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 id="2147483699" r:id="rId2"/>
    <p:sldMasterId id="2147483700" r:id="rId3"/>
    <p:sldMasterId id="2147483701" r:id="rId4"/>
    <p:sldMasterId id="2147483722" r:id="rId5"/>
  </p:sldMasterIdLst>
  <p:notesMasterIdLst>
    <p:notesMasterId r:id="rId26"/>
  </p:notesMasterIdLst>
  <p:sldIdLst>
    <p:sldId id="256" r:id="rId6"/>
    <p:sldId id="257" r:id="rId7"/>
    <p:sldId id="258" r:id="rId8"/>
    <p:sldId id="259" r:id="rId9"/>
    <p:sldId id="282" r:id="rId10"/>
    <p:sldId id="260" r:id="rId11"/>
    <p:sldId id="261" r:id="rId12"/>
    <p:sldId id="263" r:id="rId13"/>
    <p:sldId id="283" r:id="rId14"/>
    <p:sldId id="284" r:id="rId15"/>
    <p:sldId id="265" r:id="rId16"/>
    <p:sldId id="285" r:id="rId17"/>
    <p:sldId id="286" r:id="rId18"/>
    <p:sldId id="287" r:id="rId19"/>
    <p:sldId id="288" r:id="rId20"/>
    <p:sldId id="289" r:id="rId21"/>
    <p:sldId id="273" r:id="rId22"/>
    <p:sldId id="266" r:id="rId23"/>
    <p:sldId id="290" r:id="rId24"/>
    <p:sldId id="267" r:id="rId25"/>
  </p:sldIdLst>
  <p:sldSz cx="12192000" cy="6858000"/>
  <p:notesSz cx="6858000" cy="9144000"/>
  <p:embeddedFontLst>
    <p:embeddedFont>
      <p:font typeface="Arial Black" panose="020B0A04020102020204" pitchFamily="34" charset="0"/>
      <p:regular r:id="rId27"/>
      <p:bold r:id="rId28"/>
    </p:embeddedFont>
    <p:embeddedFont>
      <p:font typeface="Calibri" panose="020F0502020204030204" pitchFamily="34"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52" autoAdjust="0"/>
  </p:normalViewPr>
  <p:slideViewPr>
    <p:cSldViewPr snapToGrid="0">
      <p:cViewPr varScale="1">
        <p:scale>
          <a:sx n="91" d="100"/>
          <a:sy n="91" d="100"/>
        </p:scale>
        <p:origin x="12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hitesourcesoftware.com/wp-content/media/2021/04/whitesource-ponemon-research-repor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napsis.com/IDC-survey-ERP-security-assess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 dirty="0">
                <a:solidFill>
                  <a:schemeClr val="dk1"/>
                </a:solidFill>
              </a:rPr>
              <a:t>Hello I’m __________ from Onapsis and today I am going to talk about ERP </a:t>
            </a:r>
            <a:r>
              <a:rPr lang="en" sz="1150" dirty="0">
                <a:solidFill>
                  <a:srgbClr val="1D1C1D"/>
                </a:solidFill>
                <a:highlight>
                  <a:srgbClr val="F8F8F8"/>
                </a:highlight>
              </a:rPr>
              <a:t>Security 101 and 5 Things Every Leader &amp; Organization Should Be Doing to Secure ERP </a:t>
            </a:r>
            <a:endParaRPr dirty="0">
              <a:solidFill>
                <a:schemeClr val="dk1"/>
              </a:solidFill>
            </a:endParaRPr>
          </a:p>
          <a:p>
            <a:pPr marL="0" lvl="0" indent="0" algn="l" rtl="0">
              <a:lnSpc>
                <a:spcPct val="140000"/>
              </a:lnSpc>
              <a:spcBef>
                <a:spcPts val="500"/>
              </a:spcBef>
              <a:spcAft>
                <a:spcPts val="0"/>
              </a:spcAft>
              <a:buClr>
                <a:schemeClr val="dk1"/>
              </a:buClr>
              <a:buSzPts val="1100"/>
              <a:buFont typeface="Arial"/>
              <a:buNone/>
            </a:pPr>
            <a:endParaRPr dirty="0">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 dirty="0">
                <a:solidFill>
                  <a:schemeClr val="dk1"/>
                </a:solidFill>
              </a:rPr>
              <a:t>Now more than ever, hackers have the means, the resources and the motives to exploit and attack your organization’s most critical business systems. Ransomware attacks, application-specific vulnerabilities, such as Log4j &amp; ICMAD, and attacks from threat actor groups, like Elephant Beetle, have introduced risk to organizations. In this session, you will learn about the growing threats to your business-critical applications, why defense-in-depth strategies are no longer as effective as they used to be and what you can do to ensure your organization is protected from these external threats.</a:t>
            </a:r>
            <a:endParaRPr dirty="0"/>
          </a:p>
        </p:txBody>
      </p:sp>
      <p:sp>
        <p:nvSpPr>
          <p:cNvPr id="263" name="Google Shape;2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5ef6431d8c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g15ef6431d8c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800" b="1"/>
              <a:t>Goal of the slide: </a:t>
            </a:r>
            <a:r>
              <a:rPr lang="en" sz="800" b="0"/>
              <a:t>Talk about Onapsis Research Labs a differentiator for us – we have a dedicated team focused just on business-critical applications; their threat intelligence allows us to be true experts in the space and thought leaders when it comes to educating both the general public and the vendors about threat, vulnerabilities, and best practices</a:t>
            </a:r>
            <a:endParaRPr sz="800" b="1"/>
          </a:p>
          <a:p>
            <a:pPr marL="158750" lvl="0" indent="0" algn="l" rtl="0">
              <a:lnSpc>
                <a:spcPct val="100000"/>
              </a:lnSpc>
              <a:spcBef>
                <a:spcPts val="0"/>
              </a:spcBef>
              <a:spcAft>
                <a:spcPts val="0"/>
              </a:spcAft>
              <a:buSzPts val="1100"/>
              <a:buNone/>
            </a:pPr>
            <a:endParaRPr sz="800" b="1"/>
          </a:p>
          <a:p>
            <a:pPr marL="158750" lvl="0" indent="0" algn="l" rtl="0">
              <a:lnSpc>
                <a:spcPct val="100000"/>
              </a:lnSpc>
              <a:spcBef>
                <a:spcPts val="0"/>
              </a:spcBef>
              <a:spcAft>
                <a:spcPts val="0"/>
              </a:spcAft>
              <a:buSzPts val="1100"/>
              <a:buNone/>
            </a:pPr>
            <a:r>
              <a:rPr lang="en" sz="800" b="1"/>
              <a:t>Example of how to introduce and talk through the slide: “</a:t>
            </a:r>
            <a:r>
              <a:rPr lang="en" sz="800" b="0"/>
              <a:t>As I just mentioned, underpinning and powering the Onapsis Platform, and really everything we do here, is the Onapsis Research Labs, our team of cybersecurity experts that are dedicated to business-critical applications. You can see some of their achievements here, but a couple to call out – they’ve discovered over 800 zero-day vulnerabilities and multiple global CERT alerts have been based on their research. That evidence of hundreds of SAP exploits I mentioned earlier? That research came from this team. We automatically update our products with the latest threat intelligence and other security guidance from this team, so customers can stay ahead of that constantly evolving and growing threat landscape that we talked about earlier.”</a:t>
            </a:r>
            <a:endParaRPr/>
          </a:p>
          <a:p>
            <a:pPr marL="158750" lvl="0" indent="0" algn="l" rtl="0">
              <a:lnSpc>
                <a:spcPct val="100000"/>
              </a:lnSpc>
              <a:spcBef>
                <a:spcPts val="0"/>
              </a:spcBef>
              <a:spcAft>
                <a:spcPts val="0"/>
              </a:spcAft>
              <a:buSzPts val="1100"/>
              <a:buNone/>
            </a:pPr>
            <a:endParaRPr sz="800" b="0"/>
          </a:p>
          <a:p>
            <a:pPr marL="158750" lvl="0" indent="0" algn="l" rtl="0">
              <a:lnSpc>
                <a:spcPct val="100000"/>
              </a:lnSpc>
              <a:spcBef>
                <a:spcPts val="0"/>
              </a:spcBef>
              <a:spcAft>
                <a:spcPts val="0"/>
              </a:spcAft>
              <a:buSzPts val="1100"/>
              <a:buNone/>
            </a:pPr>
            <a:r>
              <a:rPr lang="en" sz="800" b="1"/>
              <a:t>Supporting Concepts:</a:t>
            </a:r>
            <a:endParaRPr/>
          </a:p>
          <a:p>
            <a:pPr marL="457200" lvl="0" indent="-228600" algn="l" rtl="0">
              <a:lnSpc>
                <a:spcPct val="100000"/>
              </a:lnSpc>
              <a:spcBef>
                <a:spcPts val="0"/>
              </a:spcBef>
              <a:spcAft>
                <a:spcPts val="0"/>
              </a:spcAft>
              <a:buSzPts val="1100"/>
              <a:buChar char="●"/>
            </a:pPr>
            <a:r>
              <a:rPr lang="en" sz="800"/>
              <a:t>Onapsis Research Labs works directly with SAP and Oracle product security teams to responsibly disclose this information so issues can be appropriately patches</a:t>
            </a:r>
            <a:endParaRPr/>
          </a:p>
          <a:p>
            <a:pPr marL="228600" lvl="0" indent="0" algn="l" rtl="0">
              <a:lnSpc>
                <a:spcPct val="100000"/>
              </a:lnSpc>
              <a:spcBef>
                <a:spcPts val="0"/>
              </a:spcBef>
              <a:spcAft>
                <a:spcPts val="0"/>
              </a:spcAft>
              <a:buSzPts val="1100"/>
              <a:buNone/>
            </a:pPr>
            <a:endParaRPr sz="800"/>
          </a:p>
          <a:p>
            <a:pPr marL="228600" lvl="0" indent="0" algn="l" rtl="0">
              <a:lnSpc>
                <a:spcPct val="100000"/>
              </a:lnSpc>
              <a:spcBef>
                <a:spcPts val="0"/>
              </a:spcBef>
              <a:spcAft>
                <a:spcPts val="0"/>
              </a:spcAft>
              <a:buSzPts val="1100"/>
              <a:buNone/>
            </a:pPr>
            <a:r>
              <a:rPr lang="en" sz="800" b="1"/>
              <a:t>Sample Questions: </a:t>
            </a:r>
            <a:endParaRPr/>
          </a:p>
          <a:p>
            <a:pPr marL="400050" lvl="0" indent="-171450" algn="l" rtl="0">
              <a:lnSpc>
                <a:spcPct val="100000"/>
              </a:lnSpc>
              <a:spcBef>
                <a:spcPts val="0"/>
              </a:spcBef>
              <a:spcAft>
                <a:spcPts val="0"/>
              </a:spcAft>
              <a:buSzPts val="1100"/>
              <a:buChar char="●"/>
            </a:pPr>
            <a:r>
              <a:rPr lang="en" sz="800"/>
              <a:t>What is your process for staying up to date with any new vulnerabilities as reported by [SAP, Oracle] or any government agency (e.g., DHS)?</a:t>
            </a:r>
            <a:endParaRPr/>
          </a:p>
          <a:p>
            <a:pPr marL="400050" lvl="0" indent="-171450" algn="l" rtl="0">
              <a:lnSpc>
                <a:spcPct val="100000"/>
              </a:lnSpc>
              <a:spcBef>
                <a:spcPts val="0"/>
              </a:spcBef>
              <a:spcAft>
                <a:spcPts val="0"/>
              </a:spcAft>
              <a:buSzPts val="1100"/>
              <a:buChar char="●"/>
            </a:pPr>
            <a:r>
              <a:rPr lang="en" sz="800"/>
              <a:t>How much time do you spend validating which patch you should apply?</a:t>
            </a:r>
            <a:endParaRPr/>
          </a:p>
          <a:p>
            <a:pPr marL="457200" lvl="0" indent="-228600" algn="l" rtl="0">
              <a:lnSpc>
                <a:spcPct val="100000"/>
              </a:lnSpc>
              <a:spcBef>
                <a:spcPts val="0"/>
              </a:spcBef>
              <a:spcAft>
                <a:spcPts val="0"/>
              </a:spcAft>
              <a:buSzPts val="1100"/>
              <a:buNone/>
            </a:pPr>
            <a:endParaRPr/>
          </a:p>
        </p:txBody>
      </p:sp>
      <p:sp>
        <p:nvSpPr>
          <p:cNvPr id="542" name="Google Shape;542;g15ef6431d8c_0_39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1163ace27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101163ace27_0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dirty="0">
                <a:solidFill>
                  <a:schemeClr val="dk1"/>
                </a:solidFill>
              </a:rPr>
              <a:t>Goal of the slide: </a:t>
            </a:r>
            <a:r>
              <a:rPr lang="en" sz="800" dirty="0">
                <a:solidFill>
                  <a:schemeClr val="dk1"/>
                </a:solidFill>
              </a:rPr>
              <a:t>Call out four key best practices as a takeaway for consideration </a:t>
            </a:r>
            <a:endParaRPr sz="800" b="1" dirty="0">
              <a:solidFill>
                <a:schemeClr val="dk1"/>
              </a:solidFill>
            </a:endParaRPr>
          </a:p>
          <a:p>
            <a:pPr marL="158750" lvl="0" indent="0" algn="l" rtl="0">
              <a:spcBef>
                <a:spcPts val="0"/>
              </a:spcBef>
              <a:spcAft>
                <a:spcPts val="0"/>
              </a:spcAft>
              <a:buClr>
                <a:schemeClr val="dk1"/>
              </a:buClr>
              <a:buSzPts val="1100"/>
              <a:buFont typeface="Arial"/>
              <a:buNone/>
            </a:pPr>
            <a:endParaRPr sz="800" b="1" dirty="0">
              <a:solidFill>
                <a:schemeClr val="dk1"/>
              </a:solidFill>
            </a:endParaRPr>
          </a:p>
          <a:p>
            <a:pPr marL="0" lvl="0" indent="0" algn="l" rtl="0">
              <a:spcBef>
                <a:spcPts val="0"/>
              </a:spcBef>
              <a:spcAft>
                <a:spcPts val="0"/>
              </a:spcAft>
              <a:buClr>
                <a:schemeClr val="dk1"/>
              </a:buClr>
              <a:buSzPts val="1100"/>
              <a:buFont typeface="Arial"/>
              <a:buNone/>
            </a:pPr>
            <a:r>
              <a:rPr lang="en" sz="800" b="1" dirty="0">
                <a:solidFill>
                  <a:schemeClr val="dk1"/>
                </a:solidFill>
              </a:rPr>
              <a:t>Example of how to introduce the slide: </a:t>
            </a:r>
            <a:r>
              <a:rPr lang="en" sz="800" dirty="0">
                <a:solidFill>
                  <a:schemeClr val="dk1"/>
                </a:solidFill>
              </a:rPr>
              <a:t>“And once you’ve thought about some of those considerations, here are four best practices as takeaways that you can implement to start answering those questions that I posted on the previous slide. “</a:t>
            </a:r>
            <a:endParaRPr sz="800" dirty="0">
              <a:solidFill>
                <a:schemeClr val="dk1"/>
              </a:solidFill>
            </a:endParaRPr>
          </a:p>
          <a:p>
            <a:pPr marL="0" lvl="0" indent="0" algn="l" rtl="0">
              <a:spcBef>
                <a:spcPts val="0"/>
              </a:spcBef>
              <a:spcAft>
                <a:spcPts val="0"/>
              </a:spcAft>
              <a:buClr>
                <a:schemeClr val="dk1"/>
              </a:buClr>
              <a:buSzPts val="1100"/>
              <a:buFont typeface="Arial"/>
              <a:buNone/>
            </a:pPr>
            <a:endParaRPr sz="8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First - treat your business critical applications like you would any other critical infrastructure - these applications are the core of your business and you should think about risk identification for them in the same way you would for your other critical infrastructure to your business since they “keep the lights on” to your business</a:t>
            </a:r>
            <a:endParaRPr sz="800" dirty="0">
              <a:solidFill>
                <a:schemeClr val="dk1"/>
              </a:solidFill>
            </a:endParaRPr>
          </a:p>
        </p:txBody>
      </p:sp>
    </p:spTree>
    <p:extLst>
      <p:ext uri="{BB962C8B-B14F-4D97-AF65-F5344CB8AC3E}">
        <p14:creationId xmlns:p14="http://schemas.microsoft.com/office/powerpoint/2010/main" val="331131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1163ace27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101163ace27_0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dirty="0">
                <a:solidFill>
                  <a:schemeClr val="dk1"/>
                </a:solidFill>
              </a:rPr>
              <a:t>Goal of the slide: </a:t>
            </a:r>
            <a:r>
              <a:rPr lang="en" sz="800" dirty="0">
                <a:solidFill>
                  <a:schemeClr val="dk1"/>
                </a:solidFill>
              </a:rPr>
              <a:t>Call out four key best practices as a takeaway for consideration </a:t>
            </a:r>
            <a:endParaRPr sz="800" b="1" dirty="0">
              <a:solidFill>
                <a:schemeClr val="dk1"/>
              </a:solidFill>
            </a:endParaRPr>
          </a:p>
          <a:p>
            <a:pPr marL="158750" lvl="0" indent="0" algn="l" rtl="0">
              <a:spcBef>
                <a:spcPts val="0"/>
              </a:spcBef>
              <a:spcAft>
                <a:spcPts val="0"/>
              </a:spcAft>
              <a:buClr>
                <a:schemeClr val="dk1"/>
              </a:buClr>
              <a:buSzPts val="1100"/>
              <a:buFont typeface="Arial"/>
              <a:buNone/>
            </a:pPr>
            <a:endParaRPr sz="800" b="1" dirty="0">
              <a:solidFill>
                <a:schemeClr val="dk1"/>
              </a:solidFill>
            </a:endParaRPr>
          </a:p>
          <a:p>
            <a:pPr marL="0" lvl="0" indent="0" algn="l" rtl="0">
              <a:spcBef>
                <a:spcPts val="0"/>
              </a:spcBef>
              <a:spcAft>
                <a:spcPts val="0"/>
              </a:spcAft>
              <a:buClr>
                <a:schemeClr val="dk1"/>
              </a:buClr>
              <a:buSzPts val="1100"/>
              <a:buFont typeface="Arial"/>
              <a:buNone/>
            </a:pPr>
            <a:r>
              <a:rPr lang="en" sz="800" b="1" dirty="0">
                <a:solidFill>
                  <a:schemeClr val="dk1"/>
                </a:solidFill>
              </a:rPr>
              <a:t>Example of how to introduce the slide: </a:t>
            </a:r>
            <a:r>
              <a:rPr lang="en" sz="800" dirty="0">
                <a:solidFill>
                  <a:schemeClr val="dk1"/>
                </a:solidFill>
              </a:rPr>
              <a:t>“And once you’ve thought about some of those considerations, here are four best practices as takeaways that you can implement to start answering those questions that I posted on the previous slide. “</a:t>
            </a:r>
            <a:endParaRPr sz="800" dirty="0">
              <a:solidFill>
                <a:schemeClr val="dk1"/>
              </a:solidFill>
            </a:endParaRPr>
          </a:p>
          <a:p>
            <a:pPr marL="0" lvl="0" indent="0" algn="l" rtl="0">
              <a:spcBef>
                <a:spcPts val="0"/>
              </a:spcBef>
              <a:spcAft>
                <a:spcPts val="0"/>
              </a:spcAft>
              <a:buClr>
                <a:schemeClr val="dk1"/>
              </a:buClr>
              <a:buSzPts val="1100"/>
              <a:buFont typeface="Arial"/>
              <a:buNone/>
            </a:pPr>
            <a:endParaRPr sz="8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Second - have a repeatable, scheduled, patch management process in place that is given priority. Don’t treat patching as something you will get around to eventually, prioritize, programitize and implement a program</a:t>
            </a:r>
            <a:endParaRPr sz="8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Third - when you are building out a vulnerability management program across your organization, be sure it includes business critical systems - be sure that the tools you are using to scan for vulnerabilities also include these types of applications and that your risk identification, prioritization and mitigation strategy for vulnerabilities includes these applications</a:t>
            </a:r>
            <a:endParaRPr sz="8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Fourth - Be sure you are not introducing new vulnerabilities into your environment by building security into your development cycle for these applications </a:t>
            </a:r>
            <a:endParaRPr sz="800" dirty="0">
              <a:solidFill>
                <a:schemeClr val="dk1"/>
              </a:solidFill>
            </a:endParaRPr>
          </a:p>
        </p:txBody>
      </p:sp>
    </p:spTree>
    <p:extLst>
      <p:ext uri="{BB962C8B-B14F-4D97-AF65-F5344CB8AC3E}">
        <p14:creationId xmlns:p14="http://schemas.microsoft.com/office/powerpoint/2010/main" val="3521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1163ace27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101163ace27_0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dirty="0">
                <a:solidFill>
                  <a:schemeClr val="dk1"/>
                </a:solidFill>
              </a:rPr>
              <a:t>Goal of the slide: </a:t>
            </a:r>
            <a:r>
              <a:rPr lang="en" sz="800" dirty="0">
                <a:solidFill>
                  <a:schemeClr val="dk1"/>
                </a:solidFill>
              </a:rPr>
              <a:t>Call out four key best practices as a takeaway for consideration </a:t>
            </a:r>
            <a:endParaRPr sz="800" b="1" dirty="0">
              <a:solidFill>
                <a:schemeClr val="dk1"/>
              </a:solidFill>
            </a:endParaRPr>
          </a:p>
          <a:p>
            <a:pPr marL="158750" lvl="0" indent="0" algn="l" rtl="0">
              <a:spcBef>
                <a:spcPts val="0"/>
              </a:spcBef>
              <a:spcAft>
                <a:spcPts val="0"/>
              </a:spcAft>
              <a:buClr>
                <a:schemeClr val="dk1"/>
              </a:buClr>
              <a:buSzPts val="1100"/>
              <a:buFont typeface="Arial"/>
              <a:buNone/>
            </a:pPr>
            <a:endParaRPr sz="800" b="1" dirty="0">
              <a:solidFill>
                <a:schemeClr val="dk1"/>
              </a:solidFill>
            </a:endParaRPr>
          </a:p>
          <a:p>
            <a:pPr marL="0" lvl="0" indent="0" algn="l" rtl="0">
              <a:spcBef>
                <a:spcPts val="0"/>
              </a:spcBef>
              <a:spcAft>
                <a:spcPts val="0"/>
              </a:spcAft>
              <a:buClr>
                <a:schemeClr val="dk1"/>
              </a:buClr>
              <a:buSzPts val="1100"/>
              <a:buFont typeface="Arial"/>
              <a:buNone/>
            </a:pPr>
            <a:r>
              <a:rPr lang="en" sz="800" b="1" dirty="0">
                <a:solidFill>
                  <a:schemeClr val="dk1"/>
                </a:solidFill>
              </a:rPr>
              <a:t>Example of how to introduce the slide: </a:t>
            </a:r>
            <a:r>
              <a:rPr lang="en" sz="800" dirty="0">
                <a:solidFill>
                  <a:schemeClr val="dk1"/>
                </a:solidFill>
              </a:rPr>
              <a:t>“And once you’ve thought about some of those considerations, here are four best practices as takeaways that you can implement to start answering those questions that I posted on the previous slide. “</a:t>
            </a:r>
            <a:endParaRPr sz="800" dirty="0">
              <a:solidFill>
                <a:schemeClr val="dk1"/>
              </a:solidFill>
            </a:endParaRPr>
          </a:p>
          <a:p>
            <a:pPr marL="0" lvl="0" indent="0" algn="l" rtl="0">
              <a:spcBef>
                <a:spcPts val="0"/>
              </a:spcBef>
              <a:spcAft>
                <a:spcPts val="0"/>
              </a:spcAft>
              <a:buClr>
                <a:schemeClr val="dk1"/>
              </a:buClr>
              <a:buSzPts val="1100"/>
              <a:buFont typeface="Arial"/>
              <a:buNone/>
            </a:pPr>
            <a:endParaRPr sz="8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Third - when you are building out a vulnerability management program across your organization, be sure it includes business critical systems - be sure that the tools you are using to scan for vulnerabilities also include these types of applications and that your risk identification, prioritization and mitigation strategy for vulnerabilities includes these applications</a:t>
            </a:r>
            <a:endParaRPr sz="800" dirty="0">
              <a:solidFill>
                <a:schemeClr val="dk1"/>
              </a:solidFill>
            </a:endParaRPr>
          </a:p>
          <a:p>
            <a:pPr marL="0" lvl="0" indent="0" algn="l" rtl="0">
              <a:spcBef>
                <a:spcPts val="0"/>
              </a:spcBef>
              <a:spcAft>
                <a:spcPts val="0"/>
              </a:spcAft>
              <a:buClr>
                <a:schemeClr val="dk1"/>
              </a:buClr>
              <a:buSzPts val="1100"/>
              <a:buFont typeface="Arial"/>
              <a:buNone/>
            </a:pPr>
            <a:endParaRPr sz="800" dirty="0">
              <a:solidFill>
                <a:schemeClr val="dk1"/>
              </a:solidFill>
            </a:endParaRPr>
          </a:p>
        </p:txBody>
      </p:sp>
    </p:spTree>
    <p:extLst>
      <p:ext uri="{BB962C8B-B14F-4D97-AF65-F5344CB8AC3E}">
        <p14:creationId xmlns:p14="http://schemas.microsoft.com/office/powerpoint/2010/main" val="55728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1163ace27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101163ace27_0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dirty="0">
                <a:solidFill>
                  <a:schemeClr val="dk1"/>
                </a:solidFill>
              </a:rPr>
              <a:t>Goal of the slide: </a:t>
            </a:r>
            <a:r>
              <a:rPr lang="en" sz="800" dirty="0">
                <a:solidFill>
                  <a:schemeClr val="dk1"/>
                </a:solidFill>
              </a:rPr>
              <a:t>Call out four key best practices as a takeaway for consideration </a:t>
            </a:r>
            <a:endParaRPr sz="800" b="1" dirty="0">
              <a:solidFill>
                <a:schemeClr val="dk1"/>
              </a:solidFill>
            </a:endParaRPr>
          </a:p>
          <a:p>
            <a:pPr marL="158750" lvl="0" indent="0" algn="l" rtl="0">
              <a:spcBef>
                <a:spcPts val="0"/>
              </a:spcBef>
              <a:spcAft>
                <a:spcPts val="0"/>
              </a:spcAft>
              <a:buClr>
                <a:schemeClr val="dk1"/>
              </a:buClr>
              <a:buSzPts val="1100"/>
              <a:buFont typeface="Arial"/>
              <a:buNone/>
            </a:pPr>
            <a:endParaRPr sz="800" b="1" dirty="0">
              <a:solidFill>
                <a:schemeClr val="dk1"/>
              </a:solidFill>
            </a:endParaRPr>
          </a:p>
          <a:p>
            <a:pPr marL="0" lvl="0" indent="0" algn="l" rtl="0">
              <a:spcBef>
                <a:spcPts val="0"/>
              </a:spcBef>
              <a:spcAft>
                <a:spcPts val="0"/>
              </a:spcAft>
              <a:buClr>
                <a:schemeClr val="dk1"/>
              </a:buClr>
              <a:buSzPts val="1100"/>
              <a:buFont typeface="Arial"/>
              <a:buNone/>
            </a:pPr>
            <a:r>
              <a:rPr lang="en" sz="800" b="1" dirty="0">
                <a:solidFill>
                  <a:schemeClr val="dk1"/>
                </a:solidFill>
              </a:rPr>
              <a:t>Example of how to introduce the slide: </a:t>
            </a:r>
            <a:r>
              <a:rPr lang="en" sz="800" dirty="0">
                <a:solidFill>
                  <a:schemeClr val="dk1"/>
                </a:solidFill>
              </a:rPr>
              <a:t>“And once you’ve thought about some of those considerations, here are four best practices as takeaways that you can implement to start answering those questions that I posted on the previous slide. “</a:t>
            </a:r>
            <a:endParaRPr sz="800" dirty="0">
              <a:solidFill>
                <a:schemeClr val="dk1"/>
              </a:solidFill>
            </a:endParaRPr>
          </a:p>
          <a:p>
            <a:pPr marL="0" lvl="0" indent="0" algn="l" rtl="0">
              <a:spcBef>
                <a:spcPts val="0"/>
              </a:spcBef>
              <a:spcAft>
                <a:spcPts val="0"/>
              </a:spcAft>
              <a:buClr>
                <a:schemeClr val="dk1"/>
              </a:buClr>
              <a:buSzPts val="1100"/>
              <a:buFont typeface="Arial"/>
              <a:buNone/>
            </a:pPr>
            <a:endParaRPr sz="8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Fourth - Be sure you are not introducing new vulnerabilities into your environment by building security into your development cycle for these applications </a:t>
            </a:r>
            <a:endParaRPr sz="800" dirty="0">
              <a:solidFill>
                <a:schemeClr val="dk1"/>
              </a:solidFill>
            </a:endParaRPr>
          </a:p>
        </p:txBody>
      </p:sp>
    </p:spTree>
    <p:extLst>
      <p:ext uri="{BB962C8B-B14F-4D97-AF65-F5344CB8AC3E}">
        <p14:creationId xmlns:p14="http://schemas.microsoft.com/office/powerpoint/2010/main" val="2705103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1163ace27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101163ace27_0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dirty="0">
                <a:solidFill>
                  <a:schemeClr val="dk1"/>
                </a:solidFill>
              </a:rPr>
              <a:t>Goal of the slide: </a:t>
            </a:r>
            <a:r>
              <a:rPr lang="en" sz="800" dirty="0">
                <a:solidFill>
                  <a:schemeClr val="dk1"/>
                </a:solidFill>
              </a:rPr>
              <a:t>Call out four key best practices as a takeaway for consideration </a:t>
            </a:r>
            <a:endParaRPr sz="800" b="1" dirty="0">
              <a:solidFill>
                <a:schemeClr val="dk1"/>
              </a:solidFill>
            </a:endParaRPr>
          </a:p>
          <a:p>
            <a:pPr marL="158750" lvl="0" indent="0" algn="l" rtl="0">
              <a:spcBef>
                <a:spcPts val="0"/>
              </a:spcBef>
              <a:spcAft>
                <a:spcPts val="0"/>
              </a:spcAft>
              <a:buClr>
                <a:schemeClr val="dk1"/>
              </a:buClr>
              <a:buSzPts val="1100"/>
              <a:buFont typeface="Arial"/>
              <a:buNone/>
            </a:pPr>
            <a:endParaRPr sz="800" b="1" dirty="0">
              <a:solidFill>
                <a:schemeClr val="dk1"/>
              </a:solidFill>
            </a:endParaRPr>
          </a:p>
          <a:p>
            <a:pPr marL="0" lvl="0" indent="0" algn="l" rtl="0">
              <a:spcBef>
                <a:spcPts val="0"/>
              </a:spcBef>
              <a:spcAft>
                <a:spcPts val="0"/>
              </a:spcAft>
              <a:buClr>
                <a:schemeClr val="dk1"/>
              </a:buClr>
              <a:buSzPts val="1100"/>
              <a:buFont typeface="Arial"/>
              <a:buNone/>
            </a:pPr>
            <a:r>
              <a:rPr lang="en" sz="800" b="1" dirty="0">
                <a:solidFill>
                  <a:schemeClr val="dk1"/>
                </a:solidFill>
              </a:rPr>
              <a:t>Example of how to introduce the slide: </a:t>
            </a:r>
            <a:r>
              <a:rPr lang="en" sz="800" dirty="0">
                <a:solidFill>
                  <a:schemeClr val="dk1"/>
                </a:solidFill>
              </a:rPr>
              <a:t>“And once you’ve thought about some of those considerations, here are four best practices as takeaways that you can implement to start answering those questions that I posted on the previous slide. “</a:t>
            </a:r>
            <a:endParaRPr sz="800" dirty="0">
              <a:solidFill>
                <a:schemeClr val="dk1"/>
              </a:solidFill>
            </a:endParaRPr>
          </a:p>
          <a:p>
            <a:pPr marL="0" lvl="0" indent="0" algn="l" rtl="0">
              <a:spcBef>
                <a:spcPts val="0"/>
              </a:spcBef>
              <a:spcAft>
                <a:spcPts val="0"/>
              </a:spcAft>
              <a:buClr>
                <a:schemeClr val="dk1"/>
              </a:buClr>
              <a:buSzPts val="1100"/>
              <a:buFont typeface="Arial"/>
              <a:buNone/>
            </a:pPr>
            <a:endParaRPr sz="800" dirty="0">
              <a:solidFill>
                <a:schemeClr val="dk1"/>
              </a:solidFill>
            </a:endParaRPr>
          </a:p>
        </p:txBody>
      </p:sp>
    </p:spTree>
    <p:extLst>
      <p:ext uri="{BB962C8B-B14F-4D97-AF65-F5344CB8AC3E}">
        <p14:creationId xmlns:p14="http://schemas.microsoft.com/office/powerpoint/2010/main" val="279037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7341f58034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7341f58034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2f0707e101_4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g12f0707e101_4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t>Customer: OG&amp;E (Oklahoma Gas &amp; Electric)</a:t>
            </a:r>
            <a:endParaRPr dirty="0"/>
          </a:p>
          <a:p>
            <a:pPr marL="0" lvl="0" indent="0" algn="l" rtl="0">
              <a:lnSpc>
                <a:spcPct val="100000"/>
              </a:lnSpc>
              <a:spcBef>
                <a:spcPts val="0"/>
              </a:spcBef>
              <a:spcAft>
                <a:spcPts val="0"/>
              </a:spcAft>
              <a:buClr>
                <a:schemeClr val="dk1"/>
              </a:buClr>
              <a:buSzPts val="1100"/>
              <a:buFont typeface="Arial"/>
              <a:buNone/>
            </a:pPr>
            <a:r>
              <a:rPr lang="en" dirty="0"/>
              <a:t>Use Case:</a:t>
            </a:r>
            <a:r>
              <a:rPr lang="en" dirty="0">
                <a:solidFill>
                  <a:schemeClr val="dk1"/>
                </a:solidFill>
              </a:rPr>
              <a:t>Vulnerability Management </a:t>
            </a:r>
            <a:endParaRPr dirty="0">
              <a:solidFill>
                <a:schemeClr val="dk1"/>
              </a:solidFill>
            </a:endParaRPr>
          </a:p>
          <a:p>
            <a:pPr marL="0" lvl="0" indent="0" algn="l" rtl="0">
              <a:lnSpc>
                <a:spcPct val="100000"/>
              </a:lnSpc>
              <a:spcBef>
                <a:spcPts val="0"/>
              </a:spcBef>
              <a:spcAft>
                <a:spcPts val="0"/>
              </a:spcAft>
              <a:buClr>
                <a:schemeClr val="dk1"/>
              </a:buClr>
              <a:buSzPts val="3200"/>
              <a:buFont typeface="Arial"/>
              <a:buNone/>
            </a:pPr>
            <a:r>
              <a:rPr lang="en" dirty="0">
                <a:solidFill>
                  <a:schemeClr val="dk1"/>
                </a:solidFill>
              </a:rPr>
              <a:t>Gained visibility to assess and remediate vulnerabilities </a:t>
            </a:r>
          </a:p>
          <a:p>
            <a:pPr marL="0" lvl="0" indent="0" algn="l" rtl="0">
              <a:lnSpc>
                <a:spcPct val="100000"/>
              </a:lnSpc>
              <a:spcBef>
                <a:spcPts val="0"/>
              </a:spcBef>
              <a:spcAft>
                <a:spcPts val="0"/>
              </a:spcAft>
              <a:buClr>
                <a:schemeClr val="dk1"/>
              </a:buClr>
              <a:buSzPts val="3200"/>
              <a:buFont typeface="Arial"/>
              <a:buNone/>
            </a:pPr>
            <a:endParaRPr lang="en" sz="1200" dirty="0">
              <a:solidFill>
                <a:schemeClr val="dk1"/>
              </a:solidFill>
              <a:highlight>
                <a:srgbClr val="FFFF00"/>
              </a:highlight>
            </a:endParaRPr>
          </a:p>
          <a:p>
            <a:pPr marL="0" lvl="0" indent="0" algn="l" rtl="0">
              <a:lnSpc>
                <a:spcPct val="100000"/>
              </a:lnSpc>
              <a:spcBef>
                <a:spcPts val="0"/>
              </a:spcBef>
              <a:spcAft>
                <a:spcPts val="0"/>
              </a:spcAft>
              <a:buClr>
                <a:schemeClr val="dk1"/>
              </a:buClr>
              <a:buSzPts val="3200"/>
              <a:buFont typeface="Arial"/>
              <a:buNone/>
            </a:pPr>
            <a:r>
              <a:rPr lang="en" sz="1400" b="1" dirty="0">
                <a:solidFill>
                  <a:schemeClr val="dk1"/>
                </a:solidFill>
                <a:highlight>
                  <a:srgbClr val="FFFF00"/>
                </a:highlight>
              </a:rPr>
              <a:t>S</a:t>
            </a:r>
            <a:r>
              <a:rPr lang="en-US" sz="1400" b="1" dirty="0">
                <a:solidFill>
                  <a:schemeClr val="dk1"/>
                </a:solidFill>
                <a:highlight>
                  <a:srgbClr val="FFFF00"/>
                </a:highlight>
              </a:rPr>
              <a:t>t</a:t>
            </a:r>
            <a:r>
              <a:rPr lang="en" sz="1400" b="1" dirty="0">
                <a:solidFill>
                  <a:schemeClr val="dk1"/>
                </a:solidFill>
                <a:highlight>
                  <a:srgbClr val="FFFF00"/>
                </a:highlight>
              </a:rPr>
              <a:t>ate how this company used these FIVE practices to accomplish their goal of securing SAP</a:t>
            </a:r>
            <a:endParaRPr sz="1400" b="1" dirty="0">
              <a:solidFill>
                <a:schemeClr val="dk1"/>
              </a:solidFill>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1163ace27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101163ace27_0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dirty="0">
                <a:solidFill>
                  <a:schemeClr val="dk1"/>
                </a:solidFill>
              </a:rPr>
              <a:t>Goal of the slide: </a:t>
            </a:r>
            <a:r>
              <a:rPr lang="en-US" sz="800" dirty="0">
                <a:solidFill>
                  <a:schemeClr val="dk1"/>
                </a:solidFill>
              </a:rPr>
              <a:t>Summarize and wrap up.  Open up for questions on any of the five topics</a:t>
            </a:r>
            <a:endParaRPr sz="800" dirty="0">
              <a:solidFill>
                <a:schemeClr val="dk1"/>
              </a:solidFill>
            </a:endParaRPr>
          </a:p>
        </p:txBody>
      </p:sp>
    </p:spTree>
    <p:extLst>
      <p:ext uri="{BB962C8B-B14F-4D97-AF65-F5344CB8AC3E}">
        <p14:creationId xmlns:p14="http://schemas.microsoft.com/office/powerpoint/2010/main" val="1826122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6" name="Google Shape;58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ca6c1be47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b="1" dirty="0"/>
          </a:p>
          <a:p>
            <a:pPr marL="158750" lvl="0" indent="0" algn="l" rtl="0">
              <a:lnSpc>
                <a:spcPct val="100000"/>
              </a:lnSpc>
              <a:spcBef>
                <a:spcPts val="0"/>
              </a:spcBef>
              <a:spcAft>
                <a:spcPts val="0"/>
              </a:spcAft>
              <a:buSzPts val="1100"/>
              <a:buNone/>
            </a:pPr>
            <a:r>
              <a:rPr lang="en" b="1" dirty="0"/>
              <a:t>But before I start talking about what you can do to secure your ERP systems I’d like ot take a moment to understand the scope and significance of the challenge. </a:t>
            </a:r>
            <a:endParaRPr b="1" dirty="0"/>
          </a:p>
          <a:p>
            <a:pPr marL="158750" lvl="0" indent="0" algn="l" rtl="0">
              <a:lnSpc>
                <a:spcPct val="100000"/>
              </a:lnSpc>
              <a:spcBef>
                <a:spcPts val="0"/>
              </a:spcBef>
              <a:spcAft>
                <a:spcPts val="0"/>
              </a:spcAft>
              <a:buSzPts val="1100"/>
              <a:buNone/>
            </a:pPr>
            <a:endParaRPr b="1" dirty="0"/>
          </a:p>
          <a:p>
            <a:pPr marL="158750" lvl="0" indent="0" algn="l" rtl="0">
              <a:lnSpc>
                <a:spcPct val="100000"/>
              </a:lnSpc>
              <a:spcBef>
                <a:spcPts val="0"/>
              </a:spcBef>
              <a:spcAft>
                <a:spcPts val="0"/>
              </a:spcAft>
              <a:buSzPts val="1100"/>
              <a:buNone/>
            </a:pPr>
            <a:r>
              <a:rPr lang="en" sz="1100" b="1" dirty="0"/>
              <a:t>Goal of the slide: </a:t>
            </a:r>
            <a:r>
              <a:rPr lang="en" sz="1100" b="0" dirty="0"/>
              <a:t>We just talked about how new challenges and initiatives around business-critical applications are introducing risk. Here we are showing that cyberattackers are taking advantage of that those risks and increasingly targeting these applications. </a:t>
            </a:r>
            <a:endParaRPr sz="1100" b="1" dirty="0"/>
          </a:p>
          <a:p>
            <a:pPr marL="158750" lvl="0" indent="0" algn="l" rtl="0">
              <a:lnSpc>
                <a:spcPct val="100000"/>
              </a:lnSpc>
              <a:spcBef>
                <a:spcPts val="0"/>
              </a:spcBef>
              <a:spcAft>
                <a:spcPts val="0"/>
              </a:spcAft>
              <a:buSzPts val="1100"/>
              <a:buNone/>
            </a:pPr>
            <a:endParaRPr sz="1100" b="1" dirty="0"/>
          </a:p>
          <a:p>
            <a:pPr marL="158750" lvl="0" indent="0" algn="l" rtl="0">
              <a:lnSpc>
                <a:spcPct val="100000"/>
              </a:lnSpc>
              <a:spcBef>
                <a:spcPts val="0"/>
              </a:spcBef>
              <a:spcAft>
                <a:spcPts val="0"/>
              </a:spcAft>
              <a:buSzPts val="1100"/>
              <a:buNone/>
            </a:pPr>
            <a:r>
              <a:rPr lang="en" sz="1100" b="1" dirty="0"/>
              <a:t>Example of how to introduce the slide:</a:t>
            </a:r>
            <a:r>
              <a:rPr lang="en" sz="1100" b="0" dirty="0"/>
              <a:t> “This timeline shows that just as we’ve seen a lot of new dynamics around these applications over the past ten years, we’ve also seen an increase in cyberattacks. You can see how this tracks – these systems are being exposed to more risk and bad actors have taken notice.” </a:t>
            </a:r>
            <a:endParaRPr sz="1100" b="1" dirty="0"/>
          </a:p>
          <a:p>
            <a:pPr marL="158750" lvl="0" indent="0" algn="l" rtl="0">
              <a:lnSpc>
                <a:spcPct val="100000"/>
              </a:lnSpc>
              <a:spcBef>
                <a:spcPts val="0"/>
              </a:spcBef>
              <a:spcAft>
                <a:spcPts val="0"/>
              </a:spcAft>
              <a:buSzPts val="1100"/>
              <a:buNone/>
            </a:pPr>
            <a:endParaRPr sz="1100" dirty="0"/>
          </a:p>
          <a:p>
            <a:pPr marL="158750" lvl="0" indent="0" algn="l" rtl="0">
              <a:lnSpc>
                <a:spcPct val="100000"/>
              </a:lnSpc>
              <a:spcBef>
                <a:spcPts val="0"/>
              </a:spcBef>
              <a:spcAft>
                <a:spcPts val="0"/>
              </a:spcAft>
              <a:buSzPts val="1100"/>
              <a:buNone/>
            </a:pPr>
            <a:r>
              <a:rPr lang="en" sz="1100" b="1" dirty="0"/>
              <a:t>Supporting Concepts:</a:t>
            </a:r>
            <a:endParaRPr dirty="0"/>
          </a:p>
          <a:p>
            <a:pPr marL="457200" lvl="0" indent="-298450" algn="l" rtl="0">
              <a:lnSpc>
                <a:spcPct val="100000"/>
              </a:lnSpc>
              <a:spcBef>
                <a:spcPts val="0"/>
              </a:spcBef>
              <a:spcAft>
                <a:spcPts val="0"/>
              </a:spcAft>
              <a:buSzPts val="1100"/>
              <a:buChar char="●"/>
            </a:pPr>
            <a:r>
              <a:rPr lang="en" sz="1100" dirty="0"/>
              <a:t>5 US CERT-Alerts in the past five years</a:t>
            </a:r>
            <a:endParaRPr dirty="0"/>
          </a:p>
          <a:p>
            <a:pPr marL="457200" lvl="0" indent="-298450" algn="l" rtl="0">
              <a:lnSpc>
                <a:spcPct val="100000"/>
              </a:lnSpc>
              <a:spcBef>
                <a:spcPts val="0"/>
              </a:spcBef>
              <a:spcAft>
                <a:spcPts val="0"/>
              </a:spcAft>
              <a:buSzPts val="1100"/>
              <a:buChar char="●"/>
            </a:pPr>
            <a:r>
              <a:rPr lang="en" sz="1100" dirty="0"/>
              <a:t>IDC research found 64% of ERP systems (SAP or Oracle) were breached in the past two years</a:t>
            </a:r>
            <a:endParaRPr dirty="0"/>
          </a:p>
          <a:p>
            <a:pPr marL="457200" lvl="0" indent="-228600" algn="l" rtl="0">
              <a:lnSpc>
                <a:spcPct val="100000"/>
              </a:lnSpc>
              <a:spcBef>
                <a:spcPts val="0"/>
              </a:spcBef>
              <a:spcAft>
                <a:spcPts val="0"/>
              </a:spcAft>
              <a:buSzPts val="1100"/>
              <a:buNone/>
            </a:pPr>
            <a:endParaRPr sz="1100" dirty="0"/>
          </a:p>
          <a:p>
            <a:pPr marL="158750" lvl="0" indent="0" algn="l" rtl="0">
              <a:lnSpc>
                <a:spcPct val="100000"/>
              </a:lnSpc>
              <a:spcBef>
                <a:spcPts val="0"/>
              </a:spcBef>
              <a:spcAft>
                <a:spcPts val="0"/>
              </a:spcAft>
              <a:buSzPts val="1100"/>
              <a:buNone/>
            </a:pPr>
            <a:r>
              <a:rPr lang="en" sz="1100" b="1" dirty="0"/>
              <a:t>Sample Questions:</a:t>
            </a:r>
            <a:endParaRPr sz="1100" dirty="0"/>
          </a:p>
          <a:p>
            <a:pPr marL="457200" lvl="0" indent="-298450" algn="l" rtl="0">
              <a:lnSpc>
                <a:spcPct val="100000"/>
              </a:lnSpc>
              <a:spcBef>
                <a:spcPts val="0"/>
              </a:spcBef>
              <a:spcAft>
                <a:spcPts val="0"/>
              </a:spcAft>
              <a:buSzPts val="1100"/>
              <a:buChar char="●"/>
            </a:pPr>
            <a:r>
              <a:rPr lang="en" sz="1100" dirty="0"/>
              <a:t>Were you aware that threat actors are starting to focus on business-critical applications? </a:t>
            </a:r>
            <a:endParaRPr dirty="0"/>
          </a:p>
          <a:p>
            <a:pPr marL="457200" lvl="0" indent="-298450" algn="l" rtl="0">
              <a:lnSpc>
                <a:spcPct val="100000"/>
              </a:lnSpc>
              <a:spcBef>
                <a:spcPts val="0"/>
              </a:spcBef>
              <a:spcAft>
                <a:spcPts val="0"/>
              </a:spcAft>
              <a:buSzPts val="1100"/>
              <a:buChar char="●"/>
            </a:pPr>
            <a:r>
              <a:rPr lang="en" sz="1100" dirty="0"/>
              <a:t>Have you been following the recent CERT-Alerts around these applications? </a:t>
            </a:r>
            <a:endParaRPr dirty="0"/>
          </a:p>
          <a:p>
            <a:pPr marL="457200" lvl="0" indent="-298450" algn="l" rtl="0">
              <a:lnSpc>
                <a:spcPct val="100000"/>
              </a:lnSpc>
              <a:spcBef>
                <a:spcPts val="0"/>
              </a:spcBef>
              <a:spcAft>
                <a:spcPts val="0"/>
              </a:spcAft>
              <a:buSzPts val="1100"/>
              <a:buChar char="●"/>
            </a:pPr>
            <a:r>
              <a:rPr lang="en" sz="1100" dirty="0"/>
              <a:t>If an issue were to occur, which part of the business would be most impacted?</a:t>
            </a:r>
            <a:endParaRPr dirty="0"/>
          </a:p>
        </p:txBody>
      </p:sp>
      <p:sp>
        <p:nvSpPr>
          <p:cNvPr id="269" name="Google Shape;269;g12ca6c1be47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Calibri"/>
              <a:buNone/>
            </a:pPr>
            <a:r>
              <a:rPr lang="en" sz="800" b="1"/>
              <a:t>Goal of the slide: </a:t>
            </a:r>
            <a:r>
              <a:rPr lang="en" sz="800" b="0"/>
              <a:t>Explain what we mean by interconnected risk.  For a long time, people thought SAP was “safe” because it was on-premises / airgapped / behind network protection and attackers weren’t targeting it (e.g., didn’t know enough to do damage). However, that’s not the case anymore for the reasons outlined here. You can also use these items as conversation starters to ask about what projects they might have going on within their organization. </a:t>
            </a:r>
            <a:r>
              <a:rPr lang="en" sz="800" b="1"/>
              <a:t> </a:t>
            </a:r>
            <a:endParaRPr/>
          </a:p>
          <a:p>
            <a:pPr marL="158750" lvl="0" indent="0" algn="l" rtl="0">
              <a:lnSpc>
                <a:spcPct val="100000"/>
              </a:lnSpc>
              <a:spcBef>
                <a:spcPts val="0"/>
              </a:spcBef>
              <a:spcAft>
                <a:spcPts val="0"/>
              </a:spcAft>
              <a:buClr>
                <a:schemeClr val="dk1"/>
              </a:buClr>
              <a:buSzPts val="1100"/>
              <a:buFont typeface="Calibri"/>
              <a:buNone/>
            </a:pPr>
            <a:endParaRPr sz="800" b="1"/>
          </a:p>
          <a:p>
            <a:pPr marL="158750" lvl="0" indent="0" algn="l" rtl="0">
              <a:lnSpc>
                <a:spcPct val="100000"/>
              </a:lnSpc>
              <a:spcBef>
                <a:spcPts val="0"/>
              </a:spcBef>
              <a:spcAft>
                <a:spcPts val="0"/>
              </a:spcAft>
              <a:buClr>
                <a:schemeClr val="dk1"/>
              </a:buClr>
              <a:buSzPts val="1100"/>
              <a:buFont typeface="Calibri"/>
              <a:buNone/>
            </a:pPr>
            <a:r>
              <a:rPr lang="en" sz="800" b="1"/>
              <a:t>Example of how to introduce the slide: </a:t>
            </a:r>
            <a:r>
              <a:rPr lang="en" sz="800" b="0"/>
              <a:t>“Over the last ten years, we’ve seen a lot of change and new initiatives around these applications that has a lot of organizations taking a closer look at how they handle security and compliance. These are some of the challenges we’re hearing from organizations…”</a:t>
            </a:r>
            <a:endParaRPr sz="800" b="1"/>
          </a:p>
          <a:p>
            <a:pPr marL="158750" lvl="0" indent="0" algn="l" rtl="0">
              <a:lnSpc>
                <a:spcPct val="100000"/>
              </a:lnSpc>
              <a:spcBef>
                <a:spcPts val="0"/>
              </a:spcBef>
              <a:spcAft>
                <a:spcPts val="0"/>
              </a:spcAft>
              <a:buClr>
                <a:schemeClr val="dk1"/>
              </a:buClr>
              <a:buSzPts val="1100"/>
              <a:buFont typeface="Calibri"/>
              <a:buNone/>
            </a:pPr>
            <a:endParaRPr sz="800"/>
          </a:p>
          <a:p>
            <a:pPr marL="158750" lvl="0" indent="0" algn="l" rtl="0">
              <a:lnSpc>
                <a:spcPct val="100000"/>
              </a:lnSpc>
              <a:spcBef>
                <a:spcPts val="0"/>
              </a:spcBef>
              <a:spcAft>
                <a:spcPts val="0"/>
              </a:spcAft>
              <a:buClr>
                <a:schemeClr val="dk1"/>
              </a:buClr>
              <a:buSzPts val="1100"/>
              <a:buFont typeface="Calibri"/>
              <a:buNone/>
            </a:pPr>
            <a:r>
              <a:rPr lang="en" sz="800" b="1"/>
              <a:t>Supporting Concepts: </a:t>
            </a:r>
            <a:endParaRPr sz="800"/>
          </a:p>
          <a:p>
            <a:pPr marL="457200" marR="0" lvl="0" indent="-298450" algn="l" rtl="0">
              <a:lnSpc>
                <a:spcPct val="100000"/>
              </a:lnSpc>
              <a:spcBef>
                <a:spcPts val="0"/>
              </a:spcBef>
              <a:spcAft>
                <a:spcPts val="0"/>
              </a:spcAft>
              <a:buClr>
                <a:srgbClr val="000000"/>
              </a:buClr>
              <a:buSzPts val="1100"/>
              <a:buFont typeface="Calibri"/>
              <a:buChar char="●"/>
            </a:pPr>
            <a:r>
              <a:rPr lang="en" sz="800"/>
              <a:t>More and more organizations moving their critical applications to the cloud, even compared to just a few years ago</a:t>
            </a:r>
            <a:endParaRPr/>
          </a:p>
          <a:p>
            <a:pPr marL="457200" marR="0" lvl="0" indent="-298450" algn="l" rtl="0">
              <a:lnSpc>
                <a:spcPct val="100000"/>
              </a:lnSpc>
              <a:spcBef>
                <a:spcPts val="0"/>
              </a:spcBef>
              <a:spcAft>
                <a:spcPts val="0"/>
              </a:spcAft>
              <a:buClr>
                <a:srgbClr val="000000"/>
              </a:buClr>
              <a:buSzPts val="1100"/>
              <a:buFont typeface="Calibri"/>
              <a:buChar char="●"/>
            </a:pPr>
            <a:r>
              <a:rPr lang="en" sz="800"/>
              <a:t>Increasing regulations around financial and personal data that runs through these systems means there is an increasing burden to produce evidence that systems are compliant with these regulations </a:t>
            </a:r>
            <a:endParaRPr/>
          </a:p>
          <a:p>
            <a:pPr marL="457200" marR="0" lvl="0" indent="-298450" algn="l" rtl="0">
              <a:lnSpc>
                <a:spcPct val="100000"/>
              </a:lnSpc>
              <a:spcBef>
                <a:spcPts val="0"/>
              </a:spcBef>
              <a:spcAft>
                <a:spcPts val="0"/>
              </a:spcAft>
              <a:buClr>
                <a:srgbClr val="000000"/>
              </a:buClr>
              <a:buSzPts val="1100"/>
              <a:buFont typeface="Calibri"/>
              <a:buChar char="●"/>
            </a:pPr>
            <a:r>
              <a:rPr lang="en" sz="800"/>
              <a:t>These applications are often undergoing change – e.g., routine maintenance and patching, modernization, new feature requests – and these changes can introduce risk (security, operational, compliance)</a:t>
            </a:r>
            <a:endParaRPr/>
          </a:p>
          <a:p>
            <a:pPr marL="457200" marR="0" lvl="0" indent="-298450" algn="l" rtl="0">
              <a:lnSpc>
                <a:spcPct val="100000"/>
              </a:lnSpc>
              <a:spcBef>
                <a:spcPts val="0"/>
              </a:spcBef>
              <a:spcAft>
                <a:spcPts val="0"/>
              </a:spcAft>
              <a:buClr>
                <a:srgbClr val="000000"/>
              </a:buClr>
              <a:buSzPts val="1100"/>
              <a:buFont typeface="Calibri"/>
              <a:buChar char="●"/>
            </a:pPr>
            <a:r>
              <a:rPr lang="en" sz="800"/>
              <a:t>Threat of bad actors, both internal and external, that are going after an organization most important assets and data</a:t>
            </a:r>
            <a:endParaRPr/>
          </a:p>
          <a:p>
            <a:pPr marL="457200" marR="0" lvl="0" indent="-298450" algn="l" rtl="0">
              <a:lnSpc>
                <a:spcPct val="100000"/>
              </a:lnSpc>
              <a:spcBef>
                <a:spcPts val="0"/>
              </a:spcBef>
              <a:spcAft>
                <a:spcPts val="0"/>
              </a:spcAft>
              <a:buClr>
                <a:srgbClr val="000000"/>
              </a:buClr>
              <a:buSzPts val="1100"/>
              <a:buFont typeface="Calibri"/>
              <a:buChar char="●"/>
            </a:pPr>
            <a:r>
              <a:rPr lang="en" sz="800"/>
              <a:t>All of these market dynamics combined means there are new threat vectors that put critical applications at risk </a:t>
            </a:r>
            <a:endParaRPr/>
          </a:p>
          <a:p>
            <a:pPr marL="457200" marR="0" lvl="0" indent="-298450" algn="l" rtl="0">
              <a:lnSpc>
                <a:spcPct val="100000"/>
              </a:lnSpc>
              <a:spcBef>
                <a:spcPts val="0"/>
              </a:spcBef>
              <a:spcAft>
                <a:spcPts val="0"/>
              </a:spcAft>
              <a:buClr>
                <a:srgbClr val="000000"/>
              </a:buClr>
              <a:buSzPts val="1100"/>
              <a:buFont typeface="Arial"/>
              <a:buChar char="●"/>
            </a:pPr>
            <a:r>
              <a:rPr lang="en" sz="800"/>
              <a:t>Also: Digital transformation or cloud could be an opportunity to discuss risk of interconnectivity from the extended enterprise (SaaS apps story)</a:t>
            </a:r>
            <a:endParaRPr/>
          </a:p>
          <a:p>
            <a:pPr marL="457200" lvl="0" indent="-228600" algn="l" rtl="0">
              <a:lnSpc>
                <a:spcPct val="100000"/>
              </a:lnSpc>
              <a:spcBef>
                <a:spcPts val="0"/>
              </a:spcBef>
              <a:spcAft>
                <a:spcPts val="0"/>
              </a:spcAft>
              <a:buClr>
                <a:schemeClr val="dk1"/>
              </a:buClr>
              <a:buSzPts val="1100"/>
              <a:buFont typeface="Calibri"/>
              <a:buNone/>
            </a:pPr>
            <a:endParaRPr sz="800"/>
          </a:p>
          <a:p>
            <a:pPr marL="158750" lvl="0" indent="0" algn="l" rtl="0">
              <a:lnSpc>
                <a:spcPct val="100000"/>
              </a:lnSpc>
              <a:spcBef>
                <a:spcPts val="0"/>
              </a:spcBef>
              <a:spcAft>
                <a:spcPts val="0"/>
              </a:spcAft>
              <a:buClr>
                <a:schemeClr val="dk1"/>
              </a:buClr>
              <a:buSzPts val="1100"/>
              <a:buFont typeface="Calibri"/>
              <a:buNone/>
            </a:pPr>
            <a:r>
              <a:rPr lang="en" sz="800" b="1"/>
              <a:t>Sample Questions:</a:t>
            </a:r>
            <a:endParaRPr/>
          </a:p>
          <a:p>
            <a:pPr marL="457200" lvl="0" indent="-298450" algn="l" rtl="0">
              <a:lnSpc>
                <a:spcPct val="100000"/>
              </a:lnSpc>
              <a:spcBef>
                <a:spcPts val="0"/>
              </a:spcBef>
              <a:spcAft>
                <a:spcPts val="0"/>
              </a:spcAft>
              <a:buClr>
                <a:schemeClr val="dk1"/>
              </a:buClr>
              <a:buSzPts val="1100"/>
              <a:buFont typeface="Calibri"/>
              <a:buChar char="●"/>
            </a:pPr>
            <a:r>
              <a:rPr lang="en" sz="800"/>
              <a:t>Are these resonating with you? What are your largest challenges with [SAP, Oracle, Salesforce] today?</a:t>
            </a:r>
            <a:endParaRPr/>
          </a:p>
          <a:p>
            <a:pPr marL="457200" lvl="0" indent="-298450" algn="l" rtl="0">
              <a:lnSpc>
                <a:spcPct val="100000"/>
              </a:lnSpc>
              <a:spcBef>
                <a:spcPts val="0"/>
              </a:spcBef>
              <a:spcAft>
                <a:spcPts val="0"/>
              </a:spcAft>
              <a:buClr>
                <a:schemeClr val="dk1"/>
              </a:buClr>
              <a:buSzPts val="1100"/>
              <a:buFont typeface="Calibri"/>
              <a:buChar char="●"/>
            </a:pPr>
            <a:r>
              <a:rPr lang="en" sz="800"/>
              <a:t>Is your organization moving / or already moved [SAP, Oracle] to the cloud? Are you concerned about keeping your critical applications secure in the cloud?</a:t>
            </a:r>
            <a:endParaRPr/>
          </a:p>
          <a:p>
            <a:pPr marL="457200" lvl="0" indent="-228600" algn="l" rtl="0">
              <a:lnSpc>
                <a:spcPct val="100000"/>
              </a:lnSpc>
              <a:spcBef>
                <a:spcPts val="0"/>
              </a:spcBef>
              <a:spcAft>
                <a:spcPts val="0"/>
              </a:spcAft>
              <a:buClr>
                <a:schemeClr val="dk1"/>
              </a:buClr>
              <a:buSzPts val="1100"/>
              <a:buFont typeface="Calibri"/>
              <a:buNone/>
            </a:pPr>
            <a:endParaRPr sz="800"/>
          </a:p>
          <a:p>
            <a:pPr marL="457200" lvl="0" indent="-228600" algn="l" rtl="0">
              <a:lnSpc>
                <a:spcPct val="100000"/>
              </a:lnSpc>
              <a:spcBef>
                <a:spcPts val="0"/>
              </a:spcBef>
              <a:spcAft>
                <a:spcPts val="0"/>
              </a:spcAft>
              <a:buClr>
                <a:schemeClr val="dk1"/>
              </a:buClr>
              <a:buSzPts val="1100"/>
              <a:buFont typeface="Calibri"/>
              <a:buNone/>
            </a:pPr>
            <a:endParaRPr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en" sz="800" b="1">
                <a:solidFill>
                  <a:schemeClr val="dk1"/>
                </a:solidFill>
              </a:rPr>
              <a:t>Goal of the slide: </a:t>
            </a:r>
            <a:r>
              <a:rPr lang="en" sz="800">
                <a:solidFill>
                  <a:schemeClr val="dk1"/>
                </a:solidFill>
              </a:rPr>
              <a:t>Explain what traditional defense in depth model is and why it is not sufficient for the app layer - </a:t>
            </a:r>
            <a:endParaRPr sz="800">
              <a:solidFill>
                <a:schemeClr val="dk1"/>
              </a:solidFill>
            </a:endParaRPr>
          </a:p>
          <a:p>
            <a:pPr marL="158750" lvl="0" indent="0" algn="l" rtl="0">
              <a:spcBef>
                <a:spcPts val="0"/>
              </a:spcBef>
              <a:spcAft>
                <a:spcPts val="0"/>
              </a:spcAft>
              <a:buClr>
                <a:schemeClr val="dk1"/>
              </a:buClr>
              <a:buSzPts val="1100"/>
              <a:buFont typeface="Arial"/>
              <a:buNone/>
            </a:pPr>
            <a:endParaRPr sz="800">
              <a:solidFill>
                <a:schemeClr val="dk1"/>
              </a:solidFill>
            </a:endParaRPr>
          </a:p>
          <a:p>
            <a:pPr marL="457200" lvl="0" indent="-336550" algn="l" rtl="0">
              <a:lnSpc>
                <a:spcPct val="115000"/>
              </a:lnSpc>
              <a:spcBef>
                <a:spcPts val="0"/>
              </a:spcBef>
              <a:spcAft>
                <a:spcPts val="0"/>
              </a:spcAft>
              <a:buClr>
                <a:srgbClr val="0A1446"/>
              </a:buClr>
              <a:buSzPts val="1700"/>
              <a:buAutoNum type="arabicParenR"/>
            </a:pPr>
            <a:r>
              <a:rPr lang="en" sz="1700" b="1">
                <a:solidFill>
                  <a:srgbClr val="0A1446"/>
                </a:solidFill>
              </a:rPr>
              <a:t>Don’t Become Over-reliant on Older “Defense-in-Depth” Models</a:t>
            </a:r>
            <a:br>
              <a:rPr lang="en" sz="1700">
                <a:solidFill>
                  <a:srgbClr val="0A1446"/>
                </a:solidFill>
              </a:rPr>
            </a:br>
            <a:r>
              <a:rPr lang="en" sz="1600">
                <a:solidFill>
                  <a:srgbClr val="0A1446"/>
                </a:solidFill>
              </a:rPr>
              <a:t>- DiD models surrounded (but did not directly secure) the “crown jewels” (aka the ERP systems). However, digital transformation projects introduced new challenges for these models, with the eroding perimeter for ERP systems.</a:t>
            </a:r>
            <a:br>
              <a:rPr lang="en" sz="1600">
                <a:solidFill>
                  <a:srgbClr val="0A1446"/>
                </a:solidFill>
              </a:rPr>
            </a:br>
            <a:r>
              <a:rPr lang="en" sz="1600">
                <a:solidFill>
                  <a:srgbClr val="0A1446"/>
                </a:solidFill>
              </a:rPr>
              <a:t>- ERP systems are increasingly becoming internet-facing systems…with no security and dire consequences if exploited.</a:t>
            </a:r>
            <a:endParaRPr sz="800">
              <a:solidFill>
                <a:schemeClr val="dk1"/>
              </a:solidFill>
            </a:endParaRPr>
          </a:p>
          <a:p>
            <a:pPr marL="158750" lvl="0" indent="0" algn="l" rtl="0">
              <a:spcBef>
                <a:spcPts val="1000"/>
              </a:spcBef>
              <a:spcAft>
                <a:spcPts val="0"/>
              </a:spcAft>
              <a:buClr>
                <a:schemeClr val="dk1"/>
              </a:buClr>
              <a:buSzPts val="1100"/>
              <a:buFont typeface="Arial"/>
              <a:buNone/>
            </a:pPr>
            <a:endParaRPr sz="800">
              <a:solidFill>
                <a:schemeClr val="dk1"/>
              </a:solidFill>
            </a:endParaRPr>
          </a:p>
          <a:p>
            <a:pPr marL="158750" lvl="0" indent="0" algn="l" rtl="0">
              <a:spcBef>
                <a:spcPts val="0"/>
              </a:spcBef>
              <a:spcAft>
                <a:spcPts val="0"/>
              </a:spcAft>
              <a:buClr>
                <a:schemeClr val="dk1"/>
              </a:buClr>
              <a:buSzPts val="1100"/>
              <a:buFont typeface="Arial"/>
              <a:buNone/>
            </a:pPr>
            <a:endParaRPr sz="800">
              <a:solidFill>
                <a:schemeClr val="dk1"/>
              </a:solidFill>
            </a:endParaRPr>
          </a:p>
          <a:p>
            <a:pPr marL="158750" lvl="0" indent="0" algn="l" rtl="0">
              <a:spcBef>
                <a:spcPts val="0"/>
              </a:spcBef>
              <a:spcAft>
                <a:spcPts val="0"/>
              </a:spcAft>
              <a:buClr>
                <a:schemeClr val="dk1"/>
              </a:buClr>
              <a:buSzPts val="1100"/>
              <a:buFont typeface="Arial"/>
              <a:buNone/>
            </a:pPr>
            <a:endParaRPr sz="800">
              <a:solidFill>
                <a:schemeClr val="dk1"/>
              </a:solidFill>
            </a:endParaRPr>
          </a:p>
          <a:p>
            <a:pPr marL="158750" lvl="0" indent="0" algn="l" rtl="0">
              <a:spcBef>
                <a:spcPts val="0"/>
              </a:spcBef>
              <a:spcAft>
                <a:spcPts val="0"/>
              </a:spcAft>
              <a:buClr>
                <a:schemeClr val="dk1"/>
              </a:buClr>
              <a:buSzPts val="1100"/>
              <a:buFont typeface="Arial"/>
              <a:buNone/>
            </a:pPr>
            <a:r>
              <a:rPr lang="en" sz="800" b="1">
                <a:solidFill>
                  <a:schemeClr val="dk1"/>
                </a:solidFill>
              </a:rPr>
              <a:t>Example of how to introduce the slide:</a:t>
            </a:r>
            <a:r>
              <a:rPr lang="en" sz="800">
                <a:solidFill>
                  <a:schemeClr val="dk1"/>
                </a:solidFill>
              </a:rPr>
              <a:t> “Traditional Defense In Depth models have tried to solve this problem and protect the application layer and it’s critical core, the data center, with layers of security around it” But these layers can be breached and lateral movement within these layers can lead to an attack on the application layer.  Additionally, the application layer itself is vulnerable - misconfigurations, misaligned user accounts, unapplied patches, all of these are vulnerabilities within applications themselves. It’s no wonder attacks on the application layer have been the primary concern of CIOs. Especially since nearly ⅔ of organizations have a backlog of application vulnerabilities. </a:t>
            </a:r>
            <a:br>
              <a:rPr lang="en">
                <a:solidFill>
                  <a:schemeClr val="dk1"/>
                </a:solidFill>
              </a:rPr>
            </a:br>
            <a:endParaRPr>
              <a:solidFill>
                <a:schemeClr val="dk1"/>
              </a:solidFill>
            </a:endParaRPr>
          </a:p>
          <a:p>
            <a:pPr marL="158750" lvl="0" indent="0" algn="l" rtl="0">
              <a:spcBef>
                <a:spcPts val="0"/>
              </a:spcBef>
              <a:spcAft>
                <a:spcPts val="0"/>
              </a:spcAft>
              <a:buClr>
                <a:schemeClr val="dk1"/>
              </a:buClr>
              <a:buSzPts val="1100"/>
              <a:buFont typeface="Arial"/>
              <a:buNone/>
            </a:pPr>
            <a:r>
              <a:rPr lang="en" sz="800" b="1">
                <a:solidFill>
                  <a:schemeClr val="dk1"/>
                </a:solidFill>
              </a:rPr>
              <a:t>Supporting Concepts:</a:t>
            </a:r>
            <a:endParaRPr sz="800">
              <a:solidFill>
                <a:schemeClr val="dk1"/>
              </a:solidFill>
            </a:endParaRPr>
          </a:p>
          <a:p>
            <a:pPr marL="457200" lvl="0" indent="-279400" algn="l" rtl="0">
              <a:spcBef>
                <a:spcPts val="0"/>
              </a:spcBef>
              <a:spcAft>
                <a:spcPts val="0"/>
              </a:spcAft>
              <a:buClr>
                <a:schemeClr val="dk1"/>
              </a:buClr>
              <a:buSzPts val="800"/>
              <a:buChar char="●"/>
            </a:pPr>
            <a:r>
              <a:rPr lang="en" sz="800">
                <a:solidFill>
                  <a:schemeClr val="dk1"/>
                </a:solidFill>
              </a:rPr>
              <a:t>Most vulnerability assessment tools don’t support business-critical applications like Oracle and SAP </a:t>
            </a:r>
            <a:endParaRPr sz="800">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158750" lvl="0" indent="0" algn="l" rtl="0">
              <a:spcBef>
                <a:spcPts val="0"/>
              </a:spcBef>
              <a:spcAft>
                <a:spcPts val="0"/>
              </a:spcAft>
              <a:buClr>
                <a:schemeClr val="dk1"/>
              </a:buClr>
              <a:buSzPts val="1100"/>
              <a:buFont typeface="Arial"/>
              <a:buNone/>
            </a:pPr>
            <a:r>
              <a:rPr lang="en" sz="800" b="1">
                <a:solidFill>
                  <a:schemeClr val="dk1"/>
                </a:solidFill>
              </a:rPr>
              <a:t>Sample Questions:</a:t>
            </a:r>
            <a:endParaRPr sz="800">
              <a:solidFill>
                <a:schemeClr val="dk1"/>
              </a:solidFill>
            </a:endParaRPr>
          </a:p>
          <a:p>
            <a:pPr marL="457200" lvl="0" indent="-279400" algn="l" rtl="0">
              <a:spcBef>
                <a:spcPts val="0"/>
              </a:spcBef>
              <a:spcAft>
                <a:spcPts val="0"/>
              </a:spcAft>
              <a:buClr>
                <a:schemeClr val="dk1"/>
              </a:buClr>
              <a:buSzPts val="800"/>
              <a:buChar char="●"/>
            </a:pPr>
            <a:r>
              <a:rPr lang="en" sz="800"/>
              <a:t>What vulnerability assessment tools is your organization using?</a:t>
            </a:r>
            <a:endParaRPr sz="800"/>
          </a:p>
          <a:p>
            <a:pPr marL="457200" lvl="0" indent="-279400" algn="l" rtl="0">
              <a:spcBef>
                <a:spcPts val="0"/>
              </a:spcBef>
              <a:spcAft>
                <a:spcPts val="0"/>
              </a:spcAft>
              <a:buClr>
                <a:schemeClr val="dk1"/>
              </a:buClr>
              <a:buSzPts val="800"/>
              <a:buChar char="●"/>
            </a:pPr>
            <a:r>
              <a:rPr lang="en" sz="800"/>
              <a:t>What is the patch management process you have in place for keeping your business-critical systems patched?</a:t>
            </a:r>
            <a:endParaRPr sz="800"/>
          </a:p>
          <a:p>
            <a:pPr marL="457200" lvl="0" indent="-279400" algn="l" rtl="0">
              <a:spcBef>
                <a:spcPts val="0"/>
              </a:spcBef>
              <a:spcAft>
                <a:spcPts val="0"/>
              </a:spcAft>
              <a:buClr>
                <a:schemeClr val="dk1"/>
              </a:buClr>
              <a:buSzPts val="800"/>
              <a:buChar char="●"/>
            </a:pPr>
            <a:r>
              <a:rPr lang="en" sz="800"/>
              <a:t>Are you concerned your defense in depth is not adequately protecting your business-critical apps?</a:t>
            </a:r>
            <a:endParaRPr sz="800"/>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Source: Ponemon report </a:t>
            </a:r>
            <a:r>
              <a:rPr lang="en" u="sng">
                <a:solidFill>
                  <a:schemeClr val="hlink"/>
                </a:solidFill>
                <a:hlinkClick r:id="rId3"/>
              </a:rPr>
              <a:t>https://www.whitesourcesoftware.com/wp-content/media/2021/04/whitesource-ponemon-research-report.pdf</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https://www.gartner.com/en/newsroom/press-releases/2021-05-17-gartner-forecasts-worldwide-security-and-risk-managem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800" b="1"/>
              <a:t>Goal of the slide: </a:t>
            </a:r>
            <a:r>
              <a:rPr lang="en" sz="800" b="0"/>
              <a:t>Explain </a:t>
            </a:r>
            <a:r>
              <a:rPr lang="en" sz="800"/>
              <a:t>the implication of what we just discussed on the previous slide - their current approaches and tools don’t adequately support the critical application layer and that makes it difficult for organizations to build successful programs for these apps like they’ve done for other enterprise systems. </a:t>
            </a:r>
            <a:r>
              <a:rPr lang="en" sz="800" b="0"/>
              <a:t>This is an opportunity to use language that prospects are familiar with. They likely have solutions for these areas already (e.g., Tenable or Rapid7 for vulnerability management), but the problem is those existing tools don’t cover these applications.  </a:t>
            </a:r>
            <a:endParaRPr sz="800" b="1"/>
          </a:p>
          <a:p>
            <a:pPr marL="158750" lvl="0" indent="0" algn="l" rtl="0">
              <a:lnSpc>
                <a:spcPct val="100000"/>
              </a:lnSpc>
              <a:spcBef>
                <a:spcPts val="0"/>
              </a:spcBef>
              <a:spcAft>
                <a:spcPts val="0"/>
              </a:spcAft>
              <a:buSzPts val="1100"/>
              <a:buNone/>
            </a:pPr>
            <a:endParaRPr sz="800" b="1"/>
          </a:p>
          <a:p>
            <a:pPr marL="158750" lvl="0" indent="0" algn="l" rtl="0">
              <a:lnSpc>
                <a:spcPct val="100000"/>
              </a:lnSpc>
              <a:spcBef>
                <a:spcPts val="0"/>
              </a:spcBef>
              <a:spcAft>
                <a:spcPts val="0"/>
              </a:spcAft>
              <a:buSzPts val="1100"/>
              <a:buNone/>
            </a:pPr>
            <a:r>
              <a:rPr lang="en" sz="800" b="1"/>
              <a:t>Example of how to introduce the slide: </a:t>
            </a:r>
            <a:r>
              <a:rPr lang="en" sz="800" b="0"/>
              <a:t>“This leads to a </a:t>
            </a:r>
            <a:r>
              <a:rPr lang="en" sz="800"/>
              <a:t>practical problem - you have programs for vulnerability management, threat detection, app security testing for various other systems, but the tools you use for them don’t adequately support these critical applications like SAP and Oracle. This creates a lot of challenges when you try to address these fundamental security concepts for your business’s most important assets.”</a:t>
            </a:r>
            <a:r>
              <a:rPr lang="en" sz="800" b="0"/>
              <a:t> </a:t>
            </a:r>
            <a:endParaRPr sz="800"/>
          </a:p>
          <a:p>
            <a:pPr marL="158750" lvl="0" indent="0" algn="l" rtl="0">
              <a:lnSpc>
                <a:spcPct val="100000"/>
              </a:lnSpc>
              <a:spcBef>
                <a:spcPts val="0"/>
              </a:spcBef>
              <a:spcAft>
                <a:spcPts val="0"/>
              </a:spcAft>
              <a:buSzPts val="1100"/>
              <a:buNone/>
            </a:pPr>
            <a:endParaRPr sz="800" b="0"/>
          </a:p>
          <a:p>
            <a:pPr marL="158750" lvl="0" indent="0" algn="l" rtl="0">
              <a:lnSpc>
                <a:spcPct val="100000"/>
              </a:lnSpc>
              <a:spcBef>
                <a:spcPts val="0"/>
              </a:spcBef>
              <a:spcAft>
                <a:spcPts val="0"/>
              </a:spcAft>
              <a:buSzPts val="1100"/>
              <a:buNone/>
            </a:pPr>
            <a:r>
              <a:rPr lang="en" sz="800" b="1"/>
              <a:t>Example of how to introduce each of the three areas on the slide:</a:t>
            </a:r>
            <a:endParaRPr sz="800"/>
          </a:p>
          <a:p>
            <a:pPr marL="457200" lvl="0" indent="-279400" algn="l" rtl="0">
              <a:lnSpc>
                <a:spcPct val="100000"/>
              </a:lnSpc>
              <a:spcBef>
                <a:spcPts val="0"/>
              </a:spcBef>
              <a:spcAft>
                <a:spcPts val="0"/>
              </a:spcAft>
              <a:buSzPts val="800"/>
              <a:buChar char="●"/>
            </a:pPr>
            <a:r>
              <a:rPr lang="en" sz="800" b="0"/>
              <a:t>Vulnerability management – this is about understanding the size and scope of risk within these applications </a:t>
            </a:r>
            <a:endParaRPr sz="800"/>
          </a:p>
          <a:p>
            <a:pPr marL="457200" lvl="0" indent="-279400" algn="l" rtl="0">
              <a:lnSpc>
                <a:spcPct val="100000"/>
              </a:lnSpc>
              <a:spcBef>
                <a:spcPts val="0"/>
              </a:spcBef>
              <a:spcAft>
                <a:spcPts val="0"/>
              </a:spcAft>
              <a:buSzPts val="800"/>
              <a:buChar char="●"/>
            </a:pPr>
            <a:r>
              <a:rPr lang="en" sz="800" b="0"/>
              <a:t>Threat detection and response - t</a:t>
            </a:r>
            <a:r>
              <a:rPr lang="en" sz="800"/>
              <a:t>his is about monitoring your environment for both threats (e.g., we just showed how quickly the attack community can weaponize vulnerabilities, so if you can’t go in and patch right away you need to make sure you’re monitoring your systems and have a compensating control in place) and from a general hygiene perspective (e.g., monitoring user access and privileges)</a:t>
            </a:r>
            <a:r>
              <a:rPr lang="en" sz="800" b="0"/>
              <a:t> </a:t>
            </a:r>
            <a:endParaRPr sz="800"/>
          </a:p>
          <a:p>
            <a:pPr marL="457200" marR="0" lvl="0" indent="-279400" algn="l" rtl="0">
              <a:lnSpc>
                <a:spcPct val="100000"/>
              </a:lnSpc>
              <a:spcBef>
                <a:spcPts val="0"/>
              </a:spcBef>
              <a:spcAft>
                <a:spcPts val="0"/>
              </a:spcAft>
              <a:buClr>
                <a:srgbClr val="000000"/>
              </a:buClr>
              <a:buSzPts val="800"/>
              <a:buFont typeface="Arial"/>
              <a:buChar char="●"/>
            </a:pPr>
            <a:r>
              <a:rPr lang="en" sz="800" b="0"/>
              <a:t>Application security testing - t</a:t>
            </a:r>
            <a:r>
              <a:rPr lang="en" sz="800"/>
              <a:t>his is about supporting / enabling DevSecOps practices</a:t>
            </a:r>
            <a:endParaRPr sz="800"/>
          </a:p>
          <a:p>
            <a:pPr marL="158750" marR="0" lvl="0" indent="0" algn="l" rtl="0">
              <a:lnSpc>
                <a:spcPct val="100000"/>
              </a:lnSpc>
              <a:spcBef>
                <a:spcPts val="0"/>
              </a:spcBef>
              <a:spcAft>
                <a:spcPts val="0"/>
              </a:spcAft>
              <a:buClr>
                <a:srgbClr val="000000"/>
              </a:buClr>
              <a:buSzPts val="1100"/>
              <a:buFont typeface="Arial"/>
              <a:buNone/>
            </a:pPr>
            <a:endParaRPr sz="800" b="1"/>
          </a:p>
          <a:p>
            <a:pPr marL="158750" marR="0" lvl="0" indent="0" algn="l" rtl="0">
              <a:lnSpc>
                <a:spcPct val="100000"/>
              </a:lnSpc>
              <a:spcBef>
                <a:spcPts val="0"/>
              </a:spcBef>
              <a:spcAft>
                <a:spcPts val="0"/>
              </a:spcAft>
              <a:buClr>
                <a:srgbClr val="000000"/>
              </a:buClr>
              <a:buSzPts val="1100"/>
              <a:buFont typeface="Arial"/>
              <a:buNone/>
            </a:pPr>
            <a:r>
              <a:rPr lang="en" sz="800" b="1"/>
              <a:t>Sample Questions:</a:t>
            </a:r>
            <a:endParaRPr sz="800"/>
          </a:p>
          <a:p>
            <a:pPr marL="914400" marR="0" lvl="1" indent="-279400" algn="l" rtl="0">
              <a:lnSpc>
                <a:spcPct val="100000"/>
              </a:lnSpc>
              <a:spcBef>
                <a:spcPts val="0"/>
              </a:spcBef>
              <a:spcAft>
                <a:spcPts val="0"/>
              </a:spcAft>
              <a:buClr>
                <a:srgbClr val="000000"/>
              </a:buClr>
              <a:buSzPts val="800"/>
              <a:buFont typeface="Arial"/>
              <a:buChar char="○"/>
            </a:pPr>
            <a:r>
              <a:rPr lang="en" sz="800" b="0"/>
              <a:t>How do you currently do vulnerability management for your [SAP, Oracle, Salesforce]?</a:t>
            </a:r>
            <a:endParaRPr sz="800"/>
          </a:p>
          <a:p>
            <a:pPr marL="914400" lvl="1" indent="-279400" algn="l" rtl="0">
              <a:lnSpc>
                <a:spcPct val="100000"/>
              </a:lnSpc>
              <a:spcBef>
                <a:spcPts val="0"/>
              </a:spcBef>
              <a:spcAft>
                <a:spcPts val="0"/>
              </a:spcAft>
              <a:buSzPts val="800"/>
              <a:buChar char="○"/>
            </a:pPr>
            <a:r>
              <a:rPr lang="en" sz="800"/>
              <a:t>What is your process for staying up to date with any new vulnerabilities reported by [SAP, Oracle] or a government agency like DHS?</a:t>
            </a:r>
            <a:endParaRPr sz="800"/>
          </a:p>
          <a:p>
            <a:pPr marL="914400" lvl="1" indent="-279400" algn="l" rtl="0">
              <a:lnSpc>
                <a:spcPct val="100000"/>
              </a:lnSpc>
              <a:spcBef>
                <a:spcPts val="0"/>
              </a:spcBef>
              <a:spcAft>
                <a:spcPts val="0"/>
              </a:spcAft>
              <a:buSzPts val="800"/>
              <a:buChar char="○"/>
            </a:pPr>
            <a:r>
              <a:rPr lang="en" sz="800" b="0"/>
              <a:t>How do you handle threat monitoring for [SAP, Oracle, Salesforce]? </a:t>
            </a:r>
            <a:endParaRPr sz="800"/>
          </a:p>
          <a:p>
            <a:pPr marL="914400" lvl="1" indent="-279400" algn="l" rtl="0">
              <a:lnSpc>
                <a:spcPct val="100000"/>
              </a:lnSpc>
              <a:spcBef>
                <a:spcPts val="0"/>
              </a:spcBef>
              <a:spcAft>
                <a:spcPts val="0"/>
              </a:spcAft>
              <a:buSzPts val="800"/>
              <a:buChar char="○"/>
            </a:pPr>
            <a:r>
              <a:rPr lang="en" sz="800" b="0"/>
              <a:t>Are you using a SIEM? What data is collected there?</a:t>
            </a:r>
            <a:endParaRPr sz="800"/>
          </a:p>
          <a:p>
            <a:pPr marL="914400" lvl="1" indent="-279400" algn="l" rtl="0">
              <a:lnSpc>
                <a:spcPct val="100000"/>
              </a:lnSpc>
              <a:spcBef>
                <a:spcPts val="0"/>
              </a:spcBef>
              <a:spcAft>
                <a:spcPts val="0"/>
              </a:spcAft>
              <a:buSzPts val="800"/>
              <a:buChar char="○"/>
            </a:pPr>
            <a:r>
              <a:rPr lang="en" sz="800" b="0"/>
              <a:t>How are you identifying and investigating authorization and user access issues today? </a:t>
            </a:r>
            <a:endParaRPr sz="800"/>
          </a:p>
          <a:p>
            <a:pPr marL="914400" lvl="1" indent="-279400" algn="l" rtl="0">
              <a:lnSpc>
                <a:spcPct val="100000"/>
              </a:lnSpc>
              <a:spcBef>
                <a:spcPts val="0"/>
              </a:spcBef>
              <a:spcAft>
                <a:spcPts val="0"/>
              </a:spcAft>
              <a:buSzPts val="800"/>
              <a:buChar char="○"/>
            </a:pPr>
            <a:r>
              <a:rPr lang="en" sz="800">
                <a:latin typeface="Arial"/>
                <a:ea typeface="Arial"/>
                <a:cs typeface="Arial"/>
                <a:sym typeface="Arial"/>
              </a:rPr>
              <a:t>Are you reviewing your custom code before releasing it to QA or Prod?</a:t>
            </a:r>
            <a:endParaRPr sz="800"/>
          </a:p>
          <a:p>
            <a:pPr marL="914400" lvl="1" indent="-279400" algn="l" rtl="0">
              <a:lnSpc>
                <a:spcPct val="100000"/>
              </a:lnSpc>
              <a:spcBef>
                <a:spcPts val="0"/>
              </a:spcBef>
              <a:spcAft>
                <a:spcPts val="0"/>
              </a:spcAft>
              <a:buSzPts val="800"/>
              <a:buChar char="○"/>
            </a:pPr>
            <a:r>
              <a:rPr lang="en" sz="800">
                <a:latin typeface="Arial"/>
                <a:ea typeface="Arial"/>
                <a:cs typeface="Arial"/>
                <a:sym typeface="Arial"/>
              </a:rPr>
              <a:t>If any tools are being used today, which tools are being used to review custom code for quality and security issues?</a:t>
            </a:r>
            <a:endParaRPr sz="800"/>
          </a:p>
          <a:p>
            <a:pPr marL="914400" lvl="1" indent="-279400" algn="l" rtl="0">
              <a:lnSpc>
                <a:spcPct val="100000"/>
              </a:lnSpc>
              <a:spcBef>
                <a:spcPts val="0"/>
              </a:spcBef>
              <a:spcAft>
                <a:spcPts val="0"/>
              </a:spcAft>
              <a:buSzPts val="800"/>
              <a:buChar char="○"/>
            </a:pPr>
            <a:r>
              <a:rPr lang="en" sz="800">
                <a:latin typeface="Arial"/>
                <a:ea typeface="Arial"/>
                <a:cs typeface="Arial"/>
                <a:sym typeface="Arial"/>
              </a:rPr>
              <a:t>How long does your code review process take today? </a:t>
            </a:r>
            <a:endParaRPr sz="800"/>
          </a:p>
          <a:p>
            <a:pPr marL="158750" lvl="0" indent="0" algn="l" rtl="0">
              <a:lnSpc>
                <a:spcPct val="100000"/>
              </a:lnSpc>
              <a:spcBef>
                <a:spcPts val="0"/>
              </a:spcBef>
              <a:spcAft>
                <a:spcPts val="0"/>
              </a:spcAft>
              <a:buSzPts val="1100"/>
              <a:buNone/>
            </a:pPr>
            <a:endParaRPr sz="800" b="1"/>
          </a:p>
          <a:p>
            <a:pPr marL="158750" lvl="0" indent="0" algn="l" rtl="0">
              <a:lnSpc>
                <a:spcPct val="100000"/>
              </a:lnSpc>
              <a:spcBef>
                <a:spcPts val="0"/>
              </a:spcBef>
              <a:spcAft>
                <a:spcPts val="0"/>
              </a:spcAft>
              <a:buSzPts val="1100"/>
              <a:buNone/>
            </a:pPr>
            <a:r>
              <a:rPr lang="en" sz="800" b="1"/>
              <a:t>Supporting Concepts:</a:t>
            </a:r>
            <a:endParaRPr sz="800"/>
          </a:p>
          <a:p>
            <a:pPr marL="457200" lvl="0" indent="-279400" algn="l" rtl="0">
              <a:lnSpc>
                <a:spcPct val="100000"/>
              </a:lnSpc>
              <a:spcBef>
                <a:spcPts val="0"/>
              </a:spcBef>
              <a:spcAft>
                <a:spcPts val="0"/>
              </a:spcAft>
              <a:buSzPts val="800"/>
              <a:buChar char="●"/>
            </a:pPr>
            <a:r>
              <a:rPr lang="en" sz="800"/>
              <a:t>Vulnerability Management</a:t>
            </a:r>
            <a:endParaRPr sz="800"/>
          </a:p>
          <a:p>
            <a:pPr marL="914400" lvl="1" indent="-279400" algn="l" rtl="0">
              <a:lnSpc>
                <a:spcPct val="100000"/>
              </a:lnSpc>
              <a:spcBef>
                <a:spcPts val="0"/>
              </a:spcBef>
              <a:spcAft>
                <a:spcPts val="0"/>
              </a:spcAft>
              <a:buSzPts val="800"/>
              <a:buChar char="○"/>
            </a:pPr>
            <a:r>
              <a:rPr lang="en" sz="800"/>
              <a:t>Vulnerability management program does not currently include business-critical applications</a:t>
            </a:r>
            <a:endParaRPr sz="800"/>
          </a:p>
          <a:p>
            <a:pPr marL="914400" lvl="1" indent="-279400" algn="l" rtl="0">
              <a:lnSpc>
                <a:spcPct val="100000"/>
              </a:lnSpc>
              <a:spcBef>
                <a:spcPts val="0"/>
              </a:spcBef>
              <a:spcAft>
                <a:spcPts val="0"/>
              </a:spcAft>
              <a:buSzPts val="800"/>
              <a:buChar char="○"/>
            </a:pPr>
            <a:r>
              <a:rPr lang="en" sz="800"/>
              <a:t>No visibility into vulnerabilities and exploitable risk meaning potential issues with not meeting regulatory requirements</a:t>
            </a:r>
            <a:endParaRPr sz="800"/>
          </a:p>
          <a:p>
            <a:pPr marL="914400" lvl="1" indent="-279400" algn="l" rtl="0">
              <a:lnSpc>
                <a:spcPct val="100000"/>
              </a:lnSpc>
              <a:spcBef>
                <a:spcPts val="0"/>
              </a:spcBef>
              <a:spcAft>
                <a:spcPts val="0"/>
              </a:spcAft>
              <a:buSzPts val="800"/>
              <a:buChar char="○"/>
            </a:pPr>
            <a:r>
              <a:rPr lang="en" sz="800"/>
              <a:t>Vulnerabilities in SAP are managed by the BASIS team, InfoSec/Vuln Team has no visibility into their work/results</a:t>
            </a:r>
            <a:endParaRPr sz="800"/>
          </a:p>
          <a:p>
            <a:pPr marL="914400" lvl="1" indent="-279400" algn="l" rtl="0">
              <a:lnSpc>
                <a:spcPct val="100000"/>
              </a:lnSpc>
              <a:spcBef>
                <a:spcPts val="0"/>
              </a:spcBef>
              <a:spcAft>
                <a:spcPts val="0"/>
              </a:spcAft>
              <a:buSzPts val="800"/>
              <a:buChar char="○"/>
            </a:pPr>
            <a:r>
              <a:rPr lang="en" sz="800"/>
              <a:t>More business-critical processes are now running in SaaS applications, and there no processes to measure of how securely they are configured</a:t>
            </a:r>
            <a:endParaRPr sz="800"/>
          </a:p>
          <a:p>
            <a:pPr marL="914400" lvl="1" indent="-279400" algn="l" rtl="0">
              <a:lnSpc>
                <a:spcPct val="100000"/>
              </a:lnSpc>
              <a:spcBef>
                <a:spcPts val="0"/>
              </a:spcBef>
              <a:spcAft>
                <a:spcPts val="0"/>
              </a:spcAft>
              <a:buSzPts val="800"/>
              <a:buChar char="○"/>
            </a:pPr>
            <a:r>
              <a:rPr lang="en" sz="800"/>
              <a:t>Custom applications are developed by a third party and there is no visibility into how secure that code is</a:t>
            </a:r>
            <a:endParaRPr sz="800"/>
          </a:p>
          <a:p>
            <a:pPr marL="914400" lvl="1" indent="-279400" algn="l" rtl="0">
              <a:lnSpc>
                <a:spcPct val="100000"/>
              </a:lnSpc>
              <a:spcBef>
                <a:spcPts val="0"/>
              </a:spcBef>
              <a:spcAft>
                <a:spcPts val="0"/>
              </a:spcAft>
              <a:buSzPts val="800"/>
              <a:buChar char="○"/>
            </a:pPr>
            <a:r>
              <a:rPr lang="en" sz="800"/>
              <a:t>Creating reports on the security posture of my business-critical applications is manual and time consuming</a:t>
            </a:r>
            <a:endParaRPr sz="800"/>
          </a:p>
          <a:p>
            <a:pPr marL="457200" lvl="0" indent="-279400" algn="l" rtl="0">
              <a:lnSpc>
                <a:spcPct val="100000"/>
              </a:lnSpc>
              <a:spcBef>
                <a:spcPts val="0"/>
              </a:spcBef>
              <a:spcAft>
                <a:spcPts val="0"/>
              </a:spcAft>
              <a:buSzPts val="800"/>
              <a:buChar char="●"/>
            </a:pPr>
            <a:r>
              <a:rPr lang="en" sz="800" b="0"/>
              <a:t>Threat Detection &amp; Response</a:t>
            </a:r>
            <a:endParaRPr sz="800"/>
          </a:p>
          <a:p>
            <a:pPr marL="914400" lvl="1" indent="-279400" algn="l" rtl="0">
              <a:lnSpc>
                <a:spcPct val="100000"/>
              </a:lnSpc>
              <a:spcBef>
                <a:spcPts val="0"/>
              </a:spcBef>
              <a:spcAft>
                <a:spcPts val="0"/>
              </a:spcAft>
              <a:buSzPts val="800"/>
              <a:buChar char="○"/>
            </a:pPr>
            <a:r>
              <a:rPr lang="en" sz="800"/>
              <a:t>No continuous monitoring of threat activity against business-critical applications</a:t>
            </a:r>
            <a:endParaRPr sz="800"/>
          </a:p>
          <a:p>
            <a:pPr marL="914400" lvl="1" indent="-279400" algn="l" rtl="0">
              <a:lnSpc>
                <a:spcPct val="100000"/>
              </a:lnSpc>
              <a:spcBef>
                <a:spcPts val="0"/>
              </a:spcBef>
              <a:spcAft>
                <a:spcPts val="0"/>
              </a:spcAft>
              <a:buSzPts val="800"/>
              <a:buChar char="○"/>
            </a:pPr>
            <a:r>
              <a:rPr lang="en" sz="800"/>
              <a:t>No or basic integration of security events for business-critical business applications into Security Operations Centers (SOC)</a:t>
            </a:r>
            <a:endParaRPr sz="800"/>
          </a:p>
          <a:p>
            <a:pPr marL="914400" lvl="1" indent="-279400" algn="l" rtl="0">
              <a:lnSpc>
                <a:spcPct val="100000"/>
              </a:lnSpc>
              <a:spcBef>
                <a:spcPts val="0"/>
              </a:spcBef>
              <a:spcAft>
                <a:spcPts val="0"/>
              </a:spcAft>
              <a:buSzPts val="800"/>
              <a:buChar char="○"/>
            </a:pPr>
            <a:r>
              <a:rPr lang="en" sz="800"/>
              <a:t>Lacking business-critical application incident and issue correlation with enterprise-wide security events for root cause analysis</a:t>
            </a:r>
            <a:endParaRPr sz="800"/>
          </a:p>
          <a:p>
            <a:pPr marL="914400" lvl="1" indent="-279400" algn="l" rtl="0">
              <a:lnSpc>
                <a:spcPct val="100000"/>
              </a:lnSpc>
              <a:spcBef>
                <a:spcPts val="0"/>
              </a:spcBef>
              <a:spcAft>
                <a:spcPts val="0"/>
              </a:spcAft>
              <a:buSzPts val="800"/>
              <a:buChar char="○"/>
            </a:pPr>
            <a:r>
              <a:rPr lang="en" sz="800"/>
              <a:t>Experiencing audit failures or expensive, time-consuming manual audit of logs</a:t>
            </a:r>
            <a:endParaRPr sz="800"/>
          </a:p>
          <a:p>
            <a:pPr marL="914400" lvl="1" indent="-279400" algn="l" rtl="0">
              <a:lnSpc>
                <a:spcPct val="100000"/>
              </a:lnSpc>
              <a:spcBef>
                <a:spcPts val="0"/>
              </a:spcBef>
              <a:spcAft>
                <a:spcPts val="0"/>
              </a:spcAft>
              <a:buSzPts val="800"/>
              <a:buChar char="○"/>
            </a:pPr>
            <a:r>
              <a:rPr lang="en" sz="800"/>
              <a:t>No visibility into user access abuse and privilege misuse</a:t>
            </a:r>
            <a:endParaRPr sz="800"/>
          </a:p>
          <a:p>
            <a:pPr marL="457200" lvl="0" indent="-279400" algn="l" rtl="0">
              <a:lnSpc>
                <a:spcPct val="100000"/>
              </a:lnSpc>
              <a:spcBef>
                <a:spcPts val="0"/>
              </a:spcBef>
              <a:spcAft>
                <a:spcPts val="0"/>
              </a:spcAft>
              <a:buSzPts val="800"/>
              <a:buChar char="●"/>
            </a:pPr>
            <a:r>
              <a:rPr lang="en" sz="800" b="0"/>
              <a:t>Application Security Testing</a:t>
            </a:r>
            <a:endParaRPr sz="800"/>
          </a:p>
          <a:p>
            <a:pPr marL="914400" lvl="1" indent="-279400" algn="l" rtl="0">
              <a:lnSpc>
                <a:spcPct val="100000"/>
              </a:lnSpc>
              <a:spcBef>
                <a:spcPts val="0"/>
              </a:spcBef>
              <a:spcAft>
                <a:spcPts val="0"/>
              </a:spcAft>
              <a:buSzPts val="800"/>
              <a:buChar char="○"/>
            </a:pPr>
            <a:r>
              <a:rPr lang="en" sz="800"/>
              <a:t>No ability to establish compensating controls for known vulnerabilities and potential zero-day threats</a:t>
            </a:r>
            <a:endParaRPr sz="800"/>
          </a:p>
          <a:p>
            <a:pPr marL="914400" lvl="1" indent="-279400" algn="l" rtl="0">
              <a:lnSpc>
                <a:spcPct val="100000"/>
              </a:lnSpc>
              <a:spcBef>
                <a:spcPts val="0"/>
              </a:spcBef>
              <a:spcAft>
                <a:spcPts val="0"/>
              </a:spcAft>
              <a:buSzPts val="800"/>
              <a:buChar char="○"/>
            </a:pPr>
            <a:r>
              <a:rPr lang="en" sz="800"/>
              <a:t>Manual code reviews are expensive, error-prone, and time-consuming</a:t>
            </a:r>
            <a:endParaRPr sz="800"/>
          </a:p>
          <a:p>
            <a:pPr marL="1371600" lvl="2" indent="-279400" algn="l" rtl="0">
              <a:lnSpc>
                <a:spcPct val="100000"/>
              </a:lnSpc>
              <a:spcBef>
                <a:spcPts val="0"/>
              </a:spcBef>
              <a:spcAft>
                <a:spcPts val="0"/>
              </a:spcAft>
              <a:buSzPts val="800"/>
              <a:buChar char="■"/>
            </a:pPr>
            <a:r>
              <a:rPr lang="en" sz="800"/>
              <a:t>General code assessment tools do not support single vendor (SAP) technology</a:t>
            </a:r>
            <a:endParaRPr sz="800"/>
          </a:p>
          <a:p>
            <a:pPr marL="1371600" lvl="2" indent="-279400" algn="l" rtl="0">
              <a:lnSpc>
                <a:spcPct val="100000"/>
              </a:lnSpc>
              <a:spcBef>
                <a:spcPts val="0"/>
              </a:spcBef>
              <a:spcAft>
                <a:spcPts val="0"/>
              </a:spcAft>
              <a:buSzPts val="800"/>
              <a:buChar char="■"/>
            </a:pPr>
            <a:r>
              <a:rPr lang="en" sz="800"/>
              <a:t>Lengthy review/approval processes results in incomplete check of code and project delays</a:t>
            </a:r>
            <a:endParaRPr sz="800"/>
          </a:p>
          <a:p>
            <a:pPr marL="914400" lvl="1" indent="-279400" algn="l" rtl="0">
              <a:lnSpc>
                <a:spcPct val="100000"/>
              </a:lnSpc>
              <a:spcBef>
                <a:spcPts val="0"/>
              </a:spcBef>
              <a:spcAft>
                <a:spcPts val="0"/>
              </a:spcAft>
              <a:buSzPts val="800"/>
              <a:buChar char="○"/>
            </a:pPr>
            <a:r>
              <a:rPr lang="en" sz="800"/>
              <a:t>Unable to accurately report on state of security/risk of custom code </a:t>
            </a:r>
            <a:endParaRPr sz="800"/>
          </a:p>
          <a:p>
            <a:pPr marL="914400" lvl="1" indent="-279400" algn="l" rtl="0">
              <a:lnSpc>
                <a:spcPct val="100000"/>
              </a:lnSpc>
              <a:spcBef>
                <a:spcPts val="0"/>
              </a:spcBef>
              <a:spcAft>
                <a:spcPts val="0"/>
              </a:spcAft>
              <a:buSzPts val="800"/>
              <a:buChar char="○"/>
            </a:pPr>
            <a:r>
              <a:rPr lang="en" sz="800">
                <a:latin typeface="Arial"/>
                <a:ea typeface="Arial"/>
                <a:cs typeface="Arial"/>
                <a:sym typeface="Arial"/>
              </a:rPr>
              <a:t>Insecure and problematic code is only identified after it is deployed to production - very expensive to fix</a:t>
            </a:r>
            <a:endParaRPr sz="800"/>
          </a:p>
          <a:p>
            <a:pPr marL="914400" lvl="1" indent="-279400" algn="l" rtl="0">
              <a:lnSpc>
                <a:spcPct val="100000"/>
              </a:lnSpc>
              <a:spcBef>
                <a:spcPts val="0"/>
              </a:spcBef>
              <a:spcAft>
                <a:spcPts val="0"/>
              </a:spcAft>
              <a:buSzPts val="800"/>
              <a:buChar char="○"/>
            </a:pPr>
            <a:r>
              <a:rPr lang="en" sz="800">
                <a:latin typeface="Arial"/>
                <a:ea typeface="Arial"/>
                <a:cs typeface="Arial"/>
                <a:sym typeface="Arial"/>
              </a:rPr>
              <a:t>High failure rate of new code deployed to production</a:t>
            </a:r>
            <a:endParaRPr sz="800"/>
          </a:p>
          <a:p>
            <a:pPr marL="914400" lvl="1" indent="-279400" algn="l" rtl="0">
              <a:lnSpc>
                <a:spcPct val="100000"/>
              </a:lnSpc>
              <a:spcBef>
                <a:spcPts val="0"/>
              </a:spcBef>
              <a:spcAft>
                <a:spcPts val="0"/>
              </a:spcAft>
              <a:buSzPts val="800"/>
              <a:buChar char="○"/>
            </a:pPr>
            <a:r>
              <a:rPr lang="en" sz="800">
                <a:latin typeface="Arial"/>
                <a:ea typeface="Arial"/>
                <a:cs typeface="Arial"/>
                <a:sym typeface="Arial"/>
              </a:rPr>
              <a:t>Desire for security to be a consistent part of DevOps process, not a final check</a:t>
            </a:r>
            <a:endParaRPr sz="800"/>
          </a:p>
          <a:p>
            <a:pPr marL="457200" lvl="0" indent="-279400" algn="l" rtl="0">
              <a:lnSpc>
                <a:spcPct val="100000"/>
              </a:lnSpc>
              <a:spcBef>
                <a:spcPts val="0"/>
              </a:spcBef>
              <a:spcAft>
                <a:spcPts val="0"/>
              </a:spcAft>
              <a:buSzPts val="800"/>
              <a:buChar char="●"/>
            </a:pPr>
            <a:r>
              <a:rPr lang="en" sz="800">
                <a:latin typeface="Arial"/>
                <a:ea typeface="Arial"/>
                <a:cs typeface="Arial"/>
                <a:sym typeface="Arial"/>
              </a:rPr>
              <a:t>Supporting SAP code issues stats (source – our Code Quality Benchmark eBook):</a:t>
            </a:r>
            <a:endParaRPr sz="800"/>
          </a:p>
          <a:p>
            <a:pPr marL="914400" lvl="1" indent="-279400" algn="l" rtl="0">
              <a:lnSpc>
                <a:spcPct val="100000"/>
              </a:lnSpc>
              <a:spcBef>
                <a:spcPts val="0"/>
              </a:spcBef>
              <a:spcAft>
                <a:spcPts val="0"/>
              </a:spcAft>
              <a:buSzPts val="800"/>
              <a:buChar char="○"/>
            </a:pPr>
            <a:r>
              <a:rPr lang="en" sz="800">
                <a:latin typeface="Arial"/>
                <a:ea typeface="Arial"/>
                <a:cs typeface="Arial"/>
                <a:sym typeface="Arial"/>
              </a:rPr>
              <a:t>Average SAP system contains two million lines of custom code</a:t>
            </a:r>
            <a:endParaRPr sz="800"/>
          </a:p>
          <a:p>
            <a:pPr marL="914400" lvl="1" indent="-279400" algn="l" rtl="0">
              <a:lnSpc>
                <a:spcPct val="100000"/>
              </a:lnSpc>
              <a:spcBef>
                <a:spcPts val="0"/>
              </a:spcBef>
              <a:spcAft>
                <a:spcPts val="0"/>
              </a:spcAft>
              <a:buSzPts val="800"/>
              <a:buChar char="○"/>
            </a:pPr>
            <a:r>
              <a:rPr lang="en" sz="800">
                <a:latin typeface="Arial"/>
                <a:ea typeface="Arial"/>
                <a:cs typeface="Arial"/>
                <a:sym typeface="Arial"/>
              </a:rPr>
              <a:t>1.1 critical security issues per 1,000 lines of custom code</a:t>
            </a:r>
            <a:endParaRPr sz="800"/>
          </a:p>
          <a:p>
            <a:pPr marL="914400" lvl="1" indent="-279400" algn="l" rtl="0">
              <a:lnSpc>
                <a:spcPct val="100000"/>
              </a:lnSpc>
              <a:spcBef>
                <a:spcPts val="0"/>
              </a:spcBef>
              <a:spcAft>
                <a:spcPts val="0"/>
              </a:spcAft>
              <a:buSzPts val="800"/>
              <a:buChar char="○"/>
            </a:pPr>
            <a:r>
              <a:rPr lang="en" sz="800">
                <a:latin typeface="Arial"/>
                <a:ea typeface="Arial"/>
                <a:cs typeface="Arial"/>
                <a:sym typeface="Arial"/>
              </a:rPr>
              <a:t>1.1 critical performance issues per 1,000 lines of custom code</a:t>
            </a:r>
            <a:endParaRPr sz="800"/>
          </a:p>
          <a:p>
            <a:pPr marL="914400" lvl="1" indent="-279400" algn="l" rtl="0">
              <a:lnSpc>
                <a:spcPct val="100000"/>
              </a:lnSpc>
              <a:spcBef>
                <a:spcPts val="0"/>
              </a:spcBef>
              <a:spcAft>
                <a:spcPts val="0"/>
              </a:spcAft>
              <a:buSzPts val="800"/>
              <a:buChar char="○"/>
            </a:pPr>
            <a:r>
              <a:rPr lang="en" sz="800">
                <a:latin typeface="Arial"/>
                <a:ea typeface="Arial"/>
                <a:cs typeface="Arial"/>
                <a:sym typeface="Arial"/>
              </a:rPr>
              <a:t>4.6 critical robustness issues per 1,000 lines of custom code</a:t>
            </a:r>
            <a:endParaRPr sz="800"/>
          </a:p>
          <a:p>
            <a:pPr marL="101600" lvl="0" indent="0" algn="l" rtl="0">
              <a:lnSpc>
                <a:spcPct val="100000"/>
              </a:lnSpc>
              <a:spcBef>
                <a:spcPts val="2000"/>
              </a:spcBef>
              <a:spcAft>
                <a:spcPts val="0"/>
              </a:spcAft>
              <a:buSzPts val="2000"/>
              <a:buNone/>
            </a:pPr>
            <a:endParaRPr sz="800" b="0"/>
          </a:p>
          <a:p>
            <a:pPr marL="0" lvl="0" indent="0" algn="l" rtl="0">
              <a:lnSpc>
                <a:spcPct val="100000"/>
              </a:lnSpc>
              <a:spcBef>
                <a:spcPts val="2000"/>
              </a:spcBef>
              <a:spcAft>
                <a:spcPts val="0"/>
              </a:spcAft>
              <a:buSzPts val="1100"/>
              <a:buNone/>
            </a:pPr>
            <a:r>
              <a:rPr lang="en" sz="800" b="1"/>
              <a:t>Stats sources: </a:t>
            </a:r>
            <a:endParaRPr sz="800"/>
          </a:p>
          <a:p>
            <a:pPr marL="0" lvl="0" indent="0" algn="l" rtl="0">
              <a:lnSpc>
                <a:spcPct val="100000"/>
              </a:lnSpc>
              <a:spcBef>
                <a:spcPts val="2000"/>
              </a:spcBef>
              <a:spcAft>
                <a:spcPts val="0"/>
              </a:spcAft>
              <a:buSzPts val="1100"/>
              <a:buNone/>
            </a:pPr>
            <a:r>
              <a:rPr lang="en" sz="800"/>
              <a:t>1https://www.cpomagazine.com/cyber-security/application-security-backsliding-over-70-of-organizations-say-their-portfolio-is-more-vulnerable/</a:t>
            </a:r>
            <a:endParaRPr sz="800"/>
          </a:p>
          <a:p>
            <a:pPr marL="0" lvl="0" indent="0" algn="l" rtl="0">
              <a:lnSpc>
                <a:spcPct val="100000"/>
              </a:lnSpc>
              <a:spcBef>
                <a:spcPts val="2000"/>
              </a:spcBef>
              <a:spcAft>
                <a:spcPts val="0"/>
              </a:spcAft>
              <a:buSzPts val="1100"/>
              <a:buNone/>
            </a:pPr>
            <a:r>
              <a:rPr lang="en" sz="800"/>
              <a:t>2https://www.helpnetsecurity.com/2019/10/15/privileged-user-abuse/</a:t>
            </a:r>
            <a:endParaRPr sz="800"/>
          </a:p>
          <a:p>
            <a:pPr marL="158750" lvl="0" indent="0" algn="l" rtl="0">
              <a:lnSpc>
                <a:spcPct val="100000"/>
              </a:lnSpc>
              <a:spcBef>
                <a:spcPts val="0"/>
              </a:spcBef>
              <a:spcAft>
                <a:spcPts val="0"/>
              </a:spcAft>
              <a:buSzPts val="1100"/>
              <a:buNone/>
            </a:pPr>
            <a:endParaRPr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5ef6431d8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g15ef6431d8c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800" b="1"/>
              <a:t>Goal of the slide: </a:t>
            </a:r>
            <a:r>
              <a:rPr lang="en" sz="800" b="0"/>
              <a:t>Show the potential business impact of leaving business-critical applications unprotected</a:t>
            </a:r>
            <a:endParaRPr sz="800" b="1"/>
          </a:p>
          <a:p>
            <a:pPr marL="158750" lvl="0" indent="0" algn="l" rtl="0">
              <a:lnSpc>
                <a:spcPct val="100000"/>
              </a:lnSpc>
              <a:spcBef>
                <a:spcPts val="0"/>
              </a:spcBef>
              <a:spcAft>
                <a:spcPts val="0"/>
              </a:spcAft>
              <a:buSzPts val="1100"/>
              <a:buNone/>
            </a:pPr>
            <a:endParaRPr sz="800" b="1"/>
          </a:p>
          <a:p>
            <a:pPr marL="158750" lvl="0" indent="0" algn="l" rtl="0">
              <a:lnSpc>
                <a:spcPct val="100000"/>
              </a:lnSpc>
              <a:spcBef>
                <a:spcPts val="0"/>
              </a:spcBef>
              <a:spcAft>
                <a:spcPts val="0"/>
              </a:spcAft>
              <a:buSzPts val="1100"/>
              <a:buNone/>
            </a:pPr>
            <a:r>
              <a:rPr lang="en" sz="800" b="1"/>
              <a:t>Example of how to introduce the slide: </a:t>
            </a:r>
            <a:r>
              <a:rPr lang="en" sz="800" b="0"/>
              <a:t>“If you decide not to act on this, there are some considerations you should bear in mind. These are just a few examples from trusted resources like DarkReading, Centrify, Forbes, etc. that illustrate what happens if you don’t address the potential risks in your environment, including negative impacts on productive or availability and costs associated with non-compliance or downtime. Taking a closer look at how you approach security and compliance for your business-critical applications is something we strongly encourage all organizations to do. And in a few slides, we’ll go into the benefits of working with Onapsis and how you can avoid some of these negative consequences.”</a:t>
            </a:r>
            <a:endParaRPr/>
          </a:p>
          <a:p>
            <a:pPr marL="457200" lvl="0" indent="-228600" algn="l" rtl="0">
              <a:lnSpc>
                <a:spcPct val="100000"/>
              </a:lnSpc>
              <a:spcBef>
                <a:spcPts val="0"/>
              </a:spcBef>
              <a:spcAft>
                <a:spcPts val="0"/>
              </a:spcAft>
              <a:buSzPts val="1100"/>
              <a:buNone/>
            </a:pPr>
            <a:endParaRPr sz="800" b="0"/>
          </a:p>
          <a:p>
            <a:pPr marL="158750" lvl="0" indent="0" algn="l" rtl="0">
              <a:lnSpc>
                <a:spcPct val="100000"/>
              </a:lnSpc>
              <a:spcBef>
                <a:spcPts val="0"/>
              </a:spcBef>
              <a:spcAft>
                <a:spcPts val="0"/>
              </a:spcAft>
              <a:buSzPts val="1100"/>
              <a:buNone/>
            </a:pPr>
            <a:r>
              <a:rPr lang="en" sz="800" b="1"/>
              <a:t>Sample Questions:</a:t>
            </a:r>
            <a:endParaRPr/>
          </a:p>
          <a:p>
            <a:pPr marL="457200" lvl="0" indent="-298450" algn="l" rtl="0">
              <a:lnSpc>
                <a:spcPct val="100000"/>
              </a:lnSpc>
              <a:spcBef>
                <a:spcPts val="0"/>
              </a:spcBef>
              <a:spcAft>
                <a:spcPts val="0"/>
              </a:spcAft>
              <a:buSzPts val="1100"/>
              <a:buChar char="●"/>
            </a:pPr>
            <a:r>
              <a:rPr lang="en" sz="800" b="0"/>
              <a:t>If a major issue or downtime occurs with [SAP, Oracle], which part of your business would be the most impacted?</a:t>
            </a:r>
            <a:endParaRPr/>
          </a:p>
          <a:p>
            <a:pPr marL="457200" lvl="0" indent="-298450" algn="l" rtl="0">
              <a:lnSpc>
                <a:spcPct val="100000"/>
              </a:lnSpc>
              <a:spcBef>
                <a:spcPts val="0"/>
              </a:spcBef>
              <a:spcAft>
                <a:spcPts val="0"/>
              </a:spcAft>
              <a:buSzPts val="1100"/>
              <a:buChar char="●"/>
            </a:pPr>
            <a:r>
              <a:rPr lang="en" sz="800" b="0"/>
              <a:t>What are the important compliance requirements your business is subject to (SOX, GDPR, CCPA, etc.)?</a:t>
            </a:r>
            <a:endParaRPr/>
          </a:p>
          <a:p>
            <a:pPr marL="158750" lvl="0" indent="0" algn="l" rtl="0">
              <a:lnSpc>
                <a:spcPct val="100000"/>
              </a:lnSpc>
              <a:spcBef>
                <a:spcPts val="0"/>
              </a:spcBef>
              <a:spcAft>
                <a:spcPts val="0"/>
              </a:spcAft>
              <a:buSzPts val="1100"/>
              <a:buNone/>
            </a:pPr>
            <a:endParaRPr sz="800" b="0"/>
          </a:p>
          <a:p>
            <a:pPr marL="158750" marR="0" lvl="0" indent="0" algn="l" rtl="0">
              <a:lnSpc>
                <a:spcPct val="100000"/>
              </a:lnSpc>
              <a:spcBef>
                <a:spcPts val="0"/>
              </a:spcBef>
              <a:spcAft>
                <a:spcPts val="0"/>
              </a:spcAft>
              <a:buClr>
                <a:srgbClr val="000000"/>
              </a:buClr>
              <a:buSzPts val="1100"/>
              <a:buFont typeface="Arial"/>
              <a:buNone/>
            </a:pPr>
            <a:endParaRPr sz="800" u="sng">
              <a:solidFill>
                <a:srgbClr val="2200CC"/>
              </a:solidFill>
              <a:hlinkClick r:id="rId3">
                <a:extLst>
                  <a:ext uri="{A12FA001-AC4F-418D-AE19-62706E023703}">
                    <ahyp:hlinkClr xmlns:ahyp="http://schemas.microsoft.com/office/drawing/2018/hyperlinkcolor" val="tx"/>
                  </a:ext>
                </a:extLst>
              </a:hlinkClick>
            </a:endParaRPr>
          </a:p>
          <a:p>
            <a:pPr marL="158750" marR="0" lvl="0" indent="0" algn="l" rtl="0">
              <a:lnSpc>
                <a:spcPct val="100000"/>
              </a:lnSpc>
              <a:spcBef>
                <a:spcPts val="0"/>
              </a:spcBef>
              <a:spcAft>
                <a:spcPts val="0"/>
              </a:spcAft>
              <a:buClr>
                <a:srgbClr val="000000"/>
              </a:buClr>
              <a:buSzPts val="1100"/>
              <a:buFont typeface="Arial"/>
              <a:buNone/>
            </a:pPr>
            <a:r>
              <a:rPr lang="en" sz="800" u="sng">
                <a:solidFill>
                  <a:srgbClr val="2200CC"/>
                </a:solidFill>
                <a:hlinkClick r:id="rId3">
                  <a:extLst>
                    <a:ext uri="{A12FA001-AC4F-418D-AE19-62706E023703}">
                      <ahyp:hlinkClr xmlns:ahyp="http://schemas.microsoft.com/office/drawing/2018/hyperlinkcolor" val="tx"/>
                    </a:ext>
                  </a:extLst>
                </a:hlinkClick>
              </a:rPr>
              <a:t>Sources: </a:t>
            </a:r>
            <a:endParaRPr sz="800"/>
          </a:p>
          <a:p>
            <a:pPr marL="158750" marR="0" lvl="0" indent="0" algn="l" rtl="0">
              <a:lnSpc>
                <a:spcPct val="100000"/>
              </a:lnSpc>
              <a:spcBef>
                <a:spcPts val="0"/>
              </a:spcBef>
              <a:spcAft>
                <a:spcPts val="0"/>
              </a:spcAft>
              <a:buClr>
                <a:srgbClr val="000000"/>
              </a:buClr>
              <a:buSzPts val="1100"/>
              <a:buFont typeface="Arial"/>
              <a:buNone/>
            </a:pPr>
            <a:r>
              <a:rPr lang="en" sz="800" u="sng">
                <a:solidFill>
                  <a:schemeClr val="accent5"/>
                </a:solidFill>
                <a:hlinkClick r:id="rId3">
                  <a:extLst>
                    <a:ext uri="{A12FA001-AC4F-418D-AE19-62706E023703}">
                      <ahyp:hlinkClr xmlns:ahyp="http://schemas.microsoft.com/office/drawing/2018/hyperlinkcolor" val="tx"/>
                    </a:ext>
                  </a:extLst>
                </a:hlinkClick>
              </a:rPr>
              <a:t>1 </a:t>
            </a:r>
            <a:r>
              <a:rPr lang="en" sz="800">
                <a:solidFill>
                  <a:schemeClr val="accent5"/>
                </a:solidFill>
              </a:rPr>
              <a:t>https://www.centrify.com/resources/industry-research/pam-survey/</a:t>
            </a:r>
            <a:endParaRPr sz="800"/>
          </a:p>
          <a:p>
            <a:pPr marL="158750" marR="0" lvl="0" indent="0" algn="l" rtl="0">
              <a:lnSpc>
                <a:spcPct val="100000"/>
              </a:lnSpc>
              <a:spcBef>
                <a:spcPts val="0"/>
              </a:spcBef>
              <a:spcAft>
                <a:spcPts val="0"/>
              </a:spcAft>
              <a:buClr>
                <a:srgbClr val="000000"/>
              </a:buClr>
              <a:buSzPts val="1100"/>
              <a:buFont typeface="Arial"/>
              <a:buNone/>
            </a:pPr>
            <a:r>
              <a:rPr lang="en" sz="800">
                <a:solidFill>
                  <a:schemeClr val="accent5"/>
                </a:solidFill>
              </a:rPr>
              <a:t>2 https://www.darkreading.com/vulnerabilities---threats/missing-patches-misconfiguration-top-technical-breach-causes/d/d-id/1337410#:~:text=Nearly%2060%25%20of%20data%20breaches,or%20application%20patch%2C%20researchers%20report.</a:t>
            </a:r>
            <a:endParaRPr sz="800"/>
          </a:p>
          <a:p>
            <a:pPr marL="158750" marR="0" lvl="0" indent="0" algn="l" rtl="0">
              <a:lnSpc>
                <a:spcPct val="100000"/>
              </a:lnSpc>
              <a:spcBef>
                <a:spcPts val="0"/>
              </a:spcBef>
              <a:spcAft>
                <a:spcPts val="0"/>
              </a:spcAft>
              <a:buClr>
                <a:srgbClr val="000000"/>
              </a:buClr>
              <a:buSzPts val="1100"/>
              <a:buFont typeface="Arial"/>
              <a:buNone/>
            </a:pPr>
            <a:r>
              <a:rPr lang="en" sz="800" u="sng">
                <a:solidFill>
                  <a:schemeClr val="accent5"/>
                </a:solidFill>
                <a:hlinkClick r:id="rId3">
                  <a:extLst>
                    <a:ext uri="{A12FA001-AC4F-418D-AE19-62706E023703}">
                      <ahyp:hlinkClr xmlns:ahyp="http://schemas.microsoft.com/office/drawing/2018/hyperlinkcolor" val="tx"/>
                    </a:ext>
                  </a:extLst>
                </a:hlinkClick>
              </a:rPr>
              <a:t>3 </a:t>
            </a:r>
            <a:r>
              <a:rPr lang="en" sz="800">
                <a:solidFill>
                  <a:schemeClr val="accent5"/>
                </a:solidFill>
              </a:rPr>
              <a:t>https://www.fortinet.com/content/dam/fortinet/assets/analyst-reports/report-cio-and-cybersecurity.pdf</a:t>
            </a:r>
            <a:endParaRPr sz="800"/>
          </a:p>
          <a:p>
            <a:pPr marL="158750" marR="0" lvl="0" indent="0" algn="l" rtl="0">
              <a:lnSpc>
                <a:spcPct val="100000"/>
              </a:lnSpc>
              <a:spcBef>
                <a:spcPts val="0"/>
              </a:spcBef>
              <a:spcAft>
                <a:spcPts val="0"/>
              </a:spcAft>
              <a:buClr>
                <a:srgbClr val="000000"/>
              </a:buClr>
              <a:buSzPts val="1100"/>
              <a:buFont typeface="Arial"/>
              <a:buNone/>
            </a:pPr>
            <a:r>
              <a:rPr lang="en" sz="800" u="sng">
                <a:solidFill>
                  <a:schemeClr val="accent5"/>
                </a:solidFill>
                <a:hlinkClick r:id="rId3">
                  <a:extLst>
                    <a:ext uri="{A12FA001-AC4F-418D-AE19-62706E023703}">
                      <ahyp:hlinkClr xmlns:ahyp="http://schemas.microsoft.com/office/drawing/2018/hyperlinkcolor" val="tx"/>
                    </a:ext>
                  </a:extLst>
                </a:hlinkClick>
              </a:rPr>
              <a:t>4 https://www.onapsis.com/IDC-survey-ERP-security-assessment</a:t>
            </a:r>
            <a:r>
              <a:rPr lang="en" sz="800">
                <a:solidFill>
                  <a:schemeClr val="accent5"/>
                </a:solidFill>
              </a:rPr>
              <a:t> </a:t>
            </a:r>
            <a:endParaRPr sz="800" u="sng">
              <a:solidFill>
                <a:srgbClr val="2200CC"/>
              </a:solidFill>
              <a:hlinkClick r:id="rId3">
                <a:extLst>
                  <a:ext uri="{A12FA001-AC4F-418D-AE19-62706E023703}">
                    <ahyp:hlinkClr xmlns:ahyp="http://schemas.microsoft.com/office/drawing/2018/hyperlinkcolor" val="tx"/>
                  </a:ext>
                </a:extLst>
              </a:hlinkClick>
            </a:endParaRPr>
          </a:p>
          <a:p>
            <a:pPr marL="158750" marR="0" lvl="0" indent="0" algn="l" rtl="0">
              <a:lnSpc>
                <a:spcPct val="100000"/>
              </a:lnSpc>
              <a:spcBef>
                <a:spcPts val="0"/>
              </a:spcBef>
              <a:spcAft>
                <a:spcPts val="0"/>
              </a:spcAft>
              <a:buClr>
                <a:srgbClr val="000000"/>
              </a:buClr>
              <a:buSzPts val="1100"/>
              <a:buFont typeface="Arial"/>
              <a:buNone/>
            </a:pPr>
            <a:r>
              <a:rPr lang="en" sz="800" u="sng">
                <a:solidFill>
                  <a:schemeClr val="accent5"/>
                </a:solidFill>
                <a:hlinkClick r:id="rId3">
                  <a:extLst>
                    <a:ext uri="{A12FA001-AC4F-418D-AE19-62706E023703}">
                      <ahyp:hlinkClr xmlns:ahyp="http://schemas.microsoft.com/office/drawing/2018/hyperlinkcolor" val="tx"/>
                    </a:ext>
                  </a:extLst>
                </a:hlinkClick>
              </a:rPr>
              <a:t>5</a:t>
            </a:r>
            <a:r>
              <a:rPr lang="en" sz="800">
                <a:solidFill>
                  <a:schemeClr val="accent5"/>
                </a:solidFill>
              </a:rPr>
              <a:t> </a:t>
            </a:r>
            <a:r>
              <a:rPr lang="en" sz="800"/>
              <a:t>https://www.ascentregtech.com/compliance/the-not-so-hidden-costs-of-compliance/ (full report: http://dynamic.globalscape.com/files/Whitepaper-The-True-Cost-of-Compliance-with-Data-Protection-Regulations.pdf)</a:t>
            </a:r>
            <a:endParaRPr sz="800">
              <a:solidFill>
                <a:schemeClr val="accent5"/>
              </a:solidFill>
            </a:endParaRPr>
          </a:p>
          <a:p>
            <a:pPr marL="158750" marR="0" lvl="0" indent="0" algn="l" rtl="0">
              <a:lnSpc>
                <a:spcPct val="100000"/>
              </a:lnSpc>
              <a:spcBef>
                <a:spcPts val="0"/>
              </a:spcBef>
              <a:spcAft>
                <a:spcPts val="0"/>
              </a:spcAft>
              <a:buClr>
                <a:srgbClr val="000000"/>
              </a:buClr>
              <a:buSzPts val="1100"/>
              <a:buFont typeface="Arial"/>
              <a:buNone/>
            </a:pPr>
            <a:r>
              <a:rPr lang="en" sz="800">
                <a:solidFill>
                  <a:schemeClr val="accent5"/>
                </a:solidFill>
              </a:rPr>
              <a:t>6 </a:t>
            </a:r>
            <a:r>
              <a:rPr lang="en" sz="800" u="sng">
                <a:solidFill>
                  <a:srgbClr val="0563C1"/>
                </a:solidFill>
                <a:latin typeface="Calibri"/>
                <a:ea typeface="Calibri"/>
                <a:cs typeface="Calibri"/>
                <a:sym typeface="Calibri"/>
              </a:rPr>
              <a:t>https://www.techrepublic.com/article/73-of-cloud-migrations-take-a-year-or-longer-report-says/</a:t>
            </a:r>
            <a:endParaRPr sz="800"/>
          </a:p>
          <a:p>
            <a:pPr marL="158750" marR="0" lvl="0" indent="0" algn="l" rtl="0">
              <a:lnSpc>
                <a:spcPct val="100000"/>
              </a:lnSpc>
              <a:spcBef>
                <a:spcPts val="0"/>
              </a:spcBef>
              <a:spcAft>
                <a:spcPts val="0"/>
              </a:spcAft>
              <a:buClr>
                <a:srgbClr val="000000"/>
              </a:buClr>
              <a:buSzPts val="1100"/>
              <a:buFont typeface="Arial"/>
              <a:buNone/>
            </a:pPr>
            <a:r>
              <a:rPr lang="en" sz="800">
                <a:solidFill>
                  <a:schemeClr val="accent5"/>
                </a:solidFill>
              </a:rPr>
              <a:t>7 https://www.forbes.com/sites/sergeiklebnikov/2019/11/06/companies-with-security-fails-dont-see-their-stocks-drop-as-much-according-to-report/?sh=e375b0a62e04 </a:t>
            </a:r>
            <a:endParaRPr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1163ace27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101163ace27_0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dirty="0">
                <a:solidFill>
                  <a:schemeClr val="dk1"/>
                </a:solidFill>
              </a:rPr>
              <a:t>Goal of the slide: </a:t>
            </a:r>
            <a:r>
              <a:rPr lang="en" sz="800" dirty="0">
                <a:solidFill>
                  <a:schemeClr val="dk1"/>
                </a:solidFill>
              </a:rPr>
              <a:t>Call out four key best practices as a takeaway for consideration </a:t>
            </a:r>
            <a:endParaRPr sz="800" b="1" dirty="0">
              <a:solidFill>
                <a:schemeClr val="dk1"/>
              </a:solidFill>
            </a:endParaRPr>
          </a:p>
          <a:p>
            <a:pPr marL="158750" lvl="0" indent="0" algn="l" rtl="0">
              <a:spcBef>
                <a:spcPts val="0"/>
              </a:spcBef>
              <a:spcAft>
                <a:spcPts val="0"/>
              </a:spcAft>
              <a:buClr>
                <a:schemeClr val="dk1"/>
              </a:buClr>
              <a:buSzPts val="1100"/>
              <a:buFont typeface="Arial"/>
              <a:buNone/>
            </a:pPr>
            <a:endParaRPr sz="800" b="1" dirty="0">
              <a:solidFill>
                <a:schemeClr val="dk1"/>
              </a:solidFill>
            </a:endParaRPr>
          </a:p>
          <a:p>
            <a:pPr marL="0" lvl="0" indent="0" algn="l" rtl="0">
              <a:spcBef>
                <a:spcPts val="0"/>
              </a:spcBef>
              <a:spcAft>
                <a:spcPts val="0"/>
              </a:spcAft>
              <a:buClr>
                <a:schemeClr val="dk1"/>
              </a:buClr>
              <a:buSzPts val="1100"/>
              <a:buFont typeface="Arial"/>
              <a:buNone/>
            </a:pPr>
            <a:r>
              <a:rPr lang="en" sz="800" b="1" dirty="0">
                <a:solidFill>
                  <a:schemeClr val="dk1"/>
                </a:solidFill>
              </a:rPr>
              <a:t>Example of how to introduce the slide: </a:t>
            </a:r>
            <a:r>
              <a:rPr lang="en" sz="800" dirty="0">
                <a:solidFill>
                  <a:schemeClr val="dk1"/>
                </a:solidFill>
              </a:rPr>
              <a:t>“And once you’ve thought about some of those considerations, here are four best practices as takeaways that you can implement to start answering those questions that I posted on the previous slide. “</a:t>
            </a:r>
            <a:endParaRPr sz="800" dirty="0">
              <a:solidFill>
                <a:schemeClr val="dk1"/>
              </a:solidFill>
            </a:endParaRPr>
          </a:p>
          <a:p>
            <a:pPr marL="0" lvl="0" indent="0" algn="l" rtl="0">
              <a:spcBef>
                <a:spcPts val="0"/>
              </a:spcBef>
              <a:spcAft>
                <a:spcPts val="0"/>
              </a:spcAft>
              <a:buClr>
                <a:schemeClr val="dk1"/>
              </a:buClr>
              <a:buSzPts val="1100"/>
              <a:buFont typeface="Arial"/>
              <a:buNone/>
            </a:pPr>
            <a:endParaRPr sz="8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First - treat your business critical applications like you would any other critical infrastructure - these applications are the core of your business and you should think about risk identification for them in the same way you would for your other critical infrastructure to your business since they “keep the lights on” to your business</a:t>
            </a:r>
            <a:endParaRPr sz="8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Second - have a repeatable, scheduled, patch management process in place that is given priority. Don’t treat patching as something you will get around to eventually, prioritize, programitize and implement a program</a:t>
            </a:r>
            <a:endParaRPr sz="8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Third - when you are building out a vulnerability management program across your organization, be sure it includes business critical systems - be sure that the tools you are using to scan for vulnerabilities also include these types of applications and that your risk identification, prioritization and mitigation strategy for vulnerabilities includes these applications</a:t>
            </a:r>
            <a:endParaRPr sz="8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Fourth - Be sure you are not introducing new vulnerabilities into your environment by building security into your development cycle for these applications </a:t>
            </a:r>
            <a:endParaRPr sz="8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028a2b831d_1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1028a2b831d_1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800" b="1"/>
              <a:t>Goal of the slide: </a:t>
            </a:r>
            <a:r>
              <a:rPr lang="en-US" sz="800" b="0"/>
              <a:t>Introduce Onapsis solutions, how we address the pain points / challenges from earlier in the presentation, and how we can help organizations avoid the consequences from the previous slide</a:t>
            </a:r>
            <a:r>
              <a:rPr lang="en-US" sz="800" b="1"/>
              <a:t> </a:t>
            </a:r>
            <a:endParaRPr/>
          </a:p>
          <a:p>
            <a:pPr marL="158750" lvl="0" indent="0" algn="l" rtl="0">
              <a:lnSpc>
                <a:spcPct val="100000"/>
              </a:lnSpc>
              <a:spcBef>
                <a:spcPts val="0"/>
              </a:spcBef>
              <a:spcAft>
                <a:spcPts val="0"/>
              </a:spcAft>
              <a:buSzPts val="1100"/>
              <a:buNone/>
            </a:pPr>
            <a:endParaRPr sz="800" b="1"/>
          </a:p>
          <a:p>
            <a:pPr marL="158750" lvl="0" indent="0" algn="l" rtl="0">
              <a:lnSpc>
                <a:spcPct val="100000"/>
              </a:lnSpc>
              <a:spcBef>
                <a:spcPts val="0"/>
              </a:spcBef>
              <a:spcAft>
                <a:spcPts val="0"/>
              </a:spcAft>
              <a:buSzPts val="1100"/>
              <a:buNone/>
            </a:pPr>
            <a:r>
              <a:rPr lang="en-US" sz="800" b="1"/>
              <a:t>Example of how to introduce the slide and talk through the diagram: </a:t>
            </a:r>
            <a:r>
              <a:rPr lang="en-US" sz="800" b="0"/>
              <a:t>“The way that we’re doing this is through the Onapsis Platform. This structure here represents our approach to securing business-critical applications. At the foundation level, you can see we cover the </a:t>
            </a:r>
            <a:r>
              <a:rPr lang="en-US" sz="800"/>
              <a:t>extended enterprise – we’re talking about applications from SAP, Oracle, and Salesforce whether they live in the cloud, on-premises or in hybrid environments. </a:t>
            </a:r>
            <a:endParaRPr/>
          </a:p>
          <a:p>
            <a:pPr marL="158750" lvl="0" indent="0" algn="l" rtl="0">
              <a:lnSpc>
                <a:spcPct val="100000"/>
              </a:lnSpc>
              <a:spcBef>
                <a:spcPts val="0"/>
              </a:spcBef>
              <a:spcAft>
                <a:spcPts val="0"/>
              </a:spcAft>
              <a:buSzPts val="1100"/>
              <a:buNone/>
            </a:pPr>
            <a:endParaRPr sz="800"/>
          </a:p>
          <a:p>
            <a:pPr marL="158750" lvl="0" indent="0" algn="l" rtl="0">
              <a:lnSpc>
                <a:spcPct val="100000"/>
              </a:lnSpc>
              <a:spcBef>
                <a:spcPts val="0"/>
              </a:spcBef>
              <a:spcAft>
                <a:spcPts val="0"/>
              </a:spcAft>
              <a:buSzPts val="1100"/>
              <a:buNone/>
            </a:pPr>
            <a:r>
              <a:rPr lang="en-US" sz="800"/>
              <a:t>From there we have four product offerings: Assess – which does vulnerability management; Defend – provides threat monitoring; Control – supports DevSecOps; and Comply – which automates regulatory compliance requirements and helps organizations work toward continuous compliance. Many organizations start in one area and then expand through a maturity model – we’re happy to recommend the approach that might work best for you. </a:t>
            </a:r>
            <a:endParaRPr/>
          </a:p>
          <a:p>
            <a:pPr marL="158750" lvl="0" indent="0" algn="l" rtl="0">
              <a:lnSpc>
                <a:spcPct val="100000"/>
              </a:lnSpc>
              <a:spcBef>
                <a:spcPts val="0"/>
              </a:spcBef>
              <a:spcAft>
                <a:spcPts val="0"/>
              </a:spcAft>
              <a:buSzPts val="1100"/>
              <a:buNone/>
            </a:pPr>
            <a:endParaRPr sz="800"/>
          </a:p>
          <a:p>
            <a:pPr marL="457200" lvl="0" indent="-228600" algn="l" rtl="0">
              <a:lnSpc>
                <a:spcPct val="100000"/>
              </a:lnSpc>
              <a:spcBef>
                <a:spcPts val="0"/>
              </a:spcBef>
              <a:spcAft>
                <a:spcPts val="0"/>
              </a:spcAft>
              <a:buSzPts val="1100"/>
              <a:buChar char="●"/>
            </a:pPr>
            <a:r>
              <a:rPr lang="en-US" sz="800"/>
              <a:t>E.g., if you’ve been running on-premises for 20 years, vulnerability management is a great place to start – so you can understand existing risk</a:t>
            </a:r>
            <a:endParaRPr/>
          </a:p>
          <a:p>
            <a:pPr marL="457200" lvl="0" indent="-228600" algn="l" rtl="0">
              <a:lnSpc>
                <a:spcPct val="100000"/>
              </a:lnSpc>
              <a:spcBef>
                <a:spcPts val="0"/>
              </a:spcBef>
              <a:spcAft>
                <a:spcPts val="0"/>
              </a:spcAft>
              <a:buSzPts val="1100"/>
              <a:buChar char="●"/>
            </a:pPr>
            <a:r>
              <a:rPr lang="en-US" sz="800"/>
              <a:t>E.g., if you’re planning a greenfield implementation, it’s a great opportunity to look at the benefits of “shifting left” within the development organization and creating secure and high quality code from the start so you might want to start with our Control product</a:t>
            </a:r>
            <a:endParaRPr/>
          </a:p>
          <a:p>
            <a:pPr marL="158750" lvl="0" indent="0" algn="l" rtl="0">
              <a:lnSpc>
                <a:spcPct val="100000"/>
              </a:lnSpc>
              <a:spcBef>
                <a:spcPts val="0"/>
              </a:spcBef>
              <a:spcAft>
                <a:spcPts val="0"/>
              </a:spcAft>
              <a:buSzPts val="1100"/>
              <a:buNone/>
            </a:pPr>
            <a:endParaRPr sz="800"/>
          </a:p>
          <a:p>
            <a:pPr marL="158750" lvl="0" indent="0" algn="l" rtl="0">
              <a:lnSpc>
                <a:spcPct val="100000"/>
              </a:lnSpc>
              <a:spcBef>
                <a:spcPts val="0"/>
              </a:spcBef>
              <a:spcAft>
                <a:spcPts val="0"/>
              </a:spcAft>
              <a:buSzPts val="1100"/>
              <a:buNone/>
            </a:pPr>
            <a:r>
              <a:rPr lang="en-US" sz="800"/>
              <a:t>Finally, you’ll see Onapsis Research Labs, which is really the engine behind everything we do here and we’ll go into more details on that next.”</a:t>
            </a:r>
            <a:endParaRPr/>
          </a:p>
          <a:p>
            <a:pPr marL="158750" lvl="0" indent="0" algn="l" rtl="0">
              <a:lnSpc>
                <a:spcPct val="100000"/>
              </a:lnSpc>
              <a:spcBef>
                <a:spcPts val="0"/>
              </a:spcBef>
              <a:spcAft>
                <a:spcPts val="0"/>
              </a:spcAft>
              <a:buSzPts val="1100"/>
              <a:buNone/>
            </a:pPr>
            <a:endParaRPr sz="800"/>
          </a:p>
          <a:p>
            <a:pPr marL="158750" lvl="0" indent="0" algn="l" rtl="0">
              <a:lnSpc>
                <a:spcPct val="100000"/>
              </a:lnSpc>
              <a:spcBef>
                <a:spcPts val="0"/>
              </a:spcBef>
              <a:spcAft>
                <a:spcPts val="0"/>
              </a:spcAft>
              <a:buSzPts val="1100"/>
              <a:buNone/>
            </a:pPr>
            <a:r>
              <a:rPr lang="en-US" sz="800" b="1"/>
              <a:t>Sample Questions:</a:t>
            </a:r>
            <a:endParaRPr sz="800"/>
          </a:p>
          <a:p>
            <a:pPr marL="457200" lvl="0" indent="-228600" algn="l" rtl="0">
              <a:lnSpc>
                <a:spcPct val="100000"/>
              </a:lnSpc>
              <a:spcBef>
                <a:spcPts val="0"/>
              </a:spcBef>
              <a:spcAft>
                <a:spcPts val="0"/>
              </a:spcAft>
              <a:buSzPts val="1100"/>
              <a:buChar char="●"/>
            </a:pPr>
            <a:r>
              <a:rPr lang="en-US" sz="800"/>
              <a:t>What do you see as your most pressing challenge to securing [SAP, Oracle, Salesforce]? </a:t>
            </a:r>
            <a:endParaRPr/>
          </a:p>
          <a:p>
            <a:pPr marL="457200" lvl="0" indent="-228600" algn="l" rtl="0">
              <a:lnSpc>
                <a:spcPct val="100000"/>
              </a:lnSpc>
              <a:spcBef>
                <a:spcPts val="0"/>
              </a:spcBef>
              <a:spcAft>
                <a:spcPts val="0"/>
              </a:spcAft>
              <a:buSzPts val="1100"/>
              <a:buChar char="●"/>
            </a:pPr>
            <a:r>
              <a:rPr lang="en-US" sz="800"/>
              <a:t>Are you working on any bigger transformation projects, like a cloud migration? </a:t>
            </a:r>
            <a:endParaRPr/>
          </a:p>
          <a:p>
            <a:pPr marL="457200" lvl="0" indent="-228600" algn="l" rtl="0">
              <a:lnSpc>
                <a:spcPct val="100000"/>
              </a:lnSpc>
              <a:spcBef>
                <a:spcPts val="0"/>
              </a:spcBef>
              <a:spcAft>
                <a:spcPts val="0"/>
              </a:spcAft>
              <a:buSzPts val="1100"/>
              <a:buChar char="●"/>
            </a:pPr>
            <a:r>
              <a:rPr lang="en-US" sz="800"/>
              <a:t>[IF SAP PROSPECT] What are your plans for moving to SAP S/4HANA?</a:t>
            </a:r>
            <a:endParaRPr/>
          </a:p>
          <a:p>
            <a:pPr marL="457200" lvl="0" indent="-228600" algn="l" rtl="0">
              <a:lnSpc>
                <a:spcPct val="100000"/>
              </a:lnSpc>
              <a:spcBef>
                <a:spcPts val="0"/>
              </a:spcBef>
              <a:spcAft>
                <a:spcPts val="0"/>
              </a:spcAft>
              <a:buSzPts val="1100"/>
              <a:buNone/>
            </a:pPr>
            <a:endParaRPr/>
          </a:p>
        </p:txBody>
      </p:sp>
      <p:sp>
        <p:nvSpPr>
          <p:cNvPr id="311" name="Google Shape;311;g1028a2b831d_1_30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700" b="1"/>
              <a:t>Goal of the slide: </a:t>
            </a:r>
            <a:r>
              <a:rPr lang="en-US" sz="700" b="0"/>
              <a:t>Provide a deeper dive into each of the core products within the Platform. This is an opportunity to cater the conversation to their specific pain points. You can spend more time on which product(s) addresses those and just provide a brief overview, if anything, for the others. </a:t>
            </a:r>
            <a:endParaRPr sz="700" b="1"/>
          </a:p>
          <a:p>
            <a:pPr marL="158750" lvl="0" indent="0" algn="l" rtl="0">
              <a:lnSpc>
                <a:spcPct val="100000"/>
              </a:lnSpc>
              <a:spcBef>
                <a:spcPts val="0"/>
              </a:spcBef>
              <a:spcAft>
                <a:spcPts val="0"/>
              </a:spcAft>
              <a:buSzPts val="1100"/>
              <a:buNone/>
            </a:pPr>
            <a:endParaRPr sz="700" b="1"/>
          </a:p>
          <a:p>
            <a:pPr marL="158750" lvl="0" indent="0" algn="l" rtl="0">
              <a:lnSpc>
                <a:spcPct val="100000"/>
              </a:lnSpc>
              <a:spcBef>
                <a:spcPts val="0"/>
              </a:spcBef>
              <a:spcAft>
                <a:spcPts val="0"/>
              </a:spcAft>
              <a:buSzPts val="1100"/>
              <a:buNone/>
            </a:pPr>
            <a:r>
              <a:rPr lang="en-US" sz="700" b="1"/>
              <a:t>Example of how to introduce the slide: </a:t>
            </a:r>
            <a:r>
              <a:rPr lang="en-US" sz="700" b="0"/>
              <a:t>“This slide goes a little more in depth into the product offerings and functionality provided by the Onapsis Platform.” </a:t>
            </a:r>
            <a:endParaRPr sz="700" b="1"/>
          </a:p>
          <a:p>
            <a:pPr marL="158750" lvl="0" indent="0" algn="l" rtl="0">
              <a:lnSpc>
                <a:spcPct val="100000"/>
              </a:lnSpc>
              <a:spcBef>
                <a:spcPts val="0"/>
              </a:spcBef>
              <a:spcAft>
                <a:spcPts val="0"/>
              </a:spcAft>
              <a:buSzPts val="1100"/>
              <a:buNone/>
            </a:pPr>
            <a:endParaRPr sz="700" b="1"/>
          </a:p>
          <a:p>
            <a:pPr marL="158750" marR="0" lvl="0" indent="0" algn="l" rtl="0">
              <a:lnSpc>
                <a:spcPct val="100000"/>
              </a:lnSpc>
              <a:spcBef>
                <a:spcPts val="0"/>
              </a:spcBef>
              <a:spcAft>
                <a:spcPts val="0"/>
              </a:spcAft>
              <a:buClr>
                <a:srgbClr val="000000"/>
              </a:buClr>
              <a:buSzPts val="1100"/>
              <a:buFont typeface="Arial"/>
              <a:buNone/>
            </a:pPr>
            <a:r>
              <a:rPr lang="en-US" sz="700" b="1"/>
              <a:t>Example of how to explain the bottom “Management Functionality” box: </a:t>
            </a:r>
            <a:r>
              <a:rPr lang="en-US" sz="700" b="0"/>
              <a:t>“At the bottom, you can see some of the core functionality provided by the platform, including reporting and analysis capabilities that make it easy to view trends and measure success, those integrations with ticketing systems and SIEMs that we talked about earlier, scheduling and workflows so you can easily assign tasks to people, asset discovery so you can inventory all assets in your landscape, and user roles so you can give permissions based on business need.”</a:t>
            </a:r>
            <a:endParaRPr/>
          </a:p>
          <a:p>
            <a:pPr marL="158750" marR="0" lvl="0" indent="0" algn="l" rtl="0">
              <a:lnSpc>
                <a:spcPct val="100000"/>
              </a:lnSpc>
              <a:spcBef>
                <a:spcPts val="0"/>
              </a:spcBef>
              <a:spcAft>
                <a:spcPts val="0"/>
              </a:spcAft>
              <a:buClr>
                <a:srgbClr val="000000"/>
              </a:buClr>
              <a:buSzPts val="1100"/>
              <a:buFont typeface="Arial"/>
              <a:buNone/>
            </a:pPr>
            <a:endParaRPr sz="700" b="1"/>
          </a:p>
          <a:p>
            <a:pPr marL="158750" lvl="0" indent="0" algn="l" rtl="0">
              <a:lnSpc>
                <a:spcPct val="100000"/>
              </a:lnSpc>
              <a:spcBef>
                <a:spcPts val="0"/>
              </a:spcBef>
              <a:spcAft>
                <a:spcPts val="0"/>
              </a:spcAft>
              <a:buSzPts val="1100"/>
              <a:buNone/>
            </a:pPr>
            <a:r>
              <a:rPr lang="en-US" sz="700" b="1"/>
              <a:t>Examples of how to talk through each of the product components; the key takeaways for each product: </a:t>
            </a:r>
            <a:endParaRPr/>
          </a:p>
          <a:p>
            <a:pPr marL="457200" lvl="0" indent="-228600" algn="l" rtl="0">
              <a:lnSpc>
                <a:spcPct val="100000"/>
              </a:lnSpc>
              <a:spcBef>
                <a:spcPts val="0"/>
              </a:spcBef>
              <a:spcAft>
                <a:spcPts val="0"/>
              </a:spcAft>
              <a:buSzPts val="1100"/>
              <a:buChar char="●"/>
            </a:pPr>
            <a:r>
              <a:rPr lang="en-US" sz="700"/>
              <a:t>Assess</a:t>
            </a:r>
            <a:endParaRPr/>
          </a:p>
          <a:p>
            <a:pPr marL="914400" lvl="1" indent="-228600" algn="l" rtl="0">
              <a:lnSpc>
                <a:spcPct val="100000"/>
              </a:lnSpc>
              <a:spcBef>
                <a:spcPts val="0"/>
              </a:spcBef>
              <a:spcAft>
                <a:spcPts val="0"/>
              </a:spcAft>
              <a:buSzPts val="1100"/>
              <a:buChar char="○"/>
            </a:pPr>
            <a:r>
              <a:rPr lang="en-US" sz="700"/>
              <a:t>Provides the ability to understand core vulnerability management tenets – system misconfigurations, missing patches, vulnerabilities that are available for exploitation – as well as authorization issues </a:t>
            </a:r>
            <a:endParaRPr/>
          </a:p>
          <a:p>
            <a:pPr marL="914400" lvl="1" indent="-228600" algn="l" rtl="0">
              <a:lnSpc>
                <a:spcPct val="100000"/>
              </a:lnSpc>
              <a:spcBef>
                <a:spcPts val="0"/>
              </a:spcBef>
              <a:spcAft>
                <a:spcPts val="0"/>
              </a:spcAft>
              <a:buSzPts val="1100"/>
              <a:buChar char="○"/>
            </a:pPr>
            <a:r>
              <a:rPr lang="en-US" sz="700"/>
              <a:t>Not just a list of problems, provides step-by-step instructions on how to fix</a:t>
            </a:r>
            <a:endParaRPr/>
          </a:p>
          <a:p>
            <a:pPr marL="914400" lvl="1" indent="-228600" algn="l" rtl="0">
              <a:lnSpc>
                <a:spcPct val="100000"/>
              </a:lnSpc>
              <a:spcBef>
                <a:spcPts val="0"/>
              </a:spcBef>
              <a:spcAft>
                <a:spcPts val="0"/>
              </a:spcAft>
              <a:buSzPts val="1100"/>
              <a:buChar char="○"/>
            </a:pPr>
            <a:r>
              <a:rPr lang="en-US" sz="700"/>
              <a:t>Can plug into existing workflows (e.g., via ServiceNow) so the correct people can go in and address them</a:t>
            </a:r>
            <a:endParaRPr/>
          </a:p>
          <a:p>
            <a:pPr marL="457200" lvl="0" indent="-228600" algn="l" rtl="0">
              <a:lnSpc>
                <a:spcPct val="100000"/>
              </a:lnSpc>
              <a:spcBef>
                <a:spcPts val="0"/>
              </a:spcBef>
              <a:spcAft>
                <a:spcPts val="0"/>
              </a:spcAft>
              <a:buSzPts val="1100"/>
              <a:buChar char="●"/>
            </a:pPr>
            <a:r>
              <a:rPr lang="en-US" sz="700"/>
              <a:t>Defend</a:t>
            </a:r>
            <a:endParaRPr/>
          </a:p>
          <a:p>
            <a:pPr marL="914400" lvl="1" indent="-228600" algn="l" rtl="0">
              <a:lnSpc>
                <a:spcPct val="100000"/>
              </a:lnSpc>
              <a:spcBef>
                <a:spcPts val="0"/>
              </a:spcBef>
              <a:spcAft>
                <a:spcPts val="0"/>
              </a:spcAft>
              <a:buSzPts val="1100"/>
              <a:buChar char="○"/>
            </a:pPr>
            <a:r>
              <a:rPr lang="en-US" sz="700"/>
              <a:t>Looks at your environment in real time</a:t>
            </a:r>
            <a:endParaRPr/>
          </a:p>
          <a:p>
            <a:pPr marL="914400" lvl="1" indent="-228600" algn="l" rtl="0">
              <a:lnSpc>
                <a:spcPct val="100000"/>
              </a:lnSpc>
              <a:spcBef>
                <a:spcPts val="0"/>
              </a:spcBef>
              <a:spcAft>
                <a:spcPts val="0"/>
              </a:spcAft>
              <a:buSzPts val="1100"/>
              <a:buChar char="○"/>
            </a:pPr>
            <a:r>
              <a:rPr lang="en-US" sz="700"/>
              <a:t>Going back to the small window between patch and exploitation attempts, you need a compensating control while your teams apply the patch / work on a remediation plan</a:t>
            </a:r>
            <a:endParaRPr/>
          </a:p>
          <a:p>
            <a:pPr marL="914400" lvl="1" indent="-228600" algn="l" rtl="0">
              <a:lnSpc>
                <a:spcPct val="100000"/>
              </a:lnSpc>
              <a:spcBef>
                <a:spcPts val="0"/>
              </a:spcBef>
              <a:spcAft>
                <a:spcPts val="0"/>
              </a:spcAft>
              <a:buSzPts val="1100"/>
              <a:buChar char="○"/>
            </a:pPr>
            <a:r>
              <a:rPr lang="en-US" sz="700"/>
              <a:t>If someone tries to take advantage of risk in your system, we’ll be able to trigger an alarm so you can take appropriate action</a:t>
            </a:r>
            <a:endParaRPr/>
          </a:p>
          <a:p>
            <a:pPr marL="914400" lvl="1" indent="-228600" algn="l" rtl="0">
              <a:lnSpc>
                <a:spcPct val="100000"/>
              </a:lnSpc>
              <a:spcBef>
                <a:spcPts val="0"/>
              </a:spcBef>
              <a:spcAft>
                <a:spcPts val="0"/>
              </a:spcAft>
              <a:buSzPts val="1100"/>
              <a:buChar char="○"/>
            </a:pPr>
            <a:r>
              <a:rPr lang="en-US" sz="700"/>
              <a:t>Can integrate with SIEMs / SOC so data about your business-critical apps can be correlated with other activity</a:t>
            </a:r>
            <a:endParaRPr/>
          </a:p>
          <a:p>
            <a:pPr marL="457200" lvl="0" indent="-228600" algn="l" rtl="0">
              <a:lnSpc>
                <a:spcPct val="100000"/>
              </a:lnSpc>
              <a:spcBef>
                <a:spcPts val="0"/>
              </a:spcBef>
              <a:spcAft>
                <a:spcPts val="0"/>
              </a:spcAft>
              <a:buSzPts val="1100"/>
              <a:buChar char="●"/>
            </a:pPr>
            <a:r>
              <a:rPr lang="en-US" sz="700"/>
              <a:t>Control</a:t>
            </a:r>
            <a:endParaRPr/>
          </a:p>
          <a:p>
            <a:pPr marL="914400" lvl="1" indent="-228600" algn="l" rtl="0">
              <a:lnSpc>
                <a:spcPct val="100000"/>
              </a:lnSpc>
              <a:spcBef>
                <a:spcPts val="0"/>
              </a:spcBef>
              <a:spcAft>
                <a:spcPts val="0"/>
              </a:spcAft>
              <a:buSzPts val="1100"/>
              <a:buChar char="○"/>
            </a:pPr>
            <a:r>
              <a:rPr lang="en-US" sz="700"/>
              <a:t>Gives the ability to shift left and support DevSecOps practices</a:t>
            </a:r>
            <a:endParaRPr/>
          </a:p>
          <a:p>
            <a:pPr marL="914400" lvl="1" indent="-228600" algn="l" rtl="0">
              <a:lnSpc>
                <a:spcPct val="100000"/>
              </a:lnSpc>
              <a:spcBef>
                <a:spcPts val="0"/>
              </a:spcBef>
              <a:spcAft>
                <a:spcPts val="0"/>
              </a:spcAft>
              <a:buSzPts val="1100"/>
              <a:buChar char="○"/>
            </a:pPr>
            <a:r>
              <a:rPr lang="en-US" sz="700"/>
              <a:t>Automates code and transport analysis throughout the application development lifecycle</a:t>
            </a:r>
            <a:endParaRPr/>
          </a:p>
          <a:p>
            <a:pPr marL="914400" lvl="1" indent="-228600" algn="l" rtl="0">
              <a:lnSpc>
                <a:spcPct val="100000"/>
              </a:lnSpc>
              <a:spcBef>
                <a:spcPts val="0"/>
              </a:spcBef>
              <a:spcAft>
                <a:spcPts val="0"/>
              </a:spcAft>
              <a:buSzPts val="1100"/>
              <a:buChar char="○"/>
            </a:pPr>
            <a:r>
              <a:rPr lang="en-US" sz="700"/>
              <a:t>Integrate into existing workbenches so developers can do their jobs faster and better</a:t>
            </a:r>
            <a:endParaRPr/>
          </a:p>
          <a:p>
            <a:pPr marL="457200" lvl="0" indent="-228600" algn="l" rtl="0">
              <a:lnSpc>
                <a:spcPct val="100000"/>
              </a:lnSpc>
              <a:spcBef>
                <a:spcPts val="0"/>
              </a:spcBef>
              <a:spcAft>
                <a:spcPts val="0"/>
              </a:spcAft>
              <a:buSzPts val="1100"/>
              <a:buChar char="●"/>
            </a:pPr>
            <a:r>
              <a:rPr lang="en-US" sz="700"/>
              <a:t>Comply</a:t>
            </a:r>
            <a:endParaRPr/>
          </a:p>
          <a:p>
            <a:pPr marL="914400" lvl="1" indent="-228600" algn="l" rtl="0">
              <a:lnSpc>
                <a:spcPct val="100000"/>
              </a:lnSpc>
              <a:spcBef>
                <a:spcPts val="0"/>
              </a:spcBef>
              <a:spcAft>
                <a:spcPts val="0"/>
              </a:spcAft>
              <a:buSzPts val="1100"/>
              <a:buChar char="○"/>
            </a:pPr>
            <a:r>
              <a:rPr lang="en-US" sz="700"/>
              <a:t>This is all about automating efforts around testing IT controls and collecting audit evidence</a:t>
            </a:r>
            <a:endParaRPr/>
          </a:p>
          <a:p>
            <a:pPr marL="914400" lvl="1" indent="-228600" algn="l" rtl="0">
              <a:lnSpc>
                <a:spcPct val="100000"/>
              </a:lnSpc>
              <a:spcBef>
                <a:spcPts val="0"/>
              </a:spcBef>
              <a:spcAft>
                <a:spcPts val="0"/>
              </a:spcAft>
              <a:buSzPts val="1100"/>
              <a:buChar char="○"/>
            </a:pPr>
            <a:r>
              <a:rPr lang="en-US" sz="700"/>
              <a:t>Automatically assesses application configurations, password requirements, access and authorization controls, etc. and helps you understand how errors in these areas can impact IT controls or compliance standards</a:t>
            </a:r>
            <a:endParaRPr/>
          </a:p>
          <a:p>
            <a:pPr marL="228600" lvl="0" indent="0" algn="l" rtl="0">
              <a:lnSpc>
                <a:spcPct val="100000"/>
              </a:lnSpc>
              <a:spcBef>
                <a:spcPts val="0"/>
              </a:spcBef>
              <a:spcAft>
                <a:spcPts val="0"/>
              </a:spcAft>
              <a:buSzPts val="1100"/>
              <a:buNone/>
            </a:pPr>
            <a:endParaRPr sz="700"/>
          </a:p>
          <a:p>
            <a:pPr marL="228600" lvl="0" indent="0" algn="l" rtl="0">
              <a:lnSpc>
                <a:spcPct val="100000"/>
              </a:lnSpc>
              <a:spcBef>
                <a:spcPts val="0"/>
              </a:spcBef>
              <a:spcAft>
                <a:spcPts val="0"/>
              </a:spcAft>
              <a:buSzPts val="1100"/>
              <a:buNone/>
            </a:pPr>
            <a:r>
              <a:rPr lang="en-US" sz="700" b="1"/>
              <a:t>Sample Questions</a:t>
            </a:r>
            <a:endParaRPr/>
          </a:p>
          <a:p>
            <a:pPr marL="400050" lvl="0" indent="-171450" algn="l" rtl="0">
              <a:lnSpc>
                <a:spcPct val="100000"/>
              </a:lnSpc>
              <a:spcBef>
                <a:spcPts val="0"/>
              </a:spcBef>
              <a:spcAft>
                <a:spcPts val="0"/>
              </a:spcAft>
              <a:buSzPts val="1100"/>
              <a:buChar char="●"/>
            </a:pPr>
            <a:r>
              <a:rPr lang="en-US" sz="700" b="0"/>
              <a:t>Do you think [product] would help solve some of those challenges you mentioned earlier? Do you see Onapsis fitting into your broader cybersecurity portfolio? </a:t>
            </a:r>
            <a:endParaRPr/>
          </a:p>
          <a:p>
            <a:pPr marL="400050" lvl="0" indent="-171450" algn="l" rtl="0">
              <a:lnSpc>
                <a:spcPct val="100000"/>
              </a:lnSpc>
              <a:spcBef>
                <a:spcPts val="0"/>
              </a:spcBef>
              <a:spcAft>
                <a:spcPts val="0"/>
              </a:spcAft>
              <a:buSzPts val="1100"/>
              <a:buChar char="●"/>
            </a:pPr>
            <a:r>
              <a:rPr lang="en-US" sz="700" b="0"/>
              <a:t>Are you interested in seeing a demo of these products in action?</a:t>
            </a:r>
            <a:endParaRPr/>
          </a:p>
          <a:p>
            <a:pPr marL="685800" lvl="1" indent="0" algn="l" rtl="0">
              <a:lnSpc>
                <a:spcPct val="100000"/>
              </a:lnSpc>
              <a:spcBef>
                <a:spcPts val="0"/>
              </a:spcBef>
              <a:spcAft>
                <a:spcPts val="0"/>
              </a:spcAft>
              <a:buSzPts val="1100"/>
              <a:buNone/>
            </a:pPr>
            <a:endParaRPr sz="700"/>
          </a:p>
          <a:p>
            <a:pPr marL="457200" lvl="0" indent="-22860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cSld name="Cover ">
    <p:spTree>
      <p:nvGrpSpPr>
        <p:cNvPr id="1" name="Shape 12"/>
        <p:cNvGrpSpPr/>
        <p:nvPr/>
      </p:nvGrpSpPr>
      <p:grpSpPr>
        <a:xfrm>
          <a:off x="0" y="0"/>
          <a:ext cx="0" cy="0"/>
          <a:chOff x="0" y="0"/>
          <a:chExt cx="0" cy="0"/>
        </a:xfrm>
      </p:grpSpPr>
      <p:pic>
        <p:nvPicPr>
          <p:cNvPr id="13" name="Google Shape;13;p2" descr="A picture containing text, person&#10;&#10;Description automatically generated"/>
          <p:cNvPicPr preferRelativeResize="0"/>
          <p:nvPr/>
        </p:nvPicPr>
        <p:blipFill rotWithShape="1">
          <a:blip r:embed="rId2">
            <a:alphaModFix/>
          </a:blip>
          <a:srcRect t="7337" b="18554"/>
          <a:stretch/>
        </p:blipFill>
        <p:spPr>
          <a:xfrm flipH="1">
            <a:off x="-1" y="0"/>
            <a:ext cx="12205382" cy="6023053"/>
          </a:xfrm>
          <a:prstGeom prst="rect">
            <a:avLst/>
          </a:prstGeom>
          <a:noFill/>
          <a:ln>
            <a:noFill/>
          </a:ln>
        </p:spPr>
      </p:pic>
      <p:sp>
        <p:nvSpPr>
          <p:cNvPr id="14" name="Google Shape;14;p2"/>
          <p:cNvSpPr/>
          <p:nvPr/>
        </p:nvSpPr>
        <p:spPr>
          <a:xfrm>
            <a:off x="0" y="4506686"/>
            <a:ext cx="12205386" cy="2351314"/>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 name="Google Shape;15;p2"/>
          <p:cNvPicPr preferRelativeResize="0"/>
          <p:nvPr/>
        </p:nvPicPr>
        <p:blipFill rotWithShape="1">
          <a:blip r:embed="rId3">
            <a:alphaModFix/>
          </a:blip>
          <a:srcRect r="42838"/>
          <a:stretch/>
        </p:blipFill>
        <p:spPr>
          <a:xfrm rot="10800000">
            <a:off x="-1" y="2062896"/>
            <a:ext cx="1600023" cy="3020526"/>
          </a:xfrm>
          <a:prstGeom prst="rect">
            <a:avLst/>
          </a:prstGeom>
          <a:noFill/>
          <a:ln>
            <a:noFill/>
          </a:ln>
        </p:spPr>
      </p:pic>
      <p:pic>
        <p:nvPicPr>
          <p:cNvPr id="16" name="Google Shape;16;p2" descr="A picture containing text, clipart&#10;&#10;Description automatically generated"/>
          <p:cNvPicPr preferRelativeResize="0"/>
          <p:nvPr/>
        </p:nvPicPr>
        <p:blipFill rotWithShape="1">
          <a:blip r:embed="rId4">
            <a:alphaModFix/>
          </a:blip>
          <a:srcRect/>
          <a:stretch/>
        </p:blipFill>
        <p:spPr>
          <a:xfrm>
            <a:off x="733568" y="603217"/>
            <a:ext cx="2778959" cy="591918"/>
          </a:xfrm>
          <a:prstGeom prst="rect">
            <a:avLst/>
          </a:prstGeom>
          <a:noFill/>
          <a:ln>
            <a:noFill/>
          </a:ln>
        </p:spPr>
      </p:pic>
      <p:sp>
        <p:nvSpPr>
          <p:cNvPr id="17" name="Google Shape;17;p2"/>
          <p:cNvSpPr/>
          <p:nvPr/>
        </p:nvSpPr>
        <p:spPr>
          <a:xfrm>
            <a:off x="802105" y="3429000"/>
            <a:ext cx="10651958" cy="34420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 name="Google Shape;18;p2" descr="A picture containing logo&#10;&#10;Description automatically generated"/>
          <p:cNvPicPr preferRelativeResize="0"/>
          <p:nvPr/>
        </p:nvPicPr>
        <p:blipFill rotWithShape="1">
          <a:blip r:embed="rId5">
            <a:alphaModFix/>
          </a:blip>
          <a:srcRect r="78826"/>
          <a:stretch/>
        </p:blipFill>
        <p:spPr>
          <a:xfrm>
            <a:off x="10535875" y="4940641"/>
            <a:ext cx="540914" cy="542150"/>
          </a:xfrm>
          <a:prstGeom prst="rect">
            <a:avLst/>
          </a:prstGeom>
          <a:noFill/>
          <a:ln>
            <a:noFill/>
          </a:ln>
        </p:spPr>
      </p:pic>
      <p:cxnSp>
        <p:nvCxnSpPr>
          <p:cNvPr id="19" name="Google Shape;19;p2"/>
          <p:cNvCxnSpPr/>
          <p:nvPr/>
        </p:nvCxnSpPr>
        <p:spPr>
          <a:xfrm>
            <a:off x="10225771" y="4295561"/>
            <a:ext cx="0" cy="1961062"/>
          </a:xfrm>
          <a:prstGeom prst="straightConnector1">
            <a:avLst/>
          </a:prstGeom>
          <a:noFill/>
          <a:ln w="9525" cap="flat" cmpd="sng">
            <a:solidFill>
              <a:schemeClr val="accent1"/>
            </a:solidFill>
            <a:prstDash val="solid"/>
            <a:miter lim="800000"/>
            <a:headEnd type="none" w="sm" len="sm"/>
            <a:tailEnd type="none" w="sm" len="sm"/>
          </a:ln>
        </p:spPr>
      </p:cxnSp>
      <p:sp>
        <p:nvSpPr>
          <p:cNvPr id="20" name="Google Shape;20;p2"/>
          <p:cNvSpPr txBox="1">
            <a:spLocks noGrp="1"/>
          </p:cNvSpPr>
          <p:nvPr>
            <p:ph type="body" idx="1"/>
          </p:nvPr>
        </p:nvSpPr>
        <p:spPr>
          <a:xfrm>
            <a:off x="1434265" y="6134683"/>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1450308" y="3922939"/>
            <a:ext cx="8334241" cy="106591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600"/>
              <a:buNone/>
              <a:defRPr sz="3600" b="0" i="0" u="none" strike="noStrike"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body" idx="3"/>
          </p:nvPr>
        </p:nvSpPr>
        <p:spPr>
          <a:xfrm>
            <a:off x="1459817" y="5177992"/>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400"/>
              <a:buNone/>
              <a:defRPr sz="2400" b="0" i="0" u="none" strike="noStrike"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264963" y="206800"/>
            <a:ext cx="9076800" cy="10256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054A6"/>
              </a:buClr>
              <a:buSzPts val="2100"/>
              <a:buFont typeface="Arial"/>
              <a:buNone/>
              <a:defRPr sz="2800" b="1" cap="none">
                <a:solidFill>
                  <a:srgbClr val="0054A6"/>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264963" y="206800"/>
            <a:ext cx="9076800" cy="10256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054A6"/>
              </a:buClr>
              <a:buSzPts val="2100"/>
              <a:buFont typeface="Arial"/>
              <a:buNone/>
              <a:defRPr sz="2800" b="1" cap="none">
                <a:solidFill>
                  <a:srgbClr val="0054A6"/>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5"/>
        <p:cNvGrpSpPr/>
        <p:nvPr/>
      </p:nvGrpSpPr>
      <p:grpSpPr>
        <a:xfrm>
          <a:off x="0" y="0"/>
          <a:ext cx="0" cy="0"/>
          <a:chOff x="0" y="0"/>
          <a:chExt cx="0" cy="0"/>
        </a:xfrm>
      </p:grpSpPr>
      <p:sp>
        <p:nvSpPr>
          <p:cNvPr id="76" name="Google Shape;76;p1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7" name="Google Shape;77;p14"/>
          <p:cNvSpPr txBox="1">
            <a:spLocks noGrp="1"/>
          </p:cNvSpPr>
          <p:nvPr>
            <p:ph type="title"/>
          </p:nvPr>
        </p:nvSpPr>
        <p:spPr>
          <a:xfrm>
            <a:off x="345017" y="332077"/>
            <a:ext cx="10027707" cy="77613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body" idx="1"/>
          </p:nvPr>
        </p:nvSpPr>
        <p:spPr>
          <a:xfrm>
            <a:off x="345017" y="1763713"/>
            <a:ext cx="10027707" cy="429418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SzPts val="2400"/>
              <a:buChar char="›"/>
              <a:defRPr sz="1800"/>
            </a:lvl1pPr>
            <a:lvl2pPr marL="914400" lvl="1" indent="-381000" algn="l">
              <a:lnSpc>
                <a:spcPct val="90000"/>
              </a:lnSpc>
              <a:spcBef>
                <a:spcPts val="500"/>
              </a:spcBef>
              <a:spcAft>
                <a:spcPts val="0"/>
              </a:spcAft>
              <a:buSzPts val="2400"/>
              <a:buChar char="›"/>
              <a:defRPr sz="1800"/>
            </a:lvl2pPr>
            <a:lvl3pPr marL="1371600" lvl="2" indent="-381000" algn="l">
              <a:lnSpc>
                <a:spcPct val="90000"/>
              </a:lnSpc>
              <a:spcBef>
                <a:spcPts val="500"/>
              </a:spcBef>
              <a:spcAft>
                <a:spcPts val="0"/>
              </a:spcAft>
              <a:buSzPts val="2400"/>
              <a:buChar char="›"/>
              <a:defRPr sz="1800"/>
            </a:lvl3pPr>
            <a:lvl4pPr marL="1828800" lvl="3" indent="-381000" algn="l">
              <a:lnSpc>
                <a:spcPct val="90000"/>
              </a:lnSpc>
              <a:spcBef>
                <a:spcPts val="500"/>
              </a:spcBef>
              <a:spcAft>
                <a:spcPts val="0"/>
              </a:spcAft>
              <a:buSzPts val="2400"/>
              <a:buChar char="›"/>
              <a:defRPr sz="1800"/>
            </a:lvl4pPr>
            <a:lvl5pPr marL="2286000" lvl="4" indent="-381000" algn="l">
              <a:lnSpc>
                <a:spcPct val="90000"/>
              </a:lnSpc>
              <a:spcBef>
                <a:spcPts val="500"/>
              </a:spcBef>
              <a:spcAft>
                <a:spcPts val="0"/>
              </a:spcAft>
              <a:buSzPts val="2400"/>
              <a:buChar char="›"/>
              <a:defRPr sz="18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9" name="Google Shape;79;p14"/>
          <p:cNvSpPr txBox="1">
            <a:spLocks noGrp="1"/>
          </p:cNvSpPr>
          <p:nvPr>
            <p:ph type="body" idx="2"/>
          </p:nvPr>
        </p:nvSpPr>
        <p:spPr>
          <a:xfrm>
            <a:off x="345017" y="1228002"/>
            <a:ext cx="10037763" cy="4921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1600">
                <a:solidFill>
                  <a:schemeClr val="dk2"/>
                </a:solidFill>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992776" y="1489167"/>
            <a:ext cx="10642012" cy="51196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3"/>
          </p:nvPr>
        </p:nvSpPr>
        <p:spPr>
          <a:xfrm>
            <a:off x="992776" y="862104"/>
            <a:ext cx="10641503" cy="4311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7326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
  <p:cSld name="Cover ">
    <p:spTree>
      <p:nvGrpSpPr>
        <p:cNvPr id="1" name="Shape 90"/>
        <p:cNvGrpSpPr/>
        <p:nvPr/>
      </p:nvGrpSpPr>
      <p:grpSpPr>
        <a:xfrm>
          <a:off x="0" y="0"/>
          <a:ext cx="0" cy="0"/>
          <a:chOff x="0" y="0"/>
          <a:chExt cx="0" cy="0"/>
        </a:xfrm>
      </p:grpSpPr>
      <p:pic>
        <p:nvPicPr>
          <p:cNvPr id="91" name="Google Shape;91;p18" descr="A picture containing text, person&#10;&#10;Description automatically generated"/>
          <p:cNvPicPr preferRelativeResize="0"/>
          <p:nvPr/>
        </p:nvPicPr>
        <p:blipFill rotWithShape="1">
          <a:blip r:embed="rId2">
            <a:alphaModFix/>
          </a:blip>
          <a:srcRect t="7336" b="18556"/>
          <a:stretch/>
        </p:blipFill>
        <p:spPr>
          <a:xfrm flipH="1">
            <a:off x="-1" y="0"/>
            <a:ext cx="12205383" cy="6023053"/>
          </a:xfrm>
          <a:prstGeom prst="rect">
            <a:avLst/>
          </a:prstGeom>
          <a:noFill/>
          <a:ln>
            <a:noFill/>
          </a:ln>
        </p:spPr>
      </p:pic>
      <p:sp>
        <p:nvSpPr>
          <p:cNvPr id="92" name="Google Shape;92;p18"/>
          <p:cNvSpPr/>
          <p:nvPr/>
        </p:nvSpPr>
        <p:spPr>
          <a:xfrm>
            <a:off x="0" y="4506686"/>
            <a:ext cx="12205500" cy="2351400"/>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3" name="Google Shape;93;p18"/>
          <p:cNvPicPr preferRelativeResize="0"/>
          <p:nvPr/>
        </p:nvPicPr>
        <p:blipFill rotWithShape="1">
          <a:blip r:embed="rId3">
            <a:alphaModFix/>
          </a:blip>
          <a:srcRect r="42837"/>
          <a:stretch/>
        </p:blipFill>
        <p:spPr>
          <a:xfrm rot="10800000">
            <a:off x="-1" y="2062896"/>
            <a:ext cx="1600023" cy="3020526"/>
          </a:xfrm>
          <a:prstGeom prst="rect">
            <a:avLst/>
          </a:prstGeom>
          <a:noFill/>
          <a:ln>
            <a:noFill/>
          </a:ln>
        </p:spPr>
      </p:pic>
      <p:pic>
        <p:nvPicPr>
          <p:cNvPr id="94" name="Google Shape;94;p18" descr="A picture containing text, clipart&#10;&#10;Description automatically generated"/>
          <p:cNvPicPr preferRelativeResize="0"/>
          <p:nvPr/>
        </p:nvPicPr>
        <p:blipFill rotWithShape="1">
          <a:blip r:embed="rId4">
            <a:alphaModFix/>
          </a:blip>
          <a:srcRect/>
          <a:stretch/>
        </p:blipFill>
        <p:spPr>
          <a:xfrm>
            <a:off x="733568" y="603217"/>
            <a:ext cx="2778960" cy="591918"/>
          </a:xfrm>
          <a:prstGeom prst="rect">
            <a:avLst/>
          </a:prstGeom>
          <a:noFill/>
          <a:ln>
            <a:noFill/>
          </a:ln>
        </p:spPr>
      </p:pic>
      <p:sp>
        <p:nvSpPr>
          <p:cNvPr id="95" name="Google Shape;95;p18"/>
          <p:cNvSpPr/>
          <p:nvPr/>
        </p:nvSpPr>
        <p:spPr>
          <a:xfrm>
            <a:off x="802105" y="3429000"/>
            <a:ext cx="10652100" cy="344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6" name="Google Shape;96;p18" descr="A picture containing logo&#10;&#10;Description automatically generated"/>
          <p:cNvPicPr preferRelativeResize="0"/>
          <p:nvPr/>
        </p:nvPicPr>
        <p:blipFill rotWithShape="1">
          <a:blip r:embed="rId5">
            <a:alphaModFix/>
          </a:blip>
          <a:srcRect r="78826"/>
          <a:stretch/>
        </p:blipFill>
        <p:spPr>
          <a:xfrm>
            <a:off x="10535875" y="4940641"/>
            <a:ext cx="540913" cy="542150"/>
          </a:xfrm>
          <a:prstGeom prst="rect">
            <a:avLst/>
          </a:prstGeom>
          <a:noFill/>
          <a:ln>
            <a:noFill/>
          </a:ln>
        </p:spPr>
      </p:pic>
      <p:cxnSp>
        <p:nvCxnSpPr>
          <p:cNvPr id="97" name="Google Shape;97;p18"/>
          <p:cNvCxnSpPr/>
          <p:nvPr/>
        </p:nvCxnSpPr>
        <p:spPr>
          <a:xfrm>
            <a:off x="10225771" y="4295561"/>
            <a:ext cx="0" cy="1961100"/>
          </a:xfrm>
          <a:prstGeom prst="straightConnector1">
            <a:avLst/>
          </a:prstGeom>
          <a:noFill/>
          <a:ln w="9525" cap="flat" cmpd="sng">
            <a:solidFill>
              <a:schemeClr val="accent1"/>
            </a:solidFill>
            <a:prstDash val="solid"/>
            <a:miter lim="800000"/>
            <a:headEnd type="none" w="sm" len="sm"/>
            <a:tailEnd type="none" w="sm" len="sm"/>
          </a:ln>
        </p:spPr>
      </p:cxnSp>
      <p:sp>
        <p:nvSpPr>
          <p:cNvPr id="98" name="Google Shape;98;p18"/>
          <p:cNvSpPr txBox="1">
            <a:spLocks noGrp="1"/>
          </p:cNvSpPr>
          <p:nvPr>
            <p:ph type="body" idx="1"/>
          </p:nvPr>
        </p:nvSpPr>
        <p:spPr>
          <a:xfrm>
            <a:off x="1434265" y="6134683"/>
            <a:ext cx="8334300" cy="484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600"/>
              <a:buNone/>
              <a:defRPr sz="1600" b="0" i="1" u="none" strike="noStrike" cap="none">
                <a:solidFill>
                  <a:srgbClr val="5A19E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body" idx="2"/>
          </p:nvPr>
        </p:nvSpPr>
        <p:spPr>
          <a:xfrm>
            <a:off x="1450308" y="3922939"/>
            <a:ext cx="8334300" cy="10659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3600"/>
              <a:buNone/>
              <a:defRPr sz="3600" b="0" i="0" u="none" strike="noStrike"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8"/>
          <p:cNvSpPr txBox="1">
            <a:spLocks noGrp="1"/>
          </p:cNvSpPr>
          <p:nvPr>
            <p:ph type="body" idx="3"/>
          </p:nvPr>
        </p:nvSpPr>
        <p:spPr>
          <a:xfrm>
            <a:off x="1459817" y="5177992"/>
            <a:ext cx="8334300" cy="484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400"/>
              <a:buNone/>
              <a:defRPr sz="2400" b="0" i="0" u="none" strike="noStrike"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Side">
  <p:cSld name="One Side">
    <p:spTree>
      <p:nvGrpSpPr>
        <p:cNvPr id="1" name="Shape 101"/>
        <p:cNvGrpSpPr/>
        <p:nvPr/>
      </p:nvGrpSpPr>
      <p:grpSpPr>
        <a:xfrm>
          <a:off x="0" y="0"/>
          <a:ext cx="0" cy="0"/>
          <a:chOff x="0" y="0"/>
          <a:chExt cx="0" cy="0"/>
        </a:xfrm>
      </p:grpSpPr>
      <p:sp>
        <p:nvSpPr>
          <p:cNvPr id="102" name="Google Shape;102;p19"/>
          <p:cNvSpPr/>
          <p:nvPr/>
        </p:nvSpPr>
        <p:spPr>
          <a:xfrm>
            <a:off x="0" y="0"/>
            <a:ext cx="3384900" cy="68580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1446"/>
              </a:solidFill>
              <a:latin typeface="Arial"/>
              <a:ea typeface="Arial"/>
              <a:cs typeface="Arial"/>
              <a:sym typeface="Arial"/>
            </a:endParaRPr>
          </a:p>
        </p:txBody>
      </p:sp>
      <p:sp>
        <p:nvSpPr>
          <p:cNvPr id="103" name="Google Shape;103;p19"/>
          <p:cNvSpPr txBox="1">
            <a:spLocks noGrp="1"/>
          </p:cNvSpPr>
          <p:nvPr>
            <p:ph type="body" idx="1"/>
          </p:nvPr>
        </p:nvSpPr>
        <p:spPr>
          <a:xfrm>
            <a:off x="592646" y="1255394"/>
            <a:ext cx="2488200" cy="14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000"/>
              <a:buNone/>
              <a:defRPr sz="2000" b="1" i="0" u="none" strike="noStrike" cap="none">
                <a:solidFill>
                  <a:srgbClr val="0A1446"/>
                </a:solidFill>
                <a:latin typeface="Arial"/>
                <a:ea typeface="Arial"/>
                <a:cs typeface="Arial"/>
                <a:sym typeface="Arial"/>
              </a:defRPr>
            </a:lvl1pPr>
            <a:lvl2pPr marL="914400" lvl="1"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2pPr>
            <a:lvl3pPr marL="1371600" lvl="2"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3pPr>
            <a:lvl4pPr marL="1828800" lvl="3"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4pPr>
            <a:lvl5pPr marL="2286000" lvl="4"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4" name="Google Shape;104;p19"/>
          <p:cNvCxnSpPr/>
          <p:nvPr/>
        </p:nvCxnSpPr>
        <p:spPr>
          <a:xfrm>
            <a:off x="398762" y="1035961"/>
            <a:ext cx="0" cy="5829300"/>
          </a:xfrm>
          <a:prstGeom prst="straightConnector1">
            <a:avLst/>
          </a:prstGeom>
          <a:noFill/>
          <a:ln w="19050" cap="flat" cmpd="sng">
            <a:solidFill>
              <a:schemeClr val="accent1"/>
            </a:solidFill>
            <a:prstDash val="solid"/>
            <a:miter lim="800000"/>
            <a:headEnd type="none" w="sm" len="sm"/>
            <a:tailEnd type="none" w="sm" len="sm"/>
          </a:ln>
        </p:spPr>
      </p:cxnSp>
      <p:pic>
        <p:nvPicPr>
          <p:cNvPr id="105" name="Google Shape;105;p19" descr="A picture containing logo&#10;&#10;Description automatically generated"/>
          <p:cNvPicPr preferRelativeResize="0"/>
          <p:nvPr/>
        </p:nvPicPr>
        <p:blipFill rotWithShape="1">
          <a:blip r:embed="rId2">
            <a:alphaModFix/>
          </a:blip>
          <a:srcRect r="77873"/>
          <a:stretch/>
        </p:blipFill>
        <p:spPr>
          <a:xfrm>
            <a:off x="127020" y="268409"/>
            <a:ext cx="554742" cy="532055"/>
          </a:xfrm>
          <a:prstGeom prst="rect">
            <a:avLst/>
          </a:prstGeom>
          <a:noFill/>
          <a:ln>
            <a:noFill/>
          </a:ln>
        </p:spPr>
      </p:pic>
      <p:sp>
        <p:nvSpPr>
          <p:cNvPr id="106" name="Google Shape;106;p19"/>
          <p:cNvSpPr txBox="1">
            <a:spLocks noGrp="1"/>
          </p:cNvSpPr>
          <p:nvPr>
            <p:ph type="body" idx="2"/>
          </p:nvPr>
        </p:nvSpPr>
        <p:spPr>
          <a:xfrm>
            <a:off x="3578766" y="417095"/>
            <a:ext cx="8228100" cy="6144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 name="Google Shape;107;p19"/>
          <p:cNvSpPr txBox="1">
            <a:spLocks noGrp="1"/>
          </p:cNvSpPr>
          <p:nvPr>
            <p:ph type="body" idx="3"/>
          </p:nvPr>
        </p:nvSpPr>
        <p:spPr>
          <a:xfrm>
            <a:off x="592646" y="2837918"/>
            <a:ext cx="2488200" cy="2758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600"/>
              <a:buNone/>
              <a:defRPr sz="1600">
                <a:solidFill>
                  <a:schemeClr val="accent3"/>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400"/>
              <a:buNone/>
              <a:defRPr/>
            </a:lvl3pPr>
            <a:lvl4pPr marL="1828800" lvl="3" indent="-228600" algn="l" rtl="0">
              <a:lnSpc>
                <a:spcPct val="90000"/>
              </a:lnSpc>
              <a:spcBef>
                <a:spcPts val="500"/>
              </a:spcBef>
              <a:spcAft>
                <a:spcPts val="0"/>
              </a:spcAft>
              <a:buSzPts val="2400"/>
              <a:buNone/>
              <a:defRPr/>
            </a:lvl4pPr>
            <a:lvl5pPr marL="2286000" lvl="4" indent="-228600" algn="l" rtl="0">
              <a:lnSpc>
                <a:spcPct val="90000"/>
              </a:lnSpc>
              <a:spcBef>
                <a:spcPts val="500"/>
              </a:spcBef>
              <a:spcAft>
                <a:spcPts val="0"/>
              </a:spcAft>
              <a:buSzPts val="2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0" name="Google Shape;110;p20"/>
          <p:cNvSpPr txBox="1">
            <a:spLocks noGrp="1"/>
          </p:cNvSpPr>
          <p:nvPr>
            <p:ph type="body" idx="2"/>
          </p:nvPr>
        </p:nvSpPr>
        <p:spPr>
          <a:xfrm>
            <a:off x="992776" y="1489167"/>
            <a:ext cx="10641900" cy="5119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000"/>
              <a:buNone/>
              <a:defRPr sz="2000"/>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400"/>
              <a:buNone/>
              <a:defRPr/>
            </a:lvl3pPr>
            <a:lvl4pPr marL="1828800" lvl="3" indent="-228600" algn="l" rtl="0">
              <a:lnSpc>
                <a:spcPct val="90000"/>
              </a:lnSpc>
              <a:spcBef>
                <a:spcPts val="500"/>
              </a:spcBef>
              <a:spcAft>
                <a:spcPts val="0"/>
              </a:spcAft>
              <a:buSzPts val="2400"/>
              <a:buNone/>
              <a:defRPr/>
            </a:lvl4pPr>
            <a:lvl5pPr marL="2286000" lvl="4" indent="-228600" algn="l" rtl="0">
              <a:lnSpc>
                <a:spcPct val="90000"/>
              </a:lnSpc>
              <a:spcBef>
                <a:spcPts val="500"/>
              </a:spcBef>
              <a:spcAft>
                <a:spcPts val="0"/>
              </a:spcAft>
              <a:buSzPts val="2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3"/>
          </p:nvPr>
        </p:nvSpPr>
        <p:spPr>
          <a:xfrm>
            <a:off x="992776" y="862104"/>
            <a:ext cx="10641600" cy="431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rtl="0">
              <a:lnSpc>
                <a:spcPct val="90000"/>
              </a:lnSpc>
              <a:spcBef>
                <a:spcPts val="500"/>
              </a:spcBef>
              <a:spcAft>
                <a:spcPts val="0"/>
              </a:spcAft>
              <a:buSzPts val="2400"/>
              <a:buChar char="›"/>
              <a:defRPr/>
            </a:lvl2pPr>
            <a:lvl3pPr marL="1371600" lvl="2" indent="-381000" algn="ctr" rtl="0">
              <a:lnSpc>
                <a:spcPct val="90000"/>
              </a:lnSpc>
              <a:spcBef>
                <a:spcPts val="500"/>
              </a:spcBef>
              <a:spcAft>
                <a:spcPts val="0"/>
              </a:spcAft>
              <a:buSzPts val="2400"/>
              <a:buChar char="›"/>
              <a:defRPr/>
            </a:lvl3pPr>
            <a:lvl4pPr marL="1828800" lvl="3" indent="-381000" algn="ctr" rtl="0">
              <a:lnSpc>
                <a:spcPct val="90000"/>
              </a:lnSpc>
              <a:spcBef>
                <a:spcPts val="500"/>
              </a:spcBef>
              <a:spcAft>
                <a:spcPts val="0"/>
              </a:spcAft>
              <a:buSzPts val="2400"/>
              <a:buChar char="›"/>
              <a:defRPr/>
            </a:lvl4pPr>
            <a:lvl5pPr marL="2286000" lvl="4" indent="-381000" algn="ctr" rtl="0">
              <a:lnSpc>
                <a:spcPct val="90000"/>
              </a:lnSpc>
              <a:spcBef>
                <a:spcPts val="500"/>
              </a:spcBef>
              <a:spcAft>
                <a:spcPts val="0"/>
              </a:spcAft>
              <a:buSzPts val="2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112"/>
        <p:cNvGrpSpPr/>
        <p:nvPr/>
      </p:nvGrpSpPr>
      <p:grpSpPr>
        <a:xfrm>
          <a:off x="0" y="0"/>
          <a:ext cx="0" cy="0"/>
          <a:chOff x="0" y="0"/>
          <a:chExt cx="0" cy="0"/>
        </a:xfrm>
      </p:grpSpPr>
      <p:sp>
        <p:nvSpPr>
          <p:cNvPr id="113" name="Google Shape;113;p21"/>
          <p:cNvSpPr/>
          <p:nvPr/>
        </p:nvSpPr>
        <p:spPr>
          <a:xfrm rot="-5400000">
            <a:off x="-2945699" y="2945702"/>
            <a:ext cx="6858000" cy="96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288CB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4" name="Google Shape;114;p21"/>
          <p:cNvSpPr/>
          <p:nvPr/>
        </p:nvSpPr>
        <p:spPr>
          <a:xfrm rot="-5400000">
            <a:off x="-1634100" y="1634099"/>
            <a:ext cx="6858000" cy="3589800"/>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288CB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15" name="Google Shape;115;p21"/>
          <p:cNvPicPr preferRelativeResize="0"/>
          <p:nvPr/>
        </p:nvPicPr>
        <p:blipFill rotWithShape="1">
          <a:blip r:embed="rId2">
            <a:alphaModFix/>
          </a:blip>
          <a:srcRect/>
          <a:stretch/>
        </p:blipFill>
        <p:spPr>
          <a:xfrm>
            <a:off x="-947062" y="84240"/>
            <a:ext cx="2697485" cy="2910846"/>
          </a:xfrm>
          <a:prstGeom prst="rect">
            <a:avLst/>
          </a:prstGeom>
          <a:noFill/>
          <a:ln>
            <a:noFill/>
          </a:ln>
        </p:spPr>
      </p:pic>
      <p:cxnSp>
        <p:nvCxnSpPr>
          <p:cNvPr id="116" name="Google Shape;116;p21"/>
          <p:cNvCxnSpPr/>
          <p:nvPr/>
        </p:nvCxnSpPr>
        <p:spPr>
          <a:xfrm>
            <a:off x="7204015" y="2345558"/>
            <a:ext cx="0" cy="2568600"/>
          </a:xfrm>
          <a:prstGeom prst="straightConnector1">
            <a:avLst/>
          </a:prstGeom>
          <a:noFill/>
          <a:ln w="9525" cap="flat" cmpd="sng">
            <a:solidFill>
              <a:schemeClr val="accent1"/>
            </a:solidFill>
            <a:prstDash val="solid"/>
            <a:miter lim="800000"/>
            <a:headEnd type="none" w="sm" len="sm"/>
            <a:tailEnd type="none" w="sm" len="sm"/>
          </a:ln>
        </p:spPr>
      </p:cxnSp>
      <p:sp>
        <p:nvSpPr>
          <p:cNvPr id="117" name="Google Shape;117;p21"/>
          <p:cNvSpPr txBox="1"/>
          <p:nvPr/>
        </p:nvSpPr>
        <p:spPr>
          <a:xfrm>
            <a:off x="7585579" y="4470900"/>
            <a:ext cx="2350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5A19EB"/>
                </a:solidFill>
                <a:latin typeface="Arial"/>
                <a:ea typeface="Arial"/>
                <a:cs typeface="Arial"/>
                <a:sym typeface="Arial"/>
              </a:rPr>
              <a:t>ONAPSIS.COM</a:t>
            </a:r>
            <a:endParaRPr sz="1600" b="1" i="0" u="none" strike="noStrike" cap="none">
              <a:solidFill>
                <a:srgbClr val="5A19EB"/>
              </a:solidFill>
              <a:latin typeface="Arial"/>
              <a:ea typeface="Arial"/>
              <a:cs typeface="Arial"/>
              <a:sym typeface="Arial"/>
            </a:endParaRPr>
          </a:p>
        </p:txBody>
      </p:sp>
      <p:sp>
        <p:nvSpPr>
          <p:cNvPr id="118" name="Google Shape;118;p21"/>
          <p:cNvSpPr/>
          <p:nvPr/>
        </p:nvSpPr>
        <p:spPr>
          <a:xfrm>
            <a:off x="7494138" y="4369298"/>
            <a:ext cx="2172300" cy="479400"/>
          </a:xfrm>
          <a:prstGeom prst="roundRect">
            <a:avLst>
              <a:gd name="adj" fmla="val 50000"/>
            </a:avLst>
          </a:prstGeom>
          <a:noFill/>
          <a:ln w="12700" cap="flat" cmpd="sng">
            <a:solidFill>
              <a:srgbClr val="5A19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9" name="Google Shape;119;p21" descr="A picture containing text, clipart&#10;&#10;Description automatically generated"/>
          <p:cNvPicPr preferRelativeResize="0"/>
          <p:nvPr/>
        </p:nvPicPr>
        <p:blipFill rotWithShape="1">
          <a:blip r:embed="rId3">
            <a:alphaModFix/>
          </a:blip>
          <a:srcRect/>
          <a:stretch/>
        </p:blipFill>
        <p:spPr>
          <a:xfrm>
            <a:off x="618243" y="5540975"/>
            <a:ext cx="2353238" cy="5012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80999" y="134789"/>
            <a:ext cx="11253300" cy="863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2" name="Google Shape;122;p22"/>
          <p:cNvSpPr txBox="1">
            <a:spLocks noGrp="1"/>
          </p:cNvSpPr>
          <p:nvPr>
            <p:ph type="body" idx="1"/>
          </p:nvPr>
        </p:nvSpPr>
        <p:spPr>
          <a:xfrm>
            <a:off x="381000" y="1110572"/>
            <a:ext cx="11253300" cy="46020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SzPts val="1900"/>
              <a:buChar char="•"/>
              <a:defRPr/>
            </a:lvl1pPr>
            <a:lvl2pPr marL="914400" lvl="1" indent="-349250" algn="l" rtl="0">
              <a:lnSpc>
                <a:spcPct val="90000"/>
              </a:lnSpc>
              <a:spcBef>
                <a:spcPts val="500"/>
              </a:spcBef>
              <a:spcAft>
                <a:spcPts val="0"/>
              </a:spcAft>
              <a:buSzPts val="1900"/>
              <a:buChar char="•"/>
              <a:defRPr/>
            </a:lvl2pPr>
            <a:lvl3pPr marL="1371600" lvl="2" indent="-349250" algn="l" rtl="0">
              <a:lnSpc>
                <a:spcPct val="90000"/>
              </a:lnSpc>
              <a:spcBef>
                <a:spcPts val="500"/>
              </a:spcBef>
              <a:spcAft>
                <a:spcPts val="0"/>
              </a:spcAft>
              <a:buSzPts val="1900"/>
              <a:buChar char="•"/>
              <a:defRPr/>
            </a:lvl3pPr>
            <a:lvl4pPr marL="1828800" lvl="3" indent="-349250" algn="l" rtl="0">
              <a:lnSpc>
                <a:spcPct val="90000"/>
              </a:lnSpc>
              <a:spcBef>
                <a:spcPts val="500"/>
              </a:spcBef>
              <a:spcAft>
                <a:spcPts val="0"/>
              </a:spcAft>
              <a:buSzPts val="1900"/>
              <a:buChar char="•"/>
              <a:defRPr/>
            </a:lvl4pPr>
            <a:lvl5pPr marL="2286000" lvl="4" indent="-349250" algn="l" rtl="0">
              <a:lnSpc>
                <a:spcPct val="90000"/>
              </a:lnSpc>
              <a:spcBef>
                <a:spcPts val="500"/>
              </a:spcBef>
              <a:spcAft>
                <a:spcPts val="0"/>
              </a:spcAft>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23" name="Google Shape;123;p22"/>
          <p:cNvSpPr txBox="1">
            <a:spLocks noGrp="1"/>
          </p:cNvSpPr>
          <p:nvPr>
            <p:ph type="ftr" idx="11"/>
          </p:nvPr>
        </p:nvSpPr>
        <p:spPr>
          <a:xfrm>
            <a:off x="381000" y="5777853"/>
            <a:ext cx="11253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24" name="Google Shape;124;p22"/>
          <p:cNvSpPr txBox="1">
            <a:spLocks noGrp="1"/>
          </p:cNvSpPr>
          <p:nvPr>
            <p:ph type="sldNum" idx="12"/>
          </p:nvPr>
        </p:nvSpPr>
        <p:spPr>
          <a:xfrm>
            <a:off x="381000" y="6356351"/>
            <a:ext cx="416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5"/>
        <p:cNvGrpSpPr/>
        <p:nvPr/>
      </p:nvGrpSpPr>
      <p:grpSpPr>
        <a:xfrm>
          <a:off x="0" y="0"/>
          <a:ext cx="0" cy="0"/>
          <a:chOff x="0" y="0"/>
          <a:chExt cx="0" cy="0"/>
        </a:xfrm>
      </p:grpSpPr>
      <p:sp>
        <p:nvSpPr>
          <p:cNvPr id="126" name="Google Shape;126;p23"/>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 name="Google Shape;127;p23"/>
          <p:cNvSpPr txBox="1">
            <a:spLocks noGrp="1"/>
          </p:cNvSpPr>
          <p:nvPr>
            <p:ph type="body" idx="2"/>
          </p:nvPr>
        </p:nvSpPr>
        <p:spPr>
          <a:xfrm>
            <a:off x="381000" y="1270000"/>
            <a:ext cx="11253900" cy="4803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Content">
  <p:cSld name="1_Title, Subtitle, Content">
    <p:spTree>
      <p:nvGrpSpPr>
        <p:cNvPr id="1" name="Shape 128"/>
        <p:cNvGrpSpPr/>
        <p:nvPr/>
      </p:nvGrpSpPr>
      <p:grpSpPr>
        <a:xfrm>
          <a:off x="0" y="0"/>
          <a:ext cx="0" cy="0"/>
          <a:chOff x="0" y="0"/>
          <a:chExt cx="0" cy="0"/>
        </a:xfrm>
      </p:grpSpPr>
      <p:sp>
        <p:nvSpPr>
          <p:cNvPr id="129" name="Google Shape;129;p24"/>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 name="Google Shape;130;p24"/>
          <p:cNvSpPr txBox="1">
            <a:spLocks noGrp="1"/>
          </p:cNvSpPr>
          <p:nvPr>
            <p:ph type="body" idx="2"/>
          </p:nvPr>
        </p:nvSpPr>
        <p:spPr>
          <a:xfrm>
            <a:off x="381000" y="1910686"/>
            <a:ext cx="11253900" cy="4162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 name="Google Shape;131;p24"/>
          <p:cNvSpPr txBox="1">
            <a:spLocks noGrp="1"/>
          </p:cNvSpPr>
          <p:nvPr>
            <p:ph type="body" idx="3"/>
          </p:nvPr>
        </p:nvSpPr>
        <p:spPr>
          <a:xfrm>
            <a:off x="381000" y="1235067"/>
            <a:ext cx="11253300" cy="628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SzPts val="2800"/>
              <a:buNone/>
              <a:defRPr sz="2800" b="0" i="1" u="none" strike="noStrike" cap="none">
                <a:solidFill>
                  <a:schemeClr val="accent3"/>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32"/>
        <p:cNvGrpSpPr/>
        <p:nvPr/>
      </p:nvGrpSpPr>
      <p:grpSpPr>
        <a:xfrm>
          <a:off x="0" y="0"/>
          <a:ext cx="0" cy="0"/>
          <a:chOff x="0" y="0"/>
          <a:chExt cx="0" cy="0"/>
        </a:xfrm>
      </p:grpSpPr>
      <p:sp>
        <p:nvSpPr>
          <p:cNvPr id="133" name="Google Shape;133;p25"/>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4" name="Google Shape;134;p25"/>
          <p:cNvSpPr txBox="1">
            <a:spLocks noGrp="1"/>
          </p:cNvSpPr>
          <p:nvPr>
            <p:ph type="body" idx="2"/>
          </p:nvPr>
        </p:nvSpPr>
        <p:spPr>
          <a:xfrm>
            <a:off x="992776" y="953589"/>
            <a:ext cx="10641900" cy="5119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000"/>
              <a:buNone/>
              <a:defRPr sz="2000">
                <a:solidFill>
                  <a:srgbClr val="0A1446"/>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400"/>
              <a:buNone/>
              <a:defRPr/>
            </a:lvl3pPr>
            <a:lvl4pPr marL="1828800" lvl="3" indent="-228600" algn="l" rtl="0">
              <a:lnSpc>
                <a:spcPct val="90000"/>
              </a:lnSpc>
              <a:spcBef>
                <a:spcPts val="500"/>
              </a:spcBef>
              <a:spcAft>
                <a:spcPts val="0"/>
              </a:spcAft>
              <a:buSzPts val="2400"/>
              <a:buNone/>
              <a:defRPr/>
            </a:lvl4pPr>
            <a:lvl5pPr marL="2286000" lvl="4" indent="-228600" algn="l" rtl="0">
              <a:lnSpc>
                <a:spcPct val="90000"/>
              </a:lnSpc>
              <a:spcBef>
                <a:spcPts val="500"/>
              </a:spcBef>
              <a:spcAft>
                <a:spcPts val="0"/>
              </a:spcAft>
              <a:buSzPts val="2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135"/>
        <p:cNvGrpSpPr/>
        <p:nvPr/>
      </p:nvGrpSpPr>
      <p:grpSpPr>
        <a:xfrm>
          <a:off x="0" y="0"/>
          <a:ext cx="0" cy="0"/>
          <a:chOff x="0" y="0"/>
          <a:chExt cx="0" cy="0"/>
        </a:xfrm>
      </p:grpSpPr>
      <p:sp>
        <p:nvSpPr>
          <p:cNvPr id="136" name="Google Shape;136;p26"/>
          <p:cNvSpPr/>
          <p:nvPr/>
        </p:nvSpPr>
        <p:spPr>
          <a:xfrm>
            <a:off x="0" y="13358"/>
            <a:ext cx="888300" cy="692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7" name="Google Shape;137;p26" descr="A picture containing text, person&#10;&#10;Description automatically generated"/>
          <p:cNvPicPr preferRelativeResize="0"/>
          <p:nvPr/>
        </p:nvPicPr>
        <p:blipFill rotWithShape="1">
          <a:blip r:embed="rId2">
            <a:alphaModFix/>
          </a:blip>
          <a:srcRect t="32075" b="50888"/>
          <a:stretch/>
        </p:blipFill>
        <p:spPr>
          <a:xfrm flipH="1">
            <a:off x="0" y="5557215"/>
            <a:ext cx="12205383" cy="1384664"/>
          </a:xfrm>
          <a:prstGeom prst="rect">
            <a:avLst/>
          </a:prstGeom>
          <a:noFill/>
          <a:ln>
            <a:noFill/>
          </a:ln>
        </p:spPr>
      </p:pic>
      <p:sp>
        <p:nvSpPr>
          <p:cNvPr id="138" name="Google Shape;138;p26"/>
          <p:cNvSpPr txBox="1">
            <a:spLocks noGrp="1"/>
          </p:cNvSpPr>
          <p:nvPr>
            <p:ph type="body" idx="1"/>
          </p:nvPr>
        </p:nvSpPr>
        <p:spPr>
          <a:xfrm>
            <a:off x="1026926" y="1326083"/>
            <a:ext cx="9294600" cy="9729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3200"/>
              <a:buNone/>
              <a:defRPr sz="32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9" name="Google Shape;139;p26" descr="A picture containing logo&#10;&#10;Description automatically generated"/>
          <p:cNvPicPr preferRelativeResize="0"/>
          <p:nvPr/>
        </p:nvPicPr>
        <p:blipFill rotWithShape="1">
          <a:blip r:embed="rId3">
            <a:alphaModFix/>
          </a:blip>
          <a:srcRect r="78826"/>
          <a:stretch/>
        </p:blipFill>
        <p:spPr>
          <a:xfrm>
            <a:off x="451112" y="371067"/>
            <a:ext cx="574781" cy="576095"/>
          </a:xfrm>
          <a:prstGeom prst="rect">
            <a:avLst/>
          </a:prstGeom>
          <a:noFill/>
          <a:ln>
            <a:noFill/>
          </a:ln>
        </p:spPr>
      </p:pic>
      <p:pic>
        <p:nvPicPr>
          <p:cNvPr id="140" name="Google Shape;140;p26"/>
          <p:cNvPicPr preferRelativeResize="0"/>
          <p:nvPr/>
        </p:nvPicPr>
        <p:blipFill rotWithShape="1">
          <a:blip r:embed="rId4">
            <a:alphaModFix/>
          </a:blip>
          <a:srcRect l="-12971" r="14332"/>
          <a:stretch/>
        </p:blipFill>
        <p:spPr>
          <a:xfrm>
            <a:off x="9444446" y="3169579"/>
            <a:ext cx="2760936" cy="3020526"/>
          </a:xfrm>
          <a:prstGeom prst="rect">
            <a:avLst/>
          </a:prstGeom>
          <a:noFill/>
          <a:ln>
            <a:noFill/>
          </a:ln>
        </p:spPr>
      </p:pic>
      <p:sp>
        <p:nvSpPr>
          <p:cNvPr id="141" name="Google Shape;141;p26"/>
          <p:cNvSpPr/>
          <p:nvPr/>
        </p:nvSpPr>
        <p:spPr>
          <a:xfrm>
            <a:off x="0" y="4558937"/>
            <a:ext cx="5826600" cy="2382900"/>
          </a:xfrm>
          <a:prstGeom prst="rect">
            <a:avLst/>
          </a:prstGeom>
          <a:solidFill>
            <a:srgbClr val="288CB4">
              <a:alpha val="6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26"/>
          <p:cNvSpPr txBox="1">
            <a:spLocks noGrp="1"/>
          </p:cNvSpPr>
          <p:nvPr>
            <p:ph type="body" idx="2"/>
          </p:nvPr>
        </p:nvSpPr>
        <p:spPr>
          <a:xfrm>
            <a:off x="1025894" y="2456020"/>
            <a:ext cx="9294600" cy="5760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800"/>
              <a:buNone/>
              <a:defRPr sz="1800" b="0" i="0" u="none" strike="noStrike" cap="none">
                <a:solidFill>
                  <a:srgbClr val="288CB4"/>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43" name="Google Shape;143;p26"/>
          <p:cNvCxnSpPr/>
          <p:nvPr/>
        </p:nvCxnSpPr>
        <p:spPr>
          <a:xfrm>
            <a:off x="758541" y="1121191"/>
            <a:ext cx="0" cy="5806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rey side">
  <p:cSld name="Grey side">
    <p:spTree>
      <p:nvGrpSpPr>
        <p:cNvPr id="1" name="Shape 144"/>
        <p:cNvGrpSpPr/>
        <p:nvPr/>
      </p:nvGrpSpPr>
      <p:grpSpPr>
        <a:xfrm>
          <a:off x="0" y="0"/>
          <a:ext cx="0" cy="0"/>
          <a:chOff x="0" y="0"/>
          <a:chExt cx="0" cy="0"/>
        </a:xfrm>
      </p:grpSpPr>
      <p:sp>
        <p:nvSpPr>
          <p:cNvPr id="145" name="Google Shape;145;p27"/>
          <p:cNvSpPr txBox="1">
            <a:spLocks noGrp="1"/>
          </p:cNvSpPr>
          <p:nvPr>
            <p:ph type="body" idx="1"/>
          </p:nvPr>
        </p:nvSpPr>
        <p:spPr>
          <a:xfrm>
            <a:off x="864330" y="150315"/>
            <a:ext cx="3146100" cy="1391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p27"/>
          <p:cNvSpPr txBox="1">
            <a:spLocks noGrp="1"/>
          </p:cNvSpPr>
          <p:nvPr>
            <p:ph type="body" idx="2"/>
          </p:nvPr>
        </p:nvSpPr>
        <p:spPr>
          <a:xfrm>
            <a:off x="864331" y="1658938"/>
            <a:ext cx="3146100" cy="888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rtl="0">
              <a:lnSpc>
                <a:spcPct val="90000"/>
              </a:lnSpc>
              <a:spcBef>
                <a:spcPts val="500"/>
              </a:spcBef>
              <a:spcAft>
                <a:spcPts val="0"/>
              </a:spcAft>
              <a:buSzPts val="2400"/>
              <a:buChar char="›"/>
              <a:defRPr/>
            </a:lvl2pPr>
            <a:lvl3pPr marL="1371600" lvl="2" indent="-381000" algn="ctr" rtl="0">
              <a:lnSpc>
                <a:spcPct val="90000"/>
              </a:lnSpc>
              <a:spcBef>
                <a:spcPts val="500"/>
              </a:spcBef>
              <a:spcAft>
                <a:spcPts val="0"/>
              </a:spcAft>
              <a:buSzPts val="2400"/>
              <a:buChar char="›"/>
              <a:defRPr/>
            </a:lvl3pPr>
            <a:lvl4pPr marL="1828800" lvl="3" indent="-381000" algn="ctr" rtl="0">
              <a:lnSpc>
                <a:spcPct val="90000"/>
              </a:lnSpc>
              <a:spcBef>
                <a:spcPts val="500"/>
              </a:spcBef>
              <a:spcAft>
                <a:spcPts val="0"/>
              </a:spcAft>
              <a:buSzPts val="2400"/>
              <a:buChar char="›"/>
              <a:defRPr/>
            </a:lvl4pPr>
            <a:lvl5pPr marL="2286000" lvl="4" indent="-381000" algn="ctr" rtl="0">
              <a:lnSpc>
                <a:spcPct val="90000"/>
              </a:lnSpc>
              <a:spcBef>
                <a:spcPts val="500"/>
              </a:spcBef>
              <a:spcAft>
                <a:spcPts val="0"/>
              </a:spcAft>
              <a:buSzPts val="2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7"/>
        <p:cNvGrpSpPr/>
        <p:nvPr/>
      </p:nvGrpSpPr>
      <p:grpSpPr>
        <a:xfrm>
          <a:off x="0" y="0"/>
          <a:ext cx="0" cy="0"/>
          <a:chOff x="0" y="0"/>
          <a:chExt cx="0" cy="0"/>
        </a:xfrm>
      </p:grpSpPr>
      <p:sp>
        <p:nvSpPr>
          <p:cNvPr id="148" name="Google Shape;148;p28"/>
          <p:cNvSpPr/>
          <p:nvPr/>
        </p:nvSpPr>
        <p:spPr>
          <a:xfrm>
            <a:off x="0" y="-63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28"/>
          <p:cNvSpPr/>
          <p:nvPr/>
        </p:nvSpPr>
        <p:spPr>
          <a:xfrm>
            <a:off x="633727" y="582363"/>
            <a:ext cx="11558400" cy="5372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0" name="Google Shape;150;p28"/>
          <p:cNvSpPr txBox="1"/>
          <p:nvPr/>
        </p:nvSpPr>
        <p:spPr>
          <a:xfrm rot="10800000">
            <a:off x="1396779" y="58614"/>
            <a:ext cx="1097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 sz="12000" b="0" i="0" u="none" strike="noStrike" cap="none">
                <a:solidFill>
                  <a:srgbClr val="288CB4"/>
                </a:solidFill>
                <a:latin typeface="Arial Black"/>
                <a:ea typeface="Arial Black"/>
                <a:cs typeface="Arial Black"/>
                <a:sym typeface="Arial Black"/>
              </a:rPr>
              <a:t>“</a:t>
            </a:r>
            <a:endParaRPr sz="1400" b="0" i="0" u="none" strike="noStrike" cap="none">
              <a:solidFill>
                <a:srgbClr val="000000"/>
              </a:solidFill>
              <a:latin typeface="Arial"/>
              <a:ea typeface="Arial"/>
              <a:cs typeface="Arial"/>
              <a:sym typeface="Arial"/>
            </a:endParaRPr>
          </a:p>
        </p:txBody>
      </p:sp>
      <p:cxnSp>
        <p:nvCxnSpPr>
          <p:cNvPr id="151" name="Google Shape;151;p28"/>
          <p:cNvCxnSpPr/>
          <p:nvPr/>
        </p:nvCxnSpPr>
        <p:spPr>
          <a:xfrm>
            <a:off x="2612571" y="1028618"/>
            <a:ext cx="0" cy="5829300"/>
          </a:xfrm>
          <a:prstGeom prst="straightConnector1">
            <a:avLst/>
          </a:prstGeom>
          <a:noFill/>
          <a:ln w="28575" cap="flat" cmpd="sng">
            <a:solidFill>
              <a:schemeClr val="accent1"/>
            </a:solidFill>
            <a:prstDash val="solid"/>
            <a:miter lim="800000"/>
            <a:headEnd type="none" w="sm" len="sm"/>
            <a:tailEnd type="none" w="sm" len="sm"/>
          </a:ln>
        </p:spPr>
      </p:cxnSp>
      <p:sp>
        <p:nvSpPr>
          <p:cNvPr id="152" name="Google Shape;152;p28"/>
          <p:cNvSpPr txBox="1">
            <a:spLocks noGrp="1"/>
          </p:cNvSpPr>
          <p:nvPr>
            <p:ph type="body" idx="1"/>
          </p:nvPr>
        </p:nvSpPr>
        <p:spPr>
          <a:xfrm>
            <a:off x="2932304" y="1028617"/>
            <a:ext cx="7976400" cy="39153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1"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3" name="Google Shape;153;p28"/>
          <p:cNvSpPr txBox="1">
            <a:spLocks noGrp="1"/>
          </p:cNvSpPr>
          <p:nvPr>
            <p:ph type="body" idx="2"/>
          </p:nvPr>
        </p:nvSpPr>
        <p:spPr>
          <a:xfrm>
            <a:off x="2932303" y="5148559"/>
            <a:ext cx="7976400" cy="360000"/>
          </a:xfrm>
          <a:prstGeom prst="rect">
            <a:avLst/>
          </a:prstGeom>
          <a:noFill/>
          <a:ln>
            <a:noFill/>
          </a:ln>
        </p:spPr>
        <p:txBody>
          <a:bodyPr spcFirstLastPara="1" wrap="square" lIns="0" tIns="45700" rIns="0" bIns="45700" anchor="b" anchorCtr="0">
            <a:normAutofit/>
          </a:bodyPr>
          <a:lstStyle>
            <a:lvl1pPr marL="457200" lvl="0" indent="-228600" algn="l" rtl="0">
              <a:lnSpc>
                <a:spcPct val="90000"/>
              </a:lnSpc>
              <a:spcBef>
                <a:spcPts val="1000"/>
              </a:spcBef>
              <a:spcAft>
                <a:spcPts val="0"/>
              </a:spcAft>
              <a:buSzPts val="2000"/>
              <a:buNone/>
              <a:defRPr sz="2000" b="0" i="1" u="none" strike="noStrike" cap="none">
                <a:solidFill>
                  <a:srgbClr val="5A19E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4" name="Google Shape;154;p28"/>
          <p:cNvPicPr preferRelativeResize="0"/>
          <p:nvPr/>
        </p:nvPicPr>
        <p:blipFill rotWithShape="1">
          <a:blip r:embed="rId2">
            <a:alphaModFix/>
          </a:blip>
          <a:srcRect l="44149"/>
          <a:stretch/>
        </p:blipFill>
        <p:spPr>
          <a:xfrm>
            <a:off x="0" y="1489594"/>
            <a:ext cx="1841480" cy="3557973"/>
          </a:xfrm>
          <a:prstGeom prst="rect">
            <a:avLst/>
          </a:prstGeom>
          <a:noFill/>
          <a:ln>
            <a:noFill/>
          </a:ln>
        </p:spPr>
      </p:pic>
      <p:pic>
        <p:nvPicPr>
          <p:cNvPr id="155" name="Google Shape;155;p28" descr="A picture containing logo&#10;&#10;Description automatically generated"/>
          <p:cNvPicPr preferRelativeResize="0"/>
          <p:nvPr/>
        </p:nvPicPr>
        <p:blipFill rotWithShape="1">
          <a:blip r:embed="rId3">
            <a:alphaModFix/>
          </a:blip>
          <a:srcRect r="77873"/>
          <a:stretch/>
        </p:blipFill>
        <p:spPr>
          <a:xfrm>
            <a:off x="11372536" y="6153238"/>
            <a:ext cx="554742" cy="532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56"/>
        <p:cNvGrpSpPr/>
        <p:nvPr/>
      </p:nvGrpSpPr>
      <p:grpSpPr>
        <a:xfrm>
          <a:off x="0" y="0"/>
          <a:ext cx="0" cy="0"/>
          <a:chOff x="0" y="0"/>
          <a:chExt cx="0" cy="0"/>
        </a:xfrm>
      </p:grpSpPr>
      <p:sp>
        <p:nvSpPr>
          <p:cNvPr id="157" name="Google Shape;157;p29"/>
          <p:cNvSpPr txBox="1">
            <a:spLocks noGrp="1"/>
          </p:cNvSpPr>
          <p:nvPr>
            <p:ph type="body" idx="1"/>
          </p:nvPr>
        </p:nvSpPr>
        <p:spPr>
          <a:xfrm>
            <a:off x="1231778" y="2779751"/>
            <a:ext cx="6984300" cy="1041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1" i="0" u="none" strike="noStrike" cap="none">
                <a:solidFill>
                  <a:schemeClr val="lt1"/>
                </a:solidFill>
                <a:latin typeface="Arial"/>
                <a:ea typeface="Arial"/>
                <a:cs typeface="Arial"/>
                <a:sym typeface="Arial"/>
              </a:defRPr>
            </a:lvl1pPr>
            <a:lvl2pPr marL="914400" lvl="1" indent="-228600" algn="l" rtl="0">
              <a:lnSpc>
                <a:spcPct val="90000"/>
              </a:lnSpc>
              <a:spcBef>
                <a:spcPts val="500"/>
              </a:spcBef>
              <a:spcAft>
                <a:spcPts val="0"/>
              </a:spcAft>
              <a:buSzPts val="2400"/>
              <a:buNone/>
              <a:defRPr sz="2800" b="1" i="0" u="none" strike="noStrike" cap="none">
                <a:solidFill>
                  <a:schemeClr val="lt1"/>
                </a:solidFill>
                <a:latin typeface="Arial"/>
                <a:ea typeface="Arial"/>
                <a:cs typeface="Arial"/>
                <a:sym typeface="Arial"/>
              </a:defRPr>
            </a:lvl2pPr>
            <a:lvl3pPr marL="1371600" lvl="2" indent="-228600" algn="l" rtl="0">
              <a:lnSpc>
                <a:spcPct val="90000"/>
              </a:lnSpc>
              <a:spcBef>
                <a:spcPts val="500"/>
              </a:spcBef>
              <a:spcAft>
                <a:spcPts val="0"/>
              </a:spcAft>
              <a:buSzPts val="2000"/>
              <a:buNone/>
              <a:defRPr sz="2800" b="1" i="0" u="none" strike="noStrike" cap="none">
                <a:solidFill>
                  <a:schemeClr val="lt1"/>
                </a:solidFill>
                <a:latin typeface="Arial"/>
                <a:ea typeface="Arial"/>
                <a:cs typeface="Arial"/>
                <a:sym typeface="Arial"/>
              </a:defRPr>
            </a:lvl3pPr>
            <a:lvl4pPr marL="1828800" lvl="3" indent="-228600" algn="l" rtl="0">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4pPr>
            <a:lvl5pPr marL="2286000" lvl="4" indent="-228600" algn="l" rtl="0">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8" name="Google Shape;158;p29"/>
          <p:cNvSpPr txBox="1">
            <a:spLocks noGrp="1"/>
          </p:cNvSpPr>
          <p:nvPr>
            <p:ph type="body" idx="2"/>
          </p:nvPr>
        </p:nvSpPr>
        <p:spPr>
          <a:xfrm>
            <a:off x="1240022" y="3895041"/>
            <a:ext cx="6975900" cy="946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SzPts val="2800"/>
              <a:buNone/>
              <a:defRPr sz="1800" b="0" i="0" u="none" strike="noStrike" cap="none">
                <a:solidFill>
                  <a:schemeClr val="lt1"/>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9" name="Google Shape;159;p29"/>
          <p:cNvSpPr txBox="1">
            <a:spLocks noGrp="1"/>
          </p:cNvSpPr>
          <p:nvPr>
            <p:ph type="body" idx="3"/>
          </p:nvPr>
        </p:nvSpPr>
        <p:spPr>
          <a:xfrm>
            <a:off x="1240022" y="4972562"/>
            <a:ext cx="6975900" cy="449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2800"/>
              <a:buFont typeface="Arial"/>
              <a:buNone/>
              <a:defRPr sz="1600" b="0" i="1" u="none" strike="noStrike" cap="none">
                <a:solidFill>
                  <a:schemeClr val="accent1"/>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60"/>
        <p:cNvGrpSpPr/>
        <p:nvPr/>
      </p:nvGrpSpPr>
      <p:grpSpPr>
        <a:xfrm>
          <a:off x="0" y="0"/>
          <a:ext cx="0" cy="0"/>
          <a:chOff x="0" y="0"/>
          <a:chExt cx="0" cy="0"/>
        </a:xfrm>
      </p:grpSpPr>
      <p:sp>
        <p:nvSpPr>
          <p:cNvPr id="161" name="Google Shape;161;p30"/>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ransition Slide 1">
  <p:cSld name="1_Transition Slide 1">
    <p:spTree>
      <p:nvGrpSpPr>
        <p:cNvPr id="1" name="Shape 162"/>
        <p:cNvGrpSpPr/>
        <p:nvPr/>
      </p:nvGrpSpPr>
      <p:grpSpPr>
        <a:xfrm>
          <a:off x="0" y="0"/>
          <a:ext cx="0" cy="0"/>
          <a:chOff x="0" y="0"/>
          <a:chExt cx="0" cy="0"/>
        </a:xfrm>
      </p:grpSpPr>
      <p:sp>
        <p:nvSpPr>
          <p:cNvPr id="163" name="Google Shape;163;p31"/>
          <p:cNvSpPr txBox="1">
            <a:spLocks noGrp="1"/>
          </p:cNvSpPr>
          <p:nvPr>
            <p:ph type="body" idx="1"/>
          </p:nvPr>
        </p:nvSpPr>
        <p:spPr>
          <a:xfrm>
            <a:off x="360571" y="1987200"/>
            <a:ext cx="5100600" cy="84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1" i="0" u="none" strike="noStrike" cap="none">
                <a:solidFill>
                  <a:srgbClr val="5B5B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4" name="Google Shape;164;p31"/>
          <p:cNvSpPr txBox="1">
            <a:spLocks noGrp="1"/>
          </p:cNvSpPr>
          <p:nvPr>
            <p:ph type="body" idx="2"/>
          </p:nvPr>
        </p:nvSpPr>
        <p:spPr>
          <a:xfrm>
            <a:off x="360570" y="3436034"/>
            <a:ext cx="5100600" cy="84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1800" b="0" i="0" u="none" strike="noStrike" cap="none">
                <a:solidFill>
                  <a:srgbClr val="5B5B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28"/>
        <p:cNvGrpSpPr/>
        <p:nvPr/>
      </p:nvGrpSpPr>
      <p:grpSpPr>
        <a:xfrm>
          <a:off x="0" y="0"/>
          <a:ext cx="0" cy="0"/>
          <a:chOff x="0" y="0"/>
          <a:chExt cx="0" cy="0"/>
        </a:xfrm>
      </p:grpSpPr>
      <p:sp>
        <p:nvSpPr>
          <p:cNvPr id="29" name="Google Shape;29;p5"/>
          <p:cNvSpPr/>
          <p:nvPr/>
        </p:nvSpPr>
        <p:spPr>
          <a:xfrm rot="-5400000">
            <a:off x="-2945675" y="2945676"/>
            <a:ext cx="6858001" cy="966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288CB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30;p5"/>
          <p:cNvSpPr/>
          <p:nvPr/>
        </p:nvSpPr>
        <p:spPr>
          <a:xfrm rot="-5400000">
            <a:off x="-1634139" y="1634136"/>
            <a:ext cx="6858002" cy="3589725"/>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288CB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a:stretch/>
        </p:blipFill>
        <p:spPr>
          <a:xfrm>
            <a:off x="-947062" y="84240"/>
            <a:ext cx="2697485" cy="2910845"/>
          </a:xfrm>
          <a:prstGeom prst="rect">
            <a:avLst/>
          </a:prstGeom>
          <a:noFill/>
          <a:ln>
            <a:noFill/>
          </a:ln>
        </p:spPr>
      </p:pic>
      <p:cxnSp>
        <p:nvCxnSpPr>
          <p:cNvPr id="32" name="Google Shape;32;p5"/>
          <p:cNvCxnSpPr/>
          <p:nvPr/>
        </p:nvCxnSpPr>
        <p:spPr>
          <a:xfrm>
            <a:off x="7204015" y="2345558"/>
            <a:ext cx="0" cy="2568688"/>
          </a:xfrm>
          <a:prstGeom prst="straightConnector1">
            <a:avLst/>
          </a:prstGeom>
          <a:noFill/>
          <a:ln w="9525" cap="flat" cmpd="sng">
            <a:solidFill>
              <a:schemeClr val="accent1"/>
            </a:solidFill>
            <a:prstDash val="solid"/>
            <a:miter lim="800000"/>
            <a:headEnd type="none" w="sm" len="sm"/>
            <a:tailEnd type="none" w="sm" len="sm"/>
          </a:ln>
        </p:spPr>
      </p:cxnSp>
      <p:sp>
        <p:nvSpPr>
          <p:cNvPr id="33" name="Google Shape;33;p5"/>
          <p:cNvSpPr txBox="1"/>
          <p:nvPr/>
        </p:nvSpPr>
        <p:spPr>
          <a:xfrm>
            <a:off x="7585579" y="4470900"/>
            <a:ext cx="235010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5A19EB"/>
                </a:solidFill>
                <a:latin typeface="Arial"/>
                <a:ea typeface="Arial"/>
                <a:cs typeface="Arial"/>
                <a:sym typeface="Arial"/>
              </a:rPr>
              <a:t>ONAPSIS.COM</a:t>
            </a:r>
            <a:endParaRPr sz="1600" b="1" i="0" u="none" strike="noStrike" cap="none">
              <a:solidFill>
                <a:srgbClr val="5A19EB"/>
              </a:solidFill>
              <a:latin typeface="Arial"/>
              <a:ea typeface="Arial"/>
              <a:cs typeface="Arial"/>
              <a:sym typeface="Arial"/>
            </a:endParaRPr>
          </a:p>
        </p:txBody>
      </p:sp>
      <p:sp>
        <p:nvSpPr>
          <p:cNvPr id="34" name="Google Shape;34;p5"/>
          <p:cNvSpPr/>
          <p:nvPr/>
        </p:nvSpPr>
        <p:spPr>
          <a:xfrm>
            <a:off x="7494138" y="4369298"/>
            <a:ext cx="2172369" cy="479345"/>
          </a:xfrm>
          <a:prstGeom prst="roundRect">
            <a:avLst>
              <a:gd name="adj" fmla="val 50000"/>
            </a:avLst>
          </a:prstGeom>
          <a:noFill/>
          <a:ln w="12700" cap="flat" cmpd="sng">
            <a:solidFill>
              <a:srgbClr val="5A19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5" name="Google Shape;35;p5" descr="A picture containing text, clipart&#10;&#10;Description automatically generated"/>
          <p:cNvPicPr preferRelativeResize="0"/>
          <p:nvPr/>
        </p:nvPicPr>
        <p:blipFill rotWithShape="1">
          <a:blip r:embed="rId3">
            <a:alphaModFix/>
          </a:blip>
          <a:srcRect/>
          <a:stretch/>
        </p:blipFill>
        <p:spPr>
          <a:xfrm>
            <a:off x="618243" y="5540975"/>
            <a:ext cx="2353238" cy="5012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ver ">
  <p:cSld name="Cover ">
    <p:spTree>
      <p:nvGrpSpPr>
        <p:cNvPr id="1" name="Shape 176"/>
        <p:cNvGrpSpPr/>
        <p:nvPr/>
      </p:nvGrpSpPr>
      <p:grpSpPr>
        <a:xfrm>
          <a:off x="0" y="0"/>
          <a:ext cx="0" cy="0"/>
          <a:chOff x="0" y="0"/>
          <a:chExt cx="0" cy="0"/>
        </a:xfrm>
      </p:grpSpPr>
      <p:pic>
        <p:nvPicPr>
          <p:cNvPr id="177" name="Google Shape;177;p35" descr="A picture containing text, person&#10;&#10;Description automatically generated"/>
          <p:cNvPicPr preferRelativeResize="0"/>
          <p:nvPr/>
        </p:nvPicPr>
        <p:blipFill rotWithShape="1">
          <a:blip r:embed="rId2">
            <a:alphaModFix/>
          </a:blip>
          <a:srcRect t="7336" b="18556"/>
          <a:stretch/>
        </p:blipFill>
        <p:spPr>
          <a:xfrm flipH="1">
            <a:off x="-1" y="0"/>
            <a:ext cx="12205383" cy="6023053"/>
          </a:xfrm>
          <a:prstGeom prst="rect">
            <a:avLst/>
          </a:prstGeom>
          <a:noFill/>
          <a:ln>
            <a:noFill/>
          </a:ln>
        </p:spPr>
      </p:pic>
      <p:sp>
        <p:nvSpPr>
          <p:cNvPr id="178" name="Google Shape;178;p35"/>
          <p:cNvSpPr/>
          <p:nvPr/>
        </p:nvSpPr>
        <p:spPr>
          <a:xfrm>
            <a:off x="0" y="4506686"/>
            <a:ext cx="12205500" cy="2351400"/>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9" name="Google Shape;179;p35"/>
          <p:cNvPicPr preferRelativeResize="0"/>
          <p:nvPr/>
        </p:nvPicPr>
        <p:blipFill rotWithShape="1">
          <a:blip r:embed="rId3">
            <a:alphaModFix/>
          </a:blip>
          <a:srcRect r="42837"/>
          <a:stretch/>
        </p:blipFill>
        <p:spPr>
          <a:xfrm rot="10800000">
            <a:off x="-1" y="2062896"/>
            <a:ext cx="1600023" cy="3020526"/>
          </a:xfrm>
          <a:prstGeom prst="rect">
            <a:avLst/>
          </a:prstGeom>
          <a:noFill/>
          <a:ln>
            <a:noFill/>
          </a:ln>
        </p:spPr>
      </p:pic>
      <p:pic>
        <p:nvPicPr>
          <p:cNvPr id="180" name="Google Shape;180;p35" descr="A picture containing text, clipart&#10;&#10;Description automatically generated"/>
          <p:cNvPicPr preferRelativeResize="0"/>
          <p:nvPr/>
        </p:nvPicPr>
        <p:blipFill rotWithShape="1">
          <a:blip r:embed="rId4">
            <a:alphaModFix/>
          </a:blip>
          <a:srcRect/>
          <a:stretch/>
        </p:blipFill>
        <p:spPr>
          <a:xfrm>
            <a:off x="733568" y="603217"/>
            <a:ext cx="2778960" cy="591918"/>
          </a:xfrm>
          <a:prstGeom prst="rect">
            <a:avLst/>
          </a:prstGeom>
          <a:noFill/>
          <a:ln>
            <a:noFill/>
          </a:ln>
        </p:spPr>
      </p:pic>
      <p:sp>
        <p:nvSpPr>
          <p:cNvPr id="181" name="Google Shape;181;p35"/>
          <p:cNvSpPr/>
          <p:nvPr/>
        </p:nvSpPr>
        <p:spPr>
          <a:xfrm>
            <a:off x="802105" y="3429000"/>
            <a:ext cx="10652100" cy="344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2" name="Google Shape;182;p35" descr="A picture containing logo&#10;&#10;Description automatically generated"/>
          <p:cNvPicPr preferRelativeResize="0"/>
          <p:nvPr/>
        </p:nvPicPr>
        <p:blipFill rotWithShape="1">
          <a:blip r:embed="rId5">
            <a:alphaModFix/>
          </a:blip>
          <a:srcRect r="78826"/>
          <a:stretch/>
        </p:blipFill>
        <p:spPr>
          <a:xfrm>
            <a:off x="10535875" y="4940641"/>
            <a:ext cx="540913" cy="542150"/>
          </a:xfrm>
          <a:prstGeom prst="rect">
            <a:avLst/>
          </a:prstGeom>
          <a:noFill/>
          <a:ln>
            <a:noFill/>
          </a:ln>
        </p:spPr>
      </p:pic>
      <p:cxnSp>
        <p:nvCxnSpPr>
          <p:cNvPr id="183" name="Google Shape;183;p35"/>
          <p:cNvCxnSpPr/>
          <p:nvPr/>
        </p:nvCxnSpPr>
        <p:spPr>
          <a:xfrm>
            <a:off x="10225771" y="4295561"/>
            <a:ext cx="0" cy="1961100"/>
          </a:xfrm>
          <a:prstGeom prst="straightConnector1">
            <a:avLst/>
          </a:prstGeom>
          <a:noFill/>
          <a:ln w="9525" cap="flat" cmpd="sng">
            <a:solidFill>
              <a:schemeClr val="accent1"/>
            </a:solidFill>
            <a:prstDash val="solid"/>
            <a:miter lim="800000"/>
            <a:headEnd type="none" w="sm" len="sm"/>
            <a:tailEnd type="none" w="sm" len="sm"/>
          </a:ln>
        </p:spPr>
      </p:cxnSp>
      <p:sp>
        <p:nvSpPr>
          <p:cNvPr id="184" name="Google Shape;184;p35"/>
          <p:cNvSpPr txBox="1">
            <a:spLocks noGrp="1"/>
          </p:cNvSpPr>
          <p:nvPr>
            <p:ph type="body" idx="1"/>
          </p:nvPr>
        </p:nvSpPr>
        <p:spPr>
          <a:xfrm>
            <a:off x="1434265" y="6134683"/>
            <a:ext cx="8334300" cy="484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600"/>
              <a:buNone/>
              <a:defRPr sz="1600" b="0" i="1" u="none" strike="noStrike" cap="none">
                <a:solidFill>
                  <a:srgbClr val="5A19E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5" name="Google Shape;185;p35"/>
          <p:cNvSpPr txBox="1">
            <a:spLocks noGrp="1"/>
          </p:cNvSpPr>
          <p:nvPr>
            <p:ph type="body" idx="2"/>
          </p:nvPr>
        </p:nvSpPr>
        <p:spPr>
          <a:xfrm>
            <a:off x="1450308" y="3922939"/>
            <a:ext cx="8334300" cy="10659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3600"/>
              <a:buNone/>
              <a:defRPr sz="3600" b="0" i="0" u="none" strike="noStrike"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6" name="Google Shape;186;p35"/>
          <p:cNvSpPr txBox="1">
            <a:spLocks noGrp="1"/>
          </p:cNvSpPr>
          <p:nvPr>
            <p:ph type="body" idx="3"/>
          </p:nvPr>
        </p:nvSpPr>
        <p:spPr>
          <a:xfrm>
            <a:off x="1459817" y="5177992"/>
            <a:ext cx="8334300" cy="484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400"/>
              <a:buNone/>
              <a:defRPr sz="2400" b="0" i="0" u="none" strike="noStrike"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7"/>
        <p:cNvGrpSpPr/>
        <p:nvPr/>
      </p:nvGrpSpPr>
      <p:grpSpPr>
        <a:xfrm>
          <a:off x="0" y="0"/>
          <a:ext cx="0" cy="0"/>
          <a:chOff x="0" y="0"/>
          <a:chExt cx="0" cy="0"/>
        </a:xfrm>
      </p:grpSpPr>
      <p:sp>
        <p:nvSpPr>
          <p:cNvPr id="188" name="Google Shape;188;p36"/>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Side">
  <p:cSld name="One Side">
    <p:spTree>
      <p:nvGrpSpPr>
        <p:cNvPr id="1" name="Shape 189"/>
        <p:cNvGrpSpPr/>
        <p:nvPr/>
      </p:nvGrpSpPr>
      <p:grpSpPr>
        <a:xfrm>
          <a:off x="0" y="0"/>
          <a:ext cx="0" cy="0"/>
          <a:chOff x="0" y="0"/>
          <a:chExt cx="0" cy="0"/>
        </a:xfrm>
      </p:grpSpPr>
      <p:sp>
        <p:nvSpPr>
          <p:cNvPr id="190" name="Google Shape;190;p37"/>
          <p:cNvSpPr/>
          <p:nvPr/>
        </p:nvSpPr>
        <p:spPr>
          <a:xfrm>
            <a:off x="0" y="0"/>
            <a:ext cx="3384900" cy="68580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A1446"/>
              </a:solidFill>
              <a:latin typeface="Arial"/>
              <a:ea typeface="Arial"/>
              <a:cs typeface="Arial"/>
              <a:sym typeface="Arial"/>
            </a:endParaRPr>
          </a:p>
        </p:txBody>
      </p:sp>
      <p:sp>
        <p:nvSpPr>
          <p:cNvPr id="191" name="Google Shape;191;p37"/>
          <p:cNvSpPr txBox="1">
            <a:spLocks noGrp="1"/>
          </p:cNvSpPr>
          <p:nvPr>
            <p:ph type="body" idx="1"/>
          </p:nvPr>
        </p:nvSpPr>
        <p:spPr>
          <a:xfrm>
            <a:off x="592646" y="1255394"/>
            <a:ext cx="2488200" cy="14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000"/>
              <a:buNone/>
              <a:defRPr sz="2000" b="1" i="0" u="none" strike="noStrike" cap="none">
                <a:solidFill>
                  <a:srgbClr val="0A1446"/>
                </a:solidFill>
                <a:latin typeface="Arial"/>
                <a:ea typeface="Arial"/>
                <a:cs typeface="Arial"/>
                <a:sym typeface="Arial"/>
              </a:defRPr>
            </a:lvl1pPr>
            <a:lvl2pPr marL="914400" lvl="1"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2pPr>
            <a:lvl3pPr marL="1371600" lvl="2"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3pPr>
            <a:lvl4pPr marL="1828800" lvl="3"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4pPr>
            <a:lvl5pPr marL="2286000" lvl="4"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92" name="Google Shape;192;p37"/>
          <p:cNvCxnSpPr/>
          <p:nvPr/>
        </p:nvCxnSpPr>
        <p:spPr>
          <a:xfrm>
            <a:off x="398762" y="1035961"/>
            <a:ext cx="0" cy="5829300"/>
          </a:xfrm>
          <a:prstGeom prst="straightConnector1">
            <a:avLst/>
          </a:prstGeom>
          <a:noFill/>
          <a:ln w="19050" cap="flat" cmpd="sng">
            <a:solidFill>
              <a:schemeClr val="accent1"/>
            </a:solidFill>
            <a:prstDash val="solid"/>
            <a:miter lim="800000"/>
            <a:headEnd type="none" w="sm" len="sm"/>
            <a:tailEnd type="none" w="sm" len="sm"/>
          </a:ln>
        </p:spPr>
      </p:cxnSp>
      <p:pic>
        <p:nvPicPr>
          <p:cNvPr id="193" name="Google Shape;193;p37" descr="A picture containing logo&#10;&#10;Description automatically generated"/>
          <p:cNvPicPr preferRelativeResize="0"/>
          <p:nvPr/>
        </p:nvPicPr>
        <p:blipFill rotWithShape="1">
          <a:blip r:embed="rId2">
            <a:alphaModFix/>
          </a:blip>
          <a:srcRect r="77873"/>
          <a:stretch/>
        </p:blipFill>
        <p:spPr>
          <a:xfrm>
            <a:off x="127020" y="268409"/>
            <a:ext cx="554742" cy="532055"/>
          </a:xfrm>
          <a:prstGeom prst="rect">
            <a:avLst/>
          </a:prstGeom>
          <a:noFill/>
          <a:ln>
            <a:noFill/>
          </a:ln>
        </p:spPr>
      </p:pic>
      <p:sp>
        <p:nvSpPr>
          <p:cNvPr id="194" name="Google Shape;194;p37"/>
          <p:cNvSpPr txBox="1">
            <a:spLocks noGrp="1"/>
          </p:cNvSpPr>
          <p:nvPr>
            <p:ph type="body" idx="2"/>
          </p:nvPr>
        </p:nvSpPr>
        <p:spPr>
          <a:xfrm>
            <a:off x="3578766" y="417095"/>
            <a:ext cx="8228100" cy="6144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5" name="Google Shape;195;p37"/>
          <p:cNvSpPr txBox="1">
            <a:spLocks noGrp="1"/>
          </p:cNvSpPr>
          <p:nvPr>
            <p:ph type="body" idx="3"/>
          </p:nvPr>
        </p:nvSpPr>
        <p:spPr>
          <a:xfrm>
            <a:off x="592646" y="2837918"/>
            <a:ext cx="2488200" cy="2758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600"/>
              <a:buNone/>
              <a:defRPr sz="1600">
                <a:solidFill>
                  <a:schemeClr val="accent3"/>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400"/>
              <a:buNone/>
              <a:defRPr/>
            </a:lvl3pPr>
            <a:lvl4pPr marL="1828800" lvl="3" indent="-228600" algn="l" rtl="0">
              <a:lnSpc>
                <a:spcPct val="90000"/>
              </a:lnSpc>
              <a:spcBef>
                <a:spcPts val="500"/>
              </a:spcBef>
              <a:spcAft>
                <a:spcPts val="0"/>
              </a:spcAft>
              <a:buSzPts val="2400"/>
              <a:buNone/>
              <a:defRPr/>
            </a:lvl4pPr>
            <a:lvl5pPr marL="2286000" lvl="4" indent="-228600" algn="l" rtl="0">
              <a:lnSpc>
                <a:spcPct val="90000"/>
              </a:lnSpc>
              <a:spcBef>
                <a:spcPts val="500"/>
              </a:spcBef>
              <a:spcAft>
                <a:spcPts val="0"/>
              </a:spcAft>
              <a:buSzPts val="2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196"/>
        <p:cNvGrpSpPr/>
        <p:nvPr/>
      </p:nvGrpSpPr>
      <p:grpSpPr>
        <a:xfrm>
          <a:off x="0" y="0"/>
          <a:ext cx="0" cy="0"/>
          <a:chOff x="0" y="0"/>
          <a:chExt cx="0" cy="0"/>
        </a:xfrm>
      </p:grpSpPr>
      <p:sp>
        <p:nvSpPr>
          <p:cNvPr id="197" name="Google Shape;197;p38"/>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8" name="Google Shape;198;p38"/>
          <p:cNvSpPr txBox="1">
            <a:spLocks noGrp="1"/>
          </p:cNvSpPr>
          <p:nvPr>
            <p:ph type="body" idx="2"/>
          </p:nvPr>
        </p:nvSpPr>
        <p:spPr>
          <a:xfrm>
            <a:off x="992776" y="1489167"/>
            <a:ext cx="10641900" cy="5119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000"/>
              <a:buNone/>
              <a:defRPr sz="2000"/>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400"/>
              <a:buNone/>
              <a:defRPr/>
            </a:lvl3pPr>
            <a:lvl4pPr marL="1828800" lvl="3" indent="-228600" algn="l" rtl="0">
              <a:lnSpc>
                <a:spcPct val="90000"/>
              </a:lnSpc>
              <a:spcBef>
                <a:spcPts val="500"/>
              </a:spcBef>
              <a:spcAft>
                <a:spcPts val="0"/>
              </a:spcAft>
              <a:buSzPts val="2400"/>
              <a:buNone/>
              <a:defRPr/>
            </a:lvl4pPr>
            <a:lvl5pPr marL="2286000" lvl="4" indent="-228600" algn="l" rtl="0">
              <a:lnSpc>
                <a:spcPct val="90000"/>
              </a:lnSpc>
              <a:spcBef>
                <a:spcPts val="500"/>
              </a:spcBef>
              <a:spcAft>
                <a:spcPts val="0"/>
              </a:spcAft>
              <a:buSzPts val="2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9" name="Google Shape;199;p38"/>
          <p:cNvSpPr txBox="1">
            <a:spLocks noGrp="1"/>
          </p:cNvSpPr>
          <p:nvPr>
            <p:ph type="body" idx="3"/>
          </p:nvPr>
        </p:nvSpPr>
        <p:spPr>
          <a:xfrm>
            <a:off x="992776" y="862104"/>
            <a:ext cx="10641600" cy="431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rtl="0">
              <a:lnSpc>
                <a:spcPct val="90000"/>
              </a:lnSpc>
              <a:spcBef>
                <a:spcPts val="500"/>
              </a:spcBef>
              <a:spcAft>
                <a:spcPts val="0"/>
              </a:spcAft>
              <a:buSzPts val="2400"/>
              <a:buChar char="›"/>
              <a:defRPr/>
            </a:lvl2pPr>
            <a:lvl3pPr marL="1371600" lvl="2" indent="-381000" algn="ctr" rtl="0">
              <a:lnSpc>
                <a:spcPct val="90000"/>
              </a:lnSpc>
              <a:spcBef>
                <a:spcPts val="500"/>
              </a:spcBef>
              <a:spcAft>
                <a:spcPts val="0"/>
              </a:spcAft>
              <a:buSzPts val="2400"/>
              <a:buChar char="›"/>
              <a:defRPr/>
            </a:lvl3pPr>
            <a:lvl4pPr marL="1828800" lvl="3" indent="-381000" algn="ctr" rtl="0">
              <a:lnSpc>
                <a:spcPct val="90000"/>
              </a:lnSpc>
              <a:spcBef>
                <a:spcPts val="500"/>
              </a:spcBef>
              <a:spcAft>
                <a:spcPts val="0"/>
              </a:spcAft>
              <a:buSzPts val="2400"/>
              <a:buChar char="›"/>
              <a:defRPr/>
            </a:lvl4pPr>
            <a:lvl5pPr marL="2286000" lvl="4" indent="-381000" algn="ctr" rtl="0">
              <a:lnSpc>
                <a:spcPct val="90000"/>
              </a:lnSpc>
              <a:spcBef>
                <a:spcPts val="500"/>
              </a:spcBef>
              <a:spcAft>
                <a:spcPts val="0"/>
              </a:spcAft>
              <a:buSzPts val="2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with Background">
  <p:cSld name="Title with Background">
    <p:spTree>
      <p:nvGrpSpPr>
        <p:cNvPr id="1" name="Shape 200"/>
        <p:cNvGrpSpPr/>
        <p:nvPr/>
      </p:nvGrpSpPr>
      <p:grpSpPr>
        <a:xfrm>
          <a:off x="0" y="0"/>
          <a:ext cx="0" cy="0"/>
          <a:chOff x="0" y="0"/>
          <a:chExt cx="0" cy="0"/>
        </a:xfrm>
      </p:grpSpPr>
      <p:sp>
        <p:nvSpPr>
          <p:cNvPr id="201" name="Google Shape;201;p39"/>
          <p:cNvSpPr/>
          <p:nvPr/>
        </p:nvSpPr>
        <p:spPr>
          <a:xfrm>
            <a:off x="1267326" y="1211766"/>
            <a:ext cx="10924800" cy="47952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2" name="Google Shape;202;p39"/>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203"/>
        <p:cNvGrpSpPr/>
        <p:nvPr/>
      </p:nvGrpSpPr>
      <p:grpSpPr>
        <a:xfrm>
          <a:off x="0" y="0"/>
          <a:ext cx="0" cy="0"/>
          <a:chOff x="0" y="0"/>
          <a:chExt cx="0" cy="0"/>
        </a:xfrm>
      </p:grpSpPr>
      <p:sp>
        <p:nvSpPr>
          <p:cNvPr id="204" name="Google Shape;204;p40"/>
          <p:cNvSpPr/>
          <p:nvPr/>
        </p:nvSpPr>
        <p:spPr>
          <a:xfrm rot="-5400000">
            <a:off x="-2945699" y="2945702"/>
            <a:ext cx="6858000" cy="96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0" i="0" u="none" strike="noStrike" cap="none">
                <a:solidFill>
                  <a:srgbClr val="288CB4"/>
                </a:solidFill>
                <a:latin typeface="Arial"/>
                <a:ea typeface="Arial"/>
                <a:cs typeface="Arial"/>
                <a:sym typeface="Arial"/>
              </a:rPr>
              <a:t> </a:t>
            </a:r>
            <a:endParaRPr/>
          </a:p>
        </p:txBody>
      </p:sp>
      <p:sp>
        <p:nvSpPr>
          <p:cNvPr id="205" name="Google Shape;205;p40"/>
          <p:cNvSpPr/>
          <p:nvPr/>
        </p:nvSpPr>
        <p:spPr>
          <a:xfrm rot="-5400000">
            <a:off x="-1634100" y="1634099"/>
            <a:ext cx="6858000" cy="3589800"/>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0" i="0" u="none" strike="noStrike" cap="none">
                <a:solidFill>
                  <a:srgbClr val="288CB4"/>
                </a:solidFill>
                <a:latin typeface="Arial"/>
                <a:ea typeface="Arial"/>
                <a:cs typeface="Arial"/>
                <a:sym typeface="Arial"/>
              </a:rPr>
              <a:t> </a:t>
            </a:r>
            <a:endParaRPr/>
          </a:p>
        </p:txBody>
      </p:sp>
      <p:pic>
        <p:nvPicPr>
          <p:cNvPr id="206" name="Google Shape;206;p40"/>
          <p:cNvPicPr preferRelativeResize="0"/>
          <p:nvPr/>
        </p:nvPicPr>
        <p:blipFill rotWithShape="1">
          <a:blip r:embed="rId2">
            <a:alphaModFix/>
          </a:blip>
          <a:srcRect/>
          <a:stretch/>
        </p:blipFill>
        <p:spPr>
          <a:xfrm>
            <a:off x="-947062" y="84240"/>
            <a:ext cx="2697485" cy="2910846"/>
          </a:xfrm>
          <a:prstGeom prst="rect">
            <a:avLst/>
          </a:prstGeom>
          <a:noFill/>
          <a:ln>
            <a:noFill/>
          </a:ln>
        </p:spPr>
      </p:pic>
      <p:cxnSp>
        <p:nvCxnSpPr>
          <p:cNvPr id="207" name="Google Shape;207;p40"/>
          <p:cNvCxnSpPr/>
          <p:nvPr/>
        </p:nvCxnSpPr>
        <p:spPr>
          <a:xfrm>
            <a:off x="7204015" y="2345558"/>
            <a:ext cx="0" cy="2568600"/>
          </a:xfrm>
          <a:prstGeom prst="straightConnector1">
            <a:avLst/>
          </a:prstGeom>
          <a:noFill/>
          <a:ln w="9525" cap="flat" cmpd="sng">
            <a:solidFill>
              <a:schemeClr val="accent1"/>
            </a:solidFill>
            <a:prstDash val="solid"/>
            <a:miter lim="800000"/>
            <a:headEnd type="none" w="sm" len="sm"/>
            <a:tailEnd type="none" w="sm" len="sm"/>
          </a:ln>
        </p:spPr>
      </p:cxnSp>
      <p:sp>
        <p:nvSpPr>
          <p:cNvPr id="208" name="Google Shape;208;p40"/>
          <p:cNvSpPr txBox="1"/>
          <p:nvPr/>
        </p:nvSpPr>
        <p:spPr>
          <a:xfrm>
            <a:off x="7585579" y="4470900"/>
            <a:ext cx="2350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5A19EB"/>
                </a:solidFill>
                <a:latin typeface="Arial"/>
                <a:ea typeface="Arial"/>
                <a:cs typeface="Arial"/>
                <a:sym typeface="Arial"/>
              </a:rPr>
              <a:t>ONAPSIS.COM</a:t>
            </a:r>
            <a:endParaRPr sz="1600" b="1" i="0" u="none" strike="noStrike" cap="none">
              <a:solidFill>
                <a:srgbClr val="5A19EB"/>
              </a:solidFill>
              <a:latin typeface="Arial"/>
              <a:ea typeface="Arial"/>
              <a:cs typeface="Arial"/>
              <a:sym typeface="Arial"/>
            </a:endParaRPr>
          </a:p>
        </p:txBody>
      </p:sp>
      <p:sp>
        <p:nvSpPr>
          <p:cNvPr id="209" name="Google Shape;209;p40"/>
          <p:cNvSpPr/>
          <p:nvPr/>
        </p:nvSpPr>
        <p:spPr>
          <a:xfrm>
            <a:off x="7494138" y="4369298"/>
            <a:ext cx="2172300" cy="479400"/>
          </a:xfrm>
          <a:prstGeom prst="roundRect">
            <a:avLst>
              <a:gd name="adj" fmla="val 50000"/>
            </a:avLst>
          </a:prstGeom>
          <a:noFill/>
          <a:ln w="12700" cap="flat" cmpd="sng">
            <a:solidFill>
              <a:srgbClr val="5A19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0" name="Google Shape;210;p40" descr="A picture containing text, clipart&#10;&#10;Description automatically generated"/>
          <p:cNvPicPr preferRelativeResize="0"/>
          <p:nvPr/>
        </p:nvPicPr>
        <p:blipFill rotWithShape="1">
          <a:blip r:embed="rId3">
            <a:alphaModFix/>
          </a:blip>
          <a:srcRect/>
          <a:stretch/>
        </p:blipFill>
        <p:spPr>
          <a:xfrm>
            <a:off x="618243" y="5540975"/>
            <a:ext cx="2353238" cy="50124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11"/>
        <p:cNvGrpSpPr/>
        <p:nvPr/>
      </p:nvGrpSpPr>
      <p:grpSpPr>
        <a:xfrm>
          <a:off x="0" y="0"/>
          <a:ext cx="0" cy="0"/>
          <a:chOff x="0" y="0"/>
          <a:chExt cx="0" cy="0"/>
        </a:xfrm>
      </p:grpSpPr>
      <p:sp>
        <p:nvSpPr>
          <p:cNvPr id="212" name="Google Shape;212;p41"/>
          <p:cNvSpPr txBox="1">
            <a:spLocks noGrp="1"/>
          </p:cNvSpPr>
          <p:nvPr>
            <p:ph type="title"/>
          </p:nvPr>
        </p:nvSpPr>
        <p:spPr>
          <a:xfrm>
            <a:off x="380999" y="134789"/>
            <a:ext cx="11253300" cy="863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213" name="Google Shape;213;p41"/>
          <p:cNvSpPr txBox="1">
            <a:spLocks noGrp="1"/>
          </p:cNvSpPr>
          <p:nvPr>
            <p:ph type="body" idx="1"/>
          </p:nvPr>
        </p:nvSpPr>
        <p:spPr>
          <a:xfrm>
            <a:off x="381000" y="1110572"/>
            <a:ext cx="11253300" cy="46020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SzPts val="1900"/>
              <a:buChar char="•"/>
              <a:defRPr/>
            </a:lvl1pPr>
            <a:lvl2pPr marL="914400" lvl="1" indent="-349250" algn="l" rtl="0">
              <a:lnSpc>
                <a:spcPct val="90000"/>
              </a:lnSpc>
              <a:spcBef>
                <a:spcPts val="500"/>
              </a:spcBef>
              <a:spcAft>
                <a:spcPts val="0"/>
              </a:spcAft>
              <a:buSzPts val="1900"/>
              <a:buChar char="•"/>
              <a:defRPr/>
            </a:lvl2pPr>
            <a:lvl3pPr marL="1371600" lvl="2" indent="-349250" algn="l" rtl="0">
              <a:lnSpc>
                <a:spcPct val="90000"/>
              </a:lnSpc>
              <a:spcBef>
                <a:spcPts val="500"/>
              </a:spcBef>
              <a:spcAft>
                <a:spcPts val="0"/>
              </a:spcAft>
              <a:buSzPts val="1900"/>
              <a:buChar char="•"/>
              <a:defRPr/>
            </a:lvl3pPr>
            <a:lvl4pPr marL="1828800" lvl="3" indent="-349250" algn="l" rtl="0">
              <a:lnSpc>
                <a:spcPct val="90000"/>
              </a:lnSpc>
              <a:spcBef>
                <a:spcPts val="500"/>
              </a:spcBef>
              <a:spcAft>
                <a:spcPts val="0"/>
              </a:spcAft>
              <a:buSzPts val="1900"/>
              <a:buChar char="•"/>
              <a:defRPr/>
            </a:lvl4pPr>
            <a:lvl5pPr marL="2286000" lvl="4" indent="-349250" algn="l" rtl="0">
              <a:lnSpc>
                <a:spcPct val="90000"/>
              </a:lnSpc>
              <a:spcBef>
                <a:spcPts val="500"/>
              </a:spcBef>
              <a:spcAft>
                <a:spcPts val="0"/>
              </a:spcAft>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14" name="Google Shape;214;p41"/>
          <p:cNvSpPr txBox="1">
            <a:spLocks noGrp="1"/>
          </p:cNvSpPr>
          <p:nvPr>
            <p:ph type="ftr" idx="11"/>
          </p:nvPr>
        </p:nvSpPr>
        <p:spPr>
          <a:xfrm>
            <a:off x="381000" y="5777853"/>
            <a:ext cx="11253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15" name="Google Shape;215;p41"/>
          <p:cNvSpPr txBox="1">
            <a:spLocks noGrp="1"/>
          </p:cNvSpPr>
          <p:nvPr>
            <p:ph type="sldNum" idx="12"/>
          </p:nvPr>
        </p:nvSpPr>
        <p:spPr>
          <a:xfrm>
            <a:off x="381000" y="6356351"/>
            <a:ext cx="416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6"/>
        <p:cNvGrpSpPr/>
        <p:nvPr/>
      </p:nvGrpSpPr>
      <p:grpSpPr>
        <a:xfrm>
          <a:off x="0" y="0"/>
          <a:ext cx="0" cy="0"/>
          <a:chOff x="0" y="0"/>
          <a:chExt cx="0" cy="0"/>
        </a:xfrm>
      </p:grpSpPr>
      <p:sp>
        <p:nvSpPr>
          <p:cNvPr id="217" name="Google Shape;217;p42"/>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8" name="Google Shape;218;p42"/>
          <p:cNvSpPr txBox="1">
            <a:spLocks noGrp="1"/>
          </p:cNvSpPr>
          <p:nvPr>
            <p:ph type="body" idx="2"/>
          </p:nvPr>
        </p:nvSpPr>
        <p:spPr>
          <a:xfrm>
            <a:off x="381000" y="1270000"/>
            <a:ext cx="11253900" cy="4803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36"/>
        <p:cNvGrpSpPr/>
        <p:nvPr/>
      </p:nvGrpSpPr>
      <p:grpSpPr>
        <a:xfrm>
          <a:off x="0" y="0"/>
          <a:ext cx="0" cy="0"/>
          <a:chOff x="0" y="0"/>
          <a:chExt cx="0" cy="0"/>
        </a:xfrm>
      </p:grpSpPr>
      <p:sp>
        <p:nvSpPr>
          <p:cNvPr id="37" name="Google Shape;37;p6"/>
          <p:cNvSpPr/>
          <p:nvPr/>
        </p:nvSpPr>
        <p:spPr>
          <a:xfrm>
            <a:off x="0" y="13358"/>
            <a:ext cx="888274" cy="69285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8" name="Google Shape;38;p6" descr="A picture containing text, person&#10;&#10;Description automatically generated"/>
          <p:cNvPicPr preferRelativeResize="0"/>
          <p:nvPr/>
        </p:nvPicPr>
        <p:blipFill rotWithShape="1">
          <a:blip r:embed="rId2">
            <a:alphaModFix/>
          </a:blip>
          <a:srcRect t="32075" b="50889"/>
          <a:stretch/>
        </p:blipFill>
        <p:spPr>
          <a:xfrm flipH="1">
            <a:off x="0" y="5557215"/>
            <a:ext cx="12205382" cy="1384663"/>
          </a:xfrm>
          <a:prstGeom prst="rect">
            <a:avLst/>
          </a:prstGeom>
          <a:noFill/>
          <a:ln>
            <a:noFill/>
          </a:ln>
        </p:spPr>
      </p:pic>
      <p:sp>
        <p:nvSpPr>
          <p:cNvPr id="39" name="Google Shape;39;p6"/>
          <p:cNvSpPr txBox="1">
            <a:spLocks noGrp="1"/>
          </p:cNvSpPr>
          <p:nvPr>
            <p:ph type="body" idx="1"/>
          </p:nvPr>
        </p:nvSpPr>
        <p:spPr>
          <a:xfrm>
            <a:off x="1026926" y="1326083"/>
            <a:ext cx="9294705" cy="97298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200"/>
              <a:buNone/>
              <a:defRPr sz="32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6" descr="A picture containing logo&#10;&#10;Description automatically generated"/>
          <p:cNvPicPr preferRelativeResize="0"/>
          <p:nvPr/>
        </p:nvPicPr>
        <p:blipFill rotWithShape="1">
          <a:blip r:embed="rId3">
            <a:alphaModFix/>
          </a:blip>
          <a:srcRect r="78826"/>
          <a:stretch/>
        </p:blipFill>
        <p:spPr>
          <a:xfrm>
            <a:off x="451112" y="371067"/>
            <a:ext cx="574782" cy="576095"/>
          </a:xfrm>
          <a:prstGeom prst="rect">
            <a:avLst/>
          </a:prstGeom>
          <a:noFill/>
          <a:ln>
            <a:noFill/>
          </a:ln>
        </p:spPr>
      </p:pic>
      <p:pic>
        <p:nvPicPr>
          <p:cNvPr id="41" name="Google Shape;41;p6"/>
          <p:cNvPicPr preferRelativeResize="0"/>
          <p:nvPr/>
        </p:nvPicPr>
        <p:blipFill rotWithShape="1">
          <a:blip r:embed="rId4">
            <a:alphaModFix/>
          </a:blip>
          <a:srcRect l="-12968" r="14331"/>
          <a:stretch/>
        </p:blipFill>
        <p:spPr>
          <a:xfrm>
            <a:off x="9444446" y="3169579"/>
            <a:ext cx="2760936" cy="3020526"/>
          </a:xfrm>
          <a:prstGeom prst="rect">
            <a:avLst/>
          </a:prstGeom>
          <a:noFill/>
          <a:ln>
            <a:noFill/>
          </a:ln>
        </p:spPr>
      </p:pic>
      <p:sp>
        <p:nvSpPr>
          <p:cNvPr id="42" name="Google Shape;42;p6"/>
          <p:cNvSpPr/>
          <p:nvPr/>
        </p:nvSpPr>
        <p:spPr>
          <a:xfrm>
            <a:off x="0" y="4558937"/>
            <a:ext cx="5826470" cy="2382941"/>
          </a:xfrm>
          <a:prstGeom prst="rect">
            <a:avLst/>
          </a:prstGeom>
          <a:solidFill>
            <a:srgbClr val="288CB4">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6"/>
          <p:cNvSpPr txBox="1">
            <a:spLocks noGrp="1"/>
          </p:cNvSpPr>
          <p:nvPr>
            <p:ph type="body" idx="2"/>
          </p:nvPr>
        </p:nvSpPr>
        <p:spPr>
          <a:xfrm>
            <a:off x="1025894" y="2456020"/>
            <a:ext cx="9294705" cy="5760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0" i="0" u="none" strike="noStrike" cap="none">
                <a:solidFill>
                  <a:srgbClr val="288CB4"/>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6"/>
          <p:cNvCxnSpPr/>
          <p:nvPr/>
        </p:nvCxnSpPr>
        <p:spPr>
          <a:xfrm>
            <a:off x="758541" y="1121191"/>
            <a:ext cx="0" cy="5806084"/>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ubtitle, Content">
  <p:cSld name="1_Title, Subtitle, Content">
    <p:spTree>
      <p:nvGrpSpPr>
        <p:cNvPr id="1" name="Shape 219"/>
        <p:cNvGrpSpPr/>
        <p:nvPr/>
      </p:nvGrpSpPr>
      <p:grpSpPr>
        <a:xfrm>
          <a:off x="0" y="0"/>
          <a:ext cx="0" cy="0"/>
          <a:chOff x="0" y="0"/>
          <a:chExt cx="0" cy="0"/>
        </a:xfrm>
      </p:grpSpPr>
      <p:sp>
        <p:nvSpPr>
          <p:cNvPr id="220" name="Google Shape;220;p43"/>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1" name="Google Shape;221;p43"/>
          <p:cNvSpPr txBox="1">
            <a:spLocks noGrp="1"/>
          </p:cNvSpPr>
          <p:nvPr>
            <p:ph type="body" idx="2"/>
          </p:nvPr>
        </p:nvSpPr>
        <p:spPr>
          <a:xfrm>
            <a:off x="381000" y="1910686"/>
            <a:ext cx="11253900" cy="4162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2" name="Google Shape;222;p43"/>
          <p:cNvSpPr txBox="1">
            <a:spLocks noGrp="1"/>
          </p:cNvSpPr>
          <p:nvPr>
            <p:ph type="body" idx="3"/>
          </p:nvPr>
        </p:nvSpPr>
        <p:spPr>
          <a:xfrm>
            <a:off x="381000" y="1235067"/>
            <a:ext cx="11253300" cy="628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SzPts val="2800"/>
              <a:buNone/>
              <a:defRPr sz="2800" b="0" i="1" u="none" strike="noStrike" cap="none">
                <a:solidFill>
                  <a:schemeClr val="accent3"/>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3"/>
        <p:cNvGrpSpPr/>
        <p:nvPr/>
      </p:nvGrpSpPr>
      <p:grpSpPr>
        <a:xfrm>
          <a:off x="0" y="0"/>
          <a:ext cx="0" cy="0"/>
          <a:chOff x="0" y="0"/>
          <a:chExt cx="0" cy="0"/>
        </a:xfrm>
      </p:grpSpPr>
      <p:sp>
        <p:nvSpPr>
          <p:cNvPr id="224" name="Google Shape;224;p44"/>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5" name="Google Shape;225;p44"/>
          <p:cNvSpPr txBox="1">
            <a:spLocks noGrp="1"/>
          </p:cNvSpPr>
          <p:nvPr>
            <p:ph type="body" idx="2"/>
          </p:nvPr>
        </p:nvSpPr>
        <p:spPr>
          <a:xfrm>
            <a:off x="992776" y="953589"/>
            <a:ext cx="10641900" cy="5119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000"/>
              <a:buNone/>
              <a:defRPr sz="2000">
                <a:solidFill>
                  <a:srgbClr val="0A1446"/>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400"/>
              <a:buNone/>
              <a:defRPr/>
            </a:lvl3pPr>
            <a:lvl4pPr marL="1828800" lvl="3" indent="-228600" algn="l" rtl="0">
              <a:lnSpc>
                <a:spcPct val="90000"/>
              </a:lnSpc>
              <a:spcBef>
                <a:spcPts val="500"/>
              </a:spcBef>
              <a:spcAft>
                <a:spcPts val="0"/>
              </a:spcAft>
              <a:buSzPts val="2400"/>
              <a:buNone/>
              <a:defRPr/>
            </a:lvl4pPr>
            <a:lvl5pPr marL="2286000" lvl="4" indent="-228600" algn="l" rtl="0">
              <a:lnSpc>
                <a:spcPct val="90000"/>
              </a:lnSpc>
              <a:spcBef>
                <a:spcPts val="500"/>
              </a:spcBef>
              <a:spcAft>
                <a:spcPts val="0"/>
              </a:spcAft>
              <a:buSzPts val="2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227"/>
        <p:cNvGrpSpPr/>
        <p:nvPr/>
      </p:nvGrpSpPr>
      <p:grpSpPr>
        <a:xfrm>
          <a:off x="0" y="0"/>
          <a:ext cx="0" cy="0"/>
          <a:chOff x="0" y="0"/>
          <a:chExt cx="0" cy="0"/>
        </a:xfrm>
      </p:grpSpPr>
      <p:sp>
        <p:nvSpPr>
          <p:cNvPr id="228" name="Google Shape;228;p46"/>
          <p:cNvSpPr/>
          <p:nvPr/>
        </p:nvSpPr>
        <p:spPr>
          <a:xfrm>
            <a:off x="0" y="13358"/>
            <a:ext cx="888300" cy="692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9" name="Google Shape;229;p46" descr="A picture containing text, person&#10;&#10;Description automatically generated"/>
          <p:cNvPicPr preferRelativeResize="0"/>
          <p:nvPr/>
        </p:nvPicPr>
        <p:blipFill rotWithShape="1">
          <a:blip r:embed="rId2">
            <a:alphaModFix/>
          </a:blip>
          <a:srcRect t="32075" b="50888"/>
          <a:stretch/>
        </p:blipFill>
        <p:spPr>
          <a:xfrm flipH="1">
            <a:off x="0" y="5557215"/>
            <a:ext cx="12205383" cy="1384664"/>
          </a:xfrm>
          <a:prstGeom prst="rect">
            <a:avLst/>
          </a:prstGeom>
          <a:noFill/>
          <a:ln>
            <a:noFill/>
          </a:ln>
        </p:spPr>
      </p:pic>
      <p:sp>
        <p:nvSpPr>
          <p:cNvPr id="230" name="Google Shape;230;p46"/>
          <p:cNvSpPr txBox="1">
            <a:spLocks noGrp="1"/>
          </p:cNvSpPr>
          <p:nvPr>
            <p:ph type="body" idx="1"/>
          </p:nvPr>
        </p:nvSpPr>
        <p:spPr>
          <a:xfrm>
            <a:off x="1026926" y="1326083"/>
            <a:ext cx="9294600" cy="9729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3200"/>
              <a:buNone/>
              <a:defRPr sz="32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31" name="Google Shape;231;p46" descr="A picture containing logo&#10;&#10;Description automatically generated"/>
          <p:cNvPicPr preferRelativeResize="0"/>
          <p:nvPr/>
        </p:nvPicPr>
        <p:blipFill rotWithShape="1">
          <a:blip r:embed="rId3">
            <a:alphaModFix/>
          </a:blip>
          <a:srcRect r="78826"/>
          <a:stretch/>
        </p:blipFill>
        <p:spPr>
          <a:xfrm>
            <a:off x="451112" y="371067"/>
            <a:ext cx="574781" cy="576095"/>
          </a:xfrm>
          <a:prstGeom prst="rect">
            <a:avLst/>
          </a:prstGeom>
          <a:noFill/>
          <a:ln>
            <a:noFill/>
          </a:ln>
        </p:spPr>
      </p:pic>
      <p:pic>
        <p:nvPicPr>
          <p:cNvPr id="232" name="Google Shape;232;p46"/>
          <p:cNvPicPr preferRelativeResize="0"/>
          <p:nvPr/>
        </p:nvPicPr>
        <p:blipFill rotWithShape="1">
          <a:blip r:embed="rId4">
            <a:alphaModFix/>
          </a:blip>
          <a:srcRect l="-12971" r="14332"/>
          <a:stretch/>
        </p:blipFill>
        <p:spPr>
          <a:xfrm>
            <a:off x="9444446" y="3169579"/>
            <a:ext cx="2760936" cy="3020526"/>
          </a:xfrm>
          <a:prstGeom prst="rect">
            <a:avLst/>
          </a:prstGeom>
          <a:noFill/>
          <a:ln>
            <a:noFill/>
          </a:ln>
        </p:spPr>
      </p:pic>
      <p:sp>
        <p:nvSpPr>
          <p:cNvPr id="233" name="Google Shape;233;p46"/>
          <p:cNvSpPr/>
          <p:nvPr/>
        </p:nvSpPr>
        <p:spPr>
          <a:xfrm>
            <a:off x="0" y="4558937"/>
            <a:ext cx="5826600" cy="2382900"/>
          </a:xfrm>
          <a:prstGeom prst="rect">
            <a:avLst/>
          </a:prstGeom>
          <a:solidFill>
            <a:srgbClr val="288CB4">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4" name="Google Shape;234;p46"/>
          <p:cNvSpPr txBox="1">
            <a:spLocks noGrp="1"/>
          </p:cNvSpPr>
          <p:nvPr>
            <p:ph type="body" idx="2"/>
          </p:nvPr>
        </p:nvSpPr>
        <p:spPr>
          <a:xfrm>
            <a:off x="1025894" y="2456020"/>
            <a:ext cx="9294600" cy="5760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800"/>
              <a:buNone/>
              <a:defRPr sz="1800" b="0" i="0" u="none" strike="noStrike" cap="none">
                <a:solidFill>
                  <a:srgbClr val="288CB4"/>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35" name="Google Shape;235;p46"/>
          <p:cNvCxnSpPr/>
          <p:nvPr/>
        </p:nvCxnSpPr>
        <p:spPr>
          <a:xfrm>
            <a:off x="758541" y="1121191"/>
            <a:ext cx="0" cy="5806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Grey side">
  <p:cSld name="Grey side">
    <p:spTree>
      <p:nvGrpSpPr>
        <p:cNvPr id="1" name="Shape 236"/>
        <p:cNvGrpSpPr/>
        <p:nvPr/>
      </p:nvGrpSpPr>
      <p:grpSpPr>
        <a:xfrm>
          <a:off x="0" y="0"/>
          <a:ext cx="0" cy="0"/>
          <a:chOff x="0" y="0"/>
          <a:chExt cx="0" cy="0"/>
        </a:xfrm>
      </p:grpSpPr>
      <p:sp>
        <p:nvSpPr>
          <p:cNvPr id="237" name="Google Shape;237;p47"/>
          <p:cNvSpPr txBox="1">
            <a:spLocks noGrp="1"/>
          </p:cNvSpPr>
          <p:nvPr>
            <p:ph type="body" idx="1"/>
          </p:nvPr>
        </p:nvSpPr>
        <p:spPr>
          <a:xfrm>
            <a:off x="864330" y="150315"/>
            <a:ext cx="3146100" cy="1391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 name="Google Shape;238;p47"/>
          <p:cNvSpPr txBox="1">
            <a:spLocks noGrp="1"/>
          </p:cNvSpPr>
          <p:nvPr>
            <p:ph type="body" idx="2"/>
          </p:nvPr>
        </p:nvSpPr>
        <p:spPr>
          <a:xfrm>
            <a:off x="864331" y="1658938"/>
            <a:ext cx="3146100" cy="888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rtl="0">
              <a:lnSpc>
                <a:spcPct val="90000"/>
              </a:lnSpc>
              <a:spcBef>
                <a:spcPts val="500"/>
              </a:spcBef>
              <a:spcAft>
                <a:spcPts val="0"/>
              </a:spcAft>
              <a:buSzPts val="2400"/>
              <a:buChar char="›"/>
              <a:defRPr/>
            </a:lvl2pPr>
            <a:lvl3pPr marL="1371600" lvl="2" indent="-381000" algn="ctr" rtl="0">
              <a:lnSpc>
                <a:spcPct val="90000"/>
              </a:lnSpc>
              <a:spcBef>
                <a:spcPts val="500"/>
              </a:spcBef>
              <a:spcAft>
                <a:spcPts val="0"/>
              </a:spcAft>
              <a:buSzPts val="2400"/>
              <a:buChar char="›"/>
              <a:defRPr/>
            </a:lvl3pPr>
            <a:lvl4pPr marL="1828800" lvl="3" indent="-381000" algn="ctr" rtl="0">
              <a:lnSpc>
                <a:spcPct val="90000"/>
              </a:lnSpc>
              <a:spcBef>
                <a:spcPts val="500"/>
              </a:spcBef>
              <a:spcAft>
                <a:spcPts val="0"/>
              </a:spcAft>
              <a:buSzPts val="2400"/>
              <a:buChar char="›"/>
              <a:defRPr/>
            </a:lvl4pPr>
            <a:lvl5pPr marL="2286000" lvl="4" indent="-381000" algn="ctr" rtl="0">
              <a:lnSpc>
                <a:spcPct val="90000"/>
              </a:lnSpc>
              <a:spcBef>
                <a:spcPts val="500"/>
              </a:spcBef>
              <a:spcAft>
                <a:spcPts val="0"/>
              </a:spcAft>
              <a:buSzPts val="2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9"/>
        <p:cNvGrpSpPr/>
        <p:nvPr/>
      </p:nvGrpSpPr>
      <p:grpSpPr>
        <a:xfrm>
          <a:off x="0" y="0"/>
          <a:ext cx="0" cy="0"/>
          <a:chOff x="0" y="0"/>
          <a:chExt cx="0" cy="0"/>
        </a:xfrm>
      </p:grpSpPr>
      <p:sp>
        <p:nvSpPr>
          <p:cNvPr id="240" name="Google Shape;240;p48"/>
          <p:cNvSpPr/>
          <p:nvPr/>
        </p:nvSpPr>
        <p:spPr>
          <a:xfrm>
            <a:off x="0" y="-63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1" name="Google Shape;241;p48"/>
          <p:cNvSpPr/>
          <p:nvPr/>
        </p:nvSpPr>
        <p:spPr>
          <a:xfrm>
            <a:off x="633727" y="582363"/>
            <a:ext cx="11558400" cy="5372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2" name="Google Shape;242;p48"/>
          <p:cNvSpPr txBox="1"/>
          <p:nvPr/>
        </p:nvSpPr>
        <p:spPr>
          <a:xfrm rot="10800000">
            <a:off x="1396779" y="58614"/>
            <a:ext cx="10974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0" b="0" i="0" u="none" strike="noStrike" cap="none">
                <a:solidFill>
                  <a:srgbClr val="288CB4"/>
                </a:solidFill>
                <a:latin typeface="Arial Black"/>
                <a:ea typeface="Arial Black"/>
                <a:cs typeface="Arial Black"/>
                <a:sym typeface="Arial Black"/>
              </a:rPr>
              <a:t>“</a:t>
            </a:r>
            <a:endParaRPr/>
          </a:p>
        </p:txBody>
      </p:sp>
      <p:cxnSp>
        <p:nvCxnSpPr>
          <p:cNvPr id="243" name="Google Shape;243;p48"/>
          <p:cNvCxnSpPr/>
          <p:nvPr/>
        </p:nvCxnSpPr>
        <p:spPr>
          <a:xfrm>
            <a:off x="2612571" y="1028618"/>
            <a:ext cx="0" cy="5829300"/>
          </a:xfrm>
          <a:prstGeom prst="straightConnector1">
            <a:avLst/>
          </a:prstGeom>
          <a:noFill/>
          <a:ln w="28575" cap="flat" cmpd="sng">
            <a:solidFill>
              <a:schemeClr val="accent1"/>
            </a:solidFill>
            <a:prstDash val="solid"/>
            <a:miter lim="800000"/>
            <a:headEnd type="none" w="sm" len="sm"/>
            <a:tailEnd type="none" w="sm" len="sm"/>
          </a:ln>
        </p:spPr>
      </p:cxnSp>
      <p:sp>
        <p:nvSpPr>
          <p:cNvPr id="244" name="Google Shape;244;p48"/>
          <p:cNvSpPr txBox="1">
            <a:spLocks noGrp="1"/>
          </p:cNvSpPr>
          <p:nvPr>
            <p:ph type="body" idx="1"/>
          </p:nvPr>
        </p:nvSpPr>
        <p:spPr>
          <a:xfrm>
            <a:off x="2932304" y="1028617"/>
            <a:ext cx="7976400" cy="39153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1"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 name="Google Shape;245;p48"/>
          <p:cNvSpPr txBox="1">
            <a:spLocks noGrp="1"/>
          </p:cNvSpPr>
          <p:nvPr>
            <p:ph type="body" idx="2"/>
          </p:nvPr>
        </p:nvSpPr>
        <p:spPr>
          <a:xfrm>
            <a:off x="2932303" y="5148559"/>
            <a:ext cx="7976400" cy="360000"/>
          </a:xfrm>
          <a:prstGeom prst="rect">
            <a:avLst/>
          </a:prstGeom>
          <a:noFill/>
          <a:ln>
            <a:noFill/>
          </a:ln>
        </p:spPr>
        <p:txBody>
          <a:bodyPr spcFirstLastPara="1" wrap="square" lIns="0" tIns="45700" rIns="0" bIns="45700" anchor="b" anchorCtr="0">
            <a:normAutofit/>
          </a:bodyPr>
          <a:lstStyle>
            <a:lvl1pPr marL="457200" lvl="0" indent="-228600" algn="l" rtl="0">
              <a:lnSpc>
                <a:spcPct val="90000"/>
              </a:lnSpc>
              <a:spcBef>
                <a:spcPts val="1000"/>
              </a:spcBef>
              <a:spcAft>
                <a:spcPts val="0"/>
              </a:spcAft>
              <a:buSzPts val="2000"/>
              <a:buNone/>
              <a:defRPr sz="2000" b="0" i="1" u="none" strike="noStrike" cap="none">
                <a:solidFill>
                  <a:srgbClr val="5A19E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46" name="Google Shape;246;p48"/>
          <p:cNvPicPr preferRelativeResize="0"/>
          <p:nvPr/>
        </p:nvPicPr>
        <p:blipFill rotWithShape="1">
          <a:blip r:embed="rId2">
            <a:alphaModFix/>
          </a:blip>
          <a:srcRect l="44149"/>
          <a:stretch/>
        </p:blipFill>
        <p:spPr>
          <a:xfrm>
            <a:off x="0" y="1489594"/>
            <a:ext cx="1841480" cy="3557973"/>
          </a:xfrm>
          <a:prstGeom prst="rect">
            <a:avLst/>
          </a:prstGeom>
          <a:noFill/>
          <a:ln>
            <a:noFill/>
          </a:ln>
        </p:spPr>
      </p:pic>
      <p:pic>
        <p:nvPicPr>
          <p:cNvPr id="247" name="Google Shape;247;p48" descr="A picture containing logo&#10;&#10;Description automatically generated"/>
          <p:cNvPicPr preferRelativeResize="0"/>
          <p:nvPr/>
        </p:nvPicPr>
        <p:blipFill rotWithShape="1">
          <a:blip r:embed="rId3">
            <a:alphaModFix/>
          </a:blip>
          <a:srcRect r="77873"/>
          <a:stretch/>
        </p:blipFill>
        <p:spPr>
          <a:xfrm>
            <a:off x="11372536" y="6153238"/>
            <a:ext cx="554742" cy="53205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248"/>
        <p:cNvGrpSpPr/>
        <p:nvPr/>
      </p:nvGrpSpPr>
      <p:grpSpPr>
        <a:xfrm>
          <a:off x="0" y="0"/>
          <a:ext cx="0" cy="0"/>
          <a:chOff x="0" y="0"/>
          <a:chExt cx="0" cy="0"/>
        </a:xfrm>
      </p:grpSpPr>
      <p:sp>
        <p:nvSpPr>
          <p:cNvPr id="249" name="Google Shape;249;p49"/>
          <p:cNvSpPr txBox="1">
            <a:spLocks noGrp="1"/>
          </p:cNvSpPr>
          <p:nvPr>
            <p:ph type="body" idx="1"/>
          </p:nvPr>
        </p:nvSpPr>
        <p:spPr>
          <a:xfrm>
            <a:off x="1231778" y="2779751"/>
            <a:ext cx="6984300" cy="1041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1" i="0" u="none" strike="noStrike" cap="none">
                <a:solidFill>
                  <a:schemeClr val="lt1"/>
                </a:solidFill>
                <a:latin typeface="Arial"/>
                <a:ea typeface="Arial"/>
                <a:cs typeface="Arial"/>
                <a:sym typeface="Arial"/>
              </a:defRPr>
            </a:lvl1pPr>
            <a:lvl2pPr marL="914400" lvl="1" indent="-228600" algn="l" rtl="0">
              <a:lnSpc>
                <a:spcPct val="90000"/>
              </a:lnSpc>
              <a:spcBef>
                <a:spcPts val="500"/>
              </a:spcBef>
              <a:spcAft>
                <a:spcPts val="0"/>
              </a:spcAft>
              <a:buSzPts val="2400"/>
              <a:buNone/>
              <a:defRPr sz="2800" b="1" i="0" u="none" strike="noStrike" cap="none">
                <a:solidFill>
                  <a:schemeClr val="lt1"/>
                </a:solidFill>
                <a:latin typeface="Arial"/>
                <a:ea typeface="Arial"/>
                <a:cs typeface="Arial"/>
                <a:sym typeface="Arial"/>
              </a:defRPr>
            </a:lvl2pPr>
            <a:lvl3pPr marL="1371600" lvl="2" indent="-228600" algn="l" rtl="0">
              <a:lnSpc>
                <a:spcPct val="90000"/>
              </a:lnSpc>
              <a:spcBef>
                <a:spcPts val="500"/>
              </a:spcBef>
              <a:spcAft>
                <a:spcPts val="0"/>
              </a:spcAft>
              <a:buSzPts val="2000"/>
              <a:buNone/>
              <a:defRPr sz="2800" b="1" i="0" u="none" strike="noStrike" cap="none">
                <a:solidFill>
                  <a:schemeClr val="lt1"/>
                </a:solidFill>
                <a:latin typeface="Arial"/>
                <a:ea typeface="Arial"/>
                <a:cs typeface="Arial"/>
                <a:sym typeface="Arial"/>
              </a:defRPr>
            </a:lvl3pPr>
            <a:lvl4pPr marL="1828800" lvl="3" indent="-228600" algn="l" rtl="0">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4pPr>
            <a:lvl5pPr marL="2286000" lvl="4" indent="-228600" algn="l" rtl="0">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0" name="Google Shape;250;p49"/>
          <p:cNvSpPr txBox="1">
            <a:spLocks noGrp="1"/>
          </p:cNvSpPr>
          <p:nvPr>
            <p:ph type="body" idx="2"/>
          </p:nvPr>
        </p:nvSpPr>
        <p:spPr>
          <a:xfrm>
            <a:off x="1240022" y="3895041"/>
            <a:ext cx="6975900" cy="946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SzPts val="2800"/>
              <a:buNone/>
              <a:defRPr sz="1800" b="0" i="0" u="none" strike="noStrike" cap="none">
                <a:solidFill>
                  <a:schemeClr val="lt1"/>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1" name="Google Shape;251;p49"/>
          <p:cNvSpPr txBox="1">
            <a:spLocks noGrp="1"/>
          </p:cNvSpPr>
          <p:nvPr>
            <p:ph type="body" idx="3"/>
          </p:nvPr>
        </p:nvSpPr>
        <p:spPr>
          <a:xfrm>
            <a:off x="1240022" y="4972562"/>
            <a:ext cx="6975900" cy="449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2800"/>
              <a:buFont typeface="Arial"/>
              <a:buNone/>
              <a:defRPr sz="1600" b="0" i="1" u="none" strike="noStrike" cap="none">
                <a:solidFill>
                  <a:schemeClr val="accent1"/>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52"/>
        <p:cNvGrpSpPr/>
        <p:nvPr/>
      </p:nvGrpSpPr>
      <p:grpSpPr>
        <a:xfrm>
          <a:off x="0" y="0"/>
          <a:ext cx="0" cy="0"/>
          <a:chOff x="0" y="0"/>
          <a:chExt cx="0" cy="0"/>
        </a:xfrm>
      </p:grpSpPr>
      <p:sp>
        <p:nvSpPr>
          <p:cNvPr id="253" name="Google Shape;253;p50"/>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ransition Slide 1">
  <p:cSld name="1_Transition Slide 1">
    <p:spTree>
      <p:nvGrpSpPr>
        <p:cNvPr id="1" name="Shape 254"/>
        <p:cNvGrpSpPr/>
        <p:nvPr/>
      </p:nvGrpSpPr>
      <p:grpSpPr>
        <a:xfrm>
          <a:off x="0" y="0"/>
          <a:ext cx="0" cy="0"/>
          <a:chOff x="0" y="0"/>
          <a:chExt cx="0" cy="0"/>
        </a:xfrm>
      </p:grpSpPr>
      <p:sp>
        <p:nvSpPr>
          <p:cNvPr id="255" name="Google Shape;255;p51"/>
          <p:cNvSpPr txBox="1">
            <a:spLocks noGrp="1"/>
          </p:cNvSpPr>
          <p:nvPr>
            <p:ph type="body" idx="1"/>
          </p:nvPr>
        </p:nvSpPr>
        <p:spPr>
          <a:xfrm>
            <a:off x="360571" y="1987200"/>
            <a:ext cx="5100600" cy="84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1" i="0" u="none" strike="noStrike" cap="none">
                <a:solidFill>
                  <a:srgbClr val="5B5B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6" name="Google Shape;256;p51"/>
          <p:cNvSpPr txBox="1">
            <a:spLocks noGrp="1"/>
          </p:cNvSpPr>
          <p:nvPr>
            <p:ph type="body" idx="2"/>
          </p:nvPr>
        </p:nvSpPr>
        <p:spPr>
          <a:xfrm>
            <a:off x="360570" y="3436034"/>
            <a:ext cx="5100600" cy="84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1800" b="0" i="0" u="none" strike="noStrike" cap="none">
                <a:solidFill>
                  <a:srgbClr val="5B5B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2">
  <p:cSld name="Title Only_2">
    <p:spTree>
      <p:nvGrpSpPr>
        <p:cNvPr id="1" name="Shape 257"/>
        <p:cNvGrpSpPr/>
        <p:nvPr/>
      </p:nvGrpSpPr>
      <p:grpSpPr>
        <a:xfrm>
          <a:off x="0" y="0"/>
          <a:ext cx="0" cy="0"/>
          <a:chOff x="0" y="0"/>
          <a:chExt cx="0" cy="0"/>
        </a:xfrm>
      </p:grpSpPr>
      <p:sp>
        <p:nvSpPr>
          <p:cNvPr id="258" name="Google Shape;258;p52"/>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5"/>
        <p:cNvGrpSpPr/>
        <p:nvPr/>
      </p:nvGrpSpPr>
      <p:grpSpPr>
        <a:xfrm>
          <a:off x="0" y="0"/>
          <a:ext cx="0" cy="0"/>
          <a:chOff x="0" y="0"/>
          <a:chExt cx="0" cy="0"/>
        </a:xfrm>
      </p:grpSpPr>
      <p:sp>
        <p:nvSpPr>
          <p:cNvPr id="46" name="Google Shape;46;p7"/>
          <p:cNvSpPr/>
          <p:nvPr/>
        </p:nvSpPr>
        <p:spPr>
          <a:xfrm>
            <a:off x="0" y="-63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 name="Google Shape;47;p7"/>
          <p:cNvSpPr/>
          <p:nvPr/>
        </p:nvSpPr>
        <p:spPr>
          <a:xfrm>
            <a:off x="633727" y="582363"/>
            <a:ext cx="11558273" cy="53724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7"/>
          <p:cNvSpPr txBox="1"/>
          <p:nvPr/>
        </p:nvSpPr>
        <p:spPr>
          <a:xfrm rot="10800000">
            <a:off x="1396899" y="59122"/>
            <a:ext cx="109728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 sz="12000" b="0" i="0" u="none" strike="noStrike" cap="none">
                <a:solidFill>
                  <a:srgbClr val="288CB4"/>
                </a:solidFill>
                <a:latin typeface="Arial Black"/>
                <a:ea typeface="Arial Black"/>
                <a:cs typeface="Arial Black"/>
                <a:sym typeface="Arial Black"/>
              </a:rPr>
              <a:t>“</a:t>
            </a:r>
            <a:endParaRPr sz="1400" b="0" i="0" u="none" strike="noStrike" cap="none">
              <a:solidFill>
                <a:srgbClr val="000000"/>
              </a:solidFill>
              <a:latin typeface="Arial"/>
              <a:ea typeface="Arial"/>
              <a:cs typeface="Arial"/>
              <a:sym typeface="Arial"/>
            </a:endParaRPr>
          </a:p>
        </p:txBody>
      </p:sp>
      <p:cxnSp>
        <p:nvCxnSpPr>
          <p:cNvPr id="49" name="Google Shape;49;p7"/>
          <p:cNvCxnSpPr/>
          <p:nvPr/>
        </p:nvCxnSpPr>
        <p:spPr>
          <a:xfrm>
            <a:off x="2612571" y="1028618"/>
            <a:ext cx="0" cy="5829382"/>
          </a:xfrm>
          <a:prstGeom prst="straightConnector1">
            <a:avLst/>
          </a:prstGeom>
          <a:noFill/>
          <a:ln w="28575" cap="flat" cmpd="sng">
            <a:solidFill>
              <a:schemeClr val="accent1"/>
            </a:solidFill>
            <a:prstDash val="solid"/>
            <a:miter lim="800000"/>
            <a:headEnd type="none" w="sm" len="sm"/>
            <a:tailEnd type="none" w="sm" len="sm"/>
          </a:ln>
        </p:spPr>
      </p:cxnSp>
      <p:sp>
        <p:nvSpPr>
          <p:cNvPr id="50" name="Google Shape;50;p7"/>
          <p:cNvSpPr txBox="1">
            <a:spLocks noGrp="1"/>
          </p:cNvSpPr>
          <p:nvPr>
            <p:ph type="body" idx="1"/>
          </p:nvPr>
        </p:nvSpPr>
        <p:spPr>
          <a:xfrm>
            <a:off x="2932304" y="1028617"/>
            <a:ext cx="7976328" cy="39152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1"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2"/>
          </p:nvPr>
        </p:nvSpPr>
        <p:spPr>
          <a:xfrm>
            <a:off x="2932303" y="5148559"/>
            <a:ext cx="7976323" cy="359984"/>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000"/>
              </a:spcBef>
              <a:spcAft>
                <a:spcPts val="0"/>
              </a:spcAft>
              <a:buSzPts val="2000"/>
              <a:buNone/>
              <a:defRPr sz="20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7"/>
          <p:cNvPicPr preferRelativeResize="0"/>
          <p:nvPr/>
        </p:nvPicPr>
        <p:blipFill rotWithShape="1">
          <a:blip r:embed="rId2">
            <a:alphaModFix/>
          </a:blip>
          <a:srcRect l="44150"/>
          <a:stretch/>
        </p:blipFill>
        <p:spPr>
          <a:xfrm>
            <a:off x="0" y="1489594"/>
            <a:ext cx="1841480" cy="3557972"/>
          </a:xfrm>
          <a:prstGeom prst="rect">
            <a:avLst/>
          </a:prstGeom>
          <a:noFill/>
          <a:ln>
            <a:noFill/>
          </a:ln>
        </p:spPr>
      </p:pic>
      <p:pic>
        <p:nvPicPr>
          <p:cNvPr id="53" name="Google Shape;53;p7" descr="A picture containing logo&#10;&#10;Description automatically generated"/>
          <p:cNvPicPr preferRelativeResize="0"/>
          <p:nvPr/>
        </p:nvPicPr>
        <p:blipFill rotWithShape="1">
          <a:blip r:embed="rId3">
            <a:alphaModFix/>
          </a:blip>
          <a:srcRect r="77873"/>
          <a:stretch/>
        </p:blipFill>
        <p:spPr>
          <a:xfrm>
            <a:off x="11372536" y="6153238"/>
            <a:ext cx="554741" cy="532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1">
  <p:cSld name="Title Only_1">
    <p:spTree>
      <p:nvGrpSpPr>
        <p:cNvPr id="1" name="Shape 259"/>
        <p:cNvGrpSpPr/>
        <p:nvPr/>
      </p:nvGrpSpPr>
      <p:grpSpPr>
        <a:xfrm>
          <a:off x="0" y="0"/>
          <a:ext cx="0" cy="0"/>
          <a:chOff x="0" y="0"/>
          <a:chExt cx="0" cy="0"/>
        </a:xfrm>
      </p:grpSpPr>
      <p:sp>
        <p:nvSpPr>
          <p:cNvPr id="260" name="Google Shape;260;p53"/>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ver ">
  <p:cSld name="Cover ">
    <p:spTree>
      <p:nvGrpSpPr>
        <p:cNvPr id="1" name="Shape 12"/>
        <p:cNvGrpSpPr/>
        <p:nvPr/>
      </p:nvGrpSpPr>
      <p:grpSpPr>
        <a:xfrm>
          <a:off x="0" y="0"/>
          <a:ext cx="0" cy="0"/>
          <a:chOff x="0" y="0"/>
          <a:chExt cx="0" cy="0"/>
        </a:xfrm>
      </p:grpSpPr>
      <p:pic>
        <p:nvPicPr>
          <p:cNvPr id="13" name="Google Shape;13;p2" descr="A picture containing text, person&#10;&#10;Description automatically generated"/>
          <p:cNvPicPr preferRelativeResize="0"/>
          <p:nvPr/>
        </p:nvPicPr>
        <p:blipFill rotWithShape="1">
          <a:blip r:embed="rId2">
            <a:alphaModFix/>
          </a:blip>
          <a:srcRect t="7339" b="18555"/>
          <a:stretch/>
        </p:blipFill>
        <p:spPr>
          <a:xfrm flipH="1">
            <a:off x="-1" y="0"/>
            <a:ext cx="12205382" cy="6023053"/>
          </a:xfrm>
          <a:prstGeom prst="rect">
            <a:avLst/>
          </a:prstGeom>
          <a:noFill/>
          <a:ln>
            <a:noFill/>
          </a:ln>
        </p:spPr>
      </p:pic>
      <p:sp>
        <p:nvSpPr>
          <p:cNvPr id="14" name="Google Shape;14;p2"/>
          <p:cNvSpPr/>
          <p:nvPr/>
        </p:nvSpPr>
        <p:spPr>
          <a:xfrm>
            <a:off x="0" y="4506686"/>
            <a:ext cx="12205386" cy="2351314"/>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p2"/>
          <p:cNvPicPr preferRelativeResize="0"/>
          <p:nvPr/>
        </p:nvPicPr>
        <p:blipFill rotWithShape="1">
          <a:blip r:embed="rId3">
            <a:alphaModFix/>
          </a:blip>
          <a:srcRect r="42838"/>
          <a:stretch/>
        </p:blipFill>
        <p:spPr>
          <a:xfrm rot="10800000">
            <a:off x="-1" y="2062896"/>
            <a:ext cx="1600023" cy="3020526"/>
          </a:xfrm>
          <a:prstGeom prst="rect">
            <a:avLst/>
          </a:prstGeom>
          <a:noFill/>
          <a:ln>
            <a:noFill/>
          </a:ln>
        </p:spPr>
      </p:pic>
      <p:pic>
        <p:nvPicPr>
          <p:cNvPr id="16" name="Google Shape;16;p2" descr="A picture containing text, clipart&#10;&#10;Description automatically generated"/>
          <p:cNvPicPr preferRelativeResize="0"/>
          <p:nvPr/>
        </p:nvPicPr>
        <p:blipFill rotWithShape="1">
          <a:blip r:embed="rId4">
            <a:alphaModFix/>
          </a:blip>
          <a:srcRect/>
          <a:stretch/>
        </p:blipFill>
        <p:spPr>
          <a:xfrm>
            <a:off x="733568" y="603217"/>
            <a:ext cx="2778959" cy="591918"/>
          </a:xfrm>
          <a:prstGeom prst="rect">
            <a:avLst/>
          </a:prstGeom>
          <a:noFill/>
          <a:ln>
            <a:noFill/>
          </a:ln>
        </p:spPr>
      </p:pic>
      <p:sp>
        <p:nvSpPr>
          <p:cNvPr id="17" name="Google Shape;17;p2"/>
          <p:cNvSpPr/>
          <p:nvPr/>
        </p:nvSpPr>
        <p:spPr>
          <a:xfrm>
            <a:off x="802105" y="3429000"/>
            <a:ext cx="10651958" cy="34420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2" descr="A picture containing logo&#10;&#10;Description automatically generated"/>
          <p:cNvPicPr preferRelativeResize="0"/>
          <p:nvPr/>
        </p:nvPicPr>
        <p:blipFill rotWithShape="1">
          <a:blip r:embed="rId5">
            <a:alphaModFix/>
          </a:blip>
          <a:srcRect r="78826"/>
          <a:stretch/>
        </p:blipFill>
        <p:spPr>
          <a:xfrm>
            <a:off x="10535875" y="4940641"/>
            <a:ext cx="540914" cy="542150"/>
          </a:xfrm>
          <a:prstGeom prst="rect">
            <a:avLst/>
          </a:prstGeom>
          <a:noFill/>
          <a:ln>
            <a:noFill/>
          </a:ln>
        </p:spPr>
      </p:pic>
      <p:cxnSp>
        <p:nvCxnSpPr>
          <p:cNvPr id="19" name="Google Shape;19;p2"/>
          <p:cNvCxnSpPr/>
          <p:nvPr/>
        </p:nvCxnSpPr>
        <p:spPr>
          <a:xfrm>
            <a:off x="10225771" y="4295561"/>
            <a:ext cx="0" cy="1961062"/>
          </a:xfrm>
          <a:prstGeom prst="straightConnector1">
            <a:avLst/>
          </a:prstGeom>
          <a:noFill/>
          <a:ln w="9525" cap="flat" cmpd="sng">
            <a:solidFill>
              <a:schemeClr val="accent1"/>
            </a:solidFill>
            <a:prstDash val="solid"/>
            <a:miter lim="800000"/>
            <a:headEnd type="none" w="sm" len="sm"/>
            <a:tailEnd type="none" w="sm" len="sm"/>
          </a:ln>
        </p:spPr>
      </p:cxnSp>
      <p:sp>
        <p:nvSpPr>
          <p:cNvPr id="20" name="Google Shape;20;p2"/>
          <p:cNvSpPr txBox="1">
            <a:spLocks noGrp="1"/>
          </p:cNvSpPr>
          <p:nvPr>
            <p:ph type="body" idx="1"/>
          </p:nvPr>
        </p:nvSpPr>
        <p:spPr>
          <a:xfrm>
            <a:off x="1434265" y="6134683"/>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1450308" y="3922939"/>
            <a:ext cx="8334241" cy="106591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600"/>
              <a:buNone/>
              <a:defRPr sz="3600" b="0" i="0" u="none" strike="noStrike"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body" idx="3"/>
          </p:nvPr>
        </p:nvSpPr>
        <p:spPr>
          <a:xfrm>
            <a:off x="1459817" y="5177992"/>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400"/>
              <a:buNone/>
              <a:defRPr sz="2400" b="0" i="0" u="none" strike="noStrike"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18912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7457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Side">
  <p:cSld name="One Side">
    <p:spTree>
      <p:nvGrpSpPr>
        <p:cNvPr id="1" name="Shape 25"/>
        <p:cNvGrpSpPr/>
        <p:nvPr/>
      </p:nvGrpSpPr>
      <p:grpSpPr>
        <a:xfrm>
          <a:off x="0" y="0"/>
          <a:ext cx="0" cy="0"/>
          <a:chOff x="0" y="0"/>
          <a:chExt cx="0" cy="0"/>
        </a:xfrm>
      </p:grpSpPr>
      <p:sp>
        <p:nvSpPr>
          <p:cNvPr id="26" name="Google Shape;26;p4"/>
          <p:cNvSpPr/>
          <p:nvPr/>
        </p:nvSpPr>
        <p:spPr>
          <a:xfrm>
            <a:off x="0" y="0"/>
            <a:ext cx="3384883" cy="68580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A1446"/>
              </a:solidFill>
              <a:latin typeface="Arial"/>
              <a:ea typeface="Arial"/>
              <a:cs typeface="Arial"/>
              <a:sym typeface="Arial"/>
            </a:endParaRPr>
          </a:p>
        </p:txBody>
      </p:sp>
      <p:sp>
        <p:nvSpPr>
          <p:cNvPr id="27" name="Google Shape;27;p4"/>
          <p:cNvSpPr txBox="1">
            <a:spLocks noGrp="1"/>
          </p:cNvSpPr>
          <p:nvPr>
            <p:ph type="body" idx="1"/>
          </p:nvPr>
        </p:nvSpPr>
        <p:spPr>
          <a:xfrm>
            <a:off x="592646" y="1255394"/>
            <a:ext cx="2488347" cy="1443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b="1" i="0" u="none" strike="noStrike" cap="none">
                <a:solidFill>
                  <a:srgbClr val="0A1446"/>
                </a:solidFill>
                <a:latin typeface="Arial"/>
                <a:ea typeface="Arial"/>
                <a:cs typeface="Arial"/>
                <a:sym typeface="Arial"/>
              </a:defRPr>
            </a:lvl1pPr>
            <a:lvl2pPr marL="914400" lvl="1"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2pPr>
            <a:lvl3pPr marL="1371600" lvl="2"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3pPr>
            <a:lvl4pPr marL="1828800" lvl="3"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4pPr>
            <a:lvl5pPr marL="2286000" lvl="4"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 name="Google Shape;28;p4"/>
          <p:cNvCxnSpPr/>
          <p:nvPr/>
        </p:nvCxnSpPr>
        <p:spPr>
          <a:xfrm>
            <a:off x="398762" y="1035961"/>
            <a:ext cx="0" cy="5829382"/>
          </a:xfrm>
          <a:prstGeom prst="straightConnector1">
            <a:avLst/>
          </a:prstGeom>
          <a:noFill/>
          <a:ln w="19050" cap="flat" cmpd="sng">
            <a:solidFill>
              <a:schemeClr val="accent1"/>
            </a:solidFill>
            <a:prstDash val="solid"/>
            <a:miter lim="800000"/>
            <a:headEnd type="none" w="sm" len="sm"/>
            <a:tailEnd type="none" w="sm" len="sm"/>
          </a:ln>
        </p:spPr>
      </p:cxnSp>
      <p:pic>
        <p:nvPicPr>
          <p:cNvPr id="29" name="Google Shape;29;p4" descr="A picture containing logo&#10;&#10;Description automatically generated"/>
          <p:cNvPicPr preferRelativeResize="0"/>
          <p:nvPr/>
        </p:nvPicPr>
        <p:blipFill rotWithShape="1">
          <a:blip r:embed="rId2">
            <a:alphaModFix/>
          </a:blip>
          <a:srcRect r="77873"/>
          <a:stretch/>
        </p:blipFill>
        <p:spPr>
          <a:xfrm>
            <a:off x="127020" y="268409"/>
            <a:ext cx="554741" cy="532055"/>
          </a:xfrm>
          <a:prstGeom prst="rect">
            <a:avLst/>
          </a:prstGeom>
          <a:noFill/>
          <a:ln>
            <a:noFill/>
          </a:ln>
        </p:spPr>
      </p:pic>
      <p:sp>
        <p:nvSpPr>
          <p:cNvPr id="30" name="Google Shape;30;p4"/>
          <p:cNvSpPr txBox="1">
            <a:spLocks noGrp="1"/>
          </p:cNvSpPr>
          <p:nvPr>
            <p:ph type="body" idx="2"/>
          </p:nvPr>
        </p:nvSpPr>
        <p:spPr>
          <a:xfrm>
            <a:off x="3578766" y="417095"/>
            <a:ext cx="8228182" cy="614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3"/>
          </p:nvPr>
        </p:nvSpPr>
        <p:spPr>
          <a:xfrm>
            <a:off x="592646" y="2837918"/>
            <a:ext cx="2488343" cy="27585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a:solidFill>
                  <a:schemeClr val="accent3"/>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69959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992776" y="1489167"/>
            <a:ext cx="10642012" cy="51196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3"/>
          </p:nvPr>
        </p:nvSpPr>
        <p:spPr>
          <a:xfrm>
            <a:off x="992776" y="862104"/>
            <a:ext cx="10641503" cy="4311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335106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with Background">
  <p:cSld name="Title with Background">
    <p:spTree>
      <p:nvGrpSpPr>
        <p:cNvPr id="1" name="Shape 36"/>
        <p:cNvGrpSpPr/>
        <p:nvPr/>
      </p:nvGrpSpPr>
      <p:grpSpPr>
        <a:xfrm>
          <a:off x="0" y="0"/>
          <a:ext cx="0" cy="0"/>
          <a:chOff x="0" y="0"/>
          <a:chExt cx="0" cy="0"/>
        </a:xfrm>
      </p:grpSpPr>
      <p:sp>
        <p:nvSpPr>
          <p:cNvPr id="37" name="Google Shape;37;p6"/>
          <p:cNvSpPr/>
          <p:nvPr/>
        </p:nvSpPr>
        <p:spPr>
          <a:xfrm>
            <a:off x="1267326" y="1211766"/>
            <a:ext cx="10924674" cy="4795139"/>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6"/>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70609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39"/>
        <p:cNvGrpSpPr/>
        <p:nvPr/>
      </p:nvGrpSpPr>
      <p:grpSpPr>
        <a:xfrm>
          <a:off x="0" y="0"/>
          <a:ext cx="0" cy="0"/>
          <a:chOff x="0" y="0"/>
          <a:chExt cx="0" cy="0"/>
        </a:xfrm>
      </p:grpSpPr>
      <p:sp>
        <p:nvSpPr>
          <p:cNvPr id="40" name="Google Shape;40;p7"/>
          <p:cNvSpPr/>
          <p:nvPr/>
        </p:nvSpPr>
        <p:spPr>
          <a:xfrm rot="-5400000">
            <a:off x="-2945675" y="2945676"/>
            <a:ext cx="6858001" cy="966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288CB4"/>
                </a:solidFill>
                <a:latin typeface="Arial"/>
                <a:ea typeface="Arial"/>
                <a:cs typeface="Arial"/>
                <a:sym typeface="Arial"/>
              </a:rPr>
              <a:t> </a:t>
            </a:r>
            <a:endParaRPr/>
          </a:p>
        </p:txBody>
      </p:sp>
      <p:sp>
        <p:nvSpPr>
          <p:cNvPr id="41" name="Google Shape;41;p7"/>
          <p:cNvSpPr/>
          <p:nvPr/>
        </p:nvSpPr>
        <p:spPr>
          <a:xfrm rot="-5400000">
            <a:off x="-1634139" y="1634136"/>
            <a:ext cx="6858002" cy="3589725"/>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288CB4"/>
                </a:solidFill>
                <a:latin typeface="Arial"/>
                <a:ea typeface="Arial"/>
                <a:cs typeface="Arial"/>
                <a:sym typeface="Arial"/>
              </a:rPr>
              <a:t> </a:t>
            </a:r>
            <a:endParaRPr/>
          </a:p>
        </p:txBody>
      </p:sp>
      <p:pic>
        <p:nvPicPr>
          <p:cNvPr id="42" name="Google Shape;42;p7"/>
          <p:cNvPicPr preferRelativeResize="0"/>
          <p:nvPr/>
        </p:nvPicPr>
        <p:blipFill rotWithShape="1">
          <a:blip r:embed="rId2">
            <a:alphaModFix/>
          </a:blip>
          <a:srcRect/>
          <a:stretch/>
        </p:blipFill>
        <p:spPr>
          <a:xfrm>
            <a:off x="-947062" y="84240"/>
            <a:ext cx="2697485" cy="2910845"/>
          </a:xfrm>
          <a:prstGeom prst="rect">
            <a:avLst/>
          </a:prstGeom>
          <a:noFill/>
          <a:ln>
            <a:noFill/>
          </a:ln>
        </p:spPr>
      </p:pic>
      <p:cxnSp>
        <p:nvCxnSpPr>
          <p:cNvPr id="43" name="Google Shape;43;p7"/>
          <p:cNvCxnSpPr/>
          <p:nvPr/>
        </p:nvCxnSpPr>
        <p:spPr>
          <a:xfrm>
            <a:off x="7204015" y="2345558"/>
            <a:ext cx="0" cy="2568688"/>
          </a:xfrm>
          <a:prstGeom prst="straightConnector1">
            <a:avLst/>
          </a:prstGeom>
          <a:noFill/>
          <a:ln w="9525" cap="flat" cmpd="sng">
            <a:solidFill>
              <a:schemeClr val="accent1"/>
            </a:solidFill>
            <a:prstDash val="solid"/>
            <a:miter lim="800000"/>
            <a:headEnd type="none" w="sm" len="sm"/>
            <a:tailEnd type="none" w="sm" len="sm"/>
          </a:ln>
        </p:spPr>
      </p:cxnSp>
      <p:sp>
        <p:nvSpPr>
          <p:cNvPr id="44" name="Google Shape;44;p7"/>
          <p:cNvSpPr txBox="1"/>
          <p:nvPr/>
        </p:nvSpPr>
        <p:spPr>
          <a:xfrm>
            <a:off x="7585579" y="4470900"/>
            <a:ext cx="235010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5A19EB"/>
                </a:solidFill>
                <a:latin typeface="Arial"/>
                <a:ea typeface="Arial"/>
                <a:cs typeface="Arial"/>
                <a:sym typeface="Arial"/>
              </a:rPr>
              <a:t>ONAPSIS.COM</a:t>
            </a:r>
            <a:endParaRPr sz="1600" b="1" i="0" u="none" strike="noStrike" cap="none">
              <a:solidFill>
                <a:srgbClr val="5A19EB"/>
              </a:solidFill>
              <a:latin typeface="Arial"/>
              <a:ea typeface="Arial"/>
              <a:cs typeface="Arial"/>
              <a:sym typeface="Arial"/>
            </a:endParaRPr>
          </a:p>
        </p:txBody>
      </p:sp>
      <p:sp>
        <p:nvSpPr>
          <p:cNvPr id="45" name="Google Shape;45;p7"/>
          <p:cNvSpPr/>
          <p:nvPr/>
        </p:nvSpPr>
        <p:spPr>
          <a:xfrm>
            <a:off x="7494138" y="4369298"/>
            <a:ext cx="2172369" cy="479345"/>
          </a:xfrm>
          <a:prstGeom prst="roundRect">
            <a:avLst>
              <a:gd name="adj" fmla="val 50000"/>
            </a:avLst>
          </a:prstGeom>
          <a:noFill/>
          <a:ln w="12700" cap="flat" cmpd="sng">
            <a:solidFill>
              <a:srgbClr val="5A19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6" name="Google Shape;46;p7" descr="A picture containing text, clipart&#10;&#10;Description automatically generated"/>
          <p:cNvPicPr preferRelativeResize="0"/>
          <p:nvPr/>
        </p:nvPicPr>
        <p:blipFill rotWithShape="1">
          <a:blip r:embed="rId3">
            <a:alphaModFix/>
          </a:blip>
          <a:srcRect/>
          <a:stretch/>
        </p:blipFill>
        <p:spPr>
          <a:xfrm>
            <a:off x="618243" y="5540975"/>
            <a:ext cx="2353238" cy="501240"/>
          </a:xfrm>
          <a:prstGeom prst="rect">
            <a:avLst/>
          </a:prstGeom>
          <a:noFill/>
          <a:ln>
            <a:noFill/>
          </a:ln>
        </p:spPr>
      </p:pic>
    </p:spTree>
    <p:extLst>
      <p:ext uri="{BB962C8B-B14F-4D97-AF65-F5344CB8AC3E}">
        <p14:creationId xmlns:p14="http://schemas.microsoft.com/office/powerpoint/2010/main" val="935500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80999" y="134789"/>
            <a:ext cx="11253300" cy="863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8"/>
          <p:cNvSpPr txBox="1">
            <a:spLocks noGrp="1"/>
          </p:cNvSpPr>
          <p:nvPr>
            <p:ph type="body" idx="1"/>
          </p:nvPr>
        </p:nvSpPr>
        <p:spPr>
          <a:xfrm>
            <a:off x="381000" y="1110572"/>
            <a:ext cx="11253300" cy="46020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SzPts val="1900"/>
              <a:buChar char="•"/>
              <a:defRPr/>
            </a:lvl1pPr>
            <a:lvl2pPr marL="914400" lvl="1" indent="-349250" algn="l">
              <a:lnSpc>
                <a:spcPct val="90000"/>
              </a:lnSpc>
              <a:spcBef>
                <a:spcPts val="500"/>
              </a:spcBef>
              <a:spcAft>
                <a:spcPts val="0"/>
              </a:spcAft>
              <a:buSzPts val="1900"/>
              <a:buChar char="•"/>
              <a:defRPr/>
            </a:lvl2pPr>
            <a:lvl3pPr marL="1371600" lvl="2" indent="-349250" algn="l">
              <a:lnSpc>
                <a:spcPct val="90000"/>
              </a:lnSpc>
              <a:spcBef>
                <a:spcPts val="500"/>
              </a:spcBef>
              <a:spcAft>
                <a:spcPts val="0"/>
              </a:spcAft>
              <a:buSzPts val="19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 name="Google Shape;50;p8"/>
          <p:cNvSpPr txBox="1">
            <a:spLocks noGrp="1"/>
          </p:cNvSpPr>
          <p:nvPr>
            <p:ph type="ftr" idx="11"/>
          </p:nvPr>
        </p:nvSpPr>
        <p:spPr>
          <a:xfrm>
            <a:off x="381000" y="5777853"/>
            <a:ext cx="11253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sldNum" idx="12"/>
          </p:nvPr>
        </p:nvSpPr>
        <p:spPr>
          <a:xfrm>
            <a:off x="381000" y="6356351"/>
            <a:ext cx="416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4241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381000" y="150315"/>
            <a:ext cx="11253280" cy="92785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
          <p:cNvSpPr txBox="1">
            <a:spLocks noGrp="1"/>
          </p:cNvSpPr>
          <p:nvPr>
            <p:ph type="body" idx="2"/>
          </p:nvPr>
        </p:nvSpPr>
        <p:spPr>
          <a:xfrm>
            <a:off x="381000" y="1270000"/>
            <a:ext cx="11253788" cy="480325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86870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ubtitle, Content">
  <p:cSld name="1_Title, Subtitle, Content">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81000" y="150315"/>
            <a:ext cx="11253280" cy="92785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0"/>
          <p:cNvSpPr txBox="1">
            <a:spLocks noGrp="1"/>
          </p:cNvSpPr>
          <p:nvPr>
            <p:ph type="body" idx="2"/>
          </p:nvPr>
        </p:nvSpPr>
        <p:spPr>
          <a:xfrm>
            <a:off x="381000" y="1910686"/>
            <a:ext cx="11253788" cy="416256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0"/>
          <p:cNvSpPr txBox="1">
            <a:spLocks noGrp="1"/>
          </p:cNvSpPr>
          <p:nvPr>
            <p:ph type="body" idx="3"/>
          </p:nvPr>
        </p:nvSpPr>
        <p:spPr>
          <a:xfrm>
            <a:off x="381000" y="1235067"/>
            <a:ext cx="11253280" cy="62821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800"/>
              <a:buNone/>
              <a:defRPr sz="2800" b="0" i="1" u="none" strike="noStrike" cap="none">
                <a:solidFill>
                  <a:schemeClr val="accent3"/>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294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Side">
  <p:cSld name="One Side">
    <p:spTree>
      <p:nvGrpSpPr>
        <p:cNvPr id="1" name="Shape 54"/>
        <p:cNvGrpSpPr/>
        <p:nvPr/>
      </p:nvGrpSpPr>
      <p:grpSpPr>
        <a:xfrm>
          <a:off x="0" y="0"/>
          <a:ext cx="0" cy="0"/>
          <a:chOff x="0" y="0"/>
          <a:chExt cx="0" cy="0"/>
        </a:xfrm>
      </p:grpSpPr>
      <p:sp>
        <p:nvSpPr>
          <p:cNvPr id="55" name="Google Shape;55;p8"/>
          <p:cNvSpPr/>
          <p:nvPr/>
        </p:nvSpPr>
        <p:spPr>
          <a:xfrm>
            <a:off x="0" y="0"/>
            <a:ext cx="3384883" cy="68580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1446"/>
              </a:solidFill>
              <a:latin typeface="Arial"/>
              <a:ea typeface="Arial"/>
              <a:cs typeface="Arial"/>
              <a:sym typeface="Arial"/>
            </a:endParaRPr>
          </a:p>
        </p:txBody>
      </p:sp>
      <p:sp>
        <p:nvSpPr>
          <p:cNvPr id="56" name="Google Shape;56;p8"/>
          <p:cNvSpPr txBox="1">
            <a:spLocks noGrp="1"/>
          </p:cNvSpPr>
          <p:nvPr>
            <p:ph type="body" idx="1"/>
          </p:nvPr>
        </p:nvSpPr>
        <p:spPr>
          <a:xfrm>
            <a:off x="592646" y="1255394"/>
            <a:ext cx="2488347" cy="1443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b="1" i="0" u="none" strike="noStrike" cap="none">
                <a:solidFill>
                  <a:srgbClr val="0A1446"/>
                </a:solidFill>
                <a:latin typeface="Arial"/>
                <a:ea typeface="Arial"/>
                <a:cs typeface="Arial"/>
                <a:sym typeface="Arial"/>
              </a:defRPr>
            </a:lvl1pPr>
            <a:lvl2pPr marL="914400" lvl="1"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2pPr>
            <a:lvl3pPr marL="1371600" lvl="2"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3pPr>
            <a:lvl4pPr marL="1828800" lvl="3"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4pPr>
            <a:lvl5pPr marL="2286000" lvl="4"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 name="Google Shape;57;p8"/>
          <p:cNvCxnSpPr/>
          <p:nvPr/>
        </p:nvCxnSpPr>
        <p:spPr>
          <a:xfrm>
            <a:off x="398762" y="1035961"/>
            <a:ext cx="0" cy="5829382"/>
          </a:xfrm>
          <a:prstGeom prst="straightConnector1">
            <a:avLst/>
          </a:prstGeom>
          <a:noFill/>
          <a:ln w="19050" cap="flat" cmpd="sng">
            <a:solidFill>
              <a:schemeClr val="accent1"/>
            </a:solidFill>
            <a:prstDash val="solid"/>
            <a:miter lim="800000"/>
            <a:headEnd type="none" w="sm" len="sm"/>
            <a:tailEnd type="none" w="sm" len="sm"/>
          </a:ln>
        </p:spPr>
      </p:cxnSp>
      <p:pic>
        <p:nvPicPr>
          <p:cNvPr id="58" name="Google Shape;58;p8" descr="A picture containing logo&#10;&#10;Description automatically generated"/>
          <p:cNvPicPr preferRelativeResize="0"/>
          <p:nvPr/>
        </p:nvPicPr>
        <p:blipFill rotWithShape="1">
          <a:blip r:embed="rId2">
            <a:alphaModFix/>
          </a:blip>
          <a:srcRect r="77873"/>
          <a:stretch/>
        </p:blipFill>
        <p:spPr>
          <a:xfrm>
            <a:off x="127020" y="268409"/>
            <a:ext cx="554741" cy="532055"/>
          </a:xfrm>
          <a:prstGeom prst="rect">
            <a:avLst/>
          </a:prstGeom>
          <a:noFill/>
          <a:ln>
            <a:noFill/>
          </a:ln>
        </p:spPr>
      </p:pic>
      <p:sp>
        <p:nvSpPr>
          <p:cNvPr id="59" name="Google Shape;59;p8"/>
          <p:cNvSpPr txBox="1">
            <a:spLocks noGrp="1"/>
          </p:cNvSpPr>
          <p:nvPr>
            <p:ph type="body" idx="2"/>
          </p:nvPr>
        </p:nvSpPr>
        <p:spPr>
          <a:xfrm>
            <a:off x="3578766" y="417095"/>
            <a:ext cx="8228182" cy="614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592646" y="2837918"/>
            <a:ext cx="2488343" cy="27585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a:solidFill>
                  <a:schemeClr val="accent3"/>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9"/>
        <p:cNvGrpSpPr/>
        <p:nvPr/>
      </p:nvGrpSpPr>
      <p:grpSpPr>
        <a:xfrm>
          <a:off x="0" y="0"/>
          <a:ext cx="0" cy="0"/>
          <a:chOff x="0" y="0"/>
          <a:chExt cx="0" cy="0"/>
        </a:xfrm>
      </p:grpSpPr>
      <p:sp>
        <p:nvSpPr>
          <p:cNvPr id="60" name="Google Shape;60;p11"/>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1"/>
          <p:cNvSpPr txBox="1">
            <a:spLocks noGrp="1"/>
          </p:cNvSpPr>
          <p:nvPr>
            <p:ph type="body" idx="2"/>
          </p:nvPr>
        </p:nvSpPr>
        <p:spPr>
          <a:xfrm>
            <a:off x="992776" y="953589"/>
            <a:ext cx="10642012" cy="51196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a:solidFill>
                  <a:srgbClr val="0A1446"/>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640553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1290834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63"/>
        <p:cNvGrpSpPr/>
        <p:nvPr/>
      </p:nvGrpSpPr>
      <p:grpSpPr>
        <a:xfrm>
          <a:off x="0" y="0"/>
          <a:ext cx="0" cy="0"/>
          <a:chOff x="0" y="0"/>
          <a:chExt cx="0" cy="0"/>
        </a:xfrm>
      </p:grpSpPr>
      <p:sp>
        <p:nvSpPr>
          <p:cNvPr id="64" name="Google Shape;64;p13"/>
          <p:cNvSpPr/>
          <p:nvPr/>
        </p:nvSpPr>
        <p:spPr>
          <a:xfrm>
            <a:off x="0" y="13358"/>
            <a:ext cx="888274" cy="69285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5" name="Google Shape;65;p13" descr="A picture containing text, person&#10;&#10;Description automatically generated"/>
          <p:cNvPicPr preferRelativeResize="0"/>
          <p:nvPr/>
        </p:nvPicPr>
        <p:blipFill rotWithShape="1">
          <a:blip r:embed="rId2">
            <a:alphaModFix/>
          </a:blip>
          <a:srcRect t="32075" b="50889"/>
          <a:stretch/>
        </p:blipFill>
        <p:spPr>
          <a:xfrm flipH="1">
            <a:off x="0" y="5557215"/>
            <a:ext cx="12205382" cy="1384663"/>
          </a:xfrm>
          <a:prstGeom prst="rect">
            <a:avLst/>
          </a:prstGeom>
          <a:noFill/>
          <a:ln>
            <a:noFill/>
          </a:ln>
        </p:spPr>
      </p:pic>
      <p:sp>
        <p:nvSpPr>
          <p:cNvPr id="66" name="Google Shape;66;p13"/>
          <p:cNvSpPr txBox="1">
            <a:spLocks noGrp="1"/>
          </p:cNvSpPr>
          <p:nvPr>
            <p:ph type="body" idx="1"/>
          </p:nvPr>
        </p:nvSpPr>
        <p:spPr>
          <a:xfrm>
            <a:off x="1026926" y="1326083"/>
            <a:ext cx="9294705" cy="97298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200"/>
              <a:buNone/>
              <a:defRPr sz="32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13" descr="A picture containing logo&#10;&#10;Description automatically generated"/>
          <p:cNvPicPr preferRelativeResize="0"/>
          <p:nvPr/>
        </p:nvPicPr>
        <p:blipFill rotWithShape="1">
          <a:blip r:embed="rId3">
            <a:alphaModFix/>
          </a:blip>
          <a:srcRect r="78826"/>
          <a:stretch/>
        </p:blipFill>
        <p:spPr>
          <a:xfrm>
            <a:off x="451112" y="371067"/>
            <a:ext cx="574782" cy="576095"/>
          </a:xfrm>
          <a:prstGeom prst="rect">
            <a:avLst/>
          </a:prstGeom>
          <a:noFill/>
          <a:ln>
            <a:noFill/>
          </a:ln>
        </p:spPr>
      </p:pic>
      <p:pic>
        <p:nvPicPr>
          <p:cNvPr id="68" name="Google Shape;68;p13"/>
          <p:cNvPicPr preferRelativeResize="0"/>
          <p:nvPr/>
        </p:nvPicPr>
        <p:blipFill rotWithShape="1">
          <a:blip r:embed="rId4">
            <a:alphaModFix/>
          </a:blip>
          <a:srcRect l="-12968" r="14331"/>
          <a:stretch/>
        </p:blipFill>
        <p:spPr>
          <a:xfrm>
            <a:off x="9444446" y="3169579"/>
            <a:ext cx="2760936" cy="3020526"/>
          </a:xfrm>
          <a:prstGeom prst="rect">
            <a:avLst/>
          </a:prstGeom>
          <a:noFill/>
          <a:ln>
            <a:noFill/>
          </a:ln>
        </p:spPr>
      </p:pic>
      <p:sp>
        <p:nvSpPr>
          <p:cNvPr id="69" name="Google Shape;69;p13"/>
          <p:cNvSpPr/>
          <p:nvPr/>
        </p:nvSpPr>
        <p:spPr>
          <a:xfrm>
            <a:off x="0" y="4558937"/>
            <a:ext cx="5826470" cy="2382941"/>
          </a:xfrm>
          <a:prstGeom prst="rect">
            <a:avLst/>
          </a:prstGeom>
          <a:solidFill>
            <a:srgbClr val="288CB4">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0" name="Google Shape;70;p13"/>
          <p:cNvSpPr txBox="1">
            <a:spLocks noGrp="1"/>
          </p:cNvSpPr>
          <p:nvPr>
            <p:ph type="body" idx="2"/>
          </p:nvPr>
        </p:nvSpPr>
        <p:spPr>
          <a:xfrm>
            <a:off x="1025894" y="2456020"/>
            <a:ext cx="9294705" cy="5760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0" i="0" u="none" strike="noStrike" cap="none">
                <a:solidFill>
                  <a:srgbClr val="288CB4"/>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 name="Google Shape;71;p13"/>
          <p:cNvCxnSpPr/>
          <p:nvPr/>
        </p:nvCxnSpPr>
        <p:spPr>
          <a:xfrm>
            <a:off x="758541" y="1121191"/>
            <a:ext cx="0" cy="5806084"/>
          </a:xfrm>
          <a:prstGeom prst="straightConnector1">
            <a:avLst/>
          </a:prstGeom>
          <a:noFill/>
          <a:ln w="95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6878301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Grey side">
  <p:cSld name="Grey side">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864330" y="150315"/>
            <a:ext cx="3145968" cy="139110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4"/>
          <p:cNvSpPr txBox="1">
            <a:spLocks noGrp="1"/>
          </p:cNvSpPr>
          <p:nvPr>
            <p:ph type="body" idx="2"/>
          </p:nvPr>
        </p:nvSpPr>
        <p:spPr>
          <a:xfrm>
            <a:off x="864331" y="1658938"/>
            <a:ext cx="3145968" cy="888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09291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5"/>
        <p:cNvGrpSpPr/>
        <p:nvPr/>
      </p:nvGrpSpPr>
      <p:grpSpPr>
        <a:xfrm>
          <a:off x="0" y="0"/>
          <a:ext cx="0" cy="0"/>
          <a:chOff x="0" y="0"/>
          <a:chExt cx="0" cy="0"/>
        </a:xfrm>
      </p:grpSpPr>
      <p:sp>
        <p:nvSpPr>
          <p:cNvPr id="76" name="Google Shape;76;p15"/>
          <p:cNvSpPr/>
          <p:nvPr/>
        </p:nvSpPr>
        <p:spPr>
          <a:xfrm>
            <a:off x="0" y="-63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7" name="Google Shape;77;p15"/>
          <p:cNvSpPr/>
          <p:nvPr/>
        </p:nvSpPr>
        <p:spPr>
          <a:xfrm>
            <a:off x="633727" y="582363"/>
            <a:ext cx="11558273" cy="53724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8" name="Google Shape;78;p15"/>
          <p:cNvSpPr txBox="1"/>
          <p:nvPr/>
        </p:nvSpPr>
        <p:spPr>
          <a:xfrm rot="10800000">
            <a:off x="1396899" y="59122"/>
            <a:ext cx="109728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0" b="0" i="0" u="none" strike="noStrike" cap="none">
                <a:solidFill>
                  <a:srgbClr val="288CB4"/>
                </a:solidFill>
                <a:latin typeface="Arial Black"/>
                <a:ea typeface="Arial Black"/>
                <a:cs typeface="Arial Black"/>
                <a:sym typeface="Arial Black"/>
              </a:rPr>
              <a:t>“</a:t>
            </a:r>
            <a:endParaRPr/>
          </a:p>
        </p:txBody>
      </p:sp>
      <p:cxnSp>
        <p:nvCxnSpPr>
          <p:cNvPr id="79" name="Google Shape;79;p15"/>
          <p:cNvCxnSpPr/>
          <p:nvPr/>
        </p:nvCxnSpPr>
        <p:spPr>
          <a:xfrm>
            <a:off x="2612571" y="1028618"/>
            <a:ext cx="0" cy="5829382"/>
          </a:xfrm>
          <a:prstGeom prst="straightConnector1">
            <a:avLst/>
          </a:prstGeom>
          <a:noFill/>
          <a:ln w="28575" cap="flat" cmpd="sng">
            <a:solidFill>
              <a:schemeClr val="accent1"/>
            </a:solidFill>
            <a:prstDash val="solid"/>
            <a:miter lim="800000"/>
            <a:headEnd type="none" w="sm" len="sm"/>
            <a:tailEnd type="none" w="sm" len="sm"/>
          </a:ln>
        </p:spPr>
      </p:cxnSp>
      <p:sp>
        <p:nvSpPr>
          <p:cNvPr id="80" name="Google Shape;80;p15"/>
          <p:cNvSpPr txBox="1">
            <a:spLocks noGrp="1"/>
          </p:cNvSpPr>
          <p:nvPr>
            <p:ph type="body" idx="1"/>
          </p:nvPr>
        </p:nvSpPr>
        <p:spPr>
          <a:xfrm>
            <a:off x="2932304" y="1028617"/>
            <a:ext cx="7976328" cy="39152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1"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body" idx="2"/>
          </p:nvPr>
        </p:nvSpPr>
        <p:spPr>
          <a:xfrm>
            <a:off x="2932303" y="5148559"/>
            <a:ext cx="7976323" cy="359984"/>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000"/>
              </a:spcBef>
              <a:spcAft>
                <a:spcPts val="0"/>
              </a:spcAft>
              <a:buSzPts val="2000"/>
              <a:buNone/>
              <a:defRPr sz="20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15"/>
          <p:cNvPicPr preferRelativeResize="0"/>
          <p:nvPr/>
        </p:nvPicPr>
        <p:blipFill rotWithShape="1">
          <a:blip r:embed="rId2">
            <a:alphaModFix/>
          </a:blip>
          <a:srcRect l="44150"/>
          <a:stretch/>
        </p:blipFill>
        <p:spPr>
          <a:xfrm>
            <a:off x="0" y="1489594"/>
            <a:ext cx="1841480" cy="3557972"/>
          </a:xfrm>
          <a:prstGeom prst="rect">
            <a:avLst/>
          </a:prstGeom>
          <a:noFill/>
          <a:ln>
            <a:noFill/>
          </a:ln>
        </p:spPr>
      </p:pic>
      <p:pic>
        <p:nvPicPr>
          <p:cNvPr id="83" name="Google Shape;83;p15" descr="A picture containing logo&#10;&#10;Description automatically generated"/>
          <p:cNvPicPr preferRelativeResize="0"/>
          <p:nvPr/>
        </p:nvPicPr>
        <p:blipFill rotWithShape="1">
          <a:blip r:embed="rId3">
            <a:alphaModFix/>
          </a:blip>
          <a:srcRect r="77873"/>
          <a:stretch/>
        </p:blipFill>
        <p:spPr>
          <a:xfrm>
            <a:off x="11372536" y="6153238"/>
            <a:ext cx="554741" cy="532055"/>
          </a:xfrm>
          <a:prstGeom prst="rect">
            <a:avLst/>
          </a:prstGeom>
          <a:noFill/>
          <a:ln>
            <a:noFill/>
          </a:ln>
        </p:spPr>
      </p:pic>
    </p:spTree>
    <p:extLst>
      <p:ext uri="{BB962C8B-B14F-4D97-AF65-F5344CB8AC3E}">
        <p14:creationId xmlns:p14="http://schemas.microsoft.com/office/powerpoint/2010/main" val="3436991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1231778" y="2779751"/>
            <a:ext cx="6984174" cy="1041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1" i="0" u="none" strike="noStrike"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sz="2800" b="1" i="0" u="none" strike="noStrike" cap="none">
                <a:solidFill>
                  <a:schemeClr val="lt1"/>
                </a:solidFill>
                <a:latin typeface="Arial"/>
                <a:ea typeface="Arial"/>
                <a:cs typeface="Arial"/>
                <a:sym typeface="Arial"/>
              </a:defRPr>
            </a:lvl2pPr>
            <a:lvl3pPr marL="1371600" lvl="2" indent="-228600" algn="l">
              <a:lnSpc>
                <a:spcPct val="90000"/>
              </a:lnSpc>
              <a:spcBef>
                <a:spcPts val="500"/>
              </a:spcBef>
              <a:spcAft>
                <a:spcPts val="0"/>
              </a:spcAft>
              <a:buSzPts val="2000"/>
              <a:buNone/>
              <a:defRPr sz="2800" b="1" i="0" u="none" strike="noStrike" cap="none">
                <a:solidFill>
                  <a:schemeClr val="lt1"/>
                </a:solidFill>
                <a:latin typeface="Arial"/>
                <a:ea typeface="Arial"/>
                <a:cs typeface="Arial"/>
                <a:sym typeface="Arial"/>
              </a:defRPr>
            </a:lvl3pPr>
            <a:lvl4pPr marL="1828800" lvl="3" indent="-228600" algn="l">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4pPr>
            <a:lvl5pPr marL="2286000" lvl="4" indent="-228600" algn="l">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6"/>
          <p:cNvSpPr txBox="1">
            <a:spLocks noGrp="1"/>
          </p:cNvSpPr>
          <p:nvPr>
            <p:ph type="body" idx="2"/>
          </p:nvPr>
        </p:nvSpPr>
        <p:spPr>
          <a:xfrm>
            <a:off x="1240022" y="3895041"/>
            <a:ext cx="6975930" cy="94615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800"/>
              <a:buNone/>
              <a:defRPr sz="1800" b="0" i="0" u="none" strike="noStrike" cap="none">
                <a:solidFill>
                  <a:schemeClr val="lt1"/>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6"/>
          <p:cNvSpPr txBox="1">
            <a:spLocks noGrp="1"/>
          </p:cNvSpPr>
          <p:nvPr>
            <p:ph type="body" idx="3"/>
          </p:nvPr>
        </p:nvSpPr>
        <p:spPr>
          <a:xfrm>
            <a:off x="1240022" y="4972562"/>
            <a:ext cx="6975930" cy="449825"/>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0"/>
              </a:spcBef>
              <a:spcAft>
                <a:spcPts val="0"/>
              </a:spcAft>
              <a:buClr>
                <a:schemeClr val="accent1"/>
              </a:buClr>
              <a:buSzPts val="2800"/>
              <a:buFont typeface="Arial"/>
              <a:buNone/>
              <a:defRPr sz="1600" b="0" i="1" u="none" strike="noStrike" cap="none">
                <a:solidFill>
                  <a:schemeClr val="accent1"/>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84298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381000" y="150315"/>
            <a:ext cx="11253280" cy="92785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380242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ransition Slide 1">
  <p:cSld name="1_Transition Slide 1">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360571" y="1987200"/>
            <a:ext cx="5100553" cy="8477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1" i="0" u="none" strike="noStrike" cap="none">
                <a:solidFill>
                  <a:srgbClr val="5B5B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8"/>
          <p:cNvSpPr txBox="1">
            <a:spLocks noGrp="1"/>
          </p:cNvSpPr>
          <p:nvPr>
            <p:ph type="body" idx="2"/>
          </p:nvPr>
        </p:nvSpPr>
        <p:spPr>
          <a:xfrm>
            <a:off x="360570" y="3436034"/>
            <a:ext cx="5100553" cy="8477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1800" b="0" i="0" u="none" strike="noStrike" cap="none">
                <a:solidFill>
                  <a:srgbClr val="5B5B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5046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7769932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2544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rey side">
  <p:cSld name="Grey side">
    <p:spTree>
      <p:nvGrpSpPr>
        <p:cNvPr id="1" name="Shape 61"/>
        <p:cNvGrpSpPr/>
        <p:nvPr/>
      </p:nvGrpSpPr>
      <p:grpSpPr>
        <a:xfrm>
          <a:off x="0" y="0"/>
          <a:ext cx="0" cy="0"/>
          <a:chOff x="0" y="0"/>
          <a:chExt cx="0" cy="0"/>
        </a:xfrm>
      </p:grpSpPr>
      <p:sp>
        <p:nvSpPr>
          <p:cNvPr id="62" name="Google Shape;62;p9"/>
          <p:cNvSpPr txBox="1">
            <a:spLocks noGrp="1"/>
          </p:cNvSpPr>
          <p:nvPr>
            <p:ph type="body" idx="1"/>
          </p:nvPr>
        </p:nvSpPr>
        <p:spPr>
          <a:xfrm>
            <a:off x="864330" y="150315"/>
            <a:ext cx="3145968" cy="139110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2"/>
          </p:nvPr>
        </p:nvSpPr>
        <p:spPr>
          <a:xfrm>
            <a:off x="864331" y="1658938"/>
            <a:ext cx="3145968" cy="888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ver ">
  <p:cSld name="Cover ">
    <p:spTree>
      <p:nvGrpSpPr>
        <p:cNvPr id="1" name="Shape 12"/>
        <p:cNvGrpSpPr/>
        <p:nvPr/>
      </p:nvGrpSpPr>
      <p:grpSpPr>
        <a:xfrm>
          <a:off x="0" y="0"/>
          <a:ext cx="0" cy="0"/>
          <a:chOff x="0" y="0"/>
          <a:chExt cx="0" cy="0"/>
        </a:xfrm>
      </p:grpSpPr>
      <p:pic>
        <p:nvPicPr>
          <p:cNvPr id="13" name="Google Shape;13;p2" descr="A picture containing text, person&#10;&#10;Description automatically generated"/>
          <p:cNvPicPr preferRelativeResize="0"/>
          <p:nvPr/>
        </p:nvPicPr>
        <p:blipFill rotWithShape="1">
          <a:blip r:embed="rId2">
            <a:alphaModFix/>
          </a:blip>
          <a:srcRect t="7339" b="18555"/>
          <a:stretch/>
        </p:blipFill>
        <p:spPr>
          <a:xfrm flipH="1">
            <a:off x="-1" y="0"/>
            <a:ext cx="12205382" cy="6023053"/>
          </a:xfrm>
          <a:prstGeom prst="rect">
            <a:avLst/>
          </a:prstGeom>
          <a:noFill/>
          <a:ln>
            <a:noFill/>
          </a:ln>
        </p:spPr>
      </p:pic>
      <p:sp>
        <p:nvSpPr>
          <p:cNvPr id="14" name="Google Shape;14;p2"/>
          <p:cNvSpPr/>
          <p:nvPr/>
        </p:nvSpPr>
        <p:spPr>
          <a:xfrm>
            <a:off x="0" y="4506686"/>
            <a:ext cx="12205386" cy="2351314"/>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p2"/>
          <p:cNvPicPr preferRelativeResize="0"/>
          <p:nvPr/>
        </p:nvPicPr>
        <p:blipFill rotWithShape="1">
          <a:blip r:embed="rId3">
            <a:alphaModFix/>
          </a:blip>
          <a:srcRect r="42838"/>
          <a:stretch/>
        </p:blipFill>
        <p:spPr>
          <a:xfrm rot="10800000">
            <a:off x="-1" y="2062896"/>
            <a:ext cx="1600023" cy="3020526"/>
          </a:xfrm>
          <a:prstGeom prst="rect">
            <a:avLst/>
          </a:prstGeom>
          <a:noFill/>
          <a:ln>
            <a:noFill/>
          </a:ln>
        </p:spPr>
      </p:pic>
      <p:pic>
        <p:nvPicPr>
          <p:cNvPr id="16" name="Google Shape;16;p2" descr="A picture containing text, clipart&#10;&#10;Description automatically generated"/>
          <p:cNvPicPr preferRelativeResize="0"/>
          <p:nvPr/>
        </p:nvPicPr>
        <p:blipFill rotWithShape="1">
          <a:blip r:embed="rId4">
            <a:alphaModFix/>
          </a:blip>
          <a:srcRect/>
          <a:stretch/>
        </p:blipFill>
        <p:spPr>
          <a:xfrm>
            <a:off x="733568" y="603217"/>
            <a:ext cx="2778959" cy="591918"/>
          </a:xfrm>
          <a:prstGeom prst="rect">
            <a:avLst/>
          </a:prstGeom>
          <a:noFill/>
          <a:ln>
            <a:noFill/>
          </a:ln>
        </p:spPr>
      </p:pic>
      <p:sp>
        <p:nvSpPr>
          <p:cNvPr id="17" name="Google Shape;17;p2"/>
          <p:cNvSpPr/>
          <p:nvPr/>
        </p:nvSpPr>
        <p:spPr>
          <a:xfrm>
            <a:off x="802105" y="3429000"/>
            <a:ext cx="10651958" cy="34420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2" descr="A picture containing logo&#10;&#10;Description automatically generated"/>
          <p:cNvPicPr preferRelativeResize="0"/>
          <p:nvPr/>
        </p:nvPicPr>
        <p:blipFill rotWithShape="1">
          <a:blip r:embed="rId5">
            <a:alphaModFix/>
          </a:blip>
          <a:srcRect r="78826"/>
          <a:stretch/>
        </p:blipFill>
        <p:spPr>
          <a:xfrm>
            <a:off x="10535875" y="4940641"/>
            <a:ext cx="540914" cy="542150"/>
          </a:xfrm>
          <a:prstGeom prst="rect">
            <a:avLst/>
          </a:prstGeom>
          <a:noFill/>
          <a:ln>
            <a:noFill/>
          </a:ln>
        </p:spPr>
      </p:pic>
      <p:cxnSp>
        <p:nvCxnSpPr>
          <p:cNvPr id="19" name="Google Shape;19;p2"/>
          <p:cNvCxnSpPr/>
          <p:nvPr/>
        </p:nvCxnSpPr>
        <p:spPr>
          <a:xfrm>
            <a:off x="10225771" y="4295561"/>
            <a:ext cx="0" cy="1961062"/>
          </a:xfrm>
          <a:prstGeom prst="straightConnector1">
            <a:avLst/>
          </a:prstGeom>
          <a:noFill/>
          <a:ln w="9525" cap="flat" cmpd="sng">
            <a:solidFill>
              <a:schemeClr val="accent1"/>
            </a:solidFill>
            <a:prstDash val="solid"/>
            <a:miter lim="800000"/>
            <a:headEnd type="none" w="sm" len="sm"/>
            <a:tailEnd type="none" w="sm" len="sm"/>
          </a:ln>
        </p:spPr>
      </p:cxnSp>
      <p:sp>
        <p:nvSpPr>
          <p:cNvPr id="20" name="Google Shape;20;p2"/>
          <p:cNvSpPr txBox="1">
            <a:spLocks noGrp="1"/>
          </p:cNvSpPr>
          <p:nvPr>
            <p:ph type="body" idx="1"/>
          </p:nvPr>
        </p:nvSpPr>
        <p:spPr>
          <a:xfrm>
            <a:off x="1434265" y="6134683"/>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1450308" y="3922939"/>
            <a:ext cx="8334241" cy="106591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600"/>
              <a:buNone/>
              <a:defRPr sz="3600" b="0" i="0" u="none" strike="noStrike"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body" idx="3"/>
          </p:nvPr>
        </p:nvSpPr>
        <p:spPr>
          <a:xfrm>
            <a:off x="1459817" y="5177992"/>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400"/>
              <a:buNone/>
              <a:defRPr sz="2400" b="0" i="0" u="none" strike="noStrike"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72894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096881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Side">
  <p:cSld name="One Side">
    <p:spTree>
      <p:nvGrpSpPr>
        <p:cNvPr id="1" name="Shape 25"/>
        <p:cNvGrpSpPr/>
        <p:nvPr/>
      </p:nvGrpSpPr>
      <p:grpSpPr>
        <a:xfrm>
          <a:off x="0" y="0"/>
          <a:ext cx="0" cy="0"/>
          <a:chOff x="0" y="0"/>
          <a:chExt cx="0" cy="0"/>
        </a:xfrm>
      </p:grpSpPr>
      <p:sp>
        <p:nvSpPr>
          <p:cNvPr id="26" name="Google Shape;26;p4"/>
          <p:cNvSpPr/>
          <p:nvPr/>
        </p:nvSpPr>
        <p:spPr>
          <a:xfrm>
            <a:off x="0" y="0"/>
            <a:ext cx="3384883" cy="68580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A1446"/>
              </a:solidFill>
              <a:latin typeface="Arial"/>
              <a:ea typeface="Arial"/>
              <a:cs typeface="Arial"/>
              <a:sym typeface="Arial"/>
            </a:endParaRPr>
          </a:p>
        </p:txBody>
      </p:sp>
      <p:sp>
        <p:nvSpPr>
          <p:cNvPr id="27" name="Google Shape;27;p4"/>
          <p:cNvSpPr txBox="1">
            <a:spLocks noGrp="1"/>
          </p:cNvSpPr>
          <p:nvPr>
            <p:ph type="body" idx="1"/>
          </p:nvPr>
        </p:nvSpPr>
        <p:spPr>
          <a:xfrm>
            <a:off x="592646" y="1255394"/>
            <a:ext cx="2488347" cy="1443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b="1" i="0" u="none" strike="noStrike" cap="none">
                <a:solidFill>
                  <a:srgbClr val="0A1446"/>
                </a:solidFill>
                <a:latin typeface="Arial"/>
                <a:ea typeface="Arial"/>
                <a:cs typeface="Arial"/>
                <a:sym typeface="Arial"/>
              </a:defRPr>
            </a:lvl1pPr>
            <a:lvl2pPr marL="914400" lvl="1"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2pPr>
            <a:lvl3pPr marL="1371600" lvl="2"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3pPr>
            <a:lvl4pPr marL="1828800" lvl="3"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4pPr>
            <a:lvl5pPr marL="2286000" lvl="4"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 name="Google Shape;28;p4"/>
          <p:cNvCxnSpPr/>
          <p:nvPr/>
        </p:nvCxnSpPr>
        <p:spPr>
          <a:xfrm>
            <a:off x="398762" y="1035961"/>
            <a:ext cx="0" cy="5829382"/>
          </a:xfrm>
          <a:prstGeom prst="straightConnector1">
            <a:avLst/>
          </a:prstGeom>
          <a:noFill/>
          <a:ln w="19050" cap="flat" cmpd="sng">
            <a:solidFill>
              <a:schemeClr val="accent1"/>
            </a:solidFill>
            <a:prstDash val="solid"/>
            <a:miter lim="800000"/>
            <a:headEnd type="none" w="sm" len="sm"/>
            <a:tailEnd type="none" w="sm" len="sm"/>
          </a:ln>
        </p:spPr>
      </p:cxnSp>
      <p:pic>
        <p:nvPicPr>
          <p:cNvPr id="29" name="Google Shape;29;p4" descr="A picture containing logo&#10;&#10;Description automatically generated"/>
          <p:cNvPicPr preferRelativeResize="0"/>
          <p:nvPr/>
        </p:nvPicPr>
        <p:blipFill rotWithShape="1">
          <a:blip r:embed="rId2">
            <a:alphaModFix/>
          </a:blip>
          <a:srcRect r="77873"/>
          <a:stretch/>
        </p:blipFill>
        <p:spPr>
          <a:xfrm>
            <a:off x="127020" y="268409"/>
            <a:ext cx="554741" cy="532055"/>
          </a:xfrm>
          <a:prstGeom prst="rect">
            <a:avLst/>
          </a:prstGeom>
          <a:noFill/>
          <a:ln>
            <a:noFill/>
          </a:ln>
        </p:spPr>
      </p:pic>
      <p:sp>
        <p:nvSpPr>
          <p:cNvPr id="30" name="Google Shape;30;p4"/>
          <p:cNvSpPr txBox="1">
            <a:spLocks noGrp="1"/>
          </p:cNvSpPr>
          <p:nvPr>
            <p:ph type="body" idx="2"/>
          </p:nvPr>
        </p:nvSpPr>
        <p:spPr>
          <a:xfrm>
            <a:off x="3578766" y="417095"/>
            <a:ext cx="8228182" cy="614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3"/>
          </p:nvPr>
        </p:nvSpPr>
        <p:spPr>
          <a:xfrm>
            <a:off x="592646" y="2837918"/>
            <a:ext cx="2488343" cy="27585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a:solidFill>
                  <a:schemeClr val="accent3"/>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36861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992776" y="1489167"/>
            <a:ext cx="10642012" cy="51196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3"/>
          </p:nvPr>
        </p:nvSpPr>
        <p:spPr>
          <a:xfrm>
            <a:off x="992776" y="862104"/>
            <a:ext cx="10641503" cy="4311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81755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with Background">
  <p:cSld name="Title with Background">
    <p:spTree>
      <p:nvGrpSpPr>
        <p:cNvPr id="1" name="Shape 36"/>
        <p:cNvGrpSpPr/>
        <p:nvPr/>
      </p:nvGrpSpPr>
      <p:grpSpPr>
        <a:xfrm>
          <a:off x="0" y="0"/>
          <a:ext cx="0" cy="0"/>
          <a:chOff x="0" y="0"/>
          <a:chExt cx="0" cy="0"/>
        </a:xfrm>
      </p:grpSpPr>
      <p:sp>
        <p:nvSpPr>
          <p:cNvPr id="37" name="Google Shape;37;p6"/>
          <p:cNvSpPr/>
          <p:nvPr/>
        </p:nvSpPr>
        <p:spPr>
          <a:xfrm>
            <a:off x="1267326" y="1211766"/>
            <a:ext cx="10924674" cy="4795139"/>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6"/>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98430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39"/>
        <p:cNvGrpSpPr/>
        <p:nvPr/>
      </p:nvGrpSpPr>
      <p:grpSpPr>
        <a:xfrm>
          <a:off x="0" y="0"/>
          <a:ext cx="0" cy="0"/>
          <a:chOff x="0" y="0"/>
          <a:chExt cx="0" cy="0"/>
        </a:xfrm>
      </p:grpSpPr>
      <p:sp>
        <p:nvSpPr>
          <p:cNvPr id="40" name="Google Shape;40;p7"/>
          <p:cNvSpPr/>
          <p:nvPr/>
        </p:nvSpPr>
        <p:spPr>
          <a:xfrm rot="-5400000">
            <a:off x="-2945675" y="2945676"/>
            <a:ext cx="6858001" cy="966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288CB4"/>
                </a:solidFill>
                <a:latin typeface="Arial"/>
                <a:ea typeface="Arial"/>
                <a:cs typeface="Arial"/>
                <a:sym typeface="Arial"/>
              </a:rPr>
              <a:t> </a:t>
            </a:r>
            <a:endParaRPr/>
          </a:p>
        </p:txBody>
      </p:sp>
      <p:sp>
        <p:nvSpPr>
          <p:cNvPr id="41" name="Google Shape;41;p7"/>
          <p:cNvSpPr/>
          <p:nvPr/>
        </p:nvSpPr>
        <p:spPr>
          <a:xfrm rot="-5400000">
            <a:off x="-1634139" y="1634136"/>
            <a:ext cx="6858002" cy="3589725"/>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288CB4"/>
                </a:solidFill>
                <a:latin typeface="Arial"/>
                <a:ea typeface="Arial"/>
                <a:cs typeface="Arial"/>
                <a:sym typeface="Arial"/>
              </a:rPr>
              <a:t> </a:t>
            </a:r>
            <a:endParaRPr/>
          </a:p>
        </p:txBody>
      </p:sp>
      <p:pic>
        <p:nvPicPr>
          <p:cNvPr id="42" name="Google Shape;42;p7"/>
          <p:cNvPicPr preferRelativeResize="0"/>
          <p:nvPr/>
        </p:nvPicPr>
        <p:blipFill rotWithShape="1">
          <a:blip r:embed="rId2">
            <a:alphaModFix/>
          </a:blip>
          <a:srcRect/>
          <a:stretch/>
        </p:blipFill>
        <p:spPr>
          <a:xfrm>
            <a:off x="-947062" y="84240"/>
            <a:ext cx="2697485" cy="2910845"/>
          </a:xfrm>
          <a:prstGeom prst="rect">
            <a:avLst/>
          </a:prstGeom>
          <a:noFill/>
          <a:ln>
            <a:noFill/>
          </a:ln>
        </p:spPr>
      </p:pic>
      <p:cxnSp>
        <p:nvCxnSpPr>
          <p:cNvPr id="43" name="Google Shape;43;p7"/>
          <p:cNvCxnSpPr/>
          <p:nvPr/>
        </p:nvCxnSpPr>
        <p:spPr>
          <a:xfrm>
            <a:off x="7204015" y="2345558"/>
            <a:ext cx="0" cy="2568688"/>
          </a:xfrm>
          <a:prstGeom prst="straightConnector1">
            <a:avLst/>
          </a:prstGeom>
          <a:noFill/>
          <a:ln w="9525" cap="flat" cmpd="sng">
            <a:solidFill>
              <a:schemeClr val="accent1"/>
            </a:solidFill>
            <a:prstDash val="solid"/>
            <a:miter lim="800000"/>
            <a:headEnd type="none" w="sm" len="sm"/>
            <a:tailEnd type="none" w="sm" len="sm"/>
          </a:ln>
        </p:spPr>
      </p:cxnSp>
      <p:sp>
        <p:nvSpPr>
          <p:cNvPr id="44" name="Google Shape;44;p7"/>
          <p:cNvSpPr txBox="1"/>
          <p:nvPr/>
        </p:nvSpPr>
        <p:spPr>
          <a:xfrm>
            <a:off x="7585579" y="4470900"/>
            <a:ext cx="235010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5A19EB"/>
                </a:solidFill>
                <a:latin typeface="Arial"/>
                <a:ea typeface="Arial"/>
                <a:cs typeface="Arial"/>
                <a:sym typeface="Arial"/>
              </a:rPr>
              <a:t>ONAPSIS.COM</a:t>
            </a:r>
            <a:endParaRPr sz="1600" b="1" i="0" u="none" strike="noStrike" cap="none">
              <a:solidFill>
                <a:srgbClr val="5A19EB"/>
              </a:solidFill>
              <a:latin typeface="Arial"/>
              <a:ea typeface="Arial"/>
              <a:cs typeface="Arial"/>
              <a:sym typeface="Arial"/>
            </a:endParaRPr>
          </a:p>
        </p:txBody>
      </p:sp>
      <p:sp>
        <p:nvSpPr>
          <p:cNvPr id="45" name="Google Shape;45;p7"/>
          <p:cNvSpPr/>
          <p:nvPr/>
        </p:nvSpPr>
        <p:spPr>
          <a:xfrm>
            <a:off x="7494138" y="4369298"/>
            <a:ext cx="2172369" cy="479345"/>
          </a:xfrm>
          <a:prstGeom prst="roundRect">
            <a:avLst>
              <a:gd name="adj" fmla="val 50000"/>
            </a:avLst>
          </a:prstGeom>
          <a:noFill/>
          <a:ln w="12700" cap="flat" cmpd="sng">
            <a:solidFill>
              <a:srgbClr val="5A19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6" name="Google Shape;46;p7" descr="A picture containing text, clipart&#10;&#10;Description automatically generated"/>
          <p:cNvPicPr preferRelativeResize="0"/>
          <p:nvPr/>
        </p:nvPicPr>
        <p:blipFill rotWithShape="1">
          <a:blip r:embed="rId3">
            <a:alphaModFix/>
          </a:blip>
          <a:srcRect/>
          <a:stretch/>
        </p:blipFill>
        <p:spPr>
          <a:xfrm>
            <a:off x="618243" y="5540975"/>
            <a:ext cx="2353238" cy="501240"/>
          </a:xfrm>
          <a:prstGeom prst="rect">
            <a:avLst/>
          </a:prstGeom>
          <a:noFill/>
          <a:ln>
            <a:noFill/>
          </a:ln>
        </p:spPr>
      </p:pic>
    </p:spTree>
    <p:extLst>
      <p:ext uri="{BB962C8B-B14F-4D97-AF65-F5344CB8AC3E}">
        <p14:creationId xmlns:p14="http://schemas.microsoft.com/office/powerpoint/2010/main" val="1935357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80999" y="134789"/>
            <a:ext cx="11253300" cy="863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8"/>
          <p:cNvSpPr txBox="1">
            <a:spLocks noGrp="1"/>
          </p:cNvSpPr>
          <p:nvPr>
            <p:ph type="body" idx="1"/>
          </p:nvPr>
        </p:nvSpPr>
        <p:spPr>
          <a:xfrm>
            <a:off x="381000" y="1110572"/>
            <a:ext cx="11253300" cy="46020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SzPts val="1900"/>
              <a:buChar char="•"/>
              <a:defRPr/>
            </a:lvl1pPr>
            <a:lvl2pPr marL="914400" lvl="1" indent="-349250" algn="l">
              <a:lnSpc>
                <a:spcPct val="90000"/>
              </a:lnSpc>
              <a:spcBef>
                <a:spcPts val="500"/>
              </a:spcBef>
              <a:spcAft>
                <a:spcPts val="0"/>
              </a:spcAft>
              <a:buSzPts val="1900"/>
              <a:buChar char="•"/>
              <a:defRPr/>
            </a:lvl2pPr>
            <a:lvl3pPr marL="1371600" lvl="2" indent="-349250" algn="l">
              <a:lnSpc>
                <a:spcPct val="90000"/>
              </a:lnSpc>
              <a:spcBef>
                <a:spcPts val="500"/>
              </a:spcBef>
              <a:spcAft>
                <a:spcPts val="0"/>
              </a:spcAft>
              <a:buSzPts val="19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 name="Google Shape;50;p8"/>
          <p:cNvSpPr txBox="1">
            <a:spLocks noGrp="1"/>
          </p:cNvSpPr>
          <p:nvPr>
            <p:ph type="ftr" idx="11"/>
          </p:nvPr>
        </p:nvSpPr>
        <p:spPr>
          <a:xfrm>
            <a:off x="381000" y="5777853"/>
            <a:ext cx="11253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sldNum" idx="12"/>
          </p:nvPr>
        </p:nvSpPr>
        <p:spPr>
          <a:xfrm>
            <a:off x="381000" y="6356351"/>
            <a:ext cx="416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0161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869928" y="150315"/>
            <a:ext cx="10764351" cy="92785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
          <p:cNvSpPr txBox="1">
            <a:spLocks noGrp="1"/>
          </p:cNvSpPr>
          <p:nvPr>
            <p:ph type="body" idx="2"/>
          </p:nvPr>
        </p:nvSpPr>
        <p:spPr>
          <a:xfrm>
            <a:off x="870438" y="1270000"/>
            <a:ext cx="10764350" cy="480325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0554923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ubtitle, Content">
  <p:cSld name="1_Title, Subtitle, Content">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81000" y="150315"/>
            <a:ext cx="11253280" cy="92785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0"/>
          <p:cNvSpPr txBox="1">
            <a:spLocks noGrp="1"/>
          </p:cNvSpPr>
          <p:nvPr>
            <p:ph type="body" idx="2"/>
          </p:nvPr>
        </p:nvSpPr>
        <p:spPr>
          <a:xfrm>
            <a:off x="381000" y="1910686"/>
            <a:ext cx="11253788" cy="416256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0"/>
          <p:cNvSpPr txBox="1">
            <a:spLocks noGrp="1"/>
          </p:cNvSpPr>
          <p:nvPr>
            <p:ph type="body" idx="3"/>
          </p:nvPr>
        </p:nvSpPr>
        <p:spPr>
          <a:xfrm>
            <a:off x="381000" y="1235067"/>
            <a:ext cx="11253280" cy="62821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800"/>
              <a:buNone/>
              <a:defRPr sz="2800" b="0" i="1" u="none" strike="noStrike" cap="none">
                <a:solidFill>
                  <a:schemeClr val="accent3"/>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015760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9"/>
        <p:cNvGrpSpPr/>
        <p:nvPr/>
      </p:nvGrpSpPr>
      <p:grpSpPr>
        <a:xfrm>
          <a:off x="0" y="0"/>
          <a:ext cx="0" cy="0"/>
          <a:chOff x="0" y="0"/>
          <a:chExt cx="0" cy="0"/>
        </a:xfrm>
      </p:grpSpPr>
      <p:sp>
        <p:nvSpPr>
          <p:cNvPr id="60" name="Google Shape;60;p11"/>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1"/>
          <p:cNvSpPr txBox="1">
            <a:spLocks noGrp="1"/>
          </p:cNvSpPr>
          <p:nvPr>
            <p:ph type="body" idx="2"/>
          </p:nvPr>
        </p:nvSpPr>
        <p:spPr>
          <a:xfrm>
            <a:off x="992776" y="953589"/>
            <a:ext cx="10642012" cy="51196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a:solidFill>
                  <a:srgbClr val="0A1446"/>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3531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2748013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63"/>
        <p:cNvGrpSpPr/>
        <p:nvPr/>
      </p:nvGrpSpPr>
      <p:grpSpPr>
        <a:xfrm>
          <a:off x="0" y="0"/>
          <a:ext cx="0" cy="0"/>
          <a:chOff x="0" y="0"/>
          <a:chExt cx="0" cy="0"/>
        </a:xfrm>
      </p:grpSpPr>
      <p:sp>
        <p:nvSpPr>
          <p:cNvPr id="64" name="Google Shape;64;p13"/>
          <p:cNvSpPr/>
          <p:nvPr/>
        </p:nvSpPr>
        <p:spPr>
          <a:xfrm>
            <a:off x="0" y="13358"/>
            <a:ext cx="888274" cy="69285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5" name="Google Shape;65;p13" descr="A picture containing text, person&#10;&#10;Description automatically generated"/>
          <p:cNvPicPr preferRelativeResize="0"/>
          <p:nvPr/>
        </p:nvPicPr>
        <p:blipFill rotWithShape="1">
          <a:blip r:embed="rId2">
            <a:alphaModFix/>
          </a:blip>
          <a:srcRect t="32075" b="50889"/>
          <a:stretch/>
        </p:blipFill>
        <p:spPr>
          <a:xfrm flipH="1">
            <a:off x="0" y="5557215"/>
            <a:ext cx="12205382" cy="1384663"/>
          </a:xfrm>
          <a:prstGeom prst="rect">
            <a:avLst/>
          </a:prstGeom>
          <a:noFill/>
          <a:ln>
            <a:noFill/>
          </a:ln>
        </p:spPr>
      </p:pic>
      <p:sp>
        <p:nvSpPr>
          <p:cNvPr id="66" name="Google Shape;66;p13"/>
          <p:cNvSpPr txBox="1">
            <a:spLocks noGrp="1"/>
          </p:cNvSpPr>
          <p:nvPr>
            <p:ph type="body" idx="1"/>
          </p:nvPr>
        </p:nvSpPr>
        <p:spPr>
          <a:xfrm>
            <a:off x="1026926" y="1326083"/>
            <a:ext cx="9294705" cy="97298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200"/>
              <a:buNone/>
              <a:defRPr sz="32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13" descr="A picture containing logo&#10;&#10;Description automatically generated"/>
          <p:cNvPicPr preferRelativeResize="0"/>
          <p:nvPr/>
        </p:nvPicPr>
        <p:blipFill rotWithShape="1">
          <a:blip r:embed="rId3">
            <a:alphaModFix/>
          </a:blip>
          <a:srcRect r="78826"/>
          <a:stretch/>
        </p:blipFill>
        <p:spPr>
          <a:xfrm>
            <a:off x="451112" y="371067"/>
            <a:ext cx="574782" cy="576095"/>
          </a:xfrm>
          <a:prstGeom prst="rect">
            <a:avLst/>
          </a:prstGeom>
          <a:noFill/>
          <a:ln>
            <a:noFill/>
          </a:ln>
        </p:spPr>
      </p:pic>
      <p:pic>
        <p:nvPicPr>
          <p:cNvPr id="68" name="Google Shape;68;p13"/>
          <p:cNvPicPr preferRelativeResize="0"/>
          <p:nvPr/>
        </p:nvPicPr>
        <p:blipFill rotWithShape="1">
          <a:blip r:embed="rId4">
            <a:alphaModFix/>
          </a:blip>
          <a:srcRect l="-12968" r="14331"/>
          <a:stretch/>
        </p:blipFill>
        <p:spPr>
          <a:xfrm>
            <a:off x="9444446" y="3169579"/>
            <a:ext cx="2760936" cy="3020526"/>
          </a:xfrm>
          <a:prstGeom prst="rect">
            <a:avLst/>
          </a:prstGeom>
          <a:noFill/>
          <a:ln>
            <a:noFill/>
          </a:ln>
        </p:spPr>
      </p:pic>
      <p:sp>
        <p:nvSpPr>
          <p:cNvPr id="69" name="Google Shape;69;p13"/>
          <p:cNvSpPr/>
          <p:nvPr/>
        </p:nvSpPr>
        <p:spPr>
          <a:xfrm>
            <a:off x="0" y="4558937"/>
            <a:ext cx="5826470" cy="2382941"/>
          </a:xfrm>
          <a:prstGeom prst="rect">
            <a:avLst/>
          </a:prstGeom>
          <a:solidFill>
            <a:srgbClr val="288CB4">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0" name="Google Shape;70;p13"/>
          <p:cNvSpPr txBox="1">
            <a:spLocks noGrp="1"/>
          </p:cNvSpPr>
          <p:nvPr>
            <p:ph type="body" idx="2"/>
          </p:nvPr>
        </p:nvSpPr>
        <p:spPr>
          <a:xfrm>
            <a:off x="1025894" y="2456020"/>
            <a:ext cx="9294705" cy="5760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0" i="0" u="none" strike="noStrike" cap="none">
                <a:solidFill>
                  <a:srgbClr val="288CB4"/>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 name="Google Shape;71;p13"/>
          <p:cNvCxnSpPr/>
          <p:nvPr/>
        </p:nvCxnSpPr>
        <p:spPr>
          <a:xfrm>
            <a:off x="758541" y="1121191"/>
            <a:ext cx="0" cy="5806084"/>
          </a:xfrm>
          <a:prstGeom prst="straightConnector1">
            <a:avLst/>
          </a:prstGeom>
          <a:noFill/>
          <a:ln w="95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7382268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Grey side">
  <p:cSld name="Grey side">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864330" y="150315"/>
            <a:ext cx="3145968" cy="139110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4"/>
          <p:cNvSpPr txBox="1">
            <a:spLocks noGrp="1"/>
          </p:cNvSpPr>
          <p:nvPr>
            <p:ph type="body" idx="2"/>
          </p:nvPr>
        </p:nvSpPr>
        <p:spPr>
          <a:xfrm>
            <a:off x="864331" y="1658938"/>
            <a:ext cx="3145968" cy="888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272507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5"/>
        <p:cNvGrpSpPr/>
        <p:nvPr/>
      </p:nvGrpSpPr>
      <p:grpSpPr>
        <a:xfrm>
          <a:off x="0" y="0"/>
          <a:ext cx="0" cy="0"/>
          <a:chOff x="0" y="0"/>
          <a:chExt cx="0" cy="0"/>
        </a:xfrm>
      </p:grpSpPr>
      <p:sp>
        <p:nvSpPr>
          <p:cNvPr id="76" name="Google Shape;76;p15"/>
          <p:cNvSpPr/>
          <p:nvPr/>
        </p:nvSpPr>
        <p:spPr>
          <a:xfrm>
            <a:off x="0" y="-63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7" name="Google Shape;77;p15"/>
          <p:cNvSpPr/>
          <p:nvPr/>
        </p:nvSpPr>
        <p:spPr>
          <a:xfrm>
            <a:off x="633727" y="582363"/>
            <a:ext cx="11558273" cy="53724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8" name="Google Shape;78;p15"/>
          <p:cNvSpPr txBox="1"/>
          <p:nvPr/>
        </p:nvSpPr>
        <p:spPr>
          <a:xfrm rot="10800000">
            <a:off x="1396899" y="59122"/>
            <a:ext cx="109728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0" b="0" i="0" u="none" strike="noStrike" cap="none">
                <a:solidFill>
                  <a:srgbClr val="288CB4"/>
                </a:solidFill>
                <a:latin typeface="Arial Black"/>
                <a:ea typeface="Arial Black"/>
                <a:cs typeface="Arial Black"/>
                <a:sym typeface="Arial Black"/>
              </a:rPr>
              <a:t>“</a:t>
            </a:r>
            <a:endParaRPr/>
          </a:p>
        </p:txBody>
      </p:sp>
      <p:cxnSp>
        <p:nvCxnSpPr>
          <p:cNvPr id="79" name="Google Shape;79;p15"/>
          <p:cNvCxnSpPr/>
          <p:nvPr/>
        </p:nvCxnSpPr>
        <p:spPr>
          <a:xfrm>
            <a:off x="2612571" y="1028618"/>
            <a:ext cx="0" cy="5829382"/>
          </a:xfrm>
          <a:prstGeom prst="straightConnector1">
            <a:avLst/>
          </a:prstGeom>
          <a:noFill/>
          <a:ln w="28575" cap="flat" cmpd="sng">
            <a:solidFill>
              <a:schemeClr val="accent1"/>
            </a:solidFill>
            <a:prstDash val="solid"/>
            <a:miter lim="800000"/>
            <a:headEnd type="none" w="sm" len="sm"/>
            <a:tailEnd type="none" w="sm" len="sm"/>
          </a:ln>
        </p:spPr>
      </p:cxnSp>
      <p:sp>
        <p:nvSpPr>
          <p:cNvPr id="80" name="Google Shape;80;p15"/>
          <p:cNvSpPr txBox="1">
            <a:spLocks noGrp="1"/>
          </p:cNvSpPr>
          <p:nvPr>
            <p:ph type="body" idx="1"/>
          </p:nvPr>
        </p:nvSpPr>
        <p:spPr>
          <a:xfrm>
            <a:off x="2932304" y="1028617"/>
            <a:ext cx="7976328" cy="39152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1"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body" idx="2"/>
          </p:nvPr>
        </p:nvSpPr>
        <p:spPr>
          <a:xfrm>
            <a:off x="2932303" y="5148559"/>
            <a:ext cx="7976323" cy="359984"/>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000"/>
              </a:spcBef>
              <a:spcAft>
                <a:spcPts val="0"/>
              </a:spcAft>
              <a:buSzPts val="2000"/>
              <a:buNone/>
              <a:defRPr sz="20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15"/>
          <p:cNvPicPr preferRelativeResize="0"/>
          <p:nvPr/>
        </p:nvPicPr>
        <p:blipFill rotWithShape="1">
          <a:blip r:embed="rId2">
            <a:alphaModFix/>
          </a:blip>
          <a:srcRect l="44150"/>
          <a:stretch/>
        </p:blipFill>
        <p:spPr>
          <a:xfrm>
            <a:off x="0" y="1489594"/>
            <a:ext cx="1841480" cy="3557972"/>
          </a:xfrm>
          <a:prstGeom prst="rect">
            <a:avLst/>
          </a:prstGeom>
          <a:noFill/>
          <a:ln>
            <a:noFill/>
          </a:ln>
        </p:spPr>
      </p:pic>
      <p:pic>
        <p:nvPicPr>
          <p:cNvPr id="83" name="Google Shape;83;p15" descr="A picture containing logo&#10;&#10;Description automatically generated"/>
          <p:cNvPicPr preferRelativeResize="0"/>
          <p:nvPr/>
        </p:nvPicPr>
        <p:blipFill rotWithShape="1">
          <a:blip r:embed="rId3">
            <a:alphaModFix/>
          </a:blip>
          <a:srcRect r="77873"/>
          <a:stretch/>
        </p:blipFill>
        <p:spPr>
          <a:xfrm>
            <a:off x="11372536" y="6153238"/>
            <a:ext cx="554741" cy="532055"/>
          </a:xfrm>
          <a:prstGeom prst="rect">
            <a:avLst/>
          </a:prstGeom>
          <a:noFill/>
          <a:ln>
            <a:noFill/>
          </a:ln>
        </p:spPr>
      </p:pic>
    </p:spTree>
    <p:extLst>
      <p:ext uri="{BB962C8B-B14F-4D97-AF65-F5344CB8AC3E}">
        <p14:creationId xmlns:p14="http://schemas.microsoft.com/office/powerpoint/2010/main" val="9110682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1231778" y="2779751"/>
            <a:ext cx="6984174" cy="1041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1" i="0" u="none" strike="noStrike"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sz="2800" b="1" i="0" u="none" strike="noStrike" cap="none">
                <a:solidFill>
                  <a:schemeClr val="lt1"/>
                </a:solidFill>
                <a:latin typeface="Arial"/>
                <a:ea typeface="Arial"/>
                <a:cs typeface="Arial"/>
                <a:sym typeface="Arial"/>
              </a:defRPr>
            </a:lvl2pPr>
            <a:lvl3pPr marL="1371600" lvl="2" indent="-228600" algn="l">
              <a:lnSpc>
                <a:spcPct val="90000"/>
              </a:lnSpc>
              <a:spcBef>
                <a:spcPts val="500"/>
              </a:spcBef>
              <a:spcAft>
                <a:spcPts val="0"/>
              </a:spcAft>
              <a:buSzPts val="2000"/>
              <a:buNone/>
              <a:defRPr sz="2800" b="1" i="0" u="none" strike="noStrike" cap="none">
                <a:solidFill>
                  <a:schemeClr val="lt1"/>
                </a:solidFill>
                <a:latin typeface="Arial"/>
                <a:ea typeface="Arial"/>
                <a:cs typeface="Arial"/>
                <a:sym typeface="Arial"/>
              </a:defRPr>
            </a:lvl3pPr>
            <a:lvl4pPr marL="1828800" lvl="3" indent="-228600" algn="l">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4pPr>
            <a:lvl5pPr marL="2286000" lvl="4" indent="-228600" algn="l">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6"/>
          <p:cNvSpPr txBox="1">
            <a:spLocks noGrp="1"/>
          </p:cNvSpPr>
          <p:nvPr>
            <p:ph type="body" idx="2"/>
          </p:nvPr>
        </p:nvSpPr>
        <p:spPr>
          <a:xfrm>
            <a:off x="1240022" y="3895041"/>
            <a:ext cx="6975930" cy="94615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800"/>
              <a:buNone/>
              <a:defRPr sz="1800" b="0" i="0" u="none" strike="noStrike" cap="none">
                <a:solidFill>
                  <a:schemeClr val="lt1"/>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6"/>
          <p:cNvSpPr txBox="1">
            <a:spLocks noGrp="1"/>
          </p:cNvSpPr>
          <p:nvPr>
            <p:ph type="body" idx="3"/>
          </p:nvPr>
        </p:nvSpPr>
        <p:spPr>
          <a:xfrm>
            <a:off x="1240022" y="4972562"/>
            <a:ext cx="6975930" cy="449825"/>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0"/>
              </a:spcBef>
              <a:spcAft>
                <a:spcPts val="0"/>
              </a:spcAft>
              <a:buClr>
                <a:schemeClr val="accent1"/>
              </a:buClr>
              <a:buSzPts val="2800"/>
              <a:buFont typeface="Arial"/>
              <a:buNone/>
              <a:defRPr sz="1600" b="0" i="1" u="none" strike="noStrike" cap="none">
                <a:solidFill>
                  <a:schemeClr val="accent1"/>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746164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381000" y="150315"/>
            <a:ext cx="11253280" cy="92785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16932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ransition Slide 1">
  <p:cSld name="1_Transition Slide 1">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360571" y="1987200"/>
            <a:ext cx="5100553" cy="8477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1" i="0" u="none" strike="noStrike" cap="none">
                <a:solidFill>
                  <a:srgbClr val="5B5B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8"/>
          <p:cNvSpPr txBox="1">
            <a:spLocks noGrp="1"/>
          </p:cNvSpPr>
          <p:nvPr>
            <p:ph type="body" idx="2"/>
          </p:nvPr>
        </p:nvSpPr>
        <p:spPr>
          <a:xfrm>
            <a:off x="360570" y="3436034"/>
            <a:ext cx="5100553" cy="8477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1800" b="0" i="0" u="none" strike="noStrike" cap="none">
                <a:solidFill>
                  <a:srgbClr val="5B5B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869964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2444237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847931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dk1"/>
        </a:solid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chemeClr val="lt1"/>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0031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572375" y="258795"/>
            <a:ext cx="10995900" cy="69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72375" y="1555851"/>
            <a:ext cx="10995900" cy="4251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F76D1D"/>
              </a:buClr>
              <a:buSzPts val="2800"/>
              <a:buChar char="•"/>
              <a:defRPr>
                <a:solidFill>
                  <a:schemeClr val="dk2"/>
                </a:solidFill>
              </a:defRPr>
            </a:lvl1pPr>
            <a:lvl2pPr marL="914400" lvl="1" indent="-381000" algn="l">
              <a:lnSpc>
                <a:spcPct val="90000"/>
              </a:lnSpc>
              <a:spcBef>
                <a:spcPts val="500"/>
              </a:spcBef>
              <a:spcAft>
                <a:spcPts val="0"/>
              </a:spcAft>
              <a:buClr>
                <a:srgbClr val="F76D1D"/>
              </a:buClr>
              <a:buSzPts val="2400"/>
              <a:buChar char="•"/>
              <a:defRPr>
                <a:solidFill>
                  <a:schemeClr val="dk2"/>
                </a:solidFill>
              </a:defRPr>
            </a:lvl2pPr>
            <a:lvl3pPr marL="1371600" lvl="2" indent="-355600" algn="l">
              <a:lnSpc>
                <a:spcPct val="90000"/>
              </a:lnSpc>
              <a:spcBef>
                <a:spcPts val="500"/>
              </a:spcBef>
              <a:spcAft>
                <a:spcPts val="0"/>
              </a:spcAft>
              <a:buClr>
                <a:srgbClr val="F76D1D"/>
              </a:buClr>
              <a:buSzPts val="2000"/>
              <a:buChar char="•"/>
              <a:defRPr>
                <a:solidFill>
                  <a:schemeClr val="dk2"/>
                </a:solidFill>
              </a:defRPr>
            </a:lvl3pPr>
            <a:lvl4pPr marL="1828800" lvl="3" indent="-342900" algn="l">
              <a:lnSpc>
                <a:spcPct val="90000"/>
              </a:lnSpc>
              <a:spcBef>
                <a:spcPts val="500"/>
              </a:spcBef>
              <a:spcAft>
                <a:spcPts val="0"/>
              </a:spcAft>
              <a:buClr>
                <a:srgbClr val="F76D1D"/>
              </a:buClr>
              <a:buSzPts val="1800"/>
              <a:buChar char="•"/>
              <a:defRPr>
                <a:solidFill>
                  <a:schemeClr val="dk2"/>
                </a:solidFill>
              </a:defRPr>
            </a:lvl4pPr>
            <a:lvl5pPr marL="2286000" lvl="4" indent="-342900" algn="l">
              <a:lnSpc>
                <a:spcPct val="90000"/>
              </a:lnSpc>
              <a:spcBef>
                <a:spcPts val="500"/>
              </a:spcBef>
              <a:spcAft>
                <a:spcPts val="0"/>
              </a:spcAft>
              <a:buClr>
                <a:srgbClr val="F76D1D"/>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body" idx="2"/>
          </p:nvPr>
        </p:nvSpPr>
        <p:spPr>
          <a:xfrm>
            <a:off x="572375" y="1021763"/>
            <a:ext cx="10995900" cy="466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1"/>
          <p:cNvSpPr txBox="1">
            <a:spLocks noGrp="1"/>
          </p:cNvSpPr>
          <p:nvPr>
            <p:ph type="ftr" idx="11"/>
          </p:nvPr>
        </p:nvSpPr>
        <p:spPr>
          <a:xfrm>
            <a:off x="572375" y="5845432"/>
            <a:ext cx="10995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sldNum" idx="12"/>
          </p:nvPr>
        </p:nvSpPr>
        <p:spPr>
          <a:xfrm>
            <a:off x="85022" y="6356350"/>
            <a:ext cx="487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9"/>
        <p:cNvGrpSpPr/>
        <p:nvPr/>
      </p:nvGrpSpPr>
      <p:grpSpPr>
        <a:xfrm>
          <a:off x="0" y="0"/>
          <a:ext cx="0" cy="0"/>
          <a:chOff x="0" y="0"/>
          <a:chExt cx="0" cy="0"/>
        </a:xfrm>
      </p:grpSpPr>
      <p:sp>
        <p:nvSpPr>
          <p:cNvPr id="100" name="Google Shape;100;p22"/>
          <p:cNvSpPr txBox="1">
            <a:spLocks noGrp="1"/>
          </p:cNvSpPr>
          <p:nvPr>
            <p:ph type="body" idx="1"/>
          </p:nvPr>
        </p:nvSpPr>
        <p:spPr>
          <a:xfrm>
            <a:off x="469360" y="447844"/>
            <a:ext cx="43911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4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101" name="Google Shape;101;p22"/>
          <p:cNvSpPr txBox="1">
            <a:spLocks noGrp="1"/>
          </p:cNvSpPr>
          <p:nvPr>
            <p:ph type="body" idx="2"/>
          </p:nvPr>
        </p:nvSpPr>
        <p:spPr>
          <a:xfrm>
            <a:off x="469900" y="1603375"/>
            <a:ext cx="4391100" cy="4418100"/>
          </a:xfrm>
          <a:prstGeom prst="rect">
            <a:avLst/>
          </a:prstGeom>
          <a:noFill/>
          <a:ln>
            <a:noFill/>
          </a:ln>
        </p:spPr>
        <p:txBody>
          <a:bodyPr spcFirstLastPara="1" wrap="square" lIns="0" tIns="0" rIns="0" bIns="0" anchor="t" anchorCtr="0">
            <a:noAutofit/>
          </a:bodyPr>
          <a:lstStyle>
            <a:lvl1pPr marL="457200" lvl="0" indent="-406400" algn="l" rtl="0">
              <a:lnSpc>
                <a:spcPct val="90000"/>
              </a:lnSpc>
              <a:spcBef>
                <a:spcPts val="1000"/>
              </a:spcBef>
              <a:spcAft>
                <a:spcPts val="0"/>
              </a:spcAft>
              <a:buSzPts val="2800"/>
              <a:buChar char="•"/>
              <a:defRPr sz="2000" b="0" i="0" u="none" strike="noStrike" cap="none">
                <a:solidFill>
                  <a:srgbClr val="5B5B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102" name="Google Shape;102;p22"/>
          <p:cNvSpPr>
            <a:spLocks noGrp="1"/>
          </p:cNvSpPr>
          <p:nvPr>
            <p:ph type="pic" idx="3"/>
          </p:nvPr>
        </p:nvSpPr>
        <p:spPr>
          <a:xfrm>
            <a:off x="5106988" y="447675"/>
            <a:ext cx="6513600" cy="5573700"/>
          </a:xfrm>
          <a:prstGeom prst="rect">
            <a:avLst/>
          </a:prstGeom>
          <a:noFill/>
          <a:ln>
            <a:noFill/>
          </a:ln>
        </p:spPr>
      </p:sp>
    </p:spTree>
    <p:extLst>
      <p:ext uri="{BB962C8B-B14F-4D97-AF65-F5344CB8AC3E}">
        <p14:creationId xmlns:p14="http://schemas.microsoft.com/office/powerpoint/2010/main" val="418929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image" Target="../media/image1.png"/><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10800000" flipH="1">
            <a:off x="-6160" y="0"/>
            <a:ext cx="774317" cy="6856122"/>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901337" y="89572"/>
            <a:ext cx="10909664" cy="5113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 name="Google Shape;8;p1" descr="A picture containing logo&#10;&#10;Description automatically generated"/>
          <p:cNvPicPr preferRelativeResize="0"/>
          <p:nvPr/>
        </p:nvPicPr>
        <p:blipFill rotWithShape="1">
          <a:blip r:embed="rId15">
            <a:alphaModFix/>
          </a:blip>
          <a:srcRect r="77873"/>
          <a:stretch/>
        </p:blipFill>
        <p:spPr>
          <a:xfrm>
            <a:off x="127020" y="268409"/>
            <a:ext cx="554741" cy="532055"/>
          </a:xfrm>
          <a:prstGeom prst="rect">
            <a:avLst/>
          </a:prstGeom>
          <a:noFill/>
          <a:ln>
            <a:noFill/>
          </a:ln>
        </p:spPr>
      </p:pic>
      <p:cxnSp>
        <p:nvCxnSpPr>
          <p:cNvPr id="9" name="Google Shape;9;p1"/>
          <p:cNvCxnSpPr/>
          <p:nvPr/>
        </p:nvCxnSpPr>
        <p:spPr>
          <a:xfrm>
            <a:off x="380998" y="966240"/>
            <a:ext cx="0" cy="2241194"/>
          </a:xfrm>
          <a:prstGeom prst="straightConnector1">
            <a:avLst/>
          </a:prstGeom>
          <a:noFill/>
          <a:ln w="9525" cap="flat" cmpd="sng">
            <a:solidFill>
              <a:schemeClr val="accent1"/>
            </a:solidFill>
            <a:prstDash val="solid"/>
            <a:miter lim="800000"/>
            <a:headEnd type="none" w="sm" len="sm"/>
            <a:tailEnd type="none" w="sm" len="sm"/>
          </a:ln>
        </p:spPr>
      </p:cxnSp>
      <p:sp>
        <p:nvSpPr>
          <p:cNvPr id="10" name="Google Shape;10;p1"/>
          <p:cNvSpPr txBox="1">
            <a:spLocks noGrp="1"/>
          </p:cNvSpPr>
          <p:nvPr>
            <p:ph type="body" idx="1"/>
          </p:nvPr>
        </p:nvSpPr>
        <p:spPr>
          <a:xfrm>
            <a:off x="897285" y="966239"/>
            <a:ext cx="10909663" cy="559498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1pPr>
            <a:lvl2pPr marL="914400" marR="0" lvl="1"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2pPr>
            <a:lvl3pPr marL="1371600" marR="0" lvl="2"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3pPr>
            <a:lvl4pPr marL="1828800" marR="0" lvl="3"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4pPr>
            <a:lvl5pPr marL="2286000" marR="0" lvl="4"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p:nvPr/>
        </p:nvSpPr>
        <p:spPr>
          <a:xfrm rot="-5400000">
            <a:off x="-1832497" y="4372208"/>
            <a:ext cx="4474357" cy="3160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800" b="0" i="0" u="none" strike="noStrike" cap="none">
                <a:solidFill>
                  <a:schemeClr val="accent2"/>
                </a:solidFill>
                <a:latin typeface="Arial"/>
                <a:ea typeface="Arial"/>
                <a:cs typeface="Arial"/>
                <a:sym typeface="Arial"/>
              </a:rPr>
              <a:t>ONAPSIS INC. | ALL RIGHTS RESERVED | CONFIDENTIAL</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2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5"/>
          <p:cNvSpPr/>
          <p:nvPr/>
        </p:nvSpPr>
        <p:spPr>
          <a:xfrm rot="10800000" flipH="1">
            <a:off x="-6160" y="-78"/>
            <a:ext cx="774300" cy="68562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15"/>
          <p:cNvSpPr txBox="1">
            <a:spLocks noGrp="1"/>
          </p:cNvSpPr>
          <p:nvPr>
            <p:ph type="title"/>
          </p:nvPr>
        </p:nvSpPr>
        <p:spPr>
          <a:xfrm>
            <a:off x="901337" y="89572"/>
            <a:ext cx="10909800" cy="511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3" name="Google Shape;83;p15" descr="A picture containing logo&#10;&#10;Description automatically generated"/>
          <p:cNvPicPr preferRelativeResize="0"/>
          <p:nvPr/>
        </p:nvPicPr>
        <p:blipFill rotWithShape="1">
          <a:blip r:embed="rId20">
            <a:alphaModFix/>
          </a:blip>
          <a:srcRect r="77873"/>
          <a:stretch/>
        </p:blipFill>
        <p:spPr>
          <a:xfrm>
            <a:off x="127020" y="268409"/>
            <a:ext cx="554742" cy="532055"/>
          </a:xfrm>
          <a:prstGeom prst="rect">
            <a:avLst/>
          </a:prstGeom>
          <a:noFill/>
          <a:ln>
            <a:noFill/>
          </a:ln>
        </p:spPr>
      </p:pic>
      <p:cxnSp>
        <p:nvCxnSpPr>
          <p:cNvPr id="84" name="Google Shape;84;p15"/>
          <p:cNvCxnSpPr/>
          <p:nvPr/>
        </p:nvCxnSpPr>
        <p:spPr>
          <a:xfrm>
            <a:off x="380998" y="966240"/>
            <a:ext cx="0" cy="3300900"/>
          </a:xfrm>
          <a:prstGeom prst="straightConnector1">
            <a:avLst/>
          </a:prstGeom>
          <a:noFill/>
          <a:ln w="9525" cap="flat" cmpd="sng">
            <a:solidFill>
              <a:schemeClr val="accent1"/>
            </a:solidFill>
            <a:prstDash val="solid"/>
            <a:miter lim="800000"/>
            <a:headEnd type="none" w="sm" len="sm"/>
            <a:tailEnd type="none" w="sm" len="sm"/>
          </a:ln>
        </p:spPr>
      </p:cxnSp>
      <p:sp>
        <p:nvSpPr>
          <p:cNvPr id="85" name="Google Shape;85;p15"/>
          <p:cNvSpPr txBox="1">
            <a:spLocks noGrp="1"/>
          </p:cNvSpPr>
          <p:nvPr>
            <p:ph type="body" idx="1"/>
          </p:nvPr>
        </p:nvSpPr>
        <p:spPr>
          <a:xfrm>
            <a:off x="897285" y="966239"/>
            <a:ext cx="10909800" cy="55950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1pPr>
            <a:lvl2pPr marL="914400" marR="0" lvl="1"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2pPr>
            <a:lvl3pPr marL="1371600" marR="0" lvl="2"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3pPr>
            <a:lvl4pPr marL="1828800" marR="0" lvl="3"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4pPr>
            <a:lvl5pPr marL="2286000" marR="0" lvl="4"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15"/>
          <p:cNvSpPr txBox="1"/>
          <p:nvPr/>
        </p:nvSpPr>
        <p:spPr>
          <a:xfrm rot="-5400000">
            <a:off x="-1354873" y="4897341"/>
            <a:ext cx="3471600" cy="268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800" b="0" i="0" u="none" strike="noStrike" cap="none">
                <a:solidFill>
                  <a:schemeClr val="accent2"/>
                </a:solidFill>
                <a:latin typeface="Arial"/>
                <a:ea typeface="Arial"/>
                <a:cs typeface="Arial"/>
                <a:sym typeface="Arial"/>
              </a:rPr>
              <a:t>ONAPSIS INC. | ALL RIGHTS RESERVED</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34"/>
          <p:cNvSpPr/>
          <p:nvPr/>
        </p:nvSpPr>
        <p:spPr>
          <a:xfrm rot="10800000" flipH="1">
            <a:off x="-6160" y="-78"/>
            <a:ext cx="774300" cy="68562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1" name="Google Shape;171;p34"/>
          <p:cNvSpPr txBox="1">
            <a:spLocks noGrp="1"/>
          </p:cNvSpPr>
          <p:nvPr>
            <p:ph type="title"/>
          </p:nvPr>
        </p:nvSpPr>
        <p:spPr>
          <a:xfrm>
            <a:off x="901337" y="89572"/>
            <a:ext cx="10909800" cy="511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pic>
        <p:nvPicPr>
          <p:cNvPr id="172" name="Google Shape;172;p34" descr="A picture containing logo&#10;&#10;Description automatically generated"/>
          <p:cNvPicPr preferRelativeResize="0"/>
          <p:nvPr/>
        </p:nvPicPr>
        <p:blipFill rotWithShape="1">
          <a:blip r:embed="rId21">
            <a:alphaModFix/>
          </a:blip>
          <a:srcRect r="77873"/>
          <a:stretch/>
        </p:blipFill>
        <p:spPr>
          <a:xfrm>
            <a:off x="127020" y="268409"/>
            <a:ext cx="554742" cy="532055"/>
          </a:xfrm>
          <a:prstGeom prst="rect">
            <a:avLst/>
          </a:prstGeom>
          <a:noFill/>
          <a:ln>
            <a:noFill/>
          </a:ln>
        </p:spPr>
      </p:pic>
      <p:cxnSp>
        <p:nvCxnSpPr>
          <p:cNvPr id="173" name="Google Shape;173;p34"/>
          <p:cNvCxnSpPr/>
          <p:nvPr/>
        </p:nvCxnSpPr>
        <p:spPr>
          <a:xfrm>
            <a:off x="380998" y="966240"/>
            <a:ext cx="0" cy="3300900"/>
          </a:xfrm>
          <a:prstGeom prst="straightConnector1">
            <a:avLst/>
          </a:prstGeom>
          <a:noFill/>
          <a:ln w="9525" cap="flat" cmpd="sng">
            <a:solidFill>
              <a:schemeClr val="accent1"/>
            </a:solidFill>
            <a:prstDash val="solid"/>
            <a:miter lim="800000"/>
            <a:headEnd type="none" w="sm" len="sm"/>
            <a:tailEnd type="none" w="sm" len="sm"/>
          </a:ln>
        </p:spPr>
      </p:cxnSp>
      <p:sp>
        <p:nvSpPr>
          <p:cNvPr id="174" name="Google Shape;174;p34"/>
          <p:cNvSpPr txBox="1">
            <a:spLocks noGrp="1"/>
          </p:cNvSpPr>
          <p:nvPr>
            <p:ph type="body" idx="1"/>
          </p:nvPr>
        </p:nvSpPr>
        <p:spPr>
          <a:xfrm>
            <a:off x="897285" y="966239"/>
            <a:ext cx="10909800" cy="55950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1pPr>
            <a:lvl2pPr marL="914400" marR="0" lvl="1"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2pPr>
            <a:lvl3pPr marL="1371600" marR="0" lvl="2"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3pPr>
            <a:lvl4pPr marL="1828800" marR="0" lvl="3"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4pPr>
            <a:lvl5pPr marL="2286000" marR="0" lvl="4"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5" name="Google Shape;175;p34"/>
          <p:cNvSpPr txBox="1"/>
          <p:nvPr/>
        </p:nvSpPr>
        <p:spPr>
          <a:xfrm rot="-5400000">
            <a:off x="-1354873" y="4897341"/>
            <a:ext cx="3471600" cy="268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800" b="0" i="0" u="none" strike="noStrike" cap="none">
                <a:solidFill>
                  <a:schemeClr val="accent2"/>
                </a:solidFill>
                <a:latin typeface="Arial"/>
                <a:ea typeface="Arial"/>
                <a:cs typeface="Arial"/>
                <a:sym typeface="Arial"/>
              </a:rPr>
              <a:t>ONAPSIS INC. | ALL RIGHTS RESERVED</a:t>
            </a:r>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10800000" flipH="1">
            <a:off x="-6160" y="0"/>
            <a:ext cx="774317" cy="6856122"/>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901337" y="89572"/>
            <a:ext cx="10909664" cy="5113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pic>
        <p:nvPicPr>
          <p:cNvPr id="8" name="Google Shape;8;p1" descr="A picture containing logo&#10;&#10;Description automatically generated"/>
          <p:cNvPicPr preferRelativeResize="0"/>
          <p:nvPr/>
        </p:nvPicPr>
        <p:blipFill rotWithShape="1">
          <a:blip r:embed="rId21">
            <a:alphaModFix/>
          </a:blip>
          <a:srcRect r="77873"/>
          <a:stretch/>
        </p:blipFill>
        <p:spPr>
          <a:xfrm>
            <a:off x="127020" y="268409"/>
            <a:ext cx="554741" cy="532055"/>
          </a:xfrm>
          <a:prstGeom prst="rect">
            <a:avLst/>
          </a:prstGeom>
          <a:noFill/>
          <a:ln>
            <a:noFill/>
          </a:ln>
        </p:spPr>
      </p:pic>
      <p:cxnSp>
        <p:nvCxnSpPr>
          <p:cNvPr id="9" name="Google Shape;9;p1"/>
          <p:cNvCxnSpPr/>
          <p:nvPr/>
        </p:nvCxnSpPr>
        <p:spPr>
          <a:xfrm>
            <a:off x="380998" y="966240"/>
            <a:ext cx="0" cy="3300960"/>
          </a:xfrm>
          <a:prstGeom prst="straightConnector1">
            <a:avLst/>
          </a:prstGeom>
          <a:noFill/>
          <a:ln w="9525" cap="flat" cmpd="sng">
            <a:solidFill>
              <a:schemeClr val="accent1"/>
            </a:solidFill>
            <a:prstDash val="solid"/>
            <a:miter lim="800000"/>
            <a:headEnd type="none" w="sm" len="sm"/>
            <a:tailEnd type="none" w="sm" len="sm"/>
          </a:ln>
        </p:spPr>
      </p:cxnSp>
      <p:sp>
        <p:nvSpPr>
          <p:cNvPr id="10" name="Google Shape;10;p1"/>
          <p:cNvSpPr txBox="1">
            <a:spLocks noGrp="1"/>
          </p:cNvSpPr>
          <p:nvPr>
            <p:ph type="body" idx="1"/>
          </p:nvPr>
        </p:nvSpPr>
        <p:spPr>
          <a:xfrm>
            <a:off x="897285" y="966239"/>
            <a:ext cx="10909663" cy="559498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1pPr>
            <a:lvl2pPr marL="914400" marR="0" lvl="1"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2pPr>
            <a:lvl3pPr marL="1371600" marR="0" lvl="2"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3pPr>
            <a:lvl4pPr marL="1828800" marR="0" lvl="3"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4pPr>
            <a:lvl5pPr marL="2286000" marR="0" lvl="4"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p:nvPr/>
        </p:nvSpPr>
        <p:spPr>
          <a:xfrm rot="-5400000">
            <a:off x="-1354856" y="4897217"/>
            <a:ext cx="3471707" cy="2686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800" b="0" i="0" u="none" strike="noStrike" cap="none">
                <a:solidFill>
                  <a:schemeClr val="accent2"/>
                </a:solidFill>
                <a:latin typeface="Arial"/>
                <a:ea typeface="Arial"/>
                <a:cs typeface="Arial"/>
                <a:sym typeface="Arial"/>
              </a:rPr>
              <a:t>ONAPSIS INC. | ALL RIGHTS RESERVED</a:t>
            </a:r>
            <a:endParaRPr/>
          </a:p>
        </p:txBody>
      </p:sp>
    </p:spTree>
    <p:extLst>
      <p:ext uri="{BB962C8B-B14F-4D97-AF65-F5344CB8AC3E}">
        <p14:creationId xmlns:p14="http://schemas.microsoft.com/office/powerpoint/2010/main" val="1769268238"/>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10800000" flipH="1">
            <a:off x="-6160" y="0"/>
            <a:ext cx="774317" cy="6856122"/>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901337" y="89572"/>
            <a:ext cx="10909664" cy="5113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pic>
        <p:nvPicPr>
          <p:cNvPr id="8" name="Google Shape;8;p1" descr="A picture containing logo&#10;&#10;Description automatically generated"/>
          <p:cNvPicPr preferRelativeResize="0"/>
          <p:nvPr/>
        </p:nvPicPr>
        <p:blipFill rotWithShape="1">
          <a:blip r:embed="rId23">
            <a:alphaModFix/>
          </a:blip>
          <a:srcRect r="77873"/>
          <a:stretch/>
        </p:blipFill>
        <p:spPr>
          <a:xfrm>
            <a:off x="127020" y="268409"/>
            <a:ext cx="554741" cy="532055"/>
          </a:xfrm>
          <a:prstGeom prst="rect">
            <a:avLst/>
          </a:prstGeom>
          <a:noFill/>
          <a:ln>
            <a:noFill/>
          </a:ln>
        </p:spPr>
      </p:pic>
      <p:cxnSp>
        <p:nvCxnSpPr>
          <p:cNvPr id="9" name="Google Shape;9;p1"/>
          <p:cNvCxnSpPr/>
          <p:nvPr/>
        </p:nvCxnSpPr>
        <p:spPr>
          <a:xfrm>
            <a:off x="380998" y="966240"/>
            <a:ext cx="0" cy="3300960"/>
          </a:xfrm>
          <a:prstGeom prst="straightConnector1">
            <a:avLst/>
          </a:prstGeom>
          <a:noFill/>
          <a:ln w="9525" cap="flat" cmpd="sng">
            <a:solidFill>
              <a:schemeClr val="accent1"/>
            </a:solidFill>
            <a:prstDash val="solid"/>
            <a:miter lim="800000"/>
            <a:headEnd type="none" w="sm" len="sm"/>
            <a:tailEnd type="none" w="sm" len="sm"/>
          </a:ln>
        </p:spPr>
      </p:cxnSp>
      <p:sp>
        <p:nvSpPr>
          <p:cNvPr id="10" name="Google Shape;10;p1"/>
          <p:cNvSpPr txBox="1">
            <a:spLocks noGrp="1"/>
          </p:cNvSpPr>
          <p:nvPr>
            <p:ph type="body" idx="1"/>
          </p:nvPr>
        </p:nvSpPr>
        <p:spPr>
          <a:xfrm>
            <a:off x="897285" y="966239"/>
            <a:ext cx="10909663" cy="559498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1pPr>
            <a:lvl2pPr marL="914400" marR="0" lvl="1"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2pPr>
            <a:lvl3pPr marL="1371600" marR="0" lvl="2"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3pPr>
            <a:lvl4pPr marL="1828800" marR="0" lvl="3"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4pPr>
            <a:lvl5pPr marL="2286000" marR="0" lvl="4"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p:nvPr/>
        </p:nvSpPr>
        <p:spPr>
          <a:xfrm rot="-5400000">
            <a:off x="-1354856" y="4897217"/>
            <a:ext cx="3471707" cy="2686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800" b="0" i="0" u="none" strike="noStrike" cap="none">
                <a:solidFill>
                  <a:schemeClr val="accent2"/>
                </a:solidFill>
                <a:latin typeface="Arial"/>
                <a:ea typeface="Arial"/>
                <a:cs typeface="Arial"/>
                <a:sym typeface="Arial"/>
              </a:rPr>
              <a:t>ONAPSIS INC. | ALL RIGHTS RESERVED</a:t>
            </a:r>
            <a:endParaRPr/>
          </a:p>
        </p:txBody>
      </p:sp>
    </p:spTree>
    <p:extLst>
      <p:ext uri="{BB962C8B-B14F-4D97-AF65-F5344CB8AC3E}">
        <p14:creationId xmlns:p14="http://schemas.microsoft.com/office/powerpoint/2010/main" val="383609454"/>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4.jp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7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mailto:karl.batchelor@onapsis.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steve.schliem@onapsi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jpg"/><Relationship Id="rId21" Type="http://schemas.openxmlformats.org/officeDocument/2006/relationships/image" Target="../media/image35.png"/><Relationship Id="rId7" Type="http://schemas.openxmlformats.org/officeDocument/2006/relationships/image" Target="../media/image21.jpg"/><Relationship Id="rId12" Type="http://schemas.openxmlformats.org/officeDocument/2006/relationships/image" Target="../media/image26.png"/><Relationship Id="rId17" Type="http://schemas.openxmlformats.org/officeDocument/2006/relationships/image" Target="../media/image31.jpg"/><Relationship Id="rId25" Type="http://schemas.openxmlformats.org/officeDocument/2006/relationships/image" Target="../media/image39.jp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jpg"/><Relationship Id="rId1" Type="http://schemas.openxmlformats.org/officeDocument/2006/relationships/slideLayout" Target="../slideLayouts/slideLayout5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jpg"/><Relationship Id="rId9" Type="http://schemas.openxmlformats.org/officeDocument/2006/relationships/image" Target="../media/image23.jpg"/><Relationship Id="rId14" Type="http://schemas.openxmlformats.org/officeDocument/2006/relationships/image" Target="../media/image28.jpg"/><Relationship Id="rId22"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4"/>
          <p:cNvSpPr txBox="1">
            <a:spLocks noGrp="1"/>
          </p:cNvSpPr>
          <p:nvPr>
            <p:ph type="body" idx="2"/>
          </p:nvPr>
        </p:nvSpPr>
        <p:spPr>
          <a:xfrm>
            <a:off x="1206500" y="3922939"/>
            <a:ext cx="9004200" cy="10659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0"/>
              </a:spcBef>
              <a:spcAft>
                <a:spcPts val="0"/>
              </a:spcAft>
              <a:buSzPts val="3600"/>
              <a:buNone/>
            </a:pPr>
            <a:r>
              <a:rPr lang="en" sz="3400" b="1">
                <a:solidFill>
                  <a:schemeClr val="accent2"/>
                </a:solidFill>
              </a:rPr>
              <a:t>ERP Security 101: </a:t>
            </a:r>
            <a:br>
              <a:rPr lang="en" sz="3400" b="1">
                <a:solidFill>
                  <a:schemeClr val="accent2"/>
                </a:solidFill>
              </a:rPr>
            </a:br>
            <a:r>
              <a:rPr lang="en" sz="3400" b="1">
                <a:solidFill>
                  <a:schemeClr val="accent2"/>
                </a:solidFill>
              </a:rPr>
              <a:t>5 Things Every Leader &amp; Organization Should Be Doing to Secure ERP </a:t>
            </a:r>
            <a:endParaRPr sz="3400" b="1">
              <a:solidFill>
                <a:schemeClr val="accent2"/>
              </a:solidFill>
            </a:endParaRPr>
          </a:p>
          <a:p>
            <a:pPr marL="50800" lvl="0" indent="0" algn="l" rtl="0">
              <a:lnSpc>
                <a:spcPct val="90000"/>
              </a:lnSpc>
              <a:spcBef>
                <a:spcPts val="0"/>
              </a:spcBef>
              <a:spcAft>
                <a:spcPts val="0"/>
              </a:spcAft>
              <a:buSzPts val="3600"/>
              <a:buNone/>
            </a:pPr>
            <a:endParaRPr sz="3400"/>
          </a:p>
          <a:p>
            <a:pPr marL="50800" lvl="0" indent="0" algn="l" rtl="0">
              <a:lnSpc>
                <a:spcPct val="90000"/>
              </a:lnSpc>
              <a:spcBef>
                <a:spcPts val="0"/>
              </a:spcBef>
              <a:spcAft>
                <a:spcPts val="0"/>
              </a:spcAft>
              <a:buSzPts val="3600"/>
              <a:buNone/>
            </a:pPr>
            <a:endParaRPr sz="3200"/>
          </a:p>
        </p:txBody>
      </p:sp>
      <p:sp>
        <p:nvSpPr>
          <p:cNvPr id="266" name="Google Shape;266;p54"/>
          <p:cNvSpPr txBox="1">
            <a:spLocks noGrp="1"/>
          </p:cNvSpPr>
          <p:nvPr>
            <p:ph type="body" idx="3"/>
          </p:nvPr>
        </p:nvSpPr>
        <p:spPr>
          <a:xfrm>
            <a:off x="1206501" y="5815532"/>
            <a:ext cx="8587500" cy="484800"/>
          </a:xfrm>
          <a:prstGeom prst="rect">
            <a:avLst/>
          </a:prstGeom>
          <a:noFill/>
          <a:ln>
            <a:noFill/>
          </a:ln>
        </p:spPr>
        <p:txBody>
          <a:bodyPr spcFirstLastPara="1" wrap="square" lIns="0" tIns="0" rIns="0" bIns="0" anchor="t" anchorCtr="0">
            <a:noAutofit/>
          </a:bodyPr>
          <a:lstStyle/>
          <a:p>
            <a:pPr marL="50800" lvl="0" indent="0" algn="l" rtl="0">
              <a:lnSpc>
                <a:spcPct val="100000"/>
              </a:lnSpc>
              <a:spcBef>
                <a:spcPts val="0"/>
              </a:spcBef>
              <a:spcAft>
                <a:spcPts val="0"/>
              </a:spcAft>
              <a:buSzPts val="2400"/>
              <a:buNone/>
            </a:pPr>
            <a:r>
              <a:rPr lang="en-US" dirty="0"/>
              <a:t>Karl Batchelor &amp; Steve Schliem – December 2022</a:t>
            </a:r>
            <a:endParaRPr dirty="0"/>
          </a:p>
          <a:p>
            <a:pPr marL="50800" lvl="0" indent="0" algn="l" rtl="0">
              <a:lnSpc>
                <a:spcPct val="100000"/>
              </a:lnSpc>
              <a:spcBef>
                <a:spcPts val="1000"/>
              </a:spcBef>
              <a:spcAft>
                <a:spcPts val="1000"/>
              </a:spcAft>
              <a:buSzPts val="24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1"/>
          <p:cNvSpPr/>
          <p:nvPr/>
        </p:nvSpPr>
        <p:spPr>
          <a:xfrm>
            <a:off x="872953" y="5494505"/>
            <a:ext cx="11081659" cy="1137532"/>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358" name="Google Shape;358;p31"/>
          <p:cNvSpPr txBox="1"/>
          <p:nvPr/>
        </p:nvSpPr>
        <p:spPr>
          <a:xfrm>
            <a:off x="3824447" y="5292253"/>
            <a:ext cx="5226978" cy="4308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MANAGEMENT FUNCTIONALITY</a:t>
            </a:r>
            <a:endParaRPr sz="1400" b="0" i="0" u="none" strike="noStrike" cap="none">
              <a:solidFill>
                <a:srgbClr val="000000"/>
              </a:solidFill>
              <a:latin typeface="Arial"/>
              <a:ea typeface="Arial"/>
              <a:cs typeface="Arial"/>
              <a:sym typeface="Arial"/>
            </a:endParaRPr>
          </a:p>
        </p:txBody>
      </p:sp>
      <p:sp>
        <p:nvSpPr>
          <p:cNvPr id="359" name="Google Shape;359;p31"/>
          <p:cNvSpPr/>
          <p:nvPr/>
        </p:nvSpPr>
        <p:spPr>
          <a:xfrm>
            <a:off x="872954" y="1098731"/>
            <a:ext cx="2546111" cy="3982526"/>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360" name="Google Shape;360;p31"/>
          <p:cNvSpPr/>
          <p:nvPr/>
        </p:nvSpPr>
        <p:spPr>
          <a:xfrm>
            <a:off x="979704" y="903281"/>
            <a:ext cx="1874568"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1" name="Google Shape;361;p31"/>
          <p:cNvSpPr txBox="1"/>
          <p:nvPr/>
        </p:nvSpPr>
        <p:spPr>
          <a:xfrm>
            <a:off x="1215797" y="879581"/>
            <a:ext cx="183532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accent1"/>
                </a:solidFill>
                <a:latin typeface="Arial"/>
                <a:ea typeface="Arial"/>
                <a:cs typeface="Arial"/>
                <a:sym typeface="Arial"/>
              </a:rPr>
              <a:t>ASSESS</a:t>
            </a:r>
            <a:endParaRPr sz="1400" b="0" i="0" u="none" strike="noStrike" cap="none" dirty="0">
              <a:solidFill>
                <a:srgbClr val="000000"/>
              </a:solidFill>
              <a:latin typeface="Arial"/>
              <a:ea typeface="Arial"/>
              <a:cs typeface="Arial"/>
              <a:sym typeface="Arial"/>
            </a:endParaRPr>
          </a:p>
        </p:txBody>
      </p:sp>
      <p:pic>
        <p:nvPicPr>
          <p:cNvPr id="362" name="Google Shape;362;p31" descr="Magnifying glass"/>
          <p:cNvPicPr preferRelativeResize="0"/>
          <p:nvPr/>
        </p:nvPicPr>
        <p:blipFill rotWithShape="1">
          <a:blip r:embed="rId3">
            <a:alphaModFix/>
          </a:blip>
          <a:srcRect/>
          <a:stretch/>
        </p:blipFill>
        <p:spPr>
          <a:xfrm>
            <a:off x="1039808" y="890521"/>
            <a:ext cx="386844" cy="386844"/>
          </a:xfrm>
          <a:prstGeom prst="rect">
            <a:avLst/>
          </a:prstGeom>
          <a:noFill/>
          <a:ln>
            <a:noFill/>
          </a:ln>
        </p:spPr>
      </p:pic>
      <p:sp>
        <p:nvSpPr>
          <p:cNvPr id="363" name="Google Shape;363;p31"/>
          <p:cNvSpPr txBox="1"/>
          <p:nvPr/>
        </p:nvSpPr>
        <p:spPr>
          <a:xfrm>
            <a:off x="959340" y="1330503"/>
            <a:ext cx="229725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Vulnerability Management</a:t>
            </a:r>
            <a:endParaRPr sz="1400" b="1" i="0" u="none" strike="noStrike" cap="none">
              <a:solidFill>
                <a:srgbClr val="000000"/>
              </a:solidFill>
              <a:latin typeface="Arial"/>
              <a:ea typeface="Arial"/>
              <a:cs typeface="Arial"/>
              <a:sym typeface="Arial"/>
            </a:endParaRPr>
          </a:p>
        </p:txBody>
      </p:sp>
      <p:sp>
        <p:nvSpPr>
          <p:cNvPr id="364" name="Google Shape;364;p31"/>
          <p:cNvSpPr txBox="1"/>
          <p:nvPr/>
        </p:nvSpPr>
        <p:spPr>
          <a:xfrm>
            <a:off x="883146" y="4264475"/>
            <a:ext cx="25077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1" u="none" strike="noStrike" cap="none">
                <a:solidFill>
                  <a:schemeClr val="dk1"/>
                </a:solidFill>
                <a:latin typeface="Arial"/>
                <a:ea typeface="Arial"/>
                <a:cs typeface="Arial"/>
                <a:sym typeface="Arial"/>
              </a:rPr>
              <a:t>Integrations with workflow services: </a:t>
            </a:r>
            <a:endParaRPr sz="1100" b="0" i="0" u="none" strike="noStrike" cap="none">
              <a:solidFill>
                <a:srgbClr val="000000"/>
              </a:solidFill>
              <a:latin typeface="Arial"/>
              <a:ea typeface="Arial"/>
              <a:cs typeface="Arial"/>
              <a:sym typeface="Arial"/>
            </a:endParaRPr>
          </a:p>
        </p:txBody>
      </p:sp>
      <p:sp>
        <p:nvSpPr>
          <p:cNvPr id="365" name="Google Shape;365;p31"/>
          <p:cNvSpPr/>
          <p:nvPr/>
        </p:nvSpPr>
        <p:spPr>
          <a:xfrm>
            <a:off x="7445429"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Asset Discovery</a:t>
            </a:r>
            <a:endParaRPr sz="1400" b="0" i="0" u="none" strike="noStrike" cap="none">
              <a:solidFill>
                <a:schemeClr val="accent3"/>
              </a:solidFill>
              <a:latin typeface="Arial"/>
              <a:ea typeface="Arial"/>
              <a:cs typeface="Arial"/>
              <a:sym typeface="Arial"/>
            </a:endParaRPr>
          </a:p>
        </p:txBody>
      </p:sp>
      <p:sp>
        <p:nvSpPr>
          <p:cNvPr id="366" name="Google Shape;366;p31"/>
          <p:cNvSpPr/>
          <p:nvPr/>
        </p:nvSpPr>
        <p:spPr>
          <a:xfrm>
            <a:off x="1872015"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Reporting &amp; Analysis</a:t>
            </a:r>
            <a:endParaRPr sz="1400" b="0" i="0" u="none" strike="noStrike" cap="none">
              <a:solidFill>
                <a:schemeClr val="accent3"/>
              </a:solidFill>
              <a:latin typeface="Arial"/>
              <a:ea typeface="Arial"/>
              <a:cs typeface="Arial"/>
              <a:sym typeface="Arial"/>
            </a:endParaRPr>
          </a:p>
        </p:txBody>
      </p:sp>
      <p:sp>
        <p:nvSpPr>
          <p:cNvPr id="367" name="Google Shape;367;p31"/>
          <p:cNvSpPr/>
          <p:nvPr/>
        </p:nvSpPr>
        <p:spPr>
          <a:xfrm>
            <a:off x="5554799"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Scheduling &amp; Workflows</a:t>
            </a:r>
            <a:endParaRPr sz="1400" b="0" i="0" u="none" strike="noStrike" cap="none">
              <a:solidFill>
                <a:schemeClr val="accent3"/>
              </a:solidFill>
              <a:latin typeface="Arial"/>
              <a:ea typeface="Arial"/>
              <a:cs typeface="Arial"/>
              <a:sym typeface="Arial"/>
            </a:endParaRPr>
          </a:p>
        </p:txBody>
      </p:sp>
      <p:sp>
        <p:nvSpPr>
          <p:cNvPr id="368" name="Google Shape;368;p31"/>
          <p:cNvSpPr/>
          <p:nvPr/>
        </p:nvSpPr>
        <p:spPr>
          <a:xfrm>
            <a:off x="9307924"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Users &amp; Role Management</a:t>
            </a:r>
            <a:endParaRPr sz="1400" b="0" i="0" u="none" strike="noStrike" cap="none">
              <a:solidFill>
                <a:schemeClr val="accent3"/>
              </a:solidFill>
              <a:latin typeface="Arial"/>
              <a:ea typeface="Arial"/>
              <a:cs typeface="Arial"/>
              <a:sym typeface="Arial"/>
            </a:endParaRPr>
          </a:p>
        </p:txBody>
      </p:sp>
      <p:sp>
        <p:nvSpPr>
          <p:cNvPr id="369" name="Google Shape;369;p31"/>
          <p:cNvSpPr/>
          <p:nvPr/>
        </p:nvSpPr>
        <p:spPr>
          <a:xfrm>
            <a:off x="3734505"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Ticketing/SOC Integration</a:t>
            </a:r>
            <a:endParaRPr sz="1400" b="0" i="0" u="none" strike="noStrike" cap="none">
              <a:solidFill>
                <a:schemeClr val="accent3"/>
              </a:solidFill>
              <a:latin typeface="Arial"/>
              <a:ea typeface="Arial"/>
              <a:cs typeface="Arial"/>
              <a:sym typeface="Arial"/>
            </a:endParaRPr>
          </a:p>
        </p:txBody>
      </p:sp>
      <p:sp>
        <p:nvSpPr>
          <p:cNvPr id="370" name="Google Shape;370;p31"/>
          <p:cNvSpPr txBox="1"/>
          <p:nvPr/>
        </p:nvSpPr>
        <p:spPr>
          <a:xfrm>
            <a:off x="961217" y="2147677"/>
            <a:ext cx="2448600" cy="18867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dirty="0">
                <a:solidFill>
                  <a:schemeClr val="dk1"/>
                </a:solidFill>
                <a:latin typeface="Arial"/>
                <a:ea typeface="Arial"/>
                <a:cs typeface="Arial"/>
                <a:sym typeface="Arial"/>
              </a:rPr>
              <a:t>System misconfigurations, missing patches </a:t>
            </a:r>
            <a:endParaRPr sz="1300" b="0" i="0" u="none" strike="noStrike" cap="none" dirty="0">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dirty="0">
                <a:solidFill>
                  <a:schemeClr val="dk1"/>
                </a:solidFill>
                <a:latin typeface="Arial"/>
                <a:ea typeface="Arial"/>
                <a:cs typeface="Arial"/>
                <a:sym typeface="Arial"/>
              </a:rPr>
              <a:t>Authorization issues, default accounts/roles</a:t>
            </a:r>
            <a:endParaRPr sz="1300" b="0" i="0" u="none" strike="noStrike" cap="none" dirty="0">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dirty="0">
                <a:solidFill>
                  <a:schemeClr val="dk1"/>
                </a:solidFill>
                <a:latin typeface="Arial"/>
                <a:ea typeface="Arial"/>
                <a:cs typeface="Arial"/>
                <a:sym typeface="Arial"/>
              </a:rPr>
              <a:t>Assess if systems are configured in line with best practices</a:t>
            </a:r>
            <a:endParaRPr sz="1300" b="0" i="0" u="none" strike="noStrike" cap="none" dirty="0">
              <a:solidFill>
                <a:srgbClr val="000000"/>
              </a:solidFill>
              <a:latin typeface="Arial"/>
              <a:ea typeface="Arial"/>
              <a:cs typeface="Arial"/>
              <a:sym typeface="Arial"/>
            </a:endParaRPr>
          </a:p>
          <a:p>
            <a:pPr marL="127000" marR="0" lvl="0" indent="-76200" algn="l" rtl="0">
              <a:lnSpc>
                <a:spcPct val="100000"/>
              </a:lnSpc>
              <a:spcBef>
                <a:spcPts val="600"/>
              </a:spcBef>
              <a:spcAft>
                <a:spcPts val="0"/>
              </a:spcAft>
              <a:buClr>
                <a:schemeClr val="accent1"/>
              </a:buClr>
              <a:buSzPts val="800"/>
              <a:buFont typeface="Arial"/>
              <a:buNone/>
            </a:pPr>
            <a:endParaRPr sz="1300" b="0" i="0" u="none" strike="noStrike" cap="none" dirty="0">
              <a:solidFill>
                <a:schemeClr val="dk1"/>
              </a:solidFill>
              <a:latin typeface="Arial"/>
              <a:ea typeface="Arial"/>
              <a:cs typeface="Arial"/>
              <a:sym typeface="Arial"/>
            </a:endParaRPr>
          </a:p>
        </p:txBody>
      </p:sp>
      <p:sp>
        <p:nvSpPr>
          <p:cNvPr id="371" name="Google Shape;371;p31"/>
          <p:cNvSpPr/>
          <p:nvPr/>
        </p:nvSpPr>
        <p:spPr>
          <a:xfrm>
            <a:off x="6540311" y="1100336"/>
            <a:ext cx="2649578" cy="3977689"/>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372" name="Google Shape;372;p31"/>
          <p:cNvSpPr/>
          <p:nvPr/>
        </p:nvSpPr>
        <p:spPr>
          <a:xfrm>
            <a:off x="6849048" y="889867"/>
            <a:ext cx="2033544"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3" name="Google Shape;373;p31"/>
          <p:cNvSpPr txBox="1"/>
          <p:nvPr/>
        </p:nvSpPr>
        <p:spPr>
          <a:xfrm>
            <a:off x="6523537" y="1371369"/>
            <a:ext cx="265228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Application Security Testing &amp; Transport Inspection</a:t>
            </a:r>
            <a:endParaRPr sz="1400" b="1" i="0" u="none" strike="noStrike" cap="none">
              <a:solidFill>
                <a:srgbClr val="000000"/>
              </a:solidFill>
              <a:latin typeface="Arial"/>
              <a:ea typeface="Arial"/>
              <a:cs typeface="Arial"/>
              <a:sym typeface="Arial"/>
            </a:endParaRPr>
          </a:p>
        </p:txBody>
      </p:sp>
      <p:sp>
        <p:nvSpPr>
          <p:cNvPr id="374" name="Google Shape;374;p31"/>
          <p:cNvSpPr txBox="1"/>
          <p:nvPr/>
        </p:nvSpPr>
        <p:spPr>
          <a:xfrm>
            <a:off x="7134546" y="878849"/>
            <a:ext cx="173328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accent1"/>
                </a:solidFill>
                <a:latin typeface="Arial"/>
                <a:ea typeface="Arial"/>
                <a:cs typeface="Arial"/>
                <a:sym typeface="Arial"/>
              </a:rPr>
              <a:t>CONTROL</a:t>
            </a:r>
            <a:endParaRPr sz="1400" b="0" i="0" u="none" strike="noStrike" cap="none" dirty="0">
              <a:solidFill>
                <a:srgbClr val="000000"/>
              </a:solidFill>
              <a:latin typeface="Arial"/>
              <a:ea typeface="Arial"/>
              <a:cs typeface="Arial"/>
              <a:sym typeface="Arial"/>
            </a:endParaRPr>
          </a:p>
        </p:txBody>
      </p:sp>
      <p:pic>
        <p:nvPicPr>
          <p:cNvPr id="375" name="Google Shape;375;p31" descr="Police"/>
          <p:cNvPicPr preferRelativeResize="0"/>
          <p:nvPr/>
        </p:nvPicPr>
        <p:blipFill rotWithShape="1">
          <a:blip r:embed="rId4">
            <a:alphaModFix/>
          </a:blip>
          <a:srcRect/>
          <a:stretch/>
        </p:blipFill>
        <p:spPr>
          <a:xfrm>
            <a:off x="6942508" y="920990"/>
            <a:ext cx="334336" cy="354019"/>
          </a:xfrm>
          <a:prstGeom prst="rect">
            <a:avLst/>
          </a:prstGeom>
          <a:noFill/>
          <a:ln>
            <a:noFill/>
          </a:ln>
        </p:spPr>
      </p:pic>
      <p:pic>
        <p:nvPicPr>
          <p:cNvPr id="376" name="Google Shape;376;p31"/>
          <p:cNvPicPr preferRelativeResize="0"/>
          <p:nvPr/>
        </p:nvPicPr>
        <p:blipFill rotWithShape="1">
          <a:blip r:embed="rId5">
            <a:alphaModFix/>
          </a:blip>
          <a:srcRect/>
          <a:stretch/>
        </p:blipFill>
        <p:spPr>
          <a:xfrm>
            <a:off x="6718419" y="4542960"/>
            <a:ext cx="262240" cy="277679"/>
          </a:xfrm>
          <a:prstGeom prst="rect">
            <a:avLst/>
          </a:prstGeom>
          <a:noFill/>
          <a:ln>
            <a:noFill/>
          </a:ln>
        </p:spPr>
      </p:pic>
      <p:sp>
        <p:nvSpPr>
          <p:cNvPr id="377" name="Google Shape;377;p31"/>
          <p:cNvSpPr txBox="1"/>
          <p:nvPr/>
        </p:nvSpPr>
        <p:spPr>
          <a:xfrm>
            <a:off x="6509081" y="4078771"/>
            <a:ext cx="27006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1" u="none" strike="noStrike" cap="none">
                <a:solidFill>
                  <a:schemeClr val="dk1"/>
                </a:solidFill>
                <a:latin typeface="Arial"/>
                <a:ea typeface="Arial"/>
                <a:cs typeface="Arial"/>
                <a:sym typeface="Arial"/>
              </a:rPr>
              <a:t>Integrations with change management and development environments: </a:t>
            </a:r>
            <a:endParaRPr sz="1100" b="0" i="0" u="none" strike="noStrike" cap="none">
              <a:solidFill>
                <a:srgbClr val="000000"/>
              </a:solidFill>
              <a:latin typeface="Arial"/>
              <a:ea typeface="Arial"/>
              <a:cs typeface="Arial"/>
              <a:sym typeface="Arial"/>
            </a:endParaRPr>
          </a:p>
        </p:txBody>
      </p:sp>
      <p:sp>
        <p:nvSpPr>
          <p:cNvPr id="378" name="Google Shape;378;p31"/>
          <p:cNvSpPr txBox="1"/>
          <p:nvPr/>
        </p:nvSpPr>
        <p:spPr>
          <a:xfrm>
            <a:off x="7020285" y="4506798"/>
            <a:ext cx="2209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SAP ChaRM, TMS, HANA Studio, Eclipse, Web IDE, ABAP development workbench </a:t>
            </a:r>
            <a:endParaRPr sz="1400" b="0" i="0" u="none" strike="noStrike" cap="none">
              <a:solidFill>
                <a:srgbClr val="000000"/>
              </a:solidFill>
              <a:latin typeface="Arial"/>
              <a:ea typeface="Arial"/>
              <a:cs typeface="Arial"/>
              <a:sym typeface="Arial"/>
            </a:endParaRPr>
          </a:p>
        </p:txBody>
      </p:sp>
      <p:cxnSp>
        <p:nvCxnSpPr>
          <p:cNvPr id="379" name="Google Shape;379;p31"/>
          <p:cNvCxnSpPr/>
          <p:nvPr/>
        </p:nvCxnSpPr>
        <p:spPr>
          <a:xfrm>
            <a:off x="6675655" y="1960163"/>
            <a:ext cx="2378890" cy="0"/>
          </a:xfrm>
          <a:prstGeom prst="straightConnector1">
            <a:avLst/>
          </a:prstGeom>
          <a:noFill/>
          <a:ln w="9525" cap="flat" cmpd="sng">
            <a:solidFill>
              <a:schemeClr val="accent1"/>
            </a:solidFill>
            <a:prstDash val="solid"/>
            <a:miter lim="800000"/>
            <a:headEnd type="none" w="sm" len="sm"/>
            <a:tailEnd type="none" w="sm" len="sm"/>
          </a:ln>
        </p:spPr>
      </p:cxnSp>
      <p:sp>
        <p:nvSpPr>
          <p:cNvPr id="380" name="Google Shape;380;p31"/>
          <p:cNvSpPr txBox="1"/>
          <p:nvPr/>
        </p:nvSpPr>
        <p:spPr>
          <a:xfrm>
            <a:off x="6589828" y="2147677"/>
            <a:ext cx="2649600" cy="14541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dirty="0">
                <a:solidFill>
                  <a:schemeClr val="dk1"/>
                </a:solidFill>
                <a:latin typeface="Arial"/>
                <a:ea typeface="Arial"/>
                <a:cs typeface="Arial"/>
                <a:sym typeface="Arial"/>
              </a:rPr>
              <a:t>Identify security, compliance, and quality errors in SAP custom code</a:t>
            </a:r>
            <a:endParaRPr sz="1300" b="0" i="0" u="none" strike="noStrike" cap="none" dirty="0">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dirty="0">
                <a:solidFill>
                  <a:schemeClr val="dk1"/>
                </a:solidFill>
                <a:latin typeface="Arial"/>
                <a:ea typeface="Arial"/>
                <a:cs typeface="Arial"/>
                <a:sym typeface="Arial"/>
              </a:rPr>
              <a:t>Identify SAP transports that would cause import errors, outages, downgrades, security or compliance issues</a:t>
            </a:r>
            <a:endParaRPr sz="1300" b="0" i="0" u="none" strike="noStrike" cap="none" dirty="0">
              <a:solidFill>
                <a:schemeClr val="dk1"/>
              </a:solidFill>
              <a:latin typeface="Arial"/>
              <a:ea typeface="Arial"/>
              <a:cs typeface="Arial"/>
              <a:sym typeface="Arial"/>
            </a:endParaRPr>
          </a:p>
        </p:txBody>
      </p:sp>
      <p:sp>
        <p:nvSpPr>
          <p:cNvPr id="381" name="Google Shape;381;p31"/>
          <p:cNvSpPr/>
          <p:nvPr/>
        </p:nvSpPr>
        <p:spPr>
          <a:xfrm>
            <a:off x="9369083" y="1100336"/>
            <a:ext cx="2638750" cy="3977689"/>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382" name="Google Shape;382;p31"/>
          <p:cNvSpPr/>
          <p:nvPr/>
        </p:nvSpPr>
        <p:spPr>
          <a:xfrm>
            <a:off x="9701268" y="877450"/>
            <a:ext cx="2003522"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83" name="Google Shape;383;p31" descr="Clipboard Mixed"/>
          <p:cNvPicPr preferRelativeResize="0"/>
          <p:nvPr/>
        </p:nvPicPr>
        <p:blipFill rotWithShape="1">
          <a:blip r:embed="rId6">
            <a:alphaModFix/>
          </a:blip>
          <a:srcRect/>
          <a:stretch/>
        </p:blipFill>
        <p:spPr>
          <a:xfrm>
            <a:off x="9869482" y="906498"/>
            <a:ext cx="321419" cy="348308"/>
          </a:xfrm>
          <a:prstGeom prst="rect">
            <a:avLst/>
          </a:prstGeom>
          <a:noFill/>
          <a:ln>
            <a:noFill/>
          </a:ln>
        </p:spPr>
      </p:pic>
      <p:sp>
        <p:nvSpPr>
          <p:cNvPr id="384" name="Google Shape;384;p31"/>
          <p:cNvSpPr txBox="1"/>
          <p:nvPr/>
        </p:nvSpPr>
        <p:spPr>
          <a:xfrm>
            <a:off x="9994908" y="878850"/>
            <a:ext cx="1693641"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COMPLY</a:t>
            </a:r>
            <a:endParaRPr sz="1400" b="0" i="0" u="none" strike="noStrike" cap="none">
              <a:solidFill>
                <a:srgbClr val="000000"/>
              </a:solidFill>
              <a:latin typeface="Arial"/>
              <a:ea typeface="Arial"/>
              <a:cs typeface="Arial"/>
              <a:sym typeface="Arial"/>
            </a:endParaRPr>
          </a:p>
        </p:txBody>
      </p:sp>
      <p:sp>
        <p:nvSpPr>
          <p:cNvPr id="385" name="Google Shape;385;p31"/>
          <p:cNvSpPr txBox="1"/>
          <p:nvPr/>
        </p:nvSpPr>
        <p:spPr>
          <a:xfrm>
            <a:off x="9623325" y="1315097"/>
            <a:ext cx="213026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Continuous Compliance</a:t>
            </a:r>
            <a:endParaRPr sz="1400" b="1" i="0" u="none" strike="noStrike" cap="none">
              <a:solidFill>
                <a:srgbClr val="000000"/>
              </a:solidFill>
              <a:latin typeface="Arial"/>
              <a:ea typeface="Arial"/>
              <a:cs typeface="Arial"/>
              <a:sym typeface="Arial"/>
            </a:endParaRPr>
          </a:p>
        </p:txBody>
      </p:sp>
      <p:cxnSp>
        <p:nvCxnSpPr>
          <p:cNvPr id="386" name="Google Shape;386;p31"/>
          <p:cNvCxnSpPr/>
          <p:nvPr/>
        </p:nvCxnSpPr>
        <p:spPr>
          <a:xfrm>
            <a:off x="9499334" y="1960163"/>
            <a:ext cx="2378249" cy="0"/>
          </a:xfrm>
          <a:prstGeom prst="straightConnector1">
            <a:avLst/>
          </a:prstGeom>
          <a:noFill/>
          <a:ln w="9525" cap="flat" cmpd="sng">
            <a:solidFill>
              <a:schemeClr val="accent1"/>
            </a:solidFill>
            <a:prstDash val="solid"/>
            <a:miter lim="800000"/>
            <a:headEnd type="none" w="sm" len="sm"/>
            <a:tailEnd type="none" w="sm" len="sm"/>
          </a:ln>
        </p:spPr>
      </p:cxnSp>
      <p:sp>
        <p:nvSpPr>
          <p:cNvPr id="387" name="Google Shape;387;p31"/>
          <p:cNvSpPr txBox="1"/>
          <p:nvPr/>
        </p:nvSpPr>
        <p:spPr>
          <a:xfrm>
            <a:off x="9499325" y="2147675"/>
            <a:ext cx="2507700" cy="15696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Evaluate compliance impact </a:t>
            </a:r>
            <a:br>
              <a:rPr lang="en-US" sz="1300" b="0" i="0" u="none" strike="noStrike" cap="none">
                <a:solidFill>
                  <a:schemeClr val="dk1"/>
                </a:solidFill>
                <a:latin typeface="Arial"/>
                <a:ea typeface="Arial"/>
                <a:cs typeface="Arial"/>
                <a:sym typeface="Arial"/>
              </a:rPr>
            </a:br>
            <a:r>
              <a:rPr lang="en-US" sz="1300" b="0" i="0" u="none" strike="noStrike" cap="none">
                <a:solidFill>
                  <a:schemeClr val="dk1"/>
                </a:solidFill>
                <a:latin typeface="Arial"/>
                <a:ea typeface="Arial"/>
                <a:cs typeface="Arial"/>
                <a:sym typeface="Arial"/>
              </a:rPr>
              <a:t>of system vulnerabilities, misconfigurations, patches, authorizations, deployed </a:t>
            </a:r>
            <a:br>
              <a:rPr lang="en-US" sz="1300" b="0" i="0" u="none" strike="noStrike" cap="none">
                <a:solidFill>
                  <a:schemeClr val="dk1"/>
                </a:solidFill>
                <a:latin typeface="Arial"/>
                <a:ea typeface="Arial"/>
                <a:cs typeface="Arial"/>
                <a:sym typeface="Arial"/>
              </a:rPr>
            </a:br>
            <a:r>
              <a:rPr lang="en-US" sz="1300" b="0" i="0" u="none" strike="noStrike" cap="none">
                <a:solidFill>
                  <a:schemeClr val="dk1"/>
                </a:solidFill>
                <a:latin typeface="Arial"/>
                <a:ea typeface="Arial"/>
                <a:cs typeface="Arial"/>
                <a:sym typeface="Arial"/>
              </a:rPr>
              <a:t>code (SAP) </a:t>
            </a:r>
            <a:endParaRPr sz="1300" b="0" i="0" u="none" strike="noStrike" cap="none">
              <a:solidFill>
                <a:schemeClr val="dk1"/>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Out-of-the-box &amp; custom policies</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60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Evaluate and verify IT controls</a:t>
            </a:r>
            <a:endParaRPr sz="1300" b="0" i="0" u="none" strike="noStrike" cap="none">
              <a:solidFill>
                <a:schemeClr val="dk1"/>
              </a:solidFill>
              <a:latin typeface="Arial"/>
              <a:ea typeface="Arial"/>
              <a:cs typeface="Arial"/>
              <a:sym typeface="Arial"/>
            </a:endParaRPr>
          </a:p>
        </p:txBody>
      </p:sp>
      <p:sp>
        <p:nvSpPr>
          <p:cNvPr id="388" name="Google Shape;388;p31"/>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400"/>
              <a:buNone/>
            </a:pPr>
            <a:r>
              <a:rPr lang="en-US" sz="2400" b="1"/>
              <a:t>THE ONAPSIS PLATFORM </a:t>
            </a:r>
            <a:r>
              <a:rPr lang="en-US" sz="2400"/>
              <a:t>| PRODUCTS &amp; FUNCTIONALITY</a:t>
            </a:r>
            <a:endParaRPr/>
          </a:p>
        </p:txBody>
      </p:sp>
      <p:pic>
        <p:nvPicPr>
          <p:cNvPr id="389" name="Google Shape;389;p31" descr="A picture containing drawing&#10;&#10;Description automatically generated"/>
          <p:cNvPicPr preferRelativeResize="0"/>
          <p:nvPr/>
        </p:nvPicPr>
        <p:blipFill rotWithShape="1">
          <a:blip r:embed="rId7">
            <a:alphaModFix/>
          </a:blip>
          <a:srcRect/>
          <a:stretch/>
        </p:blipFill>
        <p:spPr>
          <a:xfrm>
            <a:off x="1408298" y="4597728"/>
            <a:ext cx="1452807" cy="241861"/>
          </a:xfrm>
          <a:prstGeom prst="rect">
            <a:avLst/>
          </a:prstGeom>
          <a:noFill/>
          <a:ln>
            <a:noFill/>
          </a:ln>
        </p:spPr>
      </p:pic>
      <p:sp>
        <p:nvSpPr>
          <p:cNvPr id="390" name="Google Shape;390;p31"/>
          <p:cNvSpPr/>
          <p:nvPr/>
        </p:nvSpPr>
        <p:spPr>
          <a:xfrm>
            <a:off x="3677899" y="1098716"/>
            <a:ext cx="2659062" cy="3977689"/>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391" name="Google Shape;391;p31"/>
          <p:cNvSpPr/>
          <p:nvPr/>
        </p:nvSpPr>
        <p:spPr>
          <a:xfrm>
            <a:off x="3922828" y="887336"/>
            <a:ext cx="1938468"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92" name="Google Shape;392;p31" descr="Shield Tick"/>
          <p:cNvPicPr preferRelativeResize="0"/>
          <p:nvPr/>
        </p:nvPicPr>
        <p:blipFill rotWithShape="1">
          <a:blip r:embed="rId8">
            <a:alphaModFix/>
          </a:blip>
          <a:srcRect/>
          <a:stretch/>
        </p:blipFill>
        <p:spPr>
          <a:xfrm>
            <a:off x="4064704" y="901784"/>
            <a:ext cx="365226" cy="385348"/>
          </a:xfrm>
          <a:prstGeom prst="rect">
            <a:avLst/>
          </a:prstGeom>
          <a:noFill/>
          <a:ln>
            <a:noFill/>
          </a:ln>
        </p:spPr>
      </p:pic>
      <p:sp>
        <p:nvSpPr>
          <p:cNvPr id="393" name="Google Shape;393;p31"/>
          <p:cNvSpPr txBox="1"/>
          <p:nvPr/>
        </p:nvSpPr>
        <p:spPr>
          <a:xfrm>
            <a:off x="4269052" y="878084"/>
            <a:ext cx="1739491"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accent1"/>
                </a:solidFill>
                <a:latin typeface="Arial"/>
                <a:ea typeface="Arial"/>
                <a:cs typeface="Arial"/>
                <a:sym typeface="Arial"/>
              </a:rPr>
              <a:t>DEFEND</a:t>
            </a:r>
            <a:endParaRPr sz="1400" b="0" i="0" u="none" strike="noStrike" cap="none" dirty="0">
              <a:solidFill>
                <a:srgbClr val="000000"/>
              </a:solidFill>
              <a:latin typeface="Arial"/>
              <a:ea typeface="Arial"/>
              <a:cs typeface="Arial"/>
              <a:sym typeface="Arial"/>
            </a:endParaRPr>
          </a:p>
        </p:txBody>
      </p:sp>
      <p:sp>
        <p:nvSpPr>
          <p:cNvPr id="394" name="Google Shape;394;p31"/>
          <p:cNvSpPr txBox="1"/>
          <p:nvPr/>
        </p:nvSpPr>
        <p:spPr>
          <a:xfrm>
            <a:off x="3710127" y="1314331"/>
            <a:ext cx="259460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Continuous Threat Monitoring</a:t>
            </a:r>
            <a:endParaRPr sz="1400" b="1" i="0" u="none" strike="noStrike" cap="none">
              <a:solidFill>
                <a:srgbClr val="000000"/>
              </a:solidFill>
              <a:latin typeface="Arial"/>
              <a:ea typeface="Arial"/>
              <a:cs typeface="Arial"/>
              <a:sym typeface="Arial"/>
            </a:endParaRPr>
          </a:p>
        </p:txBody>
      </p:sp>
      <p:sp>
        <p:nvSpPr>
          <p:cNvPr id="395" name="Google Shape;395;p31"/>
          <p:cNvSpPr txBox="1"/>
          <p:nvPr/>
        </p:nvSpPr>
        <p:spPr>
          <a:xfrm>
            <a:off x="3759090" y="3874875"/>
            <a:ext cx="2514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Integrations with SIEMs: </a:t>
            </a:r>
            <a:endParaRPr sz="1400" b="0" i="0" u="none" strike="noStrike" cap="none">
              <a:solidFill>
                <a:srgbClr val="000000"/>
              </a:solidFill>
              <a:latin typeface="Arial"/>
              <a:ea typeface="Arial"/>
              <a:cs typeface="Arial"/>
              <a:sym typeface="Arial"/>
            </a:endParaRPr>
          </a:p>
        </p:txBody>
      </p:sp>
      <p:cxnSp>
        <p:nvCxnSpPr>
          <p:cNvPr id="396" name="Google Shape;396;p31"/>
          <p:cNvCxnSpPr/>
          <p:nvPr/>
        </p:nvCxnSpPr>
        <p:spPr>
          <a:xfrm>
            <a:off x="3878543" y="1959397"/>
            <a:ext cx="2257774" cy="0"/>
          </a:xfrm>
          <a:prstGeom prst="straightConnector1">
            <a:avLst/>
          </a:prstGeom>
          <a:noFill/>
          <a:ln w="9525" cap="flat" cmpd="sng">
            <a:solidFill>
              <a:schemeClr val="accent1"/>
            </a:solidFill>
            <a:prstDash val="solid"/>
            <a:miter lim="800000"/>
            <a:headEnd type="none" w="sm" len="sm"/>
            <a:tailEnd type="none" w="sm" len="sm"/>
          </a:ln>
        </p:spPr>
      </p:cxnSp>
      <p:sp>
        <p:nvSpPr>
          <p:cNvPr id="397" name="Google Shape;397;p31"/>
          <p:cNvSpPr txBox="1"/>
          <p:nvPr/>
        </p:nvSpPr>
        <p:spPr>
          <a:xfrm>
            <a:off x="3824447" y="2147677"/>
            <a:ext cx="2383800" cy="16467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Real-time attack alerts</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Monitor for exploits, user activity / transactions, privilege misuse</a:t>
            </a:r>
            <a:endParaRPr sz="1300" b="0" i="0" u="none" strike="noStrike" cap="none">
              <a:solidFill>
                <a:schemeClr val="dk1"/>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Alert for dangerous program executions</a:t>
            </a:r>
            <a:endParaRPr sz="1300" b="0" i="0" u="none" strike="noStrike" cap="none">
              <a:solidFill>
                <a:schemeClr val="dk1"/>
              </a:solidFill>
              <a:latin typeface="Arial"/>
              <a:ea typeface="Arial"/>
              <a:cs typeface="Arial"/>
              <a:sym typeface="Arial"/>
            </a:endParaRPr>
          </a:p>
        </p:txBody>
      </p:sp>
      <p:grpSp>
        <p:nvGrpSpPr>
          <p:cNvPr id="398" name="Google Shape;398;p31"/>
          <p:cNvGrpSpPr/>
          <p:nvPr/>
        </p:nvGrpSpPr>
        <p:grpSpPr>
          <a:xfrm>
            <a:off x="3809885" y="4170487"/>
            <a:ext cx="2442138" cy="876094"/>
            <a:chOff x="9394660" y="4202360"/>
            <a:chExt cx="2576685" cy="876094"/>
          </a:xfrm>
        </p:grpSpPr>
        <p:pic>
          <p:nvPicPr>
            <p:cNvPr id="399" name="Google Shape;399;p31" descr="A picture containing drawing&#10;&#10;Description automatically generated"/>
            <p:cNvPicPr preferRelativeResize="0"/>
            <p:nvPr/>
          </p:nvPicPr>
          <p:blipFill rotWithShape="1">
            <a:blip r:embed="rId9">
              <a:alphaModFix/>
            </a:blip>
            <a:srcRect/>
            <a:stretch/>
          </p:blipFill>
          <p:spPr>
            <a:xfrm>
              <a:off x="9559138" y="4285342"/>
              <a:ext cx="777823" cy="233918"/>
            </a:xfrm>
            <a:prstGeom prst="rect">
              <a:avLst/>
            </a:prstGeom>
            <a:noFill/>
            <a:ln>
              <a:noFill/>
            </a:ln>
          </p:spPr>
        </p:pic>
        <p:pic>
          <p:nvPicPr>
            <p:cNvPr id="400" name="Google Shape;400;p31" descr="A picture containing drawing, food&#10;&#10;Description automatically generated"/>
            <p:cNvPicPr preferRelativeResize="0"/>
            <p:nvPr/>
          </p:nvPicPr>
          <p:blipFill rotWithShape="1">
            <a:blip r:embed="rId10">
              <a:alphaModFix/>
            </a:blip>
            <a:srcRect/>
            <a:stretch/>
          </p:blipFill>
          <p:spPr>
            <a:xfrm>
              <a:off x="9394660" y="4514699"/>
              <a:ext cx="1019279" cy="509640"/>
            </a:xfrm>
            <a:prstGeom prst="rect">
              <a:avLst/>
            </a:prstGeom>
            <a:noFill/>
            <a:ln>
              <a:noFill/>
            </a:ln>
          </p:spPr>
        </p:pic>
        <p:pic>
          <p:nvPicPr>
            <p:cNvPr id="401" name="Google Shape;401;p31" descr="A picture containing drawing, food, light&#10;&#10;Description automatically generated"/>
            <p:cNvPicPr preferRelativeResize="0"/>
            <p:nvPr/>
          </p:nvPicPr>
          <p:blipFill rotWithShape="1">
            <a:blip r:embed="rId11">
              <a:alphaModFix/>
            </a:blip>
            <a:srcRect/>
            <a:stretch/>
          </p:blipFill>
          <p:spPr>
            <a:xfrm>
              <a:off x="10692408" y="4202360"/>
              <a:ext cx="1112876" cy="370958"/>
            </a:xfrm>
            <a:prstGeom prst="rect">
              <a:avLst/>
            </a:prstGeom>
            <a:noFill/>
            <a:ln>
              <a:noFill/>
            </a:ln>
          </p:spPr>
        </p:pic>
        <p:pic>
          <p:nvPicPr>
            <p:cNvPr id="402" name="Google Shape;402;p31" descr="A picture containing drawing&#10;&#10;Description automatically generated"/>
            <p:cNvPicPr preferRelativeResize="0"/>
            <p:nvPr/>
          </p:nvPicPr>
          <p:blipFill rotWithShape="1">
            <a:blip r:embed="rId12">
              <a:alphaModFix/>
            </a:blip>
            <a:srcRect/>
            <a:stretch/>
          </p:blipFill>
          <p:spPr>
            <a:xfrm>
              <a:off x="10471753" y="4465068"/>
              <a:ext cx="1499592" cy="613386"/>
            </a:xfrm>
            <a:prstGeom prst="rect">
              <a:avLst/>
            </a:prstGeom>
            <a:noFill/>
            <a:ln>
              <a:noFill/>
            </a:ln>
          </p:spPr>
        </p:pic>
      </p:grpSp>
      <p:cxnSp>
        <p:nvCxnSpPr>
          <p:cNvPr id="403" name="Google Shape;403;p31"/>
          <p:cNvCxnSpPr/>
          <p:nvPr/>
        </p:nvCxnSpPr>
        <p:spPr>
          <a:xfrm>
            <a:off x="1004573" y="1959397"/>
            <a:ext cx="2257774" cy="0"/>
          </a:xfrm>
          <a:prstGeom prst="straightConnector1">
            <a:avLst/>
          </a:prstGeom>
          <a:noFill/>
          <a:ln w="9525" cap="flat" cmpd="sng">
            <a:solidFill>
              <a:schemeClr val="accent1"/>
            </a:solidFill>
            <a:prstDash val="solid"/>
            <a:miter lim="800000"/>
            <a:headEnd type="none" w="sm" len="sm"/>
            <a:tailEnd type="none" w="sm" len="sm"/>
          </a:ln>
        </p:spPr>
      </p:cxnSp>
      <p:pic>
        <p:nvPicPr>
          <p:cNvPr id="404" name="Google Shape;404;p31"/>
          <p:cNvPicPr preferRelativeResize="0"/>
          <p:nvPr/>
        </p:nvPicPr>
        <p:blipFill rotWithShape="1">
          <a:blip r:embed="rId13">
            <a:alphaModFix/>
          </a:blip>
          <a:srcRect l="27728" t="25628" r="18462" b="26268"/>
          <a:stretch/>
        </p:blipFill>
        <p:spPr>
          <a:xfrm>
            <a:off x="9928121" y="4687899"/>
            <a:ext cx="480731" cy="241876"/>
          </a:xfrm>
          <a:prstGeom prst="rect">
            <a:avLst/>
          </a:prstGeom>
          <a:noFill/>
          <a:ln>
            <a:noFill/>
          </a:ln>
        </p:spPr>
      </p:pic>
      <p:sp>
        <p:nvSpPr>
          <p:cNvPr id="405" name="Google Shape;405;p31"/>
          <p:cNvSpPr txBox="1"/>
          <p:nvPr/>
        </p:nvSpPr>
        <p:spPr>
          <a:xfrm>
            <a:off x="9491426" y="4179875"/>
            <a:ext cx="22974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1" u="none" strike="noStrike" cap="none">
                <a:solidFill>
                  <a:srgbClr val="0A1446"/>
                </a:solidFill>
                <a:latin typeface="Arial"/>
                <a:ea typeface="Arial"/>
                <a:cs typeface="Arial"/>
                <a:sym typeface="Arial"/>
              </a:rPr>
              <a:t>Integrations with </a:t>
            </a:r>
            <a:r>
              <a:rPr lang="en-US" sz="1100" i="1">
                <a:solidFill>
                  <a:srgbClr val="0A1446"/>
                </a:solidFill>
              </a:rPr>
              <a:t>compliance automation solutions</a:t>
            </a:r>
            <a:r>
              <a:rPr lang="en-US" sz="1100" b="0" i="1" u="none" strike="noStrike" cap="none">
                <a:solidFill>
                  <a:srgbClr val="0A1446"/>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406" name="Google Shape;406;p31"/>
          <p:cNvSpPr txBox="1"/>
          <p:nvPr/>
        </p:nvSpPr>
        <p:spPr>
          <a:xfrm>
            <a:off x="10332660" y="4687898"/>
            <a:ext cx="22092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A1446"/>
                </a:solidFill>
                <a:latin typeface="Arial"/>
                <a:ea typeface="Arial"/>
                <a:cs typeface="Arial"/>
                <a:sym typeface="Arial"/>
              </a:rPr>
              <a:t>SAP </a:t>
            </a:r>
            <a:r>
              <a:rPr lang="en-US" sz="800">
                <a:solidFill>
                  <a:srgbClr val="0A1446"/>
                </a:solidFill>
              </a:rPr>
              <a:t>Process Control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3"/>
          <p:cNvSpPr/>
          <p:nvPr/>
        </p:nvSpPr>
        <p:spPr>
          <a:xfrm>
            <a:off x="6565661" y="5130358"/>
            <a:ext cx="2915400" cy="124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5" name="Google Shape;545;p63"/>
          <p:cNvSpPr/>
          <p:nvPr/>
        </p:nvSpPr>
        <p:spPr>
          <a:xfrm>
            <a:off x="4429234" y="3918486"/>
            <a:ext cx="1934100" cy="2475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6" name="Google Shape;546;p63"/>
          <p:cNvSpPr/>
          <p:nvPr/>
        </p:nvSpPr>
        <p:spPr>
          <a:xfrm>
            <a:off x="9655796" y="2546150"/>
            <a:ext cx="2227800" cy="3829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7" name="Google Shape;547;p63"/>
          <p:cNvSpPr/>
          <p:nvPr/>
        </p:nvSpPr>
        <p:spPr>
          <a:xfrm>
            <a:off x="9327951" y="5003853"/>
            <a:ext cx="2401500" cy="4617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vulnerabilities and attacks</a:t>
            </a:r>
            <a:br>
              <a:rPr lang="en" sz="1200" b="0" i="0" u="none" strike="noStrike" cap="none">
                <a:solidFill>
                  <a:schemeClr val="lt1"/>
                </a:solidFill>
                <a:latin typeface="Arial"/>
                <a:ea typeface="Arial"/>
                <a:cs typeface="Arial"/>
                <a:sym typeface="Arial"/>
              </a:rPr>
            </a:br>
            <a:r>
              <a:rPr lang="en" sz="1200" b="0" i="0" u="none" strike="noStrike" cap="none">
                <a:solidFill>
                  <a:schemeClr val="lt1"/>
                </a:solidFill>
                <a:latin typeface="Arial"/>
                <a:ea typeface="Arial"/>
                <a:cs typeface="Arial"/>
                <a:sym typeface="Arial"/>
              </a:rPr>
              <a:t>on business applications</a:t>
            </a:r>
            <a:endParaRPr sz="1400" b="0" i="0" u="none" strike="noStrike" cap="none">
              <a:solidFill>
                <a:srgbClr val="000000"/>
              </a:solidFill>
              <a:latin typeface="Arial"/>
              <a:ea typeface="Arial"/>
              <a:cs typeface="Arial"/>
              <a:sym typeface="Arial"/>
            </a:endParaRPr>
          </a:p>
        </p:txBody>
      </p:sp>
      <p:sp>
        <p:nvSpPr>
          <p:cNvPr id="548" name="Google Shape;548;p63"/>
          <p:cNvSpPr/>
          <p:nvPr/>
        </p:nvSpPr>
        <p:spPr>
          <a:xfrm>
            <a:off x="4056899" y="5493408"/>
            <a:ext cx="2251200" cy="6462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 sz="1200">
                <a:solidFill>
                  <a:schemeClr val="lt1"/>
                </a:solidFill>
              </a:rPr>
              <a:t>Of critical SAP Security Notes in 2021 were influenced by Onapsis Research Labs </a:t>
            </a:r>
            <a:endParaRPr sz="1400" b="0" i="0" u="none" strike="noStrike" cap="none">
              <a:solidFill>
                <a:srgbClr val="000000"/>
              </a:solidFill>
              <a:latin typeface="Arial"/>
              <a:ea typeface="Arial"/>
              <a:cs typeface="Arial"/>
              <a:sym typeface="Arial"/>
            </a:endParaRPr>
          </a:p>
        </p:txBody>
      </p:sp>
      <p:sp>
        <p:nvSpPr>
          <p:cNvPr id="549" name="Google Shape;549;p63"/>
          <p:cNvSpPr/>
          <p:nvPr/>
        </p:nvSpPr>
        <p:spPr>
          <a:xfrm>
            <a:off x="9790769" y="4329554"/>
            <a:ext cx="14445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Knowledgebase of</a:t>
            </a:r>
            <a:endParaRPr sz="1200" b="0" i="0" u="none" strike="noStrike" cap="none">
              <a:solidFill>
                <a:schemeClr val="dk1"/>
              </a:solidFill>
              <a:latin typeface="Arial"/>
              <a:ea typeface="Arial"/>
              <a:cs typeface="Arial"/>
              <a:sym typeface="Arial"/>
            </a:endParaRPr>
          </a:p>
        </p:txBody>
      </p:sp>
      <p:sp>
        <p:nvSpPr>
          <p:cNvPr id="550" name="Google Shape;550;p63"/>
          <p:cNvSpPr/>
          <p:nvPr/>
        </p:nvSpPr>
        <p:spPr>
          <a:xfrm>
            <a:off x="9781905" y="4514689"/>
            <a:ext cx="16770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lt1"/>
                </a:solidFill>
                <a:latin typeface="Arial"/>
                <a:ea typeface="Arial"/>
                <a:cs typeface="Arial"/>
                <a:sym typeface="Arial"/>
              </a:rPr>
              <a:t>10,000+</a:t>
            </a:r>
            <a:endParaRPr sz="3200" b="1" i="0" u="none" strike="noStrike" cap="none">
              <a:solidFill>
                <a:schemeClr val="dk1"/>
              </a:solidFill>
              <a:latin typeface="Arial"/>
              <a:ea typeface="Arial"/>
              <a:cs typeface="Arial"/>
              <a:sym typeface="Arial"/>
            </a:endParaRPr>
          </a:p>
        </p:txBody>
      </p:sp>
      <p:sp>
        <p:nvSpPr>
          <p:cNvPr id="551" name="Google Shape;551;p63"/>
          <p:cNvSpPr/>
          <p:nvPr/>
        </p:nvSpPr>
        <p:spPr>
          <a:xfrm>
            <a:off x="4477397" y="5038689"/>
            <a:ext cx="17211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a:solidFill>
                  <a:schemeClr val="lt1"/>
                </a:solidFill>
              </a:rPr>
              <a:t>25%</a:t>
            </a:r>
            <a:endParaRPr sz="3200" b="1" i="0" u="none" strike="noStrike" cap="none">
              <a:solidFill>
                <a:schemeClr val="dk1"/>
              </a:solidFill>
              <a:latin typeface="Arial"/>
              <a:ea typeface="Arial"/>
              <a:cs typeface="Arial"/>
              <a:sym typeface="Arial"/>
            </a:endParaRPr>
          </a:p>
        </p:txBody>
      </p:sp>
      <p:sp>
        <p:nvSpPr>
          <p:cNvPr id="552" name="Google Shape;552;p63"/>
          <p:cNvSpPr/>
          <p:nvPr/>
        </p:nvSpPr>
        <p:spPr>
          <a:xfrm>
            <a:off x="4429233" y="2522120"/>
            <a:ext cx="5043000" cy="124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53" name="Google Shape;553;p63" descr="A picture containing plate, drawing&#10;&#10;Description automatically generated"/>
          <p:cNvPicPr preferRelativeResize="0"/>
          <p:nvPr/>
        </p:nvPicPr>
        <p:blipFill rotWithShape="1">
          <a:blip r:embed="rId3">
            <a:alphaModFix amt="35000"/>
          </a:blip>
          <a:srcRect/>
          <a:stretch/>
        </p:blipFill>
        <p:spPr>
          <a:xfrm>
            <a:off x="9865390" y="2819951"/>
            <a:ext cx="1328684" cy="1328684"/>
          </a:xfrm>
          <a:prstGeom prst="rect">
            <a:avLst/>
          </a:prstGeom>
          <a:noFill/>
          <a:ln>
            <a:noFill/>
          </a:ln>
        </p:spPr>
      </p:pic>
      <p:sp>
        <p:nvSpPr>
          <p:cNvPr id="554" name="Google Shape;554;p63"/>
          <p:cNvSpPr/>
          <p:nvPr/>
        </p:nvSpPr>
        <p:spPr>
          <a:xfrm>
            <a:off x="6564799" y="3929820"/>
            <a:ext cx="2916300" cy="1051500"/>
          </a:xfrm>
          <a:prstGeom prst="rect">
            <a:avLst/>
          </a:prstGeom>
          <a:solidFill>
            <a:srgbClr val="0C18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5" name="Google Shape;555;p63"/>
          <p:cNvSpPr/>
          <p:nvPr/>
        </p:nvSpPr>
        <p:spPr>
          <a:xfrm>
            <a:off x="6341388" y="4440484"/>
            <a:ext cx="3409200" cy="4617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US DHS critical alerts</a:t>
            </a:r>
            <a:br>
              <a:rPr lang="en" sz="1200" b="0" i="0" u="none" strike="noStrike" cap="none">
                <a:solidFill>
                  <a:schemeClr val="lt1"/>
                </a:solidFill>
                <a:latin typeface="Arial"/>
                <a:ea typeface="Arial"/>
                <a:cs typeface="Arial"/>
                <a:sym typeface="Arial"/>
              </a:rPr>
            </a:br>
            <a:r>
              <a:rPr lang="en" sz="1200" b="0" i="0" u="none" strike="noStrike" cap="none">
                <a:solidFill>
                  <a:schemeClr val="lt1"/>
                </a:solidFill>
                <a:latin typeface="Arial"/>
                <a:ea typeface="Arial"/>
                <a:cs typeface="Arial"/>
                <a:sym typeface="Arial"/>
              </a:rPr>
              <a:t>based on our research</a:t>
            </a:r>
            <a:endParaRPr sz="1400" b="0" i="0" u="none" strike="noStrike" cap="none">
              <a:solidFill>
                <a:srgbClr val="000000"/>
              </a:solidFill>
              <a:latin typeface="Arial"/>
              <a:ea typeface="Arial"/>
              <a:cs typeface="Arial"/>
              <a:sym typeface="Arial"/>
            </a:endParaRPr>
          </a:p>
        </p:txBody>
      </p:sp>
      <p:sp>
        <p:nvSpPr>
          <p:cNvPr id="556" name="Google Shape;556;p63"/>
          <p:cNvSpPr/>
          <p:nvPr/>
        </p:nvSpPr>
        <p:spPr>
          <a:xfrm>
            <a:off x="6795344" y="3958808"/>
            <a:ext cx="1130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a:solidFill>
                  <a:schemeClr val="lt1"/>
                </a:solidFill>
              </a:rPr>
              <a:t>6</a:t>
            </a:r>
            <a:endParaRPr sz="3200" b="1" i="0" u="none" strike="noStrike" cap="none">
              <a:solidFill>
                <a:schemeClr val="dk1"/>
              </a:solidFill>
              <a:latin typeface="Arial"/>
              <a:ea typeface="Arial"/>
              <a:cs typeface="Arial"/>
              <a:sym typeface="Arial"/>
            </a:endParaRPr>
          </a:p>
        </p:txBody>
      </p:sp>
      <p:pic>
        <p:nvPicPr>
          <p:cNvPr id="557" name="Google Shape;557;p63" descr="A picture containing drawing&#10;&#10;Description automatically generated"/>
          <p:cNvPicPr preferRelativeResize="0"/>
          <p:nvPr/>
        </p:nvPicPr>
        <p:blipFill rotWithShape="1">
          <a:blip r:embed="rId4">
            <a:alphaModFix amt="35000"/>
          </a:blip>
          <a:srcRect/>
          <a:stretch/>
        </p:blipFill>
        <p:spPr>
          <a:xfrm>
            <a:off x="8398827" y="2672505"/>
            <a:ext cx="894402" cy="894402"/>
          </a:xfrm>
          <a:prstGeom prst="rect">
            <a:avLst/>
          </a:prstGeom>
          <a:noFill/>
          <a:ln>
            <a:noFill/>
          </a:ln>
        </p:spPr>
      </p:pic>
      <p:pic>
        <p:nvPicPr>
          <p:cNvPr id="558" name="Google Shape;558;p63" descr="A picture containing object, plate, light, drawing&#10;&#10;Description automatically generated"/>
          <p:cNvPicPr preferRelativeResize="0"/>
          <p:nvPr/>
        </p:nvPicPr>
        <p:blipFill rotWithShape="1">
          <a:blip r:embed="rId5">
            <a:alphaModFix amt="35000"/>
          </a:blip>
          <a:srcRect/>
          <a:stretch/>
        </p:blipFill>
        <p:spPr>
          <a:xfrm>
            <a:off x="8523540" y="4054681"/>
            <a:ext cx="781495" cy="781495"/>
          </a:xfrm>
          <a:prstGeom prst="rect">
            <a:avLst/>
          </a:prstGeom>
          <a:noFill/>
          <a:ln>
            <a:noFill/>
          </a:ln>
        </p:spPr>
      </p:pic>
      <p:pic>
        <p:nvPicPr>
          <p:cNvPr id="559" name="Google Shape;559;p63" descr="A picture containing drawing&#10;&#10;Description automatically generated"/>
          <p:cNvPicPr preferRelativeResize="0"/>
          <p:nvPr/>
        </p:nvPicPr>
        <p:blipFill rotWithShape="1">
          <a:blip r:embed="rId6">
            <a:alphaModFix amt="35000"/>
          </a:blip>
          <a:srcRect/>
          <a:stretch/>
        </p:blipFill>
        <p:spPr>
          <a:xfrm>
            <a:off x="8488875" y="5391646"/>
            <a:ext cx="816125" cy="816125"/>
          </a:xfrm>
          <a:prstGeom prst="rect">
            <a:avLst/>
          </a:prstGeom>
          <a:noFill/>
          <a:ln>
            <a:noFill/>
          </a:ln>
        </p:spPr>
      </p:pic>
      <p:sp>
        <p:nvSpPr>
          <p:cNvPr id="560" name="Google Shape;560;p63"/>
          <p:cNvSpPr/>
          <p:nvPr/>
        </p:nvSpPr>
        <p:spPr>
          <a:xfrm>
            <a:off x="6817884" y="5260238"/>
            <a:ext cx="1130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lt1"/>
                </a:solidFill>
                <a:latin typeface="Arial"/>
                <a:ea typeface="Arial"/>
                <a:cs typeface="Arial"/>
                <a:sym typeface="Arial"/>
              </a:rPr>
              <a:t>17</a:t>
            </a:r>
            <a:endParaRPr sz="3200" b="1" i="0" u="none" strike="noStrike" cap="none">
              <a:solidFill>
                <a:schemeClr val="dk1"/>
              </a:solidFill>
              <a:latin typeface="Arial"/>
              <a:ea typeface="Arial"/>
              <a:cs typeface="Arial"/>
              <a:sym typeface="Arial"/>
            </a:endParaRPr>
          </a:p>
        </p:txBody>
      </p:sp>
      <p:sp>
        <p:nvSpPr>
          <p:cNvPr id="561" name="Google Shape;561;p63"/>
          <p:cNvSpPr/>
          <p:nvPr/>
        </p:nvSpPr>
        <p:spPr>
          <a:xfrm>
            <a:off x="6817883" y="5732728"/>
            <a:ext cx="14061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Patents, 8 issued </a:t>
            </a:r>
            <a:br>
              <a:rPr lang="en" sz="1200" b="0" i="0" u="none" strike="noStrike" cap="none">
                <a:solidFill>
                  <a:schemeClr val="lt1"/>
                </a:solidFill>
                <a:latin typeface="Arial"/>
                <a:ea typeface="Arial"/>
                <a:cs typeface="Arial"/>
                <a:sym typeface="Arial"/>
              </a:rPr>
            </a:br>
            <a:r>
              <a:rPr lang="en" sz="1200" b="0" i="0" u="none" strike="noStrike" cap="none">
                <a:solidFill>
                  <a:schemeClr val="lt1"/>
                </a:solidFill>
                <a:latin typeface="Arial"/>
                <a:ea typeface="Arial"/>
                <a:cs typeface="Arial"/>
                <a:sym typeface="Arial"/>
              </a:rPr>
              <a:t>&amp; 9 pending  </a:t>
            </a:r>
            <a:endParaRPr sz="1200" b="0" i="0" u="none" strike="noStrike" cap="none">
              <a:solidFill>
                <a:schemeClr val="dk1"/>
              </a:solidFill>
              <a:latin typeface="Arial"/>
              <a:ea typeface="Arial"/>
              <a:cs typeface="Arial"/>
              <a:sym typeface="Arial"/>
            </a:endParaRPr>
          </a:p>
        </p:txBody>
      </p:sp>
      <p:sp>
        <p:nvSpPr>
          <p:cNvPr id="562" name="Google Shape;562;p63"/>
          <p:cNvSpPr/>
          <p:nvPr/>
        </p:nvSpPr>
        <p:spPr>
          <a:xfrm>
            <a:off x="4125404" y="3312657"/>
            <a:ext cx="4098600" cy="2769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zero-day vulnerabilities in business-critical apps</a:t>
            </a:r>
            <a:endParaRPr sz="1400" b="0" i="0" u="none" strike="noStrike" cap="none">
              <a:solidFill>
                <a:srgbClr val="000000"/>
              </a:solidFill>
              <a:latin typeface="Arial"/>
              <a:ea typeface="Arial"/>
              <a:cs typeface="Arial"/>
              <a:sym typeface="Arial"/>
            </a:endParaRPr>
          </a:p>
        </p:txBody>
      </p:sp>
      <p:sp>
        <p:nvSpPr>
          <p:cNvPr id="563" name="Google Shape;563;p63"/>
          <p:cNvSpPr/>
          <p:nvPr/>
        </p:nvSpPr>
        <p:spPr>
          <a:xfrm>
            <a:off x="4557203" y="2883866"/>
            <a:ext cx="1454714"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chemeClr val="lt1"/>
                </a:solidFill>
                <a:latin typeface="Arial"/>
                <a:ea typeface="Arial"/>
                <a:cs typeface="Arial"/>
                <a:sym typeface="Arial"/>
              </a:rPr>
              <a:t>1000+ </a:t>
            </a:r>
            <a:endParaRPr sz="3200" b="1" i="0" u="none" strike="noStrike" cap="none" dirty="0">
              <a:solidFill>
                <a:schemeClr val="dk1"/>
              </a:solidFill>
              <a:latin typeface="Arial"/>
              <a:ea typeface="Arial"/>
              <a:cs typeface="Arial"/>
              <a:sym typeface="Arial"/>
            </a:endParaRPr>
          </a:p>
        </p:txBody>
      </p:sp>
      <p:sp>
        <p:nvSpPr>
          <p:cNvPr id="564" name="Google Shape;564;p63"/>
          <p:cNvSpPr/>
          <p:nvPr/>
        </p:nvSpPr>
        <p:spPr>
          <a:xfrm>
            <a:off x="4575992" y="2712010"/>
            <a:ext cx="951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Discovered</a:t>
            </a:r>
            <a:endParaRPr sz="1200" b="0" i="0" u="none" strike="noStrike" cap="none">
              <a:solidFill>
                <a:schemeClr val="dk1"/>
              </a:solidFill>
              <a:latin typeface="Arial"/>
              <a:ea typeface="Arial"/>
              <a:cs typeface="Arial"/>
              <a:sym typeface="Arial"/>
            </a:endParaRPr>
          </a:p>
        </p:txBody>
      </p:sp>
      <p:sp>
        <p:nvSpPr>
          <p:cNvPr id="565" name="Google Shape;565;p63"/>
          <p:cNvSpPr txBox="1">
            <a:spLocks noGrp="1"/>
          </p:cNvSpPr>
          <p:nvPr>
            <p:ph type="body" idx="1"/>
          </p:nvPr>
        </p:nvSpPr>
        <p:spPr>
          <a:xfrm>
            <a:off x="878109" y="302715"/>
            <a:ext cx="106416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800"/>
              <a:buNone/>
            </a:pPr>
            <a:r>
              <a:rPr lang="en"/>
              <a:t>Stay Ahead of the Threats With The World’s Leading Researchers</a:t>
            </a:r>
            <a:endParaRPr/>
          </a:p>
        </p:txBody>
      </p:sp>
      <p:sp>
        <p:nvSpPr>
          <p:cNvPr id="566" name="Google Shape;566;p63"/>
          <p:cNvSpPr txBox="1">
            <a:spLocks noGrp="1"/>
          </p:cNvSpPr>
          <p:nvPr>
            <p:ph type="body" idx="3"/>
          </p:nvPr>
        </p:nvSpPr>
        <p:spPr>
          <a:xfrm>
            <a:off x="947052" y="1543582"/>
            <a:ext cx="10642500" cy="43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a:t>ONAPSIS RESEARCH LABS</a:t>
            </a:r>
            <a:endParaRPr/>
          </a:p>
          <a:p>
            <a:pPr marL="0" lvl="0" indent="0" algn="l" rtl="0">
              <a:lnSpc>
                <a:spcPct val="90000"/>
              </a:lnSpc>
              <a:spcBef>
                <a:spcPts val="0"/>
              </a:spcBef>
              <a:spcAft>
                <a:spcPts val="0"/>
              </a:spcAft>
              <a:buSzPts val="1800"/>
              <a:buNone/>
            </a:pPr>
            <a:endParaRPr/>
          </a:p>
        </p:txBody>
      </p:sp>
      <p:sp>
        <p:nvSpPr>
          <p:cNvPr id="567" name="Google Shape;567;p63"/>
          <p:cNvSpPr txBox="1"/>
          <p:nvPr/>
        </p:nvSpPr>
        <p:spPr>
          <a:xfrm>
            <a:off x="436167" y="2576057"/>
            <a:ext cx="3212400" cy="3563700"/>
          </a:xfrm>
          <a:prstGeom prst="rect">
            <a:avLst/>
          </a:prstGeom>
          <a:noFill/>
          <a:ln>
            <a:noFill/>
          </a:ln>
        </p:spPr>
        <p:txBody>
          <a:bodyPr spcFirstLastPara="1" wrap="square" lIns="91425" tIns="45700" rIns="91425" bIns="45700" anchor="t" anchorCtr="0">
            <a:noAutofit/>
          </a:bodyPr>
          <a:lstStyle/>
          <a:p>
            <a:pPr marL="831850" marR="0" lvl="1" indent="-285750" algn="l" rtl="0">
              <a:lnSpc>
                <a:spcPct val="90000"/>
              </a:lnSpc>
              <a:spcBef>
                <a:spcPts val="1800"/>
              </a:spcBef>
              <a:spcAft>
                <a:spcPts val="0"/>
              </a:spcAft>
              <a:buClr>
                <a:schemeClr val="accent1"/>
              </a:buClr>
              <a:buSzPts val="2200"/>
              <a:buFont typeface="Arial"/>
              <a:buChar char="•"/>
            </a:pPr>
            <a:r>
              <a:rPr lang="en" sz="1600" b="0" i="0" u="none" strike="noStrike" cap="none">
                <a:solidFill>
                  <a:schemeClr val="dk1"/>
                </a:solidFill>
                <a:latin typeface="Arial"/>
                <a:ea typeface="Arial"/>
                <a:cs typeface="Arial"/>
                <a:sym typeface="Arial"/>
              </a:rPr>
              <a:t>Onapsis products automatically updated with latest threat intel and security guidance</a:t>
            </a:r>
            <a:endParaRPr sz="1600" b="0" i="0" u="none" strike="noStrike" cap="none">
              <a:solidFill>
                <a:schemeClr val="dk1"/>
              </a:solidFill>
              <a:latin typeface="Arial"/>
              <a:ea typeface="Arial"/>
              <a:cs typeface="Arial"/>
              <a:sym typeface="Arial"/>
            </a:endParaRPr>
          </a:p>
          <a:p>
            <a:pPr marL="831850" marR="0" lvl="1" indent="-285750" algn="l" rtl="0">
              <a:lnSpc>
                <a:spcPct val="90000"/>
              </a:lnSpc>
              <a:spcBef>
                <a:spcPts val="1800"/>
              </a:spcBef>
              <a:spcAft>
                <a:spcPts val="0"/>
              </a:spcAft>
              <a:buClr>
                <a:schemeClr val="accent1"/>
              </a:buClr>
              <a:buSzPts val="2200"/>
              <a:buFont typeface="Arial"/>
              <a:buChar char="•"/>
            </a:pPr>
            <a:r>
              <a:rPr lang="en" sz="1600" b="0" i="0" u="none" strike="noStrike" cap="none">
                <a:solidFill>
                  <a:schemeClr val="dk1"/>
                </a:solidFill>
                <a:latin typeface="Arial"/>
                <a:ea typeface="Arial"/>
                <a:cs typeface="Arial"/>
                <a:sym typeface="Arial"/>
              </a:rPr>
              <a:t>Receive advanced notification on critical issues and improved configurations</a:t>
            </a:r>
            <a:endParaRPr sz="1600" b="0" i="0" u="none" strike="noStrike" cap="none">
              <a:solidFill>
                <a:schemeClr val="dk1"/>
              </a:solidFill>
              <a:latin typeface="Arial"/>
              <a:ea typeface="Arial"/>
              <a:cs typeface="Arial"/>
              <a:sym typeface="Arial"/>
            </a:endParaRPr>
          </a:p>
          <a:p>
            <a:pPr marL="831850" marR="0" lvl="1" indent="-285750" algn="l" rtl="0">
              <a:lnSpc>
                <a:spcPct val="90000"/>
              </a:lnSpc>
              <a:spcBef>
                <a:spcPts val="1800"/>
              </a:spcBef>
              <a:spcAft>
                <a:spcPts val="0"/>
              </a:spcAft>
              <a:buClr>
                <a:schemeClr val="accent1"/>
              </a:buClr>
              <a:buSzPts val="2200"/>
              <a:buFont typeface="Arial"/>
              <a:buChar char="•"/>
            </a:pPr>
            <a:r>
              <a:rPr lang="en" sz="1600" b="0" i="0" u="none" strike="noStrike" cap="none">
                <a:solidFill>
                  <a:schemeClr val="dk1"/>
                </a:solidFill>
                <a:latin typeface="Arial"/>
                <a:ea typeface="Arial"/>
                <a:cs typeface="Arial"/>
                <a:sym typeface="Arial"/>
              </a:rPr>
              <a:t>Get pre-patch protection ahead of scheduled vendor updates</a:t>
            </a:r>
            <a:endParaRPr sz="1600" b="0" i="0" u="none" strike="noStrike" cap="none">
              <a:solidFill>
                <a:schemeClr val="dk1"/>
              </a:solidFill>
              <a:latin typeface="Arial"/>
              <a:ea typeface="Arial"/>
              <a:cs typeface="Arial"/>
              <a:sym typeface="Arial"/>
            </a:endParaRPr>
          </a:p>
          <a:p>
            <a:pPr marL="914400" marR="0" lvl="1" indent="-228600" algn="l" rtl="0">
              <a:lnSpc>
                <a:spcPct val="90000"/>
              </a:lnSpc>
              <a:spcBef>
                <a:spcPts val="1800"/>
              </a:spcBef>
              <a:spcAft>
                <a:spcPts val="0"/>
              </a:spcAft>
              <a:buClr>
                <a:schemeClr val="accent1"/>
              </a:buClr>
              <a:buSzPts val="2200"/>
              <a:buFont typeface="Arial"/>
              <a:buNone/>
            </a:pPr>
            <a:endParaRPr sz="1600" b="0" i="0" u="none" strike="noStrike" cap="none">
              <a:solidFill>
                <a:schemeClr val="dk1"/>
              </a:solidFill>
              <a:latin typeface="Arial"/>
              <a:ea typeface="Arial"/>
              <a:cs typeface="Arial"/>
              <a:sym typeface="Arial"/>
            </a:endParaRPr>
          </a:p>
          <a:p>
            <a:pPr marL="457200" marR="0" lvl="0" indent="-228600" algn="l" rtl="0">
              <a:lnSpc>
                <a:spcPct val="90000"/>
              </a:lnSpc>
              <a:spcBef>
                <a:spcPts val="1800"/>
              </a:spcBef>
              <a:spcAft>
                <a:spcPts val="0"/>
              </a:spcAft>
              <a:buClr>
                <a:schemeClr val="accent1"/>
              </a:buClr>
              <a:buSzPts val="2200"/>
              <a:buFont typeface="Arial"/>
              <a:buNone/>
            </a:pPr>
            <a:endParaRPr sz="1600" b="0" i="0" u="none" strike="noStrike" cap="none">
              <a:solidFill>
                <a:schemeClr val="dk1"/>
              </a:solidFill>
              <a:latin typeface="Arial"/>
              <a:ea typeface="Arial"/>
              <a:cs typeface="Arial"/>
              <a:sym typeface="Arial"/>
            </a:endParaRPr>
          </a:p>
          <a:p>
            <a:pPr marL="457200" marR="0" lvl="0" indent="-228600" algn="l" rtl="0">
              <a:lnSpc>
                <a:spcPct val="90000"/>
              </a:lnSpc>
              <a:spcBef>
                <a:spcPts val="1800"/>
              </a:spcBef>
              <a:spcAft>
                <a:spcPts val="0"/>
              </a:spcAft>
              <a:buClr>
                <a:schemeClr val="accent1"/>
              </a:buClr>
              <a:buSzPts val="2200"/>
              <a:buFont typeface="Arial"/>
              <a:buNone/>
            </a:pPr>
            <a:endParaRPr sz="1600" b="0" i="0" u="none" strike="noStrike" cap="none">
              <a:solidFill>
                <a:schemeClr val="dk1"/>
              </a:solidFill>
              <a:latin typeface="Arial"/>
              <a:ea typeface="Arial"/>
              <a:cs typeface="Arial"/>
              <a:sym typeface="Arial"/>
            </a:endParaRPr>
          </a:p>
        </p:txBody>
      </p:sp>
      <p:pic>
        <p:nvPicPr>
          <p:cNvPr id="568" name="Google Shape;568;p63"/>
          <p:cNvPicPr preferRelativeResize="0"/>
          <p:nvPr/>
        </p:nvPicPr>
        <p:blipFill>
          <a:blip r:embed="rId7">
            <a:alphaModFix/>
          </a:blip>
          <a:stretch>
            <a:fillRect/>
          </a:stretch>
        </p:blipFill>
        <p:spPr>
          <a:xfrm>
            <a:off x="4620437" y="4209653"/>
            <a:ext cx="682050" cy="816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10" name="Google Shape;510;p61"/>
          <p:cNvPicPr preferRelativeResize="0"/>
          <p:nvPr/>
        </p:nvPicPr>
        <p:blipFill rotWithShape="1">
          <a:blip r:embed="rId3">
            <a:alphaModFix/>
          </a:blip>
          <a:srcRect l="15290"/>
          <a:stretch/>
        </p:blipFill>
        <p:spPr>
          <a:xfrm>
            <a:off x="774700" y="1232450"/>
            <a:ext cx="3989018" cy="4134182"/>
          </a:xfrm>
          <a:prstGeom prst="rect">
            <a:avLst/>
          </a:prstGeom>
          <a:noFill/>
          <a:ln>
            <a:noFill/>
          </a:ln>
        </p:spPr>
      </p:pic>
      <p:grpSp>
        <p:nvGrpSpPr>
          <p:cNvPr id="511" name="Google Shape;511;p61"/>
          <p:cNvGrpSpPr/>
          <p:nvPr/>
        </p:nvGrpSpPr>
        <p:grpSpPr>
          <a:xfrm>
            <a:off x="4663440" y="66465"/>
            <a:ext cx="6972300" cy="2216481"/>
            <a:chOff x="4686300" y="94955"/>
            <a:chExt cx="6972300" cy="2216481"/>
          </a:xfrm>
        </p:grpSpPr>
        <p:sp>
          <p:nvSpPr>
            <p:cNvPr id="512" name="Google Shape;512;p61"/>
            <p:cNvSpPr/>
            <p:nvPr/>
          </p:nvSpPr>
          <p:spPr>
            <a:xfrm>
              <a:off x="4686300" y="1308650"/>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3A66B1"/>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533" b="0" i="0" u="none" strike="noStrike" cap="none" dirty="0">
                  <a:solidFill>
                    <a:schemeClr val="lt1"/>
                  </a:solidFill>
                  <a:latin typeface="Arial"/>
                  <a:ea typeface="Arial"/>
                  <a:cs typeface="Arial"/>
                  <a:sym typeface="Arial"/>
                </a:rPr>
                <a:t>Treat Business-Critical Apps Like OT Critical Infrastructure</a:t>
              </a:r>
              <a:endParaRPr dirty="0"/>
            </a:p>
          </p:txBody>
        </p:sp>
        <p:sp>
          <p:nvSpPr>
            <p:cNvPr id="513" name="Google Shape;513;p61"/>
            <p:cNvSpPr/>
            <p:nvPr/>
          </p:nvSpPr>
          <p:spPr>
            <a:xfrm>
              <a:off x="4786578" y="1408928"/>
              <a:ext cx="864900" cy="8022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1</a:t>
              </a:r>
              <a:endParaRPr sz="1467" b="0" i="0" u="none" strike="noStrike" cap="none">
                <a:solidFill>
                  <a:srgbClr val="000000"/>
                </a:solidFill>
                <a:latin typeface="Arial"/>
                <a:ea typeface="Arial"/>
                <a:cs typeface="Arial"/>
                <a:sym typeface="Arial"/>
              </a:endParaRPr>
            </a:p>
          </p:txBody>
        </p:sp>
        <p:sp>
          <p:nvSpPr>
            <p:cNvPr id="6" name="Google Shape;513;p61">
              <a:extLst>
                <a:ext uri="{FF2B5EF4-FFF2-40B4-BE49-F238E27FC236}">
                  <a16:creationId xmlns:a16="http://schemas.microsoft.com/office/drawing/2014/main" id="{A3FE5625-80AF-D34D-B31C-6A1B6AB7B503}"/>
                </a:ext>
              </a:extLst>
            </p:cNvPr>
            <p:cNvSpPr/>
            <p:nvPr/>
          </p:nvSpPr>
          <p:spPr>
            <a:xfrm>
              <a:off x="6526336" y="94955"/>
              <a:ext cx="864900" cy="8022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1</a:t>
              </a:r>
              <a:endParaRPr sz="1467" b="0" i="0" u="none" strike="noStrike" cap="none">
                <a:solidFill>
                  <a:srgbClr val="000000"/>
                </a:solidFill>
                <a:latin typeface="Arial"/>
                <a:ea typeface="Arial"/>
                <a:cs typeface="Arial"/>
                <a:sym typeface="Arial"/>
              </a:endParaRPr>
            </a:p>
          </p:txBody>
        </p:sp>
      </p:grpSp>
      <p:sp>
        <p:nvSpPr>
          <p:cNvPr id="523" name="Google Shape;523;p61"/>
          <p:cNvSpPr txBox="1">
            <a:spLocks noGrp="1"/>
          </p:cNvSpPr>
          <p:nvPr>
            <p:ph type="body" idx="1"/>
          </p:nvPr>
        </p:nvSpPr>
        <p:spPr>
          <a:xfrm>
            <a:off x="992776" y="150315"/>
            <a:ext cx="11021400" cy="634500"/>
          </a:xfrm>
          <a:prstGeom prst="rect">
            <a:avLst/>
          </a:prstGeom>
          <a:noFill/>
          <a:ln>
            <a:noFill/>
          </a:ln>
        </p:spPr>
        <p:txBody>
          <a:bodyPr spcFirstLastPara="1" wrap="square" lIns="0" tIns="0" rIns="0" bIns="0" anchor="t" anchorCtr="0">
            <a:normAutofit/>
          </a:bodyPr>
          <a:lstStyle/>
          <a:p>
            <a:pPr marL="457200" lvl="0" indent="-228600" algn="l" rtl="0">
              <a:lnSpc>
                <a:spcPct val="90000"/>
              </a:lnSpc>
              <a:spcBef>
                <a:spcPts val="1000"/>
              </a:spcBef>
              <a:spcAft>
                <a:spcPts val="0"/>
              </a:spcAft>
              <a:buSzPts val="2800"/>
              <a:buNone/>
            </a:pPr>
            <a:r>
              <a:rPr lang="en"/>
              <a:t>…And Five Things To Do Today</a:t>
            </a:r>
            <a:endParaRPr/>
          </a:p>
        </p:txBody>
      </p:sp>
      <p:sp>
        <p:nvSpPr>
          <p:cNvPr id="2" name="Text Placeholder 5">
            <a:extLst>
              <a:ext uri="{FF2B5EF4-FFF2-40B4-BE49-F238E27FC236}">
                <a16:creationId xmlns:a16="http://schemas.microsoft.com/office/drawing/2014/main" id="{FABB990A-F86F-F76F-3DDB-02DD427619F6}"/>
              </a:ext>
            </a:extLst>
          </p:cNvPr>
          <p:cNvSpPr txBox="1">
            <a:spLocks/>
          </p:cNvSpPr>
          <p:nvPr/>
        </p:nvSpPr>
        <p:spPr>
          <a:xfrm>
            <a:off x="4763718" y="2383224"/>
            <a:ext cx="7250458" cy="318736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A19EB"/>
              </a:buClr>
              <a:buSzPts val="2800"/>
              <a:buFont typeface="Arial"/>
              <a:buNone/>
              <a:defRPr sz="2800" b="0" i="0" u="none" strike="noStrike" cap="none">
                <a:solidFill>
                  <a:srgbClr val="0A1446"/>
                </a:solidFill>
                <a:latin typeface="Arial"/>
                <a:ea typeface="Arial"/>
                <a:cs typeface="Arial"/>
                <a:sym typeface="Arial"/>
              </a:defRPr>
            </a:lvl1pPr>
            <a:lvl2pPr marL="914400" marR="0" lvl="1"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2pPr>
            <a:lvl3pPr marL="1371600" marR="0" lvl="2"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3pPr>
            <a:lvl4pPr marL="1828800" marR="0" lvl="3"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4pPr>
            <a:lvl5pPr marL="2286000" marR="0" lvl="4"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buFont typeface="Arial" panose="020B0604020202020204" pitchFamily="34" charset="0"/>
              <a:buChar char="•"/>
            </a:pPr>
            <a:r>
              <a:rPr lang="en-US" sz="2400" dirty="0"/>
              <a:t>Visibility and Risk = Inversely proportional</a:t>
            </a:r>
            <a:endParaRPr lang="en-US" sz="2400" b="1" dirty="0"/>
          </a:p>
          <a:p>
            <a:pPr lvl="1"/>
            <a:r>
              <a:rPr lang="en-US" dirty="0"/>
              <a:t>Increase Visibility and Assess Risk</a:t>
            </a:r>
          </a:p>
          <a:p>
            <a:pPr marL="571500" indent="-342900">
              <a:buFont typeface="Arial" panose="020B0604020202020204" pitchFamily="34" charset="0"/>
              <a:buChar char="•"/>
            </a:pPr>
            <a:r>
              <a:rPr lang="en-US" sz="2400" dirty="0"/>
              <a:t>Common Practice for critical Infrastructure</a:t>
            </a:r>
          </a:p>
          <a:p>
            <a:pPr marL="571500" indent="-342900">
              <a:buFont typeface="Arial" panose="020B0604020202020204" pitchFamily="34" charset="0"/>
              <a:buChar char="•"/>
            </a:pPr>
            <a:r>
              <a:rPr lang="en-US" sz="2400" b="1" dirty="0"/>
              <a:t>Onapsis Assess </a:t>
            </a:r>
            <a:r>
              <a:rPr lang="en-US" sz="2400" dirty="0"/>
              <a:t>addresses Lack of Visibility all enterprise teams face</a:t>
            </a:r>
          </a:p>
          <a:p>
            <a:pPr lvl="1"/>
            <a:r>
              <a:rPr lang="en-US" dirty="0"/>
              <a:t>Providing focused and comprehensive vulnerability management business-critical applications from SAP</a:t>
            </a:r>
          </a:p>
        </p:txBody>
      </p:sp>
      <p:grpSp>
        <p:nvGrpSpPr>
          <p:cNvPr id="5" name="Group 4">
            <a:extLst>
              <a:ext uri="{FF2B5EF4-FFF2-40B4-BE49-F238E27FC236}">
                <a16:creationId xmlns:a16="http://schemas.microsoft.com/office/drawing/2014/main" id="{28FF337D-1BED-C7A2-753D-7A4E8DD0DEC6}"/>
              </a:ext>
            </a:extLst>
          </p:cNvPr>
          <p:cNvGrpSpPr/>
          <p:nvPr/>
        </p:nvGrpSpPr>
        <p:grpSpPr>
          <a:xfrm>
            <a:off x="4571283" y="5868018"/>
            <a:ext cx="3345199" cy="693638"/>
            <a:chOff x="7987146" y="5355148"/>
            <a:chExt cx="2011316" cy="397784"/>
          </a:xfrm>
        </p:grpSpPr>
        <p:sp>
          <p:nvSpPr>
            <p:cNvPr id="3" name="Google Shape;361;p31">
              <a:extLst>
                <a:ext uri="{FF2B5EF4-FFF2-40B4-BE49-F238E27FC236}">
                  <a16:creationId xmlns:a16="http://schemas.microsoft.com/office/drawing/2014/main" id="{3EBB90EC-BCB4-80D2-38C9-2A871C0239BB}"/>
                </a:ext>
              </a:extLst>
            </p:cNvPr>
            <p:cNvSpPr txBox="1"/>
            <p:nvPr/>
          </p:nvSpPr>
          <p:spPr>
            <a:xfrm>
              <a:off x="8163135" y="5355148"/>
              <a:ext cx="1835327" cy="335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3200" b="1" i="0" u="none" strike="noStrike" cap="none" dirty="0">
                  <a:solidFill>
                    <a:schemeClr val="accent1"/>
                  </a:solidFill>
                  <a:latin typeface="Arial"/>
                  <a:ea typeface="Arial"/>
                  <a:cs typeface="Arial"/>
                  <a:sym typeface="Arial"/>
                </a:rPr>
                <a:t>ASSESS</a:t>
              </a:r>
              <a:endParaRPr sz="2000" b="0" i="0" u="none" strike="noStrike" cap="none" dirty="0">
                <a:solidFill>
                  <a:srgbClr val="000000"/>
                </a:solidFill>
                <a:latin typeface="Arial"/>
                <a:ea typeface="Arial"/>
                <a:cs typeface="Arial"/>
                <a:sym typeface="Arial"/>
              </a:endParaRPr>
            </a:p>
          </p:txBody>
        </p:sp>
        <p:pic>
          <p:nvPicPr>
            <p:cNvPr id="4" name="Google Shape;362;p31" descr="Magnifying glass">
              <a:extLst>
                <a:ext uri="{FF2B5EF4-FFF2-40B4-BE49-F238E27FC236}">
                  <a16:creationId xmlns:a16="http://schemas.microsoft.com/office/drawing/2014/main" id="{3A8667AD-EFC3-5BB9-2955-4E029429F556}"/>
                </a:ext>
              </a:extLst>
            </p:cNvPr>
            <p:cNvPicPr preferRelativeResize="0"/>
            <p:nvPr/>
          </p:nvPicPr>
          <p:blipFill rotWithShape="1">
            <a:blip r:embed="rId4">
              <a:alphaModFix/>
            </a:blip>
            <a:srcRect/>
            <a:stretch/>
          </p:blipFill>
          <p:spPr>
            <a:xfrm>
              <a:off x="7987146" y="5366088"/>
              <a:ext cx="386844" cy="386844"/>
            </a:xfrm>
            <a:prstGeom prst="rect">
              <a:avLst/>
            </a:prstGeom>
            <a:noFill/>
            <a:ln>
              <a:noFill/>
            </a:ln>
          </p:spPr>
        </p:pic>
      </p:grpSp>
      <p:pic>
        <p:nvPicPr>
          <p:cNvPr id="7" name="Google Shape;18;p2" descr="A picture containing logo&#10;&#10;Description automatically generated">
            <a:extLst>
              <a:ext uri="{FF2B5EF4-FFF2-40B4-BE49-F238E27FC236}">
                <a16:creationId xmlns:a16="http://schemas.microsoft.com/office/drawing/2014/main" id="{2C1A8A85-FC6D-F08B-CFDA-E0FAE4C77E5C}"/>
              </a:ext>
            </a:extLst>
          </p:cNvPr>
          <p:cNvPicPr preferRelativeResize="0"/>
          <p:nvPr/>
        </p:nvPicPr>
        <p:blipFill rotWithShape="1">
          <a:blip r:embed="rId5">
            <a:alphaModFix/>
          </a:blip>
          <a:srcRect r="78826"/>
          <a:stretch/>
        </p:blipFill>
        <p:spPr>
          <a:xfrm>
            <a:off x="3809254" y="5953300"/>
            <a:ext cx="540914" cy="542150"/>
          </a:xfrm>
          <a:prstGeom prst="rect">
            <a:avLst/>
          </a:prstGeom>
          <a:noFill/>
          <a:ln>
            <a:noFill/>
          </a:ln>
        </p:spPr>
      </p:pic>
    </p:spTree>
    <p:extLst>
      <p:ext uri="{BB962C8B-B14F-4D97-AF65-F5344CB8AC3E}">
        <p14:creationId xmlns:p14="http://schemas.microsoft.com/office/powerpoint/2010/main" val="3710929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10" name="Google Shape;510;p61"/>
          <p:cNvPicPr preferRelativeResize="0"/>
          <p:nvPr/>
        </p:nvPicPr>
        <p:blipFill rotWithShape="1">
          <a:blip r:embed="rId3">
            <a:alphaModFix/>
          </a:blip>
          <a:srcRect l="15290"/>
          <a:stretch/>
        </p:blipFill>
        <p:spPr>
          <a:xfrm>
            <a:off x="774700" y="1232450"/>
            <a:ext cx="3888740" cy="4030254"/>
          </a:xfrm>
          <a:prstGeom prst="rect">
            <a:avLst/>
          </a:prstGeom>
          <a:noFill/>
          <a:ln>
            <a:noFill/>
          </a:ln>
        </p:spPr>
      </p:pic>
      <p:grpSp>
        <p:nvGrpSpPr>
          <p:cNvPr id="514" name="Google Shape;514;p61"/>
          <p:cNvGrpSpPr/>
          <p:nvPr/>
        </p:nvGrpSpPr>
        <p:grpSpPr>
          <a:xfrm>
            <a:off x="4663440" y="1297379"/>
            <a:ext cx="6972300" cy="1002786"/>
            <a:chOff x="4686300" y="2411714"/>
            <a:chExt cx="6972300" cy="1002786"/>
          </a:xfrm>
        </p:grpSpPr>
        <p:sp>
          <p:nvSpPr>
            <p:cNvPr id="515" name="Google Shape;515;p61"/>
            <p:cNvSpPr/>
            <p:nvPr/>
          </p:nvSpPr>
          <p:spPr>
            <a:xfrm>
              <a:off x="4686300" y="2411714"/>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533">
                  <a:solidFill>
                    <a:schemeClr val="lt1"/>
                  </a:solidFill>
                </a:rPr>
                <a:t>Timely</a:t>
              </a:r>
              <a:r>
                <a:rPr lang="en" sz="2533" b="0" i="0" u="none" strike="noStrike" cap="none">
                  <a:solidFill>
                    <a:schemeClr val="lt1"/>
                  </a:solidFill>
                  <a:latin typeface="Arial"/>
                  <a:ea typeface="Arial"/>
                  <a:cs typeface="Arial"/>
                  <a:sym typeface="Arial"/>
                </a:rPr>
                <a:t> Patch Management</a:t>
              </a:r>
              <a:endParaRPr/>
            </a:p>
          </p:txBody>
        </p:sp>
        <p:sp>
          <p:nvSpPr>
            <p:cNvPr id="516" name="Google Shape;516;p61"/>
            <p:cNvSpPr/>
            <p:nvPr/>
          </p:nvSpPr>
          <p:spPr>
            <a:xfrm>
              <a:off x="4786578" y="2511993"/>
              <a:ext cx="864900" cy="802200"/>
            </a:xfrm>
            <a:prstGeom prst="roundRect">
              <a:avLst>
                <a:gd name="adj" fmla="val 10000"/>
              </a:avLst>
            </a:prstGeom>
            <a:solidFill>
              <a:srgbClr val="C8CF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dirty="0">
                  <a:solidFill>
                    <a:schemeClr val="accent1"/>
                  </a:solidFill>
                  <a:latin typeface="Arial"/>
                  <a:ea typeface="Arial"/>
                  <a:cs typeface="Arial"/>
                  <a:sym typeface="Arial"/>
                </a:rPr>
                <a:t>2</a:t>
              </a:r>
              <a:endParaRPr sz="1467" b="0" i="0" u="none" strike="noStrike" cap="none" dirty="0">
                <a:solidFill>
                  <a:srgbClr val="000000"/>
                </a:solidFill>
                <a:latin typeface="Arial"/>
                <a:ea typeface="Arial"/>
                <a:cs typeface="Arial"/>
                <a:sym typeface="Arial"/>
              </a:endParaRPr>
            </a:p>
          </p:txBody>
        </p:sp>
      </p:grpSp>
      <p:sp>
        <p:nvSpPr>
          <p:cNvPr id="523" name="Google Shape;523;p61"/>
          <p:cNvSpPr txBox="1">
            <a:spLocks noGrp="1"/>
          </p:cNvSpPr>
          <p:nvPr>
            <p:ph type="body" idx="1"/>
          </p:nvPr>
        </p:nvSpPr>
        <p:spPr>
          <a:xfrm>
            <a:off x="992776" y="150315"/>
            <a:ext cx="11021400" cy="634500"/>
          </a:xfrm>
          <a:prstGeom prst="rect">
            <a:avLst/>
          </a:prstGeom>
          <a:noFill/>
          <a:ln>
            <a:noFill/>
          </a:ln>
        </p:spPr>
        <p:txBody>
          <a:bodyPr spcFirstLastPara="1" wrap="square" lIns="0" tIns="0" rIns="0" bIns="0" anchor="t" anchorCtr="0">
            <a:normAutofit/>
          </a:bodyPr>
          <a:lstStyle/>
          <a:p>
            <a:pPr marL="457200" lvl="0" indent="-228600" algn="l" rtl="0">
              <a:lnSpc>
                <a:spcPct val="90000"/>
              </a:lnSpc>
              <a:spcBef>
                <a:spcPts val="1000"/>
              </a:spcBef>
              <a:spcAft>
                <a:spcPts val="0"/>
              </a:spcAft>
              <a:buSzPts val="2800"/>
              <a:buNone/>
            </a:pPr>
            <a:r>
              <a:rPr lang="en"/>
              <a:t>…And Five Things To Do Today</a:t>
            </a:r>
            <a:endParaRPr/>
          </a:p>
        </p:txBody>
      </p:sp>
      <p:sp>
        <p:nvSpPr>
          <p:cNvPr id="2" name="Text Placeholder 5">
            <a:extLst>
              <a:ext uri="{FF2B5EF4-FFF2-40B4-BE49-F238E27FC236}">
                <a16:creationId xmlns:a16="http://schemas.microsoft.com/office/drawing/2014/main" id="{07904A32-83B2-3B26-B551-6F728C397FD6}"/>
              </a:ext>
            </a:extLst>
          </p:cNvPr>
          <p:cNvSpPr txBox="1">
            <a:spLocks/>
          </p:cNvSpPr>
          <p:nvPr/>
        </p:nvSpPr>
        <p:spPr>
          <a:xfrm>
            <a:off x="4818580" y="2400444"/>
            <a:ext cx="6972300" cy="356753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A19EB"/>
              </a:buClr>
              <a:buSzPts val="2800"/>
              <a:buFont typeface="Arial"/>
              <a:buNone/>
              <a:defRPr sz="2800" b="0" i="0" u="none" strike="noStrike" cap="none">
                <a:solidFill>
                  <a:srgbClr val="0A1446"/>
                </a:solidFill>
                <a:latin typeface="Arial"/>
                <a:ea typeface="Arial"/>
                <a:cs typeface="Arial"/>
                <a:sym typeface="Arial"/>
              </a:defRPr>
            </a:lvl1pPr>
            <a:lvl2pPr marL="914400" marR="0" lvl="1"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2pPr>
            <a:lvl3pPr marL="1371600" marR="0" lvl="2"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3pPr>
            <a:lvl4pPr marL="1828800" marR="0" lvl="3"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4pPr>
            <a:lvl5pPr marL="2286000" marR="0" lvl="4"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buFont typeface="Arial" panose="020B0604020202020204" pitchFamily="34" charset="0"/>
              <a:buChar char="•"/>
            </a:pPr>
            <a:r>
              <a:rPr lang="en-US" sz="2400" dirty="0"/>
              <a:t>Patching is Difficult and Time Consuming</a:t>
            </a:r>
            <a:endParaRPr lang="en-US" sz="2400" b="1" dirty="0"/>
          </a:p>
          <a:p>
            <a:pPr lvl="1"/>
            <a:r>
              <a:rPr lang="en-US" dirty="0"/>
              <a:t>Create a Repeatable, Scheduled process</a:t>
            </a:r>
          </a:p>
          <a:p>
            <a:pPr lvl="1"/>
            <a:r>
              <a:rPr lang="en-US" dirty="0"/>
              <a:t>Map Critical &amp; High Known Vulnerabilities into workflows for remediation</a:t>
            </a:r>
          </a:p>
          <a:p>
            <a:pPr marL="571500" indent="-342900">
              <a:buFont typeface="Arial" panose="020B0604020202020204" pitchFamily="34" charset="0"/>
              <a:buChar char="•"/>
            </a:pPr>
            <a:r>
              <a:rPr lang="en-US" sz="2400" b="1" dirty="0"/>
              <a:t>Onapsis Assess </a:t>
            </a:r>
            <a:r>
              <a:rPr lang="en-US" sz="2400" dirty="0"/>
              <a:t>provides automated assessments with detailed solutions to help simplify the patching process</a:t>
            </a:r>
          </a:p>
        </p:txBody>
      </p:sp>
      <p:grpSp>
        <p:nvGrpSpPr>
          <p:cNvPr id="3" name="Group 2">
            <a:extLst>
              <a:ext uri="{FF2B5EF4-FFF2-40B4-BE49-F238E27FC236}">
                <a16:creationId xmlns:a16="http://schemas.microsoft.com/office/drawing/2014/main" id="{BE19CA6C-CF03-8832-021D-25C410352F98}"/>
              </a:ext>
            </a:extLst>
          </p:cNvPr>
          <p:cNvGrpSpPr/>
          <p:nvPr/>
        </p:nvGrpSpPr>
        <p:grpSpPr>
          <a:xfrm>
            <a:off x="3196762" y="5755309"/>
            <a:ext cx="3052496" cy="685591"/>
            <a:chOff x="7912717" y="5359763"/>
            <a:chExt cx="1835327" cy="393169"/>
          </a:xfrm>
        </p:grpSpPr>
        <p:sp>
          <p:nvSpPr>
            <p:cNvPr id="4" name="Google Shape;361;p31">
              <a:extLst>
                <a:ext uri="{FF2B5EF4-FFF2-40B4-BE49-F238E27FC236}">
                  <a16:creationId xmlns:a16="http://schemas.microsoft.com/office/drawing/2014/main" id="{71DE204F-0872-A18F-C18C-8444EC39B425}"/>
                </a:ext>
              </a:extLst>
            </p:cNvPr>
            <p:cNvSpPr txBox="1"/>
            <p:nvPr/>
          </p:nvSpPr>
          <p:spPr>
            <a:xfrm>
              <a:off x="7912717" y="5359763"/>
              <a:ext cx="1835327" cy="335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3200" b="1" i="0" u="none" strike="noStrike" cap="none" dirty="0">
                  <a:solidFill>
                    <a:schemeClr val="accent1"/>
                  </a:solidFill>
                  <a:latin typeface="Arial"/>
                  <a:ea typeface="Arial"/>
                  <a:cs typeface="Arial"/>
                  <a:sym typeface="Arial"/>
                </a:rPr>
                <a:t>ASSESS</a:t>
              </a:r>
              <a:endParaRPr sz="2000" b="0" i="0" u="none" strike="noStrike" cap="none" dirty="0">
                <a:solidFill>
                  <a:srgbClr val="000000"/>
                </a:solidFill>
                <a:latin typeface="Arial"/>
                <a:ea typeface="Arial"/>
                <a:cs typeface="Arial"/>
                <a:sym typeface="Arial"/>
              </a:endParaRPr>
            </a:p>
          </p:txBody>
        </p:sp>
        <p:pic>
          <p:nvPicPr>
            <p:cNvPr id="5" name="Google Shape;362;p31" descr="Magnifying glass">
              <a:extLst>
                <a:ext uri="{FF2B5EF4-FFF2-40B4-BE49-F238E27FC236}">
                  <a16:creationId xmlns:a16="http://schemas.microsoft.com/office/drawing/2014/main" id="{31CD15B0-FA17-E369-3C44-90710A445EAF}"/>
                </a:ext>
              </a:extLst>
            </p:cNvPr>
            <p:cNvPicPr preferRelativeResize="0"/>
            <p:nvPr/>
          </p:nvPicPr>
          <p:blipFill rotWithShape="1">
            <a:blip r:embed="rId4">
              <a:alphaModFix/>
            </a:blip>
            <a:srcRect/>
            <a:stretch/>
          </p:blipFill>
          <p:spPr>
            <a:xfrm>
              <a:off x="7987146" y="5366088"/>
              <a:ext cx="386844" cy="386844"/>
            </a:xfrm>
            <a:prstGeom prst="rect">
              <a:avLst/>
            </a:prstGeom>
            <a:noFill/>
            <a:ln>
              <a:noFill/>
            </a:ln>
          </p:spPr>
        </p:pic>
      </p:grpSp>
      <p:pic>
        <p:nvPicPr>
          <p:cNvPr id="6" name="Google Shape;389;p31" descr="A picture containing drawing&#10;&#10;Description automatically generated">
            <a:extLst>
              <a:ext uri="{FF2B5EF4-FFF2-40B4-BE49-F238E27FC236}">
                <a16:creationId xmlns:a16="http://schemas.microsoft.com/office/drawing/2014/main" id="{0108E98E-6DC3-1F26-6046-305FADA439DA}"/>
              </a:ext>
            </a:extLst>
          </p:cNvPr>
          <p:cNvPicPr preferRelativeResize="0"/>
          <p:nvPr/>
        </p:nvPicPr>
        <p:blipFill rotWithShape="1">
          <a:blip r:embed="rId5">
            <a:alphaModFix/>
          </a:blip>
          <a:srcRect/>
          <a:stretch/>
        </p:blipFill>
        <p:spPr>
          <a:xfrm>
            <a:off x="6296868" y="5775268"/>
            <a:ext cx="2440443" cy="406281"/>
          </a:xfrm>
          <a:prstGeom prst="rect">
            <a:avLst/>
          </a:prstGeom>
          <a:noFill/>
          <a:ln>
            <a:noFill/>
          </a:ln>
        </p:spPr>
      </p:pic>
      <p:sp>
        <p:nvSpPr>
          <p:cNvPr id="7" name="Plus Sign 6">
            <a:extLst>
              <a:ext uri="{FF2B5EF4-FFF2-40B4-BE49-F238E27FC236}">
                <a16:creationId xmlns:a16="http://schemas.microsoft.com/office/drawing/2014/main" id="{615C2072-A3E5-6DFD-BA6E-5E7E19F448C6}"/>
              </a:ext>
            </a:extLst>
          </p:cNvPr>
          <p:cNvSpPr/>
          <p:nvPr/>
        </p:nvSpPr>
        <p:spPr>
          <a:xfrm>
            <a:off x="5631691" y="5807499"/>
            <a:ext cx="563162" cy="48735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516;p61">
            <a:extLst>
              <a:ext uri="{FF2B5EF4-FFF2-40B4-BE49-F238E27FC236}">
                <a16:creationId xmlns:a16="http://schemas.microsoft.com/office/drawing/2014/main" id="{AE4FBBBF-74BF-3267-233C-CAECACBF3060}"/>
              </a:ext>
            </a:extLst>
          </p:cNvPr>
          <p:cNvSpPr/>
          <p:nvPr/>
        </p:nvSpPr>
        <p:spPr>
          <a:xfrm>
            <a:off x="6496528" y="66465"/>
            <a:ext cx="864900" cy="802200"/>
          </a:xfrm>
          <a:prstGeom prst="roundRect">
            <a:avLst>
              <a:gd name="adj" fmla="val 10000"/>
            </a:avLst>
          </a:prstGeom>
          <a:solidFill>
            <a:srgbClr val="C8CF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dirty="0">
                <a:solidFill>
                  <a:schemeClr val="accent1"/>
                </a:solidFill>
                <a:latin typeface="Arial"/>
                <a:ea typeface="Arial"/>
                <a:cs typeface="Arial"/>
                <a:sym typeface="Arial"/>
              </a:rPr>
              <a:t>2</a:t>
            </a:r>
            <a:endParaRPr sz="1467"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06281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10" name="Google Shape;510;p61"/>
          <p:cNvPicPr preferRelativeResize="0"/>
          <p:nvPr/>
        </p:nvPicPr>
        <p:blipFill rotWithShape="1">
          <a:blip r:embed="rId3">
            <a:alphaModFix/>
          </a:blip>
          <a:srcRect l="15290"/>
          <a:stretch/>
        </p:blipFill>
        <p:spPr>
          <a:xfrm>
            <a:off x="774701" y="1232450"/>
            <a:ext cx="3799615" cy="3937886"/>
          </a:xfrm>
          <a:prstGeom prst="rect">
            <a:avLst/>
          </a:prstGeom>
          <a:noFill/>
          <a:ln>
            <a:noFill/>
          </a:ln>
        </p:spPr>
      </p:pic>
      <p:grpSp>
        <p:nvGrpSpPr>
          <p:cNvPr id="7" name="Group 6">
            <a:extLst>
              <a:ext uri="{FF2B5EF4-FFF2-40B4-BE49-F238E27FC236}">
                <a16:creationId xmlns:a16="http://schemas.microsoft.com/office/drawing/2014/main" id="{46CA2723-D570-8887-85AF-EB9950B4D81C}"/>
              </a:ext>
            </a:extLst>
          </p:cNvPr>
          <p:cNvGrpSpPr/>
          <p:nvPr/>
        </p:nvGrpSpPr>
        <p:grpSpPr>
          <a:xfrm>
            <a:off x="4663440" y="1228138"/>
            <a:ext cx="6972300" cy="1002786"/>
            <a:chOff x="4663440" y="1354258"/>
            <a:chExt cx="6972300" cy="1002786"/>
          </a:xfrm>
        </p:grpSpPr>
        <p:sp>
          <p:nvSpPr>
            <p:cNvPr id="518" name="Google Shape;518;p61"/>
            <p:cNvSpPr/>
            <p:nvPr/>
          </p:nvSpPr>
          <p:spPr>
            <a:xfrm>
              <a:off x="4663440" y="1354258"/>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300" dirty="0">
                  <a:solidFill>
                    <a:schemeClr val="lt1"/>
                  </a:solidFill>
                </a:rPr>
                <a:t>Continuous Monitoring of Vulnerabilities and Threats to Your ERP Ap</a:t>
              </a:r>
              <a:r>
                <a:rPr lang="en" sz="2300" b="0" i="0" u="none" strike="noStrike" cap="none" dirty="0">
                  <a:solidFill>
                    <a:schemeClr val="lt1"/>
                  </a:solidFill>
                  <a:latin typeface="Arial"/>
                  <a:ea typeface="Arial"/>
                  <a:cs typeface="Arial"/>
                  <a:sym typeface="Arial"/>
                </a:rPr>
                <a:t>plications </a:t>
              </a:r>
              <a:endParaRPr dirty="0"/>
            </a:p>
          </p:txBody>
        </p:sp>
        <p:sp>
          <p:nvSpPr>
            <p:cNvPr id="519" name="Google Shape;519;p61"/>
            <p:cNvSpPr/>
            <p:nvPr/>
          </p:nvSpPr>
          <p:spPr>
            <a:xfrm>
              <a:off x="4763718" y="1454536"/>
              <a:ext cx="864900" cy="802200"/>
            </a:xfrm>
            <a:prstGeom prst="roundRect">
              <a:avLst>
                <a:gd name="adj" fmla="val 10000"/>
              </a:avLst>
            </a:prstGeom>
            <a:solidFill>
              <a:srgbClr val="D2D8EA"/>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3</a:t>
              </a:r>
              <a:endParaRPr sz="1467" b="0" i="0" u="none" strike="noStrike" cap="none">
                <a:solidFill>
                  <a:srgbClr val="000000"/>
                </a:solidFill>
                <a:latin typeface="Arial"/>
                <a:ea typeface="Arial"/>
                <a:cs typeface="Arial"/>
                <a:sym typeface="Arial"/>
              </a:endParaRPr>
            </a:p>
          </p:txBody>
        </p:sp>
      </p:grpSp>
      <p:sp>
        <p:nvSpPr>
          <p:cNvPr id="2" name="Google Shape;519;p61">
            <a:extLst>
              <a:ext uri="{FF2B5EF4-FFF2-40B4-BE49-F238E27FC236}">
                <a16:creationId xmlns:a16="http://schemas.microsoft.com/office/drawing/2014/main" id="{B68E9063-88F5-0BCB-30D1-FEBDBC26E8AE}"/>
              </a:ext>
            </a:extLst>
          </p:cNvPr>
          <p:cNvSpPr/>
          <p:nvPr/>
        </p:nvSpPr>
        <p:spPr>
          <a:xfrm>
            <a:off x="6503476" y="90054"/>
            <a:ext cx="864900" cy="802200"/>
          </a:xfrm>
          <a:prstGeom prst="roundRect">
            <a:avLst>
              <a:gd name="adj" fmla="val 10000"/>
            </a:avLst>
          </a:prstGeom>
          <a:solidFill>
            <a:srgbClr val="D2D8EA"/>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3</a:t>
            </a:r>
            <a:endParaRPr sz="1467" b="0" i="0" u="none" strike="noStrike" cap="none">
              <a:solidFill>
                <a:srgbClr val="000000"/>
              </a:solidFill>
              <a:latin typeface="Arial"/>
              <a:ea typeface="Arial"/>
              <a:cs typeface="Arial"/>
              <a:sym typeface="Arial"/>
            </a:endParaRPr>
          </a:p>
        </p:txBody>
      </p:sp>
      <p:sp>
        <p:nvSpPr>
          <p:cNvPr id="523" name="Google Shape;523;p61"/>
          <p:cNvSpPr txBox="1">
            <a:spLocks noGrp="1"/>
          </p:cNvSpPr>
          <p:nvPr>
            <p:ph type="body" idx="1"/>
          </p:nvPr>
        </p:nvSpPr>
        <p:spPr>
          <a:xfrm>
            <a:off x="992776" y="150315"/>
            <a:ext cx="11021400" cy="634500"/>
          </a:xfrm>
          <a:prstGeom prst="rect">
            <a:avLst/>
          </a:prstGeom>
          <a:noFill/>
          <a:ln>
            <a:noFill/>
          </a:ln>
        </p:spPr>
        <p:txBody>
          <a:bodyPr spcFirstLastPara="1" wrap="square" lIns="0" tIns="0" rIns="0" bIns="0" anchor="t" anchorCtr="0">
            <a:normAutofit/>
          </a:bodyPr>
          <a:lstStyle/>
          <a:p>
            <a:pPr marL="457200" lvl="0" indent="-228600" algn="l" rtl="0">
              <a:lnSpc>
                <a:spcPct val="90000"/>
              </a:lnSpc>
              <a:spcBef>
                <a:spcPts val="1000"/>
              </a:spcBef>
              <a:spcAft>
                <a:spcPts val="0"/>
              </a:spcAft>
              <a:buSzPts val="2800"/>
              <a:buNone/>
            </a:pPr>
            <a:r>
              <a:rPr lang="en"/>
              <a:t>…And Five Things To Do Today</a:t>
            </a:r>
            <a:endParaRPr/>
          </a:p>
        </p:txBody>
      </p:sp>
      <p:sp>
        <p:nvSpPr>
          <p:cNvPr id="3" name="Text Placeholder 5">
            <a:extLst>
              <a:ext uri="{FF2B5EF4-FFF2-40B4-BE49-F238E27FC236}">
                <a16:creationId xmlns:a16="http://schemas.microsoft.com/office/drawing/2014/main" id="{908BB01D-3A04-BACC-87C8-8DBDEE05A5B4}"/>
              </a:ext>
            </a:extLst>
          </p:cNvPr>
          <p:cNvSpPr txBox="1">
            <a:spLocks/>
          </p:cNvSpPr>
          <p:nvPr/>
        </p:nvSpPr>
        <p:spPr>
          <a:xfrm>
            <a:off x="4663440" y="2382261"/>
            <a:ext cx="7350736" cy="3343913"/>
          </a:xfrm>
          <a:prstGeom prst="rect">
            <a:avLst/>
          </a:prstGeom>
          <a:noFill/>
          <a:ln>
            <a:noFill/>
          </a:ln>
        </p:spPr>
        <p:txBody>
          <a:bodyPr spcFirstLastPara="1" wrap="square" lIns="0" tIns="0" rIns="0" bIns="0" anchor="t" anchorCtr="0">
            <a:normAutofit fontScale="92500" lnSpcReduction="2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A19EB"/>
              </a:buClr>
              <a:buSzPts val="2800"/>
              <a:buFont typeface="Arial"/>
              <a:buNone/>
              <a:defRPr sz="2800" b="0" i="0" u="none" strike="noStrike" cap="none">
                <a:solidFill>
                  <a:srgbClr val="0A1446"/>
                </a:solidFill>
                <a:latin typeface="Arial"/>
                <a:ea typeface="Arial"/>
                <a:cs typeface="Arial"/>
                <a:sym typeface="Arial"/>
              </a:defRPr>
            </a:lvl1pPr>
            <a:lvl2pPr marL="914400" marR="0" lvl="1"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2pPr>
            <a:lvl3pPr marL="1371600" marR="0" lvl="2"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3pPr>
            <a:lvl4pPr marL="1828800" marR="0" lvl="3"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4pPr>
            <a:lvl5pPr marL="2286000" marR="0" lvl="4"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buFont typeface="Arial" panose="020B0604020202020204" pitchFamily="34" charset="0"/>
              <a:buChar char="•"/>
            </a:pPr>
            <a:r>
              <a:rPr lang="en-US" sz="2000" dirty="0"/>
              <a:t>Monitor INTERNAL, as well as External Threats</a:t>
            </a:r>
            <a:endParaRPr lang="en-US" sz="2000" b="1" dirty="0"/>
          </a:p>
          <a:p>
            <a:pPr lvl="1"/>
            <a:r>
              <a:rPr lang="en-US" sz="1900" dirty="0"/>
              <a:t>Including changes, critical transactions and user activity that introduces risk, exploit a vulnerability or takes org. out of compliance.</a:t>
            </a:r>
          </a:p>
          <a:p>
            <a:pPr marL="571500" indent="-342900">
              <a:buFont typeface="Arial" panose="020B0604020202020204" pitchFamily="34" charset="0"/>
              <a:buChar char="•"/>
            </a:pPr>
            <a:r>
              <a:rPr lang="en-US" sz="2000" dirty="0"/>
              <a:t>Driven by Onapsis Research Labs</a:t>
            </a:r>
          </a:p>
          <a:p>
            <a:pPr marL="571500" indent="-342900">
              <a:lnSpc>
                <a:spcPct val="120000"/>
              </a:lnSpc>
              <a:buFont typeface="Arial" panose="020B0604020202020204" pitchFamily="34" charset="0"/>
              <a:buChar char="•"/>
            </a:pPr>
            <a:r>
              <a:rPr lang="en-US" sz="2000" b="1" dirty="0"/>
              <a:t>Onapsis Defend </a:t>
            </a:r>
            <a:r>
              <a:rPr lang="en-US" sz="2000" dirty="0"/>
              <a:t>enables real-time threat alerts to unauthorized changes, misuse, or cyberattacks targeting mission-critical apps </a:t>
            </a:r>
          </a:p>
          <a:p>
            <a:pPr lvl="1"/>
            <a:r>
              <a:rPr lang="en-US" sz="1900" dirty="0"/>
              <a:t>Hosted in cloud, hybrid and on-premises environments.</a:t>
            </a:r>
          </a:p>
          <a:p>
            <a:pPr lvl="1"/>
            <a:r>
              <a:rPr lang="en-US" sz="1900" dirty="0"/>
              <a:t>Critical for BTP, RISE, etc.</a:t>
            </a:r>
          </a:p>
          <a:p>
            <a:pPr lvl="1"/>
            <a:r>
              <a:rPr lang="en-US" sz="1900" dirty="0"/>
              <a:t>Integrates into commonly deployed SIEM systems</a:t>
            </a:r>
          </a:p>
        </p:txBody>
      </p:sp>
      <p:grpSp>
        <p:nvGrpSpPr>
          <p:cNvPr id="6" name="Group 5">
            <a:extLst>
              <a:ext uri="{FF2B5EF4-FFF2-40B4-BE49-F238E27FC236}">
                <a16:creationId xmlns:a16="http://schemas.microsoft.com/office/drawing/2014/main" id="{638D11ED-1FD7-E7B3-E4E8-832B2BA4417B}"/>
              </a:ext>
            </a:extLst>
          </p:cNvPr>
          <p:cNvGrpSpPr/>
          <p:nvPr/>
        </p:nvGrpSpPr>
        <p:grpSpPr>
          <a:xfrm>
            <a:off x="3147302" y="5865037"/>
            <a:ext cx="2481316" cy="546879"/>
            <a:chOff x="6376979" y="5731889"/>
            <a:chExt cx="2481316" cy="546879"/>
          </a:xfrm>
        </p:grpSpPr>
        <p:pic>
          <p:nvPicPr>
            <p:cNvPr id="4" name="Google Shape;392;p31" descr="Shield Tick">
              <a:extLst>
                <a:ext uri="{FF2B5EF4-FFF2-40B4-BE49-F238E27FC236}">
                  <a16:creationId xmlns:a16="http://schemas.microsoft.com/office/drawing/2014/main" id="{AD91306D-398B-AE1F-CA0C-9DFBE4505E8F}"/>
                </a:ext>
              </a:extLst>
            </p:cNvPr>
            <p:cNvPicPr preferRelativeResize="0"/>
            <p:nvPr/>
          </p:nvPicPr>
          <p:blipFill rotWithShape="1">
            <a:blip r:embed="rId4">
              <a:alphaModFix/>
            </a:blip>
            <a:srcRect/>
            <a:stretch/>
          </p:blipFill>
          <p:spPr>
            <a:xfrm>
              <a:off x="6376979" y="5757107"/>
              <a:ext cx="494421" cy="521661"/>
            </a:xfrm>
            <a:prstGeom prst="rect">
              <a:avLst/>
            </a:prstGeom>
            <a:noFill/>
            <a:ln>
              <a:noFill/>
            </a:ln>
          </p:spPr>
        </p:pic>
        <p:sp>
          <p:nvSpPr>
            <p:cNvPr id="5" name="Google Shape;393;p31">
              <a:extLst>
                <a:ext uri="{FF2B5EF4-FFF2-40B4-BE49-F238E27FC236}">
                  <a16:creationId xmlns:a16="http://schemas.microsoft.com/office/drawing/2014/main" id="{D6B21040-D713-9F86-6A52-576F3AA00944}"/>
                </a:ext>
              </a:extLst>
            </p:cNvPr>
            <p:cNvSpPr txBox="1"/>
            <p:nvPr/>
          </p:nvSpPr>
          <p:spPr>
            <a:xfrm>
              <a:off x="6503476" y="5731889"/>
              <a:ext cx="2354819"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800" b="1" i="0" u="none" strike="noStrike" cap="none" dirty="0">
                  <a:solidFill>
                    <a:schemeClr val="accent1"/>
                  </a:solidFill>
                  <a:latin typeface="Arial"/>
                  <a:ea typeface="Arial"/>
                  <a:cs typeface="Arial"/>
                  <a:sym typeface="Arial"/>
                </a:rPr>
                <a:t>DEFEND</a:t>
              </a:r>
              <a:endParaRPr sz="1800" b="0" i="0" u="none" strike="noStrike" cap="none" dirty="0">
                <a:solidFill>
                  <a:srgbClr val="000000"/>
                </a:solidFill>
                <a:latin typeface="Arial"/>
                <a:ea typeface="Arial"/>
                <a:cs typeface="Arial"/>
                <a:sym typeface="Arial"/>
              </a:endParaRPr>
            </a:p>
          </p:txBody>
        </p:sp>
      </p:grpSp>
      <p:grpSp>
        <p:nvGrpSpPr>
          <p:cNvPr id="8" name="Google Shape;398;p31">
            <a:extLst>
              <a:ext uri="{FF2B5EF4-FFF2-40B4-BE49-F238E27FC236}">
                <a16:creationId xmlns:a16="http://schemas.microsoft.com/office/drawing/2014/main" id="{D5925836-82C8-069A-22CC-1FC4869C82DF}"/>
              </a:ext>
            </a:extLst>
          </p:cNvPr>
          <p:cNvGrpSpPr/>
          <p:nvPr/>
        </p:nvGrpSpPr>
        <p:grpSpPr>
          <a:xfrm>
            <a:off x="6563384" y="5688580"/>
            <a:ext cx="2442138" cy="876094"/>
            <a:chOff x="9394660" y="4202360"/>
            <a:chExt cx="2576685" cy="876094"/>
          </a:xfrm>
        </p:grpSpPr>
        <p:pic>
          <p:nvPicPr>
            <p:cNvPr id="9" name="Google Shape;399;p31" descr="A picture containing drawing&#10;&#10;Description automatically generated">
              <a:extLst>
                <a:ext uri="{FF2B5EF4-FFF2-40B4-BE49-F238E27FC236}">
                  <a16:creationId xmlns:a16="http://schemas.microsoft.com/office/drawing/2014/main" id="{6F18FC96-5A19-5A2F-4D0C-3AB7763A2F2D}"/>
                </a:ext>
              </a:extLst>
            </p:cNvPr>
            <p:cNvPicPr preferRelativeResize="0"/>
            <p:nvPr/>
          </p:nvPicPr>
          <p:blipFill rotWithShape="1">
            <a:blip r:embed="rId5">
              <a:alphaModFix/>
            </a:blip>
            <a:srcRect/>
            <a:stretch/>
          </p:blipFill>
          <p:spPr>
            <a:xfrm>
              <a:off x="9559138" y="4285342"/>
              <a:ext cx="777823" cy="233918"/>
            </a:xfrm>
            <a:prstGeom prst="rect">
              <a:avLst/>
            </a:prstGeom>
            <a:noFill/>
            <a:ln>
              <a:noFill/>
            </a:ln>
          </p:spPr>
        </p:pic>
        <p:pic>
          <p:nvPicPr>
            <p:cNvPr id="10" name="Google Shape;400;p31" descr="A picture containing drawing, food&#10;&#10;Description automatically generated">
              <a:extLst>
                <a:ext uri="{FF2B5EF4-FFF2-40B4-BE49-F238E27FC236}">
                  <a16:creationId xmlns:a16="http://schemas.microsoft.com/office/drawing/2014/main" id="{4D940814-3AC1-6731-2639-B4D466E32BFA}"/>
                </a:ext>
              </a:extLst>
            </p:cNvPr>
            <p:cNvPicPr preferRelativeResize="0"/>
            <p:nvPr/>
          </p:nvPicPr>
          <p:blipFill rotWithShape="1">
            <a:blip r:embed="rId6">
              <a:alphaModFix/>
            </a:blip>
            <a:srcRect/>
            <a:stretch/>
          </p:blipFill>
          <p:spPr>
            <a:xfrm>
              <a:off x="9394660" y="4514699"/>
              <a:ext cx="1019279" cy="509640"/>
            </a:xfrm>
            <a:prstGeom prst="rect">
              <a:avLst/>
            </a:prstGeom>
            <a:noFill/>
            <a:ln>
              <a:noFill/>
            </a:ln>
          </p:spPr>
        </p:pic>
        <p:pic>
          <p:nvPicPr>
            <p:cNvPr id="11" name="Google Shape;401;p31" descr="A picture containing drawing, food, light&#10;&#10;Description automatically generated">
              <a:extLst>
                <a:ext uri="{FF2B5EF4-FFF2-40B4-BE49-F238E27FC236}">
                  <a16:creationId xmlns:a16="http://schemas.microsoft.com/office/drawing/2014/main" id="{8C943A36-64F3-9235-17B2-53BC2B50D8A5}"/>
                </a:ext>
              </a:extLst>
            </p:cNvPr>
            <p:cNvPicPr preferRelativeResize="0"/>
            <p:nvPr/>
          </p:nvPicPr>
          <p:blipFill rotWithShape="1">
            <a:blip r:embed="rId7">
              <a:alphaModFix/>
            </a:blip>
            <a:srcRect/>
            <a:stretch/>
          </p:blipFill>
          <p:spPr>
            <a:xfrm>
              <a:off x="10692408" y="4202360"/>
              <a:ext cx="1112876" cy="370958"/>
            </a:xfrm>
            <a:prstGeom prst="rect">
              <a:avLst/>
            </a:prstGeom>
            <a:noFill/>
            <a:ln>
              <a:noFill/>
            </a:ln>
          </p:spPr>
        </p:pic>
        <p:pic>
          <p:nvPicPr>
            <p:cNvPr id="12" name="Google Shape;402;p31" descr="A picture containing drawing&#10;&#10;Description automatically generated">
              <a:extLst>
                <a:ext uri="{FF2B5EF4-FFF2-40B4-BE49-F238E27FC236}">
                  <a16:creationId xmlns:a16="http://schemas.microsoft.com/office/drawing/2014/main" id="{BEFD4865-07A6-C1EA-F980-B0395A067FC8}"/>
                </a:ext>
              </a:extLst>
            </p:cNvPr>
            <p:cNvPicPr preferRelativeResize="0"/>
            <p:nvPr/>
          </p:nvPicPr>
          <p:blipFill rotWithShape="1">
            <a:blip r:embed="rId8">
              <a:alphaModFix/>
            </a:blip>
            <a:srcRect/>
            <a:stretch/>
          </p:blipFill>
          <p:spPr>
            <a:xfrm>
              <a:off x="10471753" y="4465068"/>
              <a:ext cx="1499592" cy="613386"/>
            </a:xfrm>
            <a:prstGeom prst="rect">
              <a:avLst/>
            </a:prstGeom>
            <a:noFill/>
            <a:ln>
              <a:noFill/>
            </a:ln>
          </p:spPr>
        </p:pic>
      </p:grpSp>
      <p:sp>
        <p:nvSpPr>
          <p:cNvPr id="13" name="Plus Sign 12">
            <a:extLst>
              <a:ext uri="{FF2B5EF4-FFF2-40B4-BE49-F238E27FC236}">
                <a16:creationId xmlns:a16="http://schemas.microsoft.com/office/drawing/2014/main" id="{D764B3EA-0477-7346-CD53-7704B6F15B75}"/>
              </a:ext>
            </a:extLst>
          </p:cNvPr>
          <p:cNvSpPr/>
          <p:nvPr/>
        </p:nvSpPr>
        <p:spPr>
          <a:xfrm>
            <a:off x="5581373" y="5801409"/>
            <a:ext cx="672548" cy="6471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5BFFC5-3A6E-E308-4EC6-BB356AA3BB4D}"/>
              </a:ext>
            </a:extLst>
          </p:cNvPr>
          <p:cNvSpPr/>
          <p:nvPr/>
        </p:nvSpPr>
        <p:spPr>
          <a:xfrm rot="19608799">
            <a:off x="143021" y="5148496"/>
            <a:ext cx="3280038"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Pre-Patch Protection</a:t>
            </a:r>
          </a:p>
        </p:txBody>
      </p:sp>
    </p:spTree>
    <p:extLst>
      <p:ext uri="{BB962C8B-B14F-4D97-AF65-F5344CB8AC3E}">
        <p14:creationId xmlns:p14="http://schemas.microsoft.com/office/powerpoint/2010/main" val="3105469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10" name="Google Shape;510;p61"/>
          <p:cNvPicPr preferRelativeResize="0"/>
          <p:nvPr/>
        </p:nvPicPr>
        <p:blipFill rotWithShape="1">
          <a:blip r:embed="rId3">
            <a:alphaModFix/>
          </a:blip>
          <a:srcRect l="15290"/>
          <a:stretch/>
        </p:blipFill>
        <p:spPr>
          <a:xfrm>
            <a:off x="774700" y="1232450"/>
            <a:ext cx="3888740" cy="4030254"/>
          </a:xfrm>
          <a:prstGeom prst="rect">
            <a:avLst/>
          </a:prstGeom>
          <a:noFill/>
          <a:ln>
            <a:noFill/>
          </a:ln>
        </p:spPr>
      </p:pic>
      <p:grpSp>
        <p:nvGrpSpPr>
          <p:cNvPr id="520" name="Google Shape;520;p61"/>
          <p:cNvGrpSpPr/>
          <p:nvPr/>
        </p:nvGrpSpPr>
        <p:grpSpPr>
          <a:xfrm>
            <a:off x="4663440" y="1232450"/>
            <a:ext cx="6972300" cy="1002786"/>
            <a:chOff x="4686300" y="3855844"/>
            <a:chExt cx="6972300" cy="1002786"/>
          </a:xfrm>
        </p:grpSpPr>
        <p:sp>
          <p:nvSpPr>
            <p:cNvPr id="521" name="Google Shape;521;p61"/>
            <p:cNvSpPr/>
            <p:nvPr/>
          </p:nvSpPr>
          <p:spPr>
            <a:xfrm>
              <a:off x="4686300" y="3855844"/>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300">
                  <a:solidFill>
                    <a:schemeClr val="lt1"/>
                  </a:solidFill>
                </a:rPr>
                <a:t>Secure Your Custom Code in ERP Applications </a:t>
              </a:r>
              <a:endParaRPr/>
            </a:p>
          </p:txBody>
        </p:sp>
        <p:sp>
          <p:nvSpPr>
            <p:cNvPr id="522" name="Google Shape;522;p61"/>
            <p:cNvSpPr/>
            <p:nvPr/>
          </p:nvSpPr>
          <p:spPr>
            <a:xfrm>
              <a:off x="4786578" y="3956122"/>
              <a:ext cx="864900" cy="802200"/>
            </a:xfrm>
            <a:prstGeom prst="roundRect">
              <a:avLst>
                <a:gd name="adj" fmla="val 10000"/>
              </a:avLst>
            </a:prstGeom>
            <a:solidFill>
              <a:srgbClr val="DCE0E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dirty="0">
                  <a:solidFill>
                    <a:schemeClr val="accent1"/>
                  </a:solidFill>
                  <a:latin typeface="Arial"/>
                  <a:ea typeface="Arial"/>
                  <a:cs typeface="Arial"/>
                  <a:sym typeface="Arial"/>
                </a:rPr>
                <a:t>4</a:t>
              </a:r>
              <a:endParaRPr sz="1467" b="0" i="0" u="none" strike="noStrike" cap="none" dirty="0">
                <a:solidFill>
                  <a:srgbClr val="000000"/>
                </a:solidFill>
                <a:latin typeface="Arial"/>
                <a:ea typeface="Arial"/>
                <a:cs typeface="Arial"/>
                <a:sym typeface="Arial"/>
              </a:endParaRPr>
            </a:p>
          </p:txBody>
        </p:sp>
      </p:grpSp>
      <p:sp>
        <p:nvSpPr>
          <p:cNvPr id="523" name="Google Shape;523;p61"/>
          <p:cNvSpPr txBox="1">
            <a:spLocks noGrp="1"/>
          </p:cNvSpPr>
          <p:nvPr>
            <p:ph type="body" idx="1"/>
          </p:nvPr>
        </p:nvSpPr>
        <p:spPr>
          <a:xfrm>
            <a:off x="992776" y="150315"/>
            <a:ext cx="11021400" cy="634500"/>
          </a:xfrm>
          <a:prstGeom prst="rect">
            <a:avLst/>
          </a:prstGeom>
          <a:noFill/>
          <a:ln>
            <a:noFill/>
          </a:ln>
        </p:spPr>
        <p:txBody>
          <a:bodyPr spcFirstLastPara="1" wrap="square" lIns="0" tIns="0" rIns="0" bIns="0" anchor="t" anchorCtr="0">
            <a:normAutofit/>
          </a:bodyPr>
          <a:lstStyle/>
          <a:p>
            <a:pPr marL="457200" lvl="0" indent="-228600" algn="l" rtl="0">
              <a:lnSpc>
                <a:spcPct val="90000"/>
              </a:lnSpc>
              <a:spcBef>
                <a:spcPts val="1000"/>
              </a:spcBef>
              <a:spcAft>
                <a:spcPts val="0"/>
              </a:spcAft>
              <a:buSzPts val="2800"/>
              <a:buNone/>
            </a:pPr>
            <a:r>
              <a:rPr lang="en"/>
              <a:t>…And Five Things To Do Today</a:t>
            </a:r>
            <a:endParaRPr/>
          </a:p>
        </p:txBody>
      </p:sp>
      <p:sp>
        <p:nvSpPr>
          <p:cNvPr id="2" name="Text Placeholder 5">
            <a:extLst>
              <a:ext uri="{FF2B5EF4-FFF2-40B4-BE49-F238E27FC236}">
                <a16:creationId xmlns:a16="http://schemas.microsoft.com/office/drawing/2014/main" id="{E4F08A8F-90F6-AFF4-8217-274260C341D2}"/>
              </a:ext>
            </a:extLst>
          </p:cNvPr>
          <p:cNvSpPr txBox="1">
            <a:spLocks/>
          </p:cNvSpPr>
          <p:nvPr/>
        </p:nvSpPr>
        <p:spPr>
          <a:xfrm>
            <a:off x="4663440" y="2374232"/>
            <a:ext cx="7350736" cy="3552444"/>
          </a:xfrm>
          <a:prstGeom prst="rect">
            <a:avLst/>
          </a:prstGeom>
          <a:noFill/>
          <a:ln>
            <a:noFill/>
          </a:ln>
        </p:spPr>
        <p:txBody>
          <a:bodyPr spcFirstLastPara="1" wrap="square" lIns="0" tIns="0" rIns="0" bIns="0" anchor="t" anchorCtr="0">
            <a:normAutofit fontScale="92500" lnSpcReduction="2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A19EB"/>
              </a:buClr>
              <a:buSzPts val="2800"/>
              <a:buFont typeface="Arial"/>
              <a:buNone/>
              <a:defRPr sz="2800" b="0" i="0" u="none" strike="noStrike" cap="none">
                <a:solidFill>
                  <a:srgbClr val="0A1446"/>
                </a:solidFill>
                <a:latin typeface="Arial"/>
                <a:ea typeface="Arial"/>
                <a:cs typeface="Arial"/>
                <a:sym typeface="Arial"/>
              </a:defRPr>
            </a:lvl1pPr>
            <a:lvl2pPr marL="914400" marR="0" lvl="1"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2pPr>
            <a:lvl3pPr marL="1371600" marR="0" lvl="2"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3pPr>
            <a:lvl4pPr marL="1828800" marR="0" lvl="3"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4pPr>
            <a:lvl5pPr marL="2286000" marR="0" lvl="4"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lnSpc>
                <a:spcPct val="110000"/>
              </a:lnSpc>
              <a:buFont typeface="Arial" panose="020B0604020202020204" pitchFamily="34" charset="0"/>
              <a:buChar char="•"/>
            </a:pPr>
            <a:r>
              <a:rPr lang="en-US" sz="2000" dirty="0"/>
              <a:t>Identify security, compliance, and quality errors in SAP custom code</a:t>
            </a:r>
          </a:p>
          <a:p>
            <a:pPr marL="571500" indent="-342900">
              <a:lnSpc>
                <a:spcPct val="110000"/>
              </a:lnSpc>
              <a:buFont typeface="Arial" panose="020B0604020202020204" pitchFamily="34" charset="0"/>
              <a:buChar char="•"/>
            </a:pPr>
            <a:r>
              <a:rPr lang="en-US" sz="2000" dirty="0"/>
              <a:t>Identify SAP transports that would cause import errors, outages, downgrades, security or compliance issues</a:t>
            </a:r>
            <a:endParaRPr lang="en-US" sz="2000" b="1" dirty="0"/>
          </a:p>
          <a:p>
            <a:pPr lvl="1">
              <a:lnSpc>
                <a:spcPct val="110000"/>
              </a:lnSpc>
            </a:pPr>
            <a:r>
              <a:rPr lang="en-US" sz="2000" dirty="0"/>
              <a:t>Reduce Dev costs by 70%</a:t>
            </a:r>
          </a:p>
          <a:p>
            <a:pPr lvl="1">
              <a:lnSpc>
                <a:spcPct val="110000"/>
              </a:lnSpc>
            </a:pPr>
            <a:r>
              <a:rPr lang="en-US" sz="2000" dirty="0"/>
              <a:t>Reduce insertion of Security Vulnerabilities by 75%</a:t>
            </a:r>
          </a:p>
          <a:p>
            <a:pPr marL="571500" indent="-342900">
              <a:lnSpc>
                <a:spcPct val="110000"/>
              </a:lnSpc>
              <a:buFont typeface="Arial" panose="020B0604020202020204" pitchFamily="34" charset="0"/>
              <a:buChar char="•"/>
            </a:pPr>
            <a:r>
              <a:rPr lang="en-US" sz="2000" dirty="0"/>
              <a:t>Real Time brings efficiency to </a:t>
            </a:r>
            <a:r>
              <a:rPr lang="en-US" sz="2000" dirty="0" err="1"/>
              <a:t>DevSecOps</a:t>
            </a:r>
            <a:endParaRPr lang="en-US" sz="2000" dirty="0"/>
          </a:p>
          <a:p>
            <a:pPr marL="571500" indent="-342900">
              <a:lnSpc>
                <a:spcPct val="110000"/>
              </a:lnSpc>
              <a:buFont typeface="Arial" panose="020B0604020202020204" pitchFamily="34" charset="0"/>
              <a:buChar char="•"/>
            </a:pPr>
            <a:r>
              <a:rPr lang="en-US" sz="2000" b="1" dirty="0"/>
              <a:t>Onapsis Control for Code </a:t>
            </a:r>
            <a:r>
              <a:rPr lang="en-US" sz="2000" dirty="0"/>
              <a:t>offers automated analysis of custom SAP code within integrated development environments (IDE) or from code repositories, whether developed in-house or from a third-party.</a:t>
            </a:r>
          </a:p>
        </p:txBody>
      </p:sp>
      <p:grpSp>
        <p:nvGrpSpPr>
          <p:cNvPr id="5" name="Group 4">
            <a:extLst>
              <a:ext uri="{FF2B5EF4-FFF2-40B4-BE49-F238E27FC236}">
                <a16:creationId xmlns:a16="http://schemas.microsoft.com/office/drawing/2014/main" id="{ECEF3050-D84D-07B1-98E7-FF0FE6285A5F}"/>
              </a:ext>
            </a:extLst>
          </p:cNvPr>
          <p:cNvGrpSpPr/>
          <p:nvPr/>
        </p:nvGrpSpPr>
        <p:grpSpPr>
          <a:xfrm>
            <a:off x="3613918" y="6011962"/>
            <a:ext cx="3164500" cy="651136"/>
            <a:chOff x="3999611" y="5923814"/>
            <a:chExt cx="1925325" cy="396160"/>
          </a:xfrm>
        </p:grpSpPr>
        <p:sp>
          <p:nvSpPr>
            <p:cNvPr id="3" name="Google Shape;374;p31">
              <a:extLst>
                <a:ext uri="{FF2B5EF4-FFF2-40B4-BE49-F238E27FC236}">
                  <a16:creationId xmlns:a16="http://schemas.microsoft.com/office/drawing/2014/main" id="{B1C3723D-C62F-E685-A136-411CC44EC4E3}"/>
                </a:ext>
              </a:extLst>
            </p:cNvPr>
            <p:cNvSpPr txBox="1"/>
            <p:nvPr/>
          </p:nvSpPr>
          <p:spPr>
            <a:xfrm>
              <a:off x="4191649" y="5923814"/>
              <a:ext cx="1733287" cy="3557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3200" b="1" i="0" u="none" strike="noStrike" cap="none" dirty="0">
                  <a:solidFill>
                    <a:schemeClr val="accent1"/>
                  </a:solidFill>
                  <a:latin typeface="Arial"/>
                  <a:ea typeface="Arial"/>
                  <a:cs typeface="Arial"/>
                  <a:sym typeface="Arial"/>
                </a:rPr>
                <a:t>CONTROL</a:t>
              </a:r>
              <a:endParaRPr sz="2000" b="0" i="0" u="none" strike="noStrike" cap="none" dirty="0">
                <a:solidFill>
                  <a:srgbClr val="000000"/>
                </a:solidFill>
                <a:latin typeface="Arial"/>
                <a:ea typeface="Arial"/>
                <a:cs typeface="Arial"/>
                <a:sym typeface="Arial"/>
              </a:endParaRPr>
            </a:p>
          </p:txBody>
        </p:sp>
        <p:pic>
          <p:nvPicPr>
            <p:cNvPr id="4" name="Google Shape;375;p31" descr="Police">
              <a:extLst>
                <a:ext uri="{FF2B5EF4-FFF2-40B4-BE49-F238E27FC236}">
                  <a16:creationId xmlns:a16="http://schemas.microsoft.com/office/drawing/2014/main" id="{21497C31-6CAE-7CAC-61D0-E6FCB3679D2D}"/>
                </a:ext>
              </a:extLst>
            </p:cNvPr>
            <p:cNvPicPr preferRelativeResize="0"/>
            <p:nvPr/>
          </p:nvPicPr>
          <p:blipFill rotWithShape="1">
            <a:blip r:embed="rId4">
              <a:alphaModFix/>
            </a:blip>
            <a:srcRect/>
            <a:stretch/>
          </p:blipFill>
          <p:spPr>
            <a:xfrm>
              <a:off x="3999611" y="5965955"/>
              <a:ext cx="334336" cy="354019"/>
            </a:xfrm>
            <a:prstGeom prst="rect">
              <a:avLst/>
            </a:prstGeom>
            <a:noFill/>
            <a:ln>
              <a:noFill/>
            </a:ln>
          </p:spPr>
        </p:pic>
      </p:grpSp>
      <p:sp>
        <p:nvSpPr>
          <p:cNvPr id="6" name="Google Shape;522;p61">
            <a:extLst>
              <a:ext uri="{FF2B5EF4-FFF2-40B4-BE49-F238E27FC236}">
                <a16:creationId xmlns:a16="http://schemas.microsoft.com/office/drawing/2014/main" id="{ADE64521-CAD3-B8A7-68C9-766355410344}"/>
              </a:ext>
            </a:extLst>
          </p:cNvPr>
          <p:cNvSpPr/>
          <p:nvPr/>
        </p:nvSpPr>
        <p:spPr>
          <a:xfrm>
            <a:off x="6419097" y="115317"/>
            <a:ext cx="864900" cy="802200"/>
          </a:xfrm>
          <a:prstGeom prst="roundRect">
            <a:avLst>
              <a:gd name="adj" fmla="val 10000"/>
            </a:avLst>
          </a:prstGeom>
          <a:solidFill>
            <a:srgbClr val="DCE0E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dirty="0">
                <a:solidFill>
                  <a:schemeClr val="accent1"/>
                </a:solidFill>
                <a:latin typeface="Arial"/>
                <a:ea typeface="Arial"/>
                <a:cs typeface="Arial"/>
                <a:sym typeface="Arial"/>
              </a:rPr>
              <a:t>4</a:t>
            </a:r>
            <a:endParaRPr sz="1467"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18407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10" name="Google Shape;510;p61"/>
          <p:cNvPicPr preferRelativeResize="0"/>
          <p:nvPr/>
        </p:nvPicPr>
        <p:blipFill rotWithShape="1">
          <a:blip r:embed="rId3">
            <a:alphaModFix/>
          </a:blip>
          <a:srcRect l="15290"/>
          <a:stretch/>
        </p:blipFill>
        <p:spPr>
          <a:xfrm>
            <a:off x="774700" y="1232450"/>
            <a:ext cx="3888740" cy="4030254"/>
          </a:xfrm>
          <a:prstGeom prst="rect">
            <a:avLst/>
          </a:prstGeom>
          <a:noFill/>
          <a:ln>
            <a:noFill/>
          </a:ln>
        </p:spPr>
      </p:pic>
      <p:sp>
        <p:nvSpPr>
          <p:cNvPr id="523" name="Google Shape;523;p61"/>
          <p:cNvSpPr txBox="1">
            <a:spLocks noGrp="1"/>
          </p:cNvSpPr>
          <p:nvPr>
            <p:ph type="body" idx="1"/>
          </p:nvPr>
        </p:nvSpPr>
        <p:spPr>
          <a:xfrm>
            <a:off x="992776" y="223888"/>
            <a:ext cx="11021400" cy="634500"/>
          </a:xfrm>
          <a:prstGeom prst="rect">
            <a:avLst/>
          </a:prstGeom>
          <a:noFill/>
          <a:ln>
            <a:noFill/>
          </a:ln>
        </p:spPr>
        <p:txBody>
          <a:bodyPr spcFirstLastPara="1" wrap="square" lIns="0" tIns="0" rIns="0" bIns="0" anchor="t" anchorCtr="0">
            <a:normAutofit/>
          </a:bodyPr>
          <a:lstStyle/>
          <a:p>
            <a:pPr marL="457200" lvl="0" indent="-228600" algn="l" rtl="0">
              <a:lnSpc>
                <a:spcPct val="90000"/>
              </a:lnSpc>
              <a:spcBef>
                <a:spcPts val="1000"/>
              </a:spcBef>
              <a:spcAft>
                <a:spcPts val="0"/>
              </a:spcAft>
              <a:buSzPts val="2800"/>
              <a:buNone/>
            </a:pPr>
            <a:r>
              <a:rPr lang="en"/>
              <a:t>…And Five Things To Do Today</a:t>
            </a:r>
            <a:endParaRPr/>
          </a:p>
        </p:txBody>
      </p:sp>
      <p:sp>
        <p:nvSpPr>
          <p:cNvPr id="524" name="Google Shape;524;p61"/>
          <p:cNvSpPr/>
          <p:nvPr/>
        </p:nvSpPr>
        <p:spPr>
          <a:xfrm>
            <a:off x="4663440" y="1232450"/>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533">
                <a:solidFill>
                  <a:schemeClr val="lt1"/>
                </a:solidFill>
              </a:rPr>
              <a:t>Commit to Control and Governance</a:t>
            </a:r>
            <a:endParaRPr/>
          </a:p>
        </p:txBody>
      </p:sp>
      <p:sp>
        <p:nvSpPr>
          <p:cNvPr id="525" name="Google Shape;525;p61"/>
          <p:cNvSpPr/>
          <p:nvPr/>
        </p:nvSpPr>
        <p:spPr>
          <a:xfrm>
            <a:off x="4763718" y="1378448"/>
            <a:ext cx="864900" cy="8022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a:solidFill>
                  <a:schemeClr val="accent1"/>
                </a:solidFill>
              </a:rPr>
              <a:t>5</a:t>
            </a:r>
            <a:endParaRPr sz="1467" b="0" i="0" u="none" strike="noStrike" cap="none">
              <a:solidFill>
                <a:srgbClr val="000000"/>
              </a:solidFill>
              <a:latin typeface="Arial"/>
              <a:ea typeface="Arial"/>
              <a:cs typeface="Arial"/>
              <a:sym typeface="Arial"/>
            </a:endParaRPr>
          </a:p>
        </p:txBody>
      </p:sp>
      <p:sp>
        <p:nvSpPr>
          <p:cNvPr id="2" name="Text Placeholder 5">
            <a:extLst>
              <a:ext uri="{FF2B5EF4-FFF2-40B4-BE49-F238E27FC236}">
                <a16:creationId xmlns:a16="http://schemas.microsoft.com/office/drawing/2014/main" id="{F09682BD-76A8-219B-4C02-D056E824EC8F}"/>
              </a:ext>
            </a:extLst>
          </p:cNvPr>
          <p:cNvSpPr txBox="1">
            <a:spLocks/>
          </p:cNvSpPr>
          <p:nvPr/>
        </p:nvSpPr>
        <p:spPr>
          <a:xfrm>
            <a:off x="4572000" y="2326646"/>
            <a:ext cx="7442176" cy="364323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A19EB"/>
              </a:buClr>
              <a:buSzPts val="2800"/>
              <a:buFont typeface="Arial"/>
              <a:buNone/>
              <a:defRPr sz="2800" b="0" i="0" u="none" strike="noStrike" cap="none">
                <a:solidFill>
                  <a:srgbClr val="0A1446"/>
                </a:solidFill>
                <a:latin typeface="Arial"/>
                <a:ea typeface="Arial"/>
                <a:cs typeface="Arial"/>
                <a:sym typeface="Arial"/>
              </a:defRPr>
            </a:lvl1pPr>
            <a:lvl2pPr marL="914400" marR="0" lvl="1"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2pPr>
            <a:lvl3pPr marL="1371600" marR="0" lvl="2"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3pPr>
            <a:lvl4pPr marL="1828800" marR="0" lvl="3"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4pPr>
            <a:lvl5pPr marL="2286000" marR="0" lvl="4" indent="-342900" algn="l" rtl="0">
              <a:lnSpc>
                <a:spcPct val="90000"/>
              </a:lnSpc>
              <a:spcBef>
                <a:spcPts val="500"/>
              </a:spcBef>
              <a:spcAft>
                <a:spcPts val="0"/>
              </a:spcAft>
              <a:buClr>
                <a:srgbClr val="5A19EB"/>
              </a:buClr>
              <a:buSzPts val="18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buFont typeface="Arial" panose="020B0604020202020204" pitchFamily="34" charset="0"/>
              <a:buChar char="•"/>
            </a:pPr>
            <a:r>
              <a:rPr lang="en-US" sz="2000" dirty="0"/>
              <a:t>GRC – Governance, Risk &amp; Compliance</a:t>
            </a:r>
            <a:endParaRPr lang="en-US" sz="2000" b="1" dirty="0"/>
          </a:p>
          <a:p>
            <a:pPr lvl="1"/>
            <a:r>
              <a:rPr lang="en-US" sz="2000" dirty="0"/>
              <a:t>Process Controls, often an afterthought with Bus. Apps</a:t>
            </a:r>
          </a:p>
          <a:p>
            <a:pPr marL="571500" indent="-342900">
              <a:buFont typeface="Arial" panose="020B0604020202020204" pitchFamily="34" charset="0"/>
              <a:buChar char="•"/>
            </a:pPr>
            <a:r>
              <a:rPr lang="en-US" sz="2000" dirty="0"/>
              <a:t>Automate evidence collection to prepare for and support internal and external audits (e.g., SOX)</a:t>
            </a:r>
          </a:p>
          <a:p>
            <a:pPr marL="571500" indent="-342900">
              <a:buFont typeface="Arial" panose="020B0604020202020204" pitchFamily="34" charset="0"/>
              <a:buChar char="•"/>
            </a:pPr>
            <a:r>
              <a:rPr lang="en-US" sz="2000" b="1" dirty="0"/>
              <a:t>Onapsis Comply</a:t>
            </a:r>
            <a:r>
              <a:rPr lang="en-US" sz="2000" dirty="0"/>
              <a:t> checks mission-critical applications against policies to define, identify and monitor risk that could impact cybersecurity, IT controls and compliance standards</a:t>
            </a:r>
          </a:p>
          <a:p>
            <a:pPr lvl="1"/>
            <a:r>
              <a:rPr lang="en-US" sz="2000" dirty="0"/>
              <a:t>Leverage out-of-the-box policies from Onapsis, and/or customize policies specific organization’s risk, cybersecurity and compliance standards</a:t>
            </a:r>
          </a:p>
        </p:txBody>
      </p:sp>
      <p:sp>
        <p:nvSpPr>
          <p:cNvPr id="3" name="Google Shape;525;p61">
            <a:extLst>
              <a:ext uri="{FF2B5EF4-FFF2-40B4-BE49-F238E27FC236}">
                <a16:creationId xmlns:a16="http://schemas.microsoft.com/office/drawing/2014/main" id="{6279265A-C886-140F-8032-8410D6C06D4B}"/>
              </a:ext>
            </a:extLst>
          </p:cNvPr>
          <p:cNvSpPr/>
          <p:nvPr/>
        </p:nvSpPr>
        <p:spPr>
          <a:xfrm>
            <a:off x="6503476" y="140038"/>
            <a:ext cx="864900" cy="8022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a:solidFill>
                  <a:schemeClr val="accent1"/>
                </a:solidFill>
              </a:rPr>
              <a:t>5</a:t>
            </a:r>
            <a:endParaRPr sz="1467" b="0" i="0" u="none" strike="noStrike" cap="none">
              <a:solidFill>
                <a:srgbClr val="000000"/>
              </a:solidFill>
              <a:latin typeface="Arial"/>
              <a:ea typeface="Arial"/>
              <a:cs typeface="Arial"/>
              <a:sym typeface="Arial"/>
            </a:endParaRPr>
          </a:p>
        </p:txBody>
      </p:sp>
      <p:grpSp>
        <p:nvGrpSpPr>
          <p:cNvPr id="6" name="Group 5">
            <a:extLst>
              <a:ext uri="{FF2B5EF4-FFF2-40B4-BE49-F238E27FC236}">
                <a16:creationId xmlns:a16="http://schemas.microsoft.com/office/drawing/2014/main" id="{642643DC-9288-9DC7-B488-EBA3268E30C0}"/>
              </a:ext>
            </a:extLst>
          </p:cNvPr>
          <p:cNvGrpSpPr/>
          <p:nvPr/>
        </p:nvGrpSpPr>
        <p:grpSpPr>
          <a:xfrm>
            <a:off x="4721677" y="5931056"/>
            <a:ext cx="2711401" cy="584734"/>
            <a:chOff x="4172875" y="5754432"/>
            <a:chExt cx="1819067" cy="392296"/>
          </a:xfrm>
        </p:grpSpPr>
        <p:pic>
          <p:nvPicPr>
            <p:cNvPr id="4" name="Google Shape;383;p31" descr="Clipboard Mixed">
              <a:extLst>
                <a:ext uri="{FF2B5EF4-FFF2-40B4-BE49-F238E27FC236}">
                  <a16:creationId xmlns:a16="http://schemas.microsoft.com/office/drawing/2014/main" id="{389B0923-4A98-70E9-3D6F-43F12DBD14B0}"/>
                </a:ext>
              </a:extLst>
            </p:cNvPr>
            <p:cNvPicPr preferRelativeResize="0"/>
            <p:nvPr/>
          </p:nvPicPr>
          <p:blipFill rotWithShape="1">
            <a:blip r:embed="rId4">
              <a:alphaModFix/>
            </a:blip>
            <a:srcRect/>
            <a:stretch/>
          </p:blipFill>
          <p:spPr>
            <a:xfrm>
              <a:off x="4172875" y="5782080"/>
              <a:ext cx="321419" cy="348308"/>
            </a:xfrm>
            <a:prstGeom prst="rect">
              <a:avLst/>
            </a:prstGeom>
            <a:noFill/>
            <a:ln>
              <a:noFill/>
            </a:ln>
          </p:spPr>
        </p:pic>
        <p:sp>
          <p:nvSpPr>
            <p:cNvPr id="5" name="Google Shape;384;p31">
              <a:extLst>
                <a:ext uri="{FF2B5EF4-FFF2-40B4-BE49-F238E27FC236}">
                  <a16:creationId xmlns:a16="http://schemas.microsoft.com/office/drawing/2014/main" id="{98330606-50A1-8178-A8F3-8CFDEE9FC8D6}"/>
                </a:ext>
              </a:extLst>
            </p:cNvPr>
            <p:cNvSpPr txBox="1"/>
            <p:nvPr/>
          </p:nvSpPr>
          <p:spPr>
            <a:xfrm>
              <a:off x="4298301" y="5754432"/>
              <a:ext cx="1693641" cy="3922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3200" b="1" i="0" u="none" strike="noStrike" cap="none">
                  <a:solidFill>
                    <a:schemeClr val="accent1"/>
                  </a:solidFill>
                  <a:latin typeface="Arial"/>
                  <a:ea typeface="Arial"/>
                  <a:cs typeface="Arial"/>
                  <a:sym typeface="Arial"/>
                </a:rPr>
                <a:t>COMPLY</a:t>
              </a:r>
              <a:endParaRPr sz="20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006717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0"/>
          <p:cNvSpPr txBox="1">
            <a:spLocks noGrp="1"/>
          </p:cNvSpPr>
          <p:nvPr>
            <p:ph type="body" idx="1"/>
          </p:nvPr>
        </p:nvSpPr>
        <p:spPr>
          <a:xfrm>
            <a:off x="909608" y="338094"/>
            <a:ext cx="7656323" cy="647100"/>
          </a:xfrm>
          <a:prstGeom prst="rect">
            <a:avLst/>
          </a:prstGeom>
        </p:spPr>
        <p:txBody>
          <a:bodyPr spcFirstLastPara="1" wrap="square" lIns="0" tIns="0" rIns="0" bIns="0" anchor="t" anchorCtr="0">
            <a:normAutofit fontScale="85000" lnSpcReduction="10000"/>
          </a:bodyPr>
          <a:lstStyle/>
          <a:p>
            <a:pPr marL="0" lvl="0" indent="0" algn="l" rtl="0">
              <a:spcBef>
                <a:spcPts val="1000"/>
              </a:spcBef>
              <a:spcAft>
                <a:spcPts val="0"/>
              </a:spcAft>
              <a:buNone/>
            </a:pPr>
            <a:r>
              <a:rPr lang="en-US" dirty="0"/>
              <a:t>How Onapsis Assists Customers using RISE with SAP </a:t>
            </a:r>
            <a:endParaRPr dirty="0"/>
          </a:p>
        </p:txBody>
      </p:sp>
      <p:pic>
        <p:nvPicPr>
          <p:cNvPr id="536" name="Google Shape;536;p40"/>
          <p:cNvPicPr preferRelativeResize="0"/>
          <p:nvPr/>
        </p:nvPicPr>
        <p:blipFill>
          <a:blip r:embed="rId3">
            <a:alphaModFix/>
          </a:blip>
          <a:stretch>
            <a:fillRect/>
          </a:stretch>
        </p:blipFill>
        <p:spPr>
          <a:xfrm>
            <a:off x="745168" y="886482"/>
            <a:ext cx="11446832" cy="5234031"/>
          </a:xfrm>
          <a:prstGeom prst="rect">
            <a:avLst/>
          </a:prstGeom>
          <a:noFill/>
          <a:ln>
            <a:noFill/>
          </a:ln>
        </p:spPr>
      </p:pic>
      <p:sp>
        <p:nvSpPr>
          <p:cNvPr id="3" name="Arrow: Right 2">
            <a:extLst>
              <a:ext uri="{FF2B5EF4-FFF2-40B4-BE49-F238E27FC236}">
                <a16:creationId xmlns:a16="http://schemas.microsoft.com/office/drawing/2014/main" id="{00D76C52-A5D1-F647-1978-E596359133F6}"/>
              </a:ext>
            </a:extLst>
          </p:cNvPr>
          <p:cNvSpPr/>
          <p:nvPr/>
        </p:nvSpPr>
        <p:spPr>
          <a:xfrm rot="19076135">
            <a:off x="5294419" y="4155460"/>
            <a:ext cx="3902943" cy="1744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8;p2" descr="A picture containing logo&#10;&#10;Description automatically generated">
            <a:extLst>
              <a:ext uri="{FF2B5EF4-FFF2-40B4-BE49-F238E27FC236}">
                <a16:creationId xmlns:a16="http://schemas.microsoft.com/office/drawing/2014/main" id="{52993157-6E23-D33F-264F-8B99E7ADE8C3}"/>
              </a:ext>
            </a:extLst>
          </p:cNvPr>
          <p:cNvPicPr preferRelativeResize="0"/>
          <p:nvPr/>
        </p:nvPicPr>
        <p:blipFill rotWithShape="1">
          <a:blip r:embed="rId4">
            <a:alphaModFix/>
          </a:blip>
          <a:srcRect r="78826"/>
          <a:stretch/>
        </p:blipFill>
        <p:spPr>
          <a:xfrm>
            <a:off x="1075694" y="6126751"/>
            <a:ext cx="540914" cy="542150"/>
          </a:xfrm>
          <a:prstGeom prst="rect">
            <a:avLst/>
          </a:prstGeom>
          <a:noFill/>
          <a:ln>
            <a:noFill/>
          </a:ln>
        </p:spPr>
      </p:pic>
      <p:sp>
        <p:nvSpPr>
          <p:cNvPr id="5" name="TextBox 4">
            <a:extLst>
              <a:ext uri="{FF2B5EF4-FFF2-40B4-BE49-F238E27FC236}">
                <a16:creationId xmlns:a16="http://schemas.microsoft.com/office/drawing/2014/main" id="{E069275A-022C-07DE-09A5-89467D9FF804}"/>
              </a:ext>
            </a:extLst>
          </p:cNvPr>
          <p:cNvSpPr txBox="1"/>
          <p:nvPr/>
        </p:nvSpPr>
        <p:spPr>
          <a:xfrm>
            <a:off x="1616608" y="6251173"/>
            <a:ext cx="4314001" cy="369332"/>
          </a:xfrm>
          <a:prstGeom prst="rect">
            <a:avLst/>
          </a:prstGeom>
          <a:noFill/>
        </p:spPr>
        <p:txBody>
          <a:bodyPr wrap="none" rtlCol="0">
            <a:spAutoFit/>
          </a:bodyPr>
          <a:lstStyle/>
          <a:p>
            <a:r>
              <a:rPr lang="en-US" sz="1800" b="1" dirty="0"/>
              <a:t>Onapsis provides ability to address…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64"/>
          <p:cNvPicPr preferRelativeResize="0"/>
          <p:nvPr/>
        </p:nvPicPr>
        <p:blipFill rotWithShape="1">
          <a:blip r:embed="rId3">
            <a:alphaModFix/>
          </a:blip>
          <a:srcRect l="70" t="9313" r="-69" b="43861"/>
          <a:stretch/>
        </p:blipFill>
        <p:spPr>
          <a:xfrm>
            <a:off x="8134" y="33"/>
            <a:ext cx="12192001" cy="2606067"/>
          </a:xfrm>
          <a:prstGeom prst="rect">
            <a:avLst/>
          </a:prstGeom>
          <a:noFill/>
          <a:ln>
            <a:noFill/>
          </a:ln>
        </p:spPr>
      </p:pic>
      <p:sp>
        <p:nvSpPr>
          <p:cNvPr id="574" name="Google Shape;574;p64"/>
          <p:cNvSpPr/>
          <p:nvPr/>
        </p:nvSpPr>
        <p:spPr>
          <a:xfrm>
            <a:off x="0" y="442533"/>
            <a:ext cx="2768100" cy="6410400"/>
          </a:xfrm>
          <a:prstGeom prst="snipRoundRect">
            <a:avLst>
              <a:gd name="adj1" fmla="val 0"/>
              <a:gd name="adj2" fmla="val 16667"/>
            </a:avLst>
          </a:prstGeom>
          <a:solidFill>
            <a:schemeClr val="accent3"/>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575" name="Google Shape;575;p64"/>
          <p:cNvSpPr txBox="1"/>
          <p:nvPr/>
        </p:nvSpPr>
        <p:spPr>
          <a:xfrm>
            <a:off x="202200" y="3972001"/>
            <a:ext cx="2560500" cy="2873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1600" b="1" i="1" u="none" strike="noStrike" cap="none">
                <a:solidFill>
                  <a:srgbClr val="FDE1D1"/>
                </a:solidFill>
                <a:latin typeface="Arial"/>
                <a:ea typeface="Arial"/>
                <a:cs typeface="Arial"/>
                <a:sym typeface="Arial"/>
              </a:rPr>
              <a:t>Onapsis removes the mystery around SAP security by increasing visibility.</a:t>
            </a:r>
            <a:r>
              <a:rPr lang="en" sz="1600" b="0" i="1" u="none" strike="noStrike" cap="none">
                <a:solidFill>
                  <a:srgbClr val="FDE1D1"/>
                </a:solidFill>
                <a:latin typeface="Arial"/>
                <a:ea typeface="Arial"/>
                <a:cs typeface="Arial"/>
                <a:sym typeface="Arial"/>
              </a:rPr>
              <a:t> We can see ...misconfigurations, missing patches or unusual user activity - what risk they post and how to fix them</a:t>
            </a:r>
            <a:br>
              <a:rPr lang="en" sz="1333" b="0" i="1" u="none" strike="noStrike" cap="none">
                <a:solidFill>
                  <a:srgbClr val="FDE1D1"/>
                </a:solidFill>
                <a:latin typeface="Arial"/>
                <a:ea typeface="Arial"/>
                <a:cs typeface="Arial"/>
                <a:sym typeface="Arial"/>
              </a:rPr>
            </a:br>
            <a:br>
              <a:rPr lang="en" sz="1333" b="0" i="1" u="none" strike="noStrike" cap="none">
                <a:solidFill>
                  <a:srgbClr val="FDE1D1"/>
                </a:solidFill>
                <a:latin typeface="Arial"/>
                <a:ea typeface="Arial"/>
                <a:cs typeface="Arial"/>
                <a:sym typeface="Arial"/>
              </a:rPr>
            </a:br>
            <a:r>
              <a:rPr lang="en" sz="1333" b="0" i="1" u="none" strike="noStrike" cap="none">
                <a:solidFill>
                  <a:srgbClr val="FDE1D1"/>
                </a:solidFill>
                <a:latin typeface="Arial"/>
                <a:ea typeface="Arial"/>
                <a:cs typeface="Arial"/>
                <a:sym typeface="Arial"/>
              </a:rPr>
              <a:t>- CISO</a:t>
            </a:r>
            <a:endParaRPr sz="1867" b="0" i="1" u="none" strike="noStrike" cap="none">
              <a:solidFill>
                <a:srgbClr val="FDE1D1"/>
              </a:solidFill>
              <a:latin typeface="Arial"/>
              <a:ea typeface="Arial"/>
              <a:cs typeface="Arial"/>
              <a:sym typeface="Arial"/>
            </a:endParaRPr>
          </a:p>
        </p:txBody>
      </p:sp>
      <p:pic>
        <p:nvPicPr>
          <p:cNvPr id="576" name="Google Shape;576;p64"/>
          <p:cNvPicPr preferRelativeResize="0"/>
          <p:nvPr/>
        </p:nvPicPr>
        <p:blipFill rotWithShape="1">
          <a:blip r:embed="rId4">
            <a:alphaModFix amt="60000"/>
          </a:blip>
          <a:srcRect r="37441"/>
          <a:stretch/>
        </p:blipFill>
        <p:spPr>
          <a:xfrm>
            <a:off x="1880214" y="5435299"/>
            <a:ext cx="882277" cy="1524303"/>
          </a:xfrm>
          <a:prstGeom prst="rect">
            <a:avLst/>
          </a:prstGeom>
          <a:noFill/>
          <a:ln>
            <a:noFill/>
          </a:ln>
        </p:spPr>
      </p:pic>
      <p:sp>
        <p:nvSpPr>
          <p:cNvPr id="577" name="Google Shape;577;p64"/>
          <p:cNvSpPr txBox="1"/>
          <p:nvPr/>
        </p:nvSpPr>
        <p:spPr>
          <a:xfrm>
            <a:off x="3314700" y="2831067"/>
            <a:ext cx="8157900" cy="11697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1"/>
                </a:solidFill>
                <a:latin typeface="Arial"/>
                <a:ea typeface="Arial"/>
                <a:cs typeface="Arial"/>
                <a:sym typeface="Arial"/>
              </a:rPr>
              <a:t>CHALLENGE</a:t>
            </a:r>
            <a:r>
              <a:rPr lang="en" sz="2000" b="1" i="0" u="none" strike="noStrike" cap="none">
                <a:solidFill>
                  <a:srgbClr val="0A1446"/>
                </a:solidFill>
                <a:latin typeface="Arial"/>
                <a:ea typeface="Arial"/>
                <a:cs typeface="Arial"/>
                <a:sym typeface="Arial"/>
              </a:rPr>
              <a:t>: </a:t>
            </a:r>
            <a:r>
              <a:rPr lang="en" sz="2000" b="0" i="0" u="none" strike="noStrike" cap="none">
                <a:solidFill>
                  <a:srgbClr val="0A1446"/>
                </a:solidFill>
                <a:latin typeface="Arial"/>
                <a:ea typeface="Arial"/>
                <a:cs typeface="Arial"/>
                <a:sym typeface="Arial"/>
              </a:rPr>
              <a:t>A labor intensive patch and vulnerability management process created visibility and security gaps within SAP for a small team </a:t>
            </a:r>
            <a:endParaRPr sz="2000" b="0" i="0" u="none" strike="noStrike" cap="none">
              <a:solidFill>
                <a:srgbClr val="0A1446"/>
              </a:solidFill>
              <a:latin typeface="Arial"/>
              <a:ea typeface="Arial"/>
              <a:cs typeface="Arial"/>
              <a:sym typeface="Arial"/>
            </a:endParaRPr>
          </a:p>
        </p:txBody>
      </p:sp>
      <p:sp>
        <p:nvSpPr>
          <p:cNvPr id="578" name="Google Shape;578;p64"/>
          <p:cNvSpPr txBox="1"/>
          <p:nvPr/>
        </p:nvSpPr>
        <p:spPr>
          <a:xfrm>
            <a:off x="3322867" y="4019618"/>
            <a:ext cx="8157900" cy="1457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1"/>
                </a:solidFill>
                <a:latin typeface="Arial"/>
                <a:ea typeface="Arial"/>
                <a:cs typeface="Arial"/>
                <a:sym typeface="Arial"/>
              </a:rPr>
              <a:t>SOLUTION</a:t>
            </a:r>
            <a:r>
              <a:rPr lang="en" sz="2000" b="1" i="0" u="none" strike="noStrike" cap="none">
                <a:solidFill>
                  <a:srgbClr val="0A1446"/>
                </a:solidFill>
                <a:latin typeface="Arial"/>
                <a:ea typeface="Arial"/>
                <a:cs typeface="Arial"/>
                <a:sym typeface="Arial"/>
              </a:rPr>
              <a:t>:</a:t>
            </a:r>
            <a:r>
              <a:rPr lang="en" sz="1867" b="0" i="0" u="none" strike="noStrike" cap="none">
                <a:solidFill>
                  <a:srgbClr val="000000"/>
                </a:solidFill>
                <a:latin typeface="Arial"/>
                <a:ea typeface="Arial"/>
                <a:cs typeface="Arial"/>
                <a:sym typeface="Arial"/>
              </a:rPr>
              <a:t> </a:t>
            </a:r>
            <a:r>
              <a:rPr lang="en" sz="2000" b="0" i="0" u="none" strike="noStrike" cap="none">
                <a:solidFill>
                  <a:schemeClr val="dk1"/>
                </a:solidFill>
                <a:latin typeface="Arial"/>
                <a:ea typeface="Arial"/>
                <a:cs typeface="Arial"/>
                <a:sym typeface="Arial"/>
              </a:rPr>
              <a:t> Onapsis Assess and Defend to scan and continuously monitor its SAP environment for vulnerabilities, misconfigurations, missed patches, and new threats.</a:t>
            </a:r>
            <a:endParaRPr sz="18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79" name="Google Shape;579;p64"/>
          <p:cNvSpPr txBox="1"/>
          <p:nvPr/>
        </p:nvSpPr>
        <p:spPr>
          <a:xfrm>
            <a:off x="3322867" y="5194867"/>
            <a:ext cx="8157900" cy="11697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1"/>
                </a:solidFill>
                <a:latin typeface="Arial"/>
                <a:ea typeface="Arial"/>
                <a:cs typeface="Arial"/>
                <a:sym typeface="Arial"/>
              </a:rPr>
              <a:t>RESULT</a:t>
            </a:r>
            <a:r>
              <a:rPr lang="en" sz="2000" b="1" i="0" u="none" strike="noStrike" cap="none">
                <a:solidFill>
                  <a:srgbClr val="0A1446"/>
                </a:solidFill>
                <a:latin typeface="Arial"/>
                <a:ea typeface="Arial"/>
                <a:cs typeface="Arial"/>
                <a:sym typeface="Arial"/>
              </a:rPr>
              <a:t>: </a:t>
            </a:r>
            <a:r>
              <a:rPr lang="en" sz="2000" b="0" i="0" u="none" strike="noStrike" cap="none">
                <a:solidFill>
                  <a:schemeClr val="dk1"/>
                </a:solidFill>
                <a:latin typeface="Arial"/>
                <a:ea typeface="Arial"/>
                <a:cs typeface="Arial"/>
                <a:sym typeface="Arial"/>
              </a:rPr>
              <a:t>Gained visibility into SAP, including activity of third party contractors; streamlined and automated the patch and vulnerability management process, allowing the team to scale and refocus</a:t>
            </a:r>
            <a:endParaRPr sz="2000" b="0" i="0" u="none" strike="noStrike" cap="none">
              <a:solidFill>
                <a:schemeClr val="dk1"/>
              </a:solidFill>
              <a:latin typeface="Arial"/>
              <a:ea typeface="Arial"/>
              <a:cs typeface="Arial"/>
              <a:sym typeface="Arial"/>
            </a:endParaRPr>
          </a:p>
        </p:txBody>
      </p:sp>
      <p:sp>
        <p:nvSpPr>
          <p:cNvPr id="580" name="Google Shape;580;p64"/>
          <p:cNvSpPr txBox="1"/>
          <p:nvPr/>
        </p:nvSpPr>
        <p:spPr>
          <a:xfrm>
            <a:off x="303800" y="796167"/>
            <a:ext cx="1999500" cy="2503800"/>
          </a:xfrm>
          <a:prstGeom prst="rect">
            <a:avLst/>
          </a:prstGeom>
          <a:noFill/>
          <a:ln>
            <a:noFill/>
          </a:ln>
        </p:spPr>
        <p:txBody>
          <a:bodyPr spcFirstLastPara="1" wrap="square" lIns="121900" tIns="121900" rIns="121900" bIns="121900" anchor="t" anchorCtr="0">
            <a:spAutoFit/>
          </a:bodyPr>
          <a:lstStyle/>
          <a:p>
            <a:pPr marL="0" marR="0" lvl="0" indent="0" algn="l" rtl="0">
              <a:lnSpc>
                <a:spcPct val="90000"/>
              </a:lnSpc>
              <a:spcBef>
                <a:spcPts val="1067"/>
              </a:spcBef>
              <a:spcAft>
                <a:spcPts val="0"/>
              </a:spcAft>
              <a:buNone/>
            </a:pPr>
            <a:r>
              <a:rPr lang="en" sz="1467" b="1" i="0" u="none" strike="noStrike" cap="none">
                <a:solidFill>
                  <a:schemeClr val="lt1"/>
                </a:solidFill>
                <a:latin typeface="Arial"/>
                <a:ea typeface="Arial"/>
                <a:cs typeface="Arial"/>
                <a:sym typeface="Arial"/>
              </a:rPr>
              <a:t>COMPANY</a:t>
            </a:r>
            <a:endParaRPr sz="1467" b="1" i="0" u="none" strike="noStrike" cap="none">
              <a:solidFill>
                <a:schemeClr val="lt1"/>
              </a:solidFill>
              <a:latin typeface="Arial"/>
              <a:ea typeface="Arial"/>
              <a:cs typeface="Arial"/>
              <a:sym typeface="Arial"/>
            </a:endParaRPr>
          </a:p>
          <a:p>
            <a:pPr marL="0" marR="0" lvl="0" indent="0" algn="l" rtl="0">
              <a:lnSpc>
                <a:spcPct val="90000"/>
              </a:lnSpc>
              <a:spcBef>
                <a:spcPts val="1067"/>
              </a:spcBef>
              <a:spcAft>
                <a:spcPts val="0"/>
              </a:spcAft>
              <a:buNone/>
            </a:pPr>
            <a:r>
              <a:rPr lang="en" sz="1467" b="0" i="0" u="none" strike="noStrike" cap="none">
                <a:solidFill>
                  <a:schemeClr val="lt1"/>
                </a:solidFill>
                <a:latin typeface="Arial"/>
                <a:ea typeface="Arial"/>
                <a:cs typeface="Arial"/>
                <a:sym typeface="Arial"/>
              </a:rPr>
              <a:t>2K Employees</a:t>
            </a:r>
            <a:br>
              <a:rPr lang="en" sz="1467" b="0" i="0" u="none" strike="noStrike" cap="none">
                <a:solidFill>
                  <a:schemeClr val="lt1"/>
                </a:solidFill>
                <a:latin typeface="Arial"/>
                <a:ea typeface="Arial"/>
                <a:cs typeface="Arial"/>
                <a:sym typeface="Arial"/>
              </a:rPr>
            </a:br>
            <a:br>
              <a:rPr lang="en" sz="1467" b="0" i="0" u="none" strike="noStrike" cap="none">
                <a:solidFill>
                  <a:schemeClr val="lt1"/>
                </a:solidFill>
                <a:latin typeface="Arial"/>
                <a:ea typeface="Arial"/>
                <a:cs typeface="Arial"/>
                <a:sym typeface="Arial"/>
              </a:rPr>
            </a:br>
            <a:r>
              <a:rPr lang="en" sz="1467" b="0" i="0" u="none" strike="noStrike" cap="none">
                <a:solidFill>
                  <a:schemeClr val="lt1"/>
                </a:solidFill>
                <a:latin typeface="Arial"/>
                <a:ea typeface="Arial"/>
                <a:cs typeface="Arial"/>
                <a:sym typeface="Arial"/>
              </a:rPr>
              <a:t>$2B revenue</a:t>
            </a:r>
            <a:endParaRPr sz="1467" b="0" i="0" u="none" strike="noStrike" cap="none">
              <a:solidFill>
                <a:schemeClr val="lt1"/>
              </a:solidFill>
              <a:latin typeface="Arial"/>
              <a:ea typeface="Arial"/>
              <a:cs typeface="Arial"/>
              <a:sym typeface="Arial"/>
            </a:endParaRPr>
          </a:p>
          <a:p>
            <a:pPr marL="0" marR="0" lvl="0" indent="0" algn="l" rtl="0">
              <a:lnSpc>
                <a:spcPct val="90000"/>
              </a:lnSpc>
              <a:spcBef>
                <a:spcPts val="1067"/>
              </a:spcBef>
              <a:spcAft>
                <a:spcPts val="0"/>
              </a:spcAft>
              <a:buNone/>
            </a:pPr>
            <a:endParaRPr sz="1467" b="1" i="0" u="none" strike="noStrike" cap="none">
              <a:solidFill>
                <a:schemeClr val="lt1"/>
              </a:solidFill>
              <a:latin typeface="Arial"/>
              <a:ea typeface="Arial"/>
              <a:cs typeface="Arial"/>
              <a:sym typeface="Arial"/>
            </a:endParaRPr>
          </a:p>
          <a:p>
            <a:pPr marL="0" marR="0" lvl="0" indent="0" algn="l" rtl="0">
              <a:lnSpc>
                <a:spcPct val="90000"/>
              </a:lnSpc>
              <a:spcBef>
                <a:spcPts val="1067"/>
              </a:spcBef>
              <a:spcAft>
                <a:spcPts val="0"/>
              </a:spcAft>
              <a:buNone/>
            </a:pPr>
            <a:r>
              <a:rPr lang="en" sz="1467" b="1" i="0" u="none" strike="noStrike" cap="none">
                <a:solidFill>
                  <a:schemeClr val="lt1"/>
                </a:solidFill>
                <a:latin typeface="Arial"/>
                <a:ea typeface="Arial"/>
                <a:cs typeface="Arial"/>
                <a:sym typeface="Arial"/>
              </a:rPr>
              <a:t>INDUSTRY</a:t>
            </a:r>
            <a:endParaRPr sz="1467" b="1" i="0" u="none" strike="noStrike" cap="none">
              <a:solidFill>
                <a:schemeClr val="lt1"/>
              </a:solidFill>
              <a:latin typeface="Arial"/>
              <a:ea typeface="Arial"/>
              <a:cs typeface="Arial"/>
              <a:sym typeface="Arial"/>
            </a:endParaRPr>
          </a:p>
          <a:p>
            <a:pPr marL="0" marR="0" lvl="0" indent="0" algn="l" rtl="0">
              <a:lnSpc>
                <a:spcPct val="90000"/>
              </a:lnSpc>
              <a:spcBef>
                <a:spcPts val="1067"/>
              </a:spcBef>
              <a:spcAft>
                <a:spcPts val="0"/>
              </a:spcAft>
              <a:buNone/>
            </a:pPr>
            <a:r>
              <a:rPr lang="en" sz="1467" b="0" i="0" u="none" strike="noStrike" cap="none">
                <a:solidFill>
                  <a:schemeClr val="lt1"/>
                </a:solidFill>
                <a:latin typeface="Arial"/>
                <a:ea typeface="Arial"/>
                <a:cs typeface="Arial"/>
                <a:sym typeface="Arial"/>
              </a:rPr>
              <a:t>Energy</a:t>
            </a:r>
            <a:endParaRPr sz="1467"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pic>
        <p:nvPicPr>
          <p:cNvPr id="581" name="Google Shape;581;p64"/>
          <p:cNvPicPr preferRelativeResize="0"/>
          <p:nvPr/>
        </p:nvPicPr>
        <p:blipFill rotWithShape="1">
          <a:blip r:embed="rId5">
            <a:alphaModFix/>
          </a:blip>
          <a:srcRect/>
          <a:stretch/>
        </p:blipFill>
        <p:spPr>
          <a:xfrm>
            <a:off x="11108900" y="244994"/>
            <a:ext cx="737267" cy="775633"/>
          </a:xfrm>
          <a:prstGeom prst="rect">
            <a:avLst/>
          </a:prstGeom>
          <a:noFill/>
          <a:ln>
            <a:noFill/>
          </a:ln>
        </p:spPr>
      </p:pic>
      <p:pic>
        <p:nvPicPr>
          <p:cNvPr id="582" name="Google Shape;582;p64"/>
          <p:cNvPicPr preferRelativeResize="0"/>
          <p:nvPr/>
        </p:nvPicPr>
        <p:blipFill rotWithShape="1">
          <a:blip r:embed="rId6">
            <a:alphaModFix/>
          </a:blip>
          <a:srcRect/>
          <a:stretch/>
        </p:blipFill>
        <p:spPr>
          <a:xfrm>
            <a:off x="257067" y="3369869"/>
            <a:ext cx="554733" cy="531633"/>
          </a:xfrm>
          <a:prstGeom prst="rect">
            <a:avLst/>
          </a:prstGeom>
          <a:noFill/>
          <a:ln>
            <a:noFill/>
          </a:ln>
        </p:spPr>
      </p:pic>
      <p:sp>
        <p:nvSpPr>
          <p:cNvPr id="583" name="Google Shape;583;p64"/>
          <p:cNvSpPr txBox="1"/>
          <p:nvPr/>
        </p:nvSpPr>
        <p:spPr>
          <a:xfrm>
            <a:off x="3058499" y="442533"/>
            <a:ext cx="8264100" cy="8619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4000" b="0" i="0" u="none" strike="noStrike" cap="none">
                <a:solidFill>
                  <a:schemeClr val="lt1"/>
                </a:solidFill>
                <a:latin typeface="Arial"/>
                <a:ea typeface="Arial"/>
                <a:cs typeface="Arial"/>
                <a:sym typeface="Arial"/>
              </a:rPr>
              <a:t>Fortune 500 Utility Company</a:t>
            </a:r>
            <a:endParaRPr sz="40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grpSp>
        <p:nvGrpSpPr>
          <p:cNvPr id="507" name="Google Shape;507;p61"/>
          <p:cNvGrpSpPr/>
          <p:nvPr/>
        </p:nvGrpSpPr>
        <p:grpSpPr>
          <a:xfrm>
            <a:off x="7077704" y="2570095"/>
            <a:ext cx="347155" cy="347155"/>
            <a:chOff x="3157188" y="909150"/>
            <a:chExt cx="470400" cy="470400"/>
          </a:xfrm>
        </p:grpSpPr>
        <p:sp>
          <p:nvSpPr>
            <p:cNvPr id="508" name="Google Shape;508;p61"/>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9" name="Google Shape;509;p61"/>
            <p:cNvSpPr/>
            <p:nvPr/>
          </p:nvSpPr>
          <p:spPr>
            <a:xfrm>
              <a:off x="3243138" y="995100"/>
              <a:ext cx="298500" cy="298500"/>
            </a:xfrm>
            <a:prstGeom prst="mathPlus">
              <a:avLst>
                <a:gd name="adj1" fmla="val 9900"/>
              </a:avLst>
            </a:prstGeom>
            <a:solidFill>
              <a:srgbClr val="0D5DD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510" name="Google Shape;510;p61"/>
          <p:cNvPicPr preferRelativeResize="0"/>
          <p:nvPr/>
        </p:nvPicPr>
        <p:blipFill rotWithShape="1">
          <a:blip r:embed="rId3">
            <a:alphaModFix/>
          </a:blip>
          <a:srcRect l="15290"/>
          <a:stretch/>
        </p:blipFill>
        <p:spPr>
          <a:xfrm>
            <a:off x="774700" y="1232450"/>
            <a:ext cx="5428022" cy="5625552"/>
          </a:xfrm>
          <a:prstGeom prst="rect">
            <a:avLst/>
          </a:prstGeom>
          <a:noFill/>
          <a:ln>
            <a:noFill/>
          </a:ln>
        </p:spPr>
      </p:pic>
      <p:grpSp>
        <p:nvGrpSpPr>
          <p:cNvPr id="511" name="Google Shape;511;p61"/>
          <p:cNvGrpSpPr/>
          <p:nvPr/>
        </p:nvGrpSpPr>
        <p:grpSpPr>
          <a:xfrm>
            <a:off x="4663440" y="1280160"/>
            <a:ext cx="6972300" cy="1002786"/>
            <a:chOff x="4686300" y="1308650"/>
            <a:chExt cx="6972300" cy="1002786"/>
          </a:xfrm>
        </p:grpSpPr>
        <p:sp>
          <p:nvSpPr>
            <p:cNvPr id="512" name="Google Shape;512;p61"/>
            <p:cNvSpPr/>
            <p:nvPr/>
          </p:nvSpPr>
          <p:spPr>
            <a:xfrm>
              <a:off x="4686300" y="1308650"/>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3A66B1"/>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2533" b="0" i="0" u="none" strike="noStrike" kern="0" cap="none" spc="0" normalizeH="0" baseline="0" noProof="0" dirty="0">
                  <a:ln>
                    <a:noFill/>
                  </a:ln>
                  <a:solidFill>
                    <a:srgbClr val="FFFFFF"/>
                  </a:solidFill>
                  <a:effectLst/>
                  <a:uLnTx/>
                  <a:uFillTx/>
                  <a:latin typeface="Arial"/>
                  <a:ea typeface="Arial"/>
                  <a:cs typeface="Arial"/>
                  <a:sym typeface="Arial"/>
                </a:rPr>
                <a:t>Treat Business-Critical Apps Like OT Critical Infrastructure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3" name="Google Shape;513;p61"/>
            <p:cNvSpPr/>
            <p:nvPr/>
          </p:nvSpPr>
          <p:spPr>
            <a:xfrm>
              <a:off x="4786578" y="1408928"/>
              <a:ext cx="864900" cy="8022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Arial"/>
                <a:buNone/>
                <a:tabLst/>
                <a:defRPr/>
              </a:pPr>
              <a:r>
                <a:rPr kumimoji="0" lang="en" sz="6000" b="1" i="1" u="none" strike="noStrike" kern="0" cap="none" spc="0" normalizeH="0" baseline="0" noProof="0">
                  <a:ln>
                    <a:noFill/>
                  </a:ln>
                  <a:solidFill>
                    <a:srgbClr val="F57323"/>
                  </a:solidFill>
                  <a:effectLst/>
                  <a:uLnTx/>
                  <a:uFillTx/>
                  <a:latin typeface="Arial"/>
                  <a:ea typeface="Arial"/>
                  <a:cs typeface="Arial"/>
                  <a:sym typeface="Arial"/>
                </a:rPr>
                <a:t>1</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14" name="Google Shape;514;p61"/>
          <p:cNvGrpSpPr/>
          <p:nvPr/>
        </p:nvGrpSpPr>
        <p:grpSpPr>
          <a:xfrm>
            <a:off x="4663440" y="2377440"/>
            <a:ext cx="6972300" cy="1002786"/>
            <a:chOff x="4686300" y="2411714"/>
            <a:chExt cx="6972300" cy="1002786"/>
          </a:xfrm>
        </p:grpSpPr>
        <p:sp>
          <p:nvSpPr>
            <p:cNvPr id="515" name="Google Shape;515;p61"/>
            <p:cNvSpPr/>
            <p:nvPr/>
          </p:nvSpPr>
          <p:spPr>
            <a:xfrm>
              <a:off x="4686300" y="2411714"/>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2533" b="0" i="0" u="none" strike="noStrike" kern="0" cap="none" spc="0" normalizeH="0" baseline="0" noProof="0">
                  <a:ln>
                    <a:noFill/>
                  </a:ln>
                  <a:solidFill>
                    <a:srgbClr val="FFFFFF"/>
                  </a:solidFill>
                  <a:effectLst/>
                  <a:uLnTx/>
                  <a:uFillTx/>
                  <a:latin typeface="Arial"/>
                  <a:cs typeface="Arial"/>
                  <a:sym typeface="Arial"/>
                </a:rPr>
                <a:t>Timely</a:t>
              </a:r>
              <a:r>
                <a:rPr kumimoji="0" lang="en" sz="2533" b="0" i="0" u="none" strike="noStrike" kern="0" cap="none" spc="0" normalizeH="0" baseline="0" noProof="0">
                  <a:ln>
                    <a:noFill/>
                  </a:ln>
                  <a:solidFill>
                    <a:srgbClr val="FFFFFF"/>
                  </a:solidFill>
                  <a:effectLst/>
                  <a:uLnTx/>
                  <a:uFillTx/>
                  <a:latin typeface="Arial"/>
                  <a:ea typeface="Arial"/>
                  <a:cs typeface="Arial"/>
                  <a:sym typeface="Arial"/>
                </a:rPr>
                <a:t> Patch Management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61"/>
            <p:cNvSpPr/>
            <p:nvPr/>
          </p:nvSpPr>
          <p:spPr>
            <a:xfrm>
              <a:off x="4786578" y="2511993"/>
              <a:ext cx="864900" cy="802200"/>
            </a:xfrm>
            <a:prstGeom prst="roundRect">
              <a:avLst>
                <a:gd name="adj" fmla="val 10000"/>
              </a:avLst>
            </a:prstGeom>
            <a:solidFill>
              <a:srgbClr val="C8CF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Arial"/>
                <a:buNone/>
                <a:tabLst/>
                <a:defRPr/>
              </a:pPr>
              <a:r>
                <a:rPr kumimoji="0" lang="en" sz="6000" b="1" i="1" u="none" strike="noStrike" kern="0" cap="none" spc="0" normalizeH="0" baseline="0" noProof="0">
                  <a:ln>
                    <a:noFill/>
                  </a:ln>
                  <a:solidFill>
                    <a:srgbClr val="F57323"/>
                  </a:solidFill>
                  <a:effectLst/>
                  <a:uLnTx/>
                  <a:uFillTx/>
                  <a:latin typeface="Arial"/>
                  <a:ea typeface="Arial"/>
                  <a:cs typeface="Arial"/>
                  <a:sym typeface="Arial"/>
                </a:rPr>
                <a:t>2</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17" name="Google Shape;517;p61"/>
          <p:cNvGrpSpPr/>
          <p:nvPr/>
        </p:nvGrpSpPr>
        <p:grpSpPr>
          <a:xfrm>
            <a:off x="4663440" y="3550920"/>
            <a:ext cx="6972300" cy="1002786"/>
            <a:chOff x="4686300" y="2981379"/>
            <a:chExt cx="6972300" cy="1002786"/>
          </a:xfrm>
        </p:grpSpPr>
        <p:sp>
          <p:nvSpPr>
            <p:cNvPr id="518" name="Google Shape;518;p61"/>
            <p:cNvSpPr/>
            <p:nvPr/>
          </p:nvSpPr>
          <p:spPr>
            <a:xfrm>
              <a:off x="4686300" y="2981379"/>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2300" b="0" i="0" u="none" strike="noStrike" kern="0" cap="none" spc="0" normalizeH="0" baseline="0" noProof="0">
                  <a:ln>
                    <a:noFill/>
                  </a:ln>
                  <a:solidFill>
                    <a:srgbClr val="FFFFFF"/>
                  </a:solidFill>
                  <a:effectLst/>
                  <a:uLnTx/>
                  <a:uFillTx/>
                  <a:latin typeface="Arial"/>
                  <a:cs typeface="Arial"/>
                  <a:sym typeface="Arial"/>
                </a:rPr>
                <a:t>Continuous Monitoring of Vulnerabilities and Threats to Your ERP Ap</a:t>
              </a:r>
              <a:r>
                <a:rPr kumimoji="0" lang="en" sz="2300" b="0" i="0" u="none" strike="noStrike" kern="0" cap="none" spc="0" normalizeH="0" baseline="0" noProof="0">
                  <a:ln>
                    <a:noFill/>
                  </a:ln>
                  <a:solidFill>
                    <a:srgbClr val="FFFFFF"/>
                  </a:solidFill>
                  <a:effectLst/>
                  <a:uLnTx/>
                  <a:uFillTx/>
                  <a:latin typeface="Arial"/>
                  <a:ea typeface="Arial"/>
                  <a:cs typeface="Arial"/>
                  <a:sym typeface="Arial"/>
                </a:rPr>
                <a:t>plications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61"/>
            <p:cNvSpPr/>
            <p:nvPr/>
          </p:nvSpPr>
          <p:spPr>
            <a:xfrm>
              <a:off x="4786578" y="3081657"/>
              <a:ext cx="864900" cy="802200"/>
            </a:xfrm>
            <a:prstGeom prst="roundRect">
              <a:avLst>
                <a:gd name="adj" fmla="val 10000"/>
              </a:avLst>
            </a:prstGeom>
            <a:solidFill>
              <a:srgbClr val="D2D8EA"/>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Arial"/>
                <a:buNone/>
                <a:tabLst/>
                <a:defRPr/>
              </a:pPr>
              <a:r>
                <a:rPr kumimoji="0" lang="en" sz="6000" b="1" i="1" u="none" strike="noStrike" kern="0" cap="none" spc="0" normalizeH="0" baseline="0" noProof="0">
                  <a:ln>
                    <a:noFill/>
                  </a:ln>
                  <a:solidFill>
                    <a:srgbClr val="F57323"/>
                  </a:solidFill>
                  <a:effectLst/>
                  <a:uLnTx/>
                  <a:uFillTx/>
                  <a:latin typeface="Arial"/>
                  <a:ea typeface="Arial"/>
                  <a:cs typeface="Arial"/>
                  <a:sym typeface="Arial"/>
                </a:rPr>
                <a:t>3</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20" name="Google Shape;520;p61"/>
          <p:cNvGrpSpPr/>
          <p:nvPr/>
        </p:nvGrpSpPr>
        <p:grpSpPr>
          <a:xfrm>
            <a:off x="4663440" y="4724400"/>
            <a:ext cx="6972300" cy="1002786"/>
            <a:chOff x="4686300" y="3855844"/>
            <a:chExt cx="6972300" cy="1002786"/>
          </a:xfrm>
        </p:grpSpPr>
        <p:sp>
          <p:nvSpPr>
            <p:cNvPr id="521" name="Google Shape;521;p61"/>
            <p:cNvSpPr/>
            <p:nvPr/>
          </p:nvSpPr>
          <p:spPr>
            <a:xfrm>
              <a:off x="4686300" y="3855844"/>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2300" b="0" i="0" u="none" strike="noStrike" kern="0" cap="none" spc="0" normalizeH="0" baseline="0" noProof="0">
                  <a:ln>
                    <a:noFill/>
                  </a:ln>
                  <a:solidFill>
                    <a:srgbClr val="FFFFFF"/>
                  </a:solidFill>
                  <a:effectLst/>
                  <a:uLnTx/>
                  <a:uFillTx/>
                  <a:latin typeface="Arial"/>
                  <a:cs typeface="Arial"/>
                  <a:sym typeface="Arial"/>
                </a:rPr>
                <a:t>Secure Your Custom Code in ERP Applications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61"/>
            <p:cNvSpPr/>
            <p:nvPr/>
          </p:nvSpPr>
          <p:spPr>
            <a:xfrm>
              <a:off x="4786578" y="3956122"/>
              <a:ext cx="864900" cy="802200"/>
            </a:xfrm>
            <a:prstGeom prst="roundRect">
              <a:avLst>
                <a:gd name="adj" fmla="val 10000"/>
              </a:avLst>
            </a:prstGeom>
            <a:solidFill>
              <a:srgbClr val="DCE0E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Arial"/>
                <a:buNone/>
                <a:tabLst/>
                <a:defRPr/>
              </a:pPr>
              <a:r>
                <a:rPr kumimoji="0" lang="en" sz="6000" b="1" i="1" u="none" strike="noStrike" kern="0" cap="none" spc="0" normalizeH="0" baseline="0" noProof="0">
                  <a:ln>
                    <a:noFill/>
                  </a:ln>
                  <a:solidFill>
                    <a:srgbClr val="F57323"/>
                  </a:solidFill>
                  <a:effectLst/>
                  <a:uLnTx/>
                  <a:uFillTx/>
                  <a:latin typeface="Arial"/>
                  <a:ea typeface="Arial"/>
                  <a:cs typeface="Arial"/>
                  <a:sym typeface="Arial"/>
                </a:rPr>
                <a:t>4</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523" name="Google Shape;523;p61"/>
          <p:cNvSpPr txBox="1">
            <a:spLocks noGrp="1"/>
          </p:cNvSpPr>
          <p:nvPr>
            <p:ph type="body" idx="1"/>
          </p:nvPr>
        </p:nvSpPr>
        <p:spPr>
          <a:xfrm>
            <a:off x="992776" y="150315"/>
            <a:ext cx="11021400" cy="634500"/>
          </a:xfrm>
          <a:prstGeom prst="rect">
            <a:avLst/>
          </a:prstGeom>
          <a:noFill/>
          <a:ln>
            <a:noFill/>
          </a:ln>
        </p:spPr>
        <p:txBody>
          <a:bodyPr spcFirstLastPara="1" wrap="square" lIns="0" tIns="0" rIns="0" bIns="0" anchor="t" anchorCtr="0">
            <a:normAutofit/>
          </a:bodyPr>
          <a:lstStyle/>
          <a:p>
            <a:pPr marL="457200" lvl="0" indent="-228600" algn="l" rtl="0">
              <a:lnSpc>
                <a:spcPct val="90000"/>
              </a:lnSpc>
              <a:spcBef>
                <a:spcPts val="1000"/>
              </a:spcBef>
              <a:spcAft>
                <a:spcPts val="0"/>
              </a:spcAft>
              <a:buSzPts val="2800"/>
              <a:buNone/>
            </a:pPr>
            <a:r>
              <a:rPr lang="en" dirty="0"/>
              <a:t>…Are we ready to complete our Five Tasks?</a:t>
            </a:r>
            <a:endParaRPr dirty="0"/>
          </a:p>
        </p:txBody>
      </p:sp>
      <p:sp>
        <p:nvSpPr>
          <p:cNvPr id="524" name="Google Shape;524;p61"/>
          <p:cNvSpPr/>
          <p:nvPr/>
        </p:nvSpPr>
        <p:spPr>
          <a:xfrm>
            <a:off x="4663440" y="5882640"/>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2533" b="0" i="0" u="none" strike="noStrike" kern="0" cap="none" spc="0" normalizeH="0" baseline="0" noProof="0">
                <a:ln>
                  <a:noFill/>
                </a:ln>
                <a:solidFill>
                  <a:srgbClr val="FFFFFF"/>
                </a:solidFill>
                <a:effectLst/>
                <a:uLnTx/>
                <a:uFillTx/>
                <a:latin typeface="Arial"/>
                <a:cs typeface="Arial"/>
                <a:sym typeface="Arial"/>
              </a:rPr>
              <a:t>Commit to Control and Governance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61"/>
          <p:cNvSpPr/>
          <p:nvPr/>
        </p:nvSpPr>
        <p:spPr>
          <a:xfrm>
            <a:off x="4763718" y="6028638"/>
            <a:ext cx="864900" cy="8022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Arial"/>
              <a:buNone/>
              <a:tabLst/>
              <a:defRPr/>
            </a:pPr>
            <a:r>
              <a:rPr kumimoji="0" lang="en" sz="6000" b="1" i="1" u="none" strike="noStrike" kern="0" cap="none" spc="0" normalizeH="0" baseline="0" noProof="0">
                <a:ln>
                  <a:noFill/>
                </a:ln>
                <a:solidFill>
                  <a:srgbClr val="F57323"/>
                </a:solidFill>
                <a:effectLst/>
                <a:uLnTx/>
                <a:uFillTx/>
                <a:latin typeface="Arial"/>
                <a:cs typeface="Arial"/>
                <a:sym typeface="Arial"/>
              </a:rPr>
              <a:t>5</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3615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5"/>
          <p:cNvSpPr txBox="1"/>
          <p:nvPr/>
        </p:nvSpPr>
        <p:spPr>
          <a:xfrm>
            <a:off x="10067298" y="2034899"/>
            <a:ext cx="970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1" i="0" u="none" strike="noStrike" cap="none">
                <a:solidFill>
                  <a:schemeClr val="accent2"/>
                </a:solidFill>
                <a:latin typeface="Arial"/>
                <a:ea typeface="Arial"/>
                <a:cs typeface="Arial"/>
                <a:sym typeface="Arial"/>
              </a:rPr>
              <a:t>5</a:t>
            </a:r>
            <a:r>
              <a:rPr lang="en" sz="1200" b="1" i="0" u="none" strike="noStrike" cap="none" baseline="30000">
                <a:solidFill>
                  <a:schemeClr val="accent2"/>
                </a:solidFill>
                <a:latin typeface="Arial"/>
                <a:ea typeface="Arial"/>
                <a:cs typeface="Arial"/>
                <a:sym typeface="Arial"/>
              </a:rPr>
              <a:t>th</a:t>
            </a:r>
            <a:r>
              <a:rPr lang="en" sz="1200" b="1" i="0" u="none" strike="noStrike" cap="none">
                <a:solidFill>
                  <a:schemeClr val="accent2"/>
                </a:solidFill>
                <a:latin typeface="Arial"/>
                <a:ea typeface="Arial"/>
                <a:cs typeface="Arial"/>
                <a:sym typeface="Arial"/>
              </a:rPr>
              <a:t> DHS US-CERT ALERT </a:t>
            </a:r>
            <a:endParaRPr sz="1200" b="0" i="0" u="none" strike="noStrike" cap="none">
              <a:solidFill>
                <a:srgbClr val="000000"/>
              </a:solidFill>
              <a:latin typeface="Arial"/>
              <a:ea typeface="Arial"/>
              <a:cs typeface="Arial"/>
              <a:sym typeface="Arial"/>
            </a:endParaRPr>
          </a:p>
        </p:txBody>
      </p:sp>
      <p:sp>
        <p:nvSpPr>
          <p:cNvPr id="272" name="Google Shape;272;p55"/>
          <p:cNvSpPr txBox="1"/>
          <p:nvPr/>
        </p:nvSpPr>
        <p:spPr>
          <a:xfrm>
            <a:off x="10075400" y="654725"/>
            <a:ext cx="879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1" i="0" u="none" strike="noStrike" cap="none">
                <a:solidFill>
                  <a:schemeClr val="accent2"/>
                </a:solidFill>
                <a:latin typeface="Arial"/>
                <a:ea typeface="Arial"/>
                <a:cs typeface="Arial"/>
                <a:sym typeface="Arial"/>
              </a:rPr>
              <a:t>PUBLIC EXPLOIT</a:t>
            </a:r>
            <a:endParaRPr sz="1200" b="0" i="0" u="none" strike="noStrike" cap="none">
              <a:solidFill>
                <a:srgbClr val="000000"/>
              </a:solidFill>
              <a:latin typeface="Arial"/>
              <a:ea typeface="Arial"/>
              <a:cs typeface="Arial"/>
              <a:sym typeface="Arial"/>
            </a:endParaRPr>
          </a:p>
        </p:txBody>
      </p:sp>
      <p:sp>
        <p:nvSpPr>
          <p:cNvPr id="273" name="Google Shape;273;p55"/>
          <p:cNvSpPr txBox="1">
            <a:spLocks noGrp="1"/>
          </p:cNvSpPr>
          <p:nvPr>
            <p:ph type="body" idx="1"/>
          </p:nvPr>
        </p:nvSpPr>
        <p:spPr>
          <a:xfrm>
            <a:off x="992775" y="150325"/>
            <a:ext cx="7748100" cy="924300"/>
          </a:xfrm>
          <a:prstGeom prst="rect">
            <a:avLst/>
          </a:prstGeom>
          <a:noFill/>
          <a:ln>
            <a:noFill/>
          </a:ln>
        </p:spPr>
        <p:txBody>
          <a:bodyPr spcFirstLastPara="1" wrap="square" lIns="0" tIns="0" rIns="0" bIns="0" anchor="t" anchorCtr="0">
            <a:normAutofit/>
          </a:bodyPr>
          <a:lstStyle/>
          <a:p>
            <a:pPr marL="50800" lvl="0" indent="0" algn="l" rtl="0">
              <a:spcBef>
                <a:spcPts val="0"/>
              </a:spcBef>
              <a:spcAft>
                <a:spcPts val="0"/>
              </a:spcAft>
              <a:buSzPts val="2800"/>
              <a:buNone/>
            </a:pPr>
            <a:r>
              <a:rPr lang="en">
                <a:solidFill>
                  <a:schemeClr val="dk1"/>
                </a:solidFill>
              </a:rPr>
              <a:t>Attacks Against ERP Applications Are Increasing in Frequency and Severity</a:t>
            </a:r>
            <a:endParaRPr/>
          </a:p>
        </p:txBody>
      </p:sp>
      <p:sp>
        <p:nvSpPr>
          <p:cNvPr id="274" name="Google Shape;274;p55"/>
          <p:cNvSpPr txBox="1"/>
          <p:nvPr/>
        </p:nvSpPr>
        <p:spPr>
          <a:xfrm>
            <a:off x="796784" y="1163063"/>
            <a:ext cx="166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 sz="4800" b="0" i="0" u="none" strike="noStrike" cap="none">
                <a:solidFill>
                  <a:schemeClr val="accent4"/>
                </a:solidFill>
                <a:latin typeface="Arial"/>
                <a:ea typeface="Arial"/>
                <a:cs typeface="Arial"/>
                <a:sym typeface="Arial"/>
              </a:rPr>
              <a:t>64%</a:t>
            </a:r>
            <a:endParaRPr sz="1400" b="0" i="0" u="none" strike="noStrike" cap="none">
              <a:solidFill>
                <a:schemeClr val="accent4"/>
              </a:solidFill>
              <a:latin typeface="Arial"/>
              <a:ea typeface="Arial"/>
              <a:cs typeface="Arial"/>
              <a:sym typeface="Arial"/>
            </a:endParaRPr>
          </a:p>
        </p:txBody>
      </p:sp>
      <p:sp>
        <p:nvSpPr>
          <p:cNvPr id="275" name="Google Shape;275;p55"/>
          <p:cNvSpPr txBox="1"/>
          <p:nvPr/>
        </p:nvSpPr>
        <p:spPr>
          <a:xfrm>
            <a:off x="2263445" y="1328843"/>
            <a:ext cx="3909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chemeClr val="accent4"/>
                </a:solidFill>
                <a:latin typeface="Arial"/>
                <a:ea typeface="Arial"/>
                <a:cs typeface="Arial"/>
                <a:sym typeface="Arial"/>
              </a:rPr>
              <a:t>OF ERP SYSTEMS HAVE BEEN BREACHED IN THE PAST 2 YEARS </a:t>
            </a:r>
            <a:endParaRPr sz="1400" b="0" i="0" u="none" strike="noStrike" cap="none">
              <a:solidFill>
                <a:schemeClr val="accent4"/>
              </a:solidFill>
              <a:latin typeface="Arial"/>
              <a:ea typeface="Arial"/>
              <a:cs typeface="Arial"/>
              <a:sym typeface="Arial"/>
            </a:endParaRPr>
          </a:p>
        </p:txBody>
      </p:sp>
      <p:sp>
        <p:nvSpPr>
          <p:cNvPr id="276" name="Google Shape;276;p55"/>
          <p:cNvSpPr txBox="1"/>
          <p:nvPr/>
        </p:nvSpPr>
        <p:spPr>
          <a:xfrm>
            <a:off x="720341" y="5331853"/>
            <a:ext cx="1154700" cy="718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300"/>
              </a:spcAft>
              <a:buClr>
                <a:srgbClr val="0A1446"/>
              </a:buClr>
              <a:buSzPts val="1200"/>
              <a:buFont typeface="Arial"/>
              <a:buNone/>
            </a:pPr>
            <a:r>
              <a:rPr lang="en" sz="1200" b="0" i="0" u="none" strike="noStrike" cap="none">
                <a:solidFill>
                  <a:srgbClr val="0A1446"/>
                </a:solidFill>
                <a:latin typeface="Arial"/>
                <a:ea typeface="Arial"/>
                <a:cs typeface="Arial"/>
                <a:sym typeface="Arial"/>
              </a:rPr>
              <a:t>1st public exploit targeting SAP applications </a:t>
            </a:r>
            <a:endParaRPr sz="1800" b="0" i="0" u="none" strike="noStrike" cap="none">
              <a:solidFill>
                <a:srgbClr val="0A1446"/>
              </a:solidFill>
              <a:latin typeface="Arial"/>
              <a:ea typeface="Arial"/>
              <a:cs typeface="Arial"/>
              <a:sym typeface="Arial"/>
            </a:endParaRPr>
          </a:p>
        </p:txBody>
      </p:sp>
      <p:sp>
        <p:nvSpPr>
          <p:cNvPr id="277" name="Google Shape;277;p55"/>
          <p:cNvSpPr txBox="1"/>
          <p:nvPr/>
        </p:nvSpPr>
        <p:spPr>
          <a:xfrm>
            <a:off x="718868" y="4972191"/>
            <a:ext cx="12774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 sz="1200" b="1" i="0" u="none" strike="noStrike" cap="none">
                <a:solidFill>
                  <a:schemeClr val="dk1"/>
                </a:solidFill>
                <a:latin typeface="Arial"/>
                <a:ea typeface="Arial"/>
                <a:cs typeface="Arial"/>
                <a:sym typeface="Arial"/>
              </a:rPr>
              <a:t>HACKTIVIST GROUPS</a:t>
            </a:r>
            <a:endParaRPr sz="1200" b="0" i="0" u="none" strike="noStrike" cap="none">
              <a:solidFill>
                <a:schemeClr val="dk1"/>
              </a:solidFill>
              <a:latin typeface="Arial"/>
              <a:ea typeface="Arial"/>
              <a:cs typeface="Arial"/>
              <a:sym typeface="Arial"/>
            </a:endParaRPr>
          </a:p>
        </p:txBody>
      </p:sp>
      <p:sp>
        <p:nvSpPr>
          <p:cNvPr id="278" name="Google Shape;278;p55"/>
          <p:cNvSpPr txBox="1"/>
          <p:nvPr/>
        </p:nvSpPr>
        <p:spPr>
          <a:xfrm>
            <a:off x="740161" y="4633582"/>
            <a:ext cx="879600" cy="341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 sz="1800" b="1" i="0" u="none" strike="noStrike" cap="none">
                <a:solidFill>
                  <a:schemeClr val="accent1"/>
                </a:solidFill>
                <a:latin typeface="Arial"/>
                <a:ea typeface="Arial"/>
                <a:cs typeface="Arial"/>
                <a:sym typeface="Arial"/>
              </a:rPr>
              <a:t>2012</a:t>
            </a:r>
            <a:endParaRPr sz="1800" b="0" i="0" u="none" strike="noStrike" cap="none">
              <a:solidFill>
                <a:schemeClr val="dk1"/>
              </a:solidFill>
              <a:latin typeface="Arial"/>
              <a:ea typeface="Arial"/>
              <a:cs typeface="Arial"/>
              <a:sym typeface="Arial"/>
            </a:endParaRPr>
          </a:p>
        </p:txBody>
      </p:sp>
      <p:sp>
        <p:nvSpPr>
          <p:cNvPr id="279" name="Google Shape;279;p55"/>
          <p:cNvSpPr/>
          <p:nvPr/>
        </p:nvSpPr>
        <p:spPr>
          <a:xfrm rot="-514946">
            <a:off x="276473" y="5446369"/>
            <a:ext cx="11629525" cy="345871"/>
          </a:xfrm>
          <a:prstGeom prst="homePlate">
            <a:avLst>
              <a:gd name="adj" fmla="val 52486"/>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55"/>
          <p:cNvSpPr/>
          <p:nvPr/>
        </p:nvSpPr>
        <p:spPr>
          <a:xfrm>
            <a:off x="684078" y="643811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81" name="Google Shape;281;p55"/>
          <p:cNvCxnSpPr/>
          <p:nvPr/>
        </p:nvCxnSpPr>
        <p:spPr>
          <a:xfrm>
            <a:off x="1809871" y="4502275"/>
            <a:ext cx="0" cy="17619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cxnSp>
        <p:nvCxnSpPr>
          <p:cNvPr id="282" name="Google Shape;282;p55"/>
          <p:cNvCxnSpPr/>
          <p:nvPr/>
        </p:nvCxnSpPr>
        <p:spPr>
          <a:xfrm>
            <a:off x="732430" y="4670609"/>
            <a:ext cx="0" cy="17508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283" name="Google Shape;283;p55"/>
          <p:cNvSpPr txBox="1"/>
          <p:nvPr/>
        </p:nvSpPr>
        <p:spPr>
          <a:xfrm>
            <a:off x="1781297" y="4321549"/>
            <a:ext cx="693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1" i="0" u="none" strike="noStrike" cap="none">
                <a:solidFill>
                  <a:schemeClr val="accent1"/>
                </a:solidFill>
                <a:latin typeface="Arial"/>
                <a:ea typeface="Arial"/>
                <a:cs typeface="Arial"/>
                <a:sym typeface="Arial"/>
              </a:rPr>
              <a:t>2013</a:t>
            </a:r>
            <a:endParaRPr sz="1800" b="0" i="0" u="none" strike="noStrike" cap="none">
              <a:solidFill>
                <a:srgbClr val="000000"/>
              </a:solidFill>
              <a:latin typeface="Arial"/>
              <a:ea typeface="Arial"/>
              <a:cs typeface="Arial"/>
              <a:sym typeface="Arial"/>
            </a:endParaRPr>
          </a:p>
        </p:txBody>
      </p:sp>
      <p:sp>
        <p:nvSpPr>
          <p:cNvPr id="284" name="Google Shape;284;p55"/>
          <p:cNvSpPr txBox="1"/>
          <p:nvPr/>
        </p:nvSpPr>
        <p:spPr>
          <a:xfrm>
            <a:off x="1781907" y="4700177"/>
            <a:ext cx="1173600" cy="757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 sz="1200" b="1" i="0" u="none" strike="noStrike" cap="none">
                <a:solidFill>
                  <a:schemeClr val="dk1"/>
                </a:solidFill>
                <a:latin typeface="Arial"/>
                <a:ea typeface="Arial"/>
                <a:cs typeface="Arial"/>
                <a:sym typeface="Arial"/>
              </a:rPr>
              <a:t>CYBER</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3200"/>
              <a:buFont typeface="Arial"/>
              <a:buNone/>
            </a:pPr>
            <a:r>
              <a:rPr lang="en" sz="1200" b="1" i="0" u="none" strike="noStrike" cap="none">
                <a:solidFill>
                  <a:schemeClr val="dk1"/>
                </a:solidFill>
                <a:latin typeface="Arial"/>
                <a:ea typeface="Arial"/>
                <a:cs typeface="Arial"/>
                <a:sym typeface="Arial"/>
              </a:rPr>
              <a:t>CRIMINALS </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3200"/>
              <a:buFont typeface="Arial"/>
              <a:buNone/>
            </a:pPr>
            <a:r>
              <a:rPr lang="en" sz="1200" b="1" i="0" u="none" strike="noStrike" cap="none">
                <a:solidFill>
                  <a:schemeClr val="dk1"/>
                </a:solidFill>
                <a:latin typeface="Arial"/>
                <a:ea typeface="Arial"/>
                <a:cs typeface="Arial"/>
                <a:sym typeface="Arial"/>
              </a:rPr>
              <a:t>CREATING </a:t>
            </a:r>
            <a:endParaRPr sz="12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3200"/>
              <a:buFont typeface="Arial"/>
              <a:buNone/>
            </a:pPr>
            <a:r>
              <a:rPr lang="en" sz="1200" b="1" i="0" u="none" strike="noStrike" cap="none">
                <a:solidFill>
                  <a:schemeClr val="dk1"/>
                </a:solidFill>
                <a:latin typeface="Arial"/>
                <a:ea typeface="Arial"/>
                <a:cs typeface="Arial"/>
                <a:sym typeface="Arial"/>
              </a:rPr>
              <a:t>MALWARE</a:t>
            </a:r>
            <a:endParaRPr sz="1200" b="0" i="0" u="none" strike="noStrike" cap="none">
              <a:solidFill>
                <a:schemeClr val="dk1"/>
              </a:solidFill>
              <a:latin typeface="Arial"/>
              <a:ea typeface="Arial"/>
              <a:cs typeface="Arial"/>
              <a:sym typeface="Arial"/>
            </a:endParaRPr>
          </a:p>
        </p:txBody>
      </p:sp>
      <p:sp>
        <p:nvSpPr>
          <p:cNvPr id="285" name="Google Shape;285;p55"/>
          <p:cNvSpPr txBox="1"/>
          <p:nvPr/>
        </p:nvSpPr>
        <p:spPr>
          <a:xfrm>
            <a:off x="1787950" y="5396968"/>
            <a:ext cx="1173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 sz="1200" b="0" i="0" u="none" strike="noStrike" cap="none">
                <a:solidFill>
                  <a:schemeClr val="accent2"/>
                </a:solidFill>
                <a:latin typeface="Arial"/>
                <a:ea typeface="Arial"/>
                <a:cs typeface="Arial"/>
                <a:sym typeface="Arial"/>
              </a:rPr>
              <a:t>SAP targeted malware discovered</a:t>
            </a:r>
            <a:endParaRPr sz="1200" b="0" i="0" u="none" strike="noStrike" cap="none">
              <a:solidFill>
                <a:schemeClr val="dk1"/>
              </a:solidFill>
              <a:latin typeface="Arial"/>
              <a:ea typeface="Arial"/>
              <a:cs typeface="Arial"/>
              <a:sym typeface="Arial"/>
            </a:endParaRPr>
          </a:p>
        </p:txBody>
      </p:sp>
      <p:cxnSp>
        <p:nvCxnSpPr>
          <p:cNvPr id="286" name="Google Shape;286;p55"/>
          <p:cNvCxnSpPr/>
          <p:nvPr/>
        </p:nvCxnSpPr>
        <p:spPr>
          <a:xfrm>
            <a:off x="2911238" y="4300525"/>
            <a:ext cx="0" cy="17499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cxnSp>
        <p:nvCxnSpPr>
          <p:cNvPr id="287" name="Google Shape;287;p55"/>
          <p:cNvCxnSpPr/>
          <p:nvPr/>
        </p:nvCxnSpPr>
        <p:spPr>
          <a:xfrm>
            <a:off x="3871508" y="4097059"/>
            <a:ext cx="12300" cy="18174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288" name="Google Shape;288;p55"/>
          <p:cNvSpPr txBox="1"/>
          <p:nvPr/>
        </p:nvSpPr>
        <p:spPr>
          <a:xfrm>
            <a:off x="2904380" y="4135841"/>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1800" b="1" i="0" u="none" strike="noStrike" cap="none">
                <a:solidFill>
                  <a:schemeClr val="accent1"/>
                </a:solidFill>
                <a:latin typeface="Arial"/>
                <a:ea typeface="Arial"/>
                <a:cs typeface="Arial"/>
                <a:sym typeface="Arial"/>
              </a:rPr>
              <a:t>2014</a:t>
            </a:r>
            <a:endParaRPr sz="1800" b="0" i="0" u="none" strike="noStrike" cap="none">
              <a:solidFill>
                <a:schemeClr val="dk1"/>
              </a:solidFill>
              <a:latin typeface="Arial"/>
              <a:ea typeface="Arial"/>
              <a:cs typeface="Arial"/>
              <a:sym typeface="Arial"/>
            </a:endParaRPr>
          </a:p>
        </p:txBody>
      </p:sp>
      <p:sp>
        <p:nvSpPr>
          <p:cNvPr id="289" name="Google Shape;289;p55"/>
          <p:cNvSpPr txBox="1"/>
          <p:nvPr/>
        </p:nvSpPr>
        <p:spPr>
          <a:xfrm>
            <a:off x="2900653" y="4469036"/>
            <a:ext cx="970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 sz="1200" b="1" i="0" u="none" strike="noStrike" cap="none">
                <a:solidFill>
                  <a:schemeClr val="accent2"/>
                </a:solidFill>
                <a:latin typeface="Arial"/>
                <a:ea typeface="Arial"/>
                <a:cs typeface="Arial"/>
                <a:sym typeface="Arial"/>
              </a:rPr>
              <a:t>PUBLIC EXPLOIT</a:t>
            </a:r>
            <a:endParaRPr sz="1800" b="0" i="0" u="none" strike="noStrike" cap="none">
              <a:solidFill>
                <a:schemeClr val="dk1"/>
              </a:solidFill>
              <a:latin typeface="Arial"/>
              <a:ea typeface="Arial"/>
              <a:cs typeface="Arial"/>
              <a:sym typeface="Arial"/>
            </a:endParaRPr>
          </a:p>
        </p:txBody>
      </p:sp>
      <p:sp>
        <p:nvSpPr>
          <p:cNvPr id="290" name="Google Shape;290;p55"/>
          <p:cNvSpPr txBox="1"/>
          <p:nvPr/>
        </p:nvSpPr>
        <p:spPr>
          <a:xfrm>
            <a:off x="2886290" y="4906829"/>
            <a:ext cx="1112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 sz="1200" b="0" i="0" u="none" strike="noStrike" cap="none">
                <a:solidFill>
                  <a:schemeClr val="accent2"/>
                </a:solidFill>
                <a:latin typeface="Arial"/>
                <a:ea typeface="Arial"/>
                <a:cs typeface="Arial"/>
                <a:sym typeface="Arial"/>
              </a:rPr>
              <a:t>Chinese hacker exploits SAP NetWeaver</a:t>
            </a:r>
            <a:endParaRPr sz="1800" b="0" i="0" u="none" strike="noStrike" cap="none">
              <a:solidFill>
                <a:schemeClr val="dk1"/>
              </a:solidFill>
              <a:latin typeface="Arial"/>
              <a:ea typeface="Arial"/>
              <a:cs typeface="Arial"/>
              <a:sym typeface="Arial"/>
            </a:endParaRPr>
          </a:p>
        </p:txBody>
      </p:sp>
      <p:cxnSp>
        <p:nvCxnSpPr>
          <p:cNvPr id="291" name="Google Shape;291;p55"/>
          <p:cNvCxnSpPr/>
          <p:nvPr/>
        </p:nvCxnSpPr>
        <p:spPr>
          <a:xfrm>
            <a:off x="10036925" y="613900"/>
            <a:ext cx="5400" cy="43527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292" name="Google Shape;292;p55"/>
          <p:cNvSpPr txBox="1"/>
          <p:nvPr/>
        </p:nvSpPr>
        <p:spPr>
          <a:xfrm>
            <a:off x="10064173" y="322788"/>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1800" b="1" i="0" u="none" strike="noStrike" cap="none">
                <a:solidFill>
                  <a:schemeClr val="accent1"/>
                </a:solidFill>
                <a:latin typeface="Arial"/>
                <a:ea typeface="Arial"/>
                <a:cs typeface="Arial"/>
                <a:sym typeface="Arial"/>
              </a:rPr>
              <a:t>2021</a:t>
            </a:r>
            <a:endParaRPr sz="1800" b="0" i="0" u="none" strike="noStrike" cap="none">
              <a:solidFill>
                <a:schemeClr val="dk1"/>
              </a:solidFill>
              <a:latin typeface="Arial"/>
              <a:ea typeface="Arial"/>
              <a:cs typeface="Arial"/>
              <a:sym typeface="Arial"/>
            </a:endParaRPr>
          </a:p>
        </p:txBody>
      </p:sp>
      <p:sp>
        <p:nvSpPr>
          <p:cNvPr id="293" name="Google Shape;293;p55"/>
          <p:cNvSpPr/>
          <p:nvPr/>
        </p:nvSpPr>
        <p:spPr>
          <a:xfrm>
            <a:off x="9990758" y="2118323"/>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55"/>
          <p:cNvSpPr/>
          <p:nvPr/>
        </p:nvSpPr>
        <p:spPr>
          <a:xfrm>
            <a:off x="9990758" y="731296"/>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55"/>
          <p:cNvSpPr txBox="1"/>
          <p:nvPr/>
        </p:nvSpPr>
        <p:spPr>
          <a:xfrm>
            <a:off x="10065611" y="1040666"/>
            <a:ext cx="1086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chemeClr val="accent2"/>
                </a:solidFill>
                <a:latin typeface="Arial"/>
                <a:ea typeface="Arial"/>
                <a:cs typeface="Arial"/>
                <a:sym typeface="Arial"/>
              </a:rPr>
              <a:t>SAP SolMan</a:t>
            </a:r>
            <a:endParaRPr sz="1200" b="0" i="0" u="none" strike="noStrike" cap="none">
              <a:solidFill>
                <a:srgbClr val="000000"/>
              </a:solidFill>
              <a:latin typeface="Arial"/>
              <a:ea typeface="Arial"/>
              <a:cs typeface="Arial"/>
              <a:sym typeface="Arial"/>
            </a:endParaRPr>
          </a:p>
        </p:txBody>
      </p:sp>
      <p:pic>
        <p:nvPicPr>
          <p:cNvPr id="296" name="Google Shape;296;p55" descr="A picture containing logo&#10;&#10;Description automatically generated"/>
          <p:cNvPicPr preferRelativeResize="0"/>
          <p:nvPr/>
        </p:nvPicPr>
        <p:blipFill rotWithShape="1">
          <a:blip r:embed="rId3">
            <a:alphaModFix/>
          </a:blip>
          <a:srcRect r="77873"/>
          <a:stretch/>
        </p:blipFill>
        <p:spPr>
          <a:xfrm>
            <a:off x="10158012" y="1336297"/>
            <a:ext cx="316490" cy="303547"/>
          </a:xfrm>
          <a:prstGeom prst="rect">
            <a:avLst/>
          </a:prstGeom>
          <a:noFill/>
          <a:ln>
            <a:noFill/>
          </a:ln>
        </p:spPr>
      </p:pic>
      <p:sp>
        <p:nvSpPr>
          <p:cNvPr id="297" name="Google Shape;297;p55"/>
          <p:cNvSpPr txBox="1"/>
          <p:nvPr/>
        </p:nvSpPr>
        <p:spPr>
          <a:xfrm>
            <a:off x="10061964" y="2576493"/>
            <a:ext cx="1185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chemeClr val="accent2"/>
                </a:solidFill>
                <a:latin typeface="Arial"/>
                <a:ea typeface="Arial"/>
                <a:cs typeface="Arial"/>
                <a:sym typeface="Arial"/>
              </a:rPr>
              <a:t>on malicious activity targeting SAP applications</a:t>
            </a:r>
            <a:endParaRPr sz="1200" b="0" i="0" u="none" strike="noStrike" cap="none">
              <a:solidFill>
                <a:srgbClr val="000000"/>
              </a:solidFill>
              <a:latin typeface="Arial"/>
              <a:ea typeface="Arial"/>
              <a:cs typeface="Arial"/>
              <a:sym typeface="Arial"/>
            </a:endParaRPr>
          </a:p>
        </p:txBody>
      </p:sp>
      <p:pic>
        <p:nvPicPr>
          <p:cNvPr id="298" name="Google Shape;298;p55" descr="A picture containing food, room, drawing&#10;&#10;Description automatically generated"/>
          <p:cNvPicPr preferRelativeResize="0"/>
          <p:nvPr/>
        </p:nvPicPr>
        <p:blipFill rotWithShape="1">
          <a:blip r:embed="rId4">
            <a:alphaModFix/>
          </a:blip>
          <a:srcRect/>
          <a:stretch/>
        </p:blipFill>
        <p:spPr>
          <a:xfrm>
            <a:off x="10146753" y="3491029"/>
            <a:ext cx="373323" cy="373323"/>
          </a:xfrm>
          <a:prstGeom prst="rect">
            <a:avLst/>
          </a:prstGeom>
          <a:noFill/>
          <a:ln>
            <a:noFill/>
          </a:ln>
        </p:spPr>
      </p:pic>
      <p:pic>
        <p:nvPicPr>
          <p:cNvPr id="299" name="Google Shape;299;p55" descr="A picture containing logo&#10;&#10;Description automatically generated"/>
          <p:cNvPicPr preferRelativeResize="0"/>
          <p:nvPr/>
        </p:nvPicPr>
        <p:blipFill rotWithShape="1">
          <a:blip r:embed="rId3">
            <a:alphaModFix/>
          </a:blip>
          <a:srcRect r="77873"/>
          <a:stretch/>
        </p:blipFill>
        <p:spPr>
          <a:xfrm>
            <a:off x="10633209" y="3548450"/>
            <a:ext cx="316490" cy="303547"/>
          </a:xfrm>
          <a:prstGeom prst="rect">
            <a:avLst/>
          </a:prstGeom>
          <a:noFill/>
          <a:ln>
            <a:noFill/>
          </a:ln>
        </p:spPr>
      </p:pic>
      <p:sp>
        <p:nvSpPr>
          <p:cNvPr id="300" name="Google Shape;300;p55"/>
          <p:cNvSpPr txBox="1"/>
          <p:nvPr/>
        </p:nvSpPr>
        <p:spPr>
          <a:xfrm>
            <a:off x="8989061" y="705865"/>
            <a:ext cx="753600" cy="341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 sz="1800" b="1" i="0" u="none" strike="noStrike" cap="none">
                <a:solidFill>
                  <a:schemeClr val="accent1"/>
                </a:solidFill>
                <a:latin typeface="Arial"/>
                <a:ea typeface="Arial"/>
                <a:cs typeface="Arial"/>
                <a:sym typeface="Arial"/>
              </a:rPr>
              <a:t>2020</a:t>
            </a:r>
            <a:endParaRPr sz="1800" b="0" i="0" u="none" strike="noStrike" cap="none">
              <a:solidFill>
                <a:schemeClr val="dk1"/>
              </a:solidFill>
              <a:latin typeface="Arial"/>
              <a:ea typeface="Arial"/>
              <a:cs typeface="Arial"/>
              <a:sym typeface="Arial"/>
            </a:endParaRPr>
          </a:p>
        </p:txBody>
      </p:sp>
      <p:sp>
        <p:nvSpPr>
          <p:cNvPr id="301" name="Google Shape;301;p55"/>
          <p:cNvSpPr txBox="1"/>
          <p:nvPr/>
        </p:nvSpPr>
        <p:spPr>
          <a:xfrm>
            <a:off x="9063425" y="1029936"/>
            <a:ext cx="1058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1" i="0" u="none" strike="noStrike" cap="none">
                <a:solidFill>
                  <a:schemeClr val="accent2"/>
                </a:solidFill>
                <a:latin typeface="Arial"/>
                <a:ea typeface="Arial"/>
                <a:cs typeface="Arial"/>
                <a:sym typeface="Arial"/>
              </a:rPr>
              <a:t>EXPLOIT TOOLKIT</a:t>
            </a:r>
            <a:endParaRPr sz="1200" b="0" i="0" u="none" strike="noStrike" cap="none">
              <a:solidFill>
                <a:srgbClr val="000000"/>
              </a:solidFill>
              <a:latin typeface="Arial"/>
              <a:ea typeface="Arial"/>
              <a:cs typeface="Arial"/>
              <a:sym typeface="Arial"/>
            </a:endParaRPr>
          </a:p>
        </p:txBody>
      </p:sp>
      <p:sp>
        <p:nvSpPr>
          <p:cNvPr id="302" name="Google Shape;302;p55"/>
          <p:cNvSpPr txBox="1"/>
          <p:nvPr/>
        </p:nvSpPr>
        <p:spPr>
          <a:xfrm>
            <a:off x="8997127" y="1437606"/>
            <a:ext cx="1297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chemeClr val="accent2"/>
                </a:solidFill>
                <a:latin typeface="Arial"/>
                <a:ea typeface="Arial"/>
                <a:cs typeface="Arial"/>
                <a:sym typeface="Arial"/>
              </a:rPr>
              <a:t>SAP RFCpwn</a:t>
            </a:r>
            <a:endParaRPr sz="1200" b="0" i="0" u="none" strike="noStrike" cap="none">
              <a:solidFill>
                <a:srgbClr val="000000"/>
              </a:solidFill>
              <a:latin typeface="Arial"/>
              <a:ea typeface="Arial"/>
              <a:cs typeface="Arial"/>
              <a:sym typeface="Arial"/>
            </a:endParaRPr>
          </a:p>
        </p:txBody>
      </p:sp>
      <p:pic>
        <p:nvPicPr>
          <p:cNvPr id="303" name="Google Shape;303;p55" descr="A picture containing logo&#10;&#10;Description automatically generated"/>
          <p:cNvPicPr preferRelativeResize="0"/>
          <p:nvPr/>
        </p:nvPicPr>
        <p:blipFill rotWithShape="1">
          <a:blip r:embed="rId3">
            <a:alphaModFix/>
          </a:blip>
          <a:srcRect r="77873"/>
          <a:stretch/>
        </p:blipFill>
        <p:spPr>
          <a:xfrm>
            <a:off x="9224955" y="1689488"/>
            <a:ext cx="316490" cy="303547"/>
          </a:xfrm>
          <a:prstGeom prst="rect">
            <a:avLst/>
          </a:prstGeom>
          <a:noFill/>
          <a:ln>
            <a:noFill/>
          </a:ln>
        </p:spPr>
      </p:pic>
      <p:sp>
        <p:nvSpPr>
          <p:cNvPr id="304" name="Google Shape;304;p55"/>
          <p:cNvSpPr txBox="1"/>
          <p:nvPr/>
        </p:nvSpPr>
        <p:spPr>
          <a:xfrm>
            <a:off x="9056508" y="2104855"/>
            <a:ext cx="1001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1" i="0" u="none" strike="noStrike" cap="none">
                <a:solidFill>
                  <a:schemeClr val="accent2"/>
                </a:solidFill>
                <a:latin typeface="Arial"/>
                <a:ea typeface="Arial"/>
                <a:cs typeface="Arial"/>
                <a:sym typeface="Arial"/>
              </a:rPr>
              <a:t>BigDebIT</a:t>
            </a:r>
            <a:endParaRPr sz="1200" b="0" i="0" u="none" strike="noStrike" cap="none">
              <a:solidFill>
                <a:srgbClr val="000000"/>
              </a:solidFill>
              <a:latin typeface="Arial"/>
              <a:ea typeface="Arial"/>
              <a:cs typeface="Arial"/>
              <a:sym typeface="Arial"/>
            </a:endParaRPr>
          </a:p>
        </p:txBody>
      </p:sp>
      <p:sp>
        <p:nvSpPr>
          <p:cNvPr id="305" name="Google Shape;305;p55"/>
          <p:cNvSpPr txBox="1"/>
          <p:nvPr/>
        </p:nvSpPr>
        <p:spPr>
          <a:xfrm>
            <a:off x="8982013" y="2328494"/>
            <a:ext cx="1165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chemeClr val="accent2"/>
                </a:solidFill>
                <a:latin typeface="Arial"/>
                <a:ea typeface="Arial"/>
                <a:cs typeface="Arial"/>
                <a:sym typeface="Arial"/>
              </a:rPr>
              <a:t>Oracle Vulnerabilities</a:t>
            </a:r>
            <a:endParaRPr sz="1200" b="0" i="0" u="none" strike="noStrike" cap="none">
              <a:solidFill>
                <a:srgbClr val="000000"/>
              </a:solidFill>
              <a:latin typeface="Arial"/>
              <a:ea typeface="Arial"/>
              <a:cs typeface="Arial"/>
              <a:sym typeface="Arial"/>
            </a:endParaRPr>
          </a:p>
        </p:txBody>
      </p:sp>
      <p:pic>
        <p:nvPicPr>
          <p:cNvPr id="306" name="Google Shape;306;p55" descr="A picture containing logo&#10;&#10;Description automatically generated"/>
          <p:cNvPicPr preferRelativeResize="0"/>
          <p:nvPr/>
        </p:nvPicPr>
        <p:blipFill rotWithShape="1">
          <a:blip r:embed="rId3">
            <a:alphaModFix/>
          </a:blip>
          <a:srcRect r="77873"/>
          <a:stretch/>
        </p:blipFill>
        <p:spPr>
          <a:xfrm>
            <a:off x="9307013" y="2784498"/>
            <a:ext cx="316490" cy="303547"/>
          </a:xfrm>
          <a:prstGeom prst="rect">
            <a:avLst/>
          </a:prstGeom>
          <a:noFill/>
          <a:ln>
            <a:noFill/>
          </a:ln>
        </p:spPr>
      </p:pic>
      <p:sp>
        <p:nvSpPr>
          <p:cNvPr id="307" name="Google Shape;307;p55"/>
          <p:cNvSpPr txBox="1"/>
          <p:nvPr/>
        </p:nvSpPr>
        <p:spPr>
          <a:xfrm>
            <a:off x="9017251" y="3223615"/>
            <a:ext cx="999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1" i="0" u="none" strike="noStrike" cap="none">
                <a:solidFill>
                  <a:schemeClr val="accent2"/>
                </a:solidFill>
                <a:latin typeface="Arial"/>
                <a:ea typeface="Arial"/>
                <a:cs typeface="Arial"/>
                <a:sym typeface="Arial"/>
              </a:rPr>
              <a:t>4</a:t>
            </a:r>
            <a:r>
              <a:rPr lang="en" sz="1200" b="1" i="0" u="none" strike="noStrike" cap="none" baseline="30000">
                <a:solidFill>
                  <a:schemeClr val="accent2"/>
                </a:solidFill>
                <a:latin typeface="Arial"/>
                <a:ea typeface="Arial"/>
                <a:cs typeface="Arial"/>
                <a:sym typeface="Arial"/>
              </a:rPr>
              <a:t>th</a:t>
            </a:r>
            <a:r>
              <a:rPr lang="en" sz="1200" b="1" i="0" u="none" strike="noStrike" cap="none">
                <a:solidFill>
                  <a:schemeClr val="accent2"/>
                </a:solidFill>
                <a:latin typeface="Arial"/>
                <a:ea typeface="Arial"/>
                <a:cs typeface="Arial"/>
                <a:sym typeface="Arial"/>
              </a:rPr>
              <a:t> DHS US-CERT ALERT </a:t>
            </a:r>
            <a:endParaRPr sz="1200" b="0" i="0" u="none" strike="noStrike" cap="none">
              <a:solidFill>
                <a:srgbClr val="000000"/>
              </a:solidFill>
              <a:latin typeface="Arial"/>
              <a:ea typeface="Arial"/>
              <a:cs typeface="Arial"/>
              <a:sym typeface="Arial"/>
            </a:endParaRPr>
          </a:p>
        </p:txBody>
      </p:sp>
      <p:sp>
        <p:nvSpPr>
          <p:cNvPr id="308" name="Google Shape;308;p55"/>
          <p:cNvSpPr txBox="1"/>
          <p:nvPr/>
        </p:nvSpPr>
        <p:spPr>
          <a:xfrm>
            <a:off x="9017471" y="3758272"/>
            <a:ext cx="1183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chemeClr val="accent2"/>
                </a:solidFill>
                <a:latin typeface="Arial"/>
                <a:ea typeface="Arial"/>
                <a:cs typeface="Arial"/>
                <a:sym typeface="Arial"/>
              </a:rPr>
              <a:t>for SAP RECON Vulnerability</a:t>
            </a:r>
            <a:endParaRPr sz="1200" b="0" i="0" u="none" strike="noStrike" cap="none">
              <a:solidFill>
                <a:srgbClr val="000000"/>
              </a:solidFill>
              <a:latin typeface="Arial"/>
              <a:ea typeface="Arial"/>
              <a:cs typeface="Arial"/>
              <a:sym typeface="Arial"/>
            </a:endParaRPr>
          </a:p>
        </p:txBody>
      </p:sp>
      <p:pic>
        <p:nvPicPr>
          <p:cNvPr id="309" name="Google Shape;309;p55" descr="A picture containing food, room, drawing&#10;&#10;Description automatically generated"/>
          <p:cNvPicPr preferRelativeResize="0"/>
          <p:nvPr/>
        </p:nvPicPr>
        <p:blipFill rotWithShape="1">
          <a:blip r:embed="rId4">
            <a:alphaModFix/>
          </a:blip>
          <a:srcRect/>
          <a:stretch/>
        </p:blipFill>
        <p:spPr>
          <a:xfrm>
            <a:off x="9154845" y="4414209"/>
            <a:ext cx="373323" cy="373323"/>
          </a:xfrm>
          <a:prstGeom prst="rect">
            <a:avLst/>
          </a:prstGeom>
          <a:noFill/>
          <a:ln>
            <a:noFill/>
          </a:ln>
        </p:spPr>
      </p:pic>
      <p:pic>
        <p:nvPicPr>
          <p:cNvPr id="310" name="Google Shape;310;p55" descr="A picture containing logo&#10;&#10;Description automatically generated"/>
          <p:cNvPicPr preferRelativeResize="0"/>
          <p:nvPr/>
        </p:nvPicPr>
        <p:blipFill rotWithShape="1">
          <a:blip r:embed="rId3">
            <a:alphaModFix/>
          </a:blip>
          <a:srcRect r="77873"/>
          <a:stretch/>
        </p:blipFill>
        <p:spPr>
          <a:xfrm>
            <a:off x="9569616" y="4420260"/>
            <a:ext cx="316490" cy="303547"/>
          </a:xfrm>
          <a:prstGeom prst="rect">
            <a:avLst/>
          </a:prstGeom>
          <a:noFill/>
          <a:ln>
            <a:noFill/>
          </a:ln>
        </p:spPr>
      </p:pic>
      <p:cxnSp>
        <p:nvCxnSpPr>
          <p:cNvPr id="311" name="Google Shape;311;p55"/>
          <p:cNvCxnSpPr/>
          <p:nvPr/>
        </p:nvCxnSpPr>
        <p:spPr>
          <a:xfrm flipH="1">
            <a:off x="9012527" y="842984"/>
            <a:ext cx="3300" cy="42357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312" name="Google Shape;312;p55"/>
          <p:cNvSpPr/>
          <p:nvPr/>
        </p:nvSpPr>
        <p:spPr>
          <a:xfrm>
            <a:off x="8968041" y="113663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55"/>
          <p:cNvSpPr/>
          <p:nvPr/>
        </p:nvSpPr>
        <p:spPr>
          <a:xfrm>
            <a:off x="8972358" y="220215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55"/>
          <p:cNvSpPr/>
          <p:nvPr/>
        </p:nvSpPr>
        <p:spPr>
          <a:xfrm>
            <a:off x="8965598" y="3323302"/>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55"/>
          <p:cNvSpPr txBox="1"/>
          <p:nvPr/>
        </p:nvSpPr>
        <p:spPr>
          <a:xfrm>
            <a:off x="8087409" y="1791687"/>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1800" b="1" i="0" u="none" strike="noStrike" cap="none">
                <a:solidFill>
                  <a:schemeClr val="accent1"/>
                </a:solidFill>
                <a:latin typeface="Arial"/>
                <a:ea typeface="Arial"/>
                <a:cs typeface="Arial"/>
                <a:sym typeface="Arial"/>
              </a:rPr>
              <a:t>2019</a:t>
            </a:r>
            <a:endParaRPr sz="1800" b="0" i="0" u="none" strike="noStrike" cap="none">
              <a:solidFill>
                <a:schemeClr val="dk1"/>
              </a:solidFill>
              <a:latin typeface="Arial"/>
              <a:ea typeface="Arial"/>
              <a:cs typeface="Arial"/>
              <a:sym typeface="Arial"/>
            </a:endParaRPr>
          </a:p>
        </p:txBody>
      </p:sp>
      <p:sp>
        <p:nvSpPr>
          <p:cNvPr id="316" name="Google Shape;316;p55"/>
          <p:cNvSpPr txBox="1"/>
          <p:nvPr/>
        </p:nvSpPr>
        <p:spPr>
          <a:xfrm>
            <a:off x="8061417" y="2095181"/>
            <a:ext cx="1111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1" i="0" u="none" strike="noStrike" cap="none">
                <a:solidFill>
                  <a:schemeClr val="accent2"/>
                </a:solidFill>
                <a:latin typeface="Arial"/>
                <a:ea typeface="Arial"/>
                <a:cs typeface="Arial"/>
                <a:sym typeface="Arial"/>
              </a:rPr>
              <a:t>3RD DHS US-CERT ALERT </a:t>
            </a:r>
            <a:endParaRPr sz="1200" b="0" i="0" u="none" strike="noStrike" cap="none">
              <a:solidFill>
                <a:srgbClr val="000000"/>
              </a:solidFill>
              <a:latin typeface="Arial"/>
              <a:ea typeface="Arial"/>
              <a:cs typeface="Arial"/>
              <a:sym typeface="Arial"/>
            </a:endParaRPr>
          </a:p>
        </p:txBody>
      </p:sp>
      <p:sp>
        <p:nvSpPr>
          <p:cNvPr id="317" name="Google Shape;317;p55"/>
          <p:cNvSpPr txBox="1"/>
          <p:nvPr/>
        </p:nvSpPr>
        <p:spPr>
          <a:xfrm>
            <a:off x="8056026" y="2723274"/>
            <a:ext cx="1027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chemeClr val="accent2"/>
                </a:solidFill>
                <a:latin typeface="Arial"/>
                <a:ea typeface="Arial"/>
                <a:cs typeface="Arial"/>
                <a:sym typeface="Arial"/>
              </a:rPr>
              <a:t>for SAP 10KBLAZE Vulnerability</a:t>
            </a:r>
            <a:endParaRPr sz="1200" b="0" i="0" u="none" strike="noStrike" cap="none">
              <a:solidFill>
                <a:srgbClr val="000000"/>
              </a:solidFill>
              <a:latin typeface="Arial"/>
              <a:ea typeface="Arial"/>
              <a:cs typeface="Arial"/>
              <a:sym typeface="Arial"/>
            </a:endParaRPr>
          </a:p>
        </p:txBody>
      </p:sp>
      <p:pic>
        <p:nvPicPr>
          <p:cNvPr id="318" name="Google Shape;318;p55" descr="A picture containing food, room, drawing&#10;&#10;Description automatically generated"/>
          <p:cNvPicPr preferRelativeResize="0"/>
          <p:nvPr/>
        </p:nvPicPr>
        <p:blipFill rotWithShape="1">
          <a:blip r:embed="rId4">
            <a:alphaModFix/>
          </a:blip>
          <a:srcRect/>
          <a:stretch/>
        </p:blipFill>
        <p:spPr>
          <a:xfrm>
            <a:off x="8154672" y="3388619"/>
            <a:ext cx="373323" cy="373323"/>
          </a:xfrm>
          <a:prstGeom prst="rect">
            <a:avLst/>
          </a:prstGeom>
          <a:noFill/>
          <a:ln>
            <a:noFill/>
          </a:ln>
        </p:spPr>
      </p:pic>
      <p:pic>
        <p:nvPicPr>
          <p:cNvPr id="319" name="Google Shape;319;p55" descr="A picture containing logo&#10;&#10;Description automatically generated"/>
          <p:cNvPicPr preferRelativeResize="0"/>
          <p:nvPr/>
        </p:nvPicPr>
        <p:blipFill rotWithShape="1">
          <a:blip r:embed="rId3">
            <a:alphaModFix/>
          </a:blip>
          <a:srcRect r="77873"/>
          <a:stretch/>
        </p:blipFill>
        <p:spPr>
          <a:xfrm>
            <a:off x="8582625" y="3399786"/>
            <a:ext cx="316490" cy="303547"/>
          </a:xfrm>
          <a:prstGeom prst="rect">
            <a:avLst/>
          </a:prstGeom>
          <a:noFill/>
          <a:ln>
            <a:noFill/>
          </a:ln>
        </p:spPr>
      </p:pic>
      <p:sp>
        <p:nvSpPr>
          <p:cNvPr id="320" name="Google Shape;320;p55"/>
          <p:cNvSpPr txBox="1"/>
          <p:nvPr/>
        </p:nvSpPr>
        <p:spPr>
          <a:xfrm>
            <a:off x="8084425" y="3944260"/>
            <a:ext cx="100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1" i="0" u="none" strike="noStrike" cap="none">
                <a:solidFill>
                  <a:schemeClr val="accent2"/>
                </a:solidFill>
                <a:latin typeface="Arial"/>
                <a:ea typeface="Arial"/>
                <a:cs typeface="Arial"/>
                <a:sym typeface="Arial"/>
              </a:rPr>
              <a:t>PAYDAY</a:t>
            </a:r>
            <a:endParaRPr sz="1200" b="0" i="0" u="none" strike="noStrike" cap="none">
              <a:solidFill>
                <a:srgbClr val="000000"/>
              </a:solidFill>
              <a:latin typeface="Arial"/>
              <a:ea typeface="Arial"/>
              <a:cs typeface="Arial"/>
              <a:sym typeface="Arial"/>
            </a:endParaRPr>
          </a:p>
        </p:txBody>
      </p:sp>
      <p:sp>
        <p:nvSpPr>
          <p:cNvPr id="321" name="Google Shape;321;p55"/>
          <p:cNvSpPr txBox="1"/>
          <p:nvPr/>
        </p:nvSpPr>
        <p:spPr>
          <a:xfrm>
            <a:off x="7989411" y="4158255"/>
            <a:ext cx="115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chemeClr val="accent2"/>
                </a:solidFill>
                <a:latin typeface="Arial"/>
                <a:ea typeface="Arial"/>
                <a:cs typeface="Arial"/>
                <a:sym typeface="Arial"/>
              </a:rPr>
              <a:t>Oracle Vulnerabilities</a:t>
            </a:r>
            <a:endParaRPr sz="1200" b="0" i="0" u="none" strike="noStrike" cap="none">
              <a:solidFill>
                <a:srgbClr val="000000"/>
              </a:solidFill>
              <a:latin typeface="Arial"/>
              <a:ea typeface="Arial"/>
              <a:cs typeface="Arial"/>
              <a:sym typeface="Arial"/>
            </a:endParaRPr>
          </a:p>
        </p:txBody>
      </p:sp>
      <p:pic>
        <p:nvPicPr>
          <p:cNvPr id="322" name="Google Shape;322;p55" descr="A picture containing logo&#10;&#10;Description automatically generated"/>
          <p:cNvPicPr preferRelativeResize="0"/>
          <p:nvPr/>
        </p:nvPicPr>
        <p:blipFill rotWithShape="1">
          <a:blip r:embed="rId3">
            <a:alphaModFix/>
          </a:blip>
          <a:srcRect r="77873"/>
          <a:stretch/>
        </p:blipFill>
        <p:spPr>
          <a:xfrm>
            <a:off x="8244399" y="4616527"/>
            <a:ext cx="316490" cy="303547"/>
          </a:xfrm>
          <a:prstGeom prst="rect">
            <a:avLst/>
          </a:prstGeom>
          <a:noFill/>
          <a:ln>
            <a:noFill/>
          </a:ln>
        </p:spPr>
      </p:pic>
      <p:cxnSp>
        <p:nvCxnSpPr>
          <p:cNvPr id="323" name="Google Shape;323;p55"/>
          <p:cNvCxnSpPr/>
          <p:nvPr/>
        </p:nvCxnSpPr>
        <p:spPr>
          <a:xfrm flipH="1">
            <a:off x="8030925" y="2099273"/>
            <a:ext cx="10500" cy="31263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324" name="Google Shape;324;p55"/>
          <p:cNvSpPr/>
          <p:nvPr/>
        </p:nvSpPr>
        <p:spPr>
          <a:xfrm>
            <a:off x="7980641" y="402489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55"/>
          <p:cNvSpPr/>
          <p:nvPr/>
        </p:nvSpPr>
        <p:spPr>
          <a:xfrm>
            <a:off x="7989175" y="2254173"/>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55"/>
          <p:cNvSpPr txBox="1"/>
          <p:nvPr/>
        </p:nvSpPr>
        <p:spPr>
          <a:xfrm>
            <a:off x="7058283" y="2551233"/>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1800" b="1" i="0" u="none" strike="noStrike" cap="none">
                <a:solidFill>
                  <a:schemeClr val="accent1"/>
                </a:solidFill>
                <a:latin typeface="Arial"/>
                <a:ea typeface="Arial"/>
                <a:cs typeface="Arial"/>
                <a:sym typeface="Arial"/>
              </a:rPr>
              <a:t>2018</a:t>
            </a:r>
            <a:endParaRPr sz="1800" b="0" i="0" u="none" strike="noStrike" cap="none">
              <a:solidFill>
                <a:schemeClr val="dk1"/>
              </a:solidFill>
              <a:latin typeface="Arial"/>
              <a:ea typeface="Arial"/>
              <a:cs typeface="Arial"/>
              <a:sym typeface="Arial"/>
            </a:endParaRPr>
          </a:p>
        </p:txBody>
      </p:sp>
      <p:sp>
        <p:nvSpPr>
          <p:cNvPr id="327" name="Google Shape;327;p55"/>
          <p:cNvSpPr txBox="1"/>
          <p:nvPr/>
        </p:nvSpPr>
        <p:spPr>
          <a:xfrm>
            <a:off x="7045360" y="2866234"/>
            <a:ext cx="1029600" cy="6963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300"/>
              </a:spcAft>
              <a:buClr>
                <a:schemeClr val="accent2"/>
              </a:buClr>
              <a:buSzPts val="1200"/>
              <a:buFont typeface="Arial"/>
              <a:buNone/>
            </a:pPr>
            <a:r>
              <a:rPr lang="en" sz="1200" b="1" i="0" u="none" strike="noStrike" cap="none">
                <a:solidFill>
                  <a:schemeClr val="accent2"/>
                </a:solidFill>
                <a:latin typeface="Arial"/>
                <a:ea typeface="Arial"/>
                <a:cs typeface="Arial"/>
                <a:sym typeface="Arial"/>
              </a:rPr>
              <a:t>2ND DHS US-CERT ALERT </a:t>
            </a:r>
            <a:br>
              <a:rPr lang="en" sz="1200" b="1" i="0" u="none" strike="noStrike" cap="none">
                <a:solidFill>
                  <a:schemeClr val="accent2"/>
                </a:solidFill>
                <a:latin typeface="Arial"/>
                <a:ea typeface="Arial"/>
                <a:cs typeface="Arial"/>
                <a:sym typeface="Arial"/>
              </a:rPr>
            </a:br>
            <a:r>
              <a:rPr lang="en" sz="1200" b="0" i="0" u="none" strike="noStrike" cap="none">
                <a:solidFill>
                  <a:schemeClr val="accent2"/>
                </a:solidFill>
                <a:latin typeface="Arial"/>
                <a:ea typeface="Arial"/>
                <a:cs typeface="Arial"/>
                <a:sym typeface="Arial"/>
              </a:rPr>
              <a:t>for SAP Business Applications </a:t>
            </a:r>
            <a:endParaRPr sz="1800" b="0" i="0" u="none" strike="noStrike" cap="none">
              <a:solidFill>
                <a:schemeClr val="dk1"/>
              </a:solidFill>
              <a:latin typeface="Arial"/>
              <a:ea typeface="Arial"/>
              <a:cs typeface="Arial"/>
              <a:sym typeface="Arial"/>
            </a:endParaRPr>
          </a:p>
        </p:txBody>
      </p:sp>
      <p:pic>
        <p:nvPicPr>
          <p:cNvPr id="328" name="Google Shape;328;p55" descr="A picture containing food, room, drawing&#10;&#10;Description automatically generated"/>
          <p:cNvPicPr preferRelativeResize="0"/>
          <p:nvPr/>
        </p:nvPicPr>
        <p:blipFill rotWithShape="1">
          <a:blip r:embed="rId4">
            <a:alphaModFix/>
          </a:blip>
          <a:srcRect/>
          <a:stretch/>
        </p:blipFill>
        <p:spPr>
          <a:xfrm>
            <a:off x="7561318" y="4163676"/>
            <a:ext cx="373323" cy="373323"/>
          </a:xfrm>
          <a:prstGeom prst="rect">
            <a:avLst/>
          </a:prstGeom>
          <a:noFill/>
          <a:ln>
            <a:noFill/>
          </a:ln>
        </p:spPr>
      </p:pic>
      <p:pic>
        <p:nvPicPr>
          <p:cNvPr id="329" name="Google Shape;329;p55" descr="A picture containing logo&#10;&#10;Description automatically generated"/>
          <p:cNvPicPr preferRelativeResize="0"/>
          <p:nvPr/>
        </p:nvPicPr>
        <p:blipFill rotWithShape="1">
          <a:blip r:embed="rId3">
            <a:alphaModFix/>
          </a:blip>
          <a:srcRect r="77873"/>
          <a:stretch/>
        </p:blipFill>
        <p:spPr>
          <a:xfrm>
            <a:off x="7140261" y="4210715"/>
            <a:ext cx="316490" cy="303547"/>
          </a:xfrm>
          <a:prstGeom prst="rect">
            <a:avLst/>
          </a:prstGeom>
          <a:noFill/>
          <a:ln>
            <a:noFill/>
          </a:ln>
        </p:spPr>
      </p:pic>
      <p:cxnSp>
        <p:nvCxnSpPr>
          <p:cNvPr id="330" name="Google Shape;330;p55"/>
          <p:cNvCxnSpPr/>
          <p:nvPr/>
        </p:nvCxnSpPr>
        <p:spPr>
          <a:xfrm flipH="1">
            <a:off x="7036384" y="2608097"/>
            <a:ext cx="21900" cy="27888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331" name="Google Shape;331;p55"/>
          <p:cNvSpPr txBox="1"/>
          <p:nvPr/>
        </p:nvSpPr>
        <p:spPr>
          <a:xfrm>
            <a:off x="5911396" y="2947370"/>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1800" b="1" i="0" u="none" strike="noStrike" cap="none">
                <a:solidFill>
                  <a:schemeClr val="accent1"/>
                </a:solidFill>
                <a:latin typeface="Arial"/>
                <a:ea typeface="Arial"/>
                <a:cs typeface="Arial"/>
                <a:sym typeface="Arial"/>
              </a:rPr>
              <a:t>2017</a:t>
            </a:r>
            <a:endParaRPr sz="1800" b="0" i="0" u="none" strike="noStrike" cap="none">
              <a:solidFill>
                <a:schemeClr val="dk1"/>
              </a:solidFill>
              <a:latin typeface="Arial"/>
              <a:ea typeface="Arial"/>
              <a:cs typeface="Arial"/>
              <a:sym typeface="Arial"/>
            </a:endParaRPr>
          </a:p>
        </p:txBody>
      </p:sp>
      <p:sp>
        <p:nvSpPr>
          <p:cNvPr id="332" name="Google Shape;332;p55"/>
          <p:cNvSpPr txBox="1"/>
          <p:nvPr/>
        </p:nvSpPr>
        <p:spPr>
          <a:xfrm>
            <a:off x="5939097" y="3950441"/>
            <a:ext cx="1027200" cy="10764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300"/>
              </a:spcAft>
              <a:buClr>
                <a:schemeClr val="accent2"/>
              </a:buClr>
              <a:buSzPts val="1200"/>
              <a:buFont typeface="Arial"/>
              <a:buNone/>
            </a:pPr>
            <a:r>
              <a:rPr lang="en" sz="1200" b="0" i="0" u="none" strike="noStrike" cap="none">
                <a:solidFill>
                  <a:schemeClr val="accent2"/>
                </a:solidFill>
                <a:latin typeface="Arial"/>
                <a:ea typeface="Arial"/>
                <a:cs typeface="Arial"/>
                <a:sym typeface="Arial"/>
              </a:rPr>
              <a:t>Onapsis helps Oracle secure critical vulnerability </a:t>
            </a:r>
            <a:br>
              <a:rPr lang="en" sz="1200" b="0" i="0" u="none" strike="noStrike" cap="none">
                <a:solidFill>
                  <a:schemeClr val="accent2"/>
                </a:solidFill>
                <a:latin typeface="Arial"/>
                <a:ea typeface="Arial"/>
                <a:cs typeface="Arial"/>
                <a:sym typeface="Arial"/>
              </a:rPr>
            </a:br>
            <a:r>
              <a:rPr lang="en" sz="1200" b="0" i="0" u="none" strike="noStrike" cap="none">
                <a:solidFill>
                  <a:schemeClr val="accent2"/>
                </a:solidFill>
                <a:latin typeface="Arial"/>
                <a:ea typeface="Arial"/>
                <a:cs typeface="Arial"/>
                <a:sym typeface="Arial"/>
              </a:rPr>
              <a:t>in EBS</a:t>
            </a:r>
            <a:endParaRPr sz="1800" b="0" i="0" u="none" strike="noStrike" cap="none">
              <a:solidFill>
                <a:schemeClr val="dk1"/>
              </a:solidFill>
              <a:latin typeface="Arial"/>
              <a:ea typeface="Arial"/>
              <a:cs typeface="Arial"/>
              <a:sym typeface="Arial"/>
            </a:endParaRPr>
          </a:p>
        </p:txBody>
      </p:sp>
      <p:sp>
        <p:nvSpPr>
          <p:cNvPr id="333" name="Google Shape;333;p55"/>
          <p:cNvSpPr txBox="1"/>
          <p:nvPr/>
        </p:nvSpPr>
        <p:spPr>
          <a:xfrm>
            <a:off x="5952802" y="3269872"/>
            <a:ext cx="1190100" cy="757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 sz="1200" b="1" i="0" u="none" strike="noStrike" cap="none">
                <a:solidFill>
                  <a:schemeClr val="dk1"/>
                </a:solidFill>
                <a:latin typeface="Arial"/>
                <a:ea typeface="Arial"/>
                <a:cs typeface="Arial"/>
                <a:sym typeface="Arial"/>
              </a:rPr>
              <a:t>INCREASED INTEREST ON DARK WEB</a:t>
            </a:r>
            <a:endParaRPr sz="1800" b="0" i="0" u="none" strike="noStrike" cap="none">
              <a:solidFill>
                <a:schemeClr val="dk1"/>
              </a:solidFill>
              <a:latin typeface="Arial"/>
              <a:ea typeface="Arial"/>
              <a:cs typeface="Arial"/>
              <a:sym typeface="Arial"/>
            </a:endParaRPr>
          </a:p>
        </p:txBody>
      </p:sp>
      <p:pic>
        <p:nvPicPr>
          <p:cNvPr id="334" name="Google Shape;334;p55" descr="A picture containing logo&#10;&#10;Description automatically generated"/>
          <p:cNvPicPr preferRelativeResize="0"/>
          <p:nvPr/>
        </p:nvPicPr>
        <p:blipFill rotWithShape="1">
          <a:blip r:embed="rId3">
            <a:alphaModFix/>
          </a:blip>
          <a:srcRect r="77873"/>
          <a:stretch/>
        </p:blipFill>
        <p:spPr>
          <a:xfrm>
            <a:off x="6098233" y="4997028"/>
            <a:ext cx="316489" cy="303547"/>
          </a:xfrm>
          <a:prstGeom prst="rect">
            <a:avLst/>
          </a:prstGeom>
          <a:noFill/>
          <a:ln>
            <a:noFill/>
          </a:ln>
        </p:spPr>
      </p:pic>
      <p:cxnSp>
        <p:nvCxnSpPr>
          <p:cNvPr id="335" name="Google Shape;335;p55"/>
          <p:cNvCxnSpPr/>
          <p:nvPr/>
        </p:nvCxnSpPr>
        <p:spPr>
          <a:xfrm flipH="1">
            <a:off x="5938989" y="2987655"/>
            <a:ext cx="14100" cy="25638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336" name="Google Shape;336;p55"/>
          <p:cNvSpPr txBox="1"/>
          <p:nvPr/>
        </p:nvSpPr>
        <p:spPr>
          <a:xfrm>
            <a:off x="3873567" y="3889192"/>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1800" b="1" i="0" u="none" strike="noStrike" cap="none">
                <a:solidFill>
                  <a:schemeClr val="accent1"/>
                </a:solidFill>
                <a:latin typeface="Arial"/>
                <a:ea typeface="Arial"/>
                <a:cs typeface="Arial"/>
                <a:sym typeface="Arial"/>
              </a:rPr>
              <a:t>2015</a:t>
            </a:r>
            <a:endParaRPr sz="1800" b="0" i="0" u="none" strike="noStrike" cap="none">
              <a:solidFill>
                <a:schemeClr val="dk1"/>
              </a:solidFill>
              <a:latin typeface="Arial"/>
              <a:ea typeface="Arial"/>
              <a:cs typeface="Arial"/>
              <a:sym typeface="Arial"/>
            </a:endParaRPr>
          </a:p>
        </p:txBody>
      </p:sp>
      <p:sp>
        <p:nvSpPr>
          <p:cNvPr id="337" name="Google Shape;337;p55"/>
          <p:cNvSpPr txBox="1"/>
          <p:nvPr/>
        </p:nvSpPr>
        <p:spPr>
          <a:xfrm>
            <a:off x="3864012" y="4206353"/>
            <a:ext cx="1629300" cy="49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1200" b="1" i="0" u="none" strike="noStrike" cap="none">
                <a:solidFill>
                  <a:schemeClr val="dk1"/>
                </a:solidFill>
                <a:latin typeface="Arial"/>
                <a:ea typeface="Arial"/>
                <a:cs typeface="Arial"/>
                <a:sym typeface="Arial"/>
              </a:rPr>
              <a:t>NATION-</a:t>
            </a:r>
            <a:br>
              <a:rPr lang="en" sz="1200" b="1" i="0" u="none" strike="noStrike" cap="none">
                <a:solidFill>
                  <a:schemeClr val="dk1"/>
                </a:solidFill>
                <a:latin typeface="Arial"/>
                <a:ea typeface="Arial"/>
                <a:cs typeface="Arial"/>
                <a:sym typeface="Arial"/>
              </a:rPr>
            </a:br>
            <a:r>
              <a:rPr lang="en" sz="1200" b="1" i="0" u="none" strike="noStrike" cap="none">
                <a:solidFill>
                  <a:schemeClr val="dk1"/>
                </a:solidFill>
                <a:latin typeface="Arial"/>
                <a:ea typeface="Arial"/>
                <a:cs typeface="Arial"/>
                <a:sym typeface="Arial"/>
              </a:rPr>
              <a:t>STATE SPONSORED</a:t>
            </a:r>
            <a:endParaRPr sz="1800" b="0" i="0" u="none" strike="noStrike" cap="none">
              <a:solidFill>
                <a:schemeClr val="dk1"/>
              </a:solidFill>
              <a:latin typeface="Arial"/>
              <a:ea typeface="Arial"/>
              <a:cs typeface="Arial"/>
              <a:sym typeface="Arial"/>
            </a:endParaRPr>
          </a:p>
        </p:txBody>
      </p:sp>
      <p:sp>
        <p:nvSpPr>
          <p:cNvPr id="338" name="Google Shape;338;p55"/>
          <p:cNvSpPr txBox="1"/>
          <p:nvPr/>
        </p:nvSpPr>
        <p:spPr>
          <a:xfrm>
            <a:off x="3890577" y="4710939"/>
            <a:ext cx="10368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 sz="1200" b="0" i="0" u="none" strike="noStrike" cap="none">
                <a:solidFill>
                  <a:schemeClr val="accent2"/>
                </a:solidFill>
                <a:latin typeface="Arial"/>
                <a:ea typeface="Arial"/>
                <a:cs typeface="Arial"/>
                <a:sym typeface="Arial"/>
              </a:rPr>
              <a:t>Chinese breach </a:t>
            </a:r>
            <a:br>
              <a:rPr lang="en" sz="1200" b="0" i="0" u="none" strike="noStrike" cap="none">
                <a:solidFill>
                  <a:schemeClr val="accent2"/>
                </a:solidFill>
                <a:latin typeface="Arial"/>
                <a:ea typeface="Arial"/>
                <a:cs typeface="Arial"/>
                <a:sym typeface="Arial"/>
              </a:rPr>
            </a:br>
            <a:r>
              <a:rPr lang="en" sz="1200" b="0" i="0" u="none" strike="noStrike" cap="none">
                <a:solidFill>
                  <a:schemeClr val="accent2"/>
                </a:solidFill>
                <a:latin typeface="Arial"/>
                <a:ea typeface="Arial"/>
                <a:cs typeface="Arial"/>
                <a:sym typeface="Arial"/>
              </a:rPr>
              <a:t>of USIS targeted SAP</a:t>
            </a:r>
            <a:endParaRPr sz="1800" b="0" i="0" u="none" strike="noStrike" cap="none">
              <a:solidFill>
                <a:schemeClr val="dk1"/>
              </a:solidFill>
              <a:latin typeface="Arial"/>
              <a:ea typeface="Arial"/>
              <a:cs typeface="Arial"/>
              <a:sym typeface="Arial"/>
            </a:endParaRPr>
          </a:p>
        </p:txBody>
      </p:sp>
      <p:cxnSp>
        <p:nvCxnSpPr>
          <p:cNvPr id="339" name="Google Shape;339;p55"/>
          <p:cNvCxnSpPr/>
          <p:nvPr/>
        </p:nvCxnSpPr>
        <p:spPr>
          <a:xfrm rot="10800000" flipH="1">
            <a:off x="4975347" y="3518119"/>
            <a:ext cx="600" cy="2212200"/>
          </a:xfrm>
          <a:prstGeom prst="straightConnector1">
            <a:avLst/>
          </a:prstGeom>
          <a:noFill/>
          <a:ln w="28575" cap="flat" cmpd="sng">
            <a:solidFill>
              <a:srgbClr val="2282B6"/>
            </a:solidFill>
            <a:prstDash val="solid"/>
            <a:miter lim="800000"/>
            <a:headEnd type="none" w="sm" len="sm"/>
            <a:tailEnd type="none" w="sm" len="sm"/>
          </a:ln>
        </p:spPr>
      </p:cxnSp>
      <p:sp>
        <p:nvSpPr>
          <p:cNvPr id="340" name="Google Shape;340;p55"/>
          <p:cNvSpPr txBox="1"/>
          <p:nvPr/>
        </p:nvSpPr>
        <p:spPr>
          <a:xfrm>
            <a:off x="5011556" y="3335364"/>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1800" b="1" i="0" u="none" strike="noStrike" cap="none">
                <a:solidFill>
                  <a:schemeClr val="accent1"/>
                </a:solidFill>
                <a:latin typeface="Arial"/>
                <a:ea typeface="Arial"/>
                <a:cs typeface="Arial"/>
                <a:sym typeface="Arial"/>
              </a:rPr>
              <a:t>2016</a:t>
            </a:r>
            <a:endParaRPr sz="1800" b="0" i="0" u="none" strike="noStrike" cap="none">
              <a:solidFill>
                <a:schemeClr val="dk1"/>
              </a:solidFill>
              <a:latin typeface="Arial"/>
              <a:ea typeface="Arial"/>
              <a:cs typeface="Arial"/>
              <a:sym typeface="Arial"/>
            </a:endParaRPr>
          </a:p>
        </p:txBody>
      </p:sp>
      <p:sp>
        <p:nvSpPr>
          <p:cNvPr id="341" name="Google Shape;341;p55"/>
          <p:cNvSpPr txBox="1"/>
          <p:nvPr/>
        </p:nvSpPr>
        <p:spPr>
          <a:xfrm>
            <a:off x="4925766" y="3680484"/>
            <a:ext cx="1156500" cy="6963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0"/>
              </a:spcAft>
              <a:buClr>
                <a:schemeClr val="accent2"/>
              </a:buClr>
              <a:buSzPts val="1200"/>
              <a:buFont typeface="Arial"/>
              <a:buNone/>
            </a:pPr>
            <a:r>
              <a:rPr lang="en" sz="1200" b="1" i="0" u="none" strike="noStrike" cap="none">
                <a:solidFill>
                  <a:schemeClr val="accent2"/>
                </a:solidFill>
                <a:latin typeface="Arial"/>
                <a:ea typeface="Arial"/>
                <a:cs typeface="Arial"/>
                <a:sym typeface="Arial"/>
              </a:rPr>
              <a:t>1ST DHS </a:t>
            </a:r>
            <a:br>
              <a:rPr lang="en" sz="1200" b="1" i="0" u="none" strike="noStrike" cap="none">
                <a:solidFill>
                  <a:schemeClr val="accent2"/>
                </a:solidFill>
                <a:latin typeface="Arial"/>
                <a:ea typeface="Arial"/>
                <a:cs typeface="Arial"/>
                <a:sym typeface="Arial"/>
              </a:rPr>
            </a:br>
            <a:r>
              <a:rPr lang="en" sz="1200" b="1" i="0" u="none" strike="noStrike" cap="none">
                <a:solidFill>
                  <a:schemeClr val="accent2"/>
                </a:solidFill>
                <a:latin typeface="Arial"/>
                <a:ea typeface="Arial"/>
                <a:cs typeface="Arial"/>
                <a:sym typeface="Arial"/>
              </a:rPr>
              <a:t>US-CERT ALERT </a:t>
            </a:r>
            <a:br>
              <a:rPr lang="en" sz="1200" b="1" i="0" u="none" strike="noStrike" cap="none">
                <a:solidFill>
                  <a:schemeClr val="accent2"/>
                </a:solidFill>
                <a:latin typeface="Arial"/>
                <a:ea typeface="Arial"/>
                <a:cs typeface="Arial"/>
                <a:sym typeface="Arial"/>
              </a:rPr>
            </a:br>
            <a:r>
              <a:rPr lang="en" sz="1200" b="0" i="0" u="none" strike="noStrike" cap="none">
                <a:solidFill>
                  <a:schemeClr val="accent2"/>
                </a:solidFill>
                <a:latin typeface="Arial"/>
                <a:ea typeface="Arial"/>
                <a:cs typeface="Arial"/>
                <a:sym typeface="Arial"/>
              </a:rPr>
              <a:t>for SAP Business Applications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300"/>
              </a:spcAft>
              <a:buClr>
                <a:schemeClr val="accent2"/>
              </a:buClr>
              <a:buSzPts val="1200"/>
              <a:buFont typeface="Arial"/>
              <a:buNone/>
            </a:pPr>
            <a:endParaRPr sz="1200" b="0" i="0" u="none" strike="noStrike" cap="none">
              <a:solidFill>
                <a:schemeClr val="accent2"/>
              </a:solidFill>
              <a:latin typeface="Arial"/>
              <a:ea typeface="Arial"/>
              <a:cs typeface="Arial"/>
              <a:sym typeface="Arial"/>
            </a:endParaRPr>
          </a:p>
        </p:txBody>
      </p:sp>
      <p:pic>
        <p:nvPicPr>
          <p:cNvPr id="342" name="Google Shape;342;p55" descr="A picture containing food, room, drawing&#10;&#10;Description automatically generated"/>
          <p:cNvPicPr preferRelativeResize="0"/>
          <p:nvPr/>
        </p:nvPicPr>
        <p:blipFill rotWithShape="1">
          <a:blip r:embed="rId4">
            <a:alphaModFix/>
          </a:blip>
          <a:srcRect/>
          <a:stretch/>
        </p:blipFill>
        <p:spPr>
          <a:xfrm>
            <a:off x="5028305" y="4948819"/>
            <a:ext cx="373323" cy="373323"/>
          </a:xfrm>
          <a:prstGeom prst="rect">
            <a:avLst/>
          </a:prstGeom>
          <a:noFill/>
          <a:ln>
            <a:noFill/>
          </a:ln>
        </p:spPr>
      </p:pic>
      <p:pic>
        <p:nvPicPr>
          <p:cNvPr id="343" name="Google Shape;343;p55" descr="A picture containing logo&#10;&#10;Description automatically generated"/>
          <p:cNvPicPr preferRelativeResize="0"/>
          <p:nvPr/>
        </p:nvPicPr>
        <p:blipFill rotWithShape="1">
          <a:blip r:embed="rId3">
            <a:alphaModFix/>
          </a:blip>
          <a:srcRect r="77873"/>
          <a:stretch/>
        </p:blipFill>
        <p:spPr>
          <a:xfrm>
            <a:off x="5494546" y="4972191"/>
            <a:ext cx="316489" cy="303547"/>
          </a:xfrm>
          <a:prstGeom prst="rect">
            <a:avLst/>
          </a:prstGeom>
          <a:noFill/>
          <a:ln>
            <a:noFill/>
          </a:ln>
        </p:spPr>
      </p:pic>
      <p:sp>
        <p:nvSpPr>
          <p:cNvPr id="344" name="Google Shape;344;p55"/>
          <p:cNvSpPr/>
          <p:nvPr/>
        </p:nvSpPr>
        <p:spPr>
          <a:xfrm>
            <a:off x="3848835" y="5928159"/>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55"/>
          <p:cNvSpPr/>
          <p:nvPr/>
        </p:nvSpPr>
        <p:spPr>
          <a:xfrm>
            <a:off x="1763221" y="6251863"/>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55"/>
          <p:cNvSpPr/>
          <p:nvPr/>
        </p:nvSpPr>
        <p:spPr>
          <a:xfrm>
            <a:off x="2861301" y="6066907"/>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55"/>
          <p:cNvSpPr/>
          <p:nvPr/>
        </p:nvSpPr>
        <p:spPr>
          <a:xfrm>
            <a:off x="4932797" y="5728948"/>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55"/>
          <p:cNvSpPr/>
          <p:nvPr/>
        </p:nvSpPr>
        <p:spPr>
          <a:xfrm>
            <a:off x="5887723" y="5562384"/>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55"/>
          <p:cNvSpPr/>
          <p:nvPr/>
        </p:nvSpPr>
        <p:spPr>
          <a:xfrm>
            <a:off x="6986492" y="5407828"/>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55"/>
          <p:cNvSpPr/>
          <p:nvPr/>
        </p:nvSpPr>
        <p:spPr>
          <a:xfrm>
            <a:off x="7984552" y="5235592"/>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55"/>
          <p:cNvSpPr/>
          <p:nvPr/>
        </p:nvSpPr>
        <p:spPr>
          <a:xfrm>
            <a:off x="8966887" y="506785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55"/>
          <p:cNvSpPr/>
          <p:nvPr/>
        </p:nvSpPr>
        <p:spPr>
          <a:xfrm>
            <a:off x="9999354" y="4960049"/>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55"/>
          <p:cNvSpPr txBox="1"/>
          <p:nvPr/>
        </p:nvSpPr>
        <p:spPr>
          <a:xfrm>
            <a:off x="11208611" y="170388"/>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1800" b="1" i="0" u="none" strike="noStrike" cap="none">
                <a:solidFill>
                  <a:schemeClr val="accent1"/>
                </a:solidFill>
                <a:latin typeface="Arial"/>
                <a:ea typeface="Arial"/>
                <a:cs typeface="Arial"/>
                <a:sym typeface="Arial"/>
              </a:rPr>
              <a:t>202</a:t>
            </a:r>
            <a:r>
              <a:rPr lang="en" sz="1800" b="1">
                <a:solidFill>
                  <a:schemeClr val="accent1"/>
                </a:solidFill>
              </a:rPr>
              <a:t>2</a:t>
            </a:r>
            <a:endParaRPr sz="1800" b="0" i="0" u="none" strike="noStrike" cap="none">
              <a:solidFill>
                <a:schemeClr val="dk1"/>
              </a:solidFill>
              <a:latin typeface="Arial"/>
              <a:ea typeface="Arial"/>
              <a:cs typeface="Arial"/>
              <a:sym typeface="Arial"/>
            </a:endParaRPr>
          </a:p>
        </p:txBody>
      </p:sp>
      <p:cxnSp>
        <p:nvCxnSpPr>
          <p:cNvPr id="354" name="Google Shape;354;p55"/>
          <p:cNvCxnSpPr/>
          <p:nvPr/>
        </p:nvCxnSpPr>
        <p:spPr>
          <a:xfrm>
            <a:off x="11179925" y="461500"/>
            <a:ext cx="5400" cy="43527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355" name="Google Shape;355;p55"/>
          <p:cNvSpPr/>
          <p:nvPr/>
        </p:nvSpPr>
        <p:spPr>
          <a:xfrm>
            <a:off x="11142354" y="4807649"/>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56" name="Google Shape;356;p55" descr="A picture containing logo&#10;&#10;Description automatically generated"/>
          <p:cNvPicPr preferRelativeResize="0"/>
          <p:nvPr/>
        </p:nvPicPr>
        <p:blipFill rotWithShape="1">
          <a:blip r:embed="rId3">
            <a:alphaModFix/>
          </a:blip>
          <a:srcRect r="77873"/>
          <a:stretch/>
        </p:blipFill>
        <p:spPr>
          <a:xfrm>
            <a:off x="11242809" y="1872050"/>
            <a:ext cx="316490" cy="303547"/>
          </a:xfrm>
          <a:prstGeom prst="rect">
            <a:avLst/>
          </a:prstGeom>
          <a:noFill/>
          <a:ln>
            <a:noFill/>
          </a:ln>
        </p:spPr>
      </p:pic>
      <p:sp>
        <p:nvSpPr>
          <p:cNvPr id="357" name="Google Shape;357;p55"/>
          <p:cNvSpPr txBox="1"/>
          <p:nvPr/>
        </p:nvSpPr>
        <p:spPr>
          <a:xfrm>
            <a:off x="11138625" y="1116875"/>
            <a:ext cx="1156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a:solidFill>
                  <a:schemeClr val="accent2"/>
                </a:solidFill>
              </a:rPr>
              <a:t>SAP ICMAD Critical Vulnerabilities </a:t>
            </a:r>
            <a:endParaRPr sz="1200" b="0" i="0" u="none" strike="noStrike" cap="none">
              <a:solidFill>
                <a:srgbClr val="000000"/>
              </a:solidFill>
              <a:latin typeface="Arial"/>
              <a:ea typeface="Arial"/>
              <a:cs typeface="Arial"/>
              <a:sym typeface="Arial"/>
            </a:endParaRPr>
          </a:p>
        </p:txBody>
      </p:sp>
      <p:sp>
        <p:nvSpPr>
          <p:cNvPr id="358" name="Google Shape;358;p55"/>
          <p:cNvSpPr txBox="1"/>
          <p:nvPr/>
        </p:nvSpPr>
        <p:spPr>
          <a:xfrm>
            <a:off x="11125200" y="457200"/>
            <a:ext cx="155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rPr>
              <a:t>6</a:t>
            </a:r>
            <a:r>
              <a:rPr lang="en" sz="1200" b="1" baseline="30000">
                <a:solidFill>
                  <a:schemeClr val="dk1"/>
                </a:solidFill>
              </a:rPr>
              <a:t>th</a:t>
            </a:r>
            <a:r>
              <a:rPr lang="en" sz="1200" b="1">
                <a:solidFill>
                  <a:schemeClr val="dk1"/>
                </a:solidFill>
              </a:rPr>
              <a:t> DHS </a:t>
            </a:r>
            <a:endParaRPr sz="1200" b="1">
              <a:solidFill>
                <a:schemeClr val="dk1"/>
              </a:solidFill>
            </a:endParaRPr>
          </a:p>
          <a:p>
            <a:pPr marL="0" lvl="0" indent="0" algn="l" rtl="0">
              <a:spcBef>
                <a:spcPts val="0"/>
              </a:spcBef>
              <a:spcAft>
                <a:spcPts val="0"/>
              </a:spcAft>
              <a:buNone/>
            </a:pPr>
            <a:r>
              <a:rPr lang="en" sz="1200" b="1">
                <a:solidFill>
                  <a:schemeClr val="dk1"/>
                </a:solidFill>
              </a:rPr>
              <a:t>US-CERT</a:t>
            </a:r>
            <a:endParaRPr sz="1200" b="1">
              <a:solidFill>
                <a:schemeClr val="dk1"/>
              </a:solidFill>
            </a:endParaRPr>
          </a:p>
          <a:p>
            <a:pPr marL="0" lvl="0" indent="0" algn="l" rtl="0">
              <a:spcBef>
                <a:spcPts val="0"/>
              </a:spcBef>
              <a:spcAft>
                <a:spcPts val="0"/>
              </a:spcAft>
              <a:buNone/>
            </a:pPr>
            <a:r>
              <a:rPr lang="en" sz="1200" b="1">
                <a:solidFill>
                  <a:schemeClr val="dk1"/>
                </a:solidFill>
              </a:rPr>
              <a:t>ALERT</a:t>
            </a:r>
            <a:endParaRPr/>
          </a:p>
        </p:txBody>
      </p:sp>
      <p:pic>
        <p:nvPicPr>
          <p:cNvPr id="359" name="Google Shape;359;p55" descr="A picture containing food, room, drawing&#10;&#10;Description automatically generated"/>
          <p:cNvPicPr preferRelativeResize="0"/>
          <p:nvPr/>
        </p:nvPicPr>
        <p:blipFill rotWithShape="1">
          <a:blip r:embed="rId4">
            <a:alphaModFix/>
          </a:blip>
          <a:srcRect/>
          <a:stretch/>
        </p:blipFill>
        <p:spPr>
          <a:xfrm>
            <a:off x="11670753" y="1814629"/>
            <a:ext cx="373323" cy="3733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5"/>
          <p:cNvSpPr txBox="1"/>
          <p:nvPr/>
        </p:nvSpPr>
        <p:spPr>
          <a:xfrm>
            <a:off x="3949146" y="2585038"/>
            <a:ext cx="29685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 sz="3000" b="1" i="0" u="none" strike="noStrike" cap="none" dirty="0">
                <a:solidFill>
                  <a:schemeClr val="accent1"/>
                </a:solidFill>
                <a:latin typeface="Arial"/>
                <a:ea typeface="Arial"/>
                <a:cs typeface="Arial"/>
                <a:sym typeface="Arial"/>
              </a:rPr>
              <a:t>Thank You!</a:t>
            </a:r>
            <a:br>
              <a:rPr lang="en" sz="3000" b="1" i="0" u="none" strike="noStrike" cap="none" dirty="0">
                <a:solidFill>
                  <a:schemeClr val="accent1"/>
                </a:solidFill>
                <a:latin typeface="Arial"/>
                <a:ea typeface="Arial"/>
                <a:cs typeface="Arial"/>
                <a:sym typeface="Arial"/>
              </a:rPr>
            </a:br>
            <a:endParaRPr sz="3000" b="1" i="0" u="none" strike="noStrike" cap="none" dirty="0">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en" sz="6000" b="1" i="0" u="none" strike="noStrike" cap="none" dirty="0">
                <a:solidFill>
                  <a:srgbClr val="FEFEFE"/>
                </a:solidFill>
                <a:latin typeface="Arial"/>
                <a:ea typeface="Arial"/>
                <a:cs typeface="Arial"/>
                <a:sym typeface="Arial"/>
              </a:rPr>
              <a:t>U</a:t>
            </a:r>
            <a:endParaRPr sz="1400" b="0" i="0" u="none" strike="noStrike" cap="none" dirty="0">
              <a:solidFill>
                <a:srgbClr val="000000"/>
              </a:solidFill>
              <a:latin typeface="Arial"/>
              <a:ea typeface="Arial"/>
              <a:cs typeface="Arial"/>
              <a:sym typeface="Arial"/>
            </a:endParaRPr>
          </a:p>
        </p:txBody>
      </p:sp>
      <p:sp>
        <p:nvSpPr>
          <p:cNvPr id="589" name="Google Shape;589;p65"/>
          <p:cNvSpPr txBox="1"/>
          <p:nvPr/>
        </p:nvSpPr>
        <p:spPr>
          <a:xfrm>
            <a:off x="7396342" y="2828833"/>
            <a:ext cx="4385755"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A1446"/>
                </a:solidFill>
                <a:latin typeface="Arial"/>
                <a:ea typeface="Arial"/>
                <a:cs typeface="Arial"/>
                <a:sym typeface="Arial"/>
                <a:hlinkClick r:id="rId3"/>
              </a:rPr>
              <a:t>karl.batchelor@onapsis.com</a:t>
            </a:r>
            <a:endParaRPr lang="en" sz="1800" b="0" i="0" u="none" strike="noStrike" cap="none" dirty="0">
              <a:solidFill>
                <a:srgbClr val="0A14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dirty="0">
                <a:solidFill>
                  <a:srgbClr val="0A1446"/>
                </a:solidFill>
                <a:hlinkClick r:id="rId4"/>
              </a:rPr>
              <a:t>s</a:t>
            </a:r>
            <a:r>
              <a:rPr lang="en" sz="1800" dirty="0">
                <a:solidFill>
                  <a:srgbClr val="0A1446"/>
                </a:solidFill>
                <a:hlinkClick r:id="rId4"/>
              </a:rPr>
              <a:t>teve.schliem@onapsis.com</a:t>
            </a:r>
            <a:r>
              <a:rPr lang="en" sz="1800" dirty="0">
                <a:solidFill>
                  <a:srgbClr val="0A1446"/>
                </a:solidFil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A14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A1446"/>
                </a:solidFill>
                <a:latin typeface="Arial"/>
                <a:ea typeface="Arial"/>
                <a:cs typeface="Arial"/>
                <a:sym typeface="Arial"/>
              </a:rPr>
              <a:t>linkedin.com/company/onapsis </a:t>
            </a:r>
            <a:endParaRPr sz="1800" b="0" i="0" u="none" strike="noStrike" cap="none" dirty="0">
              <a:solidFill>
                <a:srgbClr val="0A14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A144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56"/>
          <p:cNvPicPr preferRelativeResize="0"/>
          <p:nvPr/>
        </p:nvPicPr>
        <p:blipFill rotWithShape="1">
          <a:blip r:embed="rId3">
            <a:alphaModFix/>
          </a:blip>
          <a:srcRect/>
          <a:stretch/>
        </p:blipFill>
        <p:spPr>
          <a:xfrm>
            <a:off x="3460214" y="1657770"/>
            <a:ext cx="5210175" cy="3486151"/>
          </a:xfrm>
          <a:prstGeom prst="rect">
            <a:avLst/>
          </a:prstGeom>
          <a:noFill/>
          <a:ln>
            <a:noFill/>
          </a:ln>
        </p:spPr>
      </p:pic>
      <p:sp>
        <p:nvSpPr>
          <p:cNvPr id="365" name="Google Shape;365;p56"/>
          <p:cNvSpPr/>
          <p:nvPr/>
        </p:nvSpPr>
        <p:spPr>
          <a:xfrm>
            <a:off x="3966731" y="1321871"/>
            <a:ext cx="4173600" cy="4173600"/>
          </a:xfrm>
          <a:prstGeom prst="ellipse">
            <a:avLst/>
          </a:prstGeom>
          <a:noFill/>
          <a:ln w="12700" cap="flat" cmpd="sng">
            <a:solidFill>
              <a:srgbClr val="BFBFBF"/>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sp>
        <p:nvSpPr>
          <p:cNvPr id="366" name="Google Shape;366;p56"/>
          <p:cNvSpPr/>
          <p:nvPr/>
        </p:nvSpPr>
        <p:spPr>
          <a:xfrm>
            <a:off x="5915468" y="5277451"/>
            <a:ext cx="711200" cy="699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sp>
        <p:nvSpPr>
          <p:cNvPr id="367" name="Google Shape;367;p56"/>
          <p:cNvSpPr/>
          <p:nvPr/>
        </p:nvSpPr>
        <p:spPr>
          <a:xfrm>
            <a:off x="7478107" y="4129875"/>
            <a:ext cx="622800" cy="591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67" b="0" i="0" u="none" strike="noStrike" cap="none">
              <a:solidFill>
                <a:srgbClr val="FFFFFF"/>
              </a:solidFill>
              <a:latin typeface="Arial"/>
              <a:ea typeface="Arial"/>
              <a:cs typeface="Arial"/>
              <a:sym typeface="Arial"/>
            </a:endParaRPr>
          </a:p>
        </p:txBody>
      </p:sp>
      <p:sp>
        <p:nvSpPr>
          <p:cNvPr id="368" name="Google Shape;368;p56"/>
          <p:cNvSpPr/>
          <p:nvPr/>
        </p:nvSpPr>
        <p:spPr>
          <a:xfrm>
            <a:off x="2671295" y="1731077"/>
            <a:ext cx="988000" cy="4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2400" b="0" i="0" u="none" strike="noStrike" cap="none">
                <a:solidFill>
                  <a:schemeClr val="dk1"/>
                </a:solidFill>
                <a:latin typeface="Arial"/>
                <a:ea typeface="Arial"/>
                <a:cs typeface="Arial"/>
                <a:sym typeface="Arial"/>
              </a:rPr>
              <a:t>Cloud</a:t>
            </a:r>
            <a:endParaRPr sz="1467" b="0" i="0" u="none" strike="noStrike" cap="none">
              <a:solidFill>
                <a:schemeClr val="dk1"/>
              </a:solidFill>
              <a:latin typeface="Arial"/>
              <a:ea typeface="Arial"/>
              <a:cs typeface="Arial"/>
              <a:sym typeface="Arial"/>
            </a:endParaRPr>
          </a:p>
        </p:txBody>
      </p:sp>
      <p:sp>
        <p:nvSpPr>
          <p:cNvPr id="369" name="Google Shape;369;p56"/>
          <p:cNvSpPr/>
          <p:nvPr/>
        </p:nvSpPr>
        <p:spPr>
          <a:xfrm>
            <a:off x="7461729" y="4636668"/>
            <a:ext cx="2802000" cy="4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2400" b="0" i="0" u="none" strike="noStrike" cap="none">
                <a:solidFill>
                  <a:schemeClr val="dk1"/>
                </a:solidFill>
                <a:latin typeface="Arial"/>
                <a:ea typeface="Arial"/>
                <a:cs typeface="Arial"/>
                <a:sym typeface="Arial"/>
              </a:rPr>
              <a:t>Threat Actors</a:t>
            </a:r>
            <a:endParaRPr sz="2400" b="0" i="0" u="none" strike="noStrike" cap="none">
              <a:solidFill>
                <a:schemeClr val="dk1"/>
              </a:solidFill>
              <a:latin typeface="Arial"/>
              <a:ea typeface="Arial"/>
              <a:cs typeface="Arial"/>
              <a:sym typeface="Arial"/>
            </a:endParaRPr>
          </a:p>
        </p:txBody>
      </p:sp>
      <p:sp>
        <p:nvSpPr>
          <p:cNvPr id="370" name="Google Shape;370;p56"/>
          <p:cNvSpPr/>
          <p:nvPr/>
        </p:nvSpPr>
        <p:spPr>
          <a:xfrm>
            <a:off x="8312175" y="1902733"/>
            <a:ext cx="2257200" cy="831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2400" b="0" i="0" u="none" strike="noStrike" cap="none">
                <a:solidFill>
                  <a:schemeClr val="dk1"/>
                </a:solidFill>
                <a:latin typeface="Arial"/>
                <a:ea typeface="Arial"/>
                <a:cs typeface="Arial"/>
                <a:sym typeface="Arial"/>
              </a:rPr>
              <a:t>Digital </a:t>
            </a:r>
            <a:br>
              <a:rPr lang="en" sz="2400" b="0" i="0" u="none" strike="noStrike" cap="none">
                <a:solidFill>
                  <a:schemeClr val="dk1"/>
                </a:solidFill>
                <a:latin typeface="Arial"/>
                <a:ea typeface="Arial"/>
                <a:cs typeface="Arial"/>
                <a:sym typeface="Arial"/>
              </a:rPr>
            </a:br>
            <a:r>
              <a:rPr lang="en" sz="2400" b="0" i="0" u="none" strike="noStrike" cap="none">
                <a:solidFill>
                  <a:schemeClr val="dk1"/>
                </a:solidFill>
                <a:latin typeface="Arial"/>
                <a:ea typeface="Arial"/>
                <a:cs typeface="Arial"/>
                <a:sym typeface="Arial"/>
              </a:rPr>
              <a:t>Transformation</a:t>
            </a:r>
            <a:endParaRPr sz="1467" b="0" i="0" u="none" strike="noStrike" cap="none">
              <a:solidFill>
                <a:schemeClr val="dk1"/>
              </a:solidFill>
              <a:latin typeface="Arial"/>
              <a:ea typeface="Arial"/>
              <a:cs typeface="Arial"/>
              <a:sym typeface="Arial"/>
            </a:endParaRPr>
          </a:p>
        </p:txBody>
      </p:sp>
      <p:pic>
        <p:nvPicPr>
          <p:cNvPr id="371" name="Google Shape;371;p56" descr="A picture containing drawing, meter, clock&#10;&#10;Description automatically generated"/>
          <p:cNvPicPr preferRelativeResize="0"/>
          <p:nvPr/>
        </p:nvPicPr>
        <p:blipFill rotWithShape="1">
          <a:blip r:embed="rId4">
            <a:alphaModFix/>
          </a:blip>
          <a:srcRect/>
          <a:stretch/>
        </p:blipFill>
        <p:spPr>
          <a:xfrm>
            <a:off x="2765034" y="1233376"/>
            <a:ext cx="800295" cy="471849"/>
          </a:xfrm>
          <a:prstGeom prst="rect">
            <a:avLst/>
          </a:prstGeom>
          <a:noFill/>
          <a:ln>
            <a:noFill/>
          </a:ln>
        </p:spPr>
      </p:pic>
      <p:pic>
        <p:nvPicPr>
          <p:cNvPr id="372" name="Google Shape;372;p56" descr="A close up of a logo&#10;&#10;Description automatically generated"/>
          <p:cNvPicPr preferRelativeResize="0"/>
          <p:nvPr/>
        </p:nvPicPr>
        <p:blipFill rotWithShape="1">
          <a:blip r:embed="rId5">
            <a:alphaModFix/>
          </a:blip>
          <a:srcRect/>
          <a:stretch/>
        </p:blipFill>
        <p:spPr>
          <a:xfrm>
            <a:off x="2673731" y="3807176"/>
            <a:ext cx="800296" cy="800293"/>
          </a:xfrm>
          <a:prstGeom prst="rect">
            <a:avLst/>
          </a:prstGeom>
          <a:noFill/>
          <a:ln>
            <a:noFill/>
          </a:ln>
        </p:spPr>
      </p:pic>
      <p:pic>
        <p:nvPicPr>
          <p:cNvPr id="373" name="Google Shape;373;p56" descr="A picture containing clock&#10;&#10;Description automatically generated"/>
          <p:cNvPicPr preferRelativeResize="0"/>
          <p:nvPr/>
        </p:nvPicPr>
        <p:blipFill rotWithShape="1">
          <a:blip r:embed="rId6">
            <a:alphaModFix/>
          </a:blip>
          <a:srcRect/>
          <a:stretch/>
        </p:blipFill>
        <p:spPr>
          <a:xfrm>
            <a:off x="9185718" y="1342422"/>
            <a:ext cx="487373" cy="487373"/>
          </a:xfrm>
          <a:prstGeom prst="rect">
            <a:avLst/>
          </a:prstGeom>
          <a:noFill/>
          <a:ln>
            <a:noFill/>
          </a:ln>
        </p:spPr>
      </p:pic>
      <p:sp>
        <p:nvSpPr>
          <p:cNvPr id="374" name="Google Shape;374;p56"/>
          <p:cNvSpPr txBox="1"/>
          <p:nvPr/>
        </p:nvSpPr>
        <p:spPr>
          <a:xfrm>
            <a:off x="1837784" y="4966552"/>
            <a:ext cx="2532400" cy="5849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067" b="1" i="1"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r>
              <a:rPr lang="en" sz="1067" b="1" i="1" u="none" strike="noStrike" cap="none">
                <a:solidFill>
                  <a:srgbClr val="595959"/>
                </a:solidFill>
                <a:latin typeface="Arial"/>
                <a:ea typeface="Arial"/>
                <a:cs typeface="Arial"/>
                <a:sym typeface="Arial"/>
              </a:rPr>
              <a:t>DRIVING STRICTER AND </a:t>
            </a:r>
            <a:br>
              <a:rPr lang="en" sz="1067" b="1" i="1" u="none" strike="noStrike" cap="none">
                <a:solidFill>
                  <a:srgbClr val="595959"/>
                </a:solidFill>
                <a:latin typeface="Arial"/>
                <a:ea typeface="Arial"/>
                <a:cs typeface="Arial"/>
                <a:sym typeface="Arial"/>
              </a:rPr>
            </a:br>
            <a:r>
              <a:rPr lang="en" sz="1067" b="1" i="1" u="none" strike="noStrike" cap="none">
                <a:solidFill>
                  <a:srgbClr val="595959"/>
                </a:solidFill>
                <a:latin typeface="Arial"/>
                <a:ea typeface="Arial"/>
                <a:cs typeface="Arial"/>
                <a:sym typeface="Arial"/>
              </a:rPr>
              <a:t>MORE COMPLEX CONTROLS</a:t>
            </a:r>
            <a:endParaRPr sz="1467" b="0" i="0" u="none" strike="noStrike" cap="none">
              <a:solidFill>
                <a:srgbClr val="000000"/>
              </a:solidFill>
              <a:latin typeface="Arial"/>
              <a:ea typeface="Arial"/>
              <a:cs typeface="Arial"/>
              <a:sym typeface="Arial"/>
            </a:endParaRPr>
          </a:p>
        </p:txBody>
      </p:sp>
      <p:sp>
        <p:nvSpPr>
          <p:cNvPr id="375" name="Google Shape;375;p56"/>
          <p:cNvSpPr txBox="1"/>
          <p:nvPr/>
        </p:nvSpPr>
        <p:spPr>
          <a:xfrm>
            <a:off x="8084040" y="2698751"/>
            <a:ext cx="2644000" cy="4207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67" b="1" i="1" u="none" strike="noStrike" cap="none">
                <a:solidFill>
                  <a:srgbClr val="595959"/>
                </a:solidFill>
                <a:latin typeface="Arial"/>
                <a:ea typeface="Arial"/>
                <a:cs typeface="Arial"/>
                <a:sym typeface="Arial"/>
              </a:rPr>
              <a:t>FREQUENTLY FAVORING EXPEDIENCY NOT SECURITY</a:t>
            </a:r>
            <a:endParaRPr sz="1467" b="0" i="0" u="none" strike="noStrike" cap="none">
              <a:solidFill>
                <a:srgbClr val="000000"/>
              </a:solidFill>
              <a:latin typeface="Arial"/>
              <a:ea typeface="Arial"/>
              <a:cs typeface="Arial"/>
              <a:sym typeface="Arial"/>
            </a:endParaRPr>
          </a:p>
        </p:txBody>
      </p:sp>
      <p:sp>
        <p:nvSpPr>
          <p:cNvPr id="376" name="Google Shape;376;p56"/>
          <p:cNvSpPr/>
          <p:nvPr/>
        </p:nvSpPr>
        <p:spPr>
          <a:xfrm>
            <a:off x="7581943" y="2042361"/>
            <a:ext cx="773600" cy="856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cxnSp>
        <p:nvCxnSpPr>
          <p:cNvPr id="377" name="Google Shape;377;p56"/>
          <p:cNvCxnSpPr/>
          <p:nvPr/>
        </p:nvCxnSpPr>
        <p:spPr>
          <a:xfrm rot="10800000" flipH="1">
            <a:off x="7550155" y="2167569"/>
            <a:ext cx="192800" cy="34000"/>
          </a:xfrm>
          <a:prstGeom prst="straightConnector1">
            <a:avLst/>
          </a:prstGeom>
          <a:noFill/>
          <a:ln w="25400" cap="flat" cmpd="sng">
            <a:solidFill>
              <a:srgbClr val="BFBFBF"/>
            </a:solidFill>
            <a:prstDash val="solid"/>
            <a:miter lim="800000"/>
            <a:headEnd type="none" w="sm" len="sm"/>
            <a:tailEnd type="none" w="sm" len="sm"/>
          </a:ln>
        </p:spPr>
      </p:cxnSp>
      <p:cxnSp>
        <p:nvCxnSpPr>
          <p:cNvPr id="378" name="Google Shape;378;p56"/>
          <p:cNvCxnSpPr/>
          <p:nvPr/>
        </p:nvCxnSpPr>
        <p:spPr>
          <a:xfrm rot="10800000" flipH="1">
            <a:off x="7947297" y="2789001"/>
            <a:ext cx="100000" cy="164800"/>
          </a:xfrm>
          <a:prstGeom prst="straightConnector1">
            <a:avLst/>
          </a:prstGeom>
          <a:noFill/>
          <a:ln w="25400" cap="flat" cmpd="sng">
            <a:solidFill>
              <a:srgbClr val="BFBFBF"/>
            </a:solidFill>
            <a:prstDash val="solid"/>
            <a:miter lim="800000"/>
            <a:headEnd type="none" w="sm" len="sm"/>
            <a:tailEnd type="none" w="sm" len="sm"/>
          </a:ln>
        </p:spPr>
      </p:cxnSp>
      <p:sp>
        <p:nvSpPr>
          <p:cNvPr id="379" name="Google Shape;379;p56"/>
          <p:cNvSpPr/>
          <p:nvPr/>
        </p:nvSpPr>
        <p:spPr>
          <a:xfrm>
            <a:off x="3941585" y="1829793"/>
            <a:ext cx="608000" cy="643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cxnSp>
        <p:nvCxnSpPr>
          <p:cNvPr id="380" name="Google Shape;380;p56"/>
          <p:cNvCxnSpPr/>
          <p:nvPr/>
        </p:nvCxnSpPr>
        <p:spPr>
          <a:xfrm rot="10800000">
            <a:off x="4188836" y="2462744"/>
            <a:ext cx="127600" cy="251200"/>
          </a:xfrm>
          <a:prstGeom prst="straightConnector1">
            <a:avLst/>
          </a:prstGeom>
          <a:noFill/>
          <a:ln w="25400" cap="flat" cmpd="sng">
            <a:solidFill>
              <a:srgbClr val="BFBFBF"/>
            </a:solidFill>
            <a:prstDash val="solid"/>
            <a:miter lim="800000"/>
            <a:headEnd type="none" w="sm" len="sm"/>
            <a:tailEnd type="none" w="sm" len="sm"/>
          </a:ln>
        </p:spPr>
      </p:cxnSp>
      <p:sp>
        <p:nvSpPr>
          <p:cNvPr id="381" name="Google Shape;381;p56"/>
          <p:cNvSpPr/>
          <p:nvPr/>
        </p:nvSpPr>
        <p:spPr>
          <a:xfrm>
            <a:off x="3691356" y="3923545"/>
            <a:ext cx="711200" cy="699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cxnSp>
        <p:nvCxnSpPr>
          <p:cNvPr id="382" name="Google Shape;382;p56"/>
          <p:cNvCxnSpPr/>
          <p:nvPr/>
        </p:nvCxnSpPr>
        <p:spPr>
          <a:xfrm rot="10800000" flipH="1">
            <a:off x="4045715" y="3851381"/>
            <a:ext cx="149200" cy="110800"/>
          </a:xfrm>
          <a:prstGeom prst="straightConnector1">
            <a:avLst/>
          </a:prstGeom>
          <a:noFill/>
          <a:ln w="25400" cap="flat" cmpd="sng">
            <a:solidFill>
              <a:srgbClr val="BFBFBF"/>
            </a:solidFill>
            <a:prstDash val="solid"/>
            <a:miter lim="800000"/>
            <a:headEnd type="none" w="sm" len="sm"/>
            <a:tailEnd type="none" w="sm" len="sm"/>
          </a:ln>
        </p:spPr>
      </p:cxnSp>
      <p:cxnSp>
        <p:nvCxnSpPr>
          <p:cNvPr id="383" name="Google Shape;383;p56"/>
          <p:cNvCxnSpPr/>
          <p:nvPr/>
        </p:nvCxnSpPr>
        <p:spPr>
          <a:xfrm>
            <a:off x="4282147" y="4504811"/>
            <a:ext cx="204400" cy="0"/>
          </a:xfrm>
          <a:prstGeom prst="straightConnector1">
            <a:avLst/>
          </a:prstGeom>
          <a:noFill/>
          <a:ln w="25400" cap="flat" cmpd="sng">
            <a:solidFill>
              <a:srgbClr val="BFBFBF"/>
            </a:solidFill>
            <a:prstDash val="solid"/>
            <a:miter lim="800000"/>
            <a:headEnd type="none" w="sm" len="sm"/>
            <a:tailEnd type="none" w="sm" len="sm"/>
          </a:ln>
        </p:spPr>
      </p:cxnSp>
      <p:cxnSp>
        <p:nvCxnSpPr>
          <p:cNvPr id="384" name="Google Shape;384;p56"/>
          <p:cNvCxnSpPr/>
          <p:nvPr/>
        </p:nvCxnSpPr>
        <p:spPr>
          <a:xfrm rot="10800000" flipH="1">
            <a:off x="6583317" y="5244649"/>
            <a:ext cx="46400" cy="197200"/>
          </a:xfrm>
          <a:prstGeom prst="straightConnector1">
            <a:avLst/>
          </a:prstGeom>
          <a:noFill/>
          <a:ln w="25400" cap="flat" cmpd="sng">
            <a:solidFill>
              <a:srgbClr val="BFBFBF"/>
            </a:solidFill>
            <a:prstDash val="solid"/>
            <a:miter lim="800000"/>
            <a:headEnd type="none" w="sm" len="sm"/>
            <a:tailEnd type="none" w="sm" len="sm"/>
          </a:ln>
        </p:spPr>
      </p:cxnSp>
      <p:sp>
        <p:nvSpPr>
          <p:cNvPr id="385" name="Google Shape;385;p56"/>
          <p:cNvSpPr txBox="1"/>
          <p:nvPr/>
        </p:nvSpPr>
        <p:spPr>
          <a:xfrm rot="2446147">
            <a:off x="4380716" y="2127450"/>
            <a:ext cx="32587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rgbClr val="FF6B13"/>
                </a:solidFill>
                <a:latin typeface="Open Sans"/>
                <a:ea typeface="Open Sans"/>
                <a:cs typeface="Open Sans"/>
                <a:sym typeface="Open Sans"/>
              </a:rPr>
              <a:t>x</a:t>
            </a:r>
            <a:endParaRPr sz="1467" b="0" i="0" u="none" strike="noStrike" cap="none">
              <a:solidFill>
                <a:srgbClr val="000000"/>
              </a:solidFill>
              <a:latin typeface="Arial"/>
              <a:ea typeface="Arial"/>
              <a:cs typeface="Arial"/>
              <a:sym typeface="Arial"/>
            </a:endParaRPr>
          </a:p>
        </p:txBody>
      </p:sp>
      <p:sp>
        <p:nvSpPr>
          <p:cNvPr id="386" name="Google Shape;386;p56"/>
          <p:cNvSpPr txBox="1"/>
          <p:nvPr/>
        </p:nvSpPr>
        <p:spPr>
          <a:xfrm rot="-1895930">
            <a:off x="7455965" y="2437474"/>
            <a:ext cx="34658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rgbClr val="FF6B13"/>
                </a:solidFill>
                <a:latin typeface="Open Sans"/>
                <a:ea typeface="Open Sans"/>
                <a:cs typeface="Open Sans"/>
                <a:sym typeface="Open Sans"/>
              </a:rPr>
              <a:t>x</a:t>
            </a:r>
            <a:endParaRPr sz="1467" b="0" i="0" u="none" strike="noStrike" cap="none">
              <a:solidFill>
                <a:srgbClr val="000000"/>
              </a:solidFill>
              <a:latin typeface="Arial"/>
              <a:ea typeface="Arial"/>
              <a:cs typeface="Arial"/>
              <a:sym typeface="Arial"/>
            </a:endParaRPr>
          </a:p>
        </p:txBody>
      </p:sp>
      <p:sp>
        <p:nvSpPr>
          <p:cNvPr id="387" name="Google Shape;387;p56"/>
          <p:cNvSpPr txBox="1"/>
          <p:nvPr/>
        </p:nvSpPr>
        <p:spPr>
          <a:xfrm rot="5335644">
            <a:off x="6063740" y="5145370"/>
            <a:ext cx="36326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rgbClr val="FF6B13"/>
                </a:solidFill>
                <a:latin typeface="Open Sans"/>
                <a:ea typeface="Open Sans"/>
                <a:cs typeface="Open Sans"/>
                <a:sym typeface="Open Sans"/>
              </a:rPr>
              <a:t>x</a:t>
            </a:r>
            <a:endParaRPr sz="1467" b="0" i="0" u="none" strike="noStrike" cap="none">
              <a:solidFill>
                <a:srgbClr val="000000"/>
              </a:solidFill>
              <a:latin typeface="Arial"/>
              <a:ea typeface="Arial"/>
              <a:cs typeface="Arial"/>
              <a:sym typeface="Arial"/>
            </a:endParaRPr>
          </a:p>
        </p:txBody>
      </p:sp>
      <p:sp>
        <p:nvSpPr>
          <p:cNvPr id="388" name="Google Shape;388;p56"/>
          <p:cNvSpPr txBox="1"/>
          <p:nvPr/>
        </p:nvSpPr>
        <p:spPr>
          <a:xfrm rot="-2376978">
            <a:off x="4218574" y="3882139"/>
            <a:ext cx="32557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rgbClr val="FF6B13"/>
                </a:solidFill>
                <a:latin typeface="Open Sans"/>
                <a:ea typeface="Open Sans"/>
                <a:cs typeface="Open Sans"/>
                <a:sym typeface="Open Sans"/>
              </a:rPr>
              <a:t>x</a:t>
            </a:r>
            <a:endParaRPr sz="1467" b="0" i="0" u="none" strike="noStrike" cap="none">
              <a:solidFill>
                <a:srgbClr val="000000"/>
              </a:solidFill>
              <a:latin typeface="Arial"/>
              <a:ea typeface="Arial"/>
              <a:cs typeface="Arial"/>
              <a:sym typeface="Arial"/>
            </a:endParaRPr>
          </a:p>
        </p:txBody>
      </p:sp>
      <p:pic>
        <p:nvPicPr>
          <p:cNvPr id="389" name="Google Shape;389;p56" descr="A close up of a sign&#10;&#10;Description automatically generated"/>
          <p:cNvPicPr preferRelativeResize="0"/>
          <p:nvPr/>
        </p:nvPicPr>
        <p:blipFill rotWithShape="1">
          <a:blip r:embed="rId7">
            <a:alphaModFix/>
          </a:blip>
          <a:srcRect/>
          <a:stretch/>
        </p:blipFill>
        <p:spPr>
          <a:xfrm>
            <a:off x="8506036" y="3807249"/>
            <a:ext cx="693811" cy="693811"/>
          </a:xfrm>
          <a:prstGeom prst="rect">
            <a:avLst/>
          </a:prstGeom>
          <a:noFill/>
          <a:ln>
            <a:noFill/>
          </a:ln>
        </p:spPr>
      </p:pic>
      <p:sp>
        <p:nvSpPr>
          <p:cNvPr id="390" name="Google Shape;390;p56"/>
          <p:cNvSpPr txBox="1"/>
          <p:nvPr/>
        </p:nvSpPr>
        <p:spPr>
          <a:xfrm rot="-2032532">
            <a:off x="4301565" y="2310095"/>
            <a:ext cx="2261968" cy="3180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67" b="1" i="0" u="none" strike="noStrike" cap="none">
                <a:solidFill>
                  <a:schemeClr val="lt1"/>
                </a:solidFill>
                <a:latin typeface="Arial"/>
                <a:ea typeface="Arial"/>
                <a:cs typeface="Arial"/>
                <a:sym typeface="Arial"/>
              </a:rPr>
              <a:t>IT OPS</a:t>
            </a:r>
            <a:endParaRPr sz="1467" b="0" i="0" u="none" strike="noStrike" cap="none">
              <a:solidFill>
                <a:srgbClr val="000000"/>
              </a:solidFill>
              <a:latin typeface="Arial"/>
              <a:ea typeface="Arial"/>
              <a:cs typeface="Arial"/>
              <a:sym typeface="Arial"/>
            </a:endParaRPr>
          </a:p>
        </p:txBody>
      </p:sp>
      <p:sp>
        <p:nvSpPr>
          <p:cNvPr id="391" name="Google Shape;391;p56"/>
          <p:cNvSpPr txBox="1"/>
          <p:nvPr/>
        </p:nvSpPr>
        <p:spPr>
          <a:xfrm rot="2120136">
            <a:off x="5819983" y="2358914"/>
            <a:ext cx="1885316" cy="3180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67" b="1" i="0" u="none" strike="noStrike" cap="none">
                <a:solidFill>
                  <a:schemeClr val="lt1"/>
                </a:solidFill>
                <a:latin typeface="Arial"/>
                <a:ea typeface="Arial"/>
                <a:cs typeface="Arial"/>
                <a:sym typeface="Arial"/>
              </a:rPr>
              <a:t>EXECUTIVES</a:t>
            </a:r>
            <a:endParaRPr sz="1467" b="0" i="0" u="none" strike="noStrike" cap="none">
              <a:solidFill>
                <a:srgbClr val="000000"/>
              </a:solidFill>
              <a:latin typeface="Arial"/>
              <a:ea typeface="Arial"/>
              <a:cs typeface="Arial"/>
              <a:sym typeface="Arial"/>
            </a:endParaRPr>
          </a:p>
        </p:txBody>
      </p:sp>
      <p:sp>
        <p:nvSpPr>
          <p:cNvPr id="392" name="Google Shape;392;p56"/>
          <p:cNvSpPr txBox="1"/>
          <p:nvPr/>
        </p:nvSpPr>
        <p:spPr>
          <a:xfrm rot="4205562">
            <a:off x="3990372" y="3538856"/>
            <a:ext cx="1885467" cy="5438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67" b="1" i="0" u="none" strike="noStrike" cap="none">
                <a:solidFill>
                  <a:schemeClr val="lt1"/>
                </a:solidFill>
                <a:latin typeface="Arial"/>
                <a:ea typeface="Arial"/>
                <a:cs typeface="Arial"/>
                <a:sym typeface="Arial"/>
              </a:rPr>
              <a:t>COMPLIANCE </a:t>
            </a:r>
            <a:br>
              <a:rPr lang="en" sz="1467" b="1" i="0" u="none" strike="noStrike" cap="none">
                <a:solidFill>
                  <a:schemeClr val="lt1"/>
                </a:solidFill>
                <a:latin typeface="Arial"/>
                <a:ea typeface="Arial"/>
                <a:cs typeface="Arial"/>
                <a:sym typeface="Arial"/>
              </a:rPr>
            </a:br>
            <a:r>
              <a:rPr lang="en" sz="1467" b="1" i="0" u="none" strike="noStrike" cap="none">
                <a:solidFill>
                  <a:schemeClr val="lt1"/>
                </a:solidFill>
                <a:latin typeface="Arial"/>
                <a:ea typeface="Arial"/>
                <a:cs typeface="Arial"/>
                <a:sym typeface="Arial"/>
              </a:rPr>
              <a:t>&amp; AUDIT</a:t>
            </a:r>
            <a:endParaRPr sz="1467" b="0" i="0" u="none" strike="noStrike" cap="none">
              <a:solidFill>
                <a:srgbClr val="000000"/>
              </a:solidFill>
              <a:latin typeface="Arial"/>
              <a:ea typeface="Arial"/>
              <a:cs typeface="Arial"/>
              <a:sym typeface="Arial"/>
            </a:endParaRPr>
          </a:p>
        </p:txBody>
      </p:sp>
      <p:sp>
        <p:nvSpPr>
          <p:cNvPr id="393" name="Google Shape;393;p56"/>
          <p:cNvSpPr txBox="1"/>
          <p:nvPr/>
        </p:nvSpPr>
        <p:spPr>
          <a:xfrm>
            <a:off x="5144637" y="4479869"/>
            <a:ext cx="1885600" cy="3180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67" b="1" i="0" u="none" strike="noStrike" cap="none">
                <a:solidFill>
                  <a:schemeClr val="lt1"/>
                </a:solidFill>
                <a:latin typeface="Arial"/>
                <a:ea typeface="Arial"/>
                <a:cs typeface="Arial"/>
                <a:sym typeface="Arial"/>
              </a:rPr>
              <a:t>DEVELOPMENT</a:t>
            </a:r>
            <a:endParaRPr sz="1467" b="0" i="0" u="none" strike="noStrike" cap="none">
              <a:solidFill>
                <a:srgbClr val="000000"/>
              </a:solidFill>
              <a:latin typeface="Arial"/>
              <a:ea typeface="Arial"/>
              <a:cs typeface="Arial"/>
              <a:sym typeface="Arial"/>
            </a:endParaRPr>
          </a:p>
        </p:txBody>
      </p:sp>
      <p:sp>
        <p:nvSpPr>
          <p:cNvPr id="394" name="Google Shape;394;p56"/>
          <p:cNvSpPr txBox="1"/>
          <p:nvPr/>
        </p:nvSpPr>
        <p:spPr>
          <a:xfrm rot="-3974470">
            <a:off x="6252033" y="3669001"/>
            <a:ext cx="1885388" cy="3180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67" b="1" i="0" u="none" strike="noStrike" cap="none">
                <a:solidFill>
                  <a:schemeClr val="lt1"/>
                </a:solidFill>
                <a:latin typeface="Arial"/>
                <a:ea typeface="Arial"/>
                <a:cs typeface="Arial"/>
                <a:sym typeface="Arial"/>
              </a:rPr>
              <a:t>INFOSEC</a:t>
            </a:r>
            <a:endParaRPr sz="1467" b="0" i="0" u="none" strike="noStrike" cap="none">
              <a:solidFill>
                <a:srgbClr val="000000"/>
              </a:solidFill>
              <a:latin typeface="Arial"/>
              <a:ea typeface="Arial"/>
              <a:cs typeface="Arial"/>
              <a:sym typeface="Arial"/>
            </a:endParaRPr>
          </a:p>
        </p:txBody>
      </p:sp>
      <p:sp>
        <p:nvSpPr>
          <p:cNvPr id="395" name="Google Shape;395;p56"/>
          <p:cNvSpPr/>
          <p:nvPr/>
        </p:nvSpPr>
        <p:spPr>
          <a:xfrm>
            <a:off x="5404192" y="2713944"/>
            <a:ext cx="1387200" cy="138720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cxnSp>
        <p:nvCxnSpPr>
          <p:cNvPr id="396" name="Google Shape;396;p56"/>
          <p:cNvCxnSpPr>
            <a:stCxn id="367" idx="7"/>
          </p:cNvCxnSpPr>
          <p:nvPr/>
        </p:nvCxnSpPr>
        <p:spPr>
          <a:xfrm rot="10800000">
            <a:off x="7917000" y="4032854"/>
            <a:ext cx="92700" cy="183600"/>
          </a:xfrm>
          <a:prstGeom prst="straightConnector1">
            <a:avLst/>
          </a:prstGeom>
          <a:noFill/>
          <a:ln w="25400" cap="flat" cmpd="sng">
            <a:solidFill>
              <a:srgbClr val="BFBFBF"/>
            </a:solidFill>
            <a:prstDash val="solid"/>
            <a:miter lim="800000"/>
            <a:headEnd type="none" w="sm" len="sm"/>
            <a:tailEnd type="none" w="sm" len="sm"/>
          </a:ln>
        </p:spPr>
      </p:cxnSp>
      <p:cxnSp>
        <p:nvCxnSpPr>
          <p:cNvPr id="397" name="Google Shape;397;p56"/>
          <p:cNvCxnSpPr/>
          <p:nvPr/>
        </p:nvCxnSpPr>
        <p:spPr>
          <a:xfrm rot="10800000">
            <a:off x="7439037" y="4638617"/>
            <a:ext cx="255200" cy="82400"/>
          </a:xfrm>
          <a:prstGeom prst="straightConnector1">
            <a:avLst/>
          </a:prstGeom>
          <a:noFill/>
          <a:ln w="25400" cap="flat" cmpd="sng">
            <a:solidFill>
              <a:srgbClr val="BFBFBF"/>
            </a:solidFill>
            <a:prstDash val="solid"/>
            <a:miter lim="800000"/>
            <a:headEnd type="none" w="sm" len="sm"/>
            <a:tailEnd type="none" w="sm" len="sm"/>
          </a:ln>
        </p:spPr>
      </p:cxnSp>
      <p:sp>
        <p:nvSpPr>
          <p:cNvPr id="398" name="Google Shape;398;p56"/>
          <p:cNvSpPr txBox="1"/>
          <p:nvPr/>
        </p:nvSpPr>
        <p:spPr>
          <a:xfrm rot="2490550">
            <a:off x="7576079" y="4089960"/>
            <a:ext cx="26013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rgbClr val="FF6B13"/>
                </a:solidFill>
                <a:latin typeface="Open Sans"/>
                <a:ea typeface="Open Sans"/>
                <a:cs typeface="Open Sans"/>
                <a:sym typeface="Open Sans"/>
              </a:rPr>
              <a:t>x</a:t>
            </a:r>
            <a:endParaRPr sz="1467" b="0" i="0" u="none" strike="noStrike" cap="none">
              <a:solidFill>
                <a:srgbClr val="000000"/>
              </a:solidFill>
              <a:latin typeface="Arial"/>
              <a:ea typeface="Arial"/>
              <a:cs typeface="Arial"/>
              <a:sym typeface="Arial"/>
            </a:endParaRPr>
          </a:p>
        </p:txBody>
      </p:sp>
      <p:sp>
        <p:nvSpPr>
          <p:cNvPr id="399" name="Google Shape;399;p56"/>
          <p:cNvSpPr txBox="1"/>
          <p:nvPr/>
        </p:nvSpPr>
        <p:spPr>
          <a:xfrm>
            <a:off x="2197209" y="4663212"/>
            <a:ext cx="18132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0" i="0" u="none" strike="noStrike" cap="none">
                <a:solidFill>
                  <a:schemeClr val="dk1"/>
                </a:solidFill>
                <a:latin typeface="Arial"/>
                <a:ea typeface="Arial"/>
                <a:cs typeface="Arial"/>
                <a:sym typeface="Arial"/>
              </a:rPr>
              <a:t>Compliance</a:t>
            </a:r>
            <a:endParaRPr sz="1467" b="0" i="0" u="none" strike="noStrike" cap="none">
              <a:solidFill>
                <a:schemeClr val="dk1"/>
              </a:solidFill>
              <a:latin typeface="Arial"/>
              <a:ea typeface="Arial"/>
              <a:cs typeface="Arial"/>
              <a:sym typeface="Arial"/>
            </a:endParaRPr>
          </a:p>
        </p:txBody>
      </p:sp>
      <p:sp>
        <p:nvSpPr>
          <p:cNvPr id="400" name="Google Shape;400;p56"/>
          <p:cNvSpPr/>
          <p:nvPr/>
        </p:nvSpPr>
        <p:spPr>
          <a:xfrm>
            <a:off x="5020921" y="5820860"/>
            <a:ext cx="2588400" cy="4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400" b="0" i="0" u="none" strike="noStrike" cap="none">
                <a:solidFill>
                  <a:schemeClr val="dk1"/>
                </a:solidFill>
                <a:latin typeface="Arial"/>
                <a:ea typeface="Arial"/>
                <a:cs typeface="Arial"/>
                <a:sym typeface="Arial"/>
              </a:rPr>
              <a:t>Constant Change</a:t>
            </a:r>
            <a:endParaRPr sz="1467" b="0" i="0" u="none" strike="noStrike" cap="none">
              <a:solidFill>
                <a:schemeClr val="dk1"/>
              </a:solidFill>
              <a:latin typeface="Arial"/>
              <a:ea typeface="Arial"/>
              <a:cs typeface="Arial"/>
              <a:sym typeface="Arial"/>
            </a:endParaRPr>
          </a:p>
        </p:txBody>
      </p:sp>
      <p:sp>
        <p:nvSpPr>
          <p:cNvPr id="401" name="Google Shape;401;p56"/>
          <p:cNvSpPr/>
          <p:nvPr/>
        </p:nvSpPr>
        <p:spPr>
          <a:xfrm rot="9313708">
            <a:off x="3426723" y="-204429"/>
            <a:ext cx="2217656" cy="2577040"/>
          </a:xfrm>
          <a:prstGeom prst="arc">
            <a:avLst>
              <a:gd name="adj1" fmla="val 18246466"/>
              <a:gd name="adj2" fmla="val 2077595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sp>
        <p:nvSpPr>
          <p:cNvPr id="402" name="Google Shape;402;p56"/>
          <p:cNvSpPr/>
          <p:nvPr/>
        </p:nvSpPr>
        <p:spPr>
          <a:xfrm rot="-9313708" flipH="1">
            <a:off x="6487268" y="70957"/>
            <a:ext cx="2217656" cy="2577040"/>
          </a:xfrm>
          <a:prstGeom prst="arc">
            <a:avLst>
              <a:gd name="adj1" fmla="val 18246466"/>
              <a:gd name="adj2" fmla="val 2077595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sp>
        <p:nvSpPr>
          <p:cNvPr id="403" name="Google Shape;403;p56"/>
          <p:cNvSpPr/>
          <p:nvPr/>
        </p:nvSpPr>
        <p:spPr>
          <a:xfrm rot="-7819061" flipH="1">
            <a:off x="6996866" y="2597675"/>
            <a:ext cx="2217533" cy="1821935"/>
          </a:xfrm>
          <a:prstGeom prst="arc">
            <a:avLst>
              <a:gd name="adj1" fmla="val 18246466"/>
              <a:gd name="adj2" fmla="val 20558689"/>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sp>
        <p:nvSpPr>
          <p:cNvPr id="404" name="Google Shape;404;p56"/>
          <p:cNvSpPr/>
          <p:nvPr/>
        </p:nvSpPr>
        <p:spPr>
          <a:xfrm rot="7892127">
            <a:off x="3047741" y="2802314"/>
            <a:ext cx="1998543" cy="1348229"/>
          </a:xfrm>
          <a:prstGeom prst="arc">
            <a:avLst>
              <a:gd name="adj1" fmla="val 18246466"/>
              <a:gd name="adj2" fmla="val 2077595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sp>
        <p:nvSpPr>
          <p:cNvPr id="405" name="Google Shape;405;p56"/>
          <p:cNvSpPr/>
          <p:nvPr/>
        </p:nvSpPr>
        <p:spPr>
          <a:xfrm rot="1946638">
            <a:off x="4674132" y="4925110"/>
            <a:ext cx="1678365" cy="1821849"/>
          </a:xfrm>
          <a:prstGeom prst="arc">
            <a:avLst>
              <a:gd name="adj1" fmla="val 18246466"/>
              <a:gd name="adj2" fmla="val 1970620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pic>
        <p:nvPicPr>
          <p:cNvPr id="406" name="Google Shape;406;p56" descr="Fast Forward"/>
          <p:cNvPicPr preferRelativeResize="0"/>
          <p:nvPr/>
        </p:nvPicPr>
        <p:blipFill rotWithShape="1">
          <a:blip r:embed="rId8">
            <a:alphaModFix/>
          </a:blip>
          <a:srcRect/>
          <a:stretch/>
        </p:blipFill>
        <p:spPr>
          <a:xfrm>
            <a:off x="4488480" y="5996013"/>
            <a:ext cx="468411" cy="468411"/>
          </a:xfrm>
          <a:prstGeom prst="rect">
            <a:avLst/>
          </a:prstGeom>
          <a:noFill/>
          <a:ln>
            <a:noFill/>
          </a:ln>
        </p:spPr>
      </p:pic>
      <p:pic>
        <p:nvPicPr>
          <p:cNvPr id="407" name="Google Shape;407;p56" descr="Arrow circle"/>
          <p:cNvPicPr preferRelativeResize="0"/>
          <p:nvPr/>
        </p:nvPicPr>
        <p:blipFill rotWithShape="1">
          <a:blip r:embed="rId9">
            <a:alphaModFix/>
          </a:blip>
          <a:srcRect/>
          <a:stretch/>
        </p:blipFill>
        <p:spPr>
          <a:xfrm>
            <a:off x="4225685" y="5761275"/>
            <a:ext cx="958211" cy="958211"/>
          </a:xfrm>
          <a:prstGeom prst="rect">
            <a:avLst/>
          </a:prstGeom>
          <a:noFill/>
          <a:ln>
            <a:noFill/>
          </a:ln>
        </p:spPr>
      </p:pic>
      <p:sp>
        <p:nvSpPr>
          <p:cNvPr id="408" name="Google Shape;408;p56"/>
          <p:cNvSpPr txBox="1"/>
          <p:nvPr/>
        </p:nvSpPr>
        <p:spPr>
          <a:xfrm>
            <a:off x="5070605" y="6216490"/>
            <a:ext cx="2481600" cy="5849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67" b="1" i="1" u="none" strike="noStrike" cap="none">
                <a:solidFill>
                  <a:srgbClr val="595959"/>
                </a:solidFill>
                <a:latin typeface="Arial"/>
                <a:ea typeface="Arial"/>
                <a:cs typeface="Arial"/>
                <a:sym typeface="Arial"/>
              </a:rPr>
              <a:t>DISRUPTING BUSINESS OPERATIONS</a:t>
            </a:r>
            <a:endParaRPr sz="1467"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409" name="Google Shape;409;p56"/>
          <p:cNvSpPr txBox="1"/>
          <p:nvPr/>
        </p:nvSpPr>
        <p:spPr>
          <a:xfrm>
            <a:off x="7575144" y="5070554"/>
            <a:ext cx="2644000" cy="4207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67" b="1" i="1" u="none" strike="noStrike" cap="none">
                <a:solidFill>
                  <a:srgbClr val="595959"/>
                </a:solidFill>
                <a:latin typeface="Arial"/>
                <a:ea typeface="Arial"/>
                <a:cs typeface="Arial"/>
                <a:sym typeface="Arial"/>
              </a:rPr>
              <a:t>EVOLVED TO TARGET MULTIPLE, NEW ATTACK VECTORS</a:t>
            </a:r>
            <a:endParaRPr sz="1067" b="0" i="0" u="none" strike="noStrike" cap="none">
              <a:solidFill>
                <a:schemeClr val="dk1"/>
              </a:solidFill>
              <a:latin typeface="Arial"/>
              <a:ea typeface="Arial"/>
              <a:cs typeface="Arial"/>
              <a:sym typeface="Arial"/>
            </a:endParaRPr>
          </a:p>
        </p:txBody>
      </p:sp>
      <p:cxnSp>
        <p:nvCxnSpPr>
          <p:cNvPr id="410" name="Google Shape;410;p56"/>
          <p:cNvCxnSpPr/>
          <p:nvPr/>
        </p:nvCxnSpPr>
        <p:spPr>
          <a:xfrm rot="10800000">
            <a:off x="4524539" y="2007817"/>
            <a:ext cx="269600" cy="31600"/>
          </a:xfrm>
          <a:prstGeom prst="straightConnector1">
            <a:avLst/>
          </a:prstGeom>
          <a:noFill/>
          <a:ln w="25400" cap="flat" cmpd="sng">
            <a:solidFill>
              <a:srgbClr val="BFBFBF"/>
            </a:solidFill>
            <a:prstDash val="solid"/>
            <a:miter lim="800000"/>
            <a:headEnd type="none" w="sm" len="sm"/>
            <a:tailEnd type="none" w="sm" len="sm"/>
          </a:ln>
        </p:spPr>
      </p:cxnSp>
      <p:sp>
        <p:nvSpPr>
          <p:cNvPr id="411" name="Google Shape;411;p56"/>
          <p:cNvSpPr txBox="1"/>
          <p:nvPr/>
        </p:nvSpPr>
        <p:spPr>
          <a:xfrm>
            <a:off x="5201899" y="3025790"/>
            <a:ext cx="1817200" cy="9542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67" b="1" i="0" u="none" strike="noStrike" cap="none">
                <a:solidFill>
                  <a:schemeClr val="lt1"/>
                </a:solidFill>
                <a:latin typeface="Arial"/>
                <a:ea typeface="Arial"/>
                <a:cs typeface="Arial"/>
                <a:sym typeface="Arial"/>
              </a:rPr>
              <a:t>BUSINESS-</a:t>
            </a:r>
            <a:br>
              <a:rPr lang="en" sz="1867" b="1" i="0" u="none" strike="noStrike" cap="none">
                <a:solidFill>
                  <a:schemeClr val="lt1"/>
                </a:solidFill>
                <a:latin typeface="Arial"/>
                <a:ea typeface="Arial"/>
                <a:cs typeface="Arial"/>
                <a:sym typeface="Arial"/>
              </a:rPr>
            </a:br>
            <a:r>
              <a:rPr lang="en" sz="1867" b="1" i="0" u="none" strike="noStrike" cap="none">
                <a:solidFill>
                  <a:schemeClr val="lt1"/>
                </a:solidFill>
                <a:latin typeface="Arial"/>
                <a:ea typeface="Arial"/>
                <a:cs typeface="Arial"/>
                <a:sym typeface="Arial"/>
              </a:rPr>
              <a:t>CRITICAL APPS</a:t>
            </a:r>
            <a:endParaRPr sz="1867" b="1" i="0" u="none" strike="noStrike" cap="none">
              <a:solidFill>
                <a:srgbClr val="000000"/>
              </a:solidFill>
              <a:latin typeface="Arial"/>
              <a:ea typeface="Arial"/>
              <a:cs typeface="Arial"/>
              <a:sym typeface="Arial"/>
            </a:endParaRPr>
          </a:p>
        </p:txBody>
      </p:sp>
      <p:sp>
        <p:nvSpPr>
          <p:cNvPr id="412" name="Google Shape;412;p56"/>
          <p:cNvSpPr txBox="1"/>
          <p:nvPr/>
        </p:nvSpPr>
        <p:spPr>
          <a:xfrm>
            <a:off x="1622625" y="2139561"/>
            <a:ext cx="2577234" cy="9133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67" b="1" i="1" u="none" strike="noStrike" cap="none">
                <a:solidFill>
                  <a:srgbClr val="595959"/>
                </a:solidFill>
                <a:latin typeface="Arial"/>
                <a:ea typeface="Arial"/>
                <a:cs typeface="Arial"/>
                <a:sym typeface="Arial"/>
              </a:rPr>
              <a:t>EVAPORATING THE PERIMETER</a:t>
            </a:r>
            <a:endParaRPr/>
          </a:p>
          <a:p>
            <a:pPr marL="0" marR="0" lvl="0" indent="0" algn="ctr" rtl="0">
              <a:lnSpc>
                <a:spcPct val="100000"/>
              </a:lnSpc>
              <a:spcBef>
                <a:spcPts val="0"/>
              </a:spcBef>
              <a:spcAft>
                <a:spcPts val="0"/>
              </a:spcAft>
              <a:buNone/>
            </a:pPr>
            <a:r>
              <a:rPr lang="en" sz="1067" b="1" i="1" u="none" strike="noStrike" cap="none">
                <a:solidFill>
                  <a:srgbClr val="595959"/>
                </a:solidFill>
                <a:latin typeface="Arial"/>
                <a:ea typeface="Arial"/>
                <a:cs typeface="Arial"/>
                <a:sym typeface="Arial"/>
              </a:rPr>
              <a:t>TO ENABLE REMOTE WORKERS, PARTNERS, SUPPLY CHAIN, ETC.</a:t>
            </a:r>
            <a:br>
              <a:rPr lang="en" sz="1067" b="0" i="1" u="none" strike="noStrike" cap="none">
                <a:solidFill>
                  <a:srgbClr val="595959"/>
                </a:solidFill>
                <a:latin typeface="Arial"/>
                <a:ea typeface="Arial"/>
                <a:cs typeface="Arial"/>
                <a:sym typeface="Arial"/>
              </a:rPr>
            </a:br>
            <a:endParaRPr sz="1067"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cxnSp>
        <p:nvCxnSpPr>
          <p:cNvPr id="413" name="Google Shape;413;p56"/>
          <p:cNvCxnSpPr/>
          <p:nvPr/>
        </p:nvCxnSpPr>
        <p:spPr>
          <a:xfrm rot="10800000">
            <a:off x="5823265" y="5306905"/>
            <a:ext cx="108400" cy="188800"/>
          </a:xfrm>
          <a:prstGeom prst="straightConnector1">
            <a:avLst/>
          </a:prstGeom>
          <a:noFill/>
          <a:ln w="25400" cap="flat" cmpd="sng">
            <a:solidFill>
              <a:srgbClr val="BFBFBF"/>
            </a:solidFill>
            <a:prstDash val="solid"/>
            <a:miter lim="800000"/>
            <a:headEnd type="none" w="sm" len="sm"/>
            <a:tailEnd type="none" w="sm" len="sm"/>
          </a:ln>
        </p:spPr>
      </p:cxnSp>
      <p:sp>
        <p:nvSpPr>
          <p:cNvPr id="414" name="Google Shape;414;p56"/>
          <p:cNvSpPr txBox="1">
            <a:spLocks noGrp="1"/>
          </p:cNvSpPr>
          <p:nvPr>
            <p:ph type="body" idx="1"/>
          </p:nvPr>
        </p:nvSpPr>
        <p:spPr>
          <a:xfrm>
            <a:off x="992776" y="150315"/>
            <a:ext cx="11199224" cy="634431"/>
          </a:xfrm>
          <a:prstGeom prst="rect">
            <a:avLst/>
          </a:prstGeom>
          <a:noFill/>
          <a:ln>
            <a:noFill/>
          </a:ln>
        </p:spPr>
        <p:txBody>
          <a:bodyPr spcFirstLastPara="1" wrap="square" lIns="0" tIns="0" rIns="0" bIns="0" anchor="t" anchorCtr="0">
            <a:normAutofit/>
          </a:bodyPr>
          <a:lstStyle/>
          <a:p>
            <a:pPr marL="228600" lvl="0" indent="0" algn="l" rtl="0">
              <a:lnSpc>
                <a:spcPct val="90000"/>
              </a:lnSpc>
              <a:spcBef>
                <a:spcPts val="1000"/>
              </a:spcBef>
              <a:spcAft>
                <a:spcPts val="0"/>
              </a:spcAft>
              <a:buSzPts val="2800"/>
              <a:buNone/>
            </a:pPr>
            <a:r>
              <a:rPr lang="en" sz="2700"/>
              <a:t>Modern Enterprises Are Facing a Perfect Storm of Complexity...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419" name="Google Shape;419;p57"/>
          <p:cNvGrpSpPr/>
          <p:nvPr/>
        </p:nvGrpSpPr>
        <p:grpSpPr>
          <a:xfrm>
            <a:off x="849845" y="2194773"/>
            <a:ext cx="5322016" cy="5438580"/>
            <a:chOff x="1169750" y="1237225"/>
            <a:chExt cx="4830000" cy="4830000"/>
          </a:xfrm>
        </p:grpSpPr>
        <p:sp>
          <p:nvSpPr>
            <p:cNvPr id="420" name="Google Shape;420;p57"/>
            <p:cNvSpPr/>
            <p:nvPr/>
          </p:nvSpPr>
          <p:spPr>
            <a:xfrm>
              <a:off x="1169750" y="1237225"/>
              <a:ext cx="4830000" cy="4830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b="0" i="0" u="none" strike="noStrike" cap="none">
                <a:solidFill>
                  <a:schemeClr val="dk1"/>
                </a:solidFill>
                <a:latin typeface="Arial"/>
                <a:ea typeface="Arial"/>
                <a:cs typeface="Arial"/>
                <a:sym typeface="Arial"/>
              </a:endParaRPr>
            </a:p>
          </p:txBody>
        </p:sp>
        <p:sp>
          <p:nvSpPr>
            <p:cNvPr id="421" name="Google Shape;421;p57"/>
            <p:cNvSpPr/>
            <p:nvPr/>
          </p:nvSpPr>
          <p:spPr>
            <a:xfrm>
              <a:off x="1659800" y="1727275"/>
              <a:ext cx="3849900" cy="3849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b="0" i="0" u="none" strike="noStrike" cap="none">
                <a:solidFill>
                  <a:schemeClr val="dk1"/>
                </a:solidFill>
                <a:latin typeface="Arial"/>
                <a:ea typeface="Arial"/>
                <a:cs typeface="Arial"/>
                <a:sym typeface="Arial"/>
              </a:endParaRPr>
            </a:p>
          </p:txBody>
        </p:sp>
        <p:sp>
          <p:nvSpPr>
            <p:cNvPr id="422" name="Google Shape;422;p57"/>
            <p:cNvSpPr/>
            <p:nvPr/>
          </p:nvSpPr>
          <p:spPr>
            <a:xfrm>
              <a:off x="2117900" y="2185375"/>
              <a:ext cx="2933700" cy="2933700"/>
            </a:xfrm>
            <a:prstGeom prst="ellipse">
              <a:avLst/>
            </a:prstGeom>
            <a:solidFill>
              <a:srgbClr val="9FC5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b="0" i="0" u="none" strike="noStrike" cap="none">
                <a:solidFill>
                  <a:schemeClr val="dk1"/>
                </a:solidFill>
                <a:latin typeface="Arial"/>
                <a:ea typeface="Arial"/>
                <a:cs typeface="Arial"/>
                <a:sym typeface="Arial"/>
              </a:endParaRPr>
            </a:p>
          </p:txBody>
        </p:sp>
        <p:sp>
          <p:nvSpPr>
            <p:cNvPr id="423" name="Google Shape;423;p57"/>
            <p:cNvSpPr/>
            <p:nvPr/>
          </p:nvSpPr>
          <p:spPr>
            <a:xfrm>
              <a:off x="2567600" y="2635075"/>
              <a:ext cx="2034300" cy="2034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b="0" i="0" u="none" strike="noStrike" cap="none">
                <a:solidFill>
                  <a:schemeClr val="dk1"/>
                </a:solidFill>
                <a:latin typeface="Arial"/>
                <a:ea typeface="Arial"/>
                <a:cs typeface="Arial"/>
                <a:sym typeface="Arial"/>
              </a:endParaRPr>
            </a:p>
          </p:txBody>
        </p:sp>
        <p:sp>
          <p:nvSpPr>
            <p:cNvPr id="424" name="Google Shape;424;p57"/>
            <p:cNvSpPr/>
            <p:nvPr/>
          </p:nvSpPr>
          <p:spPr>
            <a:xfrm>
              <a:off x="3030200" y="3097675"/>
              <a:ext cx="1109100" cy="1109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b="0" i="0" u="none" strike="noStrike" cap="none">
                <a:solidFill>
                  <a:schemeClr val="dk1"/>
                </a:solidFill>
                <a:latin typeface="Arial"/>
                <a:ea typeface="Arial"/>
                <a:cs typeface="Arial"/>
                <a:sym typeface="Arial"/>
              </a:endParaRPr>
            </a:p>
          </p:txBody>
        </p:sp>
        <p:sp>
          <p:nvSpPr>
            <p:cNvPr id="425" name="Google Shape;425;p57"/>
            <p:cNvSpPr txBox="1"/>
            <p:nvPr/>
          </p:nvSpPr>
          <p:spPr>
            <a:xfrm>
              <a:off x="2558038" y="1294433"/>
              <a:ext cx="2034301" cy="41916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67" b="0" i="0" u="none" strike="noStrike" cap="none" dirty="0">
                  <a:solidFill>
                    <a:schemeClr val="lt1"/>
                  </a:solidFill>
                  <a:latin typeface="Arial"/>
                  <a:ea typeface="Arial"/>
                  <a:cs typeface="Arial"/>
                  <a:sym typeface="Arial"/>
                </a:rPr>
                <a:t>PERIMETER</a:t>
              </a:r>
              <a:endParaRPr sz="1867" b="0" i="0" u="none" strike="noStrike" cap="none" dirty="0">
                <a:solidFill>
                  <a:schemeClr val="lt1"/>
                </a:solidFill>
                <a:latin typeface="Arial"/>
                <a:ea typeface="Arial"/>
                <a:cs typeface="Arial"/>
                <a:sym typeface="Arial"/>
              </a:endParaRPr>
            </a:p>
          </p:txBody>
        </p:sp>
        <p:sp>
          <p:nvSpPr>
            <p:cNvPr id="426" name="Google Shape;426;p57"/>
            <p:cNvSpPr txBox="1"/>
            <p:nvPr/>
          </p:nvSpPr>
          <p:spPr>
            <a:xfrm>
              <a:off x="2558038" y="1739908"/>
              <a:ext cx="2034301" cy="41916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67" b="0" i="0" u="none" strike="noStrike" cap="none">
                  <a:solidFill>
                    <a:schemeClr val="lt1"/>
                  </a:solidFill>
                  <a:latin typeface="Arial"/>
                  <a:ea typeface="Arial"/>
                  <a:cs typeface="Arial"/>
                  <a:sym typeface="Arial"/>
                </a:rPr>
                <a:t>NETWORK</a:t>
              </a:r>
              <a:endParaRPr sz="1867" b="0" i="0" u="none" strike="noStrike" cap="none">
                <a:solidFill>
                  <a:schemeClr val="lt1"/>
                </a:solidFill>
                <a:latin typeface="Arial"/>
                <a:ea typeface="Arial"/>
                <a:cs typeface="Arial"/>
                <a:sym typeface="Arial"/>
              </a:endParaRPr>
            </a:p>
          </p:txBody>
        </p:sp>
        <p:sp>
          <p:nvSpPr>
            <p:cNvPr id="427" name="Google Shape;427;p57"/>
            <p:cNvSpPr txBox="1"/>
            <p:nvPr/>
          </p:nvSpPr>
          <p:spPr>
            <a:xfrm>
              <a:off x="2558038" y="2234883"/>
              <a:ext cx="2034301" cy="41916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67" b="0" i="0" u="none" strike="noStrike" cap="none">
                  <a:solidFill>
                    <a:schemeClr val="lt1"/>
                  </a:solidFill>
                  <a:latin typeface="Arial"/>
                  <a:ea typeface="Arial"/>
                  <a:cs typeface="Arial"/>
                  <a:sym typeface="Arial"/>
                </a:rPr>
                <a:t>ENDPOINT</a:t>
              </a:r>
              <a:endParaRPr sz="1867" b="0" i="0" u="none" strike="noStrike" cap="none">
                <a:solidFill>
                  <a:schemeClr val="lt1"/>
                </a:solidFill>
                <a:latin typeface="Arial"/>
                <a:ea typeface="Arial"/>
                <a:cs typeface="Arial"/>
                <a:sym typeface="Arial"/>
              </a:endParaRPr>
            </a:p>
          </p:txBody>
        </p:sp>
        <p:sp>
          <p:nvSpPr>
            <p:cNvPr id="428" name="Google Shape;428;p57"/>
            <p:cNvSpPr txBox="1"/>
            <p:nvPr/>
          </p:nvSpPr>
          <p:spPr>
            <a:xfrm>
              <a:off x="2558038" y="2729859"/>
              <a:ext cx="2034301" cy="41916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67" b="1" i="0" u="none" strike="noStrike" cap="none">
                  <a:solidFill>
                    <a:schemeClr val="accent1"/>
                  </a:solidFill>
                  <a:latin typeface="Arial"/>
                  <a:ea typeface="Arial"/>
                  <a:cs typeface="Arial"/>
                  <a:sym typeface="Arial"/>
                </a:rPr>
                <a:t>APPLICATION</a:t>
              </a:r>
              <a:endParaRPr sz="1867" b="1" i="0" u="none" strike="noStrike" cap="none">
                <a:solidFill>
                  <a:schemeClr val="accent1"/>
                </a:solidFill>
                <a:latin typeface="Arial"/>
                <a:ea typeface="Arial"/>
                <a:cs typeface="Arial"/>
                <a:sym typeface="Arial"/>
              </a:endParaRPr>
            </a:p>
          </p:txBody>
        </p:sp>
        <p:sp>
          <p:nvSpPr>
            <p:cNvPr id="429" name="Google Shape;429;p57"/>
            <p:cNvSpPr txBox="1"/>
            <p:nvPr/>
          </p:nvSpPr>
          <p:spPr>
            <a:xfrm>
              <a:off x="2558038" y="3194996"/>
              <a:ext cx="2034301" cy="41916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67" b="0" i="0" u="none" strike="noStrike" cap="none">
                  <a:solidFill>
                    <a:schemeClr val="lt1"/>
                  </a:solidFill>
                  <a:latin typeface="Arial"/>
                  <a:ea typeface="Arial"/>
                  <a:cs typeface="Arial"/>
                  <a:sym typeface="Arial"/>
                </a:rPr>
                <a:t>DATA</a:t>
              </a:r>
              <a:endParaRPr sz="1867" b="0" i="0" u="none" strike="noStrike" cap="none">
                <a:solidFill>
                  <a:schemeClr val="lt1"/>
                </a:solidFill>
                <a:latin typeface="Arial"/>
                <a:ea typeface="Arial"/>
                <a:cs typeface="Arial"/>
                <a:sym typeface="Arial"/>
              </a:endParaRPr>
            </a:p>
          </p:txBody>
        </p:sp>
      </p:grpSp>
      <p:sp>
        <p:nvSpPr>
          <p:cNvPr id="430" name="Google Shape;430;p57"/>
          <p:cNvSpPr/>
          <p:nvPr/>
        </p:nvSpPr>
        <p:spPr>
          <a:xfrm>
            <a:off x="782867" y="4814100"/>
            <a:ext cx="5418000" cy="2904621"/>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b="0" i="0" u="none" strike="noStrike" cap="none">
              <a:solidFill>
                <a:schemeClr val="dk1"/>
              </a:solidFill>
              <a:latin typeface="Arial"/>
              <a:ea typeface="Arial"/>
              <a:cs typeface="Arial"/>
              <a:sym typeface="Arial"/>
            </a:endParaRPr>
          </a:p>
        </p:txBody>
      </p:sp>
      <p:sp>
        <p:nvSpPr>
          <p:cNvPr id="431" name="Google Shape;431;p57"/>
          <p:cNvSpPr/>
          <p:nvPr/>
        </p:nvSpPr>
        <p:spPr>
          <a:xfrm>
            <a:off x="2229321" y="3706753"/>
            <a:ext cx="2588400" cy="658800"/>
          </a:xfrm>
          <a:prstGeom prst="ellipse">
            <a:avLst/>
          </a:prstGeom>
          <a:noFill/>
          <a:ln w="28575" cap="flat" cmpd="sng">
            <a:solidFill>
              <a:srgbClr val="FF6B1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b="0" i="0" u="none" strike="noStrike" cap="none">
              <a:solidFill>
                <a:schemeClr val="dk1"/>
              </a:solidFill>
              <a:latin typeface="Arial"/>
              <a:ea typeface="Arial"/>
              <a:cs typeface="Arial"/>
              <a:sym typeface="Arial"/>
            </a:endParaRPr>
          </a:p>
        </p:txBody>
      </p:sp>
      <p:sp>
        <p:nvSpPr>
          <p:cNvPr id="432" name="Google Shape;432;p57"/>
          <p:cNvSpPr/>
          <p:nvPr/>
        </p:nvSpPr>
        <p:spPr>
          <a:xfrm>
            <a:off x="6884851" y="1819475"/>
            <a:ext cx="4699200" cy="2994800"/>
          </a:xfrm>
          <a:prstGeom prst="rect">
            <a:avLst/>
          </a:prstGeom>
          <a:noFill/>
          <a:ln w="28575" cap="flat" cmpd="sng">
            <a:solidFill>
              <a:srgbClr val="FF6B1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b="0" i="0" u="none" strike="noStrike" cap="none">
              <a:solidFill>
                <a:schemeClr val="dk1"/>
              </a:solidFill>
              <a:latin typeface="Arial"/>
              <a:ea typeface="Arial"/>
              <a:cs typeface="Arial"/>
              <a:sym typeface="Arial"/>
            </a:endParaRPr>
          </a:p>
        </p:txBody>
      </p:sp>
      <p:cxnSp>
        <p:nvCxnSpPr>
          <p:cNvPr id="433" name="Google Shape;433;p57"/>
          <p:cNvCxnSpPr>
            <a:stCxn id="431" idx="7"/>
          </p:cNvCxnSpPr>
          <p:nvPr/>
        </p:nvCxnSpPr>
        <p:spPr>
          <a:xfrm rot="10800000" flipH="1">
            <a:off x="4438659" y="2634132"/>
            <a:ext cx="2446500" cy="1169100"/>
          </a:xfrm>
          <a:prstGeom prst="straightConnector1">
            <a:avLst/>
          </a:prstGeom>
          <a:noFill/>
          <a:ln w="28575" cap="flat" cmpd="sng">
            <a:solidFill>
              <a:schemeClr val="accent1"/>
            </a:solidFill>
            <a:prstDash val="solid"/>
            <a:round/>
            <a:headEnd type="none" w="sm" len="sm"/>
            <a:tailEnd type="none" w="sm" len="sm"/>
          </a:ln>
        </p:spPr>
      </p:cxnSp>
      <p:sp>
        <p:nvSpPr>
          <p:cNvPr id="434" name="Google Shape;434;p57"/>
          <p:cNvSpPr txBox="1"/>
          <p:nvPr/>
        </p:nvSpPr>
        <p:spPr>
          <a:xfrm>
            <a:off x="6884951" y="1819475"/>
            <a:ext cx="4699200" cy="2994800"/>
          </a:xfrm>
          <a:prstGeom prst="rect">
            <a:avLst/>
          </a:prstGeom>
          <a:noFill/>
          <a:ln>
            <a:noFill/>
          </a:ln>
        </p:spPr>
        <p:txBody>
          <a:bodyPr spcFirstLastPara="1" wrap="square" lIns="91425" tIns="91425" rIns="91425" bIns="91425" anchor="ctr" anchorCtr="0">
            <a:noAutofit/>
          </a:bodyPr>
          <a:lstStyle/>
          <a:p>
            <a:pPr marL="457189" marR="0" lvl="0" indent="-313259" algn="l" rtl="0">
              <a:lnSpc>
                <a:spcPct val="100000"/>
              </a:lnSpc>
              <a:spcBef>
                <a:spcPts val="1067"/>
              </a:spcBef>
              <a:spcAft>
                <a:spcPts val="0"/>
              </a:spcAft>
              <a:buClr>
                <a:schemeClr val="dk1"/>
              </a:buClr>
              <a:buSzPts val="1100"/>
              <a:buFont typeface="Arial"/>
              <a:buChar char="●"/>
            </a:pPr>
            <a:r>
              <a:rPr lang="en" sz="1867" b="1" i="0" u="none" strike="noStrike" cap="none">
                <a:solidFill>
                  <a:schemeClr val="dk1"/>
                </a:solidFill>
                <a:latin typeface="Arial"/>
                <a:ea typeface="Arial"/>
                <a:cs typeface="Arial"/>
                <a:sym typeface="Arial"/>
              </a:rPr>
              <a:t>Attacks on the application layer</a:t>
            </a:r>
            <a:r>
              <a:rPr lang="en" sz="1867" b="0" i="0" u="none" strike="noStrike" cap="none">
                <a:solidFill>
                  <a:schemeClr val="dk1"/>
                </a:solidFill>
                <a:latin typeface="Arial"/>
                <a:ea typeface="Arial"/>
                <a:cs typeface="Arial"/>
                <a:sym typeface="Arial"/>
              </a:rPr>
              <a:t> are the #1 concern of CIOs, YoY </a:t>
            </a:r>
            <a:endParaRPr sz="1867" b="0" i="0" u="none" strike="noStrike" cap="none">
              <a:solidFill>
                <a:schemeClr val="dk1"/>
              </a:solidFill>
              <a:latin typeface="Arial"/>
              <a:ea typeface="Arial"/>
              <a:cs typeface="Arial"/>
              <a:sym typeface="Arial"/>
            </a:endParaRPr>
          </a:p>
          <a:p>
            <a:pPr marL="457189" marR="0" lvl="0" indent="-313259" algn="l" rtl="0">
              <a:lnSpc>
                <a:spcPct val="100000"/>
              </a:lnSpc>
              <a:spcBef>
                <a:spcPts val="1067"/>
              </a:spcBef>
              <a:spcAft>
                <a:spcPts val="0"/>
              </a:spcAft>
              <a:buClr>
                <a:schemeClr val="dk1"/>
              </a:buClr>
              <a:buSzPts val="1100"/>
              <a:buFont typeface="Arial"/>
              <a:buChar char="●"/>
            </a:pPr>
            <a:r>
              <a:rPr lang="en" sz="1867" b="1" i="0" u="none" strike="noStrike" cap="none">
                <a:solidFill>
                  <a:schemeClr val="dk1"/>
                </a:solidFill>
                <a:latin typeface="Arial"/>
                <a:ea typeface="Arial"/>
                <a:cs typeface="Arial"/>
                <a:sym typeface="Arial"/>
              </a:rPr>
              <a:t>Over 70% </a:t>
            </a:r>
            <a:r>
              <a:rPr lang="en" sz="1867" b="0" i="0" u="none" strike="noStrike" cap="none">
                <a:solidFill>
                  <a:schemeClr val="dk1"/>
                </a:solidFill>
                <a:latin typeface="Arial"/>
                <a:ea typeface="Arial"/>
                <a:cs typeface="Arial"/>
                <a:sym typeface="Arial"/>
              </a:rPr>
              <a:t>say their application portfolio has become </a:t>
            </a:r>
            <a:r>
              <a:rPr lang="en" sz="1867" b="1" i="0" u="none" strike="noStrike" cap="none">
                <a:solidFill>
                  <a:schemeClr val="dk1"/>
                </a:solidFill>
                <a:latin typeface="Arial"/>
                <a:ea typeface="Arial"/>
                <a:cs typeface="Arial"/>
                <a:sym typeface="Arial"/>
              </a:rPr>
              <a:t>more vulnerable</a:t>
            </a:r>
            <a:r>
              <a:rPr lang="en" sz="1867" b="0" i="0" u="none" strike="noStrike" cap="none">
                <a:solidFill>
                  <a:schemeClr val="dk1"/>
                </a:solidFill>
                <a:latin typeface="Arial"/>
                <a:ea typeface="Arial"/>
                <a:cs typeface="Arial"/>
                <a:sym typeface="Arial"/>
              </a:rPr>
              <a:t> in the past year</a:t>
            </a:r>
            <a:endParaRPr sz="1867" b="0" i="0" u="none" strike="noStrike" cap="none">
              <a:solidFill>
                <a:schemeClr val="dk1"/>
              </a:solidFill>
              <a:latin typeface="Arial"/>
              <a:ea typeface="Arial"/>
              <a:cs typeface="Arial"/>
              <a:sym typeface="Arial"/>
            </a:endParaRPr>
          </a:p>
          <a:p>
            <a:pPr marL="457189" marR="0" lvl="0" indent="-313259" algn="l" rtl="0">
              <a:lnSpc>
                <a:spcPct val="100000"/>
              </a:lnSpc>
              <a:spcBef>
                <a:spcPts val="1067"/>
              </a:spcBef>
              <a:spcAft>
                <a:spcPts val="0"/>
              </a:spcAft>
              <a:buClr>
                <a:schemeClr val="dk1"/>
              </a:buClr>
              <a:buSzPts val="1100"/>
              <a:buFont typeface="Arial"/>
              <a:buChar char="●"/>
            </a:pPr>
            <a:r>
              <a:rPr lang="en" sz="1867" b="0" i="0" u="none" strike="noStrike" cap="none">
                <a:solidFill>
                  <a:schemeClr val="dk1"/>
                </a:solidFill>
                <a:latin typeface="Arial"/>
                <a:ea typeface="Arial"/>
                <a:cs typeface="Arial"/>
                <a:sym typeface="Arial"/>
              </a:rPr>
              <a:t>Almost </a:t>
            </a:r>
            <a:r>
              <a:rPr lang="en" sz="1867" b="1" i="0" u="none" strike="noStrike" cap="none">
                <a:solidFill>
                  <a:schemeClr val="dk1"/>
                </a:solidFill>
                <a:latin typeface="Arial"/>
                <a:ea typeface="Arial"/>
                <a:cs typeface="Arial"/>
                <a:sym typeface="Arial"/>
              </a:rPr>
              <a:t>two-thirds</a:t>
            </a:r>
            <a:r>
              <a:rPr lang="en" sz="1867" b="0" i="0" u="none" strike="noStrike" cap="none">
                <a:solidFill>
                  <a:schemeClr val="dk1"/>
                </a:solidFill>
                <a:latin typeface="Arial"/>
                <a:ea typeface="Arial"/>
                <a:cs typeface="Arial"/>
                <a:sym typeface="Arial"/>
              </a:rPr>
              <a:t> </a:t>
            </a:r>
            <a:r>
              <a:rPr lang="en" sz="1867" b="1" i="0" u="none" strike="noStrike" cap="none">
                <a:solidFill>
                  <a:schemeClr val="dk1"/>
                </a:solidFill>
                <a:latin typeface="Arial"/>
                <a:ea typeface="Arial"/>
                <a:cs typeface="Arial"/>
                <a:sym typeface="Arial"/>
              </a:rPr>
              <a:t>of organizations have a backlog</a:t>
            </a:r>
            <a:r>
              <a:rPr lang="en" sz="1867" b="0" i="0" u="none" strike="noStrike" cap="none">
                <a:solidFill>
                  <a:schemeClr val="dk1"/>
                </a:solidFill>
                <a:latin typeface="Arial"/>
                <a:ea typeface="Arial"/>
                <a:cs typeface="Arial"/>
                <a:sym typeface="Arial"/>
              </a:rPr>
              <a:t> of app vulnerabilities </a:t>
            </a:r>
            <a:endParaRPr sz="1867" b="0" i="0" u="none" strike="noStrike" cap="none">
              <a:solidFill>
                <a:schemeClr val="dk1"/>
              </a:solidFill>
              <a:latin typeface="Arial"/>
              <a:ea typeface="Arial"/>
              <a:cs typeface="Arial"/>
              <a:sym typeface="Arial"/>
            </a:endParaRPr>
          </a:p>
        </p:txBody>
      </p:sp>
      <p:sp>
        <p:nvSpPr>
          <p:cNvPr id="435" name="Google Shape;435;p57"/>
          <p:cNvSpPr txBox="1"/>
          <p:nvPr/>
        </p:nvSpPr>
        <p:spPr>
          <a:xfrm>
            <a:off x="4927175" y="6509200"/>
            <a:ext cx="7264800" cy="4233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1150" dirty="0">
                <a:highlight>
                  <a:srgbClr val="F8F8F8"/>
                </a:highlight>
              </a:rPr>
              <a:t>https://www.whitesourcesoftware.com/wp-content/media/2021/04/whitesource-ponemon-research-report.pdf</a:t>
            </a:r>
            <a:endParaRPr sz="667" b="0" i="0" strike="noStrike" cap="none" dirty="0">
              <a:solidFill>
                <a:srgbClr val="000000"/>
              </a:solidFill>
              <a:latin typeface="Arial"/>
              <a:ea typeface="Arial"/>
              <a:cs typeface="Arial"/>
              <a:sym typeface="Arial"/>
            </a:endParaRPr>
          </a:p>
        </p:txBody>
      </p:sp>
      <p:sp>
        <p:nvSpPr>
          <p:cNvPr id="436" name="Google Shape;436;p57"/>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fontScale="77500" lnSpcReduction="20000"/>
          </a:bodyPr>
          <a:lstStyle/>
          <a:p>
            <a:pPr marL="457200" lvl="0" indent="-228600" algn="l" rtl="0">
              <a:lnSpc>
                <a:spcPct val="90000"/>
              </a:lnSpc>
              <a:spcBef>
                <a:spcPts val="1000"/>
              </a:spcBef>
              <a:spcAft>
                <a:spcPts val="0"/>
              </a:spcAft>
              <a:buSzPts val="2800"/>
              <a:buNone/>
            </a:pPr>
            <a:r>
              <a:rPr lang="en"/>
              <a:t>…And Are Overly Reliant on </a:t>
            </a:r>
            <a:r>
              <a:rPr lang="en" b="1"/>
              <a:t>Traditional Defense-in-Depth </a:t>
            </a:r>
            <a:r>
              <a:rPr lang="en"/>
              <a:t>Models</a:t>
            </a:r>
            <a:r>
              <a:rPr lang="en" b="1"/>
              <a:t> </a:t>
            </a:r>
            <a:r>
              <a:rPr lang="en"/>
              <a:t>That</a:t>
            </a:r>
            <a:r>
              <a:rPr lang="en" b="1"/>
              <a:t> </a:t>
            </a:r>
            <a:r>
              <a:rPr lang="en"/>
              <a:t>Surround But Don’t Secure ERP Systems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8C71E7-3E17-4137-A57C-9F4E2EDB18D8}"/>
              </a:ext>
            </a:extLst>
          </p:cNvPr>
          <p:cNvSpPr>
            <a:spLocks noGrp="1"/>
          </p:cNvSpPr>
          <p:nvPr>
            <p:ph type="title"/>
          </p:nvPr>
        </p:nvSpPr>
        <p:spPr>
          <a:xfrm>
            <a:off x="771524" y="106214"/>
            <a:ext cx="11253300" cy="863700"/>
          </a:xfrm>
        </p:spPr>
        <p:txBody>
          <a:bodyPr/>
          <a:lstStyle/>
          <a:p>
            <a:r>
              <a:rPr lang="en-US" dirty="0"/>
              <a:t>Security In Depth – Protect the Application Layer</a:t>
            </a:r>
          </a:p>
        </p:txBody>
      </p:sp>
      <p:sp>
        <p:nvSpPr>
          <p:cNvPr id="6" name="Text Placeholder 5">
            <a:extLst>
              <a:ext uri="{FF2B5EF4-FFF2-40B4-BE49-F238E27FC236}">
                <a16:creationId xmlns:a16="http://schemas.microsoft.com/office/drawing/2014/main" id="{60ECCF5F-ACC7-4542-A255-0F8769687773}"/>
              </a:ext>
            </a:extLst>
          </p:cNvPr>
          <p:cNvSpPr>
            <a:spLocks noGrp="1"/>
          </p:cNvSpPr>
          <p:nvPr>
            <p:ph type="body" idx="1"/>
          </p:nvPr>
        </p:nvSpPr>
        <p:spPr>
          <a:xfrm>
            <a:off x="580978" y="1517752"/>
            <a:ext cx="5146422" cy="4602000"/>
          </a:xfrm>
        </p:spPr>
        <p:txBody>
          <a:bodyPr/>
          <a:lstStyle/>
          <a:p>
            <a:r>
              <a:rPr lang="en-US" sz="2000" dirty="0"/>
              <a:t>All the solutions listed are in place to protect the </a:t>
            </a:r>
            <a:r>
              <a:rPr lang="en-US" sz="2000" b="1" dirty="0"/>
              <a:t>APPLICATION LAYER!</a:t>
            </a:r>
          </a:p>
          <a:p>
            <a:pPr lvl="1"/>
            <a:r>
              <a:rPr lang="en-US" sz="2000" dirty="0"/>
              <a:t>Data is the Prize!</a:t>
            </a:r>
          </a:p>
          <a:p>
            <a:r>
              <a:rPr lang="en-US" sz="2000" dirty="0"/>
              <a:t>Most cybersecurity solutions do not provide a ROI</a:t>
            </a:r>
          </a:p>
          <a:p>
            <a:pPr lvl="1"/>
            <a:r>
              <a:rPr lang="en-US" sz="2000" dirty="0"/>
              <a:t>Cost of doing business</a:t>
            </a:r>
          </a:p>
          <a:p>
            <a:pPr lvl="1"/>
            <a:r>
              <a:rPr lang="en-US" sz="2000" dirty="0"/>
              <a:t>Onapsis brings efficiency/savings and increases security posture</a:t>
            </a:r>
          </a:p>
          <a:p>
            <a:r>
              <a:rPr lang="en-US" sz="2000" dirty="0"/>
              <a:t>Onapsis IS “The First &amp; Last Line of Defense” for Bus. Critical Apps</a:t>
            </a:r>
          </a:p>
        </p:txBody>
      </p:sp>
      <p:sp>
        <p:nvSpPr>
          <p:cNvPr id="9" name="Google Shape;176;p12">
            <a:extLst>
              <a:ext uri="{FF2B5EF4-FFF2-40B4-BE49-F238E27FC236}">
                <a16:creationId xmlns:a16="http://schemas.microsoft.com/office/drawing/2014/main" id="{6C22D402-C715-461B-8D84-5C1DE9E71450}"/>
              </a:ext>
            </a:extLst>
          </p:cNvPr>
          <p:cNvSpPr/>
          <p:nvPr/>
        </p:nvSpPr>
        <p:spPr>
          <a:xfrm>
            <a:off x="6333712" y="5026355"/>
            <a:ext cx="791100" cy="497400"/>
          </a:xfrm>
          <a:prstGeom prst="homePlate">
            <a:avLst>
              <a:gd name="adj" fmla="val 50000"/>
            </a:avLst>
          </a:prstGeom>
          <a:solidFill>
            <a:srgbClr val="C6AF83"/>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LAYER </a:t>
            </a:r>
            <a:b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b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rPr>
              <a:t>1</a:t>
            </a:r>
            <a:endParaRPr kumimoji="0"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endParaRPr>
          </a:p>
        </p:txBody>
      </p:sp>
      <p:sp>
        <p:nvSpPr>
          <p:cNvPr id="10" name="Google Shape;177;p12">
            <a:extLst>
              <a:ext uri="{FF2B5EF4-FFF2-40B4-BE49-F238E27FC236}">
                <a16:creationId xmlns:a16="http://schemas.microsoft.com/office/drawing/2014/main" id="{8C4A72BD-7A54-4200-B251-317BF36AA51F}"/>
              </a:ext>
            </a:extLst>
          </p:cNvPr>
          <p:cNvSpPr/>
          <p:nvPr/>
        </p:nvSpPr>
        <p:spPr>
          <a:xfrm>
            <a:off x="6930562" y="5026353"/>
            <a:ext cx="1702500" cy="497400"/>
          </a:xfrm>
          <a:prstGeom prst="chevron">
            <a:avLst>
              <a:gd name="adj" fmla="val 50000"/>
            </a:avLst>
          </a:prstGeom>
          <a:solidFill>
            <a:srgbClr val="C6AF83"/>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Physical*</a:t>
            </a:r>
            <a:endParaRPr kumimoji="0" sz="1200" b="1" i="0" u="none" strike="noStrike" kern="0" cap="none" spc="0" normalizeH="0" baseline="0" noProof="0">
              <a:ln>
                <a:noFill/>
              </a:ln>
              <a:solidFill>
                <a:srgbClr val="FFFFFF"/>
              </a:solidFill>
              <a:effectLst/>
              <a:uLnTx/>
              <a:uFillTx/>
              <a:latin typeface="Montserrat" panose="020B0604020202020204" charset="0"/>
              <a:cs typeface="Arial"/>
              <a:sym typeface="Arial"/>
            </a:endParaRPr>
          </a:p>
        </p:txBody>
      </p:sp>
      <p:sp>
        <p:nvSpPr>
          <p:cNvPr id="11" name="Google Shape;178;p12">
            <a:extLst>
              <a:ext uri="{FF2B5EF4-FFF2-40B4-BE49-F238E27FC236}">
                <a16:creationId xmlns:a16="http://schemas.microsoft.com/office/drawing/2014/main" id="{1C262EBF-25E2-4140-8A8C-D78F9CEF8AD5}"/>
              </a:ext>
            </a:extLst>
          </p:cNvPr>
          <p:cNvSpPr/>
          <p:nvPr/>
        </p:nvSpPr>
        <p:spPr>
          <a:xfrm>
            <a:off x="6333712" y="4441631"/>
            <a:ext cx="791100" cy="497400"/>
          </a:xfrm>
          <a:prstGeom prst="homePlate">
            <a:avLst>
              <a:gd name="adj" fmla="val 50000"/>
            </a:avLst>
          </a:prstGeom>
          <a:solidFill>
            <a:srgbClr val="C6AF83"/>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LAYER </a:t>
            </a:r>
            <a:b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b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rPr>
              <a:t>2</a:t>
            </a:r>
            <a:endParaRPr kumimoji="0"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endParaRPr>
          </a:p>
        </p:txBody>
      </p:sp>
      <p:sp>
        <p:nvSpPr>
          <p:cNvPr id="12" name="Google Shape;179;p12">
            <a:extLst>
              <a:ext uri="{FF2B5EF4-FFF2-40B4-BE49-F238E27FC236}">
                <a16:creationId xmlns:a16="http://schemas.microsoft.com/office/drawing/2014/main" id="{F04131A6-5F2A-48DF-9A32-05B68E55A617}"/>
              </a:ext>
            </a:extLst>
          </p:cNvPr>
          <p:cNvSpPr/>
          <p:nvPr/>
        </p:nvSpPr>
        <p:spPr>
          <a:xfrm>
            <a:off x="6930562" y="4441630"/>
            <a:ext cx="1702500" cy="497400"/>
          </a:xfrm>
          <a:prstGeom prst="chevron">
            <a:avLst>
              <a:gd name="adj" fmla="val 50000"/>
            </a:avLst>
          </a:prstGeom>
          <a:solidFill>
            <a:srgbClr val="C6AF83"/>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Data Link</a:t>
            </a:r>
            <a:endParaRPr kumimoji="0" sz="1200" b="1" i="0" u="none" strike="noStrike" kern="0" cap="none" spc="0" normalizeH="0" baseline="0" noProof="0">
              <a:ln>
                <a:noFill/>
              </a:ln>
              <a:solidFill>
                <a:srgbClr val="FFFFFF"/>
              </a:solidFill>
              <a:effectLst/>
              <a:uLnTx/>
              <a:uFillTx/>
              <a:latin typeface="Montserrat" panose="020B0604020202020204" charset="0"/>
              <a:cs typeface="Arial"/>
              <a:sym typeface="Arial"/>
            </a:endParaRPr>
          </a:p>
        </p:txBody>
      </p:sp>
      <p:sp>
        <p:nvSpPr>
          <p:cNvPr id="13" name="Google Shape;180;p12">
            <a:extLst>
              <a:ext uri="{FF2B5EF4-FFF2-40B4-BE49-F238E27FC236}">
                <a16:creationId xmlns:a16="http://schemas.microsoft.com/office/drawing/2014/main" id="{A91A024E-7D72-498D-9BEE-D1155A84E291}"/>
              </a:ext>
            </a:extLst>
          </p:cNvPr>
          <p:cNvSpPr/>
          <p:nvPr/>
        </p:nvSpPr>
        <p:spPr>
          <a:xfrm>
            <a:off x="6333712" y="3866833"/>
            <a:ext cx="791100" cy="497400"/>
          </a:xfrm>
          <a:prstGeom prst="homePlate">
            <a:avLst>
              <a:gd name="adj" fmla="val 50000"/>
            </a:avLst>
          </a:prstGeom>
          <a:solidFill>
            <a:srgbClr val="9A89C7"/>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LAYER </a:t>
            </a:r>
            <a:b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b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rPr>
              <a:t>3</a:t>
            </a:r>
            <a:endParaRPr kumimoji="0"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endParaRPr>
          </a:p>
        </p:txBody>
      </p:sp>
      <p:sp>
        <p:nvSpPr>
          <p:cNvPr id="14" name="Google Shape;181;p12">
            <a:extLst>
              <a:ext uri="{FF2B5EF4-FFF2-40B4-BE49-F238E27FC236}">
                <a16:creationId xmlns:a16="http://schemas.microsoft.com/office/drawing/2014/main" id="{6CFD0FC6-FE09-438C-809F-CCD7E4504D98}"/>
              </a:ext>
            </a:extLst>
          </p:cNvPr>
          <p:cNvSpPr/>
          <p:nvPr/>
        </p:nvSpPr>
        <p:spPr>
          <a:xfrm>
            <a:off x="6930562" y="3866832"/>
            <a:ext cx="1702500" cy="497400"/>
          </a:xfrm>
          <a:prstGeom prst="chevron">
            <a:avLst>
              <a:gd name="adj" fmla="val 50000"/>
            </a:avLst>
          </a:prstGeom>
          <a:solidFill>
            <a:srgbClr val="9A89C7"/>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Network</a:t>
            </a:r>
            <a:endParaRPr kumimoji="0" sz="1200" b="1" i="0" u="none" strike="noStrike" kern="0" cap="none" spc="0" normalizeH="0" baseline="0" noProof="0">
              <a:ln>
                <a:noFill/>
              </a:ln>
              <a:solidFill>
                <a:srgbClr val="FFFFFF"/>
              </a:solidFill>
              <a:effectLst/>
              <a:uLnTx/>
              <a:uFillTx/>
              <a:latin typeface="Montserrat" panose="020B0604020202020204" charset="0"/>
              <a:cs typeface="Arial"/>
              <a:sym typeface="Arial"/>
            </a:endParaRPr>
          </a:p>
        </p:txBody>
      </p:sp>
      <p:sp>
        <p:nvSpPr>
          <p:cNvPr id="15" name="Google Shape;182;p12">
            <a:extLst>
              <a:ext uri="{FF2B5EF4-FFF2-40B4-BE49-F238E27FC236}">
                <a16:creationId xmlns:a16="http://schemas.microsoft.com/office/drawing/2014/main" id="{D9E114E9-1791-445B-82B3-34DBE412DC2D}"/>
              </a:ext>
            </a:extLst>
          </p:cNvPr>
          <p:cNvSpPr/>
          <p:nvPr/>
        </p:nvSpPr>
        <p:spPr>
          <a:xfrm>
            <a:off x="6333712" y="3292035"/>
            <a:ext cx="791100" cy="497400"/>
          </a:xfrm>
          <a:prstGeom prst="homePlate">
            <a:avLst>
              <a:gd name="adj" fmla="val 50000"/>
            </a:avLst>
          </a:prstGeom>
          <a:solidFill>
            <a:srgbClr val="9A89C7"/>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LAYER </a:t>
            </a:r>
            <a:b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b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rPr>
              <a:t>4</a:t>
            </a:r>
            <a:endParaRPr kumimoji="0"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endParaRPr>
          </a:p>
        </p:txBody>
      </p:sp>
      <p:sp>
        <p:nvSpPr>
          <p:cNvPr id="16" name="Google Shape;183;p12">
            <a:extLst>
              <a:ext uri="{FF2B5EF4-FFF2-40B4-BE49-F238E27FC236}">
                <a16:creationId xmlns:a16="http://schemas.microsoft.com/office/drawing/2014/main" id="{32C3CBCB-54F4-440F-911B-1193207F17C0}"/>
              </a:ext>
            </a:extLst>
          </p:cNvPr>
          <p:cNvSpPr/>
          <p:nvPr/>
        </p:nvSpPr>
        <p:spPr>
          <a:xfrm>
            <a:off x="6930562" y="3292034"/>
            <a:ext cx="1702500" cy="497400"/>
          </a:xfrm>
          <a:prstGeom prst="chevron">
            <a:avLst>
              <a:gd name="adj" fmla="val 50000"/>
            </a:avLst>
          </a:prstGeom>
          <a:solidFill>
            <a:srgbClr val="9A89C7"/>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Transport</a:t>
            </a:r>
            <a:endParaRPr kumimoji="0" sz="1200" b="1" i="0" u="none" strike="noStrike" kern="0" cap="none" spc="0" normalizeH="0" baseline="0" noProof="0">
              <a:ln>
                <a:noFill/>
              </a:ln>
              <a:solidFill>
                <a:srgbClr val="FFFFFF"/>
              </a:solidFill>
              <a:effectLst/>
              <a:uLnTx/>
              <a:uFillTx/>
              <a:latin typeface="Montserrat" panose="020B0604020202020204" charset="0"/>
              <a:cs typeface="Arial"/>
              <a:sym typeface="Arial"/>
            </a:endParaRPr>
          </a:p>
        </p:txBody>
      </p:sp>
      <p:sp>
        <p:nvSpPr>
          <p:cNvPr id="17" name="Google Shape;184;p12">
            <a:extLst>
              <a:ext uri="{FF2B5EF4-FFF2-40B4-BE49-F238E27FC236}">
                <a16:creationId xmlns:a16="http://schemas.microsoft.com/office/drawing/2014/main" id="{295ADB7A-F154-47F4-BAD4-FC9165BB3AC7}"/>
              </a:ext>
            </a:extLst>
          </p:cNvPr>
          <p:cNvSpPr/>
          <p:nvPr/>
        </p:nvSpPr>
        <p:spPr>
          <a:xfrm>
            <a:off x="6333712" y="2741999"/>
            <a:ext cx="791100" cy="497400"/>
          </a:xfrm>
          <a:prstGeom prst="homePlate">
            <a:avLst>
              <a:gd name="adj" fmla="val 50000"/>
            </a:avLst>
          </a:prstGeom>
          <a:solidFill>
            <a:srgbClr val="FF0000"/>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LAYER </a:t>
            </a:r>
            <a:b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b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rPr>
              <a:t>5</a:t>
            </a:r>
            <a:endParaRPr kumimoji="0"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endParaRPr>
          </a:p>
        </p:txBody>
      </p:sp>
      <p:sp>
        <p:nvSpPr>
          <p:cNvPr id="18" name="Google Shape;185;p12">
            <a:extLst>
              <a:ext uri="{FF2B5EF4-FFF2-40B4-BE49-F238E27FC236}">
                <a16:creationId xmlns:a16="http://schemas.microsoft.com/office/drawing/2014/main" id="{4342C873-CBF7-497B-B66A-FBB2FCE3BF76}"/>
              </a:ext>
            </a:extLst>
          </p:cNvPr>
          <p:cNvSpPr/>
          <p:nvPr/>
        </p:nvSpPr>
        <p:spPr>
          <a:xfrm>
            <a:off x="6930562" y="2741999"/>
            <a:ext cx="1702500" cy="497400"/>
          </a:xfrm>
          <a:prstGeom prst="chevron">
            <a:avLst>
              <a:gd name="adj" fmla="val 50000"/>
            </a:avLst>
          </a:prstGeom>
          <a:solidFill>
            <a:srgbClr val="FF0000"/>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Session</a:t>
            </a:r>
            <a:endParaRPr kumimoji="0" sz="1200" b="1" i="0" u="none" strike="noStrike" kern="0" cap="none" spc="0" normalizeH="0" baseline="0" noProof="0">
              <a:ln>
                <a:noFill/>
              </a:ln>
              <a:solidFill>
                <a:srgbClr val="FFFFFF"/>
              </a:solidFill>
              <a:effectLst/>
              <a:uLnTx/>
              <a:uFillTx/>
              <a:latin typeface="Montserrat" panose="020B0604020202020204" charset="0"/>
              <a:cs typeface="Arial"/>
              <a:sym typeface="Arial"/>
            </a:endParaRPr>
          </a:p>
        </p:txBody>
      </p:sp>
      <p:sp>
        <p:nvSpPr>
          <p:cNvPr id="19" name="Google Shape;186;p12">
            <a:extLst>
              <a:ext uri="{FF2B5EF4-FFF2-40B4-BE49-F238E27FC236}">
                <a16:creationId xmlns:a16="http://schemas.microsoft.com/office/drawing/2014/main" id="{4CAAC155-084F-4A40-B7C0-8DD0B58E185F}"/>
              </a:ext>
            </a:extLst>
          </p:cNvPr>
          <p:cNvSpPr/>
          <p:nvPr/>
        </p:nvSpPr>
        <p:spPr>
          <a:xfrm>
            <a:off x="6333712" y="2167201"/>
            <a:ext cx="791100" cy="497400"/>
          </a:xfrm>
          <a:prstGeom prst="homePlate">
            <a:avLst>
              <a:gd name="adj" fmla="val 50000"/>
            </a:avLst>
          </a:prstGeom>
          <a:solidFill>
            <a:srgbClr val="FF0000"/>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t>LAYER </a:t>
            </a:r>
            <a:br>
              <a:rPr kumimoji="0" lang="en-US" sz="1000" b="1" i="0" u="none" strike="noStrike" kern="0" cap="none" spc="0" normalizeH="0" baseline="0" noProof="0">
                <a:ln>
                  <a:noFill/>
                </a:ln>
                <a:solidFill>
                  <a:srgbClr val="FFFFFF"/>
                </a:solidFill>
                <a:effectLst/>
                <a:uLnTx/>
                <a:uFillTx/>
                <a:latin typeface="Montserrat" panose="020B0604020202020204" charset="0"/>
                <a:ea typeface="Montserrat"/>
                <a:cs typeface="Montserrat"/>
                <a:sym typeface="Montserrat"/>
              </a:rPr>
            </a:br>
            <a:r>
              <a:rPr kumimoji="0" lang="en-US"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rPr>
              <a:t>6</a:t>
            </a:r>
            <a:endParaRPr kumimoji="0" sz="1000" b="1" i="0" u="none" strike="noStrike" kern="0" cap="none" spc="0" normalizeH="0" baseline="0" noProof="0">
              <a:ln>
                <a:noFill/>
              </a:ln>
              <a:solidFill>
                <a:srgbClr val="FFFFFF"/>
              </a:solidFill>
              <a:effectLst/>
              <a:uLnTx/>
              <a:uFillTx/>
              <a:latin typeface="Montserrat" panose="020B0604020202020204" charset="0"/>
              <a:ea typeface="Montserrat Black"/>
              <a:cs typeface="Montserrat Black"/>
              <a:sym typeface="Montserrat Black"/>
            </a:endParaRPr>
          </a:p>
        </p:txBody>
      </p:sp>
      <p:sp>
        <p:nvSpPr>
          <p:cNvPr id="20" name="Google Shape;187;p12">
            <a:extLst>
              <a:ext uri="{FF2B5EF4-FFF2-40B4-BE49-F238E27FC236}">
                <a16:creationId xmlns:a16="http://schemas.microsoft.com/office/drawing/2014/main" id="{58056CCF-8C41-419C-B446-D50C86A50AA7}"/>
              </a:ext>
            </a:extLst>
          </p:cNvPr>
          <p:cNvSpPr/>
          <p:nvPr/>
        </p:nvSpPr>
        <p:spPr>
          <a:xfrm>
            <a:off x="6930562" y="2167201"/>
            <a:ext cx="1702500" cy="497400"/>
          </a:xfrm>
          <a:prstGeom prst="chevron">
            <a:avLst>
              <a:gd name="adj" fmla="val 50000"/>
            </a:avLst>
          </a:prstGeom>
          <a:solidFill>
            <a:srgbClr val="FF0000"/>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FFFFFF"/>
                </a:solidFill>
                <a:effectLst/>
                <a:uLnTx/>
                <a:uFillTx/>
                <a:latin typeface="Montserrat" panose="020B0604020202020204" charset="0"/>
                <a:ea typeface="Montserrat"/>
                <a:cs typeface="Montserrat"/>
                <a:sym typeface="Montserrat"/>
              </a:rPr>
              <a:t>Presentation</a:t>
            </a:r>
            <a:endParaRPr kumimoji="0" sz="1200" b="1" i="0" u="none" strike="noStrike" kern="0" cap="none" spc="0" normalizeH="0" baseline="0" noProof="0" dirty="0">
              <a:ln>
                <a:noFill/>
              </a:ln>
              <a:solidFill>
                <a:srgbClr val="FFFFFF"/>
              </a:solidFill>
              <a:effectLst/>
              <a:uLnTx/>
              <a:uFillTx/>
              <a:latin typeface="Montserrat" panose="020B0604020202020204" charset="0"/>
              <a:cs typeface="Arial"/>
              <a:sym typeface="Arial"/>
            </a:endParaRPr>
          </a:p>
        </p:txBody>
      </p:sp>
      <p:sp>
        <p:nvSpPr>
          <p:cNvPr id="21" name="Google Shape;188;p12">
            <a:extLst>
              <a:ext uri="{FF2B5EF4-FFF2-40B4-BE49-F238E27FC236}">
                <a16:creationId xmlns:a16="http://schemas.microsoft.com/office/drawing/2014/main" id="{886C994F-3B09-4243-9E68-FEF5140F8909}"/>
              </a:ext>
            </a:extLst>
          </p:cNvPr>
          <p:cNvSpPr/>
          <p:nvPr/>
        </p:nvSpPr>
        <p:spPr>
          <a:xfrm>
            <a:off x="6333712" y="1604778"/>
            <a:ext cx="791100" cy="497400"/>
          </a:xfrm>
          <a:prstGeom prst="homePlate">
            <a:avLst>
              <a:gd name="adj" fmla="val 50000"/>
            </a:avLst>
          </a:prstGeom>
          <a:solidFill>
            <a:srgbClr val="FF0000"/>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000" b="1" i="0" u="none" strike="noStrike" kern="0" cap="none" spc="0" normalizeH="0" baseline="0" noProof="0" dirty="0">
                <a:ln>
                  <a:noFill/>
                </a:ln>
                <a:solidFill>
                  <a:srgbClr val="FFFFFF"/>
                </a:solidFill>
                <a:effectLst/>
                <a:uLnTx/>
                <a:uFillTx/>
                <a:latin typeface="Montserrat" panose="020B0604020202020204" charset="0"/>
                <a:ea typeface="Montserrat"/>
                <a:cs typeface="Montserrat"/>
                <a:sym typeface="Montserrat"/>
              </a:rPr>
              <a:t>LAYER </a:t>
            </a:r>
            <a:br>
              <a:rPr kumimoji="0" lang="en-US" sz="1000" b="1" i="0" u="none" strike="noStrike" kern="0" cap="none" spc="0" normalizeH="0" baseline="0" noProof="0" dirty="0">
                <a:ln>
                  <a:noFill/>
                </a:ln>
                <a:solidFill>
                  <a:srgbClr val="FFFFFF"/>
                </a:solidFill>
                <a:effectLst/>
                <a:uLnTx/>
                <a:uFillTx/>
                <a:latin typeface="Montserrat" panose="020B0604020202020204" charset="0"/>
                <a:ea typeface="Montserrat"/>
                <a:cs typeface="Montserrat"/>
                <a:sym typeface="Montserrat"/>
              </a:rPr>
            </a:br>
            <a:r>
              <a:rPr kumimoji="0" lang="en-US" sz="1000" b="1" i="0" u="none" strike="noStrike" kern="0" cap="none" spc="0" normalizeH="0" baseline="0" noProof="0" dirty="0">
                <a:ln>
                  <a:noFill/>
                </a:ln>
                <a:solidFill>
                  <a:srgbClr val="FFFFFF"/>
                </a:solidFill>
                <a:effectLst/>
                <a:uLnTx/>
                <a:uFillTx/>
                <a:latin typeface="Montserrat" panose="020B0604020202020204" charset="0"/>
                <a:ea typeface="Montserrat Black"/>
                <a:cs typeface="Montserrat Black"/>
                <a:sym typeface="Montserrat Black"/>
              </a:rPr>
              <a:t>7</a:t>
            </a:r>
            <a:endParaRPr kumimoji="0" sz="1000" b="1" i="0" u="none" strike="noStrike" kern="0" cap="none" spc="0" normalizeH="0" baseline="0" noProof="0" dirty="0">
              <a:ln>
                <a:noFill/>
              </a:ln>
              <a:solidFill>
                <a:srgbClr val="FFFFFF"/>
              </a:solidFill>
              <a:effectLst/>
              <a:uLnTx/>
              <a:uFillTx/>
              <a:latin typeface="Montserrat" panose="020B0604020202020204" charset="0"/>
              <a:ea typeface="Montserrat Black"/>
              <a:cs typeface="Montserrat Black"/>
              <a:sym typeface="Montserrat Black"/>
            </a:endParaRPr>
          </a:p>
        </p:txBody>
      </p:sp>
      <p:sp>
        <p:nvSpPr>
          <p:cNvPr id="22" name="Google Shape;189;p12">
            <a:extLst>
              <a:ext uri="{FF2B5EF4-FFF2-40B4-BE49-F238E27FC236}">
                <a16:creationId xmlns:a16="http://schemas.microsoft.com/office/drawing/2014/main" id="{21F57F1C-CF4D-4147-93B4-46FB346F7684}"/>
              </a:ext>
            </a:extLst>
          </p:cNvPr>
          <p:cNvSpPr/>
          <p:nvPr/>
        </p:nvSpPr>
        <p:spPr>
          <a:xfrm>
            <a:off x="6930562" y="1604778"/>
            <a:ext cx="1702500" cy="497400"/>
          </a:xfrm>
          <a:prstGeom prst="chevron">
            <a:avLst>
              <a:gd name="adj" fmla="val 50000"/>
            </a:avLst>
          </a:prstGeom>
          <a:solidFill>
            <a:srgbClr val="FF0000"/>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200" b="1" i="0" u="none" strike="noStrike" kern="0" cap="none" spc="0" normalizeH="0" baseline="0" noProof="0" dirty="0">
                <a:ln>
                  <a:noFill/>
                </a:ln>
                <a:solidFill>
                  <a:srgbClr val="FFFFFF"/>
                </a:solidFill>
                <a:effectLst/>
                <a:uLnTx/>
                <a:uFillTx/>
                <a:latin typeface="Montserrat" panose="020B0604020202020204" charset="0"/>
                <a:ea typeface="Montserrat"/>
                <a:cs typeface="Montserrat"/>
                <a:sym typeface="Montserrat"/>
              </a:rPr>
              <a:t>Application</a:t>
            </a:r>
            <a:endParaRPr kumimoji="0" sz="1200" b="1" i="0" u="none" strike="noStrike" kern="0" cap="none" spc="0" normalizeH="0" baseline="0" noProof="0" dirty="0">
              <a:ln>
                <a:noFill/>
              </a:ln>
              <a:solidFill>
                <a:srgbClr val="FFFFFF"/>
              </a:solidFill>
              <a:effectLst/>
              <a:uLnTx/>
              <a:uFillTx/>
              <a:latin typeface="Montserrat" panose="020B0604020202020204" charset="0"/>
              <a:cs typeface="Arial"/>
              <a:sym typeface="Arial"/>
            </a:endParaRPr>
          </a:p>
        </p:txBody>
      </p:sp>
      <p:pic>
        <p:nvPicPr>
          <p:cNvPr id="23" name="Google Shape;190;p12">
            <a:extLst>
              <a:ext uri="{FF2B5EF4-FFF2-40B4-BE49-F238E27FC236}">
                <a16:creationId xmlns:a16="http://schemas.microsoft.com/office/drawing/2014/main" id="{A141790B-9353-4C81-B00B-297ADA43E18E}"/>
              </a:ext>
            </a:extLst>
          </p:cNvPr>
          <p:cNvPicPr preferRelativeResize="0">
            <a:picLocks noChangeAspect="1"/>
          </p:cNvPicPr>
          <p:nvPr/>
        </p:nvPicPr>
        <p:blipFill rotWithShape="1">
          <a:blip r:embed="rId2">
            <a:alphaModFix/>
          </a:blip>
          <a:srcRect t="37500" b="37000"/>
          <a:stretch/>
        </p:blipFill>
        <p:spPr>
          <a:xfrm>
            <a:off x="9101695" y="5175820"/>
            <a:ext cx="1167719" cy="294427"/>
          </a:xfrm>
          <a:prstGeom prst="rect">
            <a:avLst/>
          </a:prstGeom>
          <a:solidFill>
            <a:schemeClr val="bg1"/>
          </a:solidFill>
          <a:ln>
            <a:noFill/>
          </a:ln>
        </p:spPr>
      </p:pic>
      <p:pic>
        <p:nvPicPr>
          <p:cNvPr id="24" name="Google Shape;191;p12">
            <a:extLst>
              <a:ext uri="{FF2B5EF4-FFF2-40B4-BE49-F238E27FC236}">
                <a16:creationId xmlns:a16="http://schemas.microsoft.com/office/drawing/2014/main" id="{41905BB6-872C-4C31-9D6A-B62625733D09}"/>
              </a:ext>
            </a:extLst>
          </p:cNvPr>
          <p:cNvPicPr preferRelativeResize="0"/>
          <p:nvPr/>
        </p:nvPicPr>
        <p:blipFill rotWithShape="1">
          <a:blip r:embed="rId3">
            <a:alphaModFix/>
          </a:blip>
          <a:srcRect t="20016" b="16153"/>
          <a:stretch/>
        </p:blipFill>
        <p:spPr>
          <a:xfrm>
            <a:off x="10998128" y="4843862"/>
            <a:ext cx="498075" cy="314325"/>
          </a:xfrm>
          <a:prstGeom prst="rect">
            <a:avLst/>
          </a:prstGeom>
          <a:noFill/>
          <a:ln>
            <a:noFill/>
          </a:ln>
        </p:spPr>
      </p:pic>
      <p:pic>
        <p:nvPicPr>
          <p:cNvPr id="25" name="Google Shape;192;p12">
            <a:extLst>
              <a:ext uri="{FF2B5EF4-FFF2-40B4-BE49-F238E27FC236}">
                <a16:creationId xmlns:a16="http://schemas.microsoft.com/office/drawing/2014/main" id="{B4E54798-4CB9-4431-BD59-34E8BC48415B}"/>
              </a:ext>
            </a:extLst>
          </p:cNvPr>
          <p:cNvPicPr preferRelativeResize="0"/>
          <p:nvPr/>
        </p:nvPicPr>
        <p:blipFill rotWithShape="1">
          <a:blip r:embed="rId4">
            <a:alphaModFix/>
          </a:blip>
          <a:srcRect/>
          <a:stretch/>
        </p:blipFill>
        <p:spPr>
          <a:xfrm>
            <a:off x="9718266" y="4899603"/>
            <a:ext cx="519534" cy="147865"/>
          </a:xfrm>
          <a:prstGeom prst="rect">
            <a:avLst/>
          </a:prstGeom>
          <a:noFill/>
          <a:ln>
            <a:noFill/>
          </a:ln>
        </p:spPr>
      </p:pic>
      <p:pic>
        <p:nvPicPr>
          <p:cNvPr id="26" name="Google Shape;193;p12">
            <a:extLst>
              <a:ext uri="{FF2B5EF4-FFF2-40B4-BE49-F238E27FC236}">
                <a16:creationId xmlns:a16="http://schemas.microsoft.com/office/drawing/2014/main" id="{6205692B-5AD0-43DE-8DD7-5854F6AFF008}"/>
              </a:ext>
            </a:extLst>
          </p:cNvPr>
          <p:cNvPicPr preferRelativeResize="0"/>
          <p:nvPr/>
        </p:nvPicPr>
        <p:blipFill rotWithShape="1">
          <a:blip r:embed="rId5">
            <a:alphaModFix/>
          </a:blip>
          <a:srcRect/>
          <a:stretch/>
        </p:blipFill>
        <p:spPr>
          <a:xfrm>
            <a:off x="10424013" y="4860719"/>
            <a:ext cx="432087" cy="225635"/>
          </a:xfrm>
          <a:prstGeom prst="rect">
            <a:avLst/>
          </a:prstGeom>
          <a:noFill/>
          <a:ln>
            <a:noFill/>
          </a:ln>
        </p:spPr>
      </p:pic>
      <p:pic>
        <p:nvPicPr>
          <p:cNvPr id="27" name="Google Shape;195;p12">
            <a:extLst>
              <a:ext uri="{FF2B5EF4-FFF2-40B4-BE49-F238E27FC236}">
                <a16:creationId xmlns:a16="http://schemas.microsoft.com/office/drawing/2014/main" id="{A059CC7E-54F3-4C60-B4BA-23B55FE09644}"/>
              </a:ext>
            </a:extLst>
          </p:cNvPr>
          <p:cNvPicPr preferRelativeResize="0"/>
          <p:nvPr/>
        </p:nvPicPr>
        <p:blipFill rotWithShape="1">
          <a:blip r:embed="rId6">
            <a:alphaModFix/>
          </a:blip>
          <a:srcRect b="27651"/>
          <a:stretch/>
        </p:blipFill>
        <p:spPr>
          <a:xfrm>
            <a:off x="9057181" y="4493230"/>
            <a:ext cx="1002686" cy="257268"/>
          </a:xfrm>
          <a:prstGeom prst="rect">
            <a:avLst/>
          </a:prstGeom>
          <a:noFill/>
          <a:ln>
            <a:noFill/>
          </a:ln>
        </p:spPr>
      </p:pic>
      <p:pic>
        <p:nvPicPr>
          <p:cNvPr id="28" name="Google Shape;196;p12">
            <a:extLst>
              <a:ext uri="{FF2B5EF4-FFF2-40B4-BE49-F238E27FC236}">
                <a16:creationId xmlns:a16="http://schemas.microsoft.com/office/drawing/2014/main" id="{B3451AF0-EDE3-47DC-A3C7-CE5F5DE9DFE4}"/>
              </a:ext>
            </a:extLst>
          </p:cNvPr>
          <p:cNvPicPr preferRelativeResize="0"/>
          <p:nvPr/>
        </p:nvPicPr>
        <p:blipFill rotWithShape="1">
          <a:blip r:embed="rId7">
            <a:alphaModFix/>
          </a:blip>
          <a:srcRect l="12560" r="11219"/>
          <a:stretch/>
        </p:blipFill>
        <p:spPr>
          <a:xfrm>
            <a:off x="10888314" y="3788404"/>
            <a:ext cx="722708" cy="378249"/>
          </a:xfrm>
          <a:prstGeom prst="rect">
            <a:avLst/>
          </a:prstGeom>
          <a:noFill/>
          <a:ln>
            <a:noFill/>
          </a:ln>
        </p:spPr>
      </p:pic>
      <p:pic>
        <p:nvPicPr>
          <p:cNvPr id="29" name="Google Shape;197;p12">
            <a:extLst>
              <a:ext uri="{FF2B5EF4-FFF2-40B4-BE49-F238E27FC236}">
                <a16:creationId xmlns:a16="http://schemas.microsoft.com/office/drawing/2014/main" id="{1B31F114-BB73-4AD2-9CE9-72DB58AFAC52}"/>
              </a:ext>
            </a:extLst>
          </p:cNvPr>
          <p:cNvPicPr preferRelativeResize="0"/>
          <p:nvPr/>
        </p:nvPicPr>
        <p:blipFill rotWithShape="1">
          <a:blip r:embed="rId8">
            <a:alphaModFix/>
          </a:blip>
          <a:srcRect l="8701" t="8875" r="7630" b="11877"/>
          <a:stretch/>
        </p:blipFill>
        <p:spPr>
          <a:xfrm>
            <a:off x="8808720" y="3788405"/>
            <a:ext cx="693627" cy="398299"/>
          </a:xfrm>
          <a:prstGeom prst="rect">
            <a:avLst/>
          </a:prstGeom>
          <a:noFill/>
          <a:ln>
            <a:noFill/>
          </a:ln>
        </p:spPr>
      </p:pic>
      <p:pic>
        <p:nvPicPr>
          <p:cNvPr id="30" name="Google Shape;198;p12" descr="Image result for checkpoint">
            <a:extLst>
              <a:ext uri="{FF2B5EF4-FFF2-40B4-BE49-F238E27FC236}">
                <a16:creationId xmlns:a16="http://schemas.microsoft.com/office/drawing/2014/main" id="{43C6C9AE-65BF-4253-A014-D14E3A80BBD9}"/>
              </a:ext>
            </a:extLst>
          </p:cNvPr>
          <p:cNvPicPr preferRelativeResize="0"/>
          <p:nvPr/>
        </p:nvPicPr>
        <p:blipFill rotWithShape="1">
          <a:blip r:embed="rId9">
            <a:alphaModFix/>
          </a:blip>
          <a:srcRect/>
          <a:stretch/>
        </p:blipFill>
        <p:spPr>
          <a:xfrm>
            <a:off x="9590344" y="3818752"/>
            <a:ext cx="727534" cy="378249"/>
          </a:xfrm>
          <a:prstGeom prst="rect">
            <a:avLst/>
          </a:prstGeom>
          <a:noFill/>
          <a:ln>
            <a:noFill/>
          </a:ln>
        </p:spPr>
      </p:pic>
      <p:pic>
        <p:nvPicPr>
          <p:cNvPr id="31" name="Google Shape;199;p12">
            <a:extLst>
              <a:ext uri="{FF2B5EF4-FFF2-40B4-BE49-F238E27FC236}">
                <a16:creationId xmlns:a16="http://schemas.microsoft.com/office/drawing/2014/main" id="{B13317B8-00DF-40B1-9B22-2096546035CB}"/>
              </a:ext>
            </a:extLst>
          </p:cNvPr>
          <p:cNvPicPr preferRelativeResize="0"/>
          <p:nvPr/>
        </p:nvPicPr>
        <p:blipFill rotWithShape="1">
          <a:blip r:embed="rId5">
            <a:alphaModFix/>
          </a:blip>
          <a:srcRect/>
          <a:stretch/>
        </p:blipFill>
        <p:spPr>
          <a:xfrm>
            <a:off x="10326310" y="3851236"/>
            <a:ext cx="529790" cy="276655"/>
          </a:xfrm>
          <a:prstGeom prst="rect">
            <a:avLst/>
          </a:prstGeom>
          <a:noFill/>
          <a:ln>
            <a:noFill/>
          </a:ln>
        </p:spPr>
      </p:pic>
      <p:pic>
        <p:nvPicPr>
          <p:cNvPr id="32" name="Google Shape;200;p12">
            <a:extLst>
              <a:ext uri="{FF2B5EF4-FFF2-40B4-BE49-F238E27FC236}">
                <a16:creationId xmlns:a16="http://schemas.microsoft.com/office/drawing/2014/main" id="{E0D3C591-419B-4A95-9791-472819BFD2E7}"/>
              </a:ext>
            </a:extLst>
          </p:cNvPr>
          <p:cNvPicPr preferRelativeResize="0"/>
          <p:nvPr/>
        </p:nvPicPr>
        <p:blipFill rotWithShape="1">
          <a:blip r:embed="rId10">
            <a:alphaModFix/>
          </a:blip>
          <a:srcRect/>
          <a:stretch/>
        </p:blipFill>
        <p:spPr>
          <a:xfrm>
            <a:off x="10492451" y="4214890"/>
            <a:ext cx="900072" cy="213594"/>
          </a:xfrm>
          <a:prstGeom prst="rect">
            <a:avLst/>
          </a:prstGeom>
          <a:noFill/>
          <a:ln>
            <a:noFill/>
          </a:ln>
        </p:spPr>
      </p:pic>
      <p:pic>
        <p:nvPicPr>
          <p:cNvPr id="33" name="Google Shape;201;p12">
            <a:extLst>
              <a:ext uri="{FF2B5EF4-FFF2-40B4-BE49-F238E27FC236}">
                <a16:creationId xmlns:a16="http://schemas.microsoft.com/office/drawing/2014/main" id="{F1CC541F-AEF0-41CC-8916-5E859E74E515}"/>
              </a:ext>
            </a:extLst>
          </p:cNvPr>
          <p:cNvPicPr preferRelativeResize="0"/>
          <p:nvPr/>
        </p:nvPicPr>
        <p:blipFill rotWithShape="1">
          <a:blip r:embed="rId11">
            <a:alphaModFix/>
          </a:blip>
          <a:srcRect/>
          <a:stretch/>
        </p:blipFill>
        <p:spPr>
          <a:xfrm>
            <a:off x="10565431" y="4546135"/>
            <a:ext cx="922024" cy="143262"/>
          </a:xfrm>
          <a:prstGeom prst="rect">
            <a:avLst/>
          </a:prstGeom>
          <a:noFill/>
          <a:ln>
            <a:noFill/>
          </a:ln>
        </p:spPr>
      </p:pic>
      <p:pic>
        <p:nvPicPr>
          <p:cNvPr id="34" name="Google Shape;202;p12">
            <a:extLst>
              <a:ext uri="{FF2B5EF4-FFF2-40B4-BE49-F238E27FC236}">
                <a16:creationId xmlns:a16="http://schemas.microsoft.com/office/drawing/2014/main" id="{6FA7CA75-A1BE-4C23-9DF6-7524E5B85290}"/>
              </a:ext>
            </a:extLst>
          </p:cNvPr>
          <p:cNvPicPr preferRelativeResize="0"/>
          <p:nvPr/>
        </p:nvPicPr>
        <p:blipFill rotWithShape="1">
          <a:blip r:embed="rId12">
            <a:alphaModFix/>
          </a:blip>
          <a:srcRect t="22454" b="25092"/>
          <a:stretch/>
        </p:blipFill>
        <p:spPr>
          <a:xfrm>
            <a:off x="8915138" y="4233170"/>
            <a:ext cx="823683" cy="213594"/>
          </a:xfrm>
          <a:prstGeom prst="rect">
            <a:avLst/>
          </a:prstGeom>
          <a:noFill/>
          <a:ln>
            <a:noFill/>
          </a:ln>
        </p:spPr>
      </p:pic>
      <p:pic>
        <p:nvPicPr>
          <p:cNvPr id="35" name="Google Shape;203;p12">
            <a:extLst>
              <a:ext uri="{FF2B5EF4-FFF2-40B4-BE49-F238E27FC236}">
                <a16:creationId xmlns:a16="http://schemas.microsoft.com/office/drawing/2014/main" id="{86BF33EC-F0E3-4836-B4D2-1D69DE1B348C}"/>
              </a:ext>
            </a:extLst>
          </p:cNvPr>
          <p:cNvPicPr preferRelativeResize="0"/>
          <p:nvPr/>
        </p:nvPicPr>
        <p:blipFill rotWithShape="1">
          <a:blip r:embed="rId13">
            <a:alphaModFix/>
          </a:blip>
          <a:srcRect/>
          <a:stretch/>
        </p:blipFill>
        <p:spPr>
          <a:xfrm>
            <a:off x="8808738" y="2167203"/>
            <a:ext cx="841307" cy="204639"/>
          </a:xfrm>
          <a:prstGeom prst="rect">
            <a:avLst/>
          </a:prstGeom>
          <a:noFill/>
          <a:ln>
            <a:noFill/>
          </a:ln>
        </p:spPr>
      </p:pic>
      <p:pic>
        <p:nvPicPr>
          <p:cNvPr id="36" name="Google Shape;204;p12">
            <a:extLst>
              <a:ext uri="{FF2B5EF4-FFF2-40B4-BE49-F238E27FC236}">
                <a16:creationId xmlns:a16="http://schemas.microsoft.com/office/drawing/2014/main" id="{F32CDDB0-FDAE-4F63-973C-C7AD0004679C}"/>
              </a:ext>
            </a:extLst>
          </p:cNvPr>
          <p:cNvPicPr preferRelativeResize="0"/>
          <p:nvPr/>
        </p:nvPicPr>
        <p:blipFill rotWithShape="1">
          <a:blip r:embed="rId10">
            <a:alphaModFix/>
          </a:blip>
          <a:srcRect/>
          <a:stretch/>
        </p:blipFill>
        <p:spPr>
          <a:xfrm>
            <a:off x="8808738" y="2465002"/>
            <a:ext cx="790971" cy="187703"/>
          </a:xfrm>
          <a:prstGeom prst="rect">
            <a:avLst/>
          </a:prstGeom>
          <a:noFill/>
          <a:ln>
            <a:noFill/>
          </a:ln>
        </p:spPr>
      </p:pic>
      <p:pic>
        <p:nvPicPr>
          <p:cNvPr id="37" name="Google Shape;205;p12">
            <a:extLst>
              <a:ext uri="{FF2B5EF4-FFF2-40B4-BE49-F238E27FC236}">
                <a16:creationId xmlns:a16="http://schemas.microsoft.com/office/drawing/2014/main" id="{1FFA241C-620E-4C41-919D-23A4FBD8A0B8}"/>
              </a:ext>
            </a:extLst>
          </p:cNvPr>
          <p:cNvPicPr preferRelativeResize="0"/>
          <p:nvPr/>
        </p:nvPicPr>
        <p:blipFill rotWithShape="1">
          <a:blip r:embed="rId14">
            <a:alphaModFix/>
          </a:blip>
          <a:srcRect/>
          <a:stretch/>
        </p:blipFill>
        <p:spPr>
          <a:xfrm>
            <a:off x="11025519" y="2179148"/>
            <a:ext cx="496727" cy="214669"/>
          </a:xfrm>
          <a:prstGeom prst="rect">
            <a:avLst/>
          </a:prstGeom>
          <a:noFill/>
          <a:ln>
            <a:noFill/>
          </a:ln>
        </p:spPr>
      </p:pic>
      <p:pic>
        <p:nvPicPr>
          <p:cNvPr id="38" name="Google Shape;206;p12">
            <a:extLst>
              <a:ext uri="{FF2B5EF4-FFF2-40B4-BE49-F238E27FC236}">
                <a16:creationId xmlns:a16="http://schemas.microsoft.com/office/drawing/2014/main" id="{79B6EEE0-E127-4E41-A6B6-ADDA3F1A5BB4}"/>
              </a:ext>
            </a:extLst>
          </p:cNvPr>
          <p:cNvPicPr preferRelativeResize="0"/>
          <p:nvPr/>
        </p:nvPicPr>
        <p:blipFill rotWithShape="1">
          <a:blip r:embed="rId15">
            <a:alphaModFix/>
          </a:blip>
          <a:srcRect/>
          <a:stretch/>
        </p:blipFill>
        <p:spPr>
          <a:xfrm>
            <a:off x="9680339" y="3199805"/>
            <a:ext cx="834765" cy="339204"/>
          </a:xfrm>
          <a:prstGeom prst="rect">
            <a:avLst/>
          </a:prstGeom>
          <a:noFill/>
          <a:ln>
            <a:noFill/>
          </a:ln>
        </p:spPr>
      </p:pic>
      <p:pic>
        <p:nvPicPr>
          <p:cNvPr id="39" name="Google Shape;207;p12">
            <a:extLst>
              <a:ext uri="{FF2B5EF4-FFF2-40B4-BE49-F238E27FC236}">
                <a16:creationId xmlns:a16="http://schemas.microsoft.com/office/drawing/2014/main" id="{65C3E093-4ACE-458C-8EE6-D1C76B7A5CC8}"/>
              </a:ext>
            </a:extLst>
          </p:cNvPr>
          <p:cNvPicPr preferRelativeResize="0"/>
          <p:nvPr/>
        </p:nvPicPr>
        <p:blipFill rotWithShape="1">
          <a:blip r:embed="rId16">
            <a:alphaModFix/>
          </a:blip>
          <a:srcRect/>
          <a:stretch/>
        </p:blipFill>
        <p:spPr>
          <a:xfrm>
            <a:off x="10515104" y="2448980"/>
            <a:ext cx="1127788" cy="257621"/>
          </a:xfrm>
          <a:prstGeom prst="rect">
            <a:avLst/>
          </a:prstGeom>
          <a:noFill/>
          <a:ln>
            <a:noFill/>
          </a:ln>
        </p:spPr>
      </p:pic>
      <p:pic>
        <p:nvPicPr>
          <p:cNvPr id="40" name="Google Shape;208;p12">
            <a:extLst>
              <a:ext uri="{FF2B5EF4-FFF2-40B4-BE49-F238E27FC236}">
                <a16:creationId xmlns:a16="http://schemas.microsoft.com/office/drawing/2014/main" id="{8BE89F6F-707B-40F0-8EF8-25846C857272}"/>
              </a:ext>
            </a:extLst>
          </p:cNvPr>
          <p:cNvPicPr preferRelativeResize="0"/>
          <p:nvPr/>
        </p:nvPicPr>
        <p:blipFill rotWithShape="1">
          <a:blip r:embed="rId17">
            <a:alphaModFix/>
          </a:blip>
          <a:srcRect/>
          <a:stretch/>
        </p:blipFill>
        <p:spPr>
          <a:xfrm>
            <a:off x="9978033" y="2489029"/>
            <a:ext cx="398258" cy="393787"/>
          </a:xfrm>
          <a:prstGeom prst="rect">
            <a:avLst/>
          </a:prstGeom>
          <a:noFill/>
          <a:ln>
            <a:noFill/>
          </a:ln>
        </p:spPr>
      </p:pic>
      <p:pic>
        <p:nvPicPr>
          <p:cNvPr id="41" name="Google Shape;209;p12">
            <a:extLst>
              <a:ext uri="{FF2B5EF4-FFF2-40B4-BE49-F238E27FC236}">
                <a16:creationId xmlns:a16="http://schemas.microsoft.com/office/drawing/2014/main" id="{AD21478E-8DFE-484C-AAC0-BAE50082964C}"/>
              </a:ext>
            </a:extLst>
          </p:cNvPr>
          <p:cNvPicPr preferRelativeResize="0"/>
          <p:nvPr/>
        </p:nvPicPr>
        <p:blipFill rotWithShape="1">
          <a:blip r:embed="rId18">
            <a:alphaModFix/>
          </a:blip>
          <a:srcRect l="47351"/>
          <a:stretch/>
        </p:blipFill>
        <p:spPr>
          <a:xfrm>
            <a:off x="10381806" y="3036720"/>
            <a:ext cx="1069764" cy="160732"/>
          </a:xfrm>
          <a:prstGeom prst="rect">
            <a:avLst/>
          </a:prstGeom>
          <a:noFill/>
          <a:ln>
            <a:noFill/>
          </a:ln>
        </p:spPr>
      </p:pic>
      <p:pic>
        <p:nvPicPr>
          <p:cNvPr id="42" name="Google Shape;210;p12">
            <a:extLst>
              <a:ext uri="{FF2B5EF4-FFF2-40B4-BE49-F238E27FC236}">
                <a16:creationId xmlns:a16="http://schemas.microsoft.com/office/drawing/2014/main" id="{35F019E3-8925-4BB1-B41B-665981E898D1}"/>
              </a:ext>
            </a:extLst>
          </p:cNvPr>
          <p:cNvPicPr preferRelativeResize="0"/>
          <p:nvPr/>
        </p:nvPicPr>
        <p:blipFill rotWithShape="1">
          <a:blip r:embed="rId19">
            <a:alphaModFix/>
          </a:blip>
          <a:srcRect/>
          <a:stretch/>
        </p:blipFill>
        <p:spPr>
          <a:xfrm>
            <a:off x="10654577" y="3299019"/>
            <a:ext cx="815022" cy="150617"/>
          </a:xfrm>
          <a:prstGeom prst="rect">
            <a:avLst/>
          </a:prstGeom>
          <a:noFill/>
          <a:ln>
            <a:noFill/>
          </a:ln>
        </p:spPr>
      </p:pic>
      <p:pic>
        <p:nvPicPr>
          <p:cNvPr id="43" name="Google Shape;211;p12">
            <a:extLst>
              <a:ext uri="{FF2B5EF4-FFF2-40B4-BE49-F238E27FC236}">
                <a16:creationId xmlns:a16="http://schemas.microsoft.com/office/drawing/2014/main" id="{6B598EC7-37E3-47FD-83BD-426B7431C4B8}"/>
              </a:ext>
            </a:extLst>
          </p:cNvPr>
          <p:cNvPicPr preferRelativeResize="0"/>
          <p:nvPr/>
        </p:nvPicPr>
        <p:blipFill rotWithShape="1">
          <a:blip r:embed="rId20">
            <a:alphaModFix/>
          </a:blip>
          <a:srcRect/>
          <a:stretch/>
        </p:blipFill>
        <p:spPr>
          <a:xfrm>
            <a:off x="8823181" y="3281579"/>
            <a:ext cx="671293" cy="257428"/>
          </a:xfrm>
          <a:prstGeom prst="rect">
            <a:avLst/>
          </a:prstGeom>
          <a:noFill/>
          <a:ln>
            <a:noFill/>
          </a:ln>
        </p:spPr>
      </p:pic>
      <p:pic>
        <p:nvPicPr>
          <p:cNvPr id="44" name="Google Shape;212;p12">
            <a:extLst>
              <a:ext uri="{FF2B5EF4-FFF2-40B4-BE49-F238E27FC236}">
                <a16:creationId xmlns:a16="http://schemas.microsoft.com/office/drawing/2014/main" id="{1119145B-FD29-46E6-B177-B43219EAECB0}"/>
              </a:ext>
            </a:extLst>
          </p:cNvPr>
          <p:cNvPicPr preferRelativeResize="0"/>
          <p:nvPr/>
        </p:nvPicPr>
        <p:blipFill rotWithShape="1">
          <a:blip r:embed="rId21">
            <a:alphaModFix/>
          </a:blip>
          <a:srcRect/>
          <a:stretch/>
        </p:blipFill>
        <p:spPr>
          <a:xfrm>
            <a:off x="9157346" y="3045158"/>
            <a:ext cx="860122" cy="187834"/>
          </a:xfrm>
          <a:prstGeom prst="rect">
            <a:avLst/>
          </a:prstGeom>
          <a:noFill/>
          <a:ln>
            <a:noFill/>
          </a:ln>
        </p:spPr>
      </p:pic>
      <p:pic>
        <p:nvPicPr>
          <p:cNvPr id="45" name="Google Shape;213;p12" descr="Key Findings from the CrowdStrike Cyber Intrusion Services Casebook 2017">
            <a:extLst>
              <a:ext uri="{FF2B5EF4-FFF2-40B4-BE49-F238E27FC236}">
                <a16:creationId xmlns:a16="http://schemas.microsoft.com/office/drawing/2014/main" id="{B8D3F40A-655C-4B80-A4D8-37BF8A6705A7}"/>
              </a:ext>
            </a:extLst>
          </p:cNvPr>
          <p:cNvPicPr preferRelativeResize="0"/>
          <p:nvPr/>
        </p:nvPicPr>
        <p:blipFill rotWithShape="1">
          <a:blip r:embed="rId22">
            <a:alphaModFix/>
          </a:blip>
          <a:srcRect l="18773" t="39805" r="18414" b="40569"/>
          <a:stretch/>
        </p:blipFill>
        <p:spPr>
          <a:xfrm>
            <a:off x="9709919" y="2167201"/>
            <a:ext cx="1260969" cy="194778"/>
          </a:xfrm>
          <a:prstGeom prst="rect">
            <a:avLst/>
          </a:prstGeom>
          <a:noFill/>
          <a:ln>
            <a:noFill/>
          </a:ln>
        </p:spPr>
      </p:pic>
      <p:pic>
        <p:nvPicPr>
          <p:cNvPr id="46" name="Google Shape;214;p12" descr="Cyber Security Experts &amp; Solution Providers | FireEye">
            <a:extLst>
              <a:ext uri="{FF2B5EF4-FFF2-40B4-BE49-F238E27FC236}">
                <a16:creationId xmlns:a16="http://schemas.microsoft.com/office/drawing/2014/main" id="{AFCEB291-10D6-4F63-A280-24EB00A9CB34}"/>
              </a:ext>
            </a:extLst>
          </p:cNvPr>
          <p:cNvPicPr preferRelativeResize="0"/>
          <p:nvPr/>
        </p:nvPicPr>
        <p:blipFill rotWithShape="1">
          <a:blip r:embed="rId23">
            <a:alphaModFix/>
          </a:blip>
          <a:srcRect/>
          <a:stretch/>
        </p:blipFill>
        <p:spPr>
          <a:xfrm>
            <a:off x="10506033" y="2796510"/>
            <a:ext cx="823182" cy="148549"/>
          </a:xfrm>
          <a:prstGeom prst="rect">
            <a:avLst/>
          </a:prstGeom>
          <a:noFill/>
          <a:ln>
            <a:noFill/>
          </a:ln>
        </p:spPr>
      </p:pic>
      <p:pic>
        <p:nvPicPr>
          <p:cNvPr id="47" name="Google Shape;215;p12" descr="Tanium – Info Security Index">
            <a:extLst>
              <a:ext uri="{FF2B5EF4-FFF2-40B4-BE49-F238E27FC236}">
                <a16:creationId xmlns:a16="http://schemas.microsoft.com/office/drawing/2014/main" id="{CE570457-72DE-4DB0-837A-F43D785AC371}"/>
              </a:ext>
            </a:extLst>
          </p:cNvPr>
          <p:cNvPicPr preferRelativeResize="0"/>
          <p:nvPr/>
        </p:nvPicPr>
        <p:blipFill rotWithShape="1">
          <a:blip r:embed="rId24">
            <a:alphaModFix/>
          </a:blip>
          <a:srcRect t="26035" b="35982"/>
          <a:stretch/>
        </p:blipFill>
        <p:spPr>
          <a:xfrm>
            <a:off x="8863615" y="2791544"/>
            <a:ext cx="927384" cy="181413"/>
          </a:xfrm>
          <a:prstGeom prst="rect">
            <a:avLst/>
          </a:prstGeom>
          <a:noFill/>
          <a:ln>
            <a:noFill/>
          </a:ln>
        </p:spPr>
      </p:pic>
      <p:sp>
        <p:nvSpPr>
          <p:cNvPr id="48" name="Google Shape;216;p12">
            <a:extLst>
              <a:ext uri="{FF2B5EF4-FFF2-40B4-BE49-F238E27FC236}">
                <a16:creationId xmlns:a16="http://schemas.microsoft.com/office/drawing/2014/main" id="{148C9871-D5B6-4942-9411-0F3CDE21A16E}"/>
              </a:ext>
            </a:extLst>
          </p:cNvPr>
          <p:cNvSpPr/>
          <p:nvPr/>
        </p:nvSpPr>
        <p:spPr>
          <a:xfrm>
            <a:off x="6146762" y="4441628"/>
            <a:ext cx="117600" cy="1082100"/>
          </a:xfrm>
          <a:prstGeom prst="leftBracket">
            <a:avLst>
              <a:gd name="adj" fmla="val 8333"/>
            </a:avLst>
          </a:prstGeom>
          <a:noFill/>
          <a:ln w="9525" cap="flat" cmpd="sng">
            <a:solidFill>
              <a:srgbClr val="EF5B5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1" i="0" u="none" strike="noStrike" kern="0" cap="none" spc="0" normalizeH="0" baseline="0" noProof="0">
              <a:ln>
                <a:noFill/>
              </a:ln>
              <a:solidFill>
                <a:srgbClr val="000000"/>
              </a:solidFill>
              <a:effectLst/>
              <a:uLnTx/>
              <a:uFillTx/>
              <a:latin typeface="Montserrat" panose="020B0604020202020204" charset="0"/>
              <a:cs typeface="Arial"/>
              <a:sym typeface="Arial"/>
            </a:endParaRPr>
          </a:p>
        </p:txBody>
      </p:sp>
      <p:sp>
        <p:nvSpPr>
          <p:cNvPr id="49" name="Google Shape;217;p12">
            <a:extLst>
              <a:ext uri="{FF2B5EF4-FFF2-40B4-BE49-F238E27FC236}">
                <a16:creationId xmlns:a16="http://schemas.microsoft.com/office/drawing/2014/main" id="{9CC26EA4-81AC-4B51-B28F-4EF8249666F6}"/>
              </a:ext>
            </a:extLst>
          </p:cNvPr>
          <p:cNvSpPr/>
          <p:nvPr/>
        </p:nvSpPr>
        <p:spPr>
          <a:xfrm>
            <a:off x="6146762" y="1604778"/>
            <a:ext cx="117600" cy="2769300"/>
          </a:xfrm>
          <a:prstGeom prst="leftBracket">
            <a:avLst>
              <a:gd name="adj" fmla="val 8333"/>
            </a:avLst>
          </a:prstGeom>
          <a:noFill/>
          <a:ln w="9525" cap="flat" cmpd="sng">
            <a:solidFill>
              <a:srgbClr val="EF5B5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1" i="0" u="none" strike="noStrike" kern="0" cap="none" spc="0" normalizeH="0" baseline="0" noProof="0">
              <a:ln>
                <a:noFill/>
              </a:ln>
              <a:solidFill>
                <a:srgbClr val="000000"/>
              </a:solidFill>
              <a:effectLst/>
              <a:uLnTx/>
              <a:uFillTx/>
              <a:latin typeface="Montserrat" panose="020B0604020202020204" charset="0"/>
              <a:cs typeface="Arial"/>
              <a:sym typeface="Arial"/>
            </a:endParaRPr>
          </a:p>
        </p:txBody>
      </p:sp>
      <p:sp>
        <p:nvSpPr>
          <p:cNvPr id="50" name="Google Shape;218;p12">
            <a:extLst>
              <a:ext uri="{FF2B5EF4-FFF2-40B4-BE49-F238E27FC236}">
                <a16:creationId xmlns:a16="http://schemas.microsoft.com/office/drawing/2014/main" id="{4908F2B3-0A11-44CC-AC44-AE5DF693C967}"/>
              </a:ext>
            </a:extLst>
          </p:cNvPr>
          <p:cNvSpPr txBox="1">
            <a:spLocks/>
          </p:cNvSpPr>
          <p:nvPr/>
        </p:nvSpPr>
        <p:spPr>
          <a:xfrm rot="16200000">
            <a:off x="5287643" y="4786034"/>
            <a:ext cx="1312894" cy="345384"/>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9210" marR="0" lvl="0" indent="0" algn="ctr" defTabSz="914400" rtl="0" eaLnBrk="1" fontAlgn="auto" latinLnBrk="0" hangingPunct="1">
              <a:lnSpc>
                <a:spcPct val="115000"/>
              </a:lnSpc>
              <a:spcBef>
                <a:spcPts val="0"/>
              </a:spcBef>
              <a:spcAft>
                <a:spcPts val="0"/>
              </a:spcAft>
              <a:buClr>
                <a:srgbClr val="EF5B51"/>
              </a:buClr>
              <a:buSzPts val="1700"/>
              <a:buFont typeface="Arial"/>
              <a:buNone/>
              <a:tabLst/>
              <a:defRPr/>
            </a:pPr>
            <a:r>
              <a:rPr kumimoji="0" lang="en-US" sz="1600" b="0" i="0" u="none" strike="noStrike" kern="0" cap="none" spc="0" normalizeH="0" baseline="0" noProof="0">
                <a:ln>
                  <a:noFill/>
                </a:ln>
                <a:solidFill>
                  <a:srgbClr val="3C4E5F"/>
                </a:solidFill>
                <a:effectLst/>
                <a:uLnTx/>
                <a:uFillTx/>
                <a:latin typeface="Montserrat" panose="020B0604020202020204" charset="0"/>
                <a:cs typeface="Arial"/>
                <a:sym typeface="Montserrat Black"/>
              </a:rPr>
              <a:t>Hardware</a:t>
            </a:r>
            <a:endParaRPr kumimoji="0" lang="en-US" sz="1600" b="0" i="0" u="none" strike="noStrike" kern="0" cap="none" spc="0" normalizeH="0" baseline="0" noProof="0" dirty="0">
              <a:ln>
                <a:noFill/>
              </a:ln>
              <a:solidFill>
                <a:srgbClr val="3C4E5F"/>
              </a:solidFill>
              <a:effectLst/>
              <a:uLnTx/>
              <a:uFillTx/>
              <a:latin typeface="Montserrat" panose="020B0604020202020204" charset="0"/>
              <a:cs typeface="Arial"/>
              <a:sym typeface="Montserrat Black"/>
            </a:endParaRPr>
          </a:p>
        </p:txBody>
      </p:sp>
      <p:sp>
        <p:nvSpPr>
          <p:cNvPr id="51" name="Google Shape;219;p12">
            <a:extLst>
              <a:ext uri="{FF2B5EF4-FFF2-40B4-BE49-F238E27FC236}">
                <a16:creationId xmlns:a16="http://schemas.microsoft.com/office/drawing/2014/main" id="{32B69BFF-E017-4082-8447-E0377AC6F718}"/>
              </a:ext>
            </a:extLst>
          </p:cNvPr>
          <p:cNvSpPr txBox="1">
            <a:spLocks/>
          </p:cNvSpPr>
          <p:nvPr/>
        </p:nvSpPr>
        <p:spPr>
          <a:xfrm rot="16200000">
            <a:off x="5280070" y="2816735"/>
            <a:ext cx="1332252" cy="345385"/>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9210" marR="0" lvl="0" indent="0" algn="ctr" defTabSz="914400" rtl="0" eaLnBrk="1" fontAlgn="auto" latinLnBrk="0" hangingPunct="1">
              <a:lnSpc>
                <a:spcPct val="115000"/>
              </a:lnSpc>
              <a:spcBef>
                <a:spcPts val="0"/>
              </a:spcBef>
              <a:spcAft>
                <a:spcPts val="0"/>
              </a:spcAft>
              <a:buClr>
                <a:srgbClr val="EF5B51"/>
              </a:buClr>
              <a:buSzPts val="1700"/>
              <a:buFont typeface="Arial"/>
              <a:buNone/>
              <a:tabLst/>
              <a:defRPr/>
            </a:pPr>
            <a:r>
              <a:rPr kumimoji="0" lang="en-US" sz="1600" b="0" i="0" u="none" strike="noStrike" kern="0" cap="none" spc="0" normalizeH="0" baseline="0" noProof="0">
                <a:ln>
                  <a:noFill/>
                </a:ln>
                <a:solidFill>
                  <a:srgbClr val="3C4E5F"/>
                </a:solidFill>
                <a:effectLst/>
                <a:uLnTx/>
                <a:uFillTx/>
                <a:latin typeface="Montserrat" panose="020B0604020202020204" charset="0"/>
                <a:cs typeface="Arial"/>
                <a:sym typeface="Montserrat Black"/>
              </a:rPr>
              <a:t>Software</a:t>
            </a:r>
            <a:endParaRPr kumimoji="0" lang="en-US" sz="1600" b="0" i="0" u="none" strike="noStrike" kern="0" cap="none" spc="0" normalizeH="0" baseline="0" noProof="0" dirty="0">
              <a:ln>
                <a:noFill/>
              </a:ln>
              <a:solidFill>
                <a:srgbClr val="3C4E5F"/>
              </a:solidFill>
              <a:effectLst/>
              <a:uLnTx/>
              <a:uFillTx/>
              <a:latin typeface="Montserrat" panose="020B0604020202020204" charset="0"/>
              <a:cs typeface="Arial"/>
              <a:sym typeface="Montserrat Black"/>
            </a:endParaRPr>
          </a:p>
        </p:txBody>
      </p:sp>
      <p:pic>
        <p:nvPicPr>
          <p:cNvPr id="53" name="Picture 52" descr="Logo, company name&#10;&#10;Description automatically generated">
            <a:extLst>
              <a:ext uri="{FF2B5EF4-FFF2-40B4-BE49-F238E27FC236}">
                <a16:creationId xmlns:a16="http://schemas.microsoft.com/office/drawing/2014/main" id="{25FA0E01-0BA1-4AFE-94ED-A33A5FF3C16E}"/>
              </a:ext>
            </a:extLst>
          </p:cNvPr>
          <p:cNvPicPr>
            <a:picLocks noChangeAspect="1"/>
          </p:cNvPicPr>
          <p:nvPr/>
        </p:nvPicPr>
        <p:blipFill>
          <a:blip r:embed="rId25"/>
          <a:stretch>
            <a:fillRect/>
          </a:stretch>
        </p:blipFill>
        <p:spPr>
          <a:xfrm>
            <a:off x="9162859" y="1402313"/>
            <a:ext cx="1933575" cy="410348"/>
          </a:xfrm>
          <a:prstGeom prst="rect">
            <a:avLst/>
          </a:prstGeom>
        </p:spPr>
      </p:pic>
      <p:pic>
        <p:nvPicPr>
          <p:cNvPr id="3" name="Picture 2">
            <a:extLst>
              <a:ext uri="{FF2B5EF4-FFF2-40B4-BE49-F238E27FC236}">
                <a16:creationId xmlns:a16="http://schemas.microsoft.com/office/drawing/2014/main" id="{41F3EA8E-8653-5913-4724-F406B951DBAD}"/>
              </a:ext>
            </a:extLst>
          </p:cNvPr>
          <p:cNvPicPr>
            <a:picLocks noChangeAspect="1"/>
          </p:cNvPicPr>
          <p:nvPr/>
        </p:nvPicPr>
        <p:blipFill>
          <a:blip r:embed="rId26"/>
          <a:stretch>
            <a:fillRect/>
          </a:stretch>
        </p:blipFill>
        <p:spPr>
          <a:xfrm>
            <a:off x="9751944" y="1848830"/>
            <a:ext cx="457384" cy="279811"/>
          </a:xfrm>
          <a:prstGeom prst="rect">
            <a:avLst/>
          </a:prstGeom>
        </p:spPr>
      </p:pic>
      <p:sp>
        <p:nvSpPr>
          <p:cNvPr id="4" name="TextBox 3">
            <a:extLst>
              <a:ext uri="{FF2B5EF4-FFF2-40B4-BE49-F238E27FC236}">
                <a16:creationId xmlns:a16="http://schemas.microsoft.com/office/drawing/2014/main" id="{A16963D7-4854-7EB5-54C7-1ABDB103D72F}"/>
              </a:ext>
            </a:extLst>
          </p:cNvPr>
          <p:cNvSpPr txBox="1"/>
          <p:nvPr/>
        </p:nvSpPr>
        <p:spPr>
          <a:xfrm>
            <a:off x="2667864" y="6138617"/>
            <a:ext cx="7065402" cy="369332"/>
          </a:xfrm>
          <a:prstGeom prst="rect">
            <a:avLst/>
          </a:prstGeom>
          <a:solidFill>
            <a:srgbClr val="FF0000"/>
          </a:solidFill>
          <a:ln>
            <a:solidFill>
              <a:schemeClr val="bg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mn-cs"/>
                <a:sym typeface="Arial"/>
              </a:rPr>
              <a:t>Application Layer </a:t>
            </a:r>
            <a:r>
              <a:rPr kumimoji="0" lang="en-US" sz="1800" b="1" i="0" u="none" strike="noStrike" kern="0" cap="none" spc="0" normalizeH="0" baseline="0" noProof="0" dirty="0">
                <a:ln>
                  <a:noFill/>
                </a:ln>
                <a:solidFill>
                  <a:srgbClr val="FFFFFF"/>
                </a:solidFill>
                <a:effectLst/>
                <a:uLnTx/>
                <a:uFillTx/>
                <a:latin typeface="Arial"/>
                <a:ea typeface="+mn-ea"/>
                <a:cs typeface="+mn-cs"/>
                <a:sym typeface="Wingdings" panose="05000000000000000000" pitchFamily="2" charset="2"/>
              </a:rPr>
              <a:t> Largest Surface Area for Attacks to Occur</a:t>
            </a:r>
            <a:endParaRPr kumimoji="0" lang="en-US" sz="1800" b="1"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42935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3500" tmFilter="0, 0; .2, .5; .8, .5; 1, 0"/>
                                        <p:tgtEl>
                                          <p:spTgt spid="22"/>
                                        </p:tgtEl>
                                      </p:cBhvr>
                                    </p:animEffect>
                                    <p:animScale>
                                      <p:cBhvr>
                                        <p:cTn id="15" dur="1750" autoRev="1" fill="hold"/>
                                        <p:tgtEl>
                                          <p:spTgt spid="22"/>
                                        </p:tgtEl>
                                      </p:cBhvr>
                                      <p:by x="105000" y="105000"/>
                                    </p:animScale>
                                  </p:childTnLst>
                                </p:cTn>
                              </p:par>
                              <p:par>
                                <p:cTn id="16" presetID="26" presetClass="emph" presetSubtype="0" fill="hold" grpId="0" nodeType="withEffect">
                                  <p:stCondLst>
                                    <p:cond delay="0"/>
                                  </p:stCondLst>
                                  <p:childTnLst>
                                    <p:animEffect transition="out" filter="fade">
                                      <p:cBhvr>
                                        <p:cTn id="17" dur="3500" tmFilter="0, 0; .2, .5; .8, .5; 1, 0"/>
                                        <p:tgtEl>
                                          <p:spTgt spid="21"/>
                                        </p:tgtEl>
                                      </p:cBhvr>
                                    </p:animEffect>
                                    <p:animScale>
                                      <p:cBhvr>
                                        <p:cTn id="18" dur="17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pSp>
        <p:nvGrpSpPr>
          <p:cNvPr id="441" name="Google Shape;441;p58"/>
          <p:cNvGrpSpPr/>
          <p:nvPr/>
        </p:nvGrpSpPr>
        <p:grpSpPr>
          <a:xfrm>
            <a:off x="8551409" y="1941288"/>
            <a:ext cx="3465959" cy="3777855"/>
            <a:chOff x="8197505" y="1364986"/>
            <a:chExt cx="3753135" cy="3687259"/>
          </a:xfrm>
        </p:grpSpPr>
        <p:sp>
          <p:nvSpPr>
            <p:cNvPr id="442" name="Google Shape;442;p58"/>
            <p:cNvSpPr/>
            <p:nvPr/>
          </p:nvSpPr>
          <p:spPr>
            <a:xfrm>
              <a:off x="8197505" y="1364986"/>
              <a:ext cx="3753135" cy="3687259"/>
            </a:xfrm>
            <a:prstGeom prst="snip1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3" name="Google Shape;443;p58"/>
            <p:cNvCxnSpPr/>
            <p:nvPr/>
          </p:nvCxnSpPr>
          <p:spPr>
            <a:xfrm>
              <a:off x="8197505" y="1371588"/>
              <a:ext cx="1402931" cy="0"/>
            </a:xfrm>
            <a:prstGeom prst="straightConnector1">
              <a:avLst/>
            </a:prstGeom>
            <a:noFill/>
            <a:ln w="38100" cap="flat" cmpd="sng">
              <a:solidFill>
                <a:schemeClr val="accent4"/>
              </a:solidFill>
              <a:prstDash val="solid"/>
              <a:miter lim="800000"/>
              <a:headEnd type="none" w="sm" len="sm"/>
              <a:tailEnd type="none" w="sm" len="sm"/>
            </a:ln>
          </p:spPr>
        </p:cxnSp>
      </p:grpSp>
      <p:grpSp>
        <p:nvGrpSpPr>
          <p:cNvPr id="444" name="Google Shape;444;p58"/>
          <p:cNvGrpSpPr/>
          <p:nvPr/>
        </p:nvGrpSpPr>
        <p:grpSpPr>
          <a:xfrm>
            <a:off x="4771102" y="1941288"/>
            <a:ext cx="3465959" cy="3777855"/>
            <a:chOff x="4276518" y="1378634"/>
            <a:chExt cx="3753135" cy="3687259"/>
          </a:xfrm>
        </p:grpSpPr>
        <p:sp>
          <p:nvSpPr>
            <p:cNvPr id="445" name="Google Shape;445;p58"/>
            <p:cNvSpPr/>
            <p:nvPr/>
          </p:nvSpPr>
          <p:spPr>
            <a:xfrm>
              <a:off x="4276518" y="1378634"/>
              <a:ext cx="3753135" cy="3687259"/>
            </a:xfrm>
            <a:prstGeom prst="snip1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6" name="Google Shape;446;p58"/>
            <p:cNvCxnSpPr/>
            <p:nvPr/>
          </p:nvCxnSpPr>
          <p:spPr>
            <a:xfrm>
              <a:off x="4276518" y="1390351"/>
              <a:ext cx="1402931" cy="0"/>
            </a:xfrm>
            <a:prstGeom prst="straightConnector1">
              <a:avLst/>
            </a:prstGeom>
            <a:noFill/>
            <a:ln w="38100" cap="flat" cmpd="sng">
              <a:solidFill>
                <a:schemeClr val="accent4"/>
              </a:solidFill>
              <a:prstDash val="solid"/>
              <a:miter lim="800000"/>
              <a:headEnd type="none" w="sm" len="sm"/>
              <a:tailEnd type="none" w="sm" len="sm"/>
            </a:ln>
          </p:spPr>
        </p:cxnSp>
      </p:grpSp>
      <p:grpSp>
        <p:nvGrpSpPr>
          <p:cNvPr id="447" name="Google Shape;447;p58"/>
          <p:cNvGrpSpPr/>
          <p:nvPr/>
        </p:nvGrpSpPr>
        <p:grpSpPr>
          <a:xfrm>
            <a:off x="1018916" y="1968578"/>
            <a:ext cx="3465959" cy="3750569"/>
            <a:chOff x="355531" y="1392276"/>
            <a:chExt cx="3753135" cy="3660628"/>
          </a:xfrm>
        </p:grpSpPr>
        <p:sp>
          <p:nvSpPr>
            <p:cNvPr id="448" name="Google Shape;448;p58"/>
            <p:cNvSpPr/>
            <p:nvPr/>
          </p:nvSpPr>
          <p:spPr>
            <a:xfrm>
              <a:off x="355531" y="1392276"/>
              <a:ext cx="3753135" cy="3660628"/>
            </a:xfrm>
            <a:prstGeom prst="snip1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9" name="Google Shape;449;p58"/>
            <p:cNvCxnSpPr/>
            <p:nvPr/>
          </p:nvCxnSpPr>
          <p:spPr>
            <a:xfrm>
              <a:off x="355531" y="1392276"/>
              <a:ext cx="1402931" cy="0"/>
            </a:xfrm>
            <a:prstGeom prst="straightConnector1">
              <a:avLst/>
            </a:prstGeom>
            <a:noFill/>
            <a:ln w="38100" cap="flat" cmpd="sng">
              <a:solidFill>
                <a:schemeClr val="accent4"/>
              </a:solidFill>
              <a:prstDash val="solid"/>
              <a:miter lim="800000"/>
              <a:headEnd type="none" w="sm" len="sm"/>
              <a:tailEnd type="none" w="sm" len="sm"/>
            </a:ln>
          </p:spPr>
        </p:cxnSp>
      </p:grpSp>
      <p:sp>
        <p:nvSpPr>
          <p:cNvPr id="450" name="Google Shape;450;p58"/>
          <p:cNvSpPr txBox="1"/>
          <p:nvPr/>
        </p:nvSpPr>
        <p:spPr>
          <a:xfrm>
            <a:off x="1270830" y="2370209"/>
            <a:ext cx="310724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Vulnerabilities?</a:t>
            </a:r>
            <a:endParaRPr sz="1600" b="0" i="0" u="none" strike="noStrike" cap="none">
              <a:solidFill>
                <a:schemeClr val="dk1"/>
              </a:solidFill>
              <a:latin typeface="Arial"/>
              <a:ea typeface="Arial"/>
              <a:cs typeface="Arial"/>
              <a:sym typeface="Arial"/>
            </a:endParaRPr>
          </a:p>
        </p:txBody>
      </p:sp>
      <p:sp>
        <p:nvSpPr>
          <p:cNvPr id="451" name="Google Shape;451;p58"/>
          <p:cNvSpPr txBox="1"/>
          <p:nvPr/>
        </p:nvSpPr>
        <p:spPr>
          <a:xfrm>
            <a:off x="4891174" y="2370209"/>
            <a:ext cx="335990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Threat Monitoring?</a:t>
            </a:r>
            <a:endParaRPr sz="1600" b="0" i="0" u="none" strike="noStrike" cap="none">
              <a:solidFill>
                <a:schemeClr val="dk1"/>
              </a:solidFill>
              <a:latin typeface="Arial"/>
              <a:ea typeface="Arial"/>
              <a:cs typeface="Arial"/>
              <a:sym typeface="Arial"/>
            </a:endParaRPr>
          </a:p>
        </p:txBody>
      </p:sp>
      <p:sp>
        <p:nvSpPr>
          <p:cNvPr id="452" name="Google Shape;452;p58"/>
          <p:cNvSpPr txBox="1"/>
          <p:nvPr/>
        </p:nvSpPr>
        <p:spPr>
          <a:xfrm>
            <a:off x="8657460" y="2370209"/>
            <a:ext cx="335990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Code Security?</a:t>
            </a:r>
            <a:endParaRPr sz="1600" b="0" i="0" u="none" strike="noStrike" cap="none">
              <a:solidFill>
                <a:schemeClr val="dk1"/>
              </a:solidFill>
              <a:latin typeface="Arial"/>
              <a:ea typeface="Arial"/>
              <a:cs typeface="Arial"/>
              <a:sym typeface="Arial"/>
            </a:endParaRPr>
          </a:p>
        </p:txBody>
      </p:sp>
      <p:sp>
        <p:nvSpPr>
          <p:cNvPr id="453" name="Google Shape;453;p58"/>
          <p:cNvSpPr txBox="1"/>
          <p:nvPr/>
        </p:nvSpPr>
        <p:spPr>
          <a:xfrm>
            <a:off x="1116997" y="2842506"/>
            <a:ext cx="3107243" cy="2462172"/>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ERP systems are frequently managed by other teams, with little to no visibility for InfoSec</a:t>
            </a:r>
            <a:br>
              <a:rPr lang="en" sz="1400" b="0" i="0" u="none" strike="noStrike" cap="none">
                <a:solidFill>
                  <a:srgbClr val="05325B"/>
                </a:solidFill>
                <a:latin typeface="Arial"/>
                <a:ea typeface="Arial"/>
                <a:cs typeface="Arial"/>
                <a:sym typeface="Arial"/>
              </a:rPr>
            </a:b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More processes moving to SaaS applications</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Increasing reliance on code or apps developed by contracted third-parties</a:t>
            </a:r>
            <a:endParaRPr sz="1400" b="0" i="0" u="none" strike="noStrike" cap="none">
              <a:solidFill>
                <a:schemeClr val="dk1"/>
              </a:solidFill>
              <a:latin typeface="Arial"/>
              <a:ea typeface="Arial"/>
              <a:cs typeface="Arial"/>
              <a:sym typeface="Arial"/>
            </a:endParaRPr>
          </a:p>
        </p:txBody>
      </p:sp>
      <p:sp>
        <p:nvSpPr>
          <p:cNvPr id="454" name="Google Shape;454;p58"/>
          <p:cNvSpPr txBox="1"/>
          <p:nvPr/>
        </p:nvSpPr>
        <p:spPr>
          <a:xfrm>
            <a:off x="4878171" y="2826095"/>
            <a:ext cx="3099300" cy="2724300"/>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No meaningful monitoring of ERP, with little to no visibility for the SOC</a:t>
            </a:r>
            <a:endParaRPr sz="1400" b="0" i="0" u="none" strike="noStrike" cap="none">
              <a:solidFill>
                <a:schemeClr val="dk1"/>
              </a:solidFill>
              <a:latin typeface="Arial"/>
              <a:ea typeface="Arial"/>
              <a:cs typeface="Arial"/>
              <a:sym typeface="Arial"/>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Reliance on manual log reviews to identify threat activity in ERPs</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No ability to establish compensating controls</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p:txBody>
      </p:sp>
      <p:sp>
        <p:nvSpPr>
          <p:cNvPr id="455" name="Google Shape;455;p58"/>
          <p:cNvSpPr txBox="1"/>
          <p:nvPr/>
        </p:nvSpPr>
        <p:spPr>
          <a:xfrm>
            <a:off x="8681360" y="2842506"/>
            <a:ext cx="3079226" cy="2031285"/>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Security is frequently “bolt on” and not “built in”</a:t>
            </a:r>
            <a:endParaRPr/>
          </a:p>
          <a:p>
            <a:pPr marL="0" marR="0" lvl="0" indent="0" algn="l" rtl="0">
              <a:lnSpc>
                <a:spcPct val="100000"/>
              </a:lnSpc>
              <a:spcBef>
                <a:spcPts val="0"/>
              </a:spcBef>
              <a:spcAft>
                <a:spcPts val="0"/>
              </a:spcAft>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Reliance on manual code reviews</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Problems aren’t identified until they hit production</a:t>
            </a:r>
            <a:endParaRPr sz="1400" b="0" i="0" u="none" strike="noStrike" cap="none">
              <a:solidFill>
                <a:schemeClr val="dk1"/>
              </a:solidFill>
              <a:latin typeface="Arial"/>
              <a:ea typeface="Arial"/>
              <a:cs typeface="Arial"/>
              <a:sym typeface="Arial"/>
            </a:endParaRPr>
          </a:p>
        </p:txBody>
      </p:sp>
      <p:sp>
        <p:nvSpPr>
          <p:cNvPr id="456" name="Google Shape;456;p58"/>
          <p:cNvSpPr txBox="1">
            <a:spLocks noGrp="1"/>
          </p:cNvSpPr>
          <p:nvPr>
            <p:ph type="body" idx="1"/>
          </p:nvPr>
        </p:nvSpPr>
        <p:spPr>
          <a:xfrm>
            <a:off x="992776" y="150315"/>
            <a:ext cx="10919138" cy="634431"/>
          </a:xfrm>
          <a:prstGeom prst="rect">
            <a:avLst/>
          </a:prstGeom>
          <a:noFill/>
          <a:ln>
            <a:noFill/>
          </a:ln>
        </p:spPr>
        <p:txBody>
          <a:bodyPr spcFirstLastPara="1" wrap="square" lIns="0" tIns="0" rIns="0" bIns="0" anchor="t" anchorCtr="0">
            <a:normAutofit fontScale="77500" lnSpcReduction="20000"/>
          </a:bodyPr>
          <a:lstStyle/>
          <a:p>
            <a:pPr marL="457200" lvl="0" indent="-228600" algn="l" rtl="0">
              <a:lnSpc>
                <a:spcPct val="90000"/>
              </a:lnSpc>
              <a:spcBef>
                <a:spcPts val="1000"/>
              </a:spcBef>
              <a:spcAft>
                <a:spcPts val="0"/>
              </a:spcAft>
              <a:buSzPts val="2800"/>
              <a:buNone/>
            </a:pPr>
            <a:r>
              <a:rPr lang="en"/>
              <a:t>This Means We May Have a Gap with Understanding The </a:t>
            </a:r>
            <a:r>
              <a:rPr lang="en" b="1"/>
              <a:t>True Risk </a:t>
            </a:r>
            <a:r>
              <a:rPr lang="en"/>
              <a:t>to Our ERP Systems…and Our Organization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pSp>
        <p:nvGrpSpPr>
          <p:cNvPr id="461" name="Google Shape;461;p59"/>
          <p:cNvGrpSpPr/>
          <p:nvPr/>
        </p:nvGrpSpPr>
        <p:grpSpPr>
          <a:xfrm>
            <a:off x="8477077" y="1319497"/>
            <a:ext cx="3376001" cy="2592448"/>
            <a:chOff x="3541689" y="3941902"/>
            <a:chExt cx="5099700" cy="2133000"/>
          </a:xfrm>
        </p:grpSpPr>
        <p:sp>
          <p:nvSpPr>
            <p:cNvPr id="462" name="Google Shape;462;p59"/>
            <p:cNvSpPr/>
            <p:nvPr/>
          </p:nvSpPr>
          <p:spPr>
            <a:xfrm>
              <a:off x="3550674" y="3941902"/>
              <a:ext cx="5090700" cy="2133000"/>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Compliance Findings</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p:txBody>
        </p:sp>
        <p:cxnSp>
          <p:nvCxnSpPr>
            <p:cNvPr id="463" name="Google Shape;463;p59"/>
            <p:cNvCxnSpPr/>
            <p:nvPr/>
          </p:nvCxnSpPr>
          <p:spPr>
            <a:xfrm>
              <a:off x="3541689" y="3941902"/>
              <a:ext cx="5099700" cy="0"/>
            </a:xfrm>
            <a:prstGeom prst="straightConnector1">
              <a:avLst/>
            </a:prstGeom>
            <a:noFill/>
            <a:ln w="38100" cap="flat" cmpd="sng">
              <a:solidFill>
                <a:srgbClr val="FE660C"/>
              </a:solidFill>
              <a:prstDash val="solid"/>
              <a:miter lim="800000"/>
              <a:headEnd type="none" w="sm" len="sm"/>
              <a:tailEnd type="none" w="sm" len="sm"/>
            </a:ln>
          </p:spPr>
        </p:cxnSp>
      </p:grpSp>
      <p:grpSp>
        <p:nvGrpSpPr>
          <p:cNvPr id="464" name="Google Shape;464;p59"/>
          <p:cNvGrpSpPr/>
          <p:nvPr/>
        </p:nvGrpSpPr>
        <p:grpSpPr>
          <a:xfrm>
            <a:off x="6843738" y="4305316"/>
            <a:ext cx="3376001" cy="1817529"/>
            <a:chOff x="3541689" y="3941902"/>
            <a:chExt cx="5099700" cy="2133000"/>
          </a:xfrm>
        </p:grpSpPr>
        <p:sp>
          <p:nvSpPr>
            <p:cNvPr id="465" name="Google Shape;465;p59"/>
            <p:cNvSpPr/>
            <p:nvPr/>
          </p:nvSpPr>
          <p:spPr>
            <a:xfrm>
              <a:off x="3550674" y="3941902"/>
              <a:ext cx="5090700" cy="2133000"/>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Reputation Damage</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p:txBody>
        </p:sp>
        <p:cxnSp>
          <p:nvCxnSpPr>
            <p:cNvPr id="466" name="Google Shape;466;p59"/>
            <p:cNvCxnSpPr/>
            <p:nvPr/>
          </p:nvCxnSpPr>
          <p:spPr>
            <a:xfrm>
              <a:off x="3541689" y="3941902"/>
              <a:ext cx="5099700" cy="0"/>
            </a:xfrm>
            <a:prstGeom prst="straightConnector1">
              <a:avLst/>
            </a:prstGeom>
            <a:noFill/>
            <a:ln w="38100" cap="flat" cmpd="sng">
              <a:solidFill>
                <a:srgbClr val="FE660C"/>
              </a:solidFill>
              <a:prstDash val="solid"/>
              <a:miter lim="800000"/>
              <a:headEnd type="none" w="sm" len="sm"/>
              <a:tailEnd type="none" w="sm" len="sm"/>
            </a:ln>
          </p:spPr>
        </p:cxnSp>
      </p:grpSp>
      <p:grpSp>
        <p:nvGrpSpPr>
          <p:cNvPr id="467" name="Google Shape;467;p59"/>
          <p:cNvGrpSpPr/>
          <p:nvPr/>
        </p:nvGrpSpPr>
        <p:grpSpPr>
          <a:xfrm>
            <a:off x="2570330" y="4310513"/>
            <a:ext cx="3376001" cy="1817529"/>
            <a:chOff x="3541689" y="3941902"/>
            <a:chExt cx="5099700" cy="2133000"/>
          </a:xfrm>
        </p:grpSpPr>
        <p:sp>
          <p:nvSpPr>
            <p:cNvPr id="468" name="Google Shape;468;p59"/>
            <p:cNvSpPr/>
            <p:nvPr/>
          </p:nvSpPr>
          <p:spPr>
            <a:xfrm>
              <a:off x="3550674" y="3941902"/>
              <a:ext cx="5090700" cy="2133000"/>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Project Delays</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p:txBody>
        </p:sp>
        <p:cxnSp>
          <p:nvCxnSpPr>
            <p:cNvPr id="469" name="Google Shape;469;p59"/>
            <p:cNvCxnSpPr/>
            <p:nvPr/>
          </p:nvCxnSpPr>
          <p:spPr>
            <a:xfrm>
              <a:off x="3541689" y="3941902"/>
              <a:ext cx="5099700" cy="0"/>
            </a:xfrm>
            <a:prstGeom prst="straightConnector1">
              <a:avLst/>
            </a:prstGeom>
            <a:noFill/>
            <a:ln w="38100" cap="flat" cmpd="sng">
              <a:solidFill>
                <a:srgbClr val="FE660C"/>
              </a:solidFill>
              <a:prstDash val="solid"/>
              <a:miter lim="800000"/>
              <a:headEnd type="none" w="sm" len="sm"/>
              <a:tailEnd type="none" w="sm" len="sm"/>
            </a:ln>
          </p:spPr>
        </p:cxnSp>
      </p:grpSp>
      <p:grpSp>
        <p:nvGrpSpPr>
          <p:cNvPr id="470" name="Google Shape;470;p59"/>
          <p:cNvGrpSpPr/>
          <p:nvPr/>
        </p:nvGrpSpPr>
        <p:grpSpPr>
          <a:xfrm>
            <a:off x="4587098" y="1319497"/>
            <a:ext cx="3640676" cy="2592448"/>
            <a:chOff x="3541689" y="3941902"/>
            <a:chExt cx="5099700" cy="2133000"/>
          </a:xfrm>
        </p:grpSpPr>
        <p:sp>
          <p:nvSpPr>
            <p:cNvPr id="471" name="Google Shape;471;p59"/>
            <p:cNvSpPr/>
            <p:nvPr/>
          </p:nvSpPr>
          <p:spPr>
            <a:xfrm>
              <a:off x="3550674" y="3941902"/>
              <a:ext cx="5090700" cy="2133000"/>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System Outages</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cxnSp>
          <p:nvCxnSpPr>
            <p:cNvPr id="472" name="Google Shape;472;p59"/>
            <p:cNvCxnSpPr/>
            <p:nvPr/>
          </p:nvCxnSpPr>
          <p:spPr>
            <a:xfrm>
              <a:off x="3541689" y="3941902"/>
              <a:ext cx="5099700" cy="0"/>
            </a:xfrm>
            <a:prstGeom prst="straightConnector1">
              <a:avLst/>
            </a:prstGeom>
            <a:noFill/>
            <a:ln w="38100" cap="flat" cmpd="sng">
              <a:solidFill>
                <a:srgbClr val="FE660C"/>
              </a:solidFill>
              <a:prstDash val="solid"/>
              <a:miter lim="800000"/>
              <a:headEnd type="none" w="sm" len="sm"/>
              <a:tailEnd type="none" w="sm" len="sm"/>
            </a:ln>
          </p:spPr>
        </p:cxnSp>
      </p:grpSp>
      <p:grpSp>
        <p:nvGrpSpPr>
          <p:cNvPr id="473" name="Google Shape;473;p59"/>
          <p:cNvGrpSpPr/>
          <p:nvPr/>
        </p:nvGrpSpPr>
        <p:grpSpPr>
          <a:xfrm>
            <a:off x="992141" y="1319497"/>
            <a:ext cx="3376001" cy="2592448"/>
            <a:chOff x="3541689" y="3941902"/>
            <a:chExt cx="5099700" cy="2133000"/>
          </a:xfrm>
        </p:grpSpPr>
        <p:sp>
          <p:nvSpPr>
            <p:cNvPr id="474" name="Google Shape;474;p59"/>
            <p:cNvSpPr/>
            <p:nvPr/>
          </p:nvSpPr>
          <p:spPr>
            <a:xfrm>
              <a:off x="3550674" y="3941902"/>
              <a:ext cx="5090700" cy="2133000"/>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Data Loss or Breach</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cxnSp>
          <p:nvCxnSpPr>
            <p:cNvPr id="475" name="Google Shape;475;p59"/>
            <p:cNvCxnSpPr/>
            <p:nvPr/>
          </p:nvCxnSpPr>
          <p:spPr>
            <a:xfrm>
              <a:off x="3541689" y="3941902"/>
              <a:ext cx="5099700" cy="0"/>
            </a:xfrm>
            <a:prstGeom prst="straightConnector1">
              <a:avLst/>
            </a:prstGeom>
            <a:noFill/>
            <a:ln w="38100" cap="flat" cmpd="sng">
              <a:solidFill>
                <a:srgbClr val="FE660C"/>
              </a:solidFill>
              <a:prstDash val="solid"/>
              <a:miter lim="800000"/>
              <a:headEnd type="none" w="sm" len="sm"/>
              <a:tailEnd type="none" w="sm" len="sm"/>
            </a:ln>
          </p:spPr>
        </p:cxnSp>
      </p:grpSp>
      <p:sp>
        <p:nvSpPr>
          <p:cNvPr id="476" name="Google Shape;476;p59"/>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Autofit/>
          </a:bodyPr>
          <a:lstStyle/>
          <a:p>
            <a:pPr marL="457200" lvl="0" indent="-228600" algn="l" rtl="0">
              <a:spcBef>
                <a:spcPts val="1000"/>
              </a:spcBef>
              <a:spcAft>
                <a:spcPts val="0"/>
              </a:spcAft>
              <a:buSzPts val="2800"/>
              <a:buNone/>
            </a:pPr>
            <a:r>
              <a:rPr lang="en" sz="2700">
                <a:solidFill>
                  <a:schemeClr val="dk1"/>
                </a:solidFill>
              </a:rPr>
              <a:t>What Happens If You Don’t Fix This?</a:t>
            </a:r>
            <a:endParaRPr/>
          </a:p>
        </p:txBody>
      </p:sp>
      <p:sp>
        <p:nvSpPr>
          <p:cNvPr id="477" name="Google Shape;477;p59"/>
          <p:cNvSpPr txBox="1"/>
          <p:nvPr/>
        </p:nvSpPr>
        <p:spPr>
          <a:xfrm>
            <a:off x="5620624" y="3081708"/>
            <a:ext cx="2782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Average cost of ERP application downtime</a:t>
            </a:r>
            <a:r>
              <a:rPr lang="en" sz="1600" b="0" i="0" u="none" strike="noStrike" cap="none" baseline="30000">
                <a:solidFill>
                  <a:schemeClr val="dk1"/>
                </a:solidFill>
                <a:latin typeface="Arial"/>
                <a:ea typeface="Arial"/>
                <a:cs typeface="Arial"/>
                <a:sym typeface="Arial"/>
              </a:rPr>
              <a:t>4</a:t>
            </a:r>
            <a:endParaRPr sz="1600" b="0" i="0" u="none" strike="noStrike" cap="none">
              <a:solidFill>
                <a:schemeClr val="dk1"/>
              </a:solidFill>
              <a:latin typeface="Arial"/>
              <a:ea typeface="Arial"/>
              <a:cs typeface="Arial"/>
              <a:sym typeface="Arial"/>
            </a:endParaRPr>
          </a:p>
        </p:txBody>
      </p:sp>
      <p:grpSp>
        <p:nvGrpSpPr>
          <p:cNvPr id="478" name="Google Shape;478;p59"/>
          <p:cNvGrpSpPr/>
          <p:nvPr/>
        </p:nvGrpSpPr>
        <p:grpSpPr>
          <a:xfrm>
            <a:off x="3955563" y="2846574"/>
            <a:ext cx="2332800" cy="968590"/>
            <a:chOff x="7733689" y="1779479"/>
            <a:chExt cx="2332800" cy="968590"/>
          </a:xfrm>
        </p:grpSpPr>
        <p:sp>
          <p:nvSpPr>
            <p:cNvPr id="479" name="Google Shape;479;p59"/>
            <p:cNvSpPr txBox="1"/>
            <p:nvPr/>
          </p:nvSpPr>
          <p:spPr>
            <a:xfrm>
              <a:off x="7733689" y="2052288"/>
              <a:ext cx="2332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accent6"/>
                  </a:solidFill>
                  <a:latin typeface="Arial"/>
                  <a:ea typeface="Arial"/>
                  <a:cs typeface="Arial"/>
                  <a:sym typeface="Arial"/>
                </a:rPr>
                <a:t>$50k/</a:t>
              </a:r>
              <a:endParaRPr sz="1400" b="1" i="0" u="none" strike="noStrike" cap="none">
                <a:solidFill>
                  <a:srgbClr val="000000"/>
                </a:solidFill>
                <a:latin typeface="Arial"/>
                <a:ea typeface="Arial"/>
                <a:cs typeface="Arial"/>
                <a:sym typeface="Arial"/>
              </a:endParaRPr>
            </a:p>
          </p:txBody>
        </p:sp>
        <p:sp>
          <p:nvSpPr>
            <p:cNvPr id="480" name="Google Shape;480;p59"/>
            <p:cNvSpPr txBox="1"/>
            <p:nvPr/>
          </p:nvSpPr>
          <p:spPr>
            <a:xfrm>
              <a:off x="8061189" y="2378769"/>
              <a:ext cx="1698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Arial"/>
                  <a:ea typeface="Arial"/>
                  <a:cs typeface="Arial"/>
                  <a:sym typeface="Arial"/>
                </a:rPr>
                <a:t>hour</a:t>
              </a:r>
              <a:endParaRPr sz="2400" b="1" i="0" u="none" strike="noStrike" cap="none">
                <a:solidFill>
                  <a:schemeClr val="accent6"/>
                </a:solidFill>
                <a:latin typeface="Arial"/>
                <a:ea typeface="Arial"/>
                <a:cs typeface="Arial"/>
                <a:sym typeface="Arial"/>
              </a:endParaRPr>
            </a:p>
          </p:txBody>
        </p:sp>
        <p:sp>
          <p:nvSpPr>
            <p:cNvPr id="481" name="Google Shape;481;p59"/>
            <p:cNvSpPr txBox="1"/>
            <p:nvPr/>
          </p:nvSpPr>
          <p:spPr>
            <a:xfrm>
              <a:off x="8061189" y="1779479"/>
              <a:ext cx="1698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Arial"/>
                  <a:ea typeface="Arial"/>
                  <a:cs typeface="Arial"/>
                  <a:sym typeface="Arial"/>
                </a:rPr>
                <a:t>over</a:t>
              </a:r>
              <a:endParaRPr sz="2400" b="1" i="0" u="none" strike="noStrike" cap="none">
                <a:solidFill>
                  <a:schemeClr val="accent6"/>
                </a:solidFill>
                <a:latin typeface="Arial"/>
                <a:ea typeface="Arial"/>
                <a:cs typeface="Arial"/>
                <a:sym typeface="Arial"/>
              </a:endParaRPr>
            </a:p>
          </p:txBody>
        </p:sp>
      </p:grpSp>
      <p:sp>
        <p:nvSpPr>
          <p:cNvPr id="482" name="Google Shape;482;p59"/>
          <p:cNvSpPr txBox="1"/>
          <p:nvPr/>
        </p:nvSpPr>
        <p:spPr>
          <a:xfrm>
            <a:off x="1828962" y="2943482"/>
            <a:ext cx="2691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Of breaches are due to missing application patches</a:t>
            </a:r>
            <a:r>
              <a:rPr lang="en" sz="1600" b="0" i="0" u="none" strike="noStrike" cap="none" baseline="30000">
                <a:solidFill>
                  <a:schemeClr val="dk1"/>
                </a:solidFill>
                <a:latin typeface="Arial"/>
                <a:ea typeface="Arial"/>
                <a:cs typeface="Arial"/>
                <a:sym typeface="Arial"/>
              </a:rPr>
              <a:t>2</a:t>
            </a:r>
            <a:endParaRPr sz="1600" b="0" i="0" u="none" strike="noStrike" cap="none" baseline="30000">
              <a:solidFill>
                <a:schemeClr val="dk1"/>
              </a:solidFill>
              <a:latin typeface="Arial"/>
              <a:ea typeface="Arial"/>
              <a:cs typeface="Arial"/>
              <a:sym typeface="Arial"/>
            </a:endParaRPr>
          </a:p>
        </p:txBody>
      </p:sp>
      <p:sp>
        <p:nvSpPr>
          <p:cNvPr id="483" name="Google Shape;483;p59"/>
          <p:cNvSpPr txBox="1"/>
          <p:nvPr/>
        </p:nvSpPr>
        <p:spPr>
          <a:xfrm>
            <a:off x="3460758" y="4949735"/>
            <a:ext cx="29832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Of cloud migrations are delayed due to security concerns</a:t>
            </a:r>
            <a:r>
              <a:rPr lang="en" sz="1600" b="0" i="0" u="none" strike="noStrike" cap="none" baseline="30000">
                <a:solidFill>
                  <a:schemeClr val="dk1"/>
                </a:solidFill>
                <a:latin typeface="Arial"/>
                <a:ea typeface="Arial"/>
                <a:cs typeface="Arial"/>
                <a:sym typeface="Arial"/>
              </a:rPr>
              <a:t>6</a:t>
            </a:r>
            <a:endParaRPr sz="1600" b="0" i="0" u="none" strike="noStrike" cap="none" baseline="30000">
              <a:solidFill>
                <a:schemeClr val="dk1"/>
              </a:solidFill>
              <a:latin typeface="Arial"/>
              <a:ea typeface="Arial"/>
              <a:cs typeface="Arial"/>
              <a:sym typeface="Arial"/>
            </a:endParaRPr>
          </a:p>
        </p:txBody>
      </p:sp>
      <p:sp>
        <p:nvSpPr>
          <p:cNvPr id="484" name="Google Shape;484;p59"/>
          <p:cNvSpPr txBox="1"/>
          <p:nvPr/>
        </p:nvSpPr>
        <p:spPr>
          <a:xfrm>
            <a:off x="7741369" y="2121207"/>
            <a:ext cx="2238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accent6"/>
                </a:solidFill>
                <a:latin typeface="Arial"/>
                <a:ea typeface="Arial"/>
                <a:cs typeface="Arial"/>
                <a:sym typeface="Arial"/>
              </a:rPr>
              <a:t>$5M</a:t>
            </a:r>
            <a:endParaRPr sz="1400" b="1" i="0" u="none" strike="noStrike" cap="none">
              <a:solidFill>
                <a:srgbClr val="000000"/>
              </a:solidFill>
              <a:latin typeface="Arial"/>
              <a:ea typeface="Arial"/>
              <a:cs typeface="Arial"/>
              <a:sym typeface="Arial"/>
            </a:endParaRPr>
          </a:p>
        </p:txBody>
      </p:sp>
      <p:sp>
        <p:nvSpPr>
          <p:cNvPr id="485" name="Google Shape;485;p59"/>
          <p:cNvSpPr txBox="1"/>
          <p:nvPr/>
        </p:nvSpPr>
        <p:spPr>
          <a:xfrm>
            <a:off x="9386426" y="1957332"/>
            <a:ext cx="27822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Average yearly cost of business disruption due </a:t>
            </a:r>
            <a:br>
              <a:rPr lang="en" sz="1600" b="0" i="0" u="none" strike="noStrike" cap="none">
                <a:solidFill>
                  <a:schemeClr val="dk1"/>
                </a:solidFill>
                <a:latin typeface="Arial"/>
                <a:ea typeface="Arial"/>
                <a:cs typeface="Arial"/>
                <a:sym typeface="Arial"/>
              </a:rPr>
            </a:br>
            <a:r>
              <a:rPr lang="en" sz="1600" b="0" i="0" u="none" strike="noStrike" cap="none">
                <a:solidFill>
                  <a:schemeClr val="dk1"/>
                </a:solidFill>
                <a:latin typeface="Arial"/>
                <a:ea typeface="Arial"/>
                <a:cs typeface="Arial"/>
                <a:sym typeface="Arial"/>
              </a:rPr>
              <a:t>to non-compliance</a:t>
            </a:r>
            <a:r>
              <a:rPr lang="en" sz="1600" b="0" i="0" u="none" strike="noStrike" cap="none" baseline="30000">
                <a:solidFill>
                  <a:schemeClr val="dk1"/>
                </a:solidFill>
                <a:latin typeface="Arial"/>
                <a:ea typeface="Arial"/>
                <a:cs typeface="Arial"/>
                <a:sym typeface="Arial"/>
              </a:rPr>
              <a:t>5</a:t>
            </a:r>
            <a:endParaRPr sz="1600" b="0" i="0" u="none" strike="noStrike" cap="none" baseline="30000">
              <a:solidFill>
                <a:schemeClr val="dk1"/>
              </a:solidFill>
              <a:latin typeface="Arial"/>
              <a:ea typeface="Arial"/>
              <a:cs typeface="Arial"/>
              <a:sym typeface="Arial"/>
            </a:endParaRPr>
          </a:p>
        </p:txBody>
      </p:sp>
      <p:sp>
        <p:nvSpPr>
          <p:cNvPr id="486" name="Google Shape;486;p59"/>
          <p:cNvSpPr txBox="1"/>
          <p:nvPr/>
        </p:nvSpPr>
        <p:spPr>
          <a:xfrm>
            <a:off x="7811709" y="3118934"/>
            <a:ext cx="2238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accent6"/>
                </a:solidFill>
                <a:latin typeface="Arial"/>
                <a:ea typeface="Arial"/>
                <a:cs typeface="Arial"/>
                <a:sym typeface="Arial"/>
              </a:rPr>
              <a:t>$2M</a:t>
            </a:r>
            <a:endParaRPr sz="1400" b="1" i="0" u="none" strike="noStrike" cap="none">
              <a:solidFill>
                <a:srgbClr val="000000"/>
              </a:solidFill>
              <a:latin typeface="Arial"/>
              <a:ea typeface="Arial"/>
              <a:cs typeface="Arial"/>
              <a:sym typeface="Arial"/>
            </a:endParaRPr>
          </a:p>
        </p:txBody>
      </p:sp>
      <p:sp>
        <p:nvSpPr>
          <p:cNvPr id="487" name="Google Shape;487;p59"/>
          <p:cNvSpPr txBox="1"/>
          <p:nvPr/>
        </p:nvSpPr>
        <p:spPr>
          <a:xfrm>
            <a:off x="9386426" y="2943482"/>
            <a:ext cx="2423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Average yearly cost of fines and penalties due to non-compliance</a:t>
            </a:r>
            <a:r>
              <a:rPr lang="en" sz="1600" b="0" i="0" u="none" strike="noStrike" cap="none" baseline="30000">
                <a:solidFill>
                  <a:schemeClr val="dk1"/>
                </a:solidFill>
                <a:latin typeface="Arial"/>
                <a:ea typeface="Arial"/>
                <a:cs typeface="Arial"/>
                <a:sym typeface="Arial"/>
              </a:rPr>
              <a:t>5</a:t>
            </a:r>
            <a:endParaRPr sz="1600" b="0" i="0" u="none" strike="noStrike" cap="none" baseline="30000">
              <a:solidFill>
                <a:schemeClr val="dk1"/>
              </a:solidFill>
              <a:latin typeface="Arial"/>
              <a:ea typeface="Arial"/>
              <a:cs typeface="Arial"/>
              <a:sym typeface="Arial"/>
            </a:endParaRPr>
          </a:p>
        </p:txBody>
      </p:sp>
      <p:sp>
        <p:nvSpPr>
          <p:cNvPr id="488" name="Google Shape;488;p59"/>
          <p:cNvSpPr txBox="1"/>
          <p:nvPr/>
        </p:nvSpPr>
        <p:spPr>
          <a:xfrm>
            <a:off x="7768820" y="4949735"/>
            <a:ext cx="2451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Average decrease in stock price following a security breach</a:t>
            </a:r>
            <a:r>
              <a:rPr lang="en" sz="1600" b="0" i="0" u="none" strike="noStrike" cap="none" baseline="30000">
                <a:solidFill>
                  <a:schemeClr val="dk1"/>
                </a:solidFill>
                <a:latin typeface="Arial"/>
                <a:ea typeface="Arial"/>
                <a:cs typeface="Arial"/>
                <a:sym typeface="Arial"/>
              </a:rPr>
              <a:t>7</a:t>
            </a:r>
            <a:endParaRPr sz="1600" b="0" i="0" u="none" strike="noStrike" cap="none" baseline="30000">
              <a:solidFill>
                <a:schemeClr val="dk1"/>
              </a:solidFill>
              <a:latin typeface="Arial"/>
              <a:ea typeface="Arial"/>
              <a:cs typeface="Arial"/>
              <a:sym typeface="Arial"/>
            </a:endParaRPr>
          </a:p>
        </p:txBody>
      </p:sp>
      <p:sp>
        <p:nvSpPr>
          <p:cNvPr id="489" name="Google Shape;489;p59"/>
          <p:cNvSpPr txBox="1"/>
          <p:nvPr/>
        </p:nvSpPr>
        <p:spPr>
          <a:xfrm>
            <a:off x="1864933" y="1957332"/>
            <a:ext cx="25515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Of breaches involved access to privileged account</a:t>
            </a:r>
            <a:r>
              <a:rPr lang="en" sz="1600" b="0" i="0" u="none" strike="noStrike" cap="none" baseline="30000">
                <a:solidFill>
                  <a:schemeClr val="dk1"/>
                </a:solidFill>
                <a:latin typeface="Arial"/>
                <a:ea typeface="Arial"/>
                <a:cs typeface="Arial"/>
                <a:sym typeface="Arial"/>
              </a:rPr>
              <a:t>1</a:t>
            </a:r>
            <a:endParaRPr sz="1600" b="0" i="0" u="none" strike="noStrike" cap="none" baseline="30000">
              <a:solidFill>
                <a:schemeClr val="dk1"/>
              </a:solidFill>
              <a:latin typeface="Arial"/>
              <a:ea typeface="Arial"/>
              <a:cs typeface="Arial"/>
              <a:sym typeface="Arial"/>
            </a:endParaRPr>
          </a:p>
        </p:txBody>
      </p:sp>
      <p:sp>
        <p:nvSpPr>
          <p:cNvPr id="490" name="Google Shape;490;p59"/>
          <p:cNvSpPr txBox="1"/>
          <p:nvPr/>
        </p:nvSpPr>
        <p:spPr>
          <a:xfrm>
            <a:off x="4007048" y="2121207"/>
            <a:ext cx="2238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accent6"/>
                </a:solidFill>
                <a:latin typeface="Arial"/>
                <a:ea typeface="Arial"/>
                <a:cs typeface="Arial"/>
                <a:sym typeface="Arial"/>
              </a:rPr>
              <a:t>52%</a:t>
            </a:r>
            <a:endParaRPr sz="1400" b="1" i="0" u="none" strike="noStrike" cap="none">
              <a:solidFill>
                <a:srgbClr val="000000"/>
              </a:solidFill>
              <a:latin typeface="Arial"/>
              <a:ea typeface="Arial"/>
              <a:cs typeface="Arial"/>
              <a:sym typeface="Arial"/>
            </a:endParaRPr>
          </a:p>
        </p:txBody>
      </p:sp>
      <p:sp>
        <p:nvSpPr>
          <p:cNvPr id="491" name="Google Shape;491;p59"/>
          <p:cNvSpPr txBox="1"/>
          <p:nvPr/>
        </p:nvSpPr>
        <p:spPr>
          <a:xfrm>
            <a:off x="5620624" y="1957332"/>
            <a:ext cx="2895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Of security events caused operational outage that affected productivity</a:t>
            </a:r>
            <a:r>
              <a:rPr lang="en" sz="1600" b="0" i="0" u="none" strike="noStrike" cap="none" baseline="30000">
                <a:solidFill>
                  <a:schemeClr val="dk1"/>
                </a:solidFill>
                <a:latin typeface="Arial"/>
                <a:ea typeface="Arial"/>
                <a:cs typeface="Arial"/>
                <a:sym typeface="Arial"/>
              </a:rPr>
              <a:t>3</a:t>
            </a:r>
            <a:endParaRPr sz="1600" b="0" i="0" u="none" strike="noStrike" cap="none" baseline="30000">
              <a:solidFill>
                <a:schemeClr val="dk1"/>
              </a:solidFill>
              <a:latin typeface="Arial"/>
              <a:ea typeface="Arial"/>
              <a:cs typeface="Arial"/>
              <a:sym typeface="Arial"/>
            </a:endParaRPr>
          </a:p>
        </p:txBody>
      </p:sp>
      <p:sp>
        <p:nvSpPr>
          <p:cNvPr id="492" name="Google Shape;492;p59"/>
          <p:cNvSpPr txBox="1"/>
          <p:nvPr/>
        </p:nvSpPr>
        <p:spPr>
          <a:xfrm>
            <a:off x="386818" y="3118934"/>
            <a:ext cx="2238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accent6"/>
                </a:solidFill>
                <a:latin typeface="Arial"/>
                <a:ea typeface="Arial"/>
                <a:cs typeface="Arial"/>
                <a:sym typeface="Arial"/>
              </a:rPr>
              <a:t>28%</a:t>
            </a:r>
            <a:endParaRPr sz="1400" b="1" i="0" u="none" strike="noStrike" cap="none">
              <a:solidFill>
                <a:srgbClr val="000000"/>
              </a:solidFill>
              <a:latin typeface="Arial"/>
              <a:ea typeface="Arial"/>
              <a:cs typeface="Arial"/>
              <a:sym typeface="Arial"/>
            </a:endParaRPr>
          </a:p>
        </p:txBody>
      </p:sp>
      <p:sp>
        <p:nvSpPr>
          <p:cNvPr id="493" name="Google Shape;493;p59"/>
          <p:cNvSpPr txBox="1"/>
          <p:nvPr/>
        </p:nvSpPr>
        <p:spPr>
          <a:xfrm>
            <a:off x="1975555" y="5134402"/>
            <a:ext cx="2238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accent6"/>
                </a:solidFill>
                <a:latin typeface="Arial"/>
                <a:ea typeface="Arial"/>
                <a:cs typeface="Arial"/>
                <a:sym typeface="Arial"/>
              </a:rPr>
              <a:t>52%</a:t>
            </a:r>
            <a:endParaRPr sz="1400" b="1" i="0" u="none" strike="noStrike" cap="none">
              <a:solidFill>
                <a:srgbClr val="000000"/>
              </a:solidFill>
              <a:latin typeface="Arial"/>
              <a:ea typeface="Arial"/>
              <a:cs typeface="Arial"/>
              <a:sym typeface="Arial"/>
            </a:endParaRPr>
          </a:p>
        </p:txBody>
      </p:sp>
      <p:sp>
        <p:nvSpPr>
          <p:cNvPr id="494" name="Google Shape;494;p59"/>
          <p:cNvSpPr txBox="1"/>
          <p:nvPr/>
        </p:nvSpPr>
        <p:spPr>
          <a:xfrm>
            <a:off x="6277720" y="5134402"/>
            <a:ext cx="2238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accent6"/>
                </a:solidFill>
                <a:latin typeface="Arial"/>
                <a:ea typeface="Arial"/>
                <a:cs typeface="Arial"/>
                <a:sym typeface="Arial"/>
              </a:rPr>
              <a:t>7.3%</a:t>
            </a:r>
            <a:endParaRPr sz="1400" b="1" i="0" u="none" strike="noStrike" cap="none">
              <a:solidFill>
                <a:srgbClr val="000000"/>
              </a:solidFill>
              <a:latin typeface="Arial"/>
              <a:ea typeface="Arial"/>
              <a:cs typeface="Arial"/>
              <a:sym typeface="Arial"/>
            </a:endParaRPr>
          </a:p>
        </p:txBody>
      </p:sp>
      <p:sp>
        <p:nvSpPr>
          <p:cNvPr id="495" name="Google Shape;495;p59"/>
          <p:cNvSpPr txBox="1"/>
          <p:nvPr/>
        </p:nvSpPr>
        <p:spPr>
          <a:xfrm>
            <a:off x="386818" y="2121207"/>
            <a:ext cx="2238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accent6"/>
                </a:solidFill>
                <a:latin typeface="Arial"/>
                <a:ea typeface="Arial"/>
                <a:cs typeface="Arial"/>
                <a:sym typeface="Arial"/>
              </a:rPr>
              <a:t>74%</a:t>
            </a:r>
            <a:endParaRPr sz="1400" b="1" i="0" u="none" strike="noStrike" cap="none">
              <a:solidFill>
                <a:srgbClr val="000000"/>
              </a:solidFill>
              <a:latin typeface="Arial"/>
              <a:ea typeface="Arial"/>
              <a:cs typeface="Arial"/>
              <a:sym typeface="Arial"/>
            </a:endParaRPr>
          </a:p>
        </p:txBody>
      </p:sp>
      <p:sp>
        <p:nvSpPr>
          <p:cNvPr id="496" name="Google Shape;496;p59"/>
          <p:cNvSpPr txBox="1"/>
          <p:nvPr/>
        </p:nvSpPr>
        <p:spPr>
          <a:xfrm>
            <a:off x="849875" y="5818625"/>
            <a:ext cx="113184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0" i="0" u="none" strike="noStrike" cap="none" baseline="30000">
                <a:solidFill>
                  <a:srgbClr val="0C1824"/>
                </a:solidFill>
                <a:latin typeface="Arial"/>
                <a:ea typeface="Arial"/>
                <a:cs typeface="Arial"/>
                <a:sym typeface="Arial"/>
              </a:rPr>
              <a:t>1</a:t>
            </a:r>
            <a:r>
              <a:rPr lang="en" sz="900" b="0" i="0" u="none" strike="noStrike" cap="none">
                <a:solidFill>
                  <a:srgbClr val="0C1824"/>
                </a:solidFill>
                <a:latin typeface="Arial"/>
                <a:ea typeface="Arial"/>
                <a:cs typeface="Arial"/>
                <a:sym typeface="Arial"/>
              </a:rPr>
              <a:t>Centrify</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900" b="0" i="0" u="none" strike="noStrike" cap="none" baseline="30000">
                <a:solidFill>
                  <a:srgbClr val="0C1824"/>
                </a:solidFill>
                <a:latin typeface="Arial"/>
                <a:ea typeface="Arial"/>
                <a:cs typeface="Arial"/>
                <a:sym typeface="Arial"/>
              </a:rPr>
              <a:t>2</a:t>
            </a:r>
            <a:r>
              <a:rPr lang="en" sz="900" b="0" i="0" u="none" strike="noStrike" cap="none">
                <a:solidFill>
                  <a:srgbClr val="0C1824"/>
                </a:solidFill>
                <a:latin typeface="Arial"/>
                <a:ea typeface="Arial"/>
                <a:cs typeface="Arial"/>
                <a:sym typeface="Arial"/>
              </a:rPr>
              <a:t>DarkReading</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900" b="0" i="0" u="none" strike="noStrike" cap="none" baseline="30000">
                <a:solidFill>
                  <a:srgbClr val="0C1824"/>
                </a:solidFill>
                <a:latin typeface="Arial"/>
                <a:ea typeface="Arial"/>
                <a:cs typeface="Arial"/>
                <a:sym typeface="Arial"/>
              </a:rPr>
              <a:t>3</a:t>
            </a:r>
            <a:r>
              <a:rPr lang="en" sz="900" b="0" i="0" u="none" strike="noStrike" cap="none">
                <a:solidFill>
                  <a:srgbClr val="0C1824"/>
                </a:solidFill>
                <a:latin typeface="Arial"/>
                <a:ea typeface="Arial"/>
                <a:cs typeface="Arial"/>
                <a:sym typeface="Arial"/>
              </a:rPr>
              <a:t>Fortinet</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900" b="0" i="0" u="none" strike="noStrike" cap="none" baseline="30000">
                <a:solidFill>
                  <a:srgbClr val="0C1824"/>
                </a:solidFill>
                <a:latin typeface="Arial"/>
                <a:ea typeface="Arial"/>
                <a:cs typeface="Arial"/>
                <a:sym typeface="Arial"/>
              </a:rPr>
              <a:t>4</a:t>
            </a:r>
            <a:r>
              <a:rPr lang="en" sz="900" b="0" i="0" u="none" strike="noStrike" cap="none">
                <a:solidFill>
                  <a:srgbClr val="0C1824"/>
                </a:solidFill>
                <a:latin typeface="Arial"/>
                <a:ea typeface="Arial"/>
                <a:cs typeface="Arial"/>
                <a:sym typeface="Arial"/>
              </a:rPr>
              <a:t>Onapsis</a:t>
            </a:r>
            <a:endParaRPr sz="900" b="0" i="0" u="none" strike="noStrike" cap="none" baseline="30000">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900" b="0" i="0" u="none" strike="noStrike" cap="none" baseline="30000">
                <a:solidFill>
                  <a:srgbClr val="0C1824"/>
                </a:solidFill>
                <a:latin typeface="Arial"/>
                <a:ea typeface="Arial"/>
                <a:cs typeface="Arial"/>
                <a:sym typeface="Arial"/>
              </a:rPr>
              <a:t>5</a:t>
            </a:r>
            <a:r>
              <a:rPr lang="en" sz="900" b="0" i="0" u="none" strike="noStrike" cap="none">
                <a:solidFill>
                  <a:srgbClr val="0C1824"/>
                </a:solidFill>
                <a:latin typeface="Arial"/>
                <a:ea typeface="Arial"/>
                <a:cs typeface="Arial"/>
                <a:sym typeface="Arial"/>
              </a:rPr>
              <a:t>Ascent</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900" b="0" i="0" u="none" strike="noStrike" cap="none" baseline="30000">
                <a:solidFill>
                  <a:srgbClr val="0C1824"/>
                </a:solidFill>
                <a:latin typeface="Arial"/>
                <a:ea typeface="Arial"/>
                <a:cs typeface="Arial"/>
                <a:sym typeface="Arial"/>
              </a:rPr>
              <a:t>6</a:t>
            </a:r>
            <a:r>
              <a:rPr lang="en" sz="900" b="0" i="0" u="none" strike="noStrike" cap="none">
                <a:solidFill>
                  <a:srgbClr val="0C1824"/>
                </a:solidFill>
                <a:latin typeface="Arial"/>
                <a:ea typeface="Arial"/>
                <a:cs typeface="Arial"/>
                <a:sym typeface="Arial"/>
              </a:rPr>
              <a:t>TechRepublic</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900" b="0" i="0" u="none" strike="noStrike" cap="none" baseline="30000">
                <a:solidFill>
                  <a:srgbClr val="0C1824"/>
                </a:solidFill>
                <a:latin typeface="Arial"/>
                <a:ea typeface="Arial"/>
                <a:cs typeface="Arial"/>
                <a:sym typeface="Arial"/>
              </a:rPr>
              <a:t>7</a:t>
            </a:r>
            <a:r>
              <a:rPr lang="en" sz="900" b="0" i="0" u="none" strike="noStrike" cap="none">
                <a:solidFill>
                  <a:srgbClr val="0C1824"/>
                </a:solidFill>
                <a:latin typeface="Arial"/>
                <a:ea typeface="Arial"/>
                <a:cs typeface="Arial"/>
                <a:sym typeface="Arial"/>
              </a:rPr>
              <a:t>Forbes</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900" b="0" i="0" u="none" strike="noStrike" cap="none">
              <a:solidFill>
                <a:srgbClr val="0C1824"/>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grpSp>
        <p:nvGrpSpPr>
          <p:cNvPr id="507" name="Google Shape;507;p61"/>
          <p:cNvGrpSpPr/>
          <p:nvPr/>
        </p:nvGrpSpPr>
        <p:grpSpPr>
          <a:xfrm>
            <a:off x="7077704" y="2570095"/>
            <a:ext cx="347155" cy="347155"/>
            <a:chOff x="3157188" y="909150"/>
            <a:chExt cx="470400" cy="470400"/>
          </a:xfrm>
        </p:grpSpPr>
        <p:sp>
          <p:nvSpPr>
            <p:cNvPr id="508" name="Google Shape;508;p61"/>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09" name="Google Shape;509;p61"/>
            <p:cNvSpPr/>
            <p:nvPr/>
          </p:nvSpPr>
          <p:spPr>
            <a:xfrm>
              <a:off x="3243138" y="995100"/>
              <a:ext cx="298500" cy="298500"/>
            </a:xfrm>
            <a:prstGeom prst="mathPlus">
              <a:avLst>
                <a:gd name="adj1" fmla="val 9900"/>
              </a:avLst>
            </a:prstGeom>
            <a:solidFill>
              <a:srgbClr val="0D5DD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pic>
        <p:nvPicPr>
          <p:cNvPr id="510" name="Google Shape;510;p61"/>
          <p:cNvPicPr preferRelativeResize="0"/>
          <p:nvPr/>
        </p:nvPicPr>
        <p:blipFill rotWithShape="1">
          <a:blip r:embed="rId3">
            <a:alphaModFix/>
          </a:blip>
          <a:srcRect l="15290"/>
          <a:stretch/>
        </p:blipFill>
        <p:spPr>
          <a:xfrm>
            <a:off x="774700" y="1232450"/>
            <a:ext cx="5428022" cy="5625552"/>
          </a:xfrm>
          <a:prstGeom prst="rect">
            <a:avLst/>
          </a:prstGeom>
          <a:noFill/>
          <a:ln>
            <a:noFill/>
          </a:ln>
        </p:spPr>
      </p:pic>
      <p:grpSp>
        <p:nvGrpSpPr>
          <p:cNvPr id="511" name="Google Shape;511;p61"/>
          <p:cNvGrpSpPr/>
          <p:nvPr/>
        </p:nvGrpSpPr>
        <p:grpSpPr>
          <a:xfrm>
            <a:off x="4663440" y="1280160"/>
            <a:ext cx="6972300" cy="1002786"/>
            <a:chOff x="4686300" y="1308650"/>
            <a:chExt cx="6972300" cy="1002786"/>
          </a:xfrm>
        </p:grpSpPr>
        <p:sp>
          <p:nvSpPr>
            <p:cNvPr id="512" name="Google Shape;512;p61"/>
            <p:cNvSpPr/>
            <p:nvPr/>
          </p:nvSpPr>
          <p:spPr>
            <a:xfrm>
              <a:off x="4686300" y="1308650"/>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3A66B1"/>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533" b="0" i="0" u="none" strike="noStrike" cap="none" dirty="0">
                  <a:solidFill>
                    <a:schemeClr val="lt1"/>
                  </a:solidFill>
                  <a:latin typeface="Arial"/>
                  <a:ea typeface="Arial"/>
                  <a:cs typeface="Arial"/>
                  <a:sym typeface="Arial"/>
                </a:rPr>
                <a:t>Treat Business-Critical Apps Like OT Critical Infrastructure</a:t>
              </a:r>
              <a:endParaRPr dirty="0"/>
            </a:p>
          </p:txBody>
        </p:sp>
        <p:sp>
          <p:nvSpPr>
            <p:cNvPr id="513" name="Google Shape;513;p61"/>
            <p:cNvSpPr/>
            <p:nvPr/>
          </p:nvSpPr>
          <p:spPr>
            <a:xfrm>
              <a:off x="4786578" y="1408928"/>
              <a:ext cx="864900" cy="8022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1</a:t>
              </a:r>
              <a:endParaRPr sz="1467" b="0" i="0" u="none" strike="noStrike" cap="none">
                <a:solidFill>
                  <a:srgbClr val="000000"/>
                </a:solidFill>
                <a:latin typeface="Arial"/>
                <a:ea typeface="Arial"/>
                <a:cs typeface="Arial"/>
                <a:sym typeface="Arial"/>
              </a:endParaRPr>
            </a:p>
          </p:txBody>
        </p:sp>
      </p:grpSp>
      <p:grpSp>
        <p:nvGrpSpPr>
          <p:cNvPr id="514" name="Google Shape;514;p61"/>
          <p:cNvGrpSpPr/>
          <p:nvPr/>
        </p:nvGrpSpPr>
        <p:grpSpPr>
          <a:xfrm>
            <a:off x="4663440" y="2377440"/>
            <a:ext cx="6972300" cy="1002786"/>
            <a:chOff x="4686300" y="2411714"/>
            <a:chExt cx="6972300" cy="1002786"/>
          </a:xfrm>
        </p:grpSpPr>
        <p:sp>
          <p:nvSpPr>
            <p:cNvPr id="515" name="Google Shape;515;p61"/>
            <p:cNvSpPr/>
            <p:nvPr/>
          </p:nvSpPr>
          <p:spPr>
            <a:xfrm>
              <a:off x="4686300" y="2411714"/>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533">
                  <a:solidFill>
                    <a:schemeClr val="lt1"/>
                  </a:solidFill>
                </a:rPr>
                <a:t>Timely</a:t>
              </a:r>
              <a:r>
                <a:rPr lang="en" sz="2533" b="0" i="0" u="none" strike="noStrike" cap="none">
                  <a:solidFill>
                    <a:schemeClr val="lt1"/>
                  </a:solidFill>
                  <a:latin typeface="Arial"/>
                  <a:ea typeface="Arial"/>
                  <a:cs typeface="Arial"/>
                  <a:sym typeface="Arial"/>
                </a:rPr>
                <a:t> Patch Management</a:t>
              </a:r>
              <a:endParaRPr/>
            </a:p>
          </p:txBody>
        </p:sp>
        <p:sp>
          <p:nvSpPr>
            <p:cNvPr id="516" name="Google Shape;516;p61"/>
            <p:cNvSpPr/>
            <p:nvPr/>
          </p:nvSpPr>
          <p:spPr>
            <a:xfrm>
              <a:off x="4786578" y="2511993"/>
              <a:ext cx="864900" cy="802200"/>
            </a:xfrm>
            <a:prstGeom prst="roundRect">
              <a:avLst>
                <a:gd name="adj" fmla="val 10000"/>
              </a:avLst>
            </a:prstGeom>
            <a:solidFill>
              <a:srgbClr val="C8CF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2</a:t>
              </a:r>
              <a:endParaRPr sz="1467" b="0" i="0" u="none" strike="noStrike" cap="none">
                <a:solidFill>
                  <a:srgbClr val="000000"/>
                </a:solidFill>
                <a:latin typeface="Arial"/>
                <a:ea typeface="Arial"/>
                <a:cs typeface="Arial"/>
                <a:sym typeface="Arial"/>
              </a:endParaRPr>
            </a:p>
          </p:txBody>
        </p:sp>
      </p:grpSp>
      <p:grpSp>
        <p:nvGrpSpPr>
          <p:cNvPr id="517" name="Google Shape;517;p61"/>
          <p:cNvGrpSpPr/>
          <p:nvPr/>
        </p:nvGrpSpPr>
        <p:grpSpPr>
          <a:xfrm>
            <a:off x="4663440" y="3550920"/>
            <a:ext cx="6972300" cy="1002786"/>
            <a:chOff x="4686300" y="2981379"/>
            <a:chExt cx="6972300" cy="1002786"/>
          </a:xfrm>
        </p:grpSpPr>
        <p:sp>
          <p:nvSpPr>
            <p:cNvPr id="518" name="Google Shape;518;p61"/>
            <p:cNvSpPr/>
            <p:nvPr/>
          </p:nvSpPr>
          <p:spPr>
            <a:xfrm>
              <a:off x="4686300" y="2981379"/>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300">
                  <a:solidFill>
                    <a:schemeClr val="lt1"/>
                  </a:solidFill>
                </a:rPr>
                <a:t>Continuous Monitoring of Vulnerabilities and Threats to Your ERP Ap</a:t>
              </a:r>
              <a:r>
                <a:rPr lang="en" sz="2300" b="0" i="0" u="none" strike="noStrike" cap="none">
                  <a:solidFill>
                    <a:schemeClr val="lt1"/>
                  </a:solidFill>
                  <a:latin typeface="Arial"/>
                  <a:ea typeface="Arial"/>
                  <a:cs typeface="Arial"/>
                  <a:sym typeface="Arial"/>
                </a:rPr>
                <a:t>plications </a:t>
              </a:r>
              <a:endParaRPr/>
            </a:p>
          </p:txBody>
        </p:sp>
        <p:sp>
          <p:nvSpPr>
            <p:cNvPr id="519" name="Google Shape;519;p61"/>
            <p:cNvSpPr/>
            <p:nvPr/>
          </p:nvSpPr>
          <p:spPr>
            <a:xfrm>
              <a:off x="4786578" y="3081657"/>
              <a:ext cx="864900" cy="802200"/>
            </a:xfrm>
            <a:prstGeom prst="roundRect">
              <a:avLst>
                <a:gd name="adj" fmla="val 10000"/>
              </a:avLst>
            </a:prstGeom>
            <a:solidFill>
              <a:srgbClr val="D2D8EA"/>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3</a:t>
              </a:r>
              <a:endParaRPr sz="1467" b="0" i="0" u="none" strike="noStrike" cap="none">
                <a:solidFill>
                  <a:srgbClr val="000000"/>
                </a:solidFill>
                <a:latin typeface="Arial"/>
                <a:ea typeface="Arial"/>
                <a:cs typeface="Arial"/>
                <a:sym typeface="Arial"/>
              </a:endParaRPr>
            </a:p>
          </p:txBody>
        </p:sp>
      </p:grpSp>
      <p:grpSp>
        <p:nvGrpSpPr>
          <p:cNvPr id="520" name="Google Shape;520;p61"/>
          <p:cNvGrpSpPr/>
          <p:nvPr/>
        </p:nvGrpSpPr>
        <p:grpSpPr>
          <a:xfrm>
            <a:off x="4663440" y="4724400"/>
            <a:ext cx="6972300" cy="1002786"/>
            <a:chOff x="4686300" y="3855844"/>
            <a:chExt cx="6972300" cy="1002786"/>
          </a:xfrm>
        </p:grpSpPr>
        <p:sp>
          <p:nvSpPr>
            <p:cNvPr id="521" name="Google Shape;521;p61"/>
            <p:cNvSpPr/>
            <p:nvPr/>
          </p:nvSpPr>
          <p:spPr>
            <a:xfrm>
              <a:off x="4686300" y="3855844"/>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300">
                  <a:solidFill>
                    <a:schemeClr val="lt1"/>
                  </a:solidFill>
                </a:rPr>
                <a:t>Secure Your Custom Code in ERP Applications </a:t>
              </a:r>
              <a:endParaRPr/>
            </a:p>
          </p:txBody>
        </p:sp>
        <p:sp>
          <p:nvSpPr>
            <p:cNvPr id="522" name="Google Shape;522;p61"/>
            <p:cNvSpPr/>
            <p:nvPr/>
          </p:nvSpPr>
          <p:spPr>
            <a:xfrm>
              <a:off x="4786578" y="3956122"/>
              <a:ext cx="864900" cy="802200"/>
            </a:xfrm>
            <a:prstGeom prst="roundRect">
              <a:avLst>
                <a:gd name="adj" fmla="val 10000"/>
              </a:avLst>
            </a:prstGeom>
            <a:solidFill>
              <a:srgbClr val="DCE0E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4</a:t>
              </a:r>
              <a:endParaRPr sz="1467" b="0" i="0" u="none" strike="noStrike" cap="none">
                <a:solidFill>
                  <a:srgbClr val="000000"/>
                </a:solidFill>
                <a:latin typeface="Arial"/>
                <a:ea typeface="Arial"/>
                <a:cs typeface="Arial"/>
                <a:sym typeface="Arial"/>
              </a:endParaRPr>
            </a:p>
          </p:txBody>
        </p:sp>
      </p:grpSp>
      <p:sp>
        <p:nvSpPr>
          <p:cNvPr id="523" name="Google Shape;523;p61"/>
          <p:cNvSpPr txBox="1">
            <a:spLocks noGrp="1"/>
          </p:cNvSpPr>
          <p:nvPr>
            <p:ph type="body" idx="1"/>
          </p:nvPr>
        </p:nvSpPr>
        <p:spPr>
          <a:xfrm>
            <a:off x="992776" y="150315"/>
            <a:ext cx="11021400" cy="634500"/>
          </a:xfrm>
          <a:prstGeom prst="rect">
            <a:avLst/>
          </a:prstGeom>
          <a:noFill/>
          <a:ln>
            <a:noFill/>
          </a:ln>
        </p:spPr>
        <p:txBody>
          <a:bodyPr spcFirstLastPara="1" wrap="square" lIns="0" tIns="0" rIns="0" bIns="0" anchor="t" anchorCtr="0">
            <a:normAutofit/>
          </a:bodyPr>
          <a:lstStyle/>
          <a:p>
            <a:pPr marL="457200" lvl="0" indent="-228600" algn="l" rtl="0">
              <a:lnSpc>
                <a:spcPct val="90000"/>
              </a:lnSpc>
              <a:spcBef>
                <a:spcPts val="1000"/>
              </a:spcBef>
              <a:spcAft>
                <a:spcPts val="0"/>
              </a:spcAft>
              <a:buSzPts val="2800"/>
              <a:buNone/>
            </a:pPr>
            <a:r>
              <a:rPr lang="en"/>
              <a:t>…And Five Things To Do Today</a:t>
            </a:r>
            <a:endParaRPr/>
          </a:p>
        </p:txBody>
      </p:sp>
      <p:sp>
        <p:nvSpPr>
          <p:cNvPr id="524" name="Google Shape;524;p61"/>
          <p:cNvSpPr/>
          <p:nvPr/>
        </p:nvSpPr>
        <p:spPr>
          <a:xfrm>
            <a:off x="4663440" y="5882640"/>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533">
                <a:solidFill>
                  <a:schemeClr val="lt1"/>
                </a:solidFill>
              </a:rPr>
              <a:t>Commit to Control and Governance</a:t>
            </a:r>
            <a:endParaRPr/>
          </a:p>
        </p:txBody>
      </p:sp>
      <p:sp>
        <p:nvSpPr>
          <p:cNvPr id="525" name="Google Shape;525;p61"/>
          <p:cNvSpPr/>
          <p:nvPr/>
        </p:nvSpPr>
        <p:spPr>
          <a:xfrm>
            <a:off x="4763718" y="6028638"/>
            <a:ext cx="864900" cy="8022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a:solidFill>
                  <a:schemeClr val="accent1"/>
                </a:solidFill>
              </a:rPr>
              <a:t>5</a:t>
            </a:r>
            <a:endParaRPr sz="1467"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p:nvPr/>
        </p:nvSpPr>
        <p:spPr>
          <a:xfrm>
            <a:off x="2594150" y="5752100"/>
            <a:ext cx="7395600" cy="709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txBox="1">
            <a:spLocks noGrp="1"/>
          </p:cNvSpPr>
          <p:nvPr>
            <p:ph type="body" idx="1"/>
          </p:nvPr>
        </p:nvSpPr>
        <p:spPr>
          <a:xfrm>
            <a:off x="840376" y="302715"/>
            <a:ext cx="106416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800"/>
              <a:buNone/>
            </a:pPr>
            <a:r>
              <a:rPr lang="en-US"/>
              <a:t>ONAPSIS GIVES YOU THE VISIBILITY AND TOOLS YOU NEED TO PROTECT YOUR BUSINESS-CRITICAL APPLICATIONS </a:t>
            </a:r>
            <a:endParaRPr/>
          </a:p>
        </p:txBody>
      </p:sp>
      <p:sp>
        <p:nvSpPr>
          <p:cNvPr id="315" name="Google Shape;315;p29"/>
          <p:cNvSpPr/>
          <p:nvPr/>
        </p:nvSpPr>
        <p:spPr>
          <a:xfrm>
            <a:off x="5782727" y="1858511"/>
            <a:ext cx="1287000" cy="373500"/>
          </a:xfrm>
          <a:prstGeom prst="roundRect">
            <a:avLst>
              <a:gd name="adj" fmla="val 3173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6" name="Google Shape;316;p29"/>
          <p:cNvPicPr preferRelativeResize="0"/>
          <p:nvPr/>
        </p:nvPicPr>
        <p:blipFill>
          <a:blip r:embed="rId3">
            <a:alphaModFix/>
          </a:blip>
          <a:stretch>
            <a:fillRect/>
          </a:stretch>
        </p:blipFill>
        <p:spPr>
          <a:xfrm>
            <a:off x="1851126" y="555001"/>
            <a:ext cx="8756425" cy="5106451"/>
          </a:xfrm>
          <a:prstGeom prst="rect">
            <a:avLst/>
          </a:prstGeom>
          <a:noFill/>
          <a:ln>
            <a:noFill/>
          </a:ln>
        </p:spPr>
      </p:pic>
      <p:sp>
        <p:nvSpPr>
          <p:cNvPr id="317" name="Google Shape;317;p29"/>
          <p:cNvSpPr txBox="1"/>
          <p:nvPr/>
        </p:nvSpPr>
        <p:spPr>
          <a:xfrm>
            <a:off x="3870400" y="6202650"/>
            <a:ext cx="4857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chemeClr val="dk1"/>
                </a:solidFill>
              </a:rPr>
              <a:t>CLOUD, ON-PREMISES OR HYBRID APPLICATIONS</a:t>
            </a:r>
            <a:endParaRPr>
              <a:solidFill>
                <a:schemeClr val="dk1"/>
              </a:solidFill>
            </a:endParaRPr>
          </a:p>
        </p:txBody>
      </p:sp>
      <p:sp>
        <p:nvSpPr>
          <p:cNvPr id="318" name="Google Shape;318;p29"/>
          <p:cNvSpPr/>
          <p:nvPr/>
        </p:nvSpPr>
        <p:spPr>
          <a:xfrm rot="-2700000">
            <a:off x="6045961" y="5563524"/>
            <a:ext cx="373352" cy="37335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rot="-2700000">
            <a:off x="5983659" y="5610634"/>
            <a:ext cx="490449" cy="490449"/>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 name="Google Shape;320;p29"/>
          <p:cNvPicPr preferRelativeResize="0"/>
          <p:nvPr/>
        </p:nvPicPr>
        <p:blipFill>
          <a:blip r:embed="rId4">
            <a:alphaModFix/>
          </a:blip>
          <a:stretch>
            <a:fillRect/>
          </a:stretch>
        </p:blipFill>
        <p:spPr>
          <a:xfrm>
            <a:off x="8803692" y="5799075"/>
            <a:ext cx="906199" cy="634499"/>
          </a:xfrm>
          <a:prstGeom prst="rect">
            <a:avLst/>
          </a:prstGeom>
          <a:noFill/>
          <a:ln>
            <a:noFill/>
          </a:ln>
        </p:spPr>
      </p:pic>
      <p:pic>
        <p:nvPicPr>
          <p:cNvPr id="321" name="Google Shape;321;p29"/>
          <p:cNvPicPr preferRelativeResize="0"/>
          <p:nvPr/>
        </p:nvPicPr>
        <p:blipFill rotWithShape="1">
          <a:blip r:embed="rId5">
            <a:alphaModFix/>
          </a:blip>
          <a:srcRect l="27728" t="25628" r="18462" b="26268"/>
          <a:stretch/>
        </p:blipFill>
        <p:spPr>
          <a:xfrm>
            <a:off x="2895133" y="5851807"/>
            <a:ext cx="1051463" cy="529036"/>
          </a:xfrm>
          <a:prstGeom prst="rect">
            <a:avLst/>
          </a:prstGeom>
          <a:noFill/>
          <a:ln>
            <a:noFill/>
          </a:ln>
        </p:spPr>
      </p:pic>
      <p:pic>
        <p:nvPicPr>
          <p:cNvPr id="322" name="Google Shape;322;p29"/>
          <p:cNvPicPr preferRelativeResize="0"/>
          <p:nvPr/>
        </p:nvPicPr>
        <p:blipFill rotWithShape="1">
          <a:blip r:embed="rId6">
            <a:alphaModFix/>
          </a:blip>
          <a:srcRect t="40922" b="42708"/>
          <a:stretch/>
        </p:blipFill>
        <p:spPr>
          <a:xfrm>
            <a:off x="5454664" y="5915701"/>
            <a:ext cx="1520228" cy="248848"/>
          </a:xfrm>
          <a:prstGeom prst="rect">
            <a:avLst/>
          </a:prstGeom>
          <a:noFill/>
          <a:ln>
            <a:noFill/>
          </a:ln>
        </p:spPr>
      </p:pic>
    </p:spTree>
  </p:cSld>
  <p:clrMapOvr>
    <a:masterClrMapping/>
  </p:clrMapOvr>
</p:sld>
</file>

<file path=ppt/theme/theme1.xml><?xml version="1.0" encoding="utf-8"?>
<a:theme xmlns:a="http://schemas.openxmlformats.org/drawingml/2006/main" name="Onapsis Theme">
  <a:themeElements>
    <a:clrScheme name="Ona New Brand">
      <a:dk1>
        <a:srgbClr val="0A1446"/>
      </a:dk1>
      <a:lt1>
        <a:srgbClr val="FFFFFF"/>
      </a:lt1>
      <a:dk2>
        <a:srgbClr val="B7B7B7"/>
      </a:dk2>
      <a:lt2>
        <a:srgbClr val="F0F5FA"/>
      </a:lt2>
      <a:accent1>
        <a:srgbClr val="F57323"/>
      </a:accent1>
      <a:accent2>
        <a:srgbClr val="0A1446"/>
      </a:accent2>
      <a:accent3>
        <a:srgbClr val="288CB4"/>
      </a:accent3>
      <a:accent4>
        <a:srgbClr val="5A19EB"/>
      </a:accent4>
      <a:accent5>
        <a:srgbClr val="F0F5FA"/>
      </a:accent5>
      <a:accent6>
        <a:srgbClr val="0A1446"/>
      </a:accent6>
      <a:hlink>
        <a:srgbClr val="5A19EB"/>
      </a:hlink>
      <a:folHlink>
        <a:srgbClr val="F573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napsis Theme">
  <a:themeElements>
    <a:clrScheme name="Ona New Brand">
      <a:dk1>
        <a:srgbClr val="0A1446"/>
      </a:dk1>
      <a:lt1>
        <a:srgbClr val="FFFFFF"/>
      </a:lt1>
      <a:dk2>
        <a:srgbClr val="B7B7B7"/>
      </a:dk2>
      <a:lt2>
        <a:srgbClr val="F0F5FA"/>
      </a:lt2>
      <a:accent1>
        <a:srgbClr val="F57323"/>
      </a:accent1>
      <a:accent2>
        <a:srgbClr val="0A1446"/>
      </a:accent2>
      <a:accent3>
        <a:srgbClr val="288CB4"/>
      </a:accent3>
      <a:accent4>
        <a:srgbClr val="5A19EB"/>
      </a:accent4>
      <a:accent5>
        <a:srgbClr val="F0F5FA"/>
      </a:accent5>
      <a:accent6>
        <a:srgbClr val="0A1446"/>
      </a:accent6>
      <a:hlink>
        <a:srgbClr val="5A19EB"/>
      </a:hlink>
      <a:folHlink>
        <a:srgbClr val="F573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napsis Theme">
  <a:themeElements>
    <a:clrScheme name="Ona New Brand">
      <a:dk1>
        <a:srgbClr val="0A1446"/>
      </a:dk1>
      <a:lt1>
        <a:srgbClr val="FFFFFF"/>
      </a:lt1>
      <a:dk2>
        <a:srgbClr val="B7B7B7"/>
      </a:dk2>
      <a:lt2>
        <a:srgbClr val="F0F5FA"/>
      </a:lt2>
      <a:accent1>
        <a:srgbClr val="F57323"/>
      </a:accent1>
      <a:accent2>
        <a:srgbClr val="0A1446"/>
      </a:accent2>
      <a:accent3>
        <a:srgbClr val="288CB4"/>
      </a:accent3>
      <a:accent4>
        <a:srgbClr val="5A19EB"/>
      </a:accent4>
      <a:accent5>
        <a:srgbClr val="F0F5FA"/>
      </a:accent5>
      <a:accent6>
        <a:srgbClr val="0A1446"/>
      </a:accent6>
      <a:hlink>
        <a:srgbClr val="5A19EB"/>
      </a:hlink>
      <a:folHlink>
        <a:srgbClr val="F573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napsis Theme">
  <a:themeElements>
    <a:clrScheme name="Ona New Brand">
      <a:dk1>
        <a:srgbClr val="0A1446"/>
      </a:dk1>
      <a:lt1>
        <a:srgbClr val="FFFFFF"/>
      </a:lt1>
      <a:dk2>
        <a:srgbClr val="B7B7B7"/>
      </a:dk2>
      <a:lt2>
        <a:srgbClr val="F0F5FA"/>
      </a:lt2>
      <a:accent1>
        <a:srgbClr val="F57323"/>
      </a:accent1>
      <a:accent2>
        <a:srgbClr val="0A1446"/>
      </a:accent2>
      <a:accent3>
        <a:srgbClr val="288CB4"/>
      </a:accent3>
      <a:accent4>
        <a:srgbClr val="5A19EB"/>
      </a:accent4>
      <a:accent5>
        <a:srgbClr val="F0F5FA"/>
      </a:accent5>
      <a:accent6>
        <a:srgbClr val="0A1446"/>
      </a:accent6>
      <a:hlink>
        <a:srgbClr val="5A19EB"/>
      </a:hlink>
      <a:folHlink>
        <a:srgbClr val="F573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napsis Theme">
  <a:themeElements>
    <a:clrScheme name="Ona New Brand">
      <a:dk1>
        <a:srgbClr val="0A1446"/>
      </a:dk1>
      <a:lt1>
        <a:srgbClr val="FFFFFF"/>
      </a:lt1>
      <a:dk2>
        <a:srgbClr val="B7B7B7"/>
      </a:dk2>
      <a:lt2>
        <a:srgbClr val="F0F5FA"/>
      </a:lt2>
      <a:accent1>
        <a:srgbClr val="F57323"/>
      </a:accent1>
      <a:accent2>
        <a:srgbClr val="0A1446"/>
      </a:accent2>
      <a:accent3>
        <a:srgbClr val="288CB4"/>
      </a:accent3>
      <a:accent4>
        <a:srgbClr val="5A19EB"/>
      </a:accent4>
      <a:accent5>
        <a:srgbClr val="F0F5FA"/>
      </a:accent5>
      <a:accent6>
        <a:srgbClr val="0A1446"/>
      </a:accent6>
      <a:hlink>
        <a:srgbClr val="5A19EB"/>
      </a:hlink>
      <a:folHlink>
        <a:srgbClr val="F573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5665</Words>
  <Application>Microsoft Office PowerPoint</Application>
  <PresentationFormat>Widescreen</PresentationFormat>
  <Paragraphs>539</Paragraphs>
  <Slides>20</Slides>
  <Notes>19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Arial</vt:lpstr>
      <vt:lpstr>Arial Black</vt:lpstr>
      <vt:lpstr>Open Sans</vt:lpstr>
      <vt:lpstr>Montserrat</vt:lpstr>
      <vt:lpstr>Calibri</vt:lpstr>
      <vt:lpstr>Onapsis Theme</vt:lpstr>
      <vt:lpstr>1_Onapsis Theme</vt:lpstr>
      <vt:lpstr>Onapsis Theme</vt:lpstr>
      <vt:lpstr>2_Onapsis Theme</vt:lpstr>
      <vt:lpstr>3_Onapsis Theme</vt:lpstr>
      <vt:lpstr>PowerPoint Presentation</vt:lpstr>
      <vt:lpstr>PowerPoint Presentation</vt:lpstr>
      <vt:lpstr>PowerPoint Presentation</vt:lpstr>
      <vt:lpstr>PowerPoint Presentation</vt:lpstr>
      <vt:lpstr>Security In Depth – Protect the Application 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Batchelor</dc:creator>
  <cp:lastModifiedBy>Karl Batchelor</cp:lastModifiedBy>
  <cp:revision>5</cp:revision>
  <dcterms:modified xsi:type="dcterms:W3CDTF">2022-12-02T16:52:05Z</dcterms:modified>
</cp:coreProperties>
</file>