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84" r:id="rId3"/>
    <p:sldMasterId id="2147483686" r:id="rId4"/>
  </p:sldMasterIdLst>
  <p:notesMasterIdLst>
    <p:notesMasterId r:id="rId22"/>
  </p:notesMasterIdLst>
  <p:sldIdLst>
    <p:sldId id="307" r:id="rId5"/>
    <p:sldId id="329" r:id="rId6"/>
    <p:sldId id="325" r:id="rId7"/>
    <p:sldId id="326" r:id="rId8"/>
    <p:sldId id="327" r:id="rId9"/>
    <p:sldId id="2147376459" r:id="rId10"/>
    <p:sldId id="328" r:id="rId11"/>
    <p:sldId id="2147376461" r:id="rId12"/>
    <p:sldId id="2147376460" r:id="rId13"/>
    <p:sldId id="2147376463" r:id="rId14"/>
    <p:sldId id="2147376462" r:id="rId15"/>
    <p:sldId id="2147376465" r:id="rId16"/>
    <p:sldId id="2147376464" r:id="rId17"/>
    <p:sldId id="2147376467" r:id="rId18"/>
    <p:sldId id="2147376466" r:id="rId19"/>
    <p:sldId id="308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29753-0BB5-4CD6-9BEF-FC0253CEDA5C}" v="72" dt="2022-12-05T19:51:11.938"/>
    <p1510:client id="{E57AFE21-F621-4ABC-B1A4-9DDC38A676FF}" v="2" dt="2022-12-06T19:49:19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hon Vazquez" userId="370cf947-9ef2-4689-84c2-1c3af9b9c14d" providerId="ADAL" clId="{E57AFE21-F621-4ABC-B1A4-9DDC38A676FF}"/>
    <pc:docChg chg="custSel modSld">
      <pc:chgData name="Othon Vazquez" userId="370cf947-9ef2-4689-84c2-1c3af9b9c14d" providerId="ADAL" clId="{E57AFE21-F621-4ABC-B1A4-9DDC38A676FF}" dt="2022-12-06T19:48:17.117" v="2" actId="478"/>
      <pc:docMkLst>
        <pc:docMk/>
      </pc:docMkLst>
      <pc:sldChg chg="delSp modSp mod">
        <pc:chgData name="Othon Vazquez" userId="370cf947-9ef2-4689-84c2-1c3af9b9c14d" providerId="ADAL" clId="{E57AFE21-F621-4ABC-B1A4-9DDC38A676FF}" dt="2022-12-06T19:48:17.117" v="2" actId="478"/>
        <pc:sldMkLst>
          <pc:docMk/>
          <pc:sldMk cId="1925441447" sldId="325"/>
        </pc:sldMkLst>
        <pc:spChg chg="del mod">
          <ac:chgData name="Othon Vazquez" userId="370cf947-9ef2-4689-84c2-1c3af9b9c14d" providerId="ADAL" clId="{E57AFE21-F621-4ABC-B1A4-9DDC38A676FF}" dt="2022-12-06T19:48:17.117" v="2" actId="478"/>
          <ac:spMkLst>
            <pc:docMk/>
            <pc:sldMk cId="1925441447" sldId="325"/>
            <ac:spMk id="132" creationId="{B7B2BB38-FE83-9281-8F94-3748CA795365}"/>
          </ac:spMkLst>
        </pc:spChg>
      </pc:sldChg>
      <pc:sldChg chg="modSp mod">
        <pc:chgData name="Othon Vazquez" userId="370cf947-9ef2-4689-84c2-1c3af9b9c14d" providerId="ADAL" clId="{E57AFE21-F621-4ABC-B1A4-9DDC38A676FF}" dt="2022-12-06T15:18:50.689" v="0" actId="1076"/>
        <pc:sldMkLst>
          <pc:docMk/>
          <pc:sldMk cId="1024098308" sldId="2147376460"/>
        </pc:sldMkLst>
        <pc:spChg chg="mod">
          <ac:chgData name="Othon Vazquez" userId="370cf947-9ef2-4689-84c2-1c3af9b9c14d" providerId="ADAL" clId="{E57AFE21-F621-4ABC-B1A4-9DDC38A676FF}" dt="2022-12-06T15:18:50.689" v="0" actId="1076"/>
          <ac:spMkLst>
            <pc:docMk/>
            <pc:sldMk cId="1024098308" sldId="2147376460"/>
            <ac:spMk id="2" creationId="{076B9B4C-246B-8C00-9A65-0AB1E455DC3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33FDD-CF29-4595-B09B-9894CF4F5570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00DFB8-1E63-4AA7-A744-C3AB58750E7A}">
      <dgm:prSet custT="1"/>
      <dgm:spPr/>
      <dgm:t>
        <a:bodyPr/>
        <a:lstStyle/>
        <a:p>
          <a:r>
            <a:rPr lang="en-US" sz="2800"/>
            <a:t>Efficiency</a:t>
          </a:r>
        </a:p>
      </dgm:t>
    </dgm:pt>
    <dgm:pt modelId="{FC9AD1B9-05BB-47D6-B0EC-1E389FE85DB1}" type="parTrans" cxnId="{EAF47FC6-46A2-4F60-899D-AB44FF92026E}">
      <dgm:prSet/>
      <dgm:spPr/>
      <dgm:t>
        <a:bodyPr/>
        <a:lstStyle/>
        <a:p>
          <a:endParaRPr lang="en-US"/>
        </a:p>
      </dgm:t>
    </dgm:pt>
    <dgm:pt modelId="{3B1B5C3C-AFEA-4B77-ACD4-6F50E78EC5D0}" type="sibTrans" cxnId="{EAF47FC6-46A2-4F60-899D-AB44FF92026E}">
      <dgm:prSet/>
      <dgm:spPr/>
      <dgm:t>
        <a:bodyPr/>
        <a:lstStyle/>
        <a:p>
          <a:endParaRPr lang="en-US"/>
        </a:p>
      </dgm:t>
    </dgm:pt>
    <dgm:pt modelId="{36A7068D-B130-424A-8250-3BE5C495F831}">
      <dgm:prSet/>
      <dgm:spPr/>
      <dgm:t>
        <a:bodyPr/>
        <a:lstStyle/>
        <a:p>
          <a:r>
            <a:rPr lang="en-US"/>
            <a:t>Maximize </a:t>
          </a:r>
          <a:r>
            <a:rPr lang="en-US" b="1"/>
            <a:t>Operational efficiency </a:t>
          </a:r>
          <a:r>
            <a:rPr lang="en-US"/>
            <a:t>by Digitizing B2B collaboration with the SAP Business Network (CA.F) </a:t>
          </a:r>
        </a:p>
      </dgm:t>
    </dgm:pt>
    <dgm:pt modelId="{D15ED19E-BD00-43DC-92D5-0F6FA1E5FB17}" type="parTrans" cxnId="{900A65F0-C416-49EB-B721-7763A76E735E}">
      <dgm:prSet/>
      <dgm:spPr/>
      <dgm:t>
        <a:bodyPr/>
        <a:lstStyle/>
        <a:p>
          <a:endParaRPr lang="en-US"/>
        </a:p>
      </dgm:t>
    </dgm:pt>
    <dgm:pt modelId="{AD1EC680-D5AA-4208-8BCE-4D0B815FE537}" type="sibTrans" cxnId="{900A65F0-C416-49EB-B721-7763A76E735E}">
      <dgm:prSet/>
      <dgm:spPr/>
      <dgm:t>
        <a:bodyPr/>
        <a:lstStyle/>
        <a:p>
          <a:endParaRPr lang="en-US"/>
        </a:p>
      </dgm:t>
    </dgm:pt>
    <dgm:pt modelId="{3AEFF0E0-BA2B-45B0-8E96-4DEAE96AAE99}" type="pres">
      <dgm:prSet presAssocID="{28633FDD-CF29-4595-B09B-9894CF4F5570}" presName="Name0" presStyleCnt="0">
        <dgm:presLayoutVars>
          <dgm:dir/>
          <dgm:animLvl val="lvl"/>
          <dgm:resizeHandles val="exact"/>
        </dgm:presLayoutVars>
      </dgm:prSet>
      <dgm:spPr/>
    </dgm:pt>
    <dgm:pt modelId="{1A8328CB-C7D4-4CB0-B06E-5E68BCF13E0B}" type="pres">
      <dgm:prSet presAssocID="{F200DFB8-1E63-4AA7-A744-C3AB58750E7A}" presName="linNode" presStyleCnt="0"/>
      <dgm:spPr/>
    </dgm:pt>
    <dgm:pt modelId="{22A33F3C-4765-49EA-97A3-9E0F48422668}" type="pres">
      <dgm:prSet presAssocID="{F200DFB8-1E63-4AA7-A744-C3AB58750E7A}" presName="parentText" presStyleLbl="alignNode1" presStyleIdx="0" presStyleCnt="1">
        <dgm:presLayoutVars>
          <dgm:chMax val="1"/>
          <dgm:bulletEnabled/>
        </dgm:presLayoutVars>
      </dgm:prSet>
      <dgm:spPr/>
    </dgm:pt>
    <dgm:pt modelId="{A6818F76-7B6E-49F1-993C-458C368BF839}" type="pres">
      <dgm:prSet presAssocID="{F200DFB8-1E63-4AA7-A744-C3AB58750E7A}" presName="descendantText" presStyleLbl="alignAccFollowNode1" presStyleIdx="0" presStyleCnt="1" custLinFactNeighborX="581" custLinFactNeighborY="2043">
        <dgm:presLayoutVars>
          <dgm:bulletEnabled/>
        </dgm:presLayoutVars>
      </dgm:prSet>
      <dgm:spPr/>
    </dgm:pt>
  </dgm:ptLst>
  <dgm:cxnLst>
    <dgm:cxn modelId="{F6995449-0D70-4BC2-8F2B-A7C468B60D00}" type="presOf" srcId="{F200DFB8-1E63-4AA7-A744-C3AB58750E7A}" destId="{22A33F3C-4765-49EA-97A3-9E0F48422668}" srcOrd="0" destOrd="0" presId="urn:microsoft.com/office/officeart/2016/7/layout/VerticalSolidActionList"/>
    <dgm:cxn modelId="{FA59399A-12BA-4D66-881B-BD8D3670386B}" type="presOf" srcId="{36A7068D-B130-424A-8250-3BE5C495F831}" destId="{A6818F76-7B6E-49F1-993C-458C368BF839}" srcOrd="0" destOrd="0" presId="urn:microsoft.com/office/officeart/2016/7/layout/VerticalSolidActionList"/>
    <dgm:cxn modelId="{EAF47FC6-46A2-4F60-899D-AB44FF92026E}" srcId="{28633FDD-CF29-4595-B09B-9894CF4F5570}" destId="{F200DFB8-1E63-4AA7-A744-C3AB58750E7A}" srcOrd="0" destOrd="0" parTransId="{FC9AD1B9-05BB-47D6-B0EC-1E389FE85DB1}" sibTransId="{3B1B5C3C-AFEA-4B77-ACD4-6F50E78EC5D0}"/>
    <dgm:cxn modelId="{2F6687DF-4347-4201-86DC-2C33F444E599}" type="presOf" srcId="{28633FDD-CF29-4595-B09B-9894CF4F5570}" destId="{3AEFF0E0-BA2B-45B0-8E96-4DEAE96AAE99}" srcOrd="0" destOrd="0" presId="urn:microsoft.com/office/officeart/2016/7/layout/VerticalSolidActionList"/>
    <dgm:cxn modelId="{900A65F0-C416-49EB-B721-7763A76E735E}" srcId="{F200DFB8-1E63-4AA7-A744-C3AB58750E7A}" destId="{36A7068D-B130-424A-8250-3BE5C495F831}" srcOrd="0" destOrd="0" parTransId="{D15ED19E-BD00-43DC-92D5-0F6FA1E5FB17}" sibTransId="{AD1EC680-D5AA-4208-8BCE-4D0B815FE537}"/>
    <dgm:cxn modelId="{7EE0F639-2175-4EFF-8CFF-0318BA38F949}" type="presParOf" srcId="{3AEFF0E0-BA2B-45B0-8E96-4DEAE96AAE99}" destId="{1A8328CB-C7D4-4CB0-B06E-5E68BCF13E0B}" srcOrd="0" destOrd="0" presId="urn:microsoft.com/office/officeart/2016/7/layout/VerticalSolidActionList"/>
    <dgm:cxn modelId="{7995D210-C66E-4446-8AFC-171277F0DDA3}" type="presParOf" srcId="{1A8328CB-C7D4-4CB0-B06E-5E68BCF13E0B}" destId="{22A33F3C-4765-49EA-97A3-9E0F48422668}" srcOrd="0" destOrd="0" presId="urn:microsoft.com/office/officeart/2016/7/layout/VerticalSolidActionList"/>
    <dgm:cxn modelId="{B22C8D06-4C45-4D83-BF03-164560FF8499}" type="presParOf" srcId="{1A8328CB-C7D4-4CB0-B06E-5E68BCF13E0B}" destId="{A6818F76-7B6E-49F1-993C-458C368BF83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33FDD-CF29-4595-B09B-9894CF4F5570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00DFB8-1E63-4AA7-A744-C3AB58750E7A}">
      <dgm:prSet custT="1"/>
      <dgm:spPr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rgbClr val="5B9BD5">
              <a:hueOff val="-3379271"/>
              <a:satOff val="-8710"/>
              <a:lumOff val="-5883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1290" tIns="137675" rIns="111290" bIns="137675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Visibility</a:t>
          </a:r>
        </a:p>
      </dgm:t>
    </dgm:pt>
    <dgm:pt modelId="{FC9AD1B9-05BB-47D6-B0EC-1E389FE85DB1}" type="parTrans" cxnId="{EAF47FC6-46A2-4F60-899D-AB44FF92026E}">
      <dgm:prSet/>
      <dgm:spPr/>
      <dgm:t>
        <a:bodyPr/>
        <a:lstStyle/>
        <a:p>
          <a:endParaRPr lang="en-US"/>
        </a:p>
      </dgm:t>
    </dgm:pt>
    <dgm:pt modelId="{3B1B5C3C-AFEA-4B77-ACD4-6F50E78EC5D0}" type="sibTrans" cxnId="{EAF47FC6-46A2-4F60-899D-AB44FF92026E}">
      <dgm:prSet/>
      <dgm:spPr/>
      <dgm:t>
        <a:bodyPr/>
        <a:lstStyle/>
        <a:p>
          <a:endParaRPr lang="en-US"/>
        </a:p>
      </dgm:t>
    </dgm:pt>
    <dgm:pt modelId="{36A7068D-B130-424A-8250-3BE5C495F831}">
      <dgm:prSet/>
      <dgm:spPr/>
      <dgm:t>
        <a:bodyPr/>
        <a:lstStyle/>
        <a:p>
          <a:r>
            <a:rPr lang="en-US"/>
            <a:t>Improve your </a:t>
          </a:r>
          <a:r>
            <a:rPr lang="en-US" b="1"/>
            <a:t>Supply Chain Visibility</a:t>
          </a:r>
          <a:r>
            <a:rPr lang="en-US"/>
            <a:t> with the SAP Business Network (SCC.F)</a:t>
          </a:r>
        </a:p>
      </dgm:t>
    </dgm:pt>
    <dgm:pt modelId="{D15ED19E-BD00-43DC-92D5-0F6FA1E5FB17}" type="parTrans" cxnId="{900A65F0-C416-49EB-B721-7763A76E735E}">
      <dgm:prSet/>
      <dgm:spPr/>
      <dgm:t>
        <a:bodyPr/>
        <a:lstStyle/>
        <a:p>
          <a:endParaRPr lang="en-US"/>
        </a:p>
      </dgm:t>
    </dgm:pt>
    <dgm:pt modelId="{AD1EC680-D5AA-4208-8BCE-4D0B815FE537}" type="sibTrans" cxnId="{900A65F0-C416-49EB-B721-7763A76E735E}">
      <dgm:prSet/>
      <dgm:spPr/>
      <dgm:t>
        <a:bodyPr/>
        <a:lstStyle/>
        <a:p>
          <a:endParaRPr lang="en-US"/>
        </a:p>
      </dgm:t>
    </dgm:pt>
    <dgm:pt modelId="{3AEFF0E0-BA2B-45B0-8E96-4DEAE96AAE99}" type="pres">
      <dgm:prSet presAssocID="{28633FDD-CF29-4595-B09B-9894CF4F5570}" presName="Name0" presStyleCnt="0">
        <dgm:presLayoutVars>
          <dgm:dir/>
          <dgm:animLvl val="lvl"/>
          <dgm:resizeHandles val="exact"/>
        </dgm:presLayoutVars>
      </dgm:prSet>
      <dgm:spPr/>
    </dgm:pt>
    <dgm:pt modelId="{1A8328CB-C7D4-4CB0-B06E-5E68BCF13E0B}" type="pres">
      <dgm:prSet presAssocID="{F200DFB8-1E63-4AA7-A744-C3AB58750E7A}" presName="linNode" presStyleCnt="0"/>
      <dgm:spPr/>
    </dgm:pt>
    <dgm:pt modelId="{22A33F3C-4765-49EA-97A3-9E0F48422668}" type="pres">
      <dgm:prSet presAssocID="{F200DFB8-1E63-4AA7-A744-C3AB58750E7A}" presName="parentText" presStyleLbl="alignNode1" presStyleIdx="0" presStyleCnt="1">
        <dgm:presLayoutVars>
          <dgm:chMax val="1"/>
          <dgm:bulletEnabled/>
        </dgm:presLayoutVars>
      </dgm:prSet>
      <dgm:spPr>
        <a:xfrm>
          <a:off x="0" y="1359"/>
          <a:ext cx="2103120" cy="1393787"/>
        </a:xfrm>
        <a:prstGeom prst="rect">
          <a:avLst/>
        </a:prstGeom>
      </dgm:spPr>
    </dgm:pt>
    <dgm:pt modelId="{A6818F76-7B6E-49F1-993C-458C368BF839}" type="pres">
      <dgm:prSet presAssocID="{F200DFB8-1E63-4AA7-A744-C3AB58750E7A}" presName="descendantText" presStyleLbl="alignAccFollowNode1" presStyleIdx="0" presStyleCnt="1" custLinFactNeighborX="39854" custLinFactNeighborY="-3648">
        <dgm:presLayoutVars>
          <dgm:bulletEnabled/>
        </dgm:presLayoutVars>
      </dgm:prSet>
      <dgm:spPr/>
    </dgm:pt>
  </dgm:ptLst>
  <dgm:cxnLst>
    <dgm:cxn modelId="{F6995449-0D70-4BC2-8F2B-A7C468B60D00}" type="presOf" srcId="{F200DFB8-1E63-4AA7-A744-C3AB58750E7A}" destId="{22A33F3C-4765-49EA-97A3-9E0F48422668}" srcOrd="0" destOrd="0" presId="urn:microsoft.com/office/officeart/2016/7/layout/VerticalSolidActionList"/>
    <dgm:cxn modelId="{FA59399A-12BA-4D66-881B-BD8D3670386B}" type="presOf" srcId="{36A7068D-B130-424A-8250-3BE5C495F831}" destId="{A6818F76-7B6E-49F1-993C-458C368BF839}" srcOrd="0" destOrd="0" presId="urn:microsoft.com/office/officeart/2016/7/layout/VerticalSolidActionList"/>
    <dgm:cxn modelId="{EAF47FC6-46A2-4F60-899D-AB44FF92026E}" srcId="{28633FDD-CF29-4595-B09B-9894CF4F5570}" destId="{F200DFB8-1E63-4AA7-A744-C3AB58750E7A}" srcOrd="0" destOrd="0" parTransId="{FC9AD1B9-05BB-47D6-B0EC-1E389FE85DB1}" sibTransId="{3B1B5C3C-AFEA-4B77-ACD4-6F50E78EC5D0}"/>
    <dgm:cxn modelId="{2F6687DF-4347-4201-86DC-2C33F444E599}" type="presOf" srcId="{28633FDD-CF29-4595-B09B-9894CF4F5570}" destId="{3AEFF0E0-BA2B-45B0-8E96-4DEAE96AAE99}" srcOrd="0" destOrd="0" presId="urn:microsoft.com/office/officeart/2016/7/layout/VerticalSolidActionList"/>
    <dgm:cxn modelId="{900A65F0-C416-49EB-B721-7763A76E735E}" srcId="{F200DFB8-1E63-4AA7-A744-C3AB58750E7A}" destId="{36A7068D-B130-424A-8250-3BE5C495F831}" srcOrd="0" destOrd="0" parTransId="{D15ED19E-BD00-43DC-92D5-0F6FA1E5FB17}" sibTransId="{AD1EC680-D5AA-4208-8BCE-4D0B815FE537}"/>
    <dgm:cxn modelId="{7EE0F639-2175-4EFF-8CFF-0318BA38F949}" type="presParOf" srcId="{3AEFF0E0-BA2B-45B0-8E96-4DEAE96AAE99}" destId="{1A8328CB-C7D4-4CB0-B06E-5E68BCF13E0B}" srcOrd="0" destOrd="0" presId="urn:microsoft.com/office/officeart/2016/7/layout/VerticalSolidActionList"/>
    <dgm:cxn modelId="{7995D210-C66E-4446-8AFC-171277F0DDA3}" type="presParOf" srcId="{1A8328CB-C7D4-4CB0-B06E-5E68BCF13E0B}" destId="{22A33F3C-4765-49EA-97A3-9E0F48422668}" srcOrd="0" destOrd="0" presId="urn:microsoft.com/office/officeart/2016/7/layout/VerticalSolidActionList"/>
    <dgm:cxn modelId="{B22C8D06-4C45-4D83-BF03-164560FF8499}" type="presParOf" srcId="{1A8328CB-C7D4-4CB0-B06E-5E68BCF13E0B}" destId="{A6818F76-7B6E-49F1-993C-458C368BF83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633FDD-CF29-4595-B09B-9894CF4F5570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00DFB8-1E63-4AA7-A744-C3AB58750E7A}">
      <dgm:prSet custT="1"/>
      <dgm:spPr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rgbClr val="5B9BD5">
              <a:hueOff val="-6758543"/>
              <a:satOff val="-17419"/>
              <a:lumOff val="-11765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1290" tIns="137675" rIns="111290" bIns="137675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WCM &amp; ESG</a:t>
          </a:r>
        </a:p>
      </dgm:t>
    </dgm:pt>
    <dgm:pt modelId="{FC9AD1B9-05BB-47D6-B0EC-1E389FE85DB1}" type="parTrans" cxnId="{EAF47FC6-46A2-4F60-899D-AB44FF92026E}">
      <dgm:prSet/>
      <dgm:spPr/>
      <dgm:t>
        <a:bodyPr/>
        <a:lstStyle/>
        <a:p>
          <a:endParaRPr lang="en-US"/>
        </a:p>
      </dgm:t>
    </dgm:pt>
    <dgm:pt modelId="{3B1B5C3C-AFEA-4B77-ACD4-6F50E78EC5D0}" type="sibTrans" cxnId="{EAF47FC6-46A2-4F60-899D-AB44FF92026E}">
      <dgm:prSet/>
      <dgm:spPr/>
      <dgm:t>
        <a:bodyPr/>
        <a:lstStyle/>
        <a:p>
          <a:endParaRPr lang="en-US"/>
        </a:p>
      </dgm:t>
    </dgm:pt>
    <dgm:pt modelId="{36A7068D-B130-424A-8250-3BE5C495F831}">
      <dgm:prSet/>
      <dgm:spPr/>
      <dgm:t>
        <a:bodyPr/>
        <a:lstStyle/>
        <a:p>
          <a:r>
            <a:rPr lang="en-US"/>
            <a:t>Leverage </a:t>
          </a:r>
          <a:r>
            <a:rPr lang="en-US" b="1"/>
            <a:t>WCM programs </a:t>
          </a:r>
          <a:r>
            <a:rPr lang="en-US"/>
            <a:t>to free up cash and improve supply chain </a:t>
          </a:r>
          <a:r>
            <a:rPr lang="en-US" b="1"/>
            <a:t>ESG performance</a:t>
          </a:r>
          <a:r>
            <a:rPr lang="en-US"/>
            <a:t> with Taulia (SAP’s SCF &amp; DD)</a:t>
          </a:r>
        </a:p>
      </dgm:t>
    </dgm:pt>
    <dgm:pt modelId="{D15ED19E-BD00-43DC-92D5-0F6FA1E5FB17}" type="parTrans" cxnId="{900A65F0-C416-49EB-B721-7763A76E735E}">
      <dgm:prSet/>
      <dgm:spPr/>
      <dgm:t>
        <a:bodyPr/>
        <a:lstStyle/>
        <a:p>
          <a:endParaRPr lang="en-US"/>
        </a:p>
      </dgm:t>
    </dgm:pt>
    <dgm:pt modelId="{AD1EC680-D5AA-4208-8BCE-4D0B815FE537}" type="sibTrans" cxnId="{900A65F0-C416-49EB-B721-7763A76E735E}">
      <dgm:prSet/>
      <dgm:spPr/>
      <dgm:t>
        <a:bodyPr/>
        <a:lstStyle/>
        <a:p>
          <a:endParaRPr lang="en-US"/>
        </a:p>
      </dgm:t>
    </dgm:pt>
    <dgm:pt modelId="{ED3E7DF9-CD6E-4108-9D61-7B069F5925BD}">
      <dgm:prSet/>
      <dgm:spPr/>
      <dgm:t>
        <a:bodyPr/>
        <a:lstStyle/>
        <a:p>
          <a:r>
            <a:rPr lang="en-US"/>
            <a:t>Improve Visibility</a:t>
          </a:r>
        </a:p>
      </dgm:t>
    </dgm:pt>
    <dgm:pt modelId="{9C17EFB1-B4D1-47DD-AAE1-2B389EAF975D}" type="parTrans" cxnId="{8F467D8D-6A38-42C2-B01E-BD4645528330}">
      <dgm:prSet/>
      <dgm:spPr/>
      <dgm:t>
        <a:bodyPr/>
        <a:lstStyle/>
        <a:p>
          <a:endParaRPr lang="en-US"/>
        </a:p>
      </dgm:t>
    </dgm:pt>
    <dgm:pt modelId="{725ED0FA-737F-4792-AE71-80D0CEA009C8}" type="sibTrans" cxnId="{8F467D8D-6A38-42C2-B01E-BD4645528330}">
      <dgm:prSet/>
      <dgm:spPr/>
      <dgm:t>
        <a:bodyPr/>
        <a:lstStyle/>
        <a:p>
          <a:endParaRPr lang="en-US"/>
        </a:p>
      </dgm:t>
    </dgm:pt>
    <dgm:pt modelId="{D8CF500C-3CC7-4700-83A3-8662068C45C2}">
      <dgm:prSet/>
      <dgm:spPr/>
      <dgm:t>
        <a:bodyPr/>
        <a:lstStyle/>
        <a:p>
          <a:r>
            <a:rPr lang="en-US"/>
            <a:t>Improve your </a:t>
          </a:r>
          <a:r>
            <a:rPr lang="en-US" b="1"/>
            <a:t>Supply Chain Resilience </a:t>
          </a:r>
          <a:r>
            <a:rPr lang="en-US"/>
            <a:t>and </a:t>
          </a:r>
          <a:r>
            <a:rPr lang="en-US" b="1"/>
            <a:t>Visibility</a:t>
          </a:r>
          <a:r>
            <a:rPr lang="en-US"/>
            <a:t> with the SAP Business Network (SCC)</a:t>
          </a:r>
        </a:p>
      </dgm:t>
    </dgm:pt>
    <dgm:pt modelId="{C1D8475F-B62B-4444-B1E2-0CE356DB2603}" type="parTrans" cxnId="{F9A88969-C267-47E7-8A9E-328FE6037F8A}">
      <dgm:prSet/>
      <dgm:spPr/>
      <dgm:t>
        <a:bodyPr/>
        <a:lstStyle/>
        <a:p>
          <a:endParaRPr lang="en-US"/>
        </a:p>
      </dgm:t>
    </dgm:pt>
    <dgm:pt modelId="{AAFC6340-7A16-423D-A82E-826A0DCA400F}" type="sibTrans" cxnId="{F9A88969-C267-47E7-8A9E-328FE6037F8A}">
      <dgm:prSet/>
      <dgm:spPr/>
      <dgm:t>
        <a:bodyPr/>
        <a:lstStyle/>
        <a:p>
          <a:endParaRPr lang="en-US"/>
        </a:p>
      </dgm:t>
    </dgm:pt>
    <dgm:pt modelId="{A3651C19-8DCA-4A15-885E-6511FE886BCB}">
      <dgm:prSet/>
      <dgm:spPr/>
      <dgm:t>
        <a:bodyPr/>
        <a:lstStyle/>
        <a:p>
          <a:r>
            <a:rPr lang="en-US"/>
            <a:t>Leverage WCM</a:t>
          </a:r>
        </a:p>
      </dgm:t>
    </dgm:pt>
    <dgm:pt modelId="{84A854D7-8D90-4540-820E-D4DC91D82DBC}" type="parTrans" cxnId="{39DAD320-5CB0-4940-9F3B-2336032F08DB}">
      <dgm:prSet/>
      <dgm:spPr/>
      <dgm:t>
        <a:bodyPr/>
        <a:lstStyle/>
        <a:p>
          <a:endParaRPr lang="en-US"/>
        </a:p>
      </dgm:t>
    </dgm:pt>
    <dgm:pt modelId="{31635BE2-3566-4F72-B06A-61C30B2D4C1F}" type="sibTrans" cxnId="{39DAD320-5CB0-4940-9F3B-2336032F08DB}">
      <dgm:prSet/>
      <dgm:spPr/>
      <dgm:t>
        <a:bodyPr/>
        <a:lstStyle/>
        <a:p>
          <a:endParaRPr lang="en-US"/>
        </a:p>
      </dgm:t>
    </dgm:pt>
    <dgm:pt modelId="{834893E8-ECCE-4B19-A26D-3C2994FBA365}">
      <dgm:prSet/>
      <dgm:spPr/>
      <dgm:t>
        <a:bodyPr/>
        <a:lstStyle/>
        <a:p>
          <a:r>
            <a:rPr lang="en-US"/>
            <a:t>Leverage WCM programs </a:t>
          </a:r>
          <a:r>
            <a:rPr lang="en-US" b="1"/>
            <a:t>to free up cash </a:t>
          </a:r>
          <a:r>
            <a:rPr lang="en-US"/>
            <a:t>and improve supply chain </a:t>
          </a:r>
          <a:r>
            <a:rPr lang="en-US" b="1"/>
            <a:t>ESG performance </a:t>
          </a:r>
          <a:r>
            <a:rPr lang="en-US"/>
            <a:t>with Taulia (SCF &amp; DD)</a:t>
          </a:r>
        </a:p>
      </dgm:t>
    </dgm:pt>
    <dgm:pt modelId="{70D8BD85-6C40-4365-9309-49F804745758}" type="parTrans" cxnId="{EAE63DCF-5A6F-4EC0-B2C7-36E9A9FB5286}">
      <dgm:prSet/>
      <dgm:spPr/>
      <dgm:t>
        <a:bodyPr/>
        <a:lstStyle/>
        <a:p>
          <a:endParaRPr lang="en-US"/>
        </a:p>
      </dgm:t>
    </dgm:pt>
    <dgm:pt modelId="{4DDAC50D-F540-4187-A549-FAF463A964DA}" type="sibTrans" cxnId="{EAE63DCF-5A6F-4EC0-B2C7-36E9A9FB5286}">
      <dgm:prSet/>
      <dgm:spPr/>
      <dgm:t>
        <a:bodyPr/>
        <a:lstStyle/>
        <a:p>
          <a:endParaRPr lang="en-US"/>
        </a:p>
      </dgm:t>
    </dgm:pt>
    <dgm:pt modelId="{3AEFF0E0-BA2B-45B0-8E96-4DEAE96AAE99}" type="pres">
      <dgm:prSet presAssocID="{28633FDD-CF29-4595-B09B-9894CF4F5570}" presName="Name0" presStyleCnt="0">
        <dgm:presLayoutVars>
          <dgm:dir/>
          <dgm:animLvl val="lvl"/>
          <dgm:resizeHandles val="exact"/>
        </dgm:presLayoutVars>
      </dgm:prSet>
      <dgm:spPr/>
    </dgm:pt>
    <dgm:pt modelId="{1A8328CB-C7D4-4CB0-B06E-5E68BCF13E0B}" type="pres">
      <dgm:prSet presAssocID="{F200DFB8-1E63-4AA7-A744-C3AB58750E7A}" presName="linNode" presStyleCnt="0"/>
      <dgm:spPr/>
    </dgm:pt>
    <dgm:pt modelId="{22A33F3C-4765-49EA-97A3-9E0F48422668}" type="pres">
      <dgm:prSet presAssocID="{F200DFB8-1E63-4AA7-A744-C3AB58750E7A}" presName="parentText" presStyleLbl="alignNode1" presStyleIdx="0" presStyleCnt="3">
        <dgm:presLayoutVars>
          <dgm:chMax val="1"/>
          <dgm:bulletEnabled/>
        </dgm:presLayoutVars>
      </dgm:prSet>
      <dgm:spPr>
        <a:xfrm>
          <a:off x="0" y="1359"/>
          <a:ext cx="2103120" cy="1393787"/>
        </a:xfrm>
        <a:prstGeom prst="rect">
          <a:avLst/>
        </a:prstGeom>
      </dgm:spPr>
    </dgm:pt>
    <dgm:pt modelId="{A6818F76-7B6E-49F1-993C-458C368BF839}" type="pres">
      <dgm:prSet presAssocID="{F200DFB8-1E63-4AA7-A744-C3AB58750E7A}" presName="descendantText" presStyleLbl="alignAccFollowNode1" presStyleIdx="0" presStyleCnt="3" custLinFactNeighborX="39854" custLinFactNeighborY="-3648">
        <dgm:presLayoutVars>
          <dgm:bulletEnabled/>
        </dgm:presLayoutVars>
      </dgm:prSet>
      <dgm:spPr/>
    </dgm:pt>
    <dgm:pt modelId="{8C6F5BAE-35F9-45EF-9A46-2A177DD3D64B}" type="pres">
      <dgm:prSet presAssocID="{3B1B5C3C-AFEA-4B77-ACD4-6F50E78EC5D0}" presName="sp" presStyleCnt="0"/>
      <dgm:spPr/>
    </dgm:pt>
    <dgm:pt modelId="{7BC9165C-6F75-41D6-B49E-B2A7D53F8CEB}" type="pres">
      <dgm:prSet presAssocID="{ED3E7DF9-CD6E-4108-9D61-7B069F5925BD}" presName="linNode" presStyleCnt="0"/>
      <dgm:spPr/>
    </dgm:pt>
    <dgm:pt modelId="{A3AD22D9-DEF7-477C-B1E0-45BCF4B5C122}" type="pres">
      <dgm:prSet presAssocID="{ED3E7DF9-CD6E-4108-9D61-7B069F5925BD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E4521D37-BF05-4B7F-B99D-DAAAAA51BFA4}" type="pres">
      <dgm:prSet presAssocID="{ED3E7DF9-CD6E-4108-9D61-7B069F5925BD}" presName="descendantText" presStyleLbl="alignAccFollowNode1" presStyleIdx="1" presStyleCnt="3">
        <dgm:presLayoutVars>
          <dgm:bulletEnabled/>
        </dgm:presLayoutVars>
      </dgm:prSet>
      <dgm:spPr/>
    </dgm:pt>
    <dgm:pt modelId="{3BE3999C-BB02-461B-B785-F676E500B0C7}" type="pres">
      <dgm:prSet presAssocID="{725ED0FA-737F-4792-AE71-80D0CEA009C8}" presName="sp" presStyleCnt="0"/>
      <dgm:spPr/>
    </dgm:pt>
    <dgm:pt modelId="{C7DF1DD9-FB4F-4908-BB0A-1CD3B7BA6130}" type="pres">
      <dgm:prSet presAssocID="{A3651C19-8DCA-4A15-885E-6511FE886BCB}" presName="linNode" presStyleCnt="0"/>
      <dgm:spPr/>
    </dgm:pt>
    <dgm:pt modelId="{42404943-70B1-419C-A9B8-5385690ED525}" type="pres">
      <dgm:prSet presAssocID="{A3651C19-8DCA-4A15-885E-6511FE886BCB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A933DA2A-92D3-4765-A8D1-BED93515DBC6}" type="pres">
      <dgm:prSet presAssocID="{A3651C19-8DCA-4A15-885E-6511FE886BCB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8F1F7F18-21E0-4BA2-84D2-ECDE960D5E9B}" type="presOf" srcId="{834893E8-ECCE-4B19-A26D-3C2994FBA365}" destId="{A933DA2A-92D3-4765-A8D1-BED93515DBC6}" srcOrd="0" destOrd="0" presId="urn:microsoft.com/office/officeart/2016/7/layout/VerticalSolidActionList"/>
    <dgm:cxn modelId="{39DAD320-5CB0-4940-9F3B-2336032F08DB}" srcId="{28633FDD-CF29-4595-B09B-9894CF4F5570}" destId="{A3651C19-8DCA-4A15-885E-6511FE886BCB}" srcOrd="2" destOrd="0" parTransId="{84A854D7-8D90-4540-820E-D4DC91D82DBC}" sibTransId="{31635BE2-3566-4F72-B06A-61C30B2D4C1F}"/>
    <dgm:cxn modelId="{864FFA5F-1AC8-488D-9EB2-6692DDA66B0C}" type="presOf" srcId="{ED3E7DF9-CD6E-4108-9D61-7B069F5925BD}" destId="{A3AD22D9-DEF7-477C-B1E0-45BCF4B5C122}" srcOrd="0" destOrd="0" presId="urn:microsoft.com/office/officeart/2016/7/layout/VerticalSolidActionList"/>
    <dgm:cxn modelId="{F6995449-0D70-4BC2-8F2B-A7C468B60D00}" type="presOf" srcId="{F200DFB8-1E63-4AA7-A744-C3AB58750E7A}" destId="{22A33F3C-4765-49EA-97A3-9E0F48422668}" srcOrd="0" destOrd="0" presId="urn:microsoft.com/office/officeart/2016/7/layout/VerticalSolidActionList"/>
    <dgm:cxn modelId="{F9A88969-C267-47E7-8A9E-328FE6037F8A}" srcId="{ED3E7DF9-CD6E-4108-9D61-7B069F5925BD}" destId="{D8CF500C-3CC7-4700-83A3-8662068C45C2}" srcOrd="0" destOrd="0" parTransId="{C1D8475F-B62B-4444-B1E2-0CE356DB2603}" sibTransId="{AAFC6340-7A16-423D-A82E-826A0DCA400F}"/>
    <dgm:cxn modelId="{C248DD87-76EC-46A7-B4C8-BC0BC7D2F7B5}" type="presOf" srcId="{D8CF500C-3CC7-4700-83A3-8662068C45C2}" destId="{E4521D37-BF05-4B7F-B99D-DAAAAA51BFA4}" srcOrd="0" destOrd="0" presId="urn:microsoft.com/office/officeart/2016/7/layout/VerticalSolidActionList"/>
    <dgm:cxn modelId="{8F467D8D-6A38-42C2-B01E-BD4645528330}" srcId="{28633FDD-CF29-4595-B09B-9894CF4F5570}" destId="{ED3E7DF9-CD6E-4108-9D61-7B069F5925BD}" srcOrd="1" destOrd="0" parTransId="{9C17EFB1-B4D1-47DD-AAE1-2B389EAF975D}" sibTransId="{725ED0FA-737F-4792-AE71-80D0CEA009C8}"/>
    <dgm:cxn modelId="{FA59399A-12BA-4D66-881B-BD8D3670386B}" type="presOf" srcId="{36A7068D-B130-424A-8250-3BE5C495F831}" destId="{A6818F76-7B6E-49F1-993C-458C368BF839}" srcOrd="0" destOrd="0" presId="urn:microsoft.com/office/officeart/2016/7/layout/VerticalSolidActionList"/>
    <dgm:cxn modelId="{1C1F73A1-E7EF-4FE8-A2B8-24AF11D0017C}" type="presOf" srcId="{A3651C19-8DCA-4A15-885E-6511FE886BCB}" destId="{42404943-70B1-419C-A9B8-5385690ED525}" srcOrd="0" destOrd="0" presId="urn:microsoft.com/office/officeart/2016/7/layout/VerticalSolidActionList"/>
    <dgm:cxn modelId="{EAF47FC6-46A2-4F60-899D-AB44FF92026E}" srcId="{28633FDD-CF29-4595-B09B-9894CF4F5570}" destId="{F200DFB8-1E63-4AA7-A744-C3AB58750E7A}" srcOrd="0" destOrd="0" parTransId="{FC9AD1B9-05BB-47D6-B0EC-1E389FE85DB1}" sibTransId="{3B1B5C3C-AFEA-4B77-ACD4-6F50E78EC5D0}"/>
    <dgm:cxn modelId="{EAE63DCF-5A6F-4EC0-B2C7-36E9A9FB5286}" srcId="{A3651C19-8DCA-4A15-885E-6511FE886BCB}" destId="{834893E8-ECCE-4B19-A26D-3C2994FBA365}" srcOrd="0" destOrd="0" parTransId="{70D8BD85-6C40-4365-9309-49F804745758}" sibTransId="{4DDAC50D-F540-4187-A549-FAF463A964DA}"/>
    <dgm:cxn modelId="{2F6687DF-4347-4201-86DC-2C33F444E599}" type="presOf" srcId="{28633FDD-CF29-4595-B09B-9894CF4F5570}" destId="{3AEFF0E0-BA2B-45B0-8E96-4DEAE96AAE99}" srcOrd="0" destOrd="0" presId="urn:microsoft.com/office/officeart/2016/7/layout/VerticalSolidActionList"/>
    <dgm:cxn modelId="{900A65F0-C416-49EB-B721-7763A76E735E}" srcId="{F200DFB8-1E63-4AA7-A744-C3AB58750E7A}" destId="{36A7068D-B130-424A-8250-3BE5C495F831}" srcOrd="0" destOrd="0" parTransId="{D15ED19E-BD00-43DC-92D5-0F6FA1E5FB17}" sibTransId="{AD1EC680-D5AA-4208-8BCE-4D0B815FE537}"/>
    <dgm:cxn modelId="{7EE0F639-2175-4EFF-8CFF-0318BA38F949}" type="presParOf" srcId="{3AEFF0E0-BA2B-45B0-8E96-4DEAE96AAE99}" destId="{1A8328CB-C7D4-4CB0-B06E-5E68BCF13E0B}" srcOrd="0" destOrd="0" presId="urn:microsoft.com/office/officeart/2016/7/layout/VerticalSolidActionList"/>
    <dgm:cxn modelId="{7995D210-C66E-4446-8AFC-171277F0DDA3}" type="presParOf" srcId="{1A8328CB-C7D4-4CB0-B06E-5E68BCF13E0B}" destId="{22A33F3C-4765-49EA-97A3-9E0F48422668}" srcOrd="0" destOrd="0" presId="urn:microsoft.com/office/officeart/2016/7/layout/VerticalSolidActionList"/>
    <dgm:cxn modelId="{B22C8D06-4C45-4D83-BF03-164560FF8499}" type="presParOf" srcId="{1A8328CB-C7D4-4CB0-B06E-5E68BCF13E0B}" destId="{A6818F76-7B6E-49F1-993C-458C368BF839}" srcOrd="1" destOrd="0" presId="urn:microsoft.com/office/officeart/2016/7/layout/VerticalSolidActionList"/>
    <dgm:cxn modelId="{EF91AD25-C8B0-410E-B240-BC2940B9DCE6}" type="presParOf" srcId="{3AEFF0E0-BA2B-45B0-8E96-4DEAE96AAE99}" destId="{8C6F5BAE-35F9-45EF-9A46-2A177DD3D64B}" srcOrd="1" destOrd="0" presId="urn:microsoft.com/office/officeart/2016/7/layout/VerticalSolidActionList"/>
    <dgm:cxn modelId="{5408CF7D-DC79-4275-A0FA-8ADD2103165C}" type="presParOf" srcId="{3AEFF0E0-BA2B-45B0-8E96-4DEAE96AAE99}" destId="{7BC9165C-6F75-41D6-B49E-B2A7D53F8CEB}" srcOrd="2" destOrd="0" presId="urn:microsoft.com/office/officeart/2016/7/layout/VerticalSolidActionList"/>
    <dgm:cxn modelId="{4E1E175F-1FAE-4BDA-A187-D91C18968A4C}" type="presParOf" srcId="{7BC9165C-6F75-41D6-B49E-B2A7D53F8CEB}" destId="{A3AD22D9-DEF7-477C-B1E0-45BCF4B5C122}" srcOrd="0" destOrd="0" presId="urn:microsoft.com/office/officeart/2016/7/layout/VerticalSolidActionList"/>
    <dgm:cxn modelId="{77C80914-8ED9-4929-9DA7-77DA7EB5D9B5}" type="presParOf" srcId="{7BC9165C-6F75-41D6-B49E-B2A7D53F8CEB}" destId="{E4521D37-BF05-4B7F-B99D-DAAAAA51BFA4}" srcOrd="1" destOrd="0" presId="urn:microsoft.com/office/officeart/2016/7/layout/VerticalSolidActionList"/>
    <dgm:cxn modelId="{46A820A7-DC96-4447-8E73-5A0E26EBDD28}" type="presParOf" srcId="{3AEFF0E0-BA2B-45B0-8E96-4DEAE96AAE99}" destId="{3BE3999C-BB02-461B-B785-F676E500B0C7}" srcOrd="3" destOrd="0" presId="urn:microsoft.com/office/officeart/2016/7/layout/VerticalSolidActionList"/>
    <dgm:cxn modelId="{409813FA-D253-4767-8AFB-E306E86C9BED}" type="presParOf" srcId="{3AEFF0E0-BA2B-45B0-8E96-4DEAE96AAE99}" destId="{C7DF1DD9-FB4F-4908-BB0A-1CD3B7BA6130}" srcOrd="4" destOrd="0" presId="urn:microsoft.com/office/officeart/2016/7/layout/VerticalSolidActionList"/>
    <dgm:cxn modelId="{A6B74DFD-F795-4F7B-924D-F204D0A87888}" type="presParOf" srcId="{C7DF1DD9-FB4F-4908-BB0A-1CD3B7BA6130}" destId="{42404943-70B1-419C-A9B8-5385690ED525}" srcOrd="0" destOrd="0" presId="urn:microsoft.com/office/officeart/2016/7/layout/VerticalSolidActionList"/>
    <dgm:cxn modelId="{CC2D34BE-1091-4EB3-BF27-5EC8B636A79D}" type="presParOf" srcId="{C7DF1DD9-FB4F-4908-BB0A-1CD3B7BA6130}" destId="{A933DA2A-92D3-4765-A8D1-BED93515DBC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18F76-7B6E-49F1-993C-458C368BF839}">
      <dsp:nvSpPr>
        <dsp:cNvPr id="0" name=""/>
        <dsp:cNvSpPr/>
      </dsp:nvSpPr>
      <dsp:spPr>
        <a:xfrm>
          <a:off x="2103120" y="0"/>
          <a:ext cx="8412480" cy="139290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3799" rIns="163225" bIns="35379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Maximize </a:t>
          </a:r>
          <a:r>
            <a:rPr lang="en-US" sz="2400" b="1" kern="1200"/>
            <a:t>Operational efficiency </a:t>
          </a:r>
          <a:r>
            <a:rPr lang="en-US" sz="2400" kern="1200"/>
            <a:t>by Digitizing B2B collaboration with the SAP Business Network (CA.F) </a:t>
          </a:r>
        </a:p>
      </dsp:txBody>
      <dsp:txXfrm>
        <a:off x="2103120" y="0"/>
        <a:ext cx="8412480" cy="1392908"/>
      </dsp:txXfrm>
    </dsp:sp>
    <dsp:sp modelId="{22A33F3C-4765-49EA-97A3-9E0F48422668}">
      <dsp:nvSpPr>
        <dsp:cNvPr id="0" name=""/>
        <dsp:cNvSpPr/>
      </dsp:nvSpPr>
      <dsp:spPr>
        <a:xfrm>
          <a:off x="0" y="0"/>
          <a:ext cx="2103120" cy="13929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588" rIns="111290" bIns="1375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Efficiency</a:t>
          </a:r>
        </a:p>
      </dsp:txBody>
      <dsp:txXfrm>
        <a:off x="0" y="0"/>
        <a:ext cx="2103120" cy="1392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18F76-7B6E-49F1-993C-458C368BF839}">
      <dsp:nvSpPr>
        <dsp:cNvPr id="0" name=""/>
        <dsp:cNvSpPr/>
      </dsp:nvSpPr>
      <dsp:spPr>
        <a:xfrm>
          <a:off x="2103120" y="0"/>
          <a:ext cx="8412480" cy="13593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45270" rIns="163225" bIns="3452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Improve your </a:t>
          </a:r>
          <a:r>
            <a:rPr lang="en-US" sz="2300" b="1" kern="1200"/>
            <a:t>Supply Chain Visibility</a:t>
          </a:r>
          <a:r>
            <a:rPr lang="en-US" sz="2300" kern="1200"/>
            <a:t> with the SAP Business Network (SCC.F)</a:t>
          </a:r>
        </a:p>
      </dsp:txBody>
      <dsp:txXfrm>
        <a:off x="2103120" y="0"/>
        <a:ext cx="8412480" cy="1359331"/>
      </dsp:txXfrm>
    </dsp:sp>
    <dsp:sp modelId="{22A33F3C-4765-49EA-97A3-9E0F48422668}">
      <dsp:nvSpPr>
        <dsp:cNvPr id="0" name=""/>
        <dsp:cNvSpPr/>
      </dsp:nvSpPr>
      <dsp:spPr>
        <a:xfrm>
          <a:off x="0" y="0"/>
          <a:ext cx="2103120" cy="1359331"/>
        </a:xfrm>
        <a:prstGeom prst="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rgbClr val="5B9BD5">
              <a:hueOff val="-3379271"/>
              <a:satOff val="-8710"/>
              <a:lumOff val="-588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Visibility</a:t>
          </a:r>
        </a:p>
      </dsp:txBody>
      <dsp:txXfrm>
        <a:off x="0" y="0"/>
        <a:ext cx="2103120" cy="1359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18F76-7B6E-49F1-993C-458C368BF839}">
      <dsp:nvSpPr>
        <dsp:cNvPr id="0" name=""/>
        <dsp:cNvSpPr/>
      </dsp:nvSpPr>
      <dsp:spPr>
        <a:xfrm>
          <a:off x="2103120" y="0"/>
          <a:ext cx="8412480" cy="13937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Leverage </a:t>
          </a:r>
          <a:r>
            <a:rPr lang="en-US" sz="2400" b="1" kern="1200"/>
            <a:t>WCM programs </a:t>
          </a:r>
          <a:r>
            <a:rPr lang="en-US" sz="2400" kern="1200"/>
            <a:t>to free up cash and improve supply chain </a:t>
          </a:r>
          <a:r>
            <a:rPr lang="en-US" sz="2400" b="1" kern="1200"/>
            <a:t>ESG performance</a:t>
          </a:r>
          <a:r>
            <a:rPr lang="en-US" sz="2400" kern="1200"/>
            <a:t> with Taulia (SAP’s SCF &amp; DD)</a:t>
          </a:r>
        </a:p>
      </dsp:txBody>
      <dsp:txXfrm>
        <a:off x="2103120" y="0"/>
        <a:ext cx="8412480" cy="1393787"/>
      </dsp:txXfrm>
    </dsp:sp>
    <dsp:sp modelId="{22A33F3C-4765-49EA-97A3-9E0F48422668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rgbClr val="5B9BD5">
              <a:hueOff val="-6758543"/>
              <a:satOff val="-17419"/>
              <a:lumOff val="-1176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WCM &amp; ESG</a:t>
          </a:r>
        </a:p>
      </dsp:txBody>
      <dsp:txXfrm>
        <a:off x="0" y="1359"/>
        <a:ext cx="2103120" cy="1393787"/>
      </dsp:txXfrm>
    </dsp:sp>
    <dsp:sp modelId="{E4521D37-BF05-4B7F-B99D-DAAAAA51BFA4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Improve your </a:t>
          </a:r>
          <a:r>
            <a:rPr lang="en-US" sz="2400" b="1" kern="1200"/>
            <a:t>Supply Chain Resilience </a:t>
          </a:r>
          <a:r>
            <a:rPr lang="en-US" sz="2400" kern="1200"/>
            <a:t>and </a:t>
          </a:r>
          <a:r>
            <a:rPr lang="en-US" sz="2400" b="1" kern="1200"/>
            <a:t>Visibility</a:t>
          </a:r>
          <a:r>
            <a:rPr lang="en-US" sz="2400" kern="1200"/>
            <a:t> with the SAP Business Network (SCC)</a:t>
          </a:r>
        </a:p>
      </dsp:txBody>
      <dsp:txXfrm>
        <a:off x="2103120" y="1478775"/>
        <a:ext cx="8412480" cy="1393787"/>
      </dsp:txXfrm>
    </dsp:sp>
    <dsp:sp modelId="{A3AD22D9-DEF7-477C-B1E0-45BCF4B5C122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Improve Visibility</a:t>
          </a:r>
        </a:p>
      </dsp:txBody>
      <dsp:txXfrm>
        <a:off x="0" y="1478775"/>
        <a:ext cx="2103120" cy="1393787"/>
      </dsp:txXfrm>
    </dsp:sp>
    <dsp:sp modelId="{A933DA2A-92D3-4765-A8D1-BED93515DBC6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Leverage WCM programs </a:t>
          </a:r>
          <a:r>
            <a:rPr lang="en-US" sz="2400" b="1" kern="1200"/>
            <a:t>to free up cash </a:t>
          </a:r>
          <a:r>
            <a:rPr lang="en-US" sz="2400" kern="1200"/>
            <a:t>and improve supply chain </a:t>
          </a:r>
          <a:r>
            <a:rPr lang="en-US" sz="2400" b="1" kern="1200"/>
            <a:t>ESG performance </a:t>
          </a:r>
          <a:r>
            <a:rPr lang="en-US" sz="2400" kern="1200"/>
            <a:t>with Taulia (SCF &amp; DD)</a:t>
          </a:r>
        </a:p>
      </dsp:txBody>
      <dsp:txXfrm>
        <a:off x="2103120" y="2956190"/>
        <a:ext cx="8412480" cy="1393787"/>
      </dsp:txXfrm>
    </dsp:sp>
    <dsp:sp modelId="{42404943-70B1-419C-A9B8-5385690ED525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Leverage WCM</a:t>
          </a:r>
        </a:p>
      </dsp:txBody>
      <dsp:txXfrm>
        <a:off x="0" y="2956190"/>
        <a:ext cx="2103120" cy="139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6849-7C62-44AD-BA14-381445EDDD1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E9EC5-EA7C-4843-9460-56E040C16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1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52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868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9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952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62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031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60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807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7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86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0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65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36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1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07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13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49A2A-21B6-5649-80D9-F23F123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22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A3CE690-5CA6-42A7-9C40-74D01F25E6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044" y="6054555"/>
            <a:ext cx="10885112" cy="358684"/>
          </a:xfrm>
          <a:prstGeom prst="rect">
            <a:avLst/>
          </a:prstGeom>
          <a:ln w="25400">
            <a:noFill/>
          </a:ln>
        </p:spPr>
        <p:txBody>
          <a:bodyPr wrap="square" lIns="0" tIns="0" r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799" b="1" cap="all" spc="400" baseline="0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buNone/>
              <a:defRPr sz="1051" cap="all" spc="4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COVER Slide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CF94B63-FF24-40C7-9ED3-784C185F07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43" y="6455798"/>
            <a:ext cx="10885112" cy="175255"/>
          </a:xfrm>
        </p:spPr>
        <p:txBody>
          <a:bodyPr/>
          <a:lstStyle>
            <a:lvl1pPr>
              <a:defRPr sz="1051" cap="all" spc="4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3D5446-9044-4826-9455-3B7714160DDA}"/>
              </a:ext>
            </a:extLst>
          </p:cNvPr>
          <p:cNvGrpSpPr/>
          <p:nvPr userDrawn="1"/>
        </p:nvGrpSpPr>
        <p:grpSpPr>
          <a:xfrm>
            <a:off x="1" y="0"/>
            <a:ext cx="12190809" cy="5693080"/>
            <a:chOff x="0" y="0"/>
            <a:chExt cx="16256000" cy="75907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52CCCE3-3DFD-2A42-BF7E-215474A9BF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6256000" cy="7590773"/>
            </a:xfrm>
            <a:prstGeom prst="rect">
              <a:avLst/>
            </a:prstGeom>
          </p:spPr>
        </p:pic>
        <p:pic>
          <p:nvPicPr>
            <p:cNvPr id="3" name="Picture 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8F1AB97-3927-4C29-8246-F8558584E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0926" y="3287341"/>
              <a:ext cx="5281991" cy="1387196"/>
            </a:xfrm>
            <a:prstGeom prst="rect">
              <a:avLst/>
            </a:prstGeom>
            <a:effectLst>
              <a:outerShdw blurRad="76200" dist="38100" dir="2700000" algn="tl" rotWithShape="0">
                <a:prstClr val="black">
                  <a:alpha val="66000"/>
                </a:prstClr>
              </a:outerShdw>
            </a:effec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19F4C1C-31CA-794B-A908-2686E3C8C8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103" y="5079626"/>
            <a:ext cx="12489456" cy="7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9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724BF32-C14C-324A-9510-0378DC282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7" y="191596"/>
            <a:ext cx="475384" cy="456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4DD8E-4AD9-410F-BEDC-FBA8E292D2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872" y="6308301"/>
            <a:ext cx="12494653" cy="65151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9E696E-4704-3347-B020-4F0254D8E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230" y="83682"/>
            <a:ext cx="10592140" cy="701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700" b="1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16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B9ECE2-9220-4C5B-8202-F7EF9C86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534308"/>
            <a:ext cx="11582401" cy="4009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9691BD-BEA0-4820-AD7D-BA8A8004EA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981075"/>
            <a:ext cx="11582401" cy="2667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5172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3FC9730-F440-4626-AED9-C9981800E1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1" y="1447801"/>
            <a:ext cx="11582400" cy="4597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691A6D-74BC-40AD-9FBF-61B91B0B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76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Insert page title (sentence case)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03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gray">
          <a:xfrm>
            <a:off x="503869" y="3090447"/>
            <a:ext cx="11182288" cy="677108"/>
          </a:xfrm>
        </p:spPr>
        <p:txBody>
          <a:bodyPr anchor="ctr" anchorCtr="0">
            <a:noAutofit/>
          </a:bodyPr>
          <a:lstStyle>
            <a:lvl1pPr>
              <a:defRPr sz="4399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page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91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B1B5EA-D41A-3B46-8DE2-2CA3B6744266}"/>
              </a:ext>
            </a:extLst>
          </p:cNvPr>
          <p:cNvSpPr txBox="1">
            <a:spLocks/>
          </p:cNvSpPr>
          <p:nvPr userDrawn="1"/>
        </p:nvSpPr>
        <p:spPr>
          <a:xfrm>
            <a:off x="1069572" y="1632923"/>
            <a:ext cx="5151120" cy="20717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D97A2-10F5-3746-9659-58BBFE3B65A6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</a:t>
            </a:r>
            <a:fld id="{F1D65528-6588-D84B-9B55-38F60EB7C7FC}" type="datetimeyyyy">
              <a:rPr lang="en-US" sz="900" smtClean="0">
                <a:latin typeface="Proxima Nova Light" panose="02000506030000020004" pitchFamily="2" charset="0"/>
              </a:rPr>
              <a:t>2022</a:t>
            </a:fld>
            <a:r>
              <a:rPr lang="en-US" sz="900" dirty="0">
                <a:latin typeface="Proxima Nova Light" panose="02000506030000020004" pitchFamily="2" charset="0"/>
              </a:rPr>
              <a:t> ASUG</a:t>
            </a:r>
          </a:p>
        </p:txBody>
      </p:sp>
    </p:spTree>
    <p:extLst>
      <p:ext uri="{BB962C8B-B14F-4D97-AF65-F5344CB8AC3E}">
        <p14:creationId xmlns:p14="http://schemas.microsoft.com/office/powerpoint/2010/main" val="3472510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44D604-ED90-7343-AB07-E6CBB9C7C811}"/>
              </a:ext>
            </a:extLst>
          </p:cNvPr>
          <p:cNvSpPr txBox="1">
            <a:spLocks/>
          </p:cNvSpPr>
          <p:nvPr userDrawn="1"/>
        </p:nvSpPr>
        <p:spPr>
          <a:xfrm>
            <a:off x="1069572" y="1632923"/>
            <a:ext cx="5151120" cy="20717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4BC8D-2352-EC43-AC4C-BE0AFE5B04D7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</a:t>
            </a:r>
            <a:fld id="{F1D65528-6588-D84B-9B55-38F60EB7C7FC}" type="datetimeyyyy">
              <a:rPr lang="en-US" sz="900" smtClean="0">
                <a:latin typeface="Proxima Nova Light" panose="02000506030000020004" pitchFamily="2" charset="0"/>
              </a:rPr>
              <a:pPr/>
              <a:t>2022</a:t>
            </a:fld>
            <a:r>
              <a:rPr lang="en-US" sz="900" dirty="0">
                <a:latin typeface="Proxima Nova Light" panose="02000506030000020004" pitchFamily="2" charset="0"/>
              </a:rPr>
              <a:t> ASUG</a:t>
            </a:r>
          </a:p>
        </p:txBody>
      </p:sp>
    </p:spTree>
    <p:extLst>
      <p:ext uri="{BB962C8B-B14F-4D97-AF65-F5344CB8AC3E}">
        <p14:creationId xmlns:p14="http://schemas.microsoft.com/office/powerpoint/2010/main" val="2683988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386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475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4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146A5D-CD34-0E48-95C9-437ECA02D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813" cy="5657851"/>
          </a:xfrm>
          <a:prstGeom prst="rect">
            <a:avLst/>
          </a:prstGeom>
        </p:spPr>
      </p:pic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A3CE690-5CA6-42A7-9C40-74D01F25E6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044" y="6018462"/>
            <a:ext cx="10885112" cy="358684"/>
          </a:xfrm>
          <a:prstGeom prst="rect">
            <a:avLst/>
          </a:prstGeom>
          <a:ln w="25400">
            <a:noFill/>
          </a:ln>
        </p:spPr>
        <p:txBody>
          <a:bodyPr wrap="square" lIns="0" tIns="0" r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799" b="1" cap="all" spc="400" baseline="0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buNone/>
              <a:defRPr sz="1051" cap="all" spc="4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COVER Slide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CF94B63-FF24-40C7-9ED3-784C185F07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43" y="6419703"/>
            <a:ext cx="10885112" cy="175255"/>
          </a:xfrm>
        </p:spPr>
        <p:txBody>
          <a:bodyPr/>
          <a:lstStyle>
            <a:lvl1pPr>
              <a:defRPr sz="1051" cap="all" spc="4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F1AB97-3927-4C29-8246-F8558584E2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457" y="2308728"/>
            <a:ext cx="3961107" cy="1040397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66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F4C1C-31CA-794B-A908-2686E3C8C8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103" y="5079626"/>
            <a:ext cx="12489456" cy="7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8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EC1C42-C52C-4C93-A247-137C51A96C1A}"/>
              </a:ext>
            </a:extLst>
          </p:cNvPr>
          <p:cNvSpPr/>
          <p:nvPr userDrawn="1"/>
        </p:nvSpPr>
        <p:spPr>
          <a:xfrm>
            <a:off x="-4" y="0"/>
            <a:ext cx="12192003" cy="6858000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91000">
                <a:schemeClr val="tx1">
                  <a:alpha val="50000"/>
                </a:schemeClr>
              </a:gs>
              <a:gs pos="54000">
                <a:schemeClr val="accent2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A1932-DE66-4B13-B1B2-7D213E24EE8F}"/>
              </a:ext>
            </a:extLst>
          </p:cNvPr>
          <p:cNvSpPr/>
          <p:nvPr userDrawn="1"/>
        </p:nvSpPr>
        <p:spPr>
          <a:xfrm>
            <a:off x="190500" y="2012981"/>
            <a:ext cx="5219701" cy="2877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86F5B1-2523-4A55-BE36-90171EFA19C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FA13FE-0451-40A6-B621-2ACE345B59FB}"/>
                </a:ext>
              </a:extLst>
            </p:cNvPr>
            <p:cNvSpPr/>
            <p:nvPr userDrawn="1"/>
          </p:nvSpPr>
          <p:spPr>
            <a:xfrm>
              <a:off x="0" y="0"/>
              <a:ext cx="91440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3AD6E8-32F2-478F-A8FA-57F3E96F48E0}"/>
                </a:ext>
              </a:extLst>
            </p:cNvPr>
            <p:cNvSpPr/>
            <p:nvPr userDrawn="1"/>
          </p:nvSpPr>
          <p:spPr>
            <a:xfrm>
              <a:off x="0" y="6665976"/>
              <a:ext cx="9144000" cy="192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D1C0493-2315-4A53-AE46-372FB02AA05D}"/>
              </a:ext>
            </a:extLst>
          </p:cNvPr>
          <p:cNvSpPr/>
          <p:nvPr userDrawn="1"/>
        </p:nvSpPr>
        <p:spPr>
          <a:xfrm rot="5400000">
            <a:off x="-3333751" y="3333751"/>
            <a:ext cx="6858001" cy="190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5FCE12-C12D-48FC-A9E1-994F86B69A7B}"/>
              </a:ext>
            </a:extLst>
          </p:cNvPr>
          <p:cNvSpPr/>
          <p:nvPr userDrawn="1"/>
        </p:nvSpPr>
        <p:spPr>
          <a:xfrm rot="5400000">
            <a:off x="8666989" y="3332991"/>
            <a:ext cx="6858001" cy="192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8DDCB102-344D-4C5B-B78C-314BFC391A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90" y="2444271"/>
            <a:ext cx="4811311" cy="1100479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799" b="1" cap="all" spc="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439D1341-8336-43B2-8FBD-0AF2460CD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890" y="3694051"/>
            <a:ext cx="4811311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cap="all" spc="2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27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AB93CD-9A78-6F49-A2EB-7D17B5F51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6066" y="0"/>
            <a:ext cx="2605935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0EAA10-6501-F445-A146-873BFA42057B}"/>
              </a:ext>
            </a:extLst>
          </p:cNvPr>
          <p:cNvSpPr/>
          <p:nvPr userDrawn="1"/>
        </p:nvSpPr>
        <p:spPr>
          <a:xfrm rot="10800000">
            <a:off x="9586074" y="3159320"/>
            <a:ext cx="2605932" cy="369868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9000">
                <a:schemeClr val="tx2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724BF32-C14C-324A-9510-0378DC282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7" y="191596"/>
            <a:ext cx="475384" cy="456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4DD8E-4AD9-410F-BEDC-FBA8E292D2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872" y="6308301"/>
            <a:ext cx="12494653" cy="65151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9E696E-4704-3347-B020-4F0254D8E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230" y="83682"/>
            <a:ext cx="8391061" cy="701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700" b="1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25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40A11CA-1A6D-C74F-8B1B-F7353AB36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6077" y="5681"/>
            <a:ext cx="2605924" cy="67926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0EAA10-6501-F445-A146-873BFA42057B}"/>
              </a:ext>
            </a:extLst>
          </p:cNvPr>
          <p:cNvSpPr/>
          <p:nvPr userDrawn="1"/>
        </p:nvSpPr>
        <p:spPr>
          <a:xfrm rot="10800000">
            <a:off x="9586077" y="3159320"/>
            <a:ext cx="2605932" cy="369868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9000">
                <a:schemeClr val="tx2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724BF32-C14C-324A-9510-0378DC282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7" y="191596"/>
            <a:ext cx="475384" cy="456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4DD8E-4AD9-410F-BEDC-FBA8E292D2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872" y="6308301"/>
            <a:ext cx="12494653" cy="65151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9E696E-4704-3347-B020-4F0254D8E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230" y="83682"/>
            <a:ext cx="8391061" cy="701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700" b="1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15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uilding, train, bus, long&#10;&#10;Description automatically generated">
            <a:extLst>
              <a:ext uri="{FF2B5EF4-FFF2-40B4-BE49-F238E27FC236}">
                <a16:creationId xmlns:a16="http://schemas.microsoft.com/office/drawing/2014/main" id="{6975D8D0-D570-624F-B0C7-68A50EC18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6050" y="1"/>
            <a:ext cx="2605933" cy="68671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0EAA10-6501-F445-A146-873BFA42057B}"/>
              </a:ext>
            </a:extLst>
          </p:cNvPr>
          <p:cNvSpPr/>
          <p:nvPr userDrawn="1"/>
        </p:nvSpPr>
        <p:spPr>
          <a:xfrm rot="10800000">
            <a:off x="9586051" y="4230096"/>
            <a:ext cx="2605932" cy="2627907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9000">
                <a:schemeClr val="tx2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724BF32-C14C-324A-9510-0378DC282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7" y="191596"/>
            <a:ext cx="475384" cy="456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4DD8E-4AD9-410F-BEDC-FBA8E292D2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872" y="6308301"/>
            <a:ext cx="12494653" cy="65151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9E696E-4704-3347-B020-4F0254D8E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230" y="83682"/>
            <a:ext cx="8391061" cy="701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700" b="1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53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AC878D-6B58-194C-93B8-2C8A19279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9586069" y="1"/>
            <a:ext cx="2605915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0EAA10-6501-F445-A146-873BFA42057B}"/>
              </a:ext>
            </a:extLst>
          </p:cNvPr>
          <p:cNvSpPr/>
          <p:nvPr userDrawn="1"/>
        </p:nvSpPr>
        <p:spPr>
          <a:xfrm rot="10800000">
            <a:off x="9586051" y="4230096"/>
            <a:ext cx="2605932" cy="2627907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9000">
                <a:schemeClr val="tx2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724BF32-C14C-324A-9510-0378DC282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7" y="191596"/>
            <a:ext cx="475384" cy="456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4DD8E-4AD9-410F-BEDC-FBA8E292D2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872" y="6308301"/>
            <a:ext cx="12494653" cy="65151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9E696E-4704-3347-B020-4F0254D8E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230" y="83682"/>
            <a:ext cx="8391061" cy="701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700" b="1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95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EAF417-19DD-3C4A-BDFD-7DD6AE797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6069" y="-11657"/>
            <a:ext cx="2605915" cy="68715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0EAA10-6501-F445-A146-873BFA42057B}"/>
              </a:ext>
            </a:extLst>
          </p:cNvPr>
          <p:cNvSpPr/>
          <p:nvPr userDrawn="1"/>
        </p:nvSpPr>
        <p:spPr>
          <a:xfrm rot="10800000">
            <a:off x="9586051" y="4230096"/>
            <a:ext cx="2605932" cy="2627907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9000">
                <a:schemeClr val="tx2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724BF32-C14C-324A-9510-0378DC282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7" y="191596"/>
            <a:ext cx="475384" cy="456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4DD8E-4AD9-410F-BEDC-FBA8E292D2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872" y="6308301"/>
            <a:ext cx="12494653" cy="65151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9E696E-4704-3347-B020-4F0254D8E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230" y="83682"/>
            <a:ext cx="8391061" cy="701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700" b="1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31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B40F7A-A635-2A43-9FEF-B8A0A09AF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6070" y="0"/>
            <a:ext cx="2605932" cy="6857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0EAA10-6501-F445-A146-873BFA42057B}"/>
              </a:ext>
            </a:extLst>
          </p:cNvPr>
          <p:cNvSpPr/>
          <p:nvPr userDrawn="1"/>
        </p:nvSpPr>
        <p:spPr>
          <a:xfrm rot="10800000">
            <a:off x="9586070" y="4230096"/>
            <a:ext cx="2605932" cy="2627907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9000">
                <a:schemeClr val="tx2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724BF32-C14C-324A-9510-0378DC282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7" y="191596"/>
            <a:ext cx="475384" cy="456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4DD8E-4AD9-410F-BEDC-FBA8E292D2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872" y="6308301"/>
            <a:ext cx="12494653" cy="65151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9E696E-4704-3347-B020-4F0254D8E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230" y="83682"/>
            <a:ext cx="8391061" cy="701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700" b="1"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244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1" y="1447802"/>
            <a:ext cx="11582399" cy="4548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AC87384-C9CF-41ED-B7E2-B8F39FE8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6" y="627060"/>
            <a:ext cx="11582403" cy="701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09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6" r:id="rId14"/>
  </p:sldLayoutIdLst>
  <p:hf sldNum="0" hdr="0" dt="0"/>
  <p:txStyles>
    <p:titleStyle>
      <a:lvl1pPr algn="l" defTabSz="914233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2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182846" indent="-182846" algn="l" defTabSz="9142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65694" indent="-182846" algn="l" defTabSz="9142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8540" indent="-182846" algn="l" defTabSz="9142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31386" indent="-182846" algn="l" defTabSz="914233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140" indent="-228558" algn="l" defTabSz="9142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56" indent="-228558" algn="l" defTabSz="9142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72" indent="-228558" algn="l" defTabSz="9142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87" indent="-228558" algn="l" defTabSz="9142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3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8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5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2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8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13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30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912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64BAF9-EE13-7C4D-B78B-08A5939CF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767A-AEC1-5843-8D8A-1CFA4F4FAF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010" y="6049504"/>
            <a:ext cx="2176018" cy="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29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A90533"/>
          </a:solidFill>
          <a:effectLst/>
          <a:latin typeface="Benton Sans" panose="02000504020000020004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8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1pPr>
      <a:lvl2pPr marL="4572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6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2pPr>
      <a:lvl3pPr marL="9144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4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3pPr>
      <a:lvl4pPr marL="13716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2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4pPr>
      <a:lvl5pPr marL="18288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2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CFBCEC-A737-EE4B-BF4C-2E3013F166F4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4A98C5-7536-F842-BD38-7584EAE001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145" y="6251187"/>
            <a:ext cx="1083983" cy="3931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76F3E2-5ED3-6242-B909-07C61C9BF2F9}"/>
              </a:ext>
            </a:extLst>
          </p:cNvPr>
          <p:cNvSpPr/>
          <p:nvPr userDrawn="1"/>
        </p:nvSpPr>
        <p:spPr>
          <a:xfrm>
            <a:off x="0" y="1465695"/>
            <a:ext cx="5936876" cy="2238935"/>
          </a:xfrm>
          <a:prstGeom prst="rect">
            <a:avLst/>
          </a:prstGeom>
          <a:gradFill flip="none" rotWithShape="1">
            <a:gsLst>
              <a:gs pos="0">
                <a:srgbClr val="FF4E00"/>
              </a:gs>
              <a:gs pos="100000">
                <a:srgbClr val="FF8E3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8B719-5720-9C4C-86E1-1915A6318580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</a:t>
            </a:r>
            <a:fld id="{EFC9EA19-CF19-6149-BD73-EEC0986897C9}" type="datetimeyyyy">
              <a:rPr lang="en-US" sz="900" smtClean="0">
                <a:latin typeface="Proxima Nova Light" panose="02000506030000020004" pitchFamily="2" charset="0"/>
              </a:rPr>
              <a:pPr/>
              <a:t>2022</a:t>
            </a:fld>
            <a:r>
              <a:rPr lang="en-US" sz="900" dirty="0">
                <a:latin typeface="Proxima Nova Light" panose="02000506030000020004" pitchFamily="2" charset="0"/>
              </a:rPr>
              <a:t> ASUG</a:t>
            </a:r>
          </a:p>
        </p:txBody>
      </p:sp>
    </p:spTree>
    <p:extLst>
      <p:ext uri="{BB962C8B-B14F-4D97-AF65-F5344CB8AC3E}">
        <p14:creationId xmlns:p14="http://schemas.microsoft.com/office/powerpoint/2010/main" val="151392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25364D-7DA5-D540-9938-478CABC7C30D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C087E-4EC5-EF40-9776-99BC7B548B35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</a:t>
            </a:r>
            <a:fld id="{EFC9EA19-CF19-6149-BD73-EEC0986897C9}" type="datetimeyyyy">
              <a:rPr lang="en-US" sz="900" smtClean="0">
                <a:latin typeface="Proxima Nova Light" panose="02000506030000020004" pitchFamily="2" charset="0"/>
              </a:rPr>
              <a:t>2022</a:t>
            </a:fld>
            <a:r>
              <a:rPr lang="en-US" sz="900" dirty="0">
                <a:latin typeface="Proxima Nova Light" panose="02000506030000020004" pitchFamily="2" charset="0"/>
              </a:rPr>
              <a:t> ASUG</a:t>
            </a:r>
          </a:p>
        </p:txBody>
      </p:sp>
      <p:pic>
        <p:nvPicPr>
          <p:cNvPr id="5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0546DD02-4B36-3D4B-AA14-54BD2C656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621" y="6303569"/>
            <a:ext cx="988649" cy="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jpe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7.png"/><Relationship Id="rId5" Type="http://schemas.openxmlformats.org/officeDocument/2006/relationships/image" Target="../media/image146.jpeg"/><Relationship Id="rId10" Type="http://schemas.openxmlformats.org/officeDocument/2006/relationships/image" Target="../media/image151.png"/><Relationship Id="rId4" Type="http://schemas.openxmlformats.org/officeDocument/2006/relationships/image" Target="../media/image145.jpeg"/><Relationship Id="rId9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png"/><Relationship Id="rId21" Type="http://schemas.openxmlformats.org/officeDocument/2006/relationships/image" Target="../media/image42.jpeg"/><Relationship Id="rId42" Type="http://schemas.openxmlformats.org/officeDocument/2006/relationships/image" Target="../media/image63.gif"/><Relationship Id="rId47" Type="http://schemas.openxmlformats.org/officeDocument/2006/relationships/image" Target="../media/image68.png"/><Relationship Id="rId63" Type="http://schemas.openxmlformats.org/officeDocument/2006/relationships/image" Target="../media/image84.jpeg"/><Relationship Id="rId68" Type="http://schemas.openxmlformats.org/officeDocument/2006/relationships/image" Target="../media/image89.tiff"/><Relationship Id="rId84" Type="http://schemas.openxmlformats.org/officeDocument/2006/relationships/image" Target="../media/image105.png"/><Relationship Id="rId89" Type="http://schemas.openxmlformats.org/officeDocument/2006/relationships/image" Target="../media/image110.png"/><Relationship Id="rId16" Type="http://schemas.openxmlformats.org/officeDocument/2006/relationships/image" Target="../media/image37.gif"/><Relationship Id="rId107" Type="http://schemas.openxmlformats.org/officeDocument/2006/relationships/image" Target="../media/image128.png"/><Relationship Id="rId11" Type="http://schemas.openxmlformats.org/officeDocument/2006/relationships/image" Target="../media/image32.jpeg"/><Relationship Id="rId32" Type="http://schemas.openxmlformats.org/officeDocument/2006/relationships/image" Target="../media/image53.jpeg"/><Relationship Id="rId37" Type="http://schemas.openxmlformats.org/officeDocument/2006/relationships/image" Target="../media/image58.jpeg"/><Relationship Id="rId53" Type="http://schemas.openxmlformats.org/officeDocument/2006/relationships/image" Target="../media/image74.tiff"/><Relationship Id="rId58" Type="http://schemas.openxmlformats.org/officeDocument/2006/relationships/image" Target="../media/image79.jpeg"/><Relationship Id="rId74" Type="http://schemas.openxmlformats.org/officeDocument/2006/relationships/image" Target="../media/image95.png"/><Relationship Id="rId79" Type="http://schemas.openxmlformats.org/officeDocument/2006/relationships/image" Target="../media/image100.png"/><Relationship Id="rId102" Type="http://schemas.openxmlformats.org/officeDocument/2006/relationships/image" Target="../media/image123.jpeg"/><Relationship Id="rId5" Type="http://schemas.openxmlformats.org/officeDocument/2006/relationships/image" Target="../media/image26.gif"/><Relationship Id="rId90" Type="http://schemas.openxmlformats.org/officeDocument/2006/relationships/image" Target="../media/image111.jpeg"/><Relationship Id="rId95" Type="http://schemas.openxmlformats.org/officeDocument/2006/relationships/image" Target="../media/image116.jpeg"/><Relationship Id="rId22" Type="http://schemas.openxmlformats.org/officeDocument/2006/relationships/image" Target="../media/image43.jpeg"/><Relationship Id="rId27" Type="http://schemas.openxmlformats.org/officeDocument/2006/relationships/image" Target="../media/image48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Relationship Id="rId64" Type="http://schemas.openxmlformats.org/officeDocument/2006/relationships/image" Target="../media/image85.jpeg"/><Relationship Id="rId69" Type="http://schemas.openxmlformats.org/officeDocument/2006/relationships/image" Target="../media/image90.gif"/><Relationship Id="rId80" Type="http://schemas.openxmlformats.org/officeDocument/2006/relationships/image" Target="../media/image101.png"/><Relationship Id="rId85" Type="http://schemas.openxmlformats.org/officeDocument/2006/relationships/image" Target="../media/image106.jpeg"/><Relationship Id="rId12" Type="http://schemas.openxmlformats.org/officeDocument/2006/relationships/image" Target="../media/image33.png"/><Relationship Id="rId17" Type="http://schemas.openxmlformats.org/officeDocument/2006/relationships/image" Target="../media/image38.tiff"/><Relationship Id="rId33" Type="http://schemas.openxmlformats.org/officeDocument/2006/relationships/image" Target="../media/image54.jpeg"/><Relationship Id="rId38" Type="http://schemas.openxmlformats.org/officeDocument/2006/relationships/image" Target="../media/image59.jpeg"/><Relationship Id="rId59" Type="http://schemas.openxmlformats.org/officeDocument/2006/relationships/image" Target="../media/image80.jpeg"/><Relationship Id="rId103" Type="http://schemas.openxmlformats.org/officeDocument/2006/relationships/image" Target="../media/image124.png"/><Relationship Id="rId108" Type="http://schemas.openxmlformats.org/officeDocument/2006/relationships/image" Target="../media/image129.png"/><Relationship Id="rId54" Type="http://schemas.openxmlformats.org/officeDocument/2006/relationships/image" Target="../media/image75.jpeg"/><Relationship Id="rId70" Type="http://schemas.openxmlformats.org/officeDocument/2006/relationships/image" Target="../media/image91.png"/><Relationship Id="rId75" Type="http://schemas.openxmlformats.org/officeDocument/2006/relationships/image" Target="../media/image96.jpeg"/><Relationship Id="rId91" Type="http://schemas.openxmlformats.org/officeDocument/2006/relationships/image" Target="../media/image112.png"/><Relationship Id="rId96" Type="http://schemas.openxmlformats.org/officeDocument/2006/relationships/image" Target="../media/image1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tiff"/><Relationship Id="rId36" Type="http://schemas.openxmlformats.org/officeDocument/2006/relationships/image" Target="../media/image57.gif"/><Relationship Id="rId49" Type="http://schemas.openxmlformats.org/officeDocument/2006/relationships/image" Target="../media/image70.png"/><Relationship Id="rId57" Type="http://schemas.openxmlformats.org/officeDocument/2006/relationships/image" Target="../media/image78.jpeg"/><Relationship Id="rId106" Type="http://schemas.openxmlformats.org/officeDocument/2006/relationships/image" Target="../media/image127.tiff"/><Relationship Id="rId10" Type="http://schemas.openxmlformats.org/officeDocument/2006/relationships/image" Target="../media/image31.png"/><Relationship Id="rId31" Type="http://schemas.openxmlformats.org/officeDocument/2006/relationships/image" Target="../media/image52.jpeg"/><Relationship Id="rId44" Type="http://schemas.openxmlformats.org/officeDocument/2006/relationships/image" Target="../media/image65.png"/><Relationship Id="rId52" Type="http://schemas.openxmlformats.org/officeDocument/2006/relationships/image" Target="../media/image73.tiff"/><Relationship Id="rId60" Type="http://schemas.openxmlformats.org/officeDocument/2006/relationships/image" Target="../media/image81.png"/><Relationship Id="rId65" Type="http://schemas.openxmlformats.org/officeDocument/2006/relationships/image" Target="../media/image86.jpeg"/><Relationship Id="rId73" Type="http://schemas.openxmlformats.org/officeDocument/2006/relationships/image" Target="../media/image94.jpeg"/><Relationship Id="rId78" Type="http://schemas.openxmlformats.org/officeDocument/2006/relationships/image" Target="../media/image99.jpeg"/><Relationship Id="rId81" Type="http://schemas.openxmlformats.org/officeDocument/2006/relationships/image" Target="../media/image102.png"/><Relationship Id="rId86" Type="http://schemas.openxmlformats.org/officeDocument/2006/relationships/image" Target="../media/image107.jpeg"/><Relationship Id="rId94" Type="http://schemas.openxmlformats.org/officeDocument/2006/relationships/image" Target="../media/image115.png"/><Relationship Id="rId99" Type="http://schemas.openxmlformats.org/officeDocument/2006/relationships/image" Target="../media/image120.tiff"/><Relationship Id="rId101" Type="http://schemas.openxmlformats.org/officeDocument/2006/relationships/image" Target="../media/image122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tiff"/><Relationship Id="rId39" Type="http://schemas.openxmlformats.org/officeDocument/2006/relationships/image" Target="../media/image60.jpeg"/><Relationship Id="rId109" Type="http://schemas.openxmlformats.org/officeDocument/2006/relationships/image" Target="../media/image130.png"/><Relationship Id="rId34" Type="http://schemas.openxmlformats.org/officeDocument/2006/relationships/image" Target="../media/image55.gif"/><Relationship Id="rId50" Type="http://schemas.openxmlformats.org/officeDocument/2006/relationships/image" Target="../media/image71.png"/><Relationship Id="rId55" Type="http://schemas.openxmlformats.org/officeDocument/2006/relationships/image" Target="../media/image76.jpeg"/><Relationship Id="rId76" Type="http://schemas.openxmlformats.org/officeDocument/2006/relationships/image" Target="../media/image97.gif"/><Relationship Id="rId97" Type="http://schemas.openxmlformats.org/officeDocument/2006/relationships/image" Target="../media/image118.tiff"/><Relationship Id="rId104" Type="http://schemas.openxmlformats.org/officeDocument/2006/relationships/image" Target="../media/image125.jpeg"/><Relationship Id="rId7" Type="http://schemas.openxmlformats.org/officeDocument/2006/relationships/image" Target="../media/image28.jpeg"/><Relationship Id="rId71" Type="http://schemas.openxmlformats.org/officeDocument/2006/relationships/image" Target="../media/image92.png"/><Relationship Id="rId92" Type="http://schemas.openxmlformats.org/officeDocument/2006/relationships/image" Target="../media/image113.jpe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50.jpeg"/><Relationship Id="rId24" Type="http://schemas.openxmlformats.org/officeDocument/2006/relationships/image" Target="../media/image45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66" Type="http://schemas.openxmlformats.org/officeDocument/2006/relationships/image" Target="../media/image87.png"/><Relationship Id="rId87" Type="http://schemas.openxmlformats.org/officeDocument/2006/relationships/image" Target="../media/image108.jpeg"/><Relationship Id="rId110" Type="http://schemas.openxmlformats.org/officeDocument/2006/relationships/image" Target="../media/image131.png"/><Relationship Id="rId61" Type="http://schemas.openxmlformats.org/officeDocument/2006/relationships/image" Target="../media/image82.png"/><Relationship Id="rId82" Type="http://schemas.openxmlformats.org/officeDocument/2006/relationships/image" Target="../media/image103.png"/><Relationship Id="rId19" Type="http://schemas.openxmlformats.org/officeDocument/2006/relationships/image" Target="../media/image40.tiff"/><Relationship Id="rId14" Type="http://schemas.openxmlformats.org/officeDocument/2006/relationships/image" Target="../media/image35.tiff"/><Relationship Id="rId30" Type="http://schemas.openxmlformats.org/officeDocument/2006/relationships/image" Target="../media/image51.jpeg"/><Relationship Id="rId35" Type="http://schemas.openxmlformats.org/officeDocument/2006/relationships/image" Target="../media/image56.jpeg"/><Relationship Id="rId56" Type="http://schemas.openxmlformats.org/officeDocument/2006/relationships/image" Target="../media/image77.jpeg"/><Relationship Id="rId77" Type="http://schemas.openxmlformats.org/officeDocument/2006/relationships/image" Target="../media/image98.jpeg"/><Relationship Id="rId100" Type="http://schemas.openxmlformats.org/officeDocument/2006/relationships/image" Target="../media/image121.gif"/><Relationship Id="rId105" Type="http://schemas.openxmlformats.org/officeDocument/2006/relationships/image" Target="../media/image126.jpeg"/><Relationship Id="rId8" Type="http://schemas.openxmlformats.org/officeDocument/2006/relationships/image" Target="../media/image29.jpeg"/><Relationship Id="rId51" Type="http://schemas.openxmlformats.org/officeDocument/2006/relationships/image" Target="../media/image72.png"/><Relationship Id="rId72" Type="http://schemas.openxmlformats.org/officeDocument/2006/relationships/image" Target="../media/image93.gif"/><Relationship Id="rId93" Type="http://schemas.openxmlformats.org/officeDocument/2006/relationships/image" Target="../media/image114.png"/><Relationship Id="rId98" Type="http://schemas.openxmlformats.org/officeDocument/2006/relationships/image" Target="../media/image119.tiff"/><Relationship Id="rId3" Type="http://schemas.openxmlformats.org/officeDocument/2006/relationships/image" Target="../media/image24.jpeg"/><Relationship Id="rId25" Type="http://schemas.openxmlformats.org/officeDocument/2006/relationships/image" Target="../media/image46.png"/><Relationship Id="rId46" Type="http://schemas.openxmlformats.org/officeDocument/2006/relationships/image" Target="../media/image67.tiff"/><Relationship Id="rId67" Type="http://schemas.openxmlformats.org/officeDocument/2006/relationships/image" Target="../media/image88.png"/><Relationship Id="rId20" Type="http://schemas.openxmlformats.org/officeDocument/2006/relationships/image" Target="../media/image41.png"/><Relationship Id="rId41" Type="http://schemas.openxmlformats.org/officeDocument/2006/relationships/image" Target="../media/image62.png"/><Relationship Id="rId62" Type="http://schemas.openxmlformats.org/officeDocument/2006/relationships/image" Target="../media/image83.png"/><Relationship Id="rId83" Type="http://schemas.openxmlformats.org/officeDocument/2006/relationships/image" Target="../media/image104.tiff"/><Relationship Id="rId88" Type="http://schemas.openxmlformats.org/officeDocument/2006/relationships/image" Target="../media/image109.jpeg"/><Relationship Id="rId111" Type="http://schemas.openxmlformats.org/officeDocument/2006/relationships/image" Target="../media/image13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B72D-7602-A340-B17E-A920EB7E48B1}"/>
              </a:ext>
            </a:extLst>
          </p:cNvPr>
          <p:cNvSpPr txBox="1">
            <a:spLocks/>
          </p:cNvSpPr>
          <p:nvPr/>
        </p:nvSpPr>
        <p:spPr>
          <a:xfrm>
            <a:off x="640081" y="1632923"/>
            <a:ext cx="10410778" cy="20717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Supercharging ECC and S/4HANA with the SAP Business Network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Othon Vazquez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EDED0A-8383-45E2-8E22-529D92DC2D0A}"/>
              </a:ext>
            </a:extLst>
          </p:cNvPr>
          <p:cNvSpPr txBox="1">
            <a:spLocks/>
          </p:cNvSpPr>
          <p:nvPr/>
        </p:nvSpPr>
        <p:spPr>
          <a:xfrm>
            <a:off x="417057" y="4959704"/>
            <a:ext cx="4835169" cy="1467683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905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8B4D170-261C-3738-B06A-DFF253671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57" y="290085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2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78E941-0AED-AFC7-3403-DCB898F42E47}"/>
              </a:ext>
            </a:extLst>
          </p:cNvPr>
          <p:cNvSpPr txBox="1"/>
          <p:nvPr/>
        </p:nvSpPr>
        <p:spPr>
          <a:xfrm>
            <a:off x="561976" y="217935"/>
            <a:ext cx="11068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strategies to quickly supercharge your S/4HANA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6958D9-622A-D664-34AB-4575394918CE}"/>
              </a:ext>
            </a:extLst>
          </p:cNvPr>
          <p:cNvSpPr/>
          <p:nvPr/>
        </p:nvSpPr>
        <p:spPr>
          <a:xfrm>
            <a:off x="832236" y="2736154"/>
            <a:ext cx="10568753" cy="3445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B5EBF9AD-7394-B28E-201D-96E906C71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145988"/>
              </p:ext>
            </p:extLst>
          </p:nvPr>
        </p:nvGraphicFramePr>
        <p:xfrm>
          <a:off x="847724" y="1062832"/>
          <a:ext cx="10515600" cy="1392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76279-72FC-01E0-0DD3-F2434AFC1AF2}"/>
              </a:ext>
            </a:extLst>
          </p:cNvPr>
          <p:cNvCxnSpPr>
            <a:cxnSpLocks/>
          </p:cNvCxnSpPr>
          <p:nvPr/>
        </p:nvCxnSpPr>
        <p:spPr>
          <a:xfrm>
            <a:off x="2963066" y="2680560"/>
            <a:ext cx="0" cy="29025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0D121B4-5675-7624-38A2-13E8888B5472}"/>
              </a:ext>
            </a:extLst>
          </p:cNvPr>
          <p:cNvSpPr/>
          <p:nvPr/>
        </p:nvSpPr>
        <p:spPr>
          <a:xfrm>
            <a:off x="1092414" y="3867874"/>
            <a:ext cx="1567541" cy="9765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S/4HANA or SAP ECC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07034-4B04-1124-3C55-ADB5F2883ADB}"/>
              </a:ext>
            </a:extLst>
          </p:cNvPr>
          <p:cNvSpPr/>
          <p:nvPr/>
        </p:nvSpPr>
        <p:spPr>
          <a:xfrm>
            <a:off x="4084058" y="2936781"/>
            <a:ext cx="1793422" cy="1267643"/>
          </a:xfrm>
          <a:prstGeom prst="rect">
            <a:avLst/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11290" tIns="137675" rIns="111290" bIns="137675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SBN Commerce Automation, Foundation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(SKU 8008113)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B5E9C-37CE-093E-709B-DA8D9AE2182F}"/>
              </a:ext>
            </a:extLst>
          </p:cNvPr>
          <p:cNvSpPr/>
          <p:nvPr/>
        </p:nvSpPr>
        <p:spPr>
          <a:xfrm>
            <a:off x="5419882" y="4676576"/>
            <a:ext cx="1807722" cy="12450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Ariba Guided Buying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(SKU 8008177)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851D1-2560-23B9-8138-71949587D08E}"/>
              </a:ext>
            </a:extLst>
          </p:cNvPr>
          <p:cNvSpPr/>
          <p:nvPr/>
        </p:nvSpPr>
        <p:spPr>
          <a:xfrm>
            <a:off x="9022747" y="4683803"/>
            <a:ext cx="1793424" cy="1237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Ariba Sourcing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(SKU 8007833)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293F33-6112-0EBB-4A1C-1A145EB299A3}"/>
              </a:ext>
            </a:extLst>
          </p:cNvPr>
          <p:cNvSpPr/>
          <p:nvPr/>
        </p:nvSpPr>
        <p:spPr>
          <a:xfrm>
            <a:off x="8436493" y="2874038"/>
            <a:ext cx="1793422" cy="12676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SBN Commerce Automation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(SKU 8008788)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0D0FB6-2777-466A-3237-D27FFEFD979A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659955" y="3572017"/>
            <a:ext cx="381488" cy="78414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54A849-F103-3ACF-1C83-A05FA9CA33B4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041443" y="3570603"/>
            <a:ext cx="1042615" cy="141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24DD60-D574-A9ED-400D-E63426F62908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 flipV="1">
            <a:off x="5877480" y="3507860"/>
            <a:ext cx="2559013" cy="6274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787E8A-6729-F82E-C8EA-2021AB8D1FF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659955" y="4356161"/>
            <a:ext cx="4028530" cy="1337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C6FE3E-600B-1338-3585-06DFACF3E80E}"/>
              </a:ext>
            </a:extLst>
          </p:cNvPr>
          <p:cNvCxnSpPr>
            <a:cxnSpLocks/>
          </p:cNvCxnSpPr>
          <p:nvPr/>
        </p:nvCxnSpPr>
        <p:spPr>
          <a:xfrm>
            <a:off x="6688485" y="3572017"/>
            <a:ext cx="0" cy="79751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B8F3D6-DF14-25D0-4B32-99F4E6B7498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659955" y="4356161"/>
            <a:ext cx="485381" cy="93078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5BFBD7-DABE-AD7B-5B18-7E29557559F7}"/>
              </a:ext>
            </a:extLst>
          </p:cNvPr>
          <p:cNvCxnSpPr>
            <a:cxnSpLocks/>
          </p:cNvCxnSpPr>
          <p:nvPr/>
        </p:nvCxnSpPr>
        <p:spPr>
          <a:xfrm>
            <a:off x="3145336" y="5286946"/>
            <a:ext cx="229180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1FFE17-638D-59CA-8BB7-E2B7CCE78F1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659955" y="4356161"/>
            <a:ext cx="358431" cy="20012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2E7E0B-A3C2-4C38-3264-C312717D5B08}"/>
              </a:ext>
            </a:extLst>
          </p:cNvPr>
          <p:cNvCxnSpPr>
            <a:cxnSpLocks/>
          </p:cNvCxnSpPr>
          <p:nvPr/>
        </p:nvCxnSpPr>
        <p:spPr>
          <a:xfrm>
            <a:off x="3018386" y="4556287"/>
            <a:ext cx="510678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859C48-EBB5-CE4B-A8DA-092E16D11AE8}"/>
              </a:ext>
            </a:extLst>
          </p:cNvPr>
          <p:cNvCxnSpPr>
            <a:cxnSpLocks/>
          </p:cNvCxnSpPr>
          <p:nvPr/>
        </p:nvCxnSpPr>
        <p:spPr>
          <a:xfrm>
            <a:off x="8121797" y="4556287"/>
            <a:ext cx="0" cy="74280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77D9AC-E1D0-C0C8-2A6D-D0D3604682CB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7227604" y="5299090"/>
            <a:ext cx="1795143" cy="361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B0EA46A-E5DC-9A25-8F3A-D445FF2AA8B7}"/>
              </a:ext>
            </a:extLst>
          </p:cNvPr>
          <p:cNvSpPr txBox="1"/>
          <p:nvPr/>
        </p:nvSpPr>
        <p:spPr>
          <a:xfrm>
            <a:off x="876497" y="2495802"/>
            <a:ext cx="245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Customer Journey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6EB977-D09C-91D7-71E4-F8967283AC6E}"/>
              </a:ext>
            </a:extLst>
          </p:cNvPr>
          <p:cNvSpPr/>
          <p:nvPr/>
        </p:nvSpPr>
        <p:spPr>
          <a:xfrm>
            <a:off x="4081999" y="2703664"/>
            <a:ext cx="1793421" cy="24852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Entry-point solution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8CA077-9160-6827-E5F0-C8F941283B76}"/>
              </a:ext>
            </a:extLst>
          </p:cNvPr>
          <p:cNvSpPr/>
          <p:nvPr/>
        </p:nvSpPr>
        <p:spPr>
          <a:xfrm>
            <a:off x="8436493" y="2701106"/>
            <a:ext cx="1795142" cy="22403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Advanced solution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01B216-0914-DA78-3E82-1D6EE7CF4A79}"/>
              </a:ext>
            </a:extLst>
          </p:cNvPr>
          <p:cNvSpPr txBox="1"/>
          <p:nvPr/>
        </p:nvSpPr>
        <p:spPr>
          <a:xfrm>
            <a:off x="5739380" y="2957227"/>
            <a:ext cx="253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Best Practices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Rapid Deployment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Quick time to value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Indirect spend</a:t>
            </a:r>
          </a:p>
          <a:p>
            <a:pPr marL="3429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5F17EC-AD8B-83EC-8B64-BA78C9E2C9E2}"/>
              </a:ext>
            </a:extLst>
          </p:cNvPr>
          <p:cNvSpPr txBox="1"/>
          <p:nvPr/>
        </p:nvSpPr>
        <p:spPr>
          <a:xfrm>
            <a:off x="9824224" y="2169989"/>
            <a:ext cx="1987506" cy="4095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84ACB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Indirect Spend</a:t>
            </a:r>
          </a:p>
        </p:txBody>
      </p:sp>
    </p:spTree>
    <p:extLst>
      <p:ext uri="{BB962C8B-B14F-4D97-AF65-F5344CB8AC3E}">
        <p14:creationId xmlns:p14="http://schemas.microsoft.com/office/powerpoint/2010/main" val="12884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1D043D-D5C7-DBA5-D7F6-1B3951E30115}"/>
              </a:ext>
            </a:extLst>
          </p:cNvPr>
          <p:cNvSpPr txBox="1"/>
          <p:nvPr/>
        </p:nvSpPr>
        <p:spPr>
          <a:xfrm>
            <a:off x="815275" y="298458"/>
            <a:ext cx="10979981" cy="500131"/>
          </a:xfrm>
          <a:prstGeom prst="rect">
            <a:avLst/>
          </a:prstGeom>
          <a:noFill/>
        </p:spPr>
        <p:txBody>
          <a:bodyPr wrap="square" lIns="68573" tIns="34287" rIns="68573" bIns="34287" rtlCol="0" anchor="t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 Commerce Automation, Foundation (formerly DSN)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E903D6-4576-43E0-7A9B-F6CA886C2074}"/>
              </a:ext>
            </a:extLst>
          </p:cNvPr>
          <p:cNvSpPr/>
          <p:nvPr/>
        </p:nvSpPr>
        <p:spPr>
          <a:xfrm>
            <a:off x="506668" y="1958789"/>
            <a:ext cx="3965410" cy="3134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AD3EA6-3811-040A-3002-29E10AC81727}"/>
              </a:ext>
            </a:extLst>
          </p:cNvPr>
          <p:cNvSpPr/>
          <p:nvPr/>
        </p:nvSpPr>
        <p:spPr>
          <a:xfrm>
            <a:off x="680844" y="2166656"/>
            <a:ext cx="702366" cy="701039"/>
          </a:xfrm>
          <a:prstGeom prst="ellipse">
            <a:avLst/>
          </a:prstGeom>
          <a:solidFill>
            <a:srgbClr val="B4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AE4045-396C-240B-56F5-F3D5345B666A}"/>
              </a:ext>
            </a:extLst>
          </p:cNvPr>
          <p:cNvSpPr/>
          <p:nvPr/>
        </p:nvSpPr>
        <p:spPr>
          <a:xfrm>
            <a:off x="672043" y="3189848"/>
            <a:ext cx="702366" cy="701039"/>
          </a:xfrm>
          <a:prstGeom prst="ellipse">
            <a:avLst/>
          </a:prstGeom>
          <a:solidFill>
            <a:srgbClr val="5D9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2EA4B7-FB79-2055-A228-109B00A8F5A0}"/>
              </a:ext>
            </a:extLst>
          </p:cNvPr>
          <p:cNvSpPr/>
          <p:nvPr/>
        </p:nvSpPr>
        <p:spPr>
          <a:xfrm>
            <a:off x="691801" y="4213040"/>
            <a:ext cx="702366" cy="701039"/>
          </a:xfrm>
          <a:prstGeom prst="ellipse">
            <a:avLst/>
          </a:prstGeom>
          <a:solidFill>
            <a:srgbClr val="417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69E68-ACFD-4938-799A-37FE0BFE1669}"/>
              </a:ext>
            </a:extLst>
          </p:cNvPr>
          <p:cNvSpPr txBox="1"/>
          <p:nvPr/>
        </p:nvSpPr>
        <p:spPr>
          <a:xfrm>
            <a:off x="1724666" y="2095300"/>
            <a:ext cx="2381063" cy="7918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 easy, frictionless way to Digitalize Transactions with suppliers from Day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20E67-D533-D066-6458-64376B452916}"/>
              </a:ext>
            </a:extLst>
          </p:cNvPr>
          <p:cNvSpPr txBox="1"/>
          <p:nvPr/>
        </p:nvSpPr>
        <p:spPr>
          <a:xfrm>
            <a:off x="1749266" y="3189849"/>
            <a:ext cx="2526837" cy="8088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 the costs of managing processes and speed up cycle times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4955E-728C-C505-F4C1-B5A1BDD65F41}"/>
              </a:ext>
            </a:extLst>
          </p:cNvPr>
          <p:cNvSpPr txBox="1"/>
          <p:nvPr/>
        </p:nvSpPr>
        <p:spPr>
          <a:xfrm>
            <a:off x="1749266" y="4301460"/>
            <a:ext cx="2413058" cy="665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 Invoice Accuracy and Supplier Relationships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98BBC53-C029-B8C1-E34E-3285D82BE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935" y="1695784"/>
            <a:ext cx="2764377" cy="18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EA1FD-4811-B895-95F7-5E4D394511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887" y="1534960"/>
            <a:ext cx="2948166" cy="2032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B5E07B-C0D3-3585-EB39-48541F65F231}"/>
              </a:ext>
            </a:extLst>
          </p:cNvPr>
          <p:cNvSpPr txBox="1"/>
          <p:nvPr/>
        </p:nvSpPr>
        <p:spPr>
          <a:xfrm>
            <a:off x="593552" y="1106215"/>
            <a:ext cx="9957148" cy="2449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Supplier Portal for customers running S/4HANA and SAP ECC – Indirect Spend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8CA986-6E98-3699-764F-24F7BA5F96A4}"/>
              </a:ext>
            </a:extLst>
          </p:cNvPr>
          <p:cNvGrpSpPr/>
          <p:nvPr/>
        </p:nvGrpSpPr>
        <p:grpSpPr>
          <a:xfrm>
            <a:off x="4827177" y="3657600"/>
            <a:ext cx="4987696" cy="2032190"/>
            <a:chOff x="5572126" y="3502854"/>
            <a:chExt cx="4987696" cy="203219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9A34721-F14E-09B5-CFA2-3B0659D03D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2126" y="3502854"/>
              <a:ext cx="4987696" cy="20321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D903CF-0A14-822F-D966-7D4369422551}"/>
                </a:ext>
              </a:extLst>
            </p:cNvPr>
            <p:cNvSpPr/>
            <p:nvPr/>
          </p:nvSpPr>
          <p:spPr>
            <a:xfrm>
              <a:off x="5600701" y="4418273"/>
              <a:ext cx="4838699" cy="201352"/>
            </a:xfrm>
            <a:prstGeom prst="rect">
              <a:avLst/>
            </a:prstGeom>
            <a:solidFill>
              <a:srgbClr val="5D94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SAP Business Network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D7E8F74-2DC5-F288-270C-4AFAFAC968AC}"/>
              </a:ext>
            </a:extLst>
          </p:cNvPr>
          <p:cNvSpPr txBox="1"/>
          <p:nvPr/>
        </p:nvSpPr>
        <p:spPr>
          <a:xfrm>
            <a:off x="9694451" y="4220374"/>
            <a:ext cx="13516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15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</a:t>
            </a:r>
          </a:p>
          <a:p>
            <a:pPr marL="0" marR="0" lvl="0" indent="0" algn="ctr" defTabSz="815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120+ </a:t>
            </a: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Rules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275429-63BC-B95E-A9D1-65800A3A95F3}"/>
              </a:ext>
            </a:extLst>
          </p:cNvPr>
          <p:cNvSpPr txBox="1"/>
          <p:nvPr/>
        </p:nvSpPr>
        <p:spPr>
          <a:xfrm>
            <a:off x="1237595" y="5167518"/>
            <a:ext cx="3355203" cy="13252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Keys for Success: 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Invoice Automation focus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 Onboarding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076482-2D26-51F7-353F-C1FDF313839F}"/>
              </a:ext>
            </a:extLst>
          </p:cNvPr>
          <p:cNvSpPr txBox="1"/>
          <p:nvPr/>
        </p:nvSpPr>
        <p:spPr>
          <a:xfrm>
            <a:off x="5572126" y="5722216"/>
            <a:ext cx="6250977" cy="739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66688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Deployment Timeline: 8 – 12 Weeks</a:t>
            </a:r>
          </a:p>
        </p:txBody>
      </p:sp>
    </p:spTree>
    <p:extLst>
      <p:ext uri="{BB962C8B-B14F-4D97-AF65-F5344CB8AC3E}">
        <p14:creationId xmlns:p14="http://schemas.microsoft.com/office/powerpoint/2010/main" val="170667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EA4420-5A71-327D-8B73-CC183F62EB3C}"/>
              </a:ext>
            </a:extLst>
          </p:cNvPr>
          <p:cNvSpPr txBox="1"/>
          <p:nvPr/>
        </p:nvSpPr>
        <p:spPr>
          <a:xfrm>
            <a:off x="790574" y="202762"/>
            <a:ext cx="11068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strategies to quickly supercharge your S/4HANA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1E22D-2EE8-4035-03F7-5504C9A56C05}"/>
              </a:ext>
            </a:extLst>
          </p:cNvPr>
          <p:cNvSpPr/>
          <p:nvPr/>
        </p:nvSpPr>
        <p:spPr>
          <a:xfrm>
            <a:off x="821085" y="2578449"/>
            <a:ext cx="10568753" cy="36364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extBox 6">
            <a:extLst>
              <a:ext uri="{FF2B5EF4-FFF2-40B4-BE49-F238E27FC236}">
                <a16:creationId xmlns:a16="http://schemas.microsoft.com/office/drawing/2014/main" id="{987B75E9-C720-8356-F583-84023EE1B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520364"/>
              </p:ext>
            </p:extLst>
          </p:nvPr>
        </p:nvGraphicFramePr>
        <p:xfrm>
          <a:off x="847724" y="1139031"/>
          <a:ext cx="10515600" cy="135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A80E51-32E9-4424-E117-534AAD80118B}"/>
              </a:ext>
            </a:extLst>
          </p:cNvPr>
          <p:cNvCxnSpPr>
            <a:cxnSpLocks/>
          </p:cNvCxnSpPr>
          <p:nvPr/>
        </p:nvCxnSpPr>
        <p:spPr>
          <a:xfrm>
            <a:off x="2970438" y="2866610"/>
            <a:ext cx="0" cy="29025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0C8C8D4-9A89-4E5F-C9A4-5B4E7F26BF29}"/>
              </a:ext>
            </a:extLst>
          </p:cNvPr>
          <p:cNvSpPr/>
          <p:nvPr/>
        </p:nvSpPr>
        <p:spPr>
          <a:xfrm>
            <a:off x="1099786" y="4053924"/>
            <a:ext cx="1567541" cy="9765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S/4HANA or SAP ECC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F173C6-CB92-0AE2-A52D-BD070FB40146}"/>
              </a:ext>
            </a:extLst>
          </p:cNvPr>
          <p:cNvSpPr/>
          <p:nvPr/>
        </p:nvSpPr>
        <p:spPr>
          <a:xfrm>
            <a:off x="4091430" y="2974595"/>
            <a:ext cx="1793422" cy="1286114"/>
          </a:xfrm>
          <a:prstGeom prst="rect">
            <a:avLst/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11290" tIns="137675" rIns="111290" bIns="137675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SBN Supply Chain Collaboration, Foundation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86235-F9B3-30C3-3F01-5335663B6F8C}"/>
              </a:ext>
            </a:extLst>
          </p:cNvPr>
          <p:cNvSpPr/>
          <p:nvPr/>
        </p:nvSpPr>
        <p:spPr>
          <a:xfrm>
            <a:off x="7528140" y="4850481"/>
            <a:ext cx="1807722" cy="12450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Business Network for Logistics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7593A5-1E8B-CEF1-C32F-08240976AE96}"/>
              </a:ext>
            </a:extLst>
          </p:cNvPr>
          <p:cNvSpPr/>
          <p:nvPr/>
        </p:nvSpPr>
        <p:spPr>
          <a:xfrm>
            <a:off x="8179526" y="2993065"/>
            <a:ext cx="1793422" cy="12676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SBN Supply Chain Collaboration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F592C9-B369-49B0-A607-BD453FB4F087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667327" y="3624256"/>
            <a:ext cx="381488" cy="91795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836F72-964C-4135-0FB2-2C8FBCD95EFA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048815" y="3617652"/>
            <a:ext cx="1042615" cy="660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96B416-B809-1CA9-7C8B-0E754F18ACB4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884852" y="3617652"/>
            <a:ext cx="2294674" cy="923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2EF764-EC6C-9A22-3AE2-956C8A1978D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667327" y="4542211"/>
            <a:ext cx="4028530" cy="1337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373138-7580-2C1F-1E76-ACB5407B05B1}"/>
              </a:ext>
            </a:extLst>
          </p:cNvPr>
          <p:cNvCxnSpPr>
            <a:cxnSpLocks/>
          </p:cNvCxnSpPr>
          <p:nvPr/>
        </p:nvCxnSpPr>
        <p:spPr>
          <a:xfrm>
            <a:off x="6695857" y="3624255"/>
            <a:ext cx="0" cy="93133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CF8EDC-8A9A-466C-A3B8-EBD8B77DD5B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667327" y="4542211"/>
            <a:ext cx="485381" cy="93078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466705-3670-CF2D-7449-7212D7A62089}"/>
              </a:ext>
            </a:extLst>
          </p:cNvPr>
          <p:cNvCxnSpPr>
            <a:cxnSpLocks/>
          </p:cNvCxnSpPr>
          <p:nvPr/>
        </p:nvCxnSpPr>
        <p:spPr>
          <a:xfrm flipV="1">
            <a:off x="3152708" y="5472995"/>
            <a:ext cx="4389732" cy="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8F7A9C-8ACF-1B54-9922-8825478D637E}"/>
              </a:ext>
            </a:extLst>
          </p:cNvPr>
          <p:cNvSpPr txBox="1"/>
          <p:nvPr/>
        </p:nvSpPr>
        <p:spPr>
          <a:xfrm>
            <a:off x="847724" y="2547355"/>
            <a:ext cx="212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Customer Journey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AFB140-1791-434A-C015-9F0A9F1F1B55}"/>
              </a:ext>
            </a:extLst>
          </p:cNvPr>
          <p:cNvSpPr/>
          <p:nvPr/>
        </p:nvSpPr>
        <p:spPr>
          <a:xfrm>
            <a:off x="4091430" y="2779864"/>
            <a:ext cx="1795142" cy="2132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Entry-point solution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F0C84E-31C8-549E-3BC9-5173A1DB7ABC}"/>
              </a:ext>
            </a:extLst>
          </p:cNvPr>
          <p:cNvSpPr txBox="1"/>
          <p:nvPr/>
        </p:nvSpPr>
        <p:spPr>
          <a:xfrm>
            <a:off x="5727950" y="2930557"/>
            <a:ext cx="253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Best Practices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Rapid Deployment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Quick time to value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 spend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Supply Chain</a:t>
            </a:r>
          </a:p>
          <a:p>
            <a:pPr marL="3429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04D88E-B26C-1089-18AF-234EF80A62A6}"/>
              </a:ext>
            </a:extLst>
          </p:cNvPr>
          <p:cNvSpPr/>
          <p:nvPr/>
        </p:nvSpPr>
        <p:spPr>
          <a:xfrm>
            <a:off x="8178666" y="2779864"/>
            <a:ext cx="1795142" cy="2132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Advanced solution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9CAEAD-F46A-480C-F447-30208FDC2AC1}"/>
              </a:ext>
            </a:extLst>
          </p:cNvPr>
          <p:cNvSpPr txBox="1"/>
          <p:nvPr/>
        </p:nvSpPr>
        <p:spPr>
          <a:xfrm>
            <a:off x="9971586" y="2198504"/>
            <a:ext cx="1810851" cy="4095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84ACB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 Spend</a:t>
            </a:r>
          </a:p>
        </p:txBody>
      </p:sp>
    </p:spTree>
    <p:extLst>
      <p:ext uri="{BB962C8B-B14F-4D97-AF65-F5344CB8AC3E}">
        <p14:creationId xmlns:p14="http://schemas.microsoft.com/office/powerpoint/2010/main" val="42620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9A2A0A-13E2-CB69-B96A-F387F651689B}"/>
              </a:ext>
            </a:extLst>
          </p:cNvPr>
          <p:cNvSpPr txBox="1"/>
          <p:nvPr/>
        </p:nvSpPr>
        <p:spPr>
          <a:xfrm>
            <a:off x="805750" y="260358"/>
            <a:ext cx="11300525" cy="500131"/>
          </a:xfrm>
          <a:prstGeom prst="rect">
            <a:avLst/>
          </a:prstGeom>
          <a:noFill/>
        </p:spPr>
        <p:txBody>
          <a:bodyPr wrap="square" lIns="68573" tIns="34287" rIns="68573" bIns="34287" rtlCol="0" anchor="t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 Supply Chain Collaboration, Foundation (formerly DSN4SC)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F856B1-0FA0-C4DF-E575-A1AB88E8D5A5}"/>
              </a:ext>
            </a:extLst>
          </p:cNvPr>
          <p:cNvSpPr/>
          <p:nvPr/>
        </p:nvSpPr>
        <p:spPr>
          <a:xfrm>
            <a:off x="506668" y="1730189"/>
            <a:ext cx="3965410" cy="3134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6FEE76-5EFF-1F03-0A85-1A7105E98CD4}"/>
              </a:ext>
            </a:extLst>
          </p:cNvPr>
          <p:cNvSpPr/>
          <p:nvPr/>
        </p:nvSpPr>
        <p:spPr>
          <a:xfrm>
            <a:off x="680844" y="1938056"/>
            <a:ext cx="702366" cy="701039"/>
          </a:xfrm>
          <a:prstGeom prst="ellipse">
            <a:avLst/>
          </a:prstGeom>
          <a:solidFill>
            <a:srgbClr val="B4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341792-A11B-0D30-0A06-39DDAAB123EB}"/>
              </a:ext>
            </a:extLst>
          </p:cNvPr>
          <p:cNvSpPr/>
          <p:nvPr/>
        </p:nvSpPr>
        <p:spPr>
          <a:xfrm>
            <a:off x="672043" y="2961248"/>
            <a:ext cx="702366" cy="701039"/>
          </a:xfrm>
          <a:prstGeom prst="ellipse">
            <a:avLst/>
          </a:prstGeom>
          <a:solidFill>
            <a:srgbClr val="5D9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81B4D8-F226-EA3E-3E7D-59F17249A451}"/>
              </a:ext>
            </a:extLst>
          </p:cNvPr>
          <p:cNvSpPr/>
          <p:nvPr/>
        </p:nvSpPr>
        <p:spPr>
          <a:xfrm>
            <a:off x="691801" y="3984440"/>
            <a:ext cx="702366" cy="701039"/>
          </a:xfrm>
          <a:prstGeom prst="ellipse">
            <a:avLst/>
          </a:prstGeom>
          <a:solidFill>
            <a:srgbClr val="417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30743-B4FA-2B83-EBB2-D8B5C54530D1}"/>
              </a:ext>
            </a:extLst>
          </p:cNvPr>
          <p:cNvSpPr txBox="1"/>
          <p:nvPr/>
        </p:nvSpPr>
        <p:spPr>
          <a:xfrm>
            <a:off x="1724666" y="1866699"/>
            <a:ext cx="2381063" cy="13252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 easy, frictionless way to Digitalize Transactions with suppliers from Day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2BB15-E055-CFB9-DB65-CC136A342C60}"/>
              </a:ext>
            </a:extLst>
          </p:cNvPr>
          <p:cNvSpPr txBox="1"/>
          <p:nvPr/>
        </p:nvSpPr>
        <p:spPr>
          <a:xfrm>
            <a:off x="1749266" y="2961248"/>
            <a:ext cx="2526837" cy="13252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 the costs of managing processes and speed up cycle times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08A1D-FBBF-01EF-F67C-5BF24241FD32}"/>
              </a:ext>
            </a:extLst>
          </p:cNvPr>
          <p:cNvSpPr txBox="1"/>
          <p:nvPr/>
        </p:nvSpPr>
        <p:spPr>
          <a:xfrm>
            <a:off x="1749265" y="3988458"/>
            <a:ext cx="2413058" cy="876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First step toward improving Supply Chain Visibility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C55D581-E08C-4C86-3371-AFAE5438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573" y="1384357"/>
            <a:ext cx="2764377" cy="18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615180-4915-75B2-D3DF-14EF73F841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973" y="1314902"/>
            <a:ext cx="2258898" cy="15570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A071F7-0E64-66F8-0706-C786E772DB00}"/>
              </a:ext>
            </a:extLst>
          </p:cNvPr>
          <p:cNvGrpSpPr/>
          <p:nvPr/>
        </p:nvGrpSpPr>
        <p:grpSpPr>
          <a:xfrm>
            <a:off x="6866372" y="3429000"/>
            <a:ext cx="4801753" cy="1965587"/>
            <a:chOff x="2074461" y="281694"/>
            <a:chExt cx="9454036" cy="1662857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3E5A4B69-4C73-A004-D57E-003A54466D6F}"/>
                </a:ext>
              </a:extLst>
            </p:cNvPr>
            <p:cNvSpPr/>
            <p:nvPr/>
          </p:nvSpPr>
          <p:spPr>
            <a:xfrm rot="5400000">
              <a:off x="5970050" y="-3613895"/>
              <a:ext cx="1662857" cy="9454036"/>
            </a:xfrm>
            <a:prstGeom prst="round2SameRect">
              <a:avLst/>
            </a:prstGeom>
            <a:solidFill>
              <a:schemeClr val="bg1">
                <a:lumMod val="95000"/>
                <a:alpha val="90000"/>
              </a:schemeClr>
            </a:solidFill>
            <a:ln w="19050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Top Corners Rounded 4">
              <a:extLst>
                <a:ext uri="{FF2B5EF4-FFF2-40B4-BE49-F238E27FC236}">
                  <a16:creationId xmlns:a16="http://schemas.microsoft.com/office/drawing/2014/main" id="{BF598594-5E51-4E33-1CFF-52FD67A0AE8B}"/>
                </a:ext>
              </a:extLst>
            </p:cNvPr>
            <p:cNvSpPr txBox="1"/>
            <p:nvPr/>
          </p:nvSpPr>
          <p:spPr>
            <a:xfrm>
              <a:off x="2074461" y="362868"/>
              <a:ext cx="9454034" cy="150050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PO collaboration (PO,OC,ASN, GR)</a:t>
              </a: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Order confirmation approvals</a:t>
              </a: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Subcontracting PO without subsequent process steps</a:t>
              </a: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Scheduling agreement release collaboration (SAR, ASN, GR)</a:t>
              </a: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Due-shipments calculations (for rejected items)</a:t>
              </a: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SCC Monitor (deviations in quantity, dates and overdue OCs)</a:t>
              </a: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Return-PO</a:t>
              </a: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Invoice, ERS Invoice, Credit Memo, Payment:</a:t>
              </a: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3347CD-FCD8-B09B-40BD-465702127208}"/>
              </a:ext>
            </a:extLst>
          </p:cNvPr>
          <p:cNvGrpSpPr/>
          <p:nvPr/>
        </p:nvGrpSpPr>
        <p:grpSpPr>
          <a:xfrm>
            <a:off x="4911644" y="3333048"/>
            <a:ext cx="2075448" cy="2136712"/>
            <a:chOff x="0" y="1087"/>
            <a:chExt cx="2029656" cy="2224070"/>
          </a:xfrm>
          <a:solidFill>
            <a:schemeClr val="bg2">
              <a:lumMod val="90000"/>
            </a:schemeClr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854923-8733-A11E-9DCB-6EEFEE641FA9}"/>
                </a:ext>
              </a:extLst>
            </p:cNvPr>
            <p:cNvSpPr/>
            <p:nvPr/>
          </p:nvSpPr>
          <p:spPr>
            <a:xfrm>
              <a:off x="0" y="1087"/>
              <a:ext cx="2029656" cy="2224070"/>
            </a:xfrm>
            <a:prstGeom prst="roundRect">
              <a:avLst/>
            </a:prstGeom>
            <a:grpFill/>
            <a:ln w="1905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6229D686-D84B-A672-E44A-C8E9EC3B8C5D}"/>
                </a:ext>
              </a:extLst>
            </p:cNvPr>
            <p:cNvSpPr txBox="1"/>
            <p:nvPr/>
          </p:nvSpPr>
          <p:spPr>
            <a:xfrm>
              <a:off x="140387" y="148484"/>
              <a:ext cx="1732270" cy="19830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SCC</a:t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Foundation</a:t>
              </a:r>
              <a:endParaRPr kumimoji="0" lang="en-SG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A67640B-E936-D348-912B-AF12771ED9D6}"/>
              </a:ext>
            </a:extLst>
          </p:cNvPr>
          <p:cNvSpPr txBox="1"/>
          <p:nvPr/>
        </p:nvSpPr>
        <p:spPr>
          <a:xfrm>
            <a:off x="506668" y="830391"/>
            <a:ext cx="10890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Start automating collaboration with direct spend suppliers quickly and cost-effectively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79CC92-F206-5264-CCDC-056CFB2DEA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495" y="2161235"/>
            <a:ext cx="2689431" cy="10575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3203328-48BC-99D6-D179-51A7D7F24B8A}"/>
              </a:ext>
            </a:extLst>
          </p:cNvPr>
          <p:cNvSpPr txBox="1"/>
          <p:nvPr/>
        </p:nvSpPr>
        <p:spPr>
          <a:xfrm>
            <a:off x="1237595" y="5167518"/>
            <a:ext cx="3355203" cy="13252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Keys for Success: 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Invoice Automation focus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 Onboarding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4DDB1E-F25C-2901-E8DE-01FFDC1E5977}"/>
              </a:ext>
            </a:extLst>
          </p:cNvPr>
          <p:cNvSpPr txBox="1"/>
          <p:nvPr/>
        </p:nvSpPr>
        <p:spPr>
          <a:xfrm>
            <a:off x="5572126" y="5764247"/>
            <a:ext cx="6250977" cy="739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66688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Deployment Timeline: 10 to 14 Weeks</a:t>
            </a:r>
          </a:p>
        </p:txBody>
      </p:sp>
    </p:spTree>
    <p:extLst>
      <p:ext uri="{BB962C8B-B14F-4D97-AF65-F5344CB8AC3E}">
        <p14:creationId xmlns:p14="http://schemas.microsoft.com/office/powerpoint/2010/main" val="177575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896D5-BE7C-98D9-5EE4-33E99F76F036}"/>
              </a:ext>
            </a:extLst>
          </p:cNvPr>
          <p:cNvSpPr txBox="1"/>
          <p:nvPr/>
        </p:nvSpPr>
        <p:spPr>
          <a:xfrm>
            <a:off x="790574" y="193237"/>
            <a:ext cx="11068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strategies to quickly supercharge your S/4HANA </a:t>
            </a:r>
          </a:p>
        </p:txBody>
      </p:sp>
      <p:graphicFrame>
        <p:nvGraphicFramePr>
          <p:cNvPr id="3" name="TextBox 6">
            <a:extLst>
              <a:ext uri="{FF2B5EF4-FFF2-40B4-BE49-F238E27FC236}">
                <a16:creationId xmlns:a16="http://schemas.microsoft.com/office/drawing/2014/main" id="{8D147B48-91AF-1485-8AC5-5936BFB5038B}"/>
              </a:ext>
            </a:extLst>
          </p:cNvPr>
          <p:cNvGraphicFramePr/>
          <p:nvPr/>
        </p:nvGraphicFramePr>
        <p:xfrm>
          <a:off x="847724" y="12914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293D314-EBFF-3D5C-63FE-BA61ACD31EB7}"/>
              </a:ext>
            </a:extLst>
          </p:cNvPr>
          <p:cNvSpPr/>
          <p:nvPr/>
        </p:nvSpPr>
        <p:spPr>
          <a:xfrm>
            <a:off x="801943" y="2756176"/>
            <a:ext cx="10568753" cy="33193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BB691C-A291-D5FC-7224-A9F229584712}"/>
              </a:ext>
            </a:extLst>
          </p:cNvPr>
          <p:cNvCxnSpPr>
            <a:cxnSpLocks/>
          </p:cNvCxnSpPr>
          <p:nvPr/>
        </p:nvCxnSpPr>
        <p:spPr>
          <a:xfrm>
            <a:off x="2970438" y="2740229"/>
            <a:ext cx="0" cy="29025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8DB74A4-CA5B-E7A4-E44E-E6520DAA7F50}"/>
              </a:ext>
            </a:extLst>
          </p:cNvPr>
          <p:cNvSpPr/>
          <p:nvPr/>
        </p:nvSpPr>
        <p:spPr>
          <a:xfrm>
            <a:off x="1099786" y="3927543"/>
            <a:ext cx="1567541" cy="9765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S/4HANA or SAP ECC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71CBA-3001-42D6-ADCE-FB69C9971CF7}"/>
              </a:ext>
            </a:extLst>
          </p:cNvPr>
          <p:cNvSpPr/>
          <p:nvPr/>
        </p:nvSpPr>
        <p:spPr>
          <a:xfrm>
            <a:off x="5208813" y="3772772"/>
            <a:ext cx="1793420" cy="1286114"/>
          </a:xfrm>
          <a:prstGeom prst="rect">
            <a:avLst/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11290" tIns="137675" rIns="111290" bIns="137675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Taulia Supply Chain Finance and Dynamic Discounting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154548-F05C-AF90-634D-1211BD9E344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667327" y="4415829"/>
            <a:ext cx="2541486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71EA57-A7C5-2B32-B2CE-B7CD1203D893}"/>
              </a:ext>
            </a:extLst>
          </p:cNvPr>
          <p:cNvSpPr txBox="1"/>
          <p:nvPr/>
        </p:nvSpPr>
        <p:spPr>
          <a:xfrm>
            <a:off x="8710959" y="5769584"/>
            <a:ext cx="2808251" cy="4095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84ACB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Expected in SBN by Q1 23’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29A30-BE13-DE4B-5F41-5201E0664415}"/>
              </a:ext>
            </a:extLst>
          </p:cNvPr>
          <p:cNvSpPr txBox="1"/>
          <p:nvPr/>
        </p:nvSpPr>
        <p:spPr>
          <a:xfrm>
            <a:off x="847724" y="888689"/>
            <a:ext cx="6154511" cy="2759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Acquired by SAP (Mar 22’) – Not only Payables!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9FB4A3-FE5E-5BAC-F3CC-107100BBF78C}"/>
              </a:ext>
            </a:extLst>
          </p:cNvPr>
          <p:cNvSpPr/>
          <p:nvPr/>
        </p:nvSpPr>
        <p:spPr>
          <a:xfrm>
            <a:off x="5212812" y="3569998"/>
            <a:ext cx="1795142" cy="2132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SAP’s SCF and DD</a:t>
            </a:r>
          </a:p>
        </p:txBody>
      </p:sp>
    </p:spTree>
    <p:extLst>
      <p:ext uri="{BB962C8B-B14F-4D97-AF65-F5344CB8AC3E}">
        <p14:creationId xmlns:p14="http://schemas.microsoft.com/office/powerpoint/2010/main" val="426897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541BDB-AEAB-11A3-2503-056E052439A8}"/>
              </a:ext>
            </a:extLst>
          </p:cNvPr>
          <p:cNvSpPr txBox="1"/>
          <p:nvPr/>
        </p:nvSpPr>
        <p:spPr>
          <a:xfrm>
            <a:off x="805750" y="241308"/>
            <a:ext cx="11300525" cy="500131"/>
          </a:xfrm>
          <a:prstGeom prst="rect">
            <a:avLst/>
          </a:prstGeom>
          <a:noFill/>
        </p:spPr>
        <p:txBody>
          <a:bodyPr wrap="square" lIns="68573" tIns="34287" rIns="68573" bIns="34287" rtlCol="0" anchor="t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 Taulia Supply Chain Finance and Dynamic Discounting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668F2F-1FCD-A196-E22D-3E804B97AE2E}"/>
              </a:ext>
            </a:extLst>
          </p:cNvPr>
          <p:cNvSpPr/>
          <p:nvPr/>
        </p:nvSpPr>
        <p:spPr>
          <a:xfrm>
            <a:off x="506668" y="1925371"/>
            <a:ext cx="6465632" cy="3134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5597F8-F815-D5B8-9201-200B56B6E4DB}"/>
              </a:ext>
            </a:extLst>
          </p:cNvPr>
          <p:cNvSpPr/>
          <p:nvPr/>
        </p:nvSpPr>
        <p:spPr>
          <a:xfrm>
            <a:off x="680844" y="2133238"/>
            <a:ext cx="702366" cy="701039"/>
          </a:xfrm>
          <a:prstGeom prst="ellipse">
            <a:avLst/>
          </a:prstGeom>
          <a:solidFill>
            <a:srgbClr val="B4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C91327-A0B2-93EC-541D-7032730F619F}"/>
              </a:ext>
            </a:extLst>
          </p:cNvPr>
          <p:cNvSpPr/>
          <p:nvPr/>
        </p:nvSpPr>
        <p:spPr>
          <a:xfrm>
            <a:off x="672043" y="3156430"/>
            <a:ext cx="702366" cy="701039"/>
          </a:xfrm>
          <a:prstGeom prst="ellipse">
            <a:avLst/>
          </a:prstGeom>
          <a:solidFill>
            <a:srgbClr val="5D9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9D2074-84B1-A188-254E-7778FCEA3F43}"/>
              </a:ext>
            </a:extLst>
          </p:cNvPr>
          <p:cNvSpPr/>
          <p:nvPr/>
        </p:nvSpPr>
        <p:spPr>
          <a:xfrm>
            <a:off x="691801" y="4179622"/>
            <a:ext cx="702366" cy="701039"/>
          </a:xfrm>
          <a:prstGeom prst="ellipse">
            <a:avLst/>
          </a:prstGeom>
          <a:solidFill>
            <a:srgbClr val="417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2BF05-0183-8667-D42E-558F97A9E7ED}"/>
              </a:ext>
            </a:extLst>
          </p:cNvPr>
          <p:cNvSpPr txBox="1"/>
          <p:nvPr/>
        </p:nvSpPr>
        <p:spPr>
          <a:xfrm>
            <a:off x="1749265" y="2168977"/>
            <a:ext cx="5118259" cy="8298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Define the Working Capital Optimization Strategy you need to achieve your Business and ESG goals with Taulia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005A9-98C2-B789-D300-946DCA4B7DC3}"/>
              </a:ext>
            </a:extLst>
          </p:cNvPr>
          <p:cNvSpPr txBox="1"/>
          <p:nvPr/>
        </p:nvSpPr>
        <p:spPr>
          <a:xfrm>
            <a:off x="1749264" y="3147265"/>
            <a:ext cx="4994435" cy="634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Leverage Taulia’s WCM programs, (SCF &amp; DD) to optimize your working capital and generate cash to reinvest in the business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EEFAEE-41ED-1FE9-F2F4-82A6853E34CB}"/>
              </a:ext>
            </a:extLst>
          </p:cNvPr>
          <p:cNvSpPr txBox="1"/>
          <p:nvPr/>
        </p:nvSpPr>
        <p:spPr>
          <a:xfrm>
            <a:off x="1749265" y="4183640"/>
            <a:ext cx="5308760" cy="876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Build a more Sustainable SC by encouraging your suppliers to improve ESG performance with financial incentives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CC12D-26EF-5921-327A-5C2304591F2A}"/>
              </a:ext>
            </a:extLst>
          </p:cNvPr>
          <p:cNvSpPr txBox="1"/>
          <p:nvPr/>
        </p:nvSpPr>
        <p:spPr>
          <a:xfrm>
            <a:off x="1237595" y="5167518"/>
            <a:ext cx="3355203" cy="13252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Keys for Success: 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 Strategy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ESG Goals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 Adoption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2C2A6-F5B6-1D2A-2A5F-E61D7114357E}"/>
              </a:ext>
            </a:extLst>
          </p:cNvPr>
          <p:cNvSpPr txBox="1"/>
          <p:nvPr/>
        </p:nvSpPr>
        <p:spPr>
          <a:xfrm>
            <a:off x="506668" y="830391"/>
            <a:ext cx="10890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Deploy a working capital optimization strategy according to your business needs </a:t>
            </a:r>
          </a:p>
        </p:txBody>
      </p:sp>
      <p:pic>
        <p:nvPicPr>
          <p:cNvPr id="14" name="Google Shape;752;g142026e1e70_0_3" descr="icon_ship.jpg">
            <a:extLst>
              <a:ext uri="{FF2B5EF4-FFF2-40B4-BE49-F238E27FC236}">
                <a16:creationId xmlns:a16="http://schemas.microsoft.com/office/drawing/2014/main" id="{6C59761C-303F-8676-B255-3CD8E0025E72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09" y="2133238"/>
            <a:ext cx="685800" cy="685800"/>
          </a:xfrm>
          <a:prstGeom prst="ellipse">
            <a:avLst/>
          </a:prstGeom>
          <a:noFill/>
          <a:ln w="9525" cap="flat" cmpd="sng">
            <a:solidFill>
              <a:srgbClr val="F49E5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" name="Google Shape;746;g142026e1e70_0_3" descr="icon_auto.jpg">
            <a:extLst>
              <a:ext uri="{FF2B5EF4-FFF2-40B4-BE49-F238E27FC236}">
                <a16:creationId xmlns:a16="http://schemas.microsoft.com/office/drawing/2014/main" id="{9CEEF737-4987-FD97-1BC8-FB0BC4C5BD1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43" y="3140243"/>
            <a:ext cx="685800" cy="685800"/>
          </a:xfrm>
          <a:prstGeom prst="ellipse">
            <a:avLst/>
          </a:prstGeom>
          <a:noFill/>
          <a:ln w="9525" cap="flat" cmpd="sng">
            <a:solidFill>
              <a:srgbClr val="F49E5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" name="Google Shape;747;g142026e1e70_0_3" descr="icon_manu.jpg">
            <a:extLst>
              <a:ext uri="{FF2B5EF4-FFF2-40B4-BE49-F238E27FC236}">
                <a16:creationId xmlns:a16="http://schemas.microsoft.com/office/drawing/2014/main" id="{207C386A-7534-9BBA-7CB0-C56E735D57B6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10" y="4179622"/>
            <a:ext cx="685800" cy="685800"/>
          </a:xfrm>
          <a:prstGeom prst="ellipse">
            <a:avLst/>
          </a:prstGeom>
          <a:noFill/>
          <a:ln w="9525" cap="flat" cmpd="sng">
            <a:solidFill>
              <a:srgbClr val="F49E5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5DCD74-9852-DA9F-99B3-A4DCA06DFD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808" y="1808313"/>
            <a:ext cx="2025296" cy="16642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80B280-97AD-E0C1-B676-DB8B900118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369" y="1367078"/>
            <a:ext cx="2286000" cy="1671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E24326-8D81-40CC-9CB7-9D82EA9BE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8025" y="3396568"/>
            <a:ext cx="4102006" cy="1301834"/>
          </a:xfrm>
          <a:prstGeom prst="rect">
            <a:avLst/>
          </a:prstGeom>
        </p:spPr>
      </p:pic>
      <p:pic>
        <p:nvPicPr>
          <p:cNvPr id="20" name="Picture 2" descr="Media Kit | EcoVadis">
            <a:extLst>
              <a:ext uri="{FF2B5EF4-FFF2-40B4-BE49-F238E27FC236}">
                <a16:creationId xmlns:a16="http://schemas.microsoft.com/office/drawing/2014/main" id="{9540F0CF-77B2-8E44-2C28-91838AC5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554" y="4822192"/>
            <a:ext cx="134433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08AB4A-6445-C84D-A8D4-8125E3994A4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78" y="1292456"/>
            <a:ext cx="1865433" cy="6329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3C0647-9CFF-A184-4B2C-376203B016D9}"/>
              </a:ext>
            </a:extLst>
          </p:cNvPr>
          <p:cNvSpPr txBox="1"/>
          <p:nvPr/>
        </p:nvSpPr>
        <p:spPr>
          <a:xfrm>
            <a:off x="5514287" y="5830126"/>
            <a:ext cx="5296169" cy="739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66688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Deployment Timeline: 8 to 12 Weeks</a:t>
            </a:r>
          </a:p>
        </p:txBody>
      </p:sp>
    </p:spTree>
    <p:extLst>
      <p:ext uri="{BB962C8B-B14F-4D97-AF65-F5344CB8AC3E}">
        <p14:creationId xmlns:p14="http://schemas.microsoft.com/office/powerpoint/2010/main" val="1085906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11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24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5BDA-13ED-8A4F-A464-7D7BA3513430}"/>
              </a:ext>
            </a:extLst>
          </p:cNvPr>
          <p:cNvSpPr txBox="1">
            <a:spLocks/>
          </p:cNvSpPr>
          <p:nvPr/>
        </p:nvSpPr>
        <p:spPr>
          <a:xfrm>
            <a:off x="719909" y="346313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Optima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4E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52E7F-0BE7-2F4D-E530-0C57B0788727}"/>
              </a:ext>
            </a:extLst>
          </p:cNvPr>
          <p:cNvSpPr/>
          <p:nvPr/>
        </p:nvSpPr>
        <p:spPr>
          <a:xfrm>
            <a:off x="2015319" y="862472"/>
            <a:ext cx="8161363" cy="2717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9937C-023C-A68D-EB5B-0705557C5DB0}"/>
              </a:ext>
            </a:extLst>
          </p:cNvPr>
          <p:cNvSpPr/>
          <p:nvPr/>
        </p:nvSpPr>
        <p:spPr>
          <a:xfrm>
            <a:off x="2267129" y="1120397"/>
            <a:ext cx="2369575" cy="964180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150+ Global Clients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55C32-62AA-D0FB-3CD2-A7228E26B95A}"/>
              </a:ext>
            </a:extLst>
          </p:cNvPr>
          <p:cNvSpPr/>
          <p:nvPr/>
        </p:nvSpPr>
        <p:spPr>
          <a:xfrm>
            <a:off x="4891117" y="1120398"/>
            <a:ext cx="2369575" cy="964180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80%+ Large Enterprises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93D91C-FBBB-E9B4-33D6-96EC0A5BB2F7}"/>
              </a:ext>
            </a:extLst>
          </p:cNvPr>
          <p:cNvSpPr/>
          <p:nvPr/>
        </p:nvSpPr>
        <p:spPr>
          <a:xfrm>
            <a:off x="7542401" y="1120397"/>
            <a:ext cx="2369575" cy="964180"/>
          </a:xfrm>
          <a:prstGeom prst="rect">
            <a:avLst/>
          </a:prstGeom>
          <a:solidFill>
            <a:srgbClr val="00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20+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Industries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5EE94-2D4E-8860-CA93-4EC26DD76848}"/>
              </a:ext>
            </a:extLst>
          </p:cNvPr>
          <p:cNvSpPr/>
          <p:nvPr/>
        </p:nvSpPr>
        <p:spPr>
          <a:xfrm>
            <a:off x="2267127" y="2358888"/>
            <a:ext cx="2369575" cy="9641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435,000+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Hours of quality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services delivered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DCDFD3-6F65-4D9B-CB95-AB7A3C7CB2B7}"/>
              </a:ext>
            </a:extLst>
          </p:cNvPr>
          <p:cNvSpPr/>
          <p:nvPr/>
        </p:nvSpPr>
        <p:spPr>
          <a:xfrm>
            <a:off x="4891117" y="2358888"/>
            <a:ext cx="2369575" cy="9641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440+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Impact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01CE9E-289C-4483-9EC7-F6CD0ED7D8BD}"/>
              </a:ext>
            </a:extLst>
          </p:cNvPr>
          <p:cNvSpPr/>
          <p:nvPr/>
        </p:nvSpPr>
        <p:spPr>
          <a:xfrm>
            <a:off x="7542399" y="2358886"/>
            <a:ext cx="2369575" cy="9641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~3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implementations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 Client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BF519E-E250-8C4C-CE63-A901E7510262}"/>
              </a:ext>
            </a:extLst>
          </p:cNvPr>
          <p:cNvSpPr/>
          <p:nvPr/>
        </p:nvSpPr>
        <p:spPr>
          <a:xfrm>
            <a:off x="2732453" y="4095394"/>
            <a:ext cx="6908707" cy="1324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1F04C1-7AF2-1EB2-BB51-72C149B489A0}"/>
              </a:ext>
            </a:extLst>
          </p:cNvPr>
          <p:cNvSpPr/>
          <p:nvPr/>
        </p:nvSpPr>
        <p:spPr>
          <a:xfrm>
            <a:off x="2919768" y="4261941"/>
            <a:ext cx="3178896" cy="967986"/>
          </a:xfrm>
          <a:prstGeom prst="rect">
            <a:avLst/>
          </a:prstGeom>
          <a:solidFill>
            <a:srgbClr val="203864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Spend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Management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A6D0B-FF27-574D-CFAC-7BDD9BFF6432}"/>
              </a:ext>
            </a:extLst>
          </p:cNvPr>
          <p:cNvSpPr/>
          <p:nvPr/>
        </p:nvSpPr>
        <p:spPr>
          <a:xfrm>
            <a:off x="6287680" y="4261942"/>
            <a:ext cx="3178896" cy="967986"/>
          </a:xfrm>
          <a:prstGeom prst="rect">
            <a:avLst/>
          </a:prstGeom>
          <a:solidFill>
            <a:srgbClr val="0054A6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Content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Management </a:t>
            </a:r>
          </a:p>
        </p:txBody>
      </p:sp>
      <p:pic>
        <p:nvPicPr>
          <p:cNvPr id="16" name="Picture 4" descr="A yellow and blue sign&#10;&#10;Description automatically generated with low confidence">
            <a:extLst>
              <a:ext uri="{FF2B5EF4-FFF2-40B4-BE49-F238E27FC236}">
                <a16:creationId xmlns:a16="http://schemas.microsoft.com/office/drawing/2014/main" id="{2E8EDFB5-BB86-0427-5203-04E97F28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3797" y="5182991"/>
            <a:ext cx="1591065" cy="9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D7DD81-C6D6-C996-9322-8378435A86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682" y="5139048"/>
            <a:ext cx="1461523" cy="9627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BADFC3-A0DB-250E-91E3-2CB6161E4AF1}"/>
              </a:ext>
            </a:extLst>
          </p:cNvPr>
          <p:cNvSpPr txBox="1"/>
          <p:nvPr/>
        </p:nvSpPr>
        <p:spPr>
          <a:xfrm>
            <a:off x="5399223" y="3668158"/>
            <a:ext cx="4067353" cy="3386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we do</a:t>
            </a: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CA4ECE54-5C14-B5E5-B43D-8DFB5682C9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0692" y="5794812"/>
            <a:ext cx="1344734" cy="2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Taulia - Wikipedia">
            <a:extLst>
              <a:ext uri="{FF2B5EF4-FFF2-40B4-BE49-F238E27FC236}">
                <a16:creationId xmlns:a16="http://schemas.microsoft.com/office/drawing/2014/main" id="{3A80D9BD-FCB3-3946-F6E7-EF4A7050D9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223" y="5627806"/>
            <a:ext cx="1461523" cy="53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CA4E98AC-ECDD-888D-99C7-3B6E02AC0F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904" y="5548762"/>
            <a:ext cx="2268587" cy="72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12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007C21-A317-734F-B018-6153FE0EEA3C}"/>
              </a:ext>
            </a:extLst>
          </p:cNvPr>
          <p:cNvSpPr txBox="1">
            <a:spLocks/>
          </p:cNvSpPr>
          <p:nvPr/>
        </p:nvSpPr>
        <p:spPr>
          <a:xfrm>
            <a:off x="719909" y="346313"/>
            <a:ext cx="10756744" cy="90120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4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Success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4E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172684B-8454-9F42-5657-D3336282A0BD}"/>
              </a:ext>
            </a:extLst>
          </p:cNvPr>
          <p:cNvGrpSpPr/>
          <p:nvPr/>
        </p:nvGrpSpPr>
        <p:grpSpPr>
          <a:xfrm>
            <a:off x="3295918" y="4619168"/>
            <a:ext cx="2675951" cy="1458701"/>
            <a:chOff x="182569" y="2124332"/>
            <a:chExt cx="2093976" cy="1141457"/>
          </a:xfrm>
        </p:grpSpPr>
        <p:sp>
          <p:nvSpPr>
            <p:cNvPr id="134" name="Round Diagonal Corner Rectangle 6">
              <a:extLst>
                <a:ext uri="{FF2B5EF4-FFF2-40B4-BE49-F238E27FC236}">
                  <a16:creationId xmlns:a16="http://schemas.microsoft.com/office/drawing/2014/main" id="{4E51E75E-070F-33E3-07FD-28496FEC40B7}"/>
                </a:ext>
              </a:extLst>
            </p:cNvPr>
            <p:cNvSpPr/>
            <p:nvPr/>
          </p:nvSpPr>
          <p:spPr>
            <a:xfrm>
              <a:off x="182569" y="2124332"/>
              <a:ext cx="2093976" cy="192024"/>
            </a:xfrm>
            <a:prstGeom prst="round2Diag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91" marR="0" lvl="1" indent="-201184" algn="ctr" defTabSz="108805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Construction</a:t>
              </a:r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7FF1B02F-CDC2-DBAC-ABF9-185F95FFF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69" y="2667433"/>
              <a:ext cx="906437" cy="277229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867E93DD-7EE7-CA2A-E9DD-2A6428CDE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30" y="2372216"/>
              <a:ext cx="841097" cy="209779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78FE8941-5A58-6264-336F-46A1C5AC9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104" y="2408514"/>
              <a:ext cx="646685" cy="272426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E438C50F-2506-A813-B3C5-78590AB69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2625" y="2727137"/>
              <a:ext cx="627501" cy="287289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ACC0ED6C-6B5B-CEAC-72B4-3C492756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319" y="3056748"/>
              <a:ext cx="950187" cy="209041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D740E4E-BCDD-3752-376E-F87FCA41CF22}"/>
              </a:ext>
            </a:extLst>
          </p:cNvPr>
          <p:cNvGrpSpPr/>
          <p:nvPr/>
        </p:nvGrpSpPr>
        <p:grpSpPr>
          <a:xfrm>
            <a:off x="9200579" y="4591221"/>
            <a:ext cx="2675952" cy="1444763"/>
            <a:chOff x="4307297" y="1548198"/>
            <a:chExt cx="3568284" cy="1926539"/>
          </a:xfrm>
        </p:grpSpPr>
        <p:sp>
          <p:nvSpPr>
            <p:cNvPr id="141" name="Round Diagonal Corner Rectangle 13">
              <a:extLst>
                <a:ext uri="{FF2B5EF4-FFF2-40B4-BE49-F238E27FC236}">
                  <a16:creationId xmlns:a16="http://schemas.microsoft.com/office/drawing/2014/main" id="{B9F1703C-E28A-2250-7011-924192CC4B22}"/>
                </a:ext>
              </a:extLst>
            </p:cNvPr>
            <p:cNvSpPr/>
            <p:nvPr/>
          </p:nvSpPr>
          <p:spPr>
            <a:xfrm>
              <a:off x="4307297" y="1548198"/>
              <a:ext cx="3568284" cy="327222"/>
            </a:xfrm>
            <a:prstGeom prst="round2Diag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1" indent="-201184" algn="ctr" defTabSz="108805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Public Sector</a:t>
              </a:r>
            </a:p>
          </p:txBody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4468542B-75B9-BE73-7141-EB305F14D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1727" y="2910730"/>
              <a:ext cx="1350795" cy="564007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07AB6163-E33D-032F-4B8A-9833F7408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6447" y="2947932"/>
              <a:ext cx="1378501" cy="525753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1B6C375-C507-62FA-F18C-D81A1EB2D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360" y="1960611"/>
              <a:ext cx="838536" cy="838536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8175E728-4E48-3F82-5EA5-BD196EBED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7751" y="1995958"/>
              <a:ext cx="602227" cy="752035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C5BDB159-FFCE-0C6C-DA18-49FA94B21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1933" y="1990573"/>
              <a:ext cx="838536" cy="733718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0B4859C-213F-3589-2F5A-5D45A6221807}"/>
              </a:ext>
            </a:extLst>
          </p:cNvPr>
          <p:cNvGrpSpPr/>
          <p:nvPr/>
        </p:nvGrpSpPr>
        <p:grpSpPr>
          <a:xfrm>
            <a:off x="9164042" y="2875304"/>
            <a:ext cx="2718295" cy="1615496"/>
            <a:chOff x="11971463" y="1540936"/>
            <a:chExt cx="3624747" cy="2154205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0890F514-9048-FABA-A013-6C022A7EC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373904" y="3144992"/>
              <a:ext cx="2183922" cy="550149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608B2E63-3525-3628-A489-0648E0AE9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37629" y="3170444"/>
              <a:ext cx="1171156" cy="458702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8109D1C1-E0BC-A50E-7E0E-CAA912EEF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97499" y="2906910"/>
              <a:ext cx="1131709" cy="397142"/>
            </a:xfrm>
            <a:prstGeom prst="rect">
              <a:avLst/>
            </a:prstGeom>
          </p:spPr>
        </p:pic>
        <p:sp>
          <p:nvSpPr>
            <p:cNvPr id="151" name="Round Diagonal Corner Rectangle 23">
              <a:extLst>
                <a:ext uri="{FF2B5EF4-FFF2-40B4-BE49-F238E27FC236}">
                  <a16:creationId xmlns:a16="http://schemas.microsoft.com/office/drawing/2014/main" id="{5D027EF8-0849-FE33-178C-6D03B8F10755}"/>
                </a:ext>
              </a:extLst>
            </p:cNvPr>
            <p:cNvSpPr/>
            <p:nvPr/>
          </p:nvSpPr>
          <p:spPr>
            <a:xfrm>
              <a:off x="12019872" y="1540936"/>
              <a:ext cx="3568284" cy="327223"/>
            </a:xfrm>
            <a:prstGeom prst="round2Diag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91" marR="0" lvl="1" indent="-201184" algn="ctr" defTabSz="108805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Transportation/Defense</a:t>
              </a:r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4DDA29BD-FA4E-F699-F824-706F493CD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65" r="12154"/>
            <a:stretch/>
          </p:blipFill>
          <p:spPr>
            <a:xfrm>
              <a:off x="12781543" y="1939097"/>
              <a:ext cx="2044942" cy="372546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A7749C1A-2C43-B285-E71E-57A225582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71463" y="2052628"/>
              <a:ext cx="790606" cy="790606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BFB7A386-DDFE-FF3B-5199-8AF0BB42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23811" y="2635255"/>
              <a:ext cx="1451942" cy="370627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33D644F0-AC1E-7CC2-13FE-F7796EB14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0124" y="1955276"/>
              <a:ext cx="786086" cy="786086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605AA2A-AD6A-0695-AAD9-D8F0F7FA6A12}"/>
              </a:ext>
            </a:extLst>
          </p:cNvPr>
          <p:cNvGrpSpPr/>
          <p:nvPr/>
        </p:nvGrpSpPr>
        <p:grpSpPr>
          <a:xfrm>
            <a:off x="342521" y="2880388"/>
            <a:ext cx="2744067" cy="1644619"/>
            <a:chOff x="147350" y="917366"/>
            <a:chExt cx="2147277" cy="1286945"/>
          </a:xfrm>
          <a:solidFill>
            <a:srgbClr val="0055A6"/>
          </a:solidFill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610DAAE4-A7D4-952B-1CF4-D3AF7D35C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8812" y="1496807"/>
              <a:ext cx="415815" cy="415815"/>
            </a:xfrm>
            <a:prstGeom prst="rect">
              <a:avLst/>
            </a:prstGeom>
            <a:grpFill/>
          </p:spPr>
        </p:pic>
        <p:sp>
          <p:nvSpPr>
            <p:cNvPr id="158" name="Round Diagonal Corner Rectangle 30">
              <a:extLst>
                <a:ext uri="{FF2B5EF4-FFF2-40B4-BE49-F238E27FC236}">
                  <a16:creationId xmlns:a16="http://schemas.microsoft.com/office/drawing/2014/main" id="{71161A78-2377-6A9E-D50D-69D4259D6775}"/>
                </a:ext>
              </a:extLst>
            </p:cNvPr>
            <p:cNvSpPr/>
            <p:nvPr/>
          </p:nvSpPr>
          <p:spPr>
            <a:xfrm>
              <a:off x="185140" y="917366"/>
              <a:ext cx="2093976" cy="192024"/>
            </a:xfrm>
            <a:prstGeom prst="round2Diag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05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Retail</a:t>
              </a:r>
            </a:p>
          </p:txBody>
        </p: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DD9F2175-731E-B34E-2DA5-CE0051820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9995" y="1540837"/>
              <a:ext cx="401186" cy="260771"/>
            </a:xfrm>
            <a:prstGeom prst="rect">
              <a:avLst/>
            </a:prstGeom>
            <a:grpFill/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CBED3171-A1EA-1FA2-C633-3FD0FE328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059" y="1463793"/>
              <a:ext cx="688799" cy="171052"/>
            </a:xfrm>
            <a:prstGeom prst="rect">
              <a:avLst/>
            </a:prstGeom>
            <a:grpFill/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6112549D-2702-1C0B-5305-B5141D189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2679" y="1157243"/>
              <a:ext cx="547744" cy="313623"/>
            </a:xfrm>
            <a:prstGeom prst="rect">
              <a:avLst/>
            </a:prstGeom>
            <a:grpFill/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29D55F25-3CDB-BC8D-9B25-66BDD1717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977" y="1718991"/>
              <a:ext cx="815491" cy="204688"/>
            </a:xfrm>
            <a:prstGeom prst="rect">
              <a:avLst/>
            </a:prstGeom>
            <a:grpFill/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93C561A6-A8F8-56E1-D919-0598E8324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825" y="1760070"/>
              <a:ext cx="338853" cy="398717"/>
            </a:xfrm>
            <a:prstGeom prst="rect">
              <a:avLst/>
            </a:prstGeom>
            <a:grpFill/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ED71DE56-1D45-8595-8542-392EB0651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220" y="1996383"/>
              <a:ext cx="1017364" cy="207928"/>
            </a:xfrm>
            <a:prstGeom prst="rect">
              <a:avLst/>
            </a:prstGeom>
            <a:grpFill/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4759749A-C10A-80BD-1362-F0382701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350" y="1138905"/>
              <a:ext cx="443917" cy="410414"/>
            </a:xfrm>
            <a:prstGeom prst="rect">
              <a:avLst/>
            </a:prstGeom>
            <a:grpFill/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C12C2D3A-6EB7-CD2F-17EA-D84FE80A0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647" y="1184104"/>
              <a:ext cx="774264" cy="214544"/>
            </a:xfrm>
            <a:prstGeom prst="rect">
              <a:avLst/>
            </a:prstGeom>
            <a:grpFill/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1586C285-63DC-EBAC-AC20-314999C4A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3774" y="1947483"/>
              <a:ext cx="638518" cy="231172"/>
            </a:xfrm>
            <a:prstGeom prst="rect">
              <a:avLst/>
            </a:prstGeom>
            <a:grpFill/>
          </p:spPr>
        </p:pic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135163D-E0E7-AA33-B61C-9565863A6563}"/>
              </a:ext>
            </a:extLst>
          </p:cNvPr>
          <p:cNvGrpSpPr/>
          <p:nvPr/>
        </p:nvGrpSpPr>
        <p:grpSpPr>
          <a:xfrm>
            <a:off x="3313527" y="2880387"/>
            <a:ext cx="2731488" cy="1627440"/>
            <a:chOff x="8174165" y="1547714"/>
            <a:chExt cx="3642340" cy="2170132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87BC056D-4AFC-0255-4C29-F5446BBD4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9785" y="3017076"/>
              <a:ext cx="675820" cy="675820"/>
            </a:xfrm>
            <a:prstGeom prst="rect">
              <a:avLst/>
            </a:prstGeom>
          </p:spPr>
        </p:pic>
        <p:sp>
          <p:nvSpPr>
            <p:cNvPr id="170" name="Round Diagonal Corner Rectangle 42">
              <a:extLst>
                <a:ext uri="{FF2B5EF4-FFF2-40B4-BE49-F238E27FC236}">
                  <a16:creationId xmlns:a16="http://schemas.microsoft.com/office/drawing/2014/main" id="{5A2F8677-1028-3EEC-F85B-2F60BF1AF288}"/>
                </a:ext>
              </a:extLst>
            </p:cNvPr>
            <p:cNvSpPr/>
            <p:nvPr/>
          </p:nvSpPr>
          <p:spPr>
            <a:xfrm>
              <a:off x="8179551" y="1547714"/>
              <a:ext cx="3568284" cy="327222"/>
            </a:xfrm>
            <a:prstGeom prst="round2Diag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91" marR="0" lvl="1" indent="-201184" algn="ctr" defTabSz="108805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Consumer Packaged Goods</a:t>
              </a:r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5F2C5D52-0F4C-B266-C7FC-90A004958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2394" y="3311430"/>
              <a:ext cx="827321" cy="342410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80118E88-753A-C816-BEC7-92B1D5507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8088" y="3244516"/>
              <a:ext cx="762471" cy="419754"/>
            </a:xfrm>
            <a:prstGeom prst="rect">
              <a:avLst/>
            </a:prstGeom>
          </p:spPr>
        </p:pic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C2A96BBE-6C92-EEB7-B321-D2360566D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5459" y="2006757"/>
              <a:ext cx="729318" cy="448811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510DA21B-457E-FD41-808E-C36F72956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8641" y="2740982"/>
              <a:ext cx="845545" cy="317925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7A6F2D03-7886-9B70-7022-ED848D77D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0795" y="2411317"/>
              <a:ext cx="1035662" cy="359029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D1F45669-6E32-693F-406F-31F8EA106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8637" y="2782726"/>
              <a:ext cx="1129182" cy="255947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7DC48A75-D17F-EDC6-EBA5-C7D718E56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1429" y="2000068"/>
              <a:ext cx="984997" cy="365930"/>
            </a:xfrm>
            <a:prstGeom prst="rect">
              <a:avLst/>
            </a:pr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D97E7D95-C33B-4729-BAE7-634FF1FC7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9155" y="2052536"/>
              <a:ext cx="712710" cy="237570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2B924544-279B-59CC-318C-EAF65B430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4165" y="2018478"/>
              <a:ext cx="825730" cy="375332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9A2ADA67-C8FC-ECF1-35FD-25DD53043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1478" y="3307032"/>
              <a:ext cx="867273" cy="410814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C1B72C71-9974-800B-FB6F-11C0D85B5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7206" y="2613053"/>
              <a:ext cx="899299" cy="400297"/>
            </a:xfrm>
            <a:prstGeom prst="rect">
              <a:avLst/>
            </a:prstGeom>
          </p:spPr>
        </p:pic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6B51AA0-86C7-EA7A-5F8B-46B2044B9CCF}"/>
              </a:ext>
            </a:extLst>
          </p:cNvPr>
          <p:cNvGrpSpPr/>
          <p:nvPr/>
        </p:nvGrpSpPr>
        <p:grpSpPr>
          <a:xfrm>
            <a:off x="406185" y="4611389"/>
            <a:ext cx="2690792" cy="1572587"/>
            <a:chOff x="12019907" y="5961204"/>
            <a:chExt cx="3588073" cy="2096987"/>
          </a:xfrm>
        </p:grpSpPr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33B8E68E-31BB-E2A2-3FF0-E21263497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73741" y="6389601"/>
              <a:ext cx="1731885" cy="446441"/>
            </a:xfrm>
            <a:prstGeom prst="rect">
              <a:avLst/>
            </a:prstGeom>
          </p:spPr>
        </p:pic>
        <p:sp>
          <p:nvSpPr>
            <p:cNvPr id="184" name="Round Diagonal Corner Rectangle 56">
              <a:extLst>
                <a:ext uri="{FF2B5EF4-FFF2-40B4-BE49-F238E27FC236}">
                  <a16:creationId xmlns:a16="http://schemas.microsoft.com/office/drawing/2014/main" id="{A037F5D9-EAFD-5C8C-C5D9-1A2A60ED3698}"/>
                </a:ext>
              </a:extLst>
            </p:cNvPr>
            <p:cNvSpPr/>
            <p:nvPr/>
          </p:nvSpPr>
          <p:spPr>
            <a:xfrm>
              <a:off x="12019907" y="5961204"/>
              <a:ext cx="3568285" cy="327223"/>
            </a:xfrm>
            <a:prstGeom prst="round2Diag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91" marR="0" lvl="1" indent="-201184" algn="ctr" defTabSz="108805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Finance and Insurance</a:t>
              </a:r>
            </a:p>
          </p:txBody>
        </p:sp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E001D0B3-A9F9-D5A5-8AF5-ED3E3164F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6653" y="6368072"/>
              <a:ext cx="741172" cy="741172"/>
            </a:xfrm>
            <a:prstGeom prst="rect">
              <a:avLst/>
            </a:prstGeom>
          </p:spPr>
        </p:pic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4305B629-99E9-11CC-8308-EA8D5ECA0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71620" y="7551465"/>
              <a:ext cx="1418832" cy="506726"/>
            </a:xfrm>
            <a:prstGeom prst="rect">
              <a:avLst/>
            </a:prstGeom>
          </p:spPr>
        </p:pic>
        <p:pic>
          <p:nvPicPr>
            <p:cNvPr id="187" name="Picture 10" descr="ttp://www.d17teachers.com/uploads/1/0/1/0/10104838/1156337.png?281">
              <a:extLst>
                <a:ext uri="{FF2B5EF4-FFF2-40B4-BE49-F238E27FC236}">
                  <a16:creationId xmlns:a16="http://schemas.microsoft.com/office/drawing/2014/main" id="{329D11E7-47A5-D990-F2A5-22F617FA1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1975" y="7199779"/>
              <a:ext cx="786005" cy="65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0F8124FB-3E12-C289-E5A2-4D6ED502E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89132" y="6894808"/>
              <a:ext cx="965824" cy="579493"/>
            </a:xfrm>
            <a:prstGeom prst="rect">
              <a:avLst/>
            </a:prstGeom>
          </p:spPr>
        </p:pic>
        <p:pic>
          <p:nvPicPr>
            <p:cNvPr id="189" name="Picture 62" descr="A picture containing drawing&#10;&#10;Description generated with very high confidence">
              <a:extLst>
                <a:ext uri="{FF2B5EF4-FFF2-40B4-BE49-F238E27FC236}">
                  <a16:creationId xmlns:a16="http://schemas.microsoft.com/office/drawing/2014/main" id="{A1F95F67-55AC-E07D-1086-454E183BC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57513" y="6925616"/>
              <a:ext cx="1479666" cy="497284"/>
            </a:xfrm>
            <a:prstGeom prst="rect">
              <a:avLst/>
            </a:prstGeom>
          </p:spPr>
        </p:pic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AAA949A-7145-0544-A9D0-E5E28518C60C}"/>
              </a:ext>
            </a:extLst>
          </p:cNvPr>
          <p:cNvGrpSpPr/>
          <p:nvPr/>
        </p:nvGrpSpPr>
        <p:grpSpPr>
          <a:xfrm>
            <a:off x="6224095" y="4607739"/>
            <a:ext cx="2720496" cy="1425733"/>
            <a:chOff x="4212908" y="3738796"/>
            <a:chExt cx="3627682" cy="1901163"/>
          </a:xfrm>
        </p:grpSpPr>
        <p:sp>
          <p:nvSpPr>
            <p:cNvPr id="191" name="Round Diagonal Corner Rectangle 63">
              <a:extLst>
                <a:ext uri="{FF2B5EF4-FFF2-40B4-BE49-F238E27FC236}">
                  <a16:creationId xmlns:a16="http://schemas.microsoft.com/office/drawing/2014/main" id="{DE78BBA5-D0C2-133E-E24F-D67436563A22}"/>
                </a:ext>
              </a:extLst>
            </p:cNvPr>
            <p:cNvSpPr/>
            <p:nvPr/>
          </p:nvSpPr>
          <p:spPr>
            <a:xfrm>
              <a:off x="4272306" y="3738796"/>
              <a:ext cx="3568284" cy="327222"/>
            </a:xfrm>
            <a:prstGeom prst="round2Diag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91" marR="0" lvl="1" indent="-201184" algn="ctr" defTabSz="108805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Oil and Gas</a:t>
              </a:r>
            </a:p>
          </p:txBody>
        </p:sp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02A4EE4C-D0A5-4A98-D088-067952126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8109" y="4131837"/>
              <a:ext cx="1685085" cy="419626"/>
            </a:xfrm>
            <a:prstGeom prst="rect">
              <a:avLst/>
            </a:prstGeom>
          </p:spPr>
        </p:pic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D32C83CB-DD1D-1EEF-BED6-ADF97E28D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2908" y="5023403"/>
              <a:ext cx="2231164" cy="536773"/>
            </a:xfrm>
            <a:prstGeom prst="rect">
              <a:avLst/>
            </a:prstGeom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62C6382C-D7CC-5977-01B5-D55D8295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6965" y="4595930"/>
              <a:ext cx="1593870" cy="511183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5EF42A5B-B190-5C0C-7101-536D5A897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2749" y="4518070"/>
              <a:ext cx="872804" cy="583193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E52D181-E03B-BC64-7753-F6BAF7FEE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7756" y="4087410"/>
              <a:ext cx="1470885" cy="547976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F984FF67-5EFE-A71F-FB41-B58279795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3164" y="5153766"/>
              <a:ext cx="1212242" cy="486193"/>
            </a:xfrm>
            <a:prstGeom prst="rect">
              <a:avLst/>
            </a:prstGeom>
          </p:spPr>
        </p:pic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ADF9DFD-A663-6724-F7C7-06931B233E16}"/>
              </a:ext>
            </a:extLst>
          </p:cNvPr>
          <p:cNvGrpSpPr/>
          <p:nvPr/>
        </p:nvGrpSpPr>
        <p:grpSpPr>
          <a:xfrm>
            <a:off x="9198876" y="802745"/>
            <a:ext cx="2675952" cy="1878755"/>
            <a:chOff x="12017916" y="3748434"/>
            <a:chExt cx="3568284" cy="2505251"/>
          </a:xfrm>
        </p:grpSpPr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1052887C-8D43-12DF-85E6-2686ECF35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3767" y="5611646"/>
              <a:ext cx="1335552" cy="579654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4FCE7B7F-288C-6B5C-DD9A-617C446A3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91861" y="5510701"/>
              <a:ext cx="742984" cy="742984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DC48E9EA-CB28-DD54-EB73-F116C7EB9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6031" y="4986042"/>
              <a:ext cx="2680440" cy="421340"/>
            </a:xfrm>
            <a:prstGeom prst="rect">
              <a:avLst/>
            </a:prstGeom>
          </p:spPr>
        </p:pic>
        <p:sp>
          <p:nvSpPr>
            <p:cNvPr id="202" name="Round Diagonal Corner Rectangle 74">
              <a:extLst>
                <a:ext uri="{FF2B5EF4-FFF2-40B4-BE49-F238E27FC236}">
                  <a16:creationId xmlns:a16="http://schemas.microsoft.com/office/drawing/2014/main" id="{9B7CF3DC-B3D5-5DFD-7056-5676B80B4049}"/>
                </a:ext>
              </a:extLst>
            </p:cNvPr>
            <p:cNvSpPr/>
            <p:nvPr/>
          </p:nvSpPr>
          <p:spPr>
            <a:xfrm>
              <a:off x="12017916" y="3748434"/>
              <a:ext cx="3568284" cy="327222"/>
            </a:xfrm>
            <a:prstGeom prst="round2Diag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91" marR="0" lvl="1" indent="-201184" algn="ctr" defTabSz="108805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Chemicals</a:t>
              </a:r>
            </a:p>
          </p:txBody>
        </p:sp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FF11CFA3-83C2-DB04-F55A-BCBF4EB29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39034" y="4353334"/>
              <a:ext cx="1531938" cy="321706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6F03C6BA-A4B5-31F4-353B-4A8B7C6E4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31059" y="4116906"/>
              <a:ext cx="1485968" cy="742984"/>
            </a:xfrm>
            <a:prstGeom prst="rect">
              <a:avLst/>
            </a:prstGeom>
          </p:spPr>
        </p:pic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D9BAF89-B668-7894-37DC-55B7FDE432C7}"/>
              </a:ext>
            </a:extLst>
          </p:cNvPr>
          <p:cNvGrpSpPr/>
          <p:nvPr/>
        </p:nvGrpSpPr>
        <p:grpSpPr>
          <a:xfrm>
            <a:off x="375093" y="815915"/>
            <a:ext cx="2770299" cy="1969013"/>
            <a:chOff x="374433" y="5967673"/>
            <a:chExt cx="3694092" cy="2625607"/>
          </a:xfrm>
        </p:grpSpPr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1A3D56A2-C638-746A-D752-D705BD251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1420" y="6769777"/>
              <a:ext cx="1387105" cy="438033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E9C7DA28-A3E5-755C-534C-8FD36A5A3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9808" y="6358688"/>
              <a:ext cx="1408365" cy="499047"/>
            </a:xfrm>
            <a:prstGeom prst="rect">
              <a:avLst/>
            </a:prstGeom>
          </p:spPr>
        </p:pic>
        <p:sp>
          <p:nvSpPr>
            <p:cNvPr id="208" name="Round Diagonal Corner Rectangle 80">
              <a:extLst>
                <a:ext uri="{FF2B5EF4-FFF2-40B4-BE49-F238E27FC236}">
                  <a16:creationId xmlns:a16="http://schemas.microsoft.com/office/drawing/2014/main" id="{16E11191-B933-F48C-947D-C7E1B6D75C3C}"/>
                </a:ext>
              </a:extLst>
            </p:cNvPr>
            <p:cNvSpPr/>
            <p:nvPr/>
          </p:nvSpPr>
          <p:spPr>
            <a:xfrm>
              <a:off x="387082" y="5967673"/>
              <a:ext cx="3568284" cy="327223"/>
            </a:xfrm>
            <a:prstGeom prst="round2Diag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91" marR="0" lvl="1" indent="-201184" algn="ctr" defTabSz="108805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Technology</a:t>
              </a:r>
            </a:p>
          </p:txBody>
        </p:sp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CBB649AA-030A-7874-EAD3-12207E272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133" y="7281920"/>
              <a:ext cx="968318" cy="293429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C026358D-8F08-9A5C-C0DF-08EA0E763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433" y="6390691"/>
              <a:ext cx="1439775" cy="403137"/>
            </a:xfrm>
            <a:prstGeom prst="rect">
              <a:avLst/>
            </a:prstGeom>
          </p:spPr>
        </p:pic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82A29EF7-9ACF-9883-89E6-61DB57A7D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150" y="7664768"/>
              <a:ext cx="1117811" cy="558905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28CB7E16-9FC7-852F-DBF4-9D06F4C2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2336" y="8091900"/>
              <a:ext cx="1316616" cy="432301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AB070571-1B04-BEBC-4E44-C0DCC9981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7116" y="6954235"/>
              <a:ext cx="1132413" cy="462825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38C1F1CC-4DBC-9991-27CD-750D65D2F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2579"/>
            <a:stretch/>
          </p:blipFill>
          <p:spPr>
            <a:xfrm>
              <a:off x="412041" y="8069679"/>
              <a:ext cx="1573154" cy="523601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114E66D3-1553-5D67-FC95-24DA2B7DF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9795" y="7270405"/>
              <a:ext cx="1202651" cy="525208"/>
            </a:xfrm>
            <a:prstGeom prst="rect">
              <a:avLst/>
            </a:prstGeom>
          </p:spPr>
        </p:pic>
        <p:pic>
          <p:nvPicPr>
            <p:cNvPr id="216" name="Picture 215">
              <a:extLst>
                <a:ext uri="{FF2B5EF4-FFF2-40B4-BE49-F238E27FC236}">
                  <a16:creationId xmlns:a16="http://schemas.microsoft.com/office/drawing/2014/main" id="{10CABFF8-A92C-E7A8-2142-967FE3F35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490" y="6607522"/>
              <a:ext cx="1293502" cy="853712"/>
            </a:xfrm>
            <a:prstGeom prst="rect">
              <a:avLst/>
            </a:prstGeom>
          </p:spPr>
        </p:pic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EE6288EC-D8BD-9925-0231-1FDD5B0B6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0149" y="7552068"/>
              <a:ext cx="1014464" cy="676308"/>
            </a:xfrm>
            <a:prstGeom prst="rect">
              <a:avLst/>
            </a:prstGeom>
          </p:spPr>
        </p:pic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1CBCBDB-3733-7C7F-1F0B-99D559FAF899}"/>
              </a:ext>
            </a:extLst>
          </p:cNvPr>
          <p:cNvGrpSpPr/>
          <p:nvPr/>
        </p:nvGrpSpPr>
        <p:grpSpPr>
          <a:xfrm>
            <a:off x="6184108" y="801386"/>
            <a:ext cx="2766381" cy="1920233"/>
            <a:chOff x="8070185" y="5961201"/>
            <a:chExt cx="3688868" cy="2560561"/>
          </a:xfrm>
        </p:grpSpPr>
        <p:pic>
          <p:nvPicPr>
            <p:cNvPr id="219" name="Picture 218">
              <a:extLst>
                <a:ext uri="{FF2B5EF4-FFF2-40B4-BE49-F238E27FC236}">
                  <a16:creationId xmlns:a16="http://schemas.microsoft.com/office/drawing/2014/main" id="{6B20D0ED-96E6-6958-FE25-92ABCFEAB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9866" y="7497570"/>
              <a:ext cx="736249" cy="460155"/>
            </a:xfrm>
            <a:prstGeom prst="rect">
              <a:avLst/>
            </a:prstGeom>
          </p:spPr>
        </p:pic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10A1CAB3-F157-41FD-CC03-51A73F16A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260" b="22789"/>
            <a:stretch/>
          </p:blipFill>
          <p:spPr>
            <a:xfrm>
              <a:off x="8743607" y="6393026"/>
              <a:ext cx="1801254" cy="283930"/>
            </a:xfrm>
            <a:prstGeom prst="rect">
              <a:avLst/>
            </a:prstGeom>
          </p:spPr>
        </p:pic>
        <p:sp>
          <p:nvSpPr>
            <p:cNvPr id="221" name="Round Diagonal Corner Rectangle 93">
              <a:extLst>
                <a:ext uri="{FF2B5EF4-FFF2-40B4-BE49-F238E27FC236}">
                  <a16:creationId xmlns:a16="http://schemas.microsoft.com/office/drawing/2014/main" id="{BE43277C-F5B6-2849-4646-FE42F783C183}"/>
                </a:ext>
              </a:extLst>
            </p:cNvPr>
            <p:cNvSpPr/>
            <p:nvPr/>
          </p:nvSpPr>
          <p:spPr>
            <a:xfrm>
              <a:off x="8189179" y="5961201"/>
              <a:ext cx="3568288" cy="327222"/>
            </a:xfrm>
            <a:prstGeom prst="round2Diag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91" marR="0" lvl="1" indent="-201184" algn="ctr" defTabSz="108805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Utilities</a:t>
              </a:r>
            </a:p>
          </p:txBody>
        </p:sp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6A0E5C3C-B478-9FDE-409F-86085946E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0631" y="7342868"/>
              <a:ext cx="799336" cy="301970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00ED6C8C-2EA7-C4D5-0524-0DF7989A4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6800" y="6797526"/>
              <a:ext cx="1161664" cy="319392"/>
            </a:xfrm>
            <a:prstGeom prst="rect">
              <a:avLst/>
            </a:prstGeom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4C09FFD9-A437-462D-4549-79E69F70C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34060" y="7675153"/>
              <a:ext cx="721736" cy="354601"/>
            </a:xfrm>
            <a:prstGeom prst="rect">
              <a:avLst/>
            </a:prstGeom>
          </p:spPr>
        </p:pic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1F931179-F871-7B8B-8ACE-6535DF7D6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96116" y="6422198"/>
              <a:ext cx="992818" cy="220417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9534583D-3322-F6AC-51AB-C65027C85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0185" y="6956893"/>
              <a:ext cx="1049369" cy="419747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DF87279F-EC76-4B48-A284-C9548D000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3575" y="7796607"/>
              <a:ext cx="1024231" cy="256468"/>
            </a:xfrm>
            <a:prstGeom prst="rect">
              <a:avLst/>
            </a:prstGeom>
          </p:spPr>
        </p:pic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0379AB68-AC8B-3E1C-5C94-2D68F524D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6664" y="7354648"/>
              <a:ext cx="703318" cy="208065"/>
            </a:xfrm>
            <a:prstGeom prst="rect">
              <a:avLst/>
            </a:prstGeom>
          </p:spPr>
        </p:pic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3E467D8F-B3AB-B605-AB7E-E44CFC585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1762" y="6756966"/>
              <a:ext cx="1308335" cy="325953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6E76A3C4-6BAF-F107-C422-0D6BE2F0D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8624" y="8026181"/>
              <a:ext cx="816308" cy="473181"/>
            </a:xfrm>
            <a:prstGeom prst="rect">
              <a:avLst/>
            </a:prstGeom>
          </p:spPr>
        </p:pic>
        <p:pic>
          <p:nvPicPr>
            <p:cNvPr id="231" name="Picture 2" descr="We Energies">
              <a:extLst>
                <a:ext uri="{FF2B5EF4-FFF2-40B4-BE49-F238E27FC236}">
                  <a16:creationId xmlns:a16="http://schemas.microsoft.com/office/drawing/2014/main" id="{8CAD04D5-D0DD-7D1E-3EF1-0B8337616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833" y="6420693"/>
              <a:ext cx="370266" cy="32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7AB67731-CFF5-F7E7-29A2-ACEB1E166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9606" y="7293155"/>
              <a:ext cx="761846" cy="313701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2333ACBA-198E-0235-F548-BEF1A63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7072" y="8099137"/>
              <a:ext cx="1247508" cy="422625"/>
            </a:xfrm>
            <a:prstGeom prst="rect">
              <a:avLst/>
            </a:prstGeom>
          </p:spPr>
        </p:pic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B88BFAD0-6E37-D5CF-C0CB-1ED977158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49323" y="8274989"/>
              <a:ext cx="1109730" cy="241000"/>
            </a:xfrm>
            <a:prstGeom prst="rect">
              <a:avLst/>
            </a:prstGeom>
          </p:spPr>
        </p:pic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FDE41B3-9614-FBDE-4D56-9F233F9C0DE7}"/>
              </a:ext>
            </a:extLst>
          </p:cNvPr>
          <p:cNvGrpSpPr/>
          <p:nvPr/>
        </p:nvGrpSpPr>
        <p:grpSpPr>
          <a:xfrm>
            <a:off x="3237806" y="799953"/>
            <a:ext cx="2831468" cy="2002675"/>
            <a:chOff x="4124639" y="5968458"/>
            <a:chExt cx="3775659" cy="2670493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464BB814-0BB7-C329-1195-01E9A3B755EA}"/>
                </a:ext>
              </a:extLst>
            </p:cNvPr>
            <p:cNvGrpSpPr/>
            <p:nvPr/>
          </p:nvGrpSpPr>
          <p:grpSpPr>
            <a:xfrm>
              <a:off x="4124639" y="5968458"/>
              <a:ext cx="3707763" cy="2585439"/>
              <a:chOff x="4211255" y="5782989"/>
              <a:chExt cx="3868511" cy="2697532"/>
            </a:xfrm>
          </p:grpSpPr>
          <p:sp>
            <p:nvSpPr>
              <p:cNvPr id="248" name="Round Diagonal Corner Rectangle 120">
                <a:extLst>
                  <a:ext uri="{FF2B5EF4-FFF2-40B4-BE49-F238E27FC236}">
                    <a16:creationId xmlns:a16="http://schemas.microsoft.com/office/drawing/2014/main" id="{5C98D428-4C9B-5D88-A5DB-B029AE98FB23}"/>
                  </a:ext>
                </a:extLst>
              </p:cNvPr>
              <p:cNvSpPr/>
              <p:nvPr/>
            </p:nvSpPr>
            <p:spPr>
              <a:xfrm>
                <a:off x="4356780" y="5782989"/>
                <a:ext cx="3722986" cy="341410"/>
              </a:xfrm>
              <a:prstGeom prst="round2DiagRect">
                <a:avLst/>
              </a:prstGeom>
              <a:solidFill>
                <a:srgbClr val="0055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91" marR="0" lvl="1" indent="-201184" algn="ctr" defTabSz="108805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Manufacturing</a:t>
                </a:r>
              </a:p>
            </p:txBody>
          </p:sp>
          <p:pic>
            <p:nvPicPr>
              <p:cNvPr id="249" name="Picture 248">
                <a:extLst>
                  <a:ext uri="{FF2B5EF4-FFF2-40B4-BE49-F238E27FC236}">
                    <a16:creationId xmlns:a16="http://schemas.microsoft.com/office/drawing/2014/main" id="{61B22C81-D7D1-9C15-9D0C-1C21ED53C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89566" y="6644541"/>
                <a:ext cx="744531" cy="496354"/>
              </a:xfrm>
              <a:prstGeom prst="rect">
                <a:avLst/>
              </a:prstGeom>
            </p:spPr>
          </p:pic>
          <p:pic>
            <p:nvPicPr>
              <p:cNvPr id="250" name="Picture 249">
                <a:extLst>
                  <a:ext uri="{FF2B5EF4-FFF2-40B4-BE49-F238E27FC236}">
                    <a16:creationId xmlns:a16="http://schemas.microsoft.com/office/drawing/2014/main" id="{1929C9B9-86B7-B8F6-A50C-CC942FB7E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11255" y="8247507"/>
                <a:ext cx="1307929" cy="233014"/>
              </a:xfrm>
              <a:prstGeom prst="rect">
                <a:avLst/>
              </a:prstGeom>
            </p:spPr>
          </p:pic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4A666044-57C3-D133-53B4-5C98926DF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0919" y="6189117"/>
                <a:ext cx="1102347" cy="487388"/>
              </a:xfrm>
              <a:prstGeom prst="rect">
                <a:avLst/>
              </a:prstGeom>
            </p:spPr>
          </p:pic>
          <p:pic>
            <p:nvPicPr>
              <p:cNvPr id="252" name="Picture 251">
                <a:extLst>
                  <a:ext uri="{FF2B5EF4-FFF2-40B4-BE49-F238E27FC236}">
                    <a16:creationId xmlns:a16="http://schemas.microsoft.com/office/drawing/2014/main" id="{3BB6FF95-1D55-A5E8-E3DC-2E23724BC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09320" y="7887679"/>
                <a:ext cx="1191725" cy="155567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BE8FEC63-D01A-B3E8-3E11-E15B6FAE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1284" y="6436915"/>
              <a:ext cx="1052412" cy="302999"/>
            </a:xfrm>
            <a:prstGeom prst="rect">
              <a:avLst/>
            </a:prstGeom>
          </p:spPr>
        </p:pic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7EEBA844-EFCA-9BD6-EDAB-975E35751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3350" y="7322761"/>
              <a:ext cx="1524842" cy="304359"/>
            </a:xfrm>
            <a:prstGeom prst="rect">
              <a:avLst/>
            </a:prstGeom>
          </p:spPr>
        </p:pic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8B9073B1-A2F9-8276-8CA2-3188527D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3476" y="7718946"/>
              <a:ext cx="880526" cy="366887"/>
            </a:xfrm>
            <a:prstGeom prst="rect">
              <a:avLst/>
            </a:prstGeom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B2CBBC92-96A6-2FE6-BF6D-801F26978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7593" y="6894507"/>
              <a:ext cx="1112835" cy="268447"/>
            </a:xfrm>
            <a:prstGeom prst="rect">
              <a:avLst/>
            </a:prstGeom>
          </p:spPr>
        </p:pic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E100349D-4DC1-4D87-6F64-DA67CD2DC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9243" y="7316864"/>
              <a:ext cx="733192" cy="481736"/>
            </a:xfrm>
            <a:prstGeom prst="rect">
              <a:avLst/>
            </a:prstGeom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4EF31660-944C-D971-5572-7615C65D2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9793" y="7323619"/>
              <a:ext cx="950613" cy="391110"/>
            </a:xfrm>
            <a:prstGeom prst="rect">
              <a:avLst/>
            </a:prstGeom>
          </p:spPr>
        </p:pic>
        <p:pic>
          <p:nvPicPr>
            <p:cNvPr id="243" name="Picture 4" descr="ttp://www.twincities.com/wp-content/uploads/2016/12/hb-fuller-logo.jpg">
              <a:extLst>
                <a:ext uri="{FF2B5EF4-FFF2-40B4-BE49-F238E27FC236}">
                  <a16:creationId xmlns:a16="http://schemas.microsoft.com/office/drawing/2014/main" id="{D331629D-FFEC-96C3-E118-41859179C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198" y="6858255"/>
              <a:ext cx="1256262" cy="31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A53EC91A-2AEB-EB8F-683F-D236C4D5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8069" y="8227602"/>
              <a:ext cx="1224825" cy="411349"/>
            </a:xfrm>
            <a:prstGeom prst="rect">
              <a:avLst/>
            </a:prstGeom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4AEC88B6-972C-45F0-C048-22D2AA57D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3706" y="6298930"/>
              <a:ext cx="1206592" cy="536263"/>
            </a:xfrm>
            <a:prstGeom prst="rect">
              <a:avLst/>
            </a:prstGeom>
          </p:spPr>
        </p:pic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BCD0EB1D-44C4-388E-206A-DAC04CE4A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2017" y="8210671"/>
              <a:ext cx="1082304" cy="360767"/>
            </a:xfrm>
            <a:prstGeom prst="rect">
              <a:avLst/>
            </a:prstGeom>
          </p:spPr>
        </p:pic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13A5506C-1BDC-DF1E-20BD-852F8C742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8725" y="7825866"/>
              <a:ext cx="1253581" cy="317362"/>
            </a:xfrm>
            <a:prstGeom prst="rect">
              <a:avLst/>
            </a:prstGeom>
          </p:spPr>
        </p:pic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DC0A4EDD-3053-16AB-D1DC-8301BB782B8B}"/>
              </a:ext>
            </a:extLst>
          </p:cNvPr>
          <p:cNvGrpSpPr/>
          <p:nvPr/>
        </p:nvGrpSpPr>
        <p:grpSpPr>
          <a:xfrm>
            <a:off x="6251746" y="2880580"/>
            <a:ext cx="2772343" cy="1657333"/>
            <a:chOff x="8138402" y="3750448"/>
            <a:chExt cx="3696818" cy="2209993"/>
          </a:xfrm>
        </p:grpSpPr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6E352530-AB21-909F-FEBA-7A8E1840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2217" y="4640956"/>
              <a:ext cx="682329" cy="465500"/>
            </a:xfrm>
            <a:prstGeom prst="rect">
              <a:avLst/>
            </a:prstGeom>
          </p:spPr>
        </p:pic>
        <p:sp>
          <p:nvSpPr>
            <p:cNvPr id="255" name="Round Diagonal Corner Rectangle 127">
              <a:extLst>
                <a:ext uri="{FF2B5EF4-FFF2-40B4-BE49-F238E27FC236}">
                  <a16:creationId xmlns:a16="http://schemas.microsoft.com/office/drawing/2014/main" id="{F0483FB6-C4CA-ED16-E7C7-EC53652F9798}"/>
                </a:ext>
              </a:extLst>
            </p:cNvPr>
            <p:cNvSpPr/>
            <p:nvPr/>
          </p:nvSpPr>
          <p:spPr>
            <a:xfrm>
              <a:off x="8202462" y="3750448"/>
              <a:ext cx="3568286" cy="327222"/>
            </a:xfrm>
            <a:prstGeom prst="round2Diag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91" marR="0" lvl="1" indent="-201184" algn="ctr" defTabSz="108805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Pharma/Medical</a:t>
              </a:r>
            </a:p>
          </p:txBody>
        </p:sp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3D62CBF5-B721-D65C-CF12-65C5E50D9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5558" y="5228258"/>
              <a:ext cx="1034079" cy="382946"/>
            </a:xfrm>
            <a:prstGeom prst="rect">
              <a:avLst/>
            </a:prstGeom>
          </p:spPr>
        </p:pic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2F6B1722-1D61-B63C-2CE6-FE32457D4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38402" y="4190042"/>
              <a:ext cx="865009" cy="291134"/>
            </a:xfrm>
            <a:prstGeom prst="rect">
              <a:avLst/>
            </a:prstGeom>
          </p:spPr>
        </p:pic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02EBB1F2-9AE7-EA41-4876-DDA095C44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9967" y="5269586"/>
              <a:ext cx="883743" cy="312624"/>
            </a:xfrm>
            <a:prstGeom prst="rect">
              <a:avLst/>
            </a:prstGeom>
          </p:spPr>
        </p:pic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00673FEE-6D13-9003-9AE5-72B423640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9305" y="5011613"/>
              <a:ext cx="1265915" cy="458350"/>
            </a:xfrm>
            <a:prstGeom prst="rect">
              <a:avLst/>
            </a:prstGeom>
          </p:spPr>
        </p:pic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C448691C-A7E4-C12A-27C3-4329A7C15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5784" y="4677419"/>
              <a:ext cx="461038" cy="373441"/>
            </a:xfrm>
            <a:prstGeom prst="rect">
              <a:avLst/>
            </a:prstGeom>
          </p:spPr>
        </p:pic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880A5A66-4E25-08C4-1D9A-7CBD66574FAE}"/>
                </a:ext>
              </a:extLst>
            </p:cNvPr>
            <p:cNvGrpSpPr/>
            <p:nvPr/>
          </p:nvGrpSpPr>
          <p:grpSpPr>
            <a:xfrm>
              <a:off x="8261865" y="4152826"/>
              <a:ext cx="3493683" cy="1807615"/>
              <a:chOff x="8261865" y="4152826"/>
              <a:chExt cx="3493683" cy="1807615"/>
            </a:xfrm>
          </p:grpSpPr>
          <p:pic>
            <p:nvPicPr>
              <p:cNvPr id="262" name="Picture 261">
                <a:extLst>
                  <a:ext uri="{FF2B5EF4-FFF2-40B4-BE49-F238E27FC236}">
                    <a16:creationId xmlns:a16="http://schemas.microsoft.com/office/drawing/2014/main" id="{7D554AB5-2CFF-1AFA-7B85-CC752A70C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5006" y="5652995"/>
                <a:ext cx="805627" cy="268543"/>
              </a:xfrm>
              <a:prstGeom prst="rect">
                <a:avLst/>
              </a:prstGeom>
            </p:spPr>
          </p:pic>
          <p:pic>
            <p:nvPicPr>
              <p:cNvPr id="263" name="Picture 262">
                <a:extLst>
                  <a:ext uri="{FF2B5EF4-FFF2-40B4-BE49-F238E27FC236}">
                    <a16:creationId xmlns:a16="http://schemas.microsoft.com/office/drawing/2014/main" id="{0DBD4C35-71A9-8969-F82A-42D0639E9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66888" y="4152826"/>
                <a:ext cx="962039" cy="389264"/>
              </a:xfrm>
              <a:prstGeom prst="rect">
                <a:avLst/>
              </a:prstGeom>
            </p:spPr>
          </p:pic>
          <p:pic>
            <p:nvPicPr>
              <p:cNvPr id="264" name="Picture 263">
                <a:extLst>
                  <a:ext uri="{FF2B5EF4-FFF2-40B4-BE49-F238E27FC236}">
                    <a16:creationId xmlns:a16="http://schemas.microsoft.com/office/drawing/2014/main" id="{6F7DD9AB-6F4A-314B-D1B5-80F9F0992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44475" y="4156039"/>
                <a:ext cx="1585003" cy="350055"/>
              </a:xfrm>
              <a:prstGeom prst="rect">
                <a:avLst/>
              </a:prstGeom>
            </p:spPr>
          </p:pic>
          <p:pic>
            <p:nvPicPr>
              <p:cNvPr id="265" name="Picture 264">
                <a:extLst>
                  <a:ext uri="{FF2B5EF4-FFF2-40B4-BE49-F238E27FC236}">
                    <a16:creationId xmlns:a16="http://schemas.microsoft.com/office/drawing/2014/main" id="{497FE5AB-2236-832C-0852-011A3BD57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61865" y="4506880"/>
                <a:ext cx="645199" cy="645199"/>
              </a:xfrm>
              <a:prstGeom prst="rect">
                <a:avLst/>
              </a:prstGeom>
            </p:spPr>
          </p:pic>
          <p:pic>
            <p:nvPicPr>
              <p:cNvPr id="266" name="Picture 265">
                <a:extLst>
                  <a:ext uri="{FF2B5EF4-FFF2-40B4-BE49-F238E27FC236}">
                    <a16:creationId xmlns:a16="http://schemas.microsoft.com/office/drawing/2014/main" id="{BD63BD34-78B3-CB69-C227-51110C8BA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34398" y="4640001"/>
                <a:ext cx="1121150" cy="331089"/>
              </a:xfrm>
              <a:prstGeom prst="rect">
                <a:avLst/>
              </a:prstGeom>
            </p:spPr>
          </p:pic>
          <p:pic>
            <p:nvPicPr>
              <p:cNvPr id="267" name="Picture 266">
                <a:extLst>
                  <a:ext uri="{FF2B5EF4-FFF2-40B4-BE49-F238E27FC236}">
                    <a16:creationId xmlns:a16="http://schemas.microsoft.com/office/drawing/2014/main" id="{57C7BC87-EAA2-386A-5EB4-ED067A12E7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69131" y="5555910"/>
                <a:ext cx="1123028" cy="4045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544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C81FDDE4-EF4D-52FC-20B5-5F895F2F7FE6}"/>
              </a:ext>
            </a:extLst>
          </p:cNvPr>
          <p:cNvSpPr txBox="1"/>
          <p:nvPr/>
        </p:nvSpPr>
        <p:spPr>
          <a:xfrm>
            <a:off x="4965429" y="634181"/>
            <a:ext cx="658649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innovation is necessary for survival</a:t>
            </a:r>
          </a:p>
        </p:txBody>
      </p:sp>
      <p:sp>
        <p:nvSpPr>
          <p:cNvPr id="141" name="TextBox 6">
            <a:extLst>
              <a:ext uri="{FF2B5EF4-FFF2-40B4-BE49-F238E27FC236}">
                <a16:creationId xmlns:a16="http://schemas.microsoft.com/office/drawing/2014/main" id="{FDE3D138-2CC5-366F-04DE-57A74DA53866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Since 2000,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52% of companies in the Fortune 500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have gone out of business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 1955 to 2011, it took Fortune 500 companies an average of 20 years to reach a billion-dollar valuation;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today’s digital startups are getting there in four.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Businesses everywhere face unprecedented change, and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future will be dictated by those who innovate first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 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2" name="Picture 141" descr="A winding road through a forest&#10;&#10;Description automatically generated with low confidence">
            <a:extLst>
              <a:ext uri="{FF2B5EF4-FFF2-40B4-BE49-F238E27FC236}">
                <a16:creationId xmlns:a16="http://schemas.microsoft.com/office/drawing/2014/main" id="{9C481745-BA42-442E-2798-6D19401816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0" y="10"/>
            <a:ext cx="4635571" cy="64007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732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74EE91-1E66-1F6D-449A-62B73F2CAC63}"/>
              </a:ext>
            </a:extLst>
          </p:cNvPr>
          <p:cNvSpPr txBox="1"/>
          <p:nvPr/>
        </p:nvSpPr>
        <p:spPr>
          <a:xfrm>
            <a:off x="4965430" y="629266"/>
            <a:ext cx="658649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Three key strategies with proven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51F20-7AE8-812C-CE13-EAD42810D433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Companies from most industries are exploring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business models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 have already evolved theirs to avoid disruption 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Operational efficiency has become more important than ever as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enabler for innovation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+SBMs &amp; ESG strategies are not nice-to-haves anymore, today are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 of competitive advantage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907387-2A58-7980-89E2-1D730F02F7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0" y="10"/>
            <a:ext cx="4635571" cy="64109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701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1206E-AA6E-9CCE-25F4-D3D192898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0913F5-C991-5B4E-9D1F-45FCEA79FF5B}"/>
              </a:ext>
            </a:extLst>
          </p:cNvPr>
          <p:cNvSpPr txBox="1"/>
          <p:nvPr/>
        </p:nvSpPr>
        <p:spPr>
          <a:xfrm>
            <a:off x="943276" y="712268"/>
            <a:ext cx="10410524" cy="1193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S/4HANA is great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5CD84-7F74-24CA-8DE6-DD730704906C}"/>
              </a:ext>
            </a:extLst>
          </p:cNvPr>
          <p:cNvSpPr txBox="1"/>
          <p:nvPr/>
        </p:nvSpPr>
        <p:spPr>
          <a:xfrm>
            <a:off x="425992" y="2103343"/>
            <a:ext cx="11445090" cy="412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best ERP in the world.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EE0F8-1766-7787-9C4F-04207E71C9F8}"/>
              </a:ext>
            </a:extLst>
          </p:cNvPr>
          <p:cNvSpPr txBox="1"/>
          <p:nvPr/>
        </p:nvSpPr>
        <p:spPr>
          <a:xfrm>
            <a:off x="782312" y="3236545"/>
            <a:ext cx="10627376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But an ERP is not enough to win today.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D03728-27B9-A403-DC1D-E71958CC2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864"/>
          <a:stretch/>
        </p:blipFill>
        <p:spPr>
          <a:xfrm>
            <a:off x="1619374" y="4470451"/>
            <a:ext cx="8953252" cy="16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79C8E19-52AC-1CE9-E21C-CEACA87126FC}"/>
              </a:ext>
            </a:extLst>
          </p:cNvPr>
          <p:cNvSpPr txBox="1">
            <a:spLocks/>
          </p:cNvSpPr>
          <p:nvPr/>
        </p:nvSpPr>
        <p:spPr bwMode="black">
          <a:xfrm>
            <a:off x="4965430" y="629266"/>
            <a:ext cx="6586491" cy="16766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Imagine trying to run an intelligent enterprise…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5B094-CC0C-D81D-5A0C-45F8F168FA75}"/>
              </a:ext>
            </a:extLst>
          </p:cNvPr>
          <p:cNvSpPr txBox="1">
            <a:spLocks/>
          </p:cNvSpPr>
          <p:nvPr/>
        </p:nvSpPr>
        <p:spPr bwMode="black"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 anchorCtr="0">
            <a:normAutofit fontScale="92500" lnSpcReduction="10000"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… collaborating with suppliers via email, phone &amp; paper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… having partial visibility of your supply chain with limited capacity to anticipate and resolve problems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… not being to take advantage of working capital optimization to invest in innovation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… missing the opportunity to proactively build a more sustainable supply chain on the go </a:t>
            </a: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6" name="Picture 5" descr="Waves crashing on a beach&#10;&#10;Description automatically generated with low confidence">
            <a:extLst>
              <a:ext uri="{FF2B5EF4-FFF2-40B4-BE49-F238E27FC236}">
                <a16:creationId xmlns:a16="http://schemas.microsoft.com/office/drawing/2014/main" id="{EB5DFBA3-B037-77F2-A1C5-6903F4CF3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4007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5736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898949-2076-999F-4842-DC8F8C75B143}"/>
              </a:ext>
            </a:extLst>
          </p:cNvPr>
          <p:cNvSpPr txBox="1"/>
          <p:nvPr/>
        </p:nvSpPr>
        <p:spPr>
          <a:xfrm>
            <a:off x="4925120" y="673752"/>
            <a:ext cx="7052364" cy="1055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 Transformation with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World’s Largest Business Network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0B6421-2398-4030-0813-C42731DD1E04}"/>
              </a:ext>
            </a:extLst>
          </p:cNvPr>
          <p:cNvCxnSpPr/>
          <p:nvPr/>
        </p:nvCxnSpPr>
        <p:spPr>
          <a:xfrm flipH="1">
            <a:off x="5043868" y="1906615"/>
            <a:ext cx="6628787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6330">
                  <a:schemeClr val="bg1"/>
                </a:gs>
                <a:gs pos="51000">
                  <a:schemeClr val="tx1">
                    <a:lumMod val="65000"/>
                    <a:lumOff val="35000"/>
                  </a:schemeClr>
                </a:gs>
              </a:gsLst>
              <a:lin ang="1080000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E38F68D7-69B3-C506-4084-A522378F2482}"/>
              </a:ext>
            </a:extLst>
          </p:cNvPr>
          <p:cNvSpPr txBox="1">
            <a:spLocks/>
          </p:cNvSpPr>
          <p:nvPr/>
        </p:nvSpPr>
        <p:spPr bwMode="black">
          <a:xfrm>
            <a:off x="4832078" y="5382774"/>
            <a:ext cx="7052365" cy="661473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Connect, Transact and Collaborate in real-time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390C8-0E29-C812-A18C-862B5536F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96740" cy="64103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B4F76C-9E95-4F9E-BAEC-803B95129BC5}"/>
              </a:ext>
            </a:extLst>
          </p:cNvPr>
          <p:cNvSpPr/>
          <p:nvPr/>
        </p:nvSpPr>
        <p:spPr>
          <a:xfrm>
            <a:off x="802141" y="2613420"/>
            <a:ext cx="1944417" cy="18853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9144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 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494BA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Suppliers globally transact through this network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91F8B7-B2A1-8F99-198E-71AE8B177C03}"/>
              </a:ext>
            </a:extLst>
          </p:cNvPr>
          <p:cNvSpPr/>
          <p:nvPr/>
        </p:nvSpPr>
        <p:spPr>
          <a:xfrm>
            <a:off x="2866321" y="2613420"/>
            <a:ext cx="1944417" cy="18853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9144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$ 4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Worth of money being transacted globally every year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DDB84E-E4BF-CF52-E06C-3143B332EC1A}"/>
              </a:ext>
            </a:extLst>
          </p:cNvPr>
          <p:cNvSpPr/>
          <p:nvPr/>
        </p:nvSpPr>
        <p:spPr>
          <a:xfrm>
            <a:off x="4925120" y="2613420"/>
            <a:ext cx="1944417" cy="18853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9144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270+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Documents are transacted globally in a year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BAAF1-5B68-446F-3483-38281C561621}"/>
              </a:ext>
            </a:extLst>
          </p:cNvPr>
          <p:cNvSpPr/>
          <p:nvPr/>
        </p:nvSpPr>
        <p:spPr>
          <a:xfrm>
            <a:off x="6989300" y="2613420"/>
            <a:ext cx="1944417" cy="18853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9144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users are using this platform to simplify their business 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1ABFB-0435-9471-E714-26C28E91360E}"/>
              </a:ext>
            </a:extLst>
          </p:cNvPr>
          <p:cNvSpPr/>
          <p:nvPr/>
        </p:nvSpPr>
        <p:spPr>
          <a:xfrm>
            <a:off x="9053480" y="2613420"/>
            <a:ext cx="1944417" cy="18853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9144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3000+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Customers across the globe have partnered with SAP to be part of this network</a:t>
            </a:r>
          </a:p>
        </p:txBody>
      </p:sp>
    </p:spTree>
    <p:extLst>
      <p:ext uri="{BB962C8B-B14F-4D97-AF65-F5344CB8AC3E}">
        <p14:creationId xmlns:p14="http://schemas.microsoft.com/office/powerpoint/2010/main" val="344213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6B9B4C-246B-8C00-9A65-0AB1E455DC3A}"/>
              </a:ext>
            </a:extLst>
          </p:cNvPr>
          <p:cNvSpPr txBox="1"/>
          <p:nvPr/>
        </p:nvSpPr>
        <p:spPr>
          <a:xfrm>
            <a:off x="561976" y="3136612"/>
            <a:ext cx="11068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strategies to quickly supercharge your S/4HANA </a:t>
            </a:r>
          </a:p>
        </p:txBody>
      </p:sp>
    </p:spTree>
    <p:extLst>
      <p:ext uri="{BB962C8B-B14F-4D97-AF65-F5344CB8AC3E}">
        <p14:creationId xmlns:p14="http://schemas.microsoft.com/office/powerpoint/2010/main" val="10240983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4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972</Words>
  <Application>Microsoft Office PowerPoint</Application>
  <PresentationFormat>Widescreen</PresentationFormat>
  <Paragraphs>194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Benton Sans</vt:lpstr>
      <vt:lpstr>Calibri</vt:lpstr>
      <vt:lpstr>Century Gothic</vt:lpstr>
      <vt:lpstr>Proxima Nova Light</vt:lpstr>
      <vt:lpstr>Proxima Nova Rg</vt:lpstr>
      <vt:lpstr>Wingdings</vt:lpstr>
      <vt:lpstr>Wingdings 2</vt:lpstr>
      <vt:lpstr>4_Office Theme</vt:lpstr>
      <vt:lpstr>Quotable</vt:lpstr>
      <vt:lpstr>1_Custom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 Eallonardo</dc:creator>
  <cp:lastModifiedBy>Othon Vazquez</cp:lastModifiedBy>
  <cp:revision>2</cp:revision>
  <dcterms:created xsi:type="dcterms:W3CDTF">2022-12-05T17:25:24Z</dcterms:created>
  <dcterms:modified xsi:type="dcterms:W3CDTF">2022-12-06T19:49:25Z</dcterms:modified>
</cp:coreProperties>
</file>