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21"/>
  </p:notesMasterIdLst>
  <p:sldIdLst>
    <p:sldId id="256" r:id="rId3"/>
    <p:sldId id="279" r:id="rId4"/>
    <p:sldId id="270" r:id="rId5"/>
    <p:sldId id="257" r:id="rId6"/>
    <p:sldId id="259" r:id="rId7"/>
    <p:sldId id="260" r:id="rId8"/>
    <p:sldId id="277" r:id="rId9"/>
    <p:sldId id="262" r:id="rId10"/>
    <p:sldId id="263" r:id="rId11"/>
    <p:sldId id="278" r:id="rId12"/>
    <p:sldId id="264" r:id="rId13"/>
    <p:sldId id="265" r:id="rId14"/>
    <p:sldId id="268" r:id="rId15"/>
    <p:sldId id="276" r:id="rId16"/>
    <p:sldId id="266" r:id="rId17"/>
    <p:sldId id="269" r:id="rId18"/>
    <p:sldId id="280" r:id="rId19"/>
    <p:sldId id="267" r:id="rId20"/>
  </p:sldIdLst>
  <p:sldSz cx="12192000" cy="6858000"/>
  <p:notesSz cx="6858000" cy="9144000"/>
  <p:embeddedFontLst>
    <p:embeddedFont>
      <p:font typeface="Arial Black" panose="020B0A04020102020204" pitchFamily="34" charset="0"/>
      <p:regular r:id="rId22"/>
      <p:bold r:id="rId23"/>
    </p:embeddedFont>
    <p:embeddedFont>
      <p:font typeface="Calibri" panose="020F0502020204030204" pitchFamily="34" charset="0"/>
      <p:regular r:id="rId24"/>
      <p:bold r:id="rId25"/>
      <p:italic r:id="rId26"/>
      <p:boldItalic r:id="rId27"/>
    </p:embeddedFont>
    <p:embeddedFont>
      <p:font typeface="Montserrat" panose="00000500000000000000" pitchFamily="2"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97" autoAdjust="0"/>
  </p:normalViewPr>
  <p:slideViewPr>
    <p:cSldViewPr snapToGrid="0">
      <p:cViewPr varScale="1">
        <p:scale>
          <a:sx n="72" d="100"/>
          <a:sy n="72" d="100"/>
        </p:scale>
        <p:origin x="6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napsis.com/IDC-survey-ERP-security-assessme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hitesourcesoftware.com/wp-content/media/2021/04/whitesource-ponemon-research-report.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800" b="1" dirty="0"/>
              <a:t>Goal of the slide: </a:t>
            </a:r>
            <a:r>
              <a:rPr lang="en-US" sz="800" b="0" dirty="0"/>
              <a:t>Show the potential business impact of leaving business-critical applications unprotected</a:t>
            </a:r>
            <a:endParaRPr sz="800" b="1" dirty="0"/>
          </a:p>
          <a:p>
            <a:pPr marL="158750" lvl="0" indent="0" algn="l" rtl="0">
              <a:lnSpc>
                <a:spcPct val="100000"/>
              </a:lnSpc>
              <a:spcBef>
                <a:spcPts val="0"/>
              </a:spcBef>
              <a:spcAft>
                <a:spcPts val="0"/>
              </a:spcAft>
              <a:buSzPts val="1100"/>
              <a:buNone/>
            </a:pPr>
            <a:endParaRPr sz="800" b="1" dirty="0"/>
          </a:p>
          <a:p>
            <a:pPr marL="158750" lvl="0" indent="0" algn="l" rtl="0">
              <a:lnSpc>
                <a:spcPct val="100000"/>
              </a:lnSpc>
              <a:spcBef>
                <a:spcPts val="0"/>
              </a:spcBef>
              <a:spcAft>
                <a:spcPts val="0"/>
              </a:spcAft>
              <a:buSzPts val="1100"/>
              <a:buNone/>
            </a:pPr>
            <a:r>
              <a:rPr lang="en-US" sz="800" b="1" dirty="0"/>
              <a:t>Example of how to introduce the slide: </a:t>
            </a:r>
            <a:r>
              <a:rPr lang="en-US" sz="800" b="0" dirty="0"/>
              <a:t>“If you decide not to act on this, there are some considerations you should bear in mind. These are just a few examples from trusted resources like </a:t>
            </a:r>
            <a:r>
              <a:rPr lang="en-US" sz="800" b="0" dirty="0" err="1"/>
              <a:t>DarkReading</a:t>
            </a:r>
            <a:r>
              <a:rPr lang="en-US" sz="800" b="0" dirty="0"/>
              <a:t>, Centrify, Forbes, etc. that illustrate what happens if you don’t address the potential risks in your environment, including negative impacts on productive or availability and costs associated with non-compliance or downtime. Taking a closer look at how you approach security and compliance for your business-critical applications is something we strongly encourage all organizations to do. And in a few slides, we’ll go into the benefits of working with Onapsis and how you can avoid some of these negative consequences.”</a:t>
            </a:r>
            <a:endParaRPr dirty="0"/>
          </a:p>
          <a:p>
            <a:pPr marL="457200" lvl="0" indent="-228600" algn="l" rtl="0">
              <a:lnSpc>
                <a:spcPct val="100000"/>
              </a:lnSpc>
              <a:spcBef>
                <a:spcPts val="0"/>
              </a:spcBef>
              <a:spcAft>
                <a:spcPts val="0"/>
              </a:spcAft>
              <a:buSzPts val="1100"/>
              <a:buNone/>
            </a:pPr>
            <a:endParaRPr sz="800" b="0" dirty="0"/>
          </a:p>
          <a:p>
            <a:pPr marL="158750" lvl="0" indent="0" algn="l" rtl="0">
              <a:lnSpc>
                <a:spcPct val="100000"/>
              </a:lnSpc>
              <a:spcBef>
                <a:spcPts val="0"/>
              </a:spcBef>
              <a:spcAft>
                <a:spcPts val="0"/>
              </a:spcAft>
              <a:buSzPts val="1100"/>
              <a:buNone/>
            </a:pPr>
            <a:r>
              <a:rPr lang="en-US" sz="800" b="1" dirty="0"/>
              <a:t>Sample Questions:</a:t>
            </a:r>
            <a:endParaRPr dirty="0"/>
          </a:p>
          <a:p>
            <a:pPr marL="457200" lvl="0" indent="-298450" algn="l" rtl="0">
              <a:lnSpc>
                <a:spcPct val="100000"/>
              </a:lnSpc>
              <a:spcBef>
                <a:spcPts val="0"/>
              </a:spcBef>
              <a:spcAft>
                <a:spcPts val="0"/>
              </a:spcAft>
              <a:buSzPts val="1100"/>
              <a:buChar char="●"/>
            </a:pPr>
            <a:r>
              <a:rPr lang="en-US" sz="800" b="0" dirty="0"/>
              <a:t>If a major issue or downtime occurs with [SAP, Oracle], which part of your business would be the most impacted?</a:t>
            </a:r>
            <a:endParaRPr dirty="0"/>
          </a:p>
          <a:p>
            <a:pPr marL="457200" lvl="0" indent="-298450" algn="l" rtl="0">
              <a:lnSpc>
                <a:spcPct val="100000"/>
              </a:lnSpc>
              <a:spcBef>
                <a:spcPts val="0"/>
              </a:spcBef>
              <a:spcAft>
                <a:spcPts val="0"/>
              </a:spcAft>
              <a:buSzPts val="1100"/>
              <a:buChar char="●"/>
            </a:pPr>
            <a:r>
              <a:rPr lang="en-US" sz="800" b="0" dirty="0"/>
              <a:t>What are the important compliance requirements your business is subject to (SOX, GDPR, CCPA, etc.)?</a:t>
            </a:r>
            <a:endParaRPr dirty="0"/>
          </a:p>
          <a:p>
            <a:pPr marL="158750" lvl="0" indent="0" algn="l" rtl="0">
              <a:lnSpc>
                <a:spcPct val="100000"/>
              </a:lnSpc>
              <a:spcBef>
                <a:spcPts val="0"/>
              </a:spcBef>
              <a:spcAft>
                <a:spcPts val="0"/>
              </a:spcAft>
              <a:buSzPts val="1100"/>
              <a:buNone/>
            </a:pPr>
            <a:endParaRPr sz="800" b="0" dirty="0"/>
          </a:p>
          <a:p>
            <a:pPr marL="158750" marR="0" lvl="0" indent="0" algn="l" rtl="0">
              <a:lnSpc>
                <a:spcPct val="100000"/>
              </a:lnSpc>
              <a:spcBef>
                <a:spcPts val="0"/>
              </a:spcBef>
              <a:spcAft>
                <a:spcPts val="0"/>
              </a:spcAft>
              <a:buClr>
                <a:srgbClr val="000000"/>
              </a:buClr>
              <a:buSzPts val="1100"/>
              <a:buFont typeface="Arial"/>
              <a:buNone/>
            </a:pPr>
            <a:endParaRPr sz="800" u="sng" dirty="0">
              <a:solidFill>
                <a:srgbClr val="2200CC"/>
              </a:solidFill>
              <a:hlinkClick r:id="rId3">
                <a:extLst>
                  <a:ext uri="{A12FA001-AC4F-418D-AE19-62706E023703}">
                    <ahyp:hlinkClr xmlns:ahyp="http://schemas.microsoft.com/office/drawing/2018/hyperlinkcolor" val="tx"/>
                  </a:ext>
                </a:extLst>
              </a:hlinkClick>
            </a:endParaRPr>
          </a:p>
          <a:p>
            <a:pPr marL="158750" marR="0" lvl="0" indent="0" algn="l" rtl="0">
              <a:lnSpc>
                <a:spcPct val="100000"/>
              </a:lnSpc>
              <a:spcBef>
                <a:spcPts val="0"/>
              </a:spcBef>
              <a:spcAft>
                <a:spcPts val="0"/>
              </a:spcAft>
              <a:buClr>
                <a:srgbClr val="000000"/>
              </a:buClr>
              <a:buSzPts val="1100"/>
              <a:buFont typeface="Arial"/>
              <a:buNone/>
            </a:pPr>
            <a:r>
              <a:rPr lang="en-US" sz="800" u="sng" dirty="0">
                <a:solidFill>
                  <a:srgbClr val="2200CC"/>
                </a:solidFill>
                <a:hlinkClick r:id="rId3">
                  <a:extLst>
                    <a:ext uri="{A12FA001-AC4F-418D-AE19-62706E023703}">
                      <ahyp:hlinkClr xmlns:ahyp="http://schemas.microsoft.com/office/drawing/2018/hyperlinkcolor" val="tx"/>
                    </a:ext>
                  </a:extLst>
                </a:hlinkClick>
              </a:rPr>
              <a:t>Sources: </a:t>
            </a:r>
            <a:endParaRPr sz="800" dirty="0"/>
          </a:p>
          <a:p>
            <a:pPr marL="158750" marR="0" lvl="0" indent="0" algn="l" rtl="0">
              <a:lnSpc>
                <a:spcPct val="100000"/>
              </a:lnSpc>
              <a:spcBef>
                <a:spcPts val="0"/>
              </a:spcBef>
              <a:spcAft>
                <a:spcPts val="0"/>
              </a:spcAft>
              <a:buClr>
                <a:srgbClr val="000000"/>
              </a:buClr>
              <a:buSzPts val="1100"/>
              <a:buFont typeface="Arial"/>
              <a:buNone/>
            </a:pPr>
            <a:r>
              <a:rPr lang="en-US" sz="800" u="sng" dirty="0">
                <a:solidFill>
                  <a:schemeClr val="accent5"/>
                </a:solidFill>
                <a:hlinkClick r:id="rId3">
                  <a:extLst>
                    <a:ext uri="{A12FA001-AC4F-418D-AE19-62706E023703}">
                      <ahyp:hlinkClr xmlns:ahyp="http://schemas.microsoft.com/office/drawing/2018/hyperlinkcolor" val="tx"/>
                    </a:ext>
                  </a:extLst>
                </a:hlinkClick>
              </a:rPr>
              <a:t>1 </a:t>
            </a:r>
            <a:r>
              <a:rPr lang="en-US" sz="800" dirty="0">
                <a:solidFill>
                  <a:schemeClr val="accent5"/>
                </a:solidFill>
              </a:rPr>
              <a:t>https://www.centrify.com/resources/industry-research/pam-survey/</a:t>
            </a:r>
            <a:endParaRPr sz="800" dirty="0"/>
          </a:p>
          <a:p>
            <a:pPr marL="158750" marR="0" lvl="0" indent="0" algn="l" rtl="0">
              <a:lnSpc>
                <a:spcPct val="100000"/>
              </a:lnSpc>
              <a:spcBef>
                <a:spcPts val="0"/>
              </a:spcBef>
              <a:spcAft>
                <a:spcPts val="0"/>
              </a:spcAft>
              <a:buClr>
                <a:srgbClr val="000000"/>
              </a:buClr>
              <a:buSzPts val="1100"/>
              <a:buFont typeface="Arial"/>
              <a:buNone/>
            </a:pPr>
            <a:r>
              <a:rPr lang="en-US" sz="800" dirty="0">
                <a:solidFill>
                  <a:schemeClr val="accent5"/>
                </a:solidFill>
              </a:rPr>
              <a:t>2 https://www.darkreading.com/vulnerabilities---threats/missing-patches-misconfiguration-top-technical-breach-causes/d/d-id/1337410#:~:text=Nearly%2060%25%20of%20data%20breaches,or%20application%20patch%2C%20researchers%20report.</a:t>
            </a:r>
            <a:endParaRPr sz="800" dirty="0"/>
          </a:p>
          <a:p>
            <a:pPr marL="158750" marR="0" lvl="0" indent="0" algn="l" rtl="0">
              <a:lnSpc>
                <a:spcPct val="100000"/>
              </a:lnSpc>
              <a:spcBef>
                <a:spcPts val="0"/>
              </a:spcBef>
              <a:spcAft>
                <a:spcPts val="0"/>
              </a:spcAft>
              <a:buClr>
                <a:srgbClr val="000000"/>
              </a:buClr>
              <a:buSzPts val="1100"/>
              <a:buFont typeface="Arial"/>
              <a:buNone/>
            </a:pPr>
            <a:r>
              <a:rPr lang="en-US" sz="800" u="sng" dirty="0">
                <a:solidFill>
                  <a:schemeClr val="accent5"/>
                </a:solidFill>
                <a:hlinkClick r:id="rId3">
                  <a:extLst>
                    <a:ext uri="{A12FA001-AC4F-418D-AE19-62706E023703}">
                      <ahyp:hlinkClr xmlns:ahyp="http://schemas.microsoft.com/office/drawing/2018/hyperlinkcolor" val="tx"/>
                    </a:ext>
                  </a:extLst>
                </a:hlinkClick>
              </a:rPr>
              <a:t>3 </a:t>
            </a:r>
            <a:r>
              <a:rPr lang="en-US" sz="800" dirty="0">
                <a:solidFill>
                  <a:schemeClr val="accent5"/>
                </a:solidFill>
              </a:rPr>
              <a:t>https://www.fortinet.com/content/dam/fortinet/assets/analyst-reports/report-cio-and-cybersecurity.pdf</a:t>
            </a:r>
            <a:endParaRPr sz="800" dirty="0"/>
          </a:p>
          <a:p>
            <a:pPr marL="158750" marR="0" lvl="0" indent="0" algn="l" rtl="0">
              <a:lnSpc>
                <a:spcPct val="100000"/>
              </a:lnSpc>
              <a:spcBef>
                <a:spcPts val="0"/>
              </a:spcBef>
              <a:spcAft>
                <a:spcPts val="0"/>
              </a:spcAft>
              <a:buClr>
                <a:srgbClr val="000000"/>
              </a:buClr>
              <a:buSzPts val="1100"/>
              <a:buFont typeface="Arial"/>
              <a:buNone/>
            </a:pPr>
            <a:r>
              <a:rPr lang="en-US" sz="800" u="sng" dirty="0">
                <a:solidFill>
                  <a:schemeClr val="accent5"/>
                </a:solidFill>
                <a:hlinkClick r:id="rId3">
                  <a:extLst>
                    <a:ext uri="{A12FA001-AC4F-418D-AE19-62706E023703}">
                      <ahyp:hlinkClr xmlns:ahyp="http://schemas.microsoft.com/office/drawing/2018/hyperlinkcolor" val="tx"/>
                    </a:ext>
                  </a:extLst>
                </a:hlinkClick>
              </a:rPr>
              <a:t>4 https://www.onapsis.com/IDC-survey-ERP-security-assessment</a:t>
            </a:r>
            <a:r>
              <a:rPr lang="en-US" sz="800" dirty="0">
                <a:solidFill>
                  <a:schemeClr val="accent5"/>
                </a:solidFill>
              </a:rPr>
              <a:t> </a:t>
            </a:r>
            <a:endParaRPr sz="800" u="sng" dirty="0">
              <a:solidFill>
                <a:srgbClr val="2200CC"/>
              </a:solidFill>
              <a:hlinkClick r:id="rId3">
                <a:extLst>
                  <a:ext uri="{A12FA001-AC4F-418D-AE19-62706E023703}">
                    <ahyp:hlinkClr xmlns:ahyp="http://schemas.microsoft.com/office/drawing/2018/hyperlinkcolor" val="tx"/>
                  </a:ext>
                </a:extLst>
              </a:hlinkClick>
            </a:endParaRPr>
          </a:p>
          <a:p>
            <a:pPr marL="158750" marR="0" lvl="0" indent="0" algn="l" rtl="0">
              <a:lnSpc>
                <a:spcPct val="100000"/>
              </a:lnSpc>
              <a:spcBef>
                <a:spcPts val="0"/>
              </a:spcBef>
              <a:spcAft>
                <a:spcPts val="0"/>
              </a:spcAft>
              <a:buClr>
                <a:srgbClr val="000000"/>
              </a:buClr>
              <a:buSzPts val="1100"/>
              <a:buFont typeface="Arial"/>
              <a:buNone/>
            </a:pPr>
            <a:r>
              <a:rPr lang="en-US" sz="800" u="sng" dirty="0">
                <a:solidFill>
                  <a:schemeClr val="accent5"/>
                </a:solidFill>
                <a:hlinkClick r:id="rId3">
                  <a:extLst>
                    <a:ext uri="{A12FA001-AC4F-418D-AE19-62706E023703}">
                      <ahyp:hlinkClr xmlns:ahyp="http://schemas.microsoft.com/office/drawing/2018/hyperlinkcolor" val="tx"/>
                    </a:ext>
                  </a:extLst>
                </a:hlinkClick>
              </a:rPr>
              <a:t>5</a:t>
            </a:r>
            <a:r>
              <a:rPr lang="en-US" sz="800" dirty="0">
                <a:solidFill>
                  <a:schemeClr val="accent5"/>
                </a:solidFill>
              </a:rPr>
              <a:t> </a:t>
            </a:r>
            <a:r>
              <a:rPr lang="en-US" sz="800" dirty="0"/>
              <a:t>https://www.ascentregtech.com/compliance/the-not-so-hidden-costs-of-compliance/ (full report: http://dynamic.globalscape.com/files/Whitepaper-The-True-Cost-of-Compliance-with-Data-Protection-Regulations.pdf)</a:t>
            </a:r>
            <a:endParaRPr sz="800" dirty="0">
              <a:solidFill>
                <a:schemeClr val="accent5"/>
              </a:solidFill>
            </a:endParaRPr>
          </a:p>
          <a:p>
            <a:pPr marL="158750" marR="0" lvl="0" indent="0" algn="l" rtl="0">
              <a:lnSpc>
                <a:spcPct val="100000"/>
              </a:lnSpc>
              <a:spcBef>
                <a:spcPts val="0"/>
              </a:spcBef>
              <a:spcAft>
                <a:spcPts val="0"/>
              </a:spcAft>
              <a:buClr>
                <a:srgbClr val="000000"/>
              </a:buClr>
              <a:buSzPts val="1100"/>
              <a:buFont typeface="Arial"/>
              <a:buNone/>
            </a:pPr>
            <a:r>
              <a:rPr lang="en-US" sz="800" dirty="0">
                <a:solidFill>
                  <a:schemeClr val="accent5"/>
                </a:solidFill>
              </a:rPr>
              <a:t>6 </a:t>
            </a:r>
            <a:r>
              <a:rPr lang="en-US" sz="800" u="sng" dirty="0">
                <a:solidFill>
                  <a:srgbClr val="0563C1"/>
                </a:solidFill>
                <a:latin typeface="Calibri"/>
                <a:ea typeface="Calibri"/>
                <a:cs typeface="Calibri"/>
                <a:sym typeface="Calibri"/>
              </a:rPr>
              <a:t>https://www.techrepublic.com/article/73-of-cloud-migrations-take-a-year-or-longer-report-says/</a:t>
            </a:r>
            <a:endParaRPr sz="800" dirty="0"/>
          </a:p>
          <a:p>
            <a:pPr marL="158750" marR="0" lvl="0" indent="0" algn="l" rtl="0">
              <a:lnSpc>
                <a:spcPct val="100000"/>
              </a:lnSpc>
              <a:spcBef>
                <a:spcPts val="0"/>
              </a:spcBef>
              <a:spcAft>
                <a:spcPts val="0"/>
              </a:spcAft>
              <a:buClr>
                <a:srgbClr val="000000"/>
              </a:buClr>
              <a:buSzPts val="1100"/>
              <a:buFont typeface="Arial"/>
              <a:buNone/>
            </a:pPr>
            <a:r>
              <a:rPr lang="en-US" sz="800" dirty="0">
                <a:solidFill>
                  <a:schemeClr val="accent5"/>
                </a:solidFill>
              </a:rPr>
              <a:t>7 https://www.forbes.com/sites/sergeiklebnikov/2019/11/06/companies-with-security-fails-dont-see-their-stocks-drop-as-much-according-to-report/?sh=e375b0a62e04 </a:t>
            </a:r>
            <a:endParaRPr sz="8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028a2b831d_1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1028a2b831d_1_4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800" b="1"/>
              <a:t>Goal of the slide: </a:t>
            </a:r>
            <a:r>
              <a:rPr lang="en-US" sz="800" b="0"/>
              <a:t>Talk about Onapsis Research Labs a differentiator for us – we have a dedicated team focused just on business-critical applications; their threat intelligence allows us to be true experts in the space and thought leaders when it comes to educating both the general public and the vendors about threat, vulnerabilities, and best practices</a:t>
            </a:r>
            <a:endParaRPr sz="800" b="1"/>
          </a:p>
          <a:p>
            <a:pPr marL="158750" lvl="0" indent="0" algn="l" rtl="0">
              <a:lnSpc>
                <a:spcPct val="100000"/>
              </a:lnSpc>
              <a:spcBef>
                <a:spcPts val="0"/>
              </a:spcBef>
              <a:spcAft>
                <a:spcPts val="0"/>
              </a:spcAft>
              <a:buSzPts val="1100"/>
              <a:buNone/>
            </a:pPr>
            <a:endParaRPr sz="800" b="1"/>
          </a:p>
          <a:p>
            <a:pPr marL="158750" lvl="0" indent="0" algn="l" rtl="0">
              <a:lnSpc>
                <a:spcPct val="100000"/>
              </a:lnSpc>
              <a:spcBef>
                <a:spcPts val="0"/>
              </a:spcBef>
              <a:spcAft>
                <a:spcPts val="0"/>
              </a:spcAft>
              <a:buSzPts val="1100"/>
              <a:buNone/>
            </a:pPr>
            <a:r>
              <a:rPr lang="en-US" sz="800" b="1"/>
              <a:t>Example of how to introduce and talk through the slide: “</a:t>
            </a:r>
            <a:r>
              <a:rPr lang="en-US" sz="800" b="0"/>
              <a:t>As I just mentioned, underpinning and powering the Onapsis Platform, and really everything we do here, is the Onapsis Research Labs, our team of cybersecurity experts that are dedicated to business-critical applications. You can see some of their achievements here, but a couple to call out – they’ve discovered over 800 zero-day vulnerabilities and multiple global CERT alerts have been based on their research. That evidence of hundreds of SAP exploits I mentioned earlier? That research came from this team. We automatically update our products with the latest threat intelligence and other security guidance from this team, so customers can stay ahead of that constantly evolving and growing threat landscape that we talked about earlier.”</a:t>
            </a:r>
            <a:endParaRPr/>
          </a:p>
          <a:p>
            <a:pPr marL="158750" lvl="0" indent="0" algn="l" rtl="0">
              <a:lnSpc>
                <a:spcPct val="100000"/>
              </a:lnSpc>
              <a:spcBef>
                <a:spcPts val="0"/>
              </a:spcBef>
              <a:spcAft>
                <a:spcPts val="0"/>
              </a:spcAft>
              <a:buSzPts val="1100"/>
              <a:buNone/>
            </a:pPr>
            <a:endParaRPr sz="800" b="0"/>
          </a:p>
          <a:p>
            <a:pPr marL="158750" lvl="0" indent="0" algn="l" rtl="0">
              <a:lnSpc>
                <a:spcPct val="100000"/>
              </a:lnSpc>
              <a:spcBef>
                <a:spcPts val="0"/>
              </a:spcBef>
              <a:spcAft>
                <a:spcPts val="0"/>
              </a:spcAft>
              <a:buSzPts val="1100"/>
              <a:buNone/>
            </a:pPr>
            <a:r>
              <a:rPr lang="en-US" sz="800" b="1"/>
              <a:t>Supporting Concepts:</a:t>
            </a:r>
            <a:endParaRPr/>
          </a:p>
          <a:p>
            <a:pPr marL="457200" lvl="0" indent="-228600" algn="l" rtl="0">
              <a:lnSpc>
                <a:spcPct val="100000"/>
              </a:lnSpc>
              <a:spcBef>
                <a:spcPts val="0"/>
              </a:spcBef>
              <a:spcAft>
                <a:spcPts val="0"/>
              </a:spcAft>
              <a:buSzPts val="1100"/>
              <a:buChar char="●"/>
            </a:pPr>
            <a:r>
              <a:rPr lang="en-US" sz="800"/>
              <a:t>Onapsis Research Labs works directly with SAP and Oracle product security teams to responsibly disclose this information so issues can be appropriately patches</a:t>
            </a:r>
            <a:endParaRPr/>
          </a:p>
          <a:p>
            <a:pPr marL="228600" lvl="0" indent="0" algn="l" rtl="0">
              <a:lnSpc>
                <a:spcPct val="100000"/>
              </a:lnSpc>
              <a:spcBef>
                <a:spcPts val="0"/>
              </a:spcBef>
              <a:spcAft>
                <a:spcPts val="0"/>
              </a:spcAft>
              <a:buSzPts val="1100"/>
              <a:buNone/>
            </a:pPr>
            <a:endParaRPr sz="800"/>
          </a:p>
          <a:p>
            <a:pPr marL="228600" lvl="0" indent="0" algn="l" rtl="0">
              <a:lnSpc>
                <a:spcPct val="100000"/>
              </a:lnSpc>
              <a:spcBef>
                <a:spcPts val="0"/>
              </a:spcBef>
              <a:spcAft>
                <a:spcPts val="0"/>
              </a:spcAft>
              <a:buSzPts val="1100"/>
              <a:buNone/>
            </a:pPr>
            <a:r>
              <a:rPr lang="en-US" sz="800" b="1"/>
              <a:t>Sample Questions: </a:t>
            </a:r>
            <a:endParaRPr/>
          </a:p>
          <a:p>
            <a:pPr marL="400050" lvl="0" indent="-171450" algn="l" rtl="0">
              <a:lnSpc>
                <a:spcPct val="100000"/>
              </a:lnSpc>
              <a:spcBef>
                <a:spcPts val="0"/>
              </a:spcBef>
              <a:spcAft>
                <a:spcPts val="0"/>
              </a:spcAft>
              <a:buSzPts val="1100"/>
              <a:buChar char="●"/>
            </a:pPr>
            <a:r>
              <a:rPr lang="en-US" sz="800"/>
              <a:t>What is your process for staying up to date with any new vulnerabilities as reported by [SAP, Oracle] or any government agency (e.g., DHS)?</a:t>
            </a:r>
            <a:endParaRPr/>
          </a:p>
          <a:p>
            <a:pPr marL="400050" lvl="0" indent="-171450" algn="l" rtl="0">
              <a:lnSpc>
                <a:spcPct val="100000"/>
              </a:lnSpc>
              <a:spcBef>
                <a:spcPts val="0"/>
              </a:spcBef>
              <a:spcAft>
                <a:spcPts val="0"/>
              </a:spcAft>
              <a:buSzPts val="1100"/>
              <a:buChar char="●"/>
            </a:pPr>
            <a:r>
              <a:rPr lang="en-US" sz="800"/>
              <a:t>How much time do you spend validating which patch you should apply?</a:t>
            </a:r>
            <a:endParaRPr/>
          </a:p>
          <a:p>
            <a:pPr marL="457200" lvl="0" indent="-228600" algn="l" rtl="0">
              <a:lnSpc>
                <a:spcPct val="100000"/>
              </a:lnSpc>
              <a:spcBef>
                <a:spcPts val="0"/>
              </a:spcBef>
              <a:spcAft>
                <a:spcPts val="0"/>
              </a:spcAft>
              <a:buSzPts val="1100"/>
              <a:buNone/>
            </a:pPr>
            <a:endParaRPr/>
          </a:p>
        </p:txBody>
      </p:sp>
      <p:sp>
        <p:nvSpPr>
          <p:cNvPr id="485" name="Google Shape;485;g1028a2b831d_1_4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028a2b831d_1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2" name="Google Shape;672;g1028a2b831d_1_3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800" b="1"/>
              <a:t>Goal of the slide: </a:t>
            </a:r>
            <a:r>
              <a:rPr lang="en-US" sz="800" b="0"/>
              <a:t>Introduce Onapsis solutions, how we address the pain points / challenges from earlier in the presentation, and how we can help organizations avoid the consequences from the previous slide</a:t>
            </a:r>
            <a:r>
              <a:rPr lang="en-US" sz="800" b="1"/>
              <a:t> </a:t>
            </a:r>
            <a:endParaRPr/>
          </a:p>
          <a:p>
            <a:pPr marL="158750" lvl="0" indent="0" algn="l" rtl="0">
              <a:lnSpc>
                <a:spcPct val="100000"/>
              </a:lnSpc>
              <a:spcBef>
                <a:spcPts val="0"/>
              </a:spcBef>
              <a:spcAft>
                <a:spcPts val="0"/>
              </a:spcAft>
              <a:buSzPts val="1100"/>
              <a:buNone/>
            </a:pPr>
            <a:endParaRPr sz="800" b="1"/>
          </a:p>
          <a:p>
            <a:pPr marL="158750" lvl="0" indent="0" algn="l" rtl="0">
              <a:lnSpc>
                <a:spcPct val="100000"/>
              </a:lnSpc>
              <a:spcBef>
                <a:spcPts val="0"/>
              </a:spcBef>
              <a:spcAft>
                <a:spcPts val="0"/>
              </a:spcAft>
              <a:buSzPts val="1100"/>
              <a:buNone/>
            </a:pPr>
            <a:r>
              <a:rPr lang="en-US" sz="800" b="1"/>
              <a:t>Example of how to introduce the slide and talk through the diagram: </a:t>
            </a:r>
            <a:r>
              <a:rPr lang="en-US" sz="800" b="0"/>
              <a:t>“The way that we’re doing this is through the Onapsis Platform. This structure here represents our approach to securing business-critical applications. At the foundation level, you can see we cover the </a:t>
            </a:r>
            <a:r>
              <a:rPr lang="en-US" sz="800"/>
              <a:t>extended enterprise – we’re talking about applications from SAP, Oracle, and Salesforce whether they live in the cloud, on-premises or in hybrid environments. </a:t>
            </a:r>
            <a:endParaRPr/>
          </a:p>
          <a:p>
            <a:pPr marL="158750" lvl="0" indent="0" algn="l" rtl="0">
              <a:lnSpc>
                <a:spcPct val="100000"/>
              </a:lnSpc>
              <a:spcBef>
                <a:spcPts val="0"/>
              </a:spcBef>
              <a:spcAft>
                <a:spcPts val="0"/>
              </a:spcAft>
              <a:buSzPts val="1100"/>
              <a:buNone/>
            </a:pPr>
            <a:endParaRPr sz="800"/>
          </a:p>
          <a:p>
            <a:pPr marL="158750" lvl="0" indent="0" algn="l" rtl="0">
              <a:lnSpc>
                <a:spcPct val="100000"/>
              </a:lnSpc>
              <a:spcBef>
                <a:spcPts val="0"/>
              </a:spcBef>
              <a:spcAft>
                <a:spcPts val="0"/>
              </a:spcAft>
              <a:buSzPts val="1100"/>
              <a:buNone/>
            </a:pPr>
            <a:r>
              <a:rPr lang="en-US" sz="800"/>
              <a:t>From there we have four product offerings: Assess – which does vulnerability management; Defend – provides threat monitoring; Control – supports DevSecOps; and Comply – which automates regulatory compliance requirements and helps organizations work toward continuous compliance. Many organizations start in one area and then expand through a maturity model – we’re happy to recommend the approach that might work best for you. </a:t>
            </a:r>
            <a:endParaRPr/>
          </a:p>
          <a:p>
            <a:pPr marL="158750" lvl="0" indent="0" algn="l" rtl="0">
              <a:lnSpc>
                <a:spcPct val="100000"/>
              </a:lnSpc>
              <a:spcBef>
                <a:spcPts val="0"/>
              </a:spcBef>
              <a:spcAft>
                <a:spcPts val="0"/>
              </a:spcAft>
              <a:buSzPts val="1100"/>
              <a:buNone/>
            </a:pPr>
            <a:endParaRPr sz="800"/>
          </a:p>
          <a:p>
            <a:pPr marL="457200" lvl="0" indent="-228600" algn="l" rtl="0">
              <a:lnSpc>
                <a:spcPct val="100000"/>
              </a:lnSpc>
              <a:spcBef>
                <a:spcPts val="0"/>
              </a:spcBef>
              <a:spcAft>
                <a:spcPts val="0"/>
              </a:spcAft>
              <a:buSzPts val="1100"/>
              <a:buChar char="●"/>
            </a:pPr>
            <a:r>
              <a:rPr lang="en-US" sz="800"/>
              <a:t>E.g., if you’ve been running on-premises for 20 years, vulnerability management is a great place to start – so you can understand existing risk</a:t>
            </a:r>
            <a:endParaRPr/>
          </a:p>
          <a:p>
            <a:pPr marL="457200" lvl="0" indent="-228600" algn="l" rtl="0">
              <a:lnSpc>
                <a:spcPct val="100000"/>
              </a:lnSpc>
              <a:spcBef>
                <a:spcPts val="0"/>
              </a:spcBef>
              <a:spcAft>
                <a:spcPts val="0"/>
              </a:spcAft>
              <a:buSzPts val="1100"/>
              <a:buChar char="●"/>
            </a:pPr>
            <a:r>
              <a:rPr lang="en-US" sz="800"/>
              <a:t>E.g., if you’re planning a greenfield implementation, it’s a great opportunity to look at the benefits of “shifting left” within the development organization and creating secure and high quality code from the start so you might want to start with our Control product</a:t>
            </a:r>
            <a:endParaRPr/>
          </a:p>
          <a:p>
            <a:pPr marL="158750" lvl="0" indent="0" algn="l" rtl="0">
              <a:lnSpc>
                <a:spcPct val="100000"/>
              </a:lnSpc>
              <a:spcBef>
                <a:spcPts val="0"/>
              </a:spcBef>
              <a:spcAft>
                <a:spcPts val="0"/>
              </a:spcAft>
              <a:buSzPts val="1100"/>
              <a:buNone/>
            </a:pPr>
            <a:endParaRPr sz="800"/>
          </a:p>
          <a:p>
            <a:pPr marL="158750" lvl="0" indent="0" algn="l" rtl="0">
              <a:lnSpc>
                <a:spcPct val="100000"/>
              </a:lnSpc>
              <a:spcBef>
                <a:spcPts val="0"/>
              </a:spcBef>
              <a:spcAft>
                <a:spcPts val="0"/>
              </a:spcAft>
              <a:buSzPts val="1100"/>
              <a:buNone/>
            </a:pPr>
            <a:r>
              <a:rPr lang="en-US" sz="800"/>
              <a:t>Finally, you’ll see Onapsis Research Labs, which is really the engine behind everything we do here and we’ll go into more details on that next.”</a:t>
            </a:r>
            <a:endParaRPr/>
          </a:p>
          <a:p>
            <a:pPr marL="158750" lvl="0" indent="0" algn="l" rtl="0">
              <a:lnSpc>
                <a:spcPct val="100000"/>
              </a:lnSpc>
              <a:spcBef>
                <a:spcPts val="0"/>
              </a:spcBef>
              <a:spcAft>
                <a:spcPts val="0"/>
              </a:spcAft>
              <a:buSzPts val="1100"/>
              <a:buNone/>
            </a:pPr>
            <a:endParaRPr sz="800"/>
          </a:p>
          <a:p>
            <a:pPr marL="158750" lvl="0" indent="0" algn="l" rtl="0">
              <a:lnSpc>
                <a:spcPct val="100000"/>
              </a:lnSpc>
              <a:spcBef>
                <a:spcPts val="0"/>
              </a:spcBef>
              <a:spcAft>
                <a:spcPts val="0"/>
              </a:spcAft>
              <a:buSzPts val="1100"/>
              <a:buNone/>
            </a:pPr>
            <a:r>
              <a:rPr lang="en-US" sz="800" b="1"/>
              <a:t>Sample Questions:</a:t>
            </a:r>
            <a:endParaRPr sz="800"/>
          </a:p>
          <a:p>
            <a:pPr marL="457200" lvl="0" indent="-228600" algn="l" rtl="0">
              <a:lnSpc>
                <a:spcPct val="100000"/>
              </a:lnSpc>
              <a:spcBef>
                <a:spcPts val="0"/>
              </a:spcBef>
              <a:spcAft>
                <a:spcPts val="0"/>
              </a:spcAft>
              <a:buSzPts val="1100"/>
              <a:buChar char="●"/>
            </a:pPr>
            <a:r>
              <a:rPr lang="en-US" sz="800"/>
              <a:t>What do you see as your most pressing challenge to securing [SAP, Oracle, Salesforce]? </a:t>
            </a:r>
            <a:endParaRPr/>
          </a:p>
          <a:p>
            <a:pPr marL="457200" lvl="0" indent="-228600" algn="l" rtl="0">
              <a:lnSpc>
                <a:spcPct val="100000"/>
              </a:lnSpc>
              <a:spcBef>
                <a:spcPts val="0"/>
              </a:spcBef>
              <a:spcAft>
                <a:spcPts val="0"/>
              </a:spcAft>
              <a:buSzPts val="1100"/>
              <a:buChar char="●"/>
            </a:pPr>
            <a:r>
              <a:rPr lang="en-US" sz="800"/>
              <a:t>Are you working on any bigger transformation projects, like a cloud migration? </a:t>
            </a:r>
            <a:endParaRPr/>
          </a:p>
          <a:p>
            <a:pPr marL="457200" lvl="0" indent="-228600" algn="l" rtl="0">
              <a:lnSpc>
                <a:spcPct val="100000"/>
              </a:lnSpc>
              <a:spcBef>
                <a:spcPts val="0"/>
              </a:spcBef>
              <a:spcAft>
                <a:spcPts val="0"/>
              </a:spcAft>
              <a:buSzPts val="1100"/>
              <a:buChar char="●"/>
            </a:pPr>
            <a:r>
              <a:rPr lang="en-US" sz="800"/>
              <a:t>[IF SAP PROSPECT] What are your plans for moving to SAP S/4HANA?</a:t>
            </a:r>
            <a:endParaRPr/>
          </a:p>
          <a:p>
            <a:pPr marL="457200" lvl="0" indent="-228600" algn="l" rtl="0">
              <a:lnSpc>
                <a:spcPct val="100000"/>
              </a:lnSpc>
              <a:spcBef>
                <a:spcPts val="0"/>
              </a:spcBef>
              <a:spcAft>
                <a:spcPts val="0"/>
              </a:spcAft>
              <a:buSzPts val="1100"/>
              <a:buNone/>
            </a:pPr>
            <a:endParaRPr/>
          </a:p>
        </p:txBody>
      </p:sp>
      <p:sp>
        <p:nvSpPr>
          <p:cNvPr id="673" name="Google Shape;673;g1028a2b831d_1_30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700" b="1"/>
              <a:t>Goal of the slide: </a:t>
            </a:r>
            <a:r>
              <a:rPr lang="en-US" sz="700" b="0"/>
              <a:t>Provide a deeper dive into each of the core products within the Platform. This is an opportunity to cater the conversation to their specific pain points. You can spend more time on which product(s) addresses those and just provide a brief overview, if anything, for the others. </a:t>
            </a:r>
            <a:endParaRPr sz="700" b="1"/>
          </a:p>
          <a:p>
            <a:pPr marL="158750" lvl="0" indent="0" algn="l" rtl="0">
              <a:lnSpc>
                <a:spcPct val="100000"/>
              </a:lnSpc>
              <a:spcBef>
                <a:spcPts val="0"/>
              </a:spcBef>
              <a:spcAft>
                <a:spcPts val="0"/>
              </a:spcAft>
              <a:buSzPts val="1100"/>
              <a:buNone/>
            </a:pPr>
            <a:endParaRPr sz="700" b="1"/>
          </a:p>
          <a:p>
            <a:pPr marL="158750" lvl="0" indent="0" algn="l" rtl="0">
              <a:lnSpc>
                <a:spcPct val="100000"/>
              </a:lnSpc>
              <a:spcBef>
                <a:spcPts val="0"/>
              </a:spcBef>
              <a:spcAft>
                <a:spcPts val="0"/>
              </a:spcAft>
              <a:buSzPts val="1100"/>
              <a:buNone/>
            </a:pPr>
            <a:r>
              <a:rPr lang="en-US" sz="700" b="1"/>
              <a:t>Example of how to introduce the slide: </a:t>
            </a:r>
            <a:r>
              <a:rPr lang="en-US" sz="700" b="0"/>
              <a:t>“This slide goes a little more in depth into the product offerings and functionality provided by the Onapsis Platform.” </a:t>
            </a:r>
            <a:endParaRPr sz="700" b="1"/>
          </a:p>
          <a:p>
            <a:pPr marL="158750" lvl="0" indent="0" algn="l" rtl="0">
              <a:lnSpc>
                <a:spcPct val="100000"/>
              </a:lnSpc>
              <a:spcBef>
                <a:spcPts val="0"/>
              </a:spcBef>
              <a:spcAft>
                <a:spcPts val="0"/>
              </a:spcAft>
              <a:buSzPts val="1100"/>
              <a:buNone/>
            </a:pPr>
            <a:endParaRPr sz="700" b="1"/>
          </a:p>
          <a:p>
            <a:pPr marL="158750" marR="0" lvl="0" indent="0" algn="l" rtl="0">
              <a:lnSpc>
                <a:spcPct val="100000"/>
              </a:lnSpc>
              <a:spcBef>
                <a:spcPts val="0"/>
              </a:spcBef>
              <a:spcAft>
                <a:spcPts val="0"/>
              </a:spcAft>
              <a:buClr>
                <a:srgbClr val="000000"/>
              </a:buClr>
              <a:buSzPts val="1100"/>
              <a:buFont typeface="Arial"/>
              <a:buNone/>
            </a:pPr>
            <a:r>
              <a:rPr lang="en-US" sz="700" b="1"/>
              <a:t>Example of how to explain the bottom “Management Functionality” box: </a:t>
            </a:r>
            <a:r>
              <a:rPr lang="en-US" sz="700" b="0"/>
              <a:t>“At the bottom, you can see some of the core functionality provided by the platform, including reporting and analysis capabilities that make it easy to view trends and measure success, those integrations with ticketing systems and SIEMs that we talked about earlier, scheduling and workflows so you can easily assign tasks to people, asset discovery so you can inventory all assets in your landscape, and user roles so you can give permissions based on business need.”</a:t>
            </a:r>
            <a:endParaRPr/>
          </a:p>
          <a:p>
            <a:pPr marL="158750" marR="0" lvl="0" indent="0" algn="l" rtl="0">
              <a:lnSpc>
                <a:spcPct val="100000"/>
              </a:lnSpc>
              <a:spcBef>
                <a:spcPts val="0"/>
              </a:spcBef>
              <a:spcAft>
                <a:spcPts val="0"/>
              </a:spcAft>
              <a:buClr>
                <a:srgbClr val="000000"/>
              </a:buClr>
              <a:buSzPts val="1100"/>
              <a:buFont typeface="Arial"/>
              <a:buNone/>
            </a:pPr>
            <a:endParaRPr sz="700" b="1"/>
          </a:p>
          <a:p>
            <a:pPr marL="158750" lvl="0" indent="0" algn="l" rtl="0">
              <a:lnSpc>
                <a:spcPct val="100000"/>
              </a:lnSpc>
              <a:spcBef>
                <a:spcPts val="0"/>
              </a:spcBef>
              <a:spcAft>
                <a:spcPts val="0"/>
              </a:spcAft>
              <a:buSzPts val="1100"/>
              <a:buNone/>
            </a:pPr>
            <a:r>
              <a:rPr lang="en-US" sz="700" b="1"/>
              <a:t>Examples of how to talk through each of the product components; the key takeaways for each product: </a:t>
            </a:r>
            <a:endParaRPr/>
          </a:p>
          <a:p>
            <a:pPr marL="457200" lvl="0" indent="-228600" algn="l" rtl="0">
              <a:lnSpc>
                <a:spcPct val="100000"/>
              </a:lnSpc>
              <a:spcBef>
                <a:spcPts val="0"/>
              </a:spcBef>
              <a:spcAft>
                <a:spcPts val="0"/>
              </a:spcAft>
              <a:buSzPts val="1100"/>
              <a:buChar char="●"/>
            </a:pPr>
            <a:r>
              <a:rPr lang="en-US" sz="700"/>
              <a:t>Assess</a:t>
            </a:r>
            <a:endParaRPr/>
          </a:p>
          <a:p>
            <a:pPr marL="914400" lvl="1" indent="-228600" algn="l" rtl="0">
              <a:lnSpc>
                <a:spcPct val="100000"/>
              </a:lnSpc>
              <a:spcBef>
                <a:spcPts val="0"/>
              </a:spcBef>
              <a:spcAft>
                <a:spcPts val="0"/>
              </a:spcAft>
              <a:buSzPts val="1100"/>
              <a:buChar char="○"/>
            </a:pPr>
            <a:r>
              <a:rPr lang="en-US" sz="700"/>
              <a:t>Provides the ability to understand core vulnerability management tenets – system misconfigurations, missing patches, vulnerabilities that are available for exploitation – as well as authorization issues </a:t>
            </a:r>
            <a:endParaRPr/>
          </a:p>
          <a:p>
            <a:pPr marL="914400" lvl="1" indent="-228600" algn="l" rtl="0">
              <a:lnSpc>
                <a:spcPct val="100000"/>
              </a:lnSpc>
              <a:spcBef>
                <a:spcPts val="0"/>
              </a:spcBef>
              <a:spcAft>
                <a:spcPts val="0"/>
              </a:spcAft>
              <a:buSzPts val="1100"/>
              <a:buChar char="○"/>
            </a:pPr>
            <a:r>
              <a:rPr lang="en-US" sz="700"/>
              <a:t>Not just a list of problems, provides step-by-step instructions on how to fix</a:t>
            </a:r>
            <a:endParaRPr/>
          </a:p>
          <a:p>
            <a:pPr marL="914400" lvl="1" indent="-228600" algn="l" rtl="0">
              <a:lnSpc>
                <a:spcPct val="100000"/>
              </a:lnSpc>
              <a:spcBef>
                <a:spcPts val="0"/>
              </a:spcBef>
              <a:spcAft>
                <a:spcPts val="0"/>
              </a:spcAft>
              <a:buSzPts val="1100"/>
              <a:buChar char="○"/>
            </a:pPr>
            <a:r>
              <a:rPr lang="en-US" sz="700"/>
              <a:t>Can plug into existing workflows (e.g., via ServiceNow) so the correct people can go in and address them</a:t>
            </a:r>
            <a:endParaRPr/>
          </a:p>
          <a:p>
            <a:pPr marL="457200" lvl="0" indent="-228600" algn="l" rtl="0">
              <a:lnSpc>
                <a:spcPct val="100000"/>
              </a:lnSpc>
              <a:spcBef>
                <a:spcPts val="0"/>
              </a:spcBef>
              <a:spcAft>
                <a:spcPts val="0"/>
              </a:spcAft>
              <a:buSzPts val="1100"/>
              <a:buChar char="●"/>
            </a:pPr>
            <a:r>
              <a:rPr lang="en-US" sz="700"/>
              <a:t>Defend</a:t>
            </a:r>
            <a:endParaRPr/>
          </a:p>
          <a:p>
            <a:pPr marL="914400" lvl="1" indent="-228600" algn="l" rtl="0">
              <a:lnSpc>
                <a:spcPct val="100000"/>
              </a:lnSpc>
              <a:spcBef>
                <a:spcPts val="0"/>
              </a:spcBef>
              <a:spcAft>
                <a:spcPts val="0"/>
              </a:spcAft>
              <a:buSzPts val="1100"/>
              <a:buChar char="○"/>
            </a:pPr>
            <a:r>
              <a:rPr lang="en-US" sz="700"/>
              <a:t>Looks at your environment in real time</a:t>
            </a:r>
            <a:endParaRPr/>
          </a:p>
          <a:p>
            <a:pPr marL="914400" lvl="1" indent="-228600" algn="l" rtl="0">
              <a:lnSpc>
                <a:spcPct val="100000"/>
              </a:lnSpc>
              <a:spcBef>
                <a:spcPts val="0"/>
              </a:spcBef>
              <a:spcAft>
                <a:spcPts val="0"/>
              </a:spcAft>
              <a:buSzPts val="1100"/>
              <a:buChar char="○"/>
            </a:pPr>
            <a:r>
              <a:rPr lang="en-US" sz="700"/>
              <a:t>Going back to the small window between patch and exploitation attempts, you need a compensating control while your teams apply the patch / work on a remediation plan</a:t>
            </a:r>
            <a:endParaRPr/>
          </a:p>
          <a:p>
            <a:pPr marL="914400" lvl="1" indent="-228600" algn="l" rtl="0">
              <a:lnSpc>
                <a:spcPct val="100000"/>
              </a:lnSpc>
              <a:spcBef>
                <a:spcPts val="0"/>
              </a:spcBef>
              <a:spcAft>
                <a:spcPts val="0"/>
              </a:spcAft>
              <a:buSzPts val="1100"/>
              <a:buChar char="○"/>
            </a:pPr>
            <a:r>
              <a:rPr lang="en-US" sz="700"/>
              <a:t>If someone tries to take advantage of risk in your system, we’ll be able to trigger an alarm so you can take appropriate action</a:t>
            </a:r>
            <a:endParaRPr/>
          </a:p>
          <a:p>
            <a:pPr marL="914400" lvl="1" indent="-228600" algn="l" rtl="0">
              <a:lnSpc>
                <a:spcPct val="100000"/>
              </a:lnSpc>
              <a:spcBef>
                <a:spcPts val="0"/>
              </a:spcBef>
              <a:spcAft>
                <a:spcPts val="0"/>
              </a:spcAft>
              <a:buSzPts val="1100"/>
              <a:buChar char="○"/>
            </a:pPr>
            <a:r>
              <a:rPr lang="en-US" sz="700"/>
              <a:t>Can integrate with SIEMs / SOC so data about your business-critical apps can be correlated with other activity</a:t>
            </a:r>
            <a:endParaRPr/>
          </a:p>
          <a:p>
            <a:pPr marL="457200" lvl="0" indent="-228600" algn="l" rtl="0">
              <a:lnSpc>
                <a:spcPct val="100000"/>
              </a:lnSpc>
              <a:spcBef>
                <a:spcPts val="0"/>
              </a:spcBef>
              <a:spcAft>
                <a:spcPts val="0"/>
              </a:spcAft>
              <a:buSzPts val="1100"/>
              <a:buChar char="●"/>
            </a:pPr>
            <a:r>
              <a:rPr lang="en-US" sz="700"/>
              <a:t>Control</a:t>
            </a:r>
            <a:endParaRPr/>
          </a:p>
          <a:p>
            <a:pPr marL="914400" lvl="1" indent="-228600" algn="l" rtl="0">
              <a:lnSpc>
                <a:spcPct val="100000"/>
              </a:lnSpc>
              <a:spcBef>
                <a:spcPts val="0"/>
              </a:spcBef>
              <a:spcAft>
                <a:spcPts val="0"/>
              </a:spcAft>
              <a:buSzPts val="1100"/>
              <a:buChar char="○"/>
            </a:pPr>
            <a:r>
              <a:rPr lang="en-US" sz="700"/>
              <a:t>Gives the ability to shift left and support DevSecOps practices</a:t>
            </a:r>
            <a:endParaRPr/>
          </a:p>
          <a:p>
            <a:pPr marL="914400" lvl="1" indent="-228600" algn="l" rtl="0">
              <a:lnSpc>
                <a:spcPct val="100000"/>
              </a:lnSpc>
              <a:spcBef>
                <a:spcPts val="0"/>
              </a:spcBef>
              <a:spcAft>
                <a:spcPts val="0"/>
              </a:spcAft>
              <a:buSzPts val="1100"/>
              <a:buChar char="○"/>
            </a:pPr>
            <a:r>
              <a:rPr lang="en-US" sz="700"/>
              <a:t>Automates code and transport analysis throughout the application development lifecycle</a:t>
            </a:r>
            <a:endParaRPr/>
          </a:p>
          <a:p>
            <a:pPr marL="914400" lvl="1" indent="-228600" algn="l" rtl="0">
              <a:lnSpc>
                <a:spcPct val="100000"/>
              </a:lnSpc>
              <a:spcBef>
                <a:spcPts val="0"/>
              </a:spcBef>
              <a:spcAft>
                <a:spcPts val="0"/>
              </a:spcAft>
              <a:buSzPts val="1100"/>
              <a:buChar char="○"/>
            </a:pPr>
            <a:r>
              <a:rPr lang="en-US" sz="700"/>
              <a:t>Integrate into existing workbenches so developers can do their jobs faster and better</a:t>
            </a:r>
            <a:endParaRPr/>
          </a:p>
          <a:p>
            <a:pPr marL="457200" lvl="0" indent="-228600" algn="l" rtl="0">
              <a:lnSpc>
                <a:spcPct val="100000"/>
              </a:lnSpc>
              <a:spcBef>
                <a:spcPts val="0"/>
              </a:spcBef>
              <a:spcAft>
                <a:spcPts val="0"/>
              </a:spcAft>
              <a:buSzPts val="1100"/>
              <a:buChar char="●"/>
            </a:pPr>
            <a:r>
              <a:rPr lang="en-US" sz="700"/>
              <a:t>Comply</a:t>
            </a:r>
            <a:endParaRPr/>
          </a:p>
          <a:p>
            <a:pPr marL="914400" lvl="1" indent="-228600" algn="l" rtl="0">
              <a:lnSpc>
                <a:spcPct val="100000"/>
              </a:lnSpc>
              <a:spcBef>
                <a:spcPts val="0"/>
              </a:spcBef>
              <a:spcAft>
                <a:spcPts val="0"/>
              </a:spcAft>
              <a:buSzPts val="1100"/>
              <a:buChar char="○"/>
            </a:pPr>
            <a:r>
              <a:rPr lang="en-US" sz="700"/>
              <a:t>This is all about automating efforts around testing IT controls and collecting audit evidence</a:t>
            </a:r>
            <a:endParaRPr/>
          </a:p>
          <a:p>
            <a:pPr marL="914400" lvl="1" indent="-228600" algn="l" rtl="0">
              <a:lnSpc>
                <a:spcPct val="100000"/>
              </a:lnSpc>
              <a:spcBef>
                <a:spcPts val="0"/>
              </a:spcBef>
              <a:spcAft>
                <a:spcPts val="0"/>
              </a:spcAft>
              <a:buSzPts val="1100"/>
              <a:buChar char="○"/>
            </a:pPr>
            <a:r>
              <a:rPr lang="en-US" sz="700"/>
              <a:t>Automatically assesses application configurations, password requirements, access and authorization controls, etc. and helps you understand how errors in these areas can impact IT controls or compliance standards</a:t>
            </a:r>
            <a:endParaRPr/>
          </a:p>
          <a:p>
            <a:pPr marL="228600" lvl="0" indent="0" algn="l" rtl="0">
              <a:lnSpc>
                <a:spcPct val="100000"/>
              </a:lnSpc>
              <a:spcBef>
                <a:spcPts val="0"/>
              </a:spcBef>
              <a:spcAft>
                <a:spcPts val="0"/>
              </a:spcAft>
              <a:buSzPts val="1100"/>
              <a:buNone/>
            </a:pPr>
            <a:endParaRPr sz="700"/>
          </a:p>
          <a:p>
            <a:pPr marL="228600" lvl="0" indent="0" algn="l" rtl="0">
              <a:lnSpc>
                <a:spcPct val="100000"/>
              </a:lnSpc>
              <a:spcBef>
                <a:spcPts val="0"/>
              </a:spcBef>
              <a:spcAft>
                <a:spcPts val="0"/>
              </a:spcAft>
              <a:buSzPts val="1100"/>
              <a:buNone/>
            </a:pPr>
            <a:r>
              <a:rPr lang="en-US" sz="700" b="1"/>
              <a:t>Sample Questions</a:t>
            </a:r>
            <a:endParaRPr/>
          </a:p>
          <a:p>
            <a:pPr marL="400050" lvl="0" indent="-171450" algn="l" rtl="0">
              <a:lnSpc>
                <a:spcPct val="100000"/>
              </a:lnSpc>
              <a:spcBef>
                <a:spcPts val="0"/>
              </a:spcBef>
              <a:spcAft>
                <a:spcPts val="0"/>
              </a:spcAft>
              <a:buSzPts val="1100"/>
              <a:buChar char="●"/>
            </a:pPr>
            <a:r>
              <a:rPr lang="en-US" sz="700" b="0"/>
              <a:t>Do you think [product] would help solve some of those challenges you mentioned earlier? Do you see Onapsis fitting into your broader cybersecurity portfolio? </a:t>
            </a:r>
            <a:endParaRPr/>
          </a:p>
          <a:p>
            <a:pPr marL="400050" lvl="0" indent="-171450" algn="l" rtl="0">
              <a:lnSpc>
                <a:spcPct val="100000"/>
              </a:lnSpc>
              <a:spcBef>
                <a:spcPts val="0"/>
              </a:spcBef>
              <a:spcAft>
                <a:spcPts val="0"/>
              </a:spcAft>
              <a:buSzPts val="1100"/>
              <a:buChar char="●"/>
            </a:pPr>
            <a:r>
              <a:rPr lang="en-US" sz="700" b="0"/>
              <a:t>Are you interested in seeing a demo of these products in action?</a:t>
            </a:r>
            <a:endParaRPr/>
          </a:p>
          <a:p>
            <a:pPr marL="685800" lvl="1" indent="0" algn="l" rtl="0">
              <a:lnSpc>
                <a:spcPct val="100000"/>
              </a:lnSpc>
              <a:spcBef>
                <a:spcPts val="0"/>
              </a:spcBef>
              <a:spcAft>
                <a:spcPts val="0"/>
              </a:spcAft>
              <a:buSzPts val="1100"/>
              <a:buNone/>
            </a:pPr>
            <a:endParaRPr sz="700"/>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800" b="1"/>
              <a:t>Goal of the slide: </a:t>
            </a:r>
            <a:r>
              <a:rPr lang="en-US" sz="800" b="0"/>
              <a:t>Wrap up the presentation by summarizing the main ways we can help the prospect (i.e., our four main use cases)</a:t>
            </a:r>
            <a:endParaRPr sz="800" b="1"/>
          </a:p>
          <a:p>
            <a:pPr marL="158750" lvl="0" indent="0" algn="l" rtl="0">
              <a:lnSpc>
                <a:spcPct val="100000"/>
              </a:lnSpc>
              <a:spcBef>
                <a:spcPts val="0"/>
              </a:spcBef>
              <a:spcAft>
                <a:spcPts val="0"/>
              </a:spcAft>
              <a:buSzPts val="1100"/>
              <a:buNone/>
            </a:pPr>
            <a:endParaRPr sz="800" b="1"/>
          </a:p>
          <a:p>
            <a:pPr marL="158750" lvl="0" indent="0" algn="l" rtl="0">
              <a:lnSpc>
                <a:spcPct val="100000"/>
              </a:lnSpc>
              <a:spcBef>
                <a:spcPts val="0"/>
              </a:spcBef>
              <a:spcAft>
                <a:spcPts val="0"/>
              </a:spcAft>
              <a:buSzPts val="1100"/>
              <a:buNone/>
            </a:pPr>
            <a:r>
              <a:rPr lang="en-US" sz="800" b="1"/>
              <a:t>Example of how to introduce the slide: </a:t>
            </a:r>
            <a:r>
              <a:rPr lang="en-US" sz="800" b="0"/>
              <a:t>“By moving forward with Onapsis, you’re able to gain:</a:t>
            </a:r>
            <a:endParaRPr sz="800" b="1"/>
          </a:p>
          <a:p>
            <a:pPr marL="457200" lvl="0" indent="-298450" algn="l" rtl="0">
              <a:lnSpc>
                <a:spcPct val="100000"/>
              </a:lnSpc>
              <a:spcBef>
                <a:spcPts val="0"/>
              </a:spcBef>
              <a:spcAft>
                <a:spcPts val="0"/>
              </a:spcAft>
              <a:buSzPts val="1100"/>
              <a:buChar char="●"/>
            </a:pPr>
            <a:r>
              <a:rPr lang="en-US" sz="800"/>
              <a:t>Understanding and visibility where you previously weren’t able to see; you’ll understand holistic risk within your business-critical applications</a:t>
            </a:r>
            <a:endParaRPr/>
          </a:p>
          <a:p>
            <a:pPr marL="457200" lvl="0" indent="-298450" algn="l" rtl="0">
              <a:lnSpc>
                <a:spcPct val="100000"/>
              </a:lnSpc>
              <a:spcBef>
                <a:spcPts val="0"/>
              </a:spcBef>
              <a:spcAft>
                <a:spcPts val="0"/>
              </a:spcAft>
              <a:buSzPts val="1100"/>
              <a:buChar char="●"/>
            </a:pPr>
            <a:r>
              <a:rPr lang="en-US" sz="800"/>
              <a:t>The ability to continuously monitor for both internal and external threats</a:t>
            </a:r>
            <a:endParaRPr/>
          </a:p>
          <a:p>
            <a:pPr marL="457200" lvl="0" indent="-298450" algn="l" rtl="0">
              <a:lnSpc>
                <a:spcPct val="100000"/>
              </a:lnSpc>
              <a:spcBef>
                <a:spcPts val="0"/>
              </a:spcBef>
              <a:spcAft>
                <a:spcPts val="0"/>
              </a:spcAft>
              <a:buSzPts val="1100"/>
              <a:buChar char="●"/>
            </a:pPr>
            <a:r>
              <a:rPr lang="en-US" sz="800"/>
              <a:t>Shifting left and strengthening devsecops practices in your application development lifecycles; making sure changes aren’t introducing risk</a:t>
            </a:r>
            <a:endParaRPr/>
          </a:p>
          <a:p>
            <a:pPr marL="457200" lvl="0" indent="-298450" algn="l" rtl="0">
              <a:lnSpc>
                <a:spcPct val="100000"/>
              </a:lnSpc>
              <a:spcBef>
                <a:spcPts val="0"/>
              </a:spcBef>
              <a:spcAft>
                <a:spcPts val="0"/>
              </a:spcAft>
              <a:buSzPts val="1100"/>
              <a:buChar char="●"/>
            </a:pPr>
            <a:r>
              <a:rPr lang="en-US" sz="800"/>
              <a:t>Automation and clarity around what issues within your business-critical application controls prevent a system or process from passing compliance checks</a:t>
            </a:r>
            <a:endParaRPr/>
          </a:p>
          <a:p>
            <a:pPr marL="457200" lvl="0" indent="-228600" algn="l" rtl="0">
              <a:lnSpc>
                <a:spcPct val="100000"/>
              </a:lnSpc>
              <a:spcBef>
                <a:spcPts val="0"/>
              </a:spcBef>
              <a:spcAft>
                <a:spcPts val="0"/>
              </a:spcAft>
              <a:buSzPts val="1100"/>
              <a:buNone/>
            </a:pPr>
            <a:endParaRPr sz="800"/>
          </a:p>
          <a:p>
            <a:pPr marL="158750" lvl="0" indent="0" algn="l" rtl="0">
              <a:lnSpc>
                <a:spcPct val="100000"/>
              </a:lnSpc>
              <a:spcBef>
                <a:spcPts val="0"/>
              </a:spcBef>
              <a:spcAft>
                <a:spcPts val="0"/>
              </a:spcAft>
              <a:buSzPts val="1100"/>
              <a:buNone/>
            </a:pPr>
            <a:r>
              <a:rPr lang="en-US" sz="800" b="1"/>
              <a:t>Sample Questions:</a:t>
            </a:r>
            <a:endParaRPr/>
          </a:p>
          <a:p>
            <a:pPr marL="457200" lvl="0" indent="-298450" algn="l" rtl="0">
              <a:lnSpc>
                <a:spcPct val="100000"/>
              </a:lnSpc>
              <a:spcBef>
                <a:spcPts val="0"/>
              </a:spcBef>
              <a:spcAft>
                <a:spcPts val="0"/>
              </a:spcAft>
              <a:buSzPts val="1100"/>
              <a:buChar char="●"/>
            </a:pPr>
            <a:r>
              <a:rPr lang="en-US" sz="800" b="0"/>
              <a:t>I’d love to talk about next steps. How can we move forward?</a:t>
            </a:r>
            <a:endParaRPr/>
          </a:p>
          <a:p>
            <a:pPr marL="0" lvl="0" indent="0" algn="l" rtl="0">
              <a:lnSpc>
                <a:spcPct val="100000"/>
              </a:lnSpc>
              <a:spcBef>
                <a:spcPts val="0"/>
              </a:spcBef>
              <a:spcAft>
                <a:spcPts val="0"/>
              </a:spcAft>
              <a:buSzPts val="1100"/>
              <a:buNone/>
            </a:pPr>
            <a:endParaRPr/>
          </a:p>
        </p:txBody>
      </p:sp>
      <p:sp>
        <p:nvSpPr>
          <p:cNvPr id="514" name="Google Shape;514;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22: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76200" algn="l" rtl="0">
              <a:lnSpc>
                <a:spcPct val="100000"/>
              </a:lnSpc>
              <a:spcBef>
                <a:spcPts val="0"/>
              </a:spcBef>
              <a:spcAft>
                <a:spcPts val="0"/>
              </a:spcAft>
              <a:buClr>
                <a:schemeClr val="dk1"/>
              </a:buClr>
              <a:buSzPts val="1200"/>
              <a:buChar char="●"/>
            </a:pPr>
            <a:r>
              <a:rPr lang="en-US">
                <a:solidFill>
                  <a:schemeClr val="dk1"/>
                </a:solidFill>
                <a:latin typeface="Arial"/>
                <a:ea typeface="Arial"/>
                <a:cs typeface="Arial"/>
                <a:sym typeface="Arial"/>
              </a:rPr>
              <a:t>The Onapsis partner program encompasses the world's most accomplished and trusted strategic alliances, consulting firms, systems integrators, MSSPs, resellers and technology providers.</a:t>
            </a:r>
            <a:endParaRPr/>
          </a:p>
          <a:p>
            <a:pPr marL="0" lvl="0" indent="0" algn="l" rtl="0">
              <a:lnSpc>
                <a:spcPct val="100000"/>
              </a:lnSpc>
              <a:spcBef>
                <a:spcPts val="0"/>
              </a:spcBef>
              <a:spcAft>
                <a:spcPts val="0"/>
              </a:spcAft>
              <a:buClr>
                <a:schemeClr val="dk1"/>
              </a:buClr>
              <a:buSzPts val="1200"/>
              <a:buNone/>
            </a:pPr>
            <a:endParaRPr>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Char char="●"/>
            </a:pPr>
            <a:r>
              <a:rPr lang="en-US">
                <a:solidFill>
                  <a:schemeClr val="dk1"/>
                </a:solidFill>
                <a:latin typeface="Arial"/>
                <a:ea typeface="Arial"/>
                <a:cs typeface="Arial"/>
                <a:sym typeface="Arial"/>
              </a:rPr>
              <a:t>They are professionals who can help you buy, implement, support, assess, analyze and remediate security and compliance gaps within your business-critical infrastructure.</a:t>
            </a:r>
            <a:endParaRPr/>
          </a:p>
        </p:txBody>
      </p:sp>
      <p:sp>
        <p:nvSpPr>
          <p:cNvPr id="732" name="Google Shape;732;p2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800" b="1"/>
              <a:t>Goal of the slide: </a:t>
            </a:r>
            <a:r>
              <a:rPr lang="en-US" sz="800" b="0"/>
              <a:t>Highlight some differentiators for Onapsis</a:t>
            </a:r>
            <a:endParaRPr sz="800" b="1"/>
          </a:p>
          <a:p>
            <a:pPr marL="158750" lvl="0" indent="0" algn="l" rtl="0">
              <a:lnSpc>
                <a:spcPct val="100000"/>
              </a:lnSpc>
              <a:spcBef>
                <a:spcPts val="0"/>
              </a:spcBef>
              <a:spcAft>
                <a:spcPts val="0"/>
              </a:spcAft>
              <a:buSzPts val="1100"/>
              <a:buNone/>
            </a:pPr>
            <a:endParaRPr sz="800" b="1"/>
          </a:p>
          <a:p>
            <a:pPr marL="158750" lvl="0" indent="0" algn="l" rtl="0">
              <a:lnSpc>
                <a:spcPct val="100000"/>
              </a:lnSpc>
              <a:spcBef>
                <a:spcPts val="0"/>
              </a:spcBef>
              <a:spcAft>
                <a:spcPts val="0"/>
              </a:spcAft>
              <a:buSzPts val="1100"/>
              <a:buNone/>
            </a:pPr>
            <a:r>
              <a:rPr lang="en-US" sz="800" b="1"/>
              <a:t>Example of how to introduce the slide: </a:t>
            </a:r>
            <a:r>
              <a:rPr lang="en-US" sz="800" b="0"/>
              <a:t>“Our company </a:t>
            </a:r>
            <a:r>
              <a:rPr lang="en-US" sz="800"/>
              <a:t>has been around for over a decade, focused specifically on business-critical application security – we’re the category king. We’re based in Boston, but we also have offices in Germany and Argentina. We’ve helped over 300 customers, including 20% of the Fortune100, secure their critical assets -  and those are happy customers as you can see from our 94% retention rate.”</a:t>
            </a:r>
            <a:endParaRPr/>
          </a:p>
          <a:p>
            <a:pPr marL="158750" lvl="0" indent="0" algn="l" rtl="0">
              <a:lnSpc>
                <a:spcPct val="100000"/>
              </a:lnSpc>
              <a:spcBef>
                <a:spcPts val="0"/>
              </a:spcBef>
              <a:spcAft>
                <a:spcPts val="0"/>
              </a:spcAft>
              <a:buSzPts val="1100"/>
              <a:buNone/>
            </a:pPr>
            <a:endParaRPr sz="800"/>
          </a:p>
          <a:p>
            <a:pPr marL="158750" lvl="0" indent="0" algn="l" rtl="0">
              <a:lnSpc>
                <a:spcPct val="100000"/>
              </a:lnSpc>
              <a:spcBef>
                <a:spcPts val="0"/>
              </a:spcBef>
              <a:spcAft>
                <a:spcPts val="0"/>
              </a:spcAft>
              <a:buSzPts val="1100"/>
              <a:buNone/>
            </a:pPr>
            <a:r>
              <a:rPr lang="en-US" sz="800" b="1"/>
              <a:t>Sample Questions:</a:t>
            </a:r>
            <a:endParaRPr/>
          </a:p>
          <a:p>
            <a:pPr marL="457200" marR="0" lvl="0" indent="-298450" algn="l" rtl="0">
              <a:lnSpc>
                <a:spcPct val="100000"/>
              </a:lnSpc>
              <a:spcBef>
                <a:spcPts val="0"/>
              </a:spcBef>
              <a:spcAft>
                <a:spcPts val="0"/>
              </a:spcAft>
              <a:buClr>
                <a:srgbClr val="000000"/>
              </a:buClr>
              <a:buSzPts val="1100"/>
              <a:buChar char="●"/>
            </a:pPr>
            <a:r>
              <a:rPr lang="en-US" sz="800" b="0"/>
              <a:t>I’d love to talk about next steps. How can we move forward?</a:t>
            </a:r>
            <a:endParaRPr/>
          </a:p>
          <a:p>
            <a:pPr marL="158750" lvl="0" indent="0" algn="l" rtl="0">
              <a:lnSpc>
                <a:spcPct val="100000"/>
              </a:lnSpc>
              <a:spcBef>
                <a:spcPts val="0"/>
              </a:spcBef>
              <a:spcAft>
                <a:spcPts val="0"/>
              </a:spcAft>
              <a:buSzPts val="1100"/>
              <a:buNone/>
            </a:pPr>
            <a:endParaRPr sz="800" b="1"/>
          </a:p>
          <a:p>
            <a:pPr marL="0" lvl="0" indent="0" algn="l" rtl="0">
              <a:lnSpc>
                <a:spcPct val="100000"/>
              </a:lnSpc>
              <a:spcBef>
                <a:spcPts val="0"/>
              </a:spcBef>
              <a:spcAft>
                <a:spcPts val="0"/>
              </a:spcAft>
              <a:buSzPts val="1100"/>
              <a:buNone/>
            </a:pPr>
            <a:endParaRPr/>
          </a:p>
        </p:txBody>
      </p:sp>
      <p:sp>
        <p:nvSpPr>
          <p:cNvPr id="470" name="Google Shape;47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800" b="1"/>
              <a:t>Goal of the slide</a:t>
            </a:r>
            <a:r>
              <a:rPr lang="en-US" sz="800"/>
              <a:t>: Establish what we mean by business-critical applications and their importance to organizations </a:t>
            </a:r>
            <a:endParaRPr/>
          </a:p>
          <a:p>
            <a:pPr marL="158750" lvl="0" indent="0" algn="l" rtl="0">
              <a:lnSpc>
                <a:spcPct val="100000"/>
              </a:lnSpc>
              <a:spcBef>
                <a:spcPts val="0"/>
              </a:spcBef>
              <a:spcAft>
                <a:spcPts val="0"/>
              </a:spcAft>
              <a:buSzPts val="1100"/>
              <a:buNone/>
            </a:pPr>
            <a:endParaRPr sz="800"/>
          </a:p>
          <a:p>
            <a:pPr marL="158750" marR="0" lvl="0" indent="0" algn="l" rtl="0">
              <a:lnSpc>
                <a:spcPct val="100000"/>
              </a:lnSpc>
              <a:spcBef>
                <a:spcPts val="0"/>
              </a:spcBef>
              <a:spcAft>
                <a:spcPts val="0"/>
              </a:spcAft>
              <a:buClr>
                <a:srgbClr val="000000"/>
              </a:buClr>
              <a:buSzPts val="1100"/>
              <a:buFont typeface="Arial"/>
              <a:buNone/>
            </a:pPr>
            <a:r>
              <a:rPr lang="en-US" sz="800" b="1"/>
              <a:t>Example of how to introduce the slide: “</a:t>
            </a:r>
            <a:r>
              <a:rPr lang="en-US" sz="800" b="0"/>
              <a:t>You might be wondering w</a:t>
            </a:r>
            <a:r>
              <a:rPr lang="en-US" sz="800"/>
              <a:t>hat we mean by business-critical applications and their importance within your ecosystem. We’re talking about the applications that help run your business – supporting financial systems, human capital management, supply chains, supplier relationships and more – like those from SAP, Oracle, and Salesforce. As highlighted in this diagram, given their critical nature, many stakeholders across the organization have a vested interest in these applications – whether that’s from a security perspective and trying to minimize risk, ensuring they’re meeting compliance standards, or just making sure they’re available and running properly to support the business.” </a:t>
            </a:r>
            <a:endParaRPr/>
          </a:p>
          <a:p>
            <a:pPr marL="158750" lvl="0" indent="0" algn="l" rtl="0">
              <a:lnSpc>
                <a:spcPct val="100000"/>
              </a:lnSpc>
              <a:spcBef>
                <a:spcPts val="0"/>
              </a:spcBef>
              <a:spcAft>
                <a:spcPts val="0"/>
              </a:spcAft>
              <a:buSzPts val="1100"/>
              <a:buNone/>
            </a:pPr>
            <a:endParaRPr sz="800"/>
          </a:p>
          <a:p>
            <a:pPr marL="158750" lvl="0" indent="0" algn="l" rtl="0">
              <a:lnSpc>
                <a:spcPct val="100000"/>
              </a:lnSpc>
              <a:spcBef>
                <a:spcPts val="0"/>
              </a:spcBef>
              <a:spcAft>
                <a:spcPts val="0"/>
              </a:spcAft>
              <a:buSzPts val="1100"/>
              <a:buNone/>
            </a:pPr>
            <a:r>
              <a:rPr lang="en-US" sz="800" b="1"/>
              <a:t>Sample Questions:</a:t>
            </a:r>
            <a:endParaRPr/>
          </a:p>
          <a:p>
            <a:pPr marL="457200" lvl="0" indent="-298450" algn="l" rtl="0">
              <a:lnSpc>
                <a:spcPct val="100000"/>
              </a:lnSpc>
              <a:spcBef>
                <a:spcPts val="0"/>
              </a:spcBef>
              <a:spcAft>
                <a:spcPts val="0"/>
              </a:spcAft>
              <a:buSzPts val="1100"/>
              <a:buChar char="●"/>
            </a:pPr>
            <a:r>
              <a:rPr lang="en-US" sz="800"/>
              <a:t>What types of applications are you running on [SAP, Oracle]? </a:t>
            </a:r>
            <a:endParaRPr/>
          </a:p>
          <a:p>
            <a:pPr marL="457200" lvl="0" indent="-298450" algn="l" rtl="0">
              <a:lnSpc>
                <a:spcPct val="100000"/>
              </a:lnSpc>
              <a:spcBef>
                <a:spcPts val="0"/>
              </a:spcBef>
              <a:spcAft>
                <a:spcPts val="0"/>
              </a:spcAft>
              <a:buSzPts val="1100"/>
              <a:buChar char="●"/>
            </a:pPr>
            <a:r>
              <a:rPr lang="en-US" sz="800"/>
              <a:t>How critical is [SAP/Oracle/Salesforce] for your business?</a:t>
            </a:r>
            <a:endParaRPr/>
          </a:p>
          <a:p>
            <a:pPr marL="457200" lvl="0" indent="-298450" algn="l" rtl="0">
              <a:lnSpc>
                <a:spcPct val="100000"/>
              </a:lnSpc>
              <a:spcBef>
                <a:spcPts val="0"/>
              </a:spcBef>
              <a:spcAft>
                <a:spcPts val="0"/>
              </a:spcAft>
              <a:buSzPts val="1100"/>
              <a:buChar char="●"/>
            </a:pPr>
            <a:r>
              <a:rPr lang="en-US" sz="800"/>
              <a:t>What are the most important business outcomes you rely on [SAP, Oracle] to deliver today?</a:t>
            </a:r>
            <a:endParaRPr/>
          </a:p>
          <a:p>
            <a:pPr marL="158750" marR="0" lvl="0" indent="0" algn="l" rtl="0">
              <a:lnSpc>
                <a:spcPct val="100000"/>
              </a:lnSpc>
              <a:spcBef>
                <a:spcPts val="0"/>
              </a:spcBef>
              <a:spcAft>
                <a:spcPts val="0"/>
              </a:spcAft>
              <a:buClr>
                <a:srgbClr val="000000"/>
              </a:buClr>
              <a:buSzPts val="1100"/>
              <a:buFont typeface="Arial"/>
              <a:buNone/>
            </a:pPr>
            <a:endParaRPr sz="800"/>
          </a:p>
          <a:p>
            <a:pPr marL="158750" marR="0" lvl="0" indent="0" algn="l" rtl="0">
              <a:lnSpc>
                <a:spcPct val="100000"/>
              </a:lnSpc>
              <a:spcBef>
                <a:spcPts val="0"/>
              </a:spcBef>
              <a:spcAft>
                <a:spcPts val="0"/>
              </a:spcAft>
              <a:buClr>
                <a:srgbClr val="000000"/>
              </a:buClr>
              <a:buSzPts val="1100"/>
              <a:buFont typeface="Arial"/>
              <a:buNone/>
            </a:pPr>
            <a:r>
              <a:rPr lang="en-US" sz="800" b="1"/>
              <a:t>What the Statistics Mean:</a:t>
            </a:r>
            <a:endParaRPr/>
          </a:p>
          <a:p>
            <a:pPr marL="457200" lvl="0" indent="-298450" algn="l" rtl="0">
              <a:lnSpc>
                <a:spcPct val="100000"/>
              </a:lnSpc>
              <a:spcBef>
                <a:spcPts val="0"/>
              </a:spcBef>
              <a:spcAft>
                <a:spcPts val="0"/>
              </a:spcAft>
              <a:buSzPts val="1100"/>
              <a:buChar char="●"/>
            </a:pPr>
            <a:r>
              <a:rPr lang="en-US" sz="800"/>
              <a:t>First two support why these are considered business-critical – their widespread use and how much revenue touches them</a:t>
            </a:r>
            <a:endParaRPr/>
          </a:p>
          <a:p>
            <a:pPr marL="457200" lvl="0" indent="-298450" algn="l" rtl="0">
              <a:lnSpc>
                <a:spcPct val="100000"/>
              </a:lnSpc>
              <a:spcBef>
                <a:spcPts val="0"/>
              </a:spcBef>
              <a:spcAft>
                <a:spcPts val="0"/>
              </a:spcAft>
              <a:buSzPts val="1100"/>
              <a:buChar char="●"/>
            </a:pPr>
            <a:r>
              <a:rPr lang="en-US" sz="800"/>
              <a:t>Last stat illustrates that many organizations are operating hybrid environments and using a combination of on-premises and SaaS apps to run these processes – emphasizes growing complexity of enterprise environments</a:t>
            </a:r>
            <a:endParaRPr/>
          </a:p>
          <a:p>
            <a:pPr marL="158750" lvl="0" indent="0" algn="l" rtl="0">
              <a:lnSpc>
                <a:spcPct val="100000"/>
              </a:lnSpc>
              <a:spcBef>
                <a:spcPts val="0"/>
              </a:spcBef>
              <a:spcAft>
                <a:spcPts val="0"/>
              </a:spcAft>
              <a:buSzPts val="1100"/>
              <a:buNone/>
            </a:pPr>
            <a:endParaRPr sz="800"/>
          </a:p>
          <a:p>
            <a:pPr marL="158750" lvl="0" indent="0" algn="l" rtl="0">
              <a:lnSpc>
                <a:spcPct val="100000"/>
              </a:lnSpc>
              <a:spcBef>
                <a:spcPts val="0"/>
              </a:spcBef>
              <a:spcAft>
                <a:spcPts val="0"/>
              </a:spcAft>
              <a:buSzPts val="1100"/>
              <a:buNone/>
            </a:pPr>
            <a:r>
              <a:rPr lang="en-US" sz="800" b="1"/>
              <a:t>Stat Sources</a:t>
            </a:r>
            <a:r>
              <a:rPr lang="en-US" sz="800"/>
              <a:t>:</a:t>
            </a:r>
            <a:endParaRPr/>
          </a:p>
          <a:p>
            <a:pPr marL="387350" lvl="0" indent="-228600" algn="l" rtl="0">
              <a:lnSpc>
                <a:spcPct val="100000"/>
              </a:lnSpc>
              <a:spcBef>
                <a:spcPts val="0"/>
              </a:spcBef>
              <a:spcAft>
                <a:spcPts val="0"/>
              </a:spcAft>
              <a:buSzPts val="1100"/>
              <a:buAutoNum type="arabicPeriod"/>
            </a:pPr>
            <a:r>
              <a:rPr lang="en-US" sz="800"/>
              <a:t>https://www.sap.com/corporate/en/company.html?pdf-asset=4666ecdd-b67c-0010-82c7-eda71af511fa&amp;page=1</a:t>
            </a:r>
            <a:endParaRPr/>
          </a:p>
          <a:p>
            <a:pPr marL="387350" lvl="0" indent="-228600" algn="l" rtl="0">
              <a:lnSpc>
                <a:spcPct val="100000"/>
              </a:lnSpc>
              <a:spcBef>
                <a:spcPts val="0"/>
              </a:spcBef>
              <a:spcAft>
                <a:spcPts val="0"/>
              </a:spcAft>
              <a:buSzPts val="1100"/>
              <a:buAutoNum type="arabicPeriod"/>
            </a:pPr>
            <a:r>
              <a:rPr lang="en-US" sz="800"/>
              <a:t>https://www.sap.com/documents/2017/04/4666ecdd-b67c-0010-82c7-eda71af511fa.html#page=1</a:t>
            </a:r>
            <a:endParaRPr/>
          </a:p>
          <a:p>
            <a:pPr marL="387350" lvl="0" indent="-228600" algn="l" rtl="0">
              <a:lnSpc>
                <a:spcPct val="100000"/>
              </a:lnSpc>
              <a:spcBef>
                <a:spcPts val="0"/>
              </a:spcBef>
              <a:spcAft>
                <a:spcPts val="0"/>
              </a:spcAft>
              <a:buSzPts val="1100"/>
              <a:buAutoNum type="arabicPeriod"/>
            </a:pPr>
            <a:r>
              <a:rPr lang="en-US" sz="800"/>
              <a:t>https://www.f5.com/company/blog/packing-up-and-moving-to-saas</a:t>
            </a:r>
            <a:endParaRPr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28a2b83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1028a2b831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Clr>
                <a:schemeClr val="dk1"/>
              </a:buClr>
              <a:buSzPts val="1100"/>
              <a:buFont typeface="Calibri"/>
              <a:buNone/>
            </a:pPr>
            <a:r>
              <a:rPr lang="en-US" sz="800" b="1" dirty="0"/>
              <a:t>Goal of the slide: </a:t>
            </a:r>
            <a:r>
              <a:rPr lang="en-US" sz="800" b="0" dirty="0"/>
              <a:t>Explain why the prospect needs to act now. For a long time, people thought SAP was “safe” because it was on-premises / </a:t>
            </a:r>
            <a:r>
              <a:rPr lang="en-US" sz="800" b="0" dirty="0" err="1"/>
              <a:t>airgapped</a:t>
            </a:r>
            <a:r>
              <a:rPr lang="en-US" sz="800" b="0" dirty="0"/>
              <a:t> / behind network protection and attackers weren’t targeting it (e.g., didn’t know enough to do damage). However, that’s not the case anymore for the reasons outlined here. You can also use these items as conversation starters to ask about what projects they might have going on within their organization. </a:t>
            </a:r>
            <a:r>
              <a:rPr lang="en-US" sz="800" b="1" dirty="0"/>
              <a:t> </a:t>
            </a:r>
            <a:endParaRPr dirty="0"/>
          </a:p>
          <a:p>
            <a:pPr marL="158750" lvl="0" indent="0" algn="l" rtl="0">
              <a:lnSpc>
                <a:spcPct val="100000"/>
              </a:lnSpc>
              <a:spcBef>
                <a:spcPts val="0"/>
              </a:spcBef>
              <a:spcAft>
                <a:spcPts val="0"/>
              </a:spcAft>
              <a:buClr>
                <a:schemeClr val="dk1"/>
              </a:buClr>
              <a:buSzPts val="1100"/>
              <a:buFont typeface="Calibri"/>
              <a:buNone/>
            </a:pPr>
            <a:endParaRPr sz="800" b="1" dirty="0"/>
          </a:p>
          <a:p>
            <a:pPr marL="158750" lvl="0" indent="0" algn="l" rtl="0">
              <a:lnSpc>
                <a:spcPct val="100000"/>
              </a:lnSpc>
              <a:spcBef>
                <a:spcPts val="0"/>
              </a:spcBef>
              <a:spcAft>
                <a:spcPts val="0"/>
              </a:spcAft>
              <a:buClr>
                <a:schemeClr val="dk1"/>
              </a:buClr>
              <a:buSzPts val="1100"/>
              <a:buFont typeface="Calibri"/>
              <a:buNone/>
            </a:pPr>
            <a:r>
              <a:rPr lang="en-US" sz="800" b="1" dirty="0"/>
              <a:t>Example of how to introduce the slide: </a:t>
            </a:r>
            <a:r>
              <a:rPr lang="en-US" sz="800" b="0" dirty="0"/>
              <a:t>“Over the last ten years, we’ve seen a lot of change and new initiatives around these applications that has a lot of organizations taking a closer look at how they handle security and compliance. These are some of the challenges we’re hearing from organizations…”</a:t>
            </a:r>
            <a:endParaRPr sz="800" b="1" dirty="0"/>
          </a:p>
          <a:p>
            <a:pPr marL="158750" lvl="0" indent="0" algn="l" rtl="0">
              <a:lnSpc>
                <a:spcPct val="100000"/>
              </a:lnSpc>
              <a:spcBef>
                <a:spcPts val="0"/>
              </a:spcBef>
              <a:spcAft>
                <a:spcPts val="0"/>
              </a:spcAft>
              <a:buClr>
                <a:schemeClr val="dk1"/>
              </a:buClr>
              <a:buSzPts val="1100"/>
              <a:buFont typeface="Calibri"/>
              <a:buNone/>
            </a:pPr>
            <a:endParaRPr sz="800" dirty="0"/>
          </a:p>
          <a:p>
            <a:pPr marL="158750" lvl="0" indent="0" algn="l" rtl="0">
              <a:lnSpc>
                <a:spcPct val="100000"/>
              </a:lnSpc>
              <a:spcBef>
                <a:spcPts val="0"/>
              </a:spcBef>
              <a:spcAft>
                <a:spcPts val="0"/>
              </a:spcAft>
              <a:buClr>
                <a:schemeClr val="dk1"/>
              </a:buClr>
              <a:buSzPts val="1100"/>
              <a:buFont typeface="Calibri"/>
              <a:buNone/>
            </a:pPr>
            <a:r>
              <a:rPr lang="en-US" sz="800" b="1" dirty="0"/>
              <a:t>Supporting Concepts: </a:t>
            </a:r>
            <a:endParaRPr sz="800" dirty="0"/>
          </a:p>
          <a:p>
            <a:pPr marL="457200" marR="0" lvl="0" indent="-298450" algn="l" rtl="0">
              <a:lnSpc>
                <a:spcPct val="100000"/>
              </a:lnSpc>
              <a:spcBef>
                <a:spcPts val="0"/>
              </a:spcBef>
              <a:spcAft>
                <a:spcPts val="0"/>
              </a:spcAft>
              <a:buClr>
                <a:srgbClr val="000000"/>
              </a:buClr>
              <a:buSzPts val="1100"/>
              <a:buFont typeface="Calibri"/>
              <a:buChar char="●"/>
            </a:pPr>
            <a:r>
              <a:rPr lang="en-US" sz="800" dirty="0"/>
              <a:t>More and more organizations moving their critical applications to the cloud, even compared to just a few years ago</a:t>
            </a:r>
            <a:endParaRPr dirty="0"/>
          </a:p>
          <a:p>
            <a:pPr marL="457200" marR="0" lvl="0" indent="-298450" algn="l" rtl="0">
              <a:lnSpc>
                <a:spcPct val="100000"/>
              </a:lnSpc>
              <a:spcBef>
                <a:spcPts val="0"/>
              </a:spcBef>
              <a:spcAft>
                <a:spcPts val="0"/>
              </a:spcAft>
              <a:buClr>
                <a:srgbClr val="000000"/>
              </a:buClr>
              <a:buSzPts val="1100"/>
              <a:buFont typeface="Calibri"/>
              <a:buChar char="●"/>
            </a:pPr>
            <a:r>
              <a:rPr lang="en-US" sz="800" dirty="0"/>
              <a:t>Increasing regulations around financial and personal data that runs through these systems means there is an increasing burden to produce evidence that systems are compliant with these regulations </a:t>
            </a:r>
            <a:endParaRPr dirty="0"/>
          </a:p>
          <a:p>
            <a:pPr marL="457200" marR="0" lvl="0" indent="-298450" algn="l" rtl="0">
              <a:lnSpc>
                <a:spcPct val="100000"/>
              </a:lnSpc>
              <a:spcBef>
                <a:spcPts val="0"/>
              </a:spcBef>
              <a:spcAft>
                <a:spcPts val="0"/>
              </a:spcAft>
              <a:buClr>
                <a:srgbClr val="000000"/>
              </a:buClr>
              <a:buSzPts val="1100"/>
              <a:buFont typeface="Calibri"/>
              <a:buChar char="●"/>
            </a:pPr>
            <a:r>
              <a:rPr lang="en-US" sz="800" dirty="0"/>
              <a:t>These applications are often undergoing change – e.g., routine maintenance and patching, modernization, new feature requests – and these changes can introduce risk (security, operational, compliance)</a:t>
            </a:r>
            <a:endParaRPr dirty="0"/>
          </a:p>
          <a:p>
            <a:pPr marL="457200" marR="0" lvl="0" indent="-298450" algn="l" rtl="0">
              <a:lnSpc>
                <a:spcPct val="100000"/>
              </a:lnSpc>
              <a:spcBef>
                <a:spcPts val="0"/>
              </a:spcBef>
              <a:spcAft>
                <a:spcPts val="0"/>
              </a:spcAft>
              <a:buClr>
                <a:srgbClr val="000000"/>
              </a:buClr>
              <a:buSzPts val="1100"/>
              <a:buFont typeface="Calibri"/>
              <a:buChar char="●"/>
            </a:pPr>
            <a:r>
              <a:rPr lang="en-US" sz="800" dirty="0"/>
              <a:t>Threat of bad actors, both internal and external, that are going after an organization most important assets and data</a:t>
            </a:r>
            <a:endParaRPr dirty="0"/>
          </a:p>
          <a:p>
            <a:pPr marL="457200" marR="0" lvl="0" indent="-298450" algn="l" rtl="0">
              <a:lnSpc>
                <a:spcPct val="100000"/>
              </a:lnSpc>
              <a:spcBef>
                <a:spcPts val="0"/>
              </a:spcBef>
              <a:spcAft>
                <a:spcPts val="0"/>
              </a:spcAft>
              <a:buClr>
                <a:srgbClr val="000000"/>
              </a:buClr>
              <a:buSzPts val="1100"/>
              <a:buFont typeface="Calibri"/>
              <a:buChar char="●"/>
            </a:pPr>
            <a:r>
              <a:rPr lang="en-US" sz="800" dirty="0"/>
              <a:t>All of these market dynamics combined means there are new threat vectors that put critical applications at risk </a:t>
            </a:r>
            <a:endParaRPr dirty="0"/>
          </a:p>
          <a:p>
            <a:pPr marL="457200" marR="0" lvl="0" indent="-298450" algn="l" rtl="0">
              <a:lnSpc>
                <a:spcPct val="100000"/>
              </a:lnSpc>
              <a:spcBef>
                <a:spcPts val="0"/>
              </a:spcBef>
              <a:spcAft>
                <a:spcPts val="0"/>
              </a:spcAft>
              <a:buClr>
                <a:srgbClr val="000000"/>
              </a:buClr>
              <a:buSzPts val="1100"/>
              <a:buFont typeface="Arial"/>
              <a:buChar char="●"/>
            </a:pPr>
            <a:r>
              <a:rPr lang="en-US" sz="800" dirty="0"/>
              <a:t>Also: Digital transformation or cloud could be an opportunity to discuss risk of interconnectivity from the extended enterprise (SaaS apps story)</a:t>
            </a:r>
            <a:endParaRPr dirty="0"/>
          </a:p>
          <a:p>
            <a:pPr marL="457200" lvl="0" indent="-228600" algn="l" rtl="0">
              <a:lnSpc>
                <a:spcPct val="100000"/>
              </a:lnSpc>
              <a:spcBef>
                <a:spcPts val="0"/>
              </a:spcBef>
              <a:spcAft>
                <a:spcPts val="0"/>
              </a:spcAft>
              <a:buClr>
                <a:schemeClr val="dk1"/>
              </a:buClr>
              <a:buSzPts val="1100"/>
              <a:buFont typeface="Calibri"/>
              <a:buNone/>
            </a:pPr>
            <a:endParaRPr sz="800" dirty="0"/>
          </a:p>
          <a:p>
            <a:pPr marL="158750" lvl="0" indent="0" algn="l" rtl="0">
              <a:lnSpc>
                <a:spcPct val="100000"/>
              </a:lnSpc>
              <a:spcBef>
                <a:spcPts val="0"/>
              </a:spcBef>
              <a:spcAft>
                <a:spcPts val="0"/>
              </a:spcAft>
              <a:buClr>
                <a:schemeClr val="dk1"/>
              </a:buClr>
              <a:buSzPts val="1100"/>
              <a:buFont typeface="Calibri"/>
              <a:buNone/>
            </a:pPr>
            <a:r>
              <a:rPr lang="en-US" sz="800" b="1" dirty="0"/>
              <a:t>Sample Questions:</a:t>
            </a:r>
            <a:endParaRPr dirty="0"/>
          </a:p>
          <a:p>
            <a:pPr marL="457200" lvl="0" indent="-298450" algn="l" rtl="0">
              <a:lnSpc>
                <a:spcPct val="100000"/>
              </a:lnSpc>
              <a:spcBef>
                <a:spcPts val="0"/>
              </a:spcBef>
              <a:spcAft>
                <a:spcPts val="0"/>
              </a:spcAft>
              <a:buClr>
                <a:schemeClr val="dk1"/>
              </a:buClr>
              <a:buSzPts val="1100"/>
              <a:buFont typeface="Calibri"/>
              <a:buChar char="●"/>
            </a:pPr>
            <a:r>
              <a:rPr lang="en-US" sz="800" dirty="0"/>
              <a:t>Are these resonating with you? What are your largest challenges with [SAP, Oracle, Salesforce] today?</a:t>
            </a:r>
            <a:endParaRPr dirty="0"/>
          </a:p>
          <a:p>
            <a:pPr marL="457200" lvl="0" indent="-298450" algn="l" rtl="0">
              <a:lnSpc>
                <a:spcPct val="100000"/>
              </a:lnSpc>
              <a:spcBef>
                <a:spcPts val="0"/>
              </a:spcBef>
              <a:spcAft>
                <a:spcPts val="0"/>
              </a:spcAft>
              <a:buClr>
                <a:schemeClr val="dk1"/>
              </a:buClr>
              <a:buSzPts val="1100"/>
              <a:buFont typeface="Calibri"/>
              <a:buChar char="●"/>
            </a:pPr>
            <a:r>
              <a:rPr lang="en-US" sz="800" dirty="0"/>
              <a:t>Is your organization moving / or already moved [SAP, Oracle] to the cloud? Are you concerned about keeping your critical applications secure in the cloud?</a:t>
            </a:r>
            <a:endParaRPr dirty="0"/>
          </a:p>
          <a:p>
            <a:pPr marL="457200" lvl="0" indent="-228600" algn="l" rtl="0">
              <a:lnSpc>
                <a:spcPct val="100000"/>
              </a:lnSpc>
              <a:spcBef>
                <a:spcPts val="0"/>
              </a:spcBef>
              <a:spcAft>
                <a:spcPts val="0"/>
              </a:spcAft>
              <a:buClr>
                <a:schemeClr val="dk1"/>
              </a:buClr>
              <a:buSzPts val="1100"/>
              <a:buFont typeface="Calibri"/>
              <a:buNone/>
            </a:pPr>
            <a:endParaRPr sz="800" dirty="0"/>
          </a:p>
          <a:p>
            <a:pPr marL="457200" lvl="0" indent="-228600" algn="l" rtl="0">
              <a:lnSpc>
                <a:spcPct val="100000"/>
              </a:lnSpc>
              <a:spcBef>
                <a:spcPts val="0"/>
              </a:spcBef>
              <a:spcAft>
                <a:spcPts val="0"/>
              </a:spcAft>
              <a:buClr>
                <a:schemeClr val="dk1"/>
              </a:buClr>
              <a:buSzPts val="1100"/>
              <a:buFont typeface="Calibri"/>
              <a:buNone/>
            </a:pPr>
            <a:endParaRPr sz="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28a2b831d_1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800" b="1" dirty="0"/>
              <a:t>Goal of the slide: </a:t>
            </a:r>
            <a:r>
              <a:rPr lang="en-US" sz="800" b="0" dirty="0"/>
              <a:t>We just talked about how new challenges and initiatives around business-critical applications are introducing risk. Here we are showing that </a:t>
            </a:r>
            <a:r>
              <a:rPr lang="en-US" sz="800" b="0" dirty="0" err="1"/>
              <a:t>cyberattackers</a:t>
            </a:r>
            <a:r>
              <a:rPr lang="en-US" sz="800" b="0" dirty="0"/>
              <a:t> are taking advantage of that those risks and increasingly targeting these applications using two key stats. </a:t>
            </a:r>
            <a:endParaRPr sz="800" b="1" dirty="0"/>
          </a:p>
          <a:p>
            <a:pPr marL="158750" lvl="0" indent="0" algn="l" rtl="0">
              <a:lnSpc>
                <a:spcPct val="100000"/>
              </a:lnSpc>
              <a:spcBef>
                <a:spcPts val="0"/>
              </a:spcBef>
              <a:spcAft>
                <a:spcPts val="0"/>
              </a:spcAft>
              <a:buSzPts val="1100"/>
              <a:buNone/>
            </a:pPr>
            <a:endParaRPr sz="800" b="1" dirty="0"/>
          </a:p>
          <a:p>
            <a:pPr marL="158750" lvl="0" indent="0" algn="l" rtl="0">
              <a:lnSpc>
                <a:spcPct val="100000"/>
              </a:lnSpc>
              <a:spcBef>
                <a:spcPts val="0"/>
              </a:spcBef>
              <a:spcAft>
                <a:spcPts val="0"/>
              </a:spcAft>
              <a:buSzPts val="1100"/>
              <a:buNone/>
            </a:pPr>
            <a:r>
              <a:rPr lang="en-US" sz="800" b="1" dirty="0"/>
              <a:t>Example of how to introduce the slide:</a:t>
            </a:r>
            <a:r>
              <a:rPr lang="en-US" sz="800" b="0" dirty="0"/>
              <a:t> “Th</a:t>
            </a:r>
            <a:r>
              <a:rPr lang="en-US" sz="800" dirty="0"/>
              <a:t>at complexity is exposing these systems to more risk and bad actors have taken notice. 64% of critical systems have been breached in the past two years and the US DHS has released 5 Cert Alerts on malicious cyberactivity targeting these </a:t>
            </a:r>
            <a:r>
              <a:rPr lang="en-US" sz="800" dirty="0" err="1"/>
              <a:t>applciations</a:t>
            </a:r>
            <a:r>
              <a:rPr lang="en-US" sz="800" b="0" dirty="0"/>
              <a:t>.” </a:t>
            </a:r>
            <a:endParaRPr sz="800" b="1" dirty="0"/>
          </a:p>
          <a:p>
            <a:pPr marL="158750" lvl="0" indent="0" algn="l" rtl="0">
              <a:lnSpc>
                <a:spcPct val="100000"/>
              </a:lnSpc>
              <a:spcBef>
                <a:spcPts val="0"/>
              </a:spcBef>
              <a:spcAft>
                <a:spcPts val="0"/>
              </a:spcAft>
              <a:buSzPts val="1100"/>
              <a:buNone/>
            </a:pPr>
            <a:endParaRPr sz="800" dirty="0"/>
          </a:p>
          <a:p>
            <a:pPr marL="158750" lvl="0" indent="0" algn="l" rtl="0">
              <a:lnSpc>
                <a:spcPct val="100000"/>
              </a:lnSpc>
              <a:spcBef>
                <a:spcPts val="0"/>
              </a:spcBef>
              <a:spcAft>
                <a:spcPts val="0"/>
              </a:spcAft>
              <a:buSzPts val="1100"/>
              <a:buNone/>
            </a:pPr>
            <a:r>
              <a:rPr lang="en-US" sz="800" b="1" dirty="0"/>
              <a:t>Supporting Concepts:</a:t>
            </a:r>
            <a:endParaRPr sz="800" dirty="0"/>
          </a:p>
          <a:p>
            <a:pPr marL="457200" lvl="0" indent="-279400" algn="l" rtl="0">
              <a:lnSpc>
                <a:spcPct val="100000"/>
              </a:lnSpc>
              <a:spcBef>
                <a:spcPts val="0"/>
              </a:spcBef>
              <a:spcAft>
                <a:spcPts val="0"/>
              </a:spcAft>
              <a:buSzPts val="800"/>
              <a:buChar char="●"/>
            </a:pPr>
            <a:r>
              <a:rPr lang="en-US" sz="800" dirty="0"/>
              <a:t>5 US CERT-Alerts in the past five years</a:t>
            </a:r>
            <a:endParaRPr sz="800" dirty="0"/>
          </a:p>
          <a:p>
            <a:pPr marL="457200" lvl="0" indent="-279400" algn="l" rtl="0">
              <a:lnSpc>
                <a:spcPct val="100000"/>
              </a:lnSpc>
              <a:spcBef>
                <a:spcPts val="0"/>
              </a:spcBef>
              <a:spcAft>
                <a:spcPts val="0"/>
              </a:spcAft>
              <a:buSzPts val="800"/>
              <a:buChar char="●"/>
            </a:pPr>
            <a:r>
              <a:rPr lang="en-US" sz="800" dirty="0"/>
              <a:t>IDC research found 64% of ERP systems (SAP or Oracle) were breached in the past two years</a:t>
            </a:r>
            <a:endParaRPr sz="800" dirty="0"/>
          </a:p>
          <a:p>
            <a:pPr marL="457200" lvl="0" indent="-228600" algn="l" rtl="0">
              <a:lnSpc>
                <a:spcPct val="100000"/>
              </a:lnSpc>
              <a:spcBef>
                <a:spcPts val="0"/>
              </a:spcBef>
              <a:spcAft>
                <a:spcPts val="0"/>
              </a:spcAft>
              <a:buSzPts val="1100"/>
              <a:buNone/>
            </a:pPr>
            <a:endParaRPr sz="800" dirty="0"/>
          </a:p>
          <a:p>
            <a:pPr marL="158750" lvl="0" indent="0" algn="l" rtl="0">
              <a:lnSpc>
                <a:spcPct val="100000"/>
              </a:lnSpc>
              <a:spcBef>
                <a:spcPts val="0"/>
              </a:spcBef>
              <a:spcAft>
                <a:spcPts val="0"/>
              </a:spcAft>
              <a:buSzPts val="1100"/>
              <a:buNone/>
            </a:pPr>
            <a:r>
              <a:rPr lang="en-US" sz="800" b="1" dirty="0"/>
              <a:t>Sample Questions:</a:t>
            </a:r>
            <a:endParaRPr sz="800" dirty="0"/>
          </a:p>
          <a:p>
            <a:pPr marL="457200" lvl="0" indent="-279400" algn="l" rtl="0">
              <a:lnSpc>
                <a:spcPct val="100000"/>
              </a:lnSpc>
              <a:spcBef>
                <a:spcPts val="0"/>
              </a:spcBef>
              <a:spcAft>
                <a:spcPts val="0"/>
              </a:spcAft>
              <a:buSzPts val="800"/>
              <a:buChar char="●"/>
            </a:pPr>
            <a:r>
              <a:rPr lang="en-US" sz="800" dirty="0"/>
              <a:t>Were you aware that threat actors are starting to focus on business-critical applications? </a:t>
            </a:r>
            <a:endParaRPr sz="800" dirty="0"/>
          </a:p>
          <a:p>
            <a:pPr marL="457200" lvl="0" indent="-279400" algn="l" rtl="0">
              <a:lnSpc>
                <a:spcPct val="100000"/>
              </a:lnSpc>
              <a:spcBef>
                <a:spcPts val="0"/>
              </a:spcBef>
              <a:spcAft>
                <a:spcPts val="0"/>
              </a:spcAft>
              <a:buSzPts val="800"/>
              <a:buChar char="●"/>
            </a:pPr>
            <a:r>
              <a:rPr lang="en-US" sz="800" dirty="0"/>
              <a:t>Have you been following the recent CERT-Alerts around these applications? </a:t>
            </a:r>
            <a:endParaRPr sz="800" dirty="0"/>
          </a:p>
          <a:p>
            <a:pPr marL="457200" lvl="0" indent="-279400" algn="l" rtl="0">
              <a:lnSpc>
                <a:spcPct val="100000"/>
              </a:lnSpc>
              <a:spcBef>
                <a:spcPts val="0"/>
              </a:spcBef>
              <a:spcAft>
                <a:spcPts val="0"/>
              </a:spcAft>
              <a:buSzPts val="800"/>
              <a:buChar char="●"/>
            </a:pPr>
            <a:r>
              <a:rPr lang="en-US" sz="800" dirty="0"/>
              <a:t>If an issue were to occur, which part of the business would be most impacted?</a:t>
            </a:r>
            <a:endParaRPr sz="800" dirty="0"/>
          </a:p>
        </p:txBody>
      </p:sp>
      <p:sp>
        <p:nvSpPr>
          <p:cNvPr id="195" name="Google Shape;195;g1028a2b831d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e7a46b708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1"/>
              <a:t>Goal of the slide: </a:t>
            </a:r>
            <a:r>
              <a:rPr lang="en-US" sz="1100" b="0"/>
              <a:t>We just talked about how new challenges and initiatives around business-critical applications are introducing risk. Here we are showing that cyberattackers are taking advantage of that those risks and increasingly targeting these applications. </a:t>
            </a:r>
            <a:endParaRPr sz="1100" b="1"/>
          </a:p>
          <a:p>
            <a:pPr marL="158750" lvl="0" indent="0" algn="l" rtl="0">
              <a:lnSpc>
                <a:spcPct val="100000"/>
              </a:lnSpc>
              <a:spcBef>
                <a:spcPts val="0"/>
              </a:spcBef>
              <a:spcAft>
                <a:spcPts val="0"/>
              </a:spcAft>
              <a:buSzPts val="1100"/>
              <a:buNone/>
            </a:pPr>
            <a:endParaRPr sz="1100" b="1"/>
          </a:p>
          <a:p>
            <a:pPr marL="158750" lvl="0" indent="0" algn="l" rtl="0">
              <a:lnSpc>
                <a:spcPct val="100000"/>
              </a:lnSpc>
              <a:spcBef>
                <a:spcPts val="0"/>
              </a:spcBef>
              <a:spcAft>
                <a:spcPts val="0"/>
              </a:spcAft>
              <a:buSzPts val="1100"/>
              <a:buNone/>
            </a:pPr>
            <a:r>
              <a:rPr lang="en-US" sz="1100" b="1"/>
              <a:t>Example of how to introduce the slide:</a:t>
            </a:r>
            <a:r>
              <a:rPr lang="en-US" sz="1100" b="0"/>
              <a:t> “This timeline shows that just as we’ve seen a lot of new dynamics around these applications over the past ten years, we’ve also seen an increase in cyberattacks. You can see how this tracks – these systems are being exposed to more risk and bad actors have taken notice.” </a:t>
            </a:r>
            <a:endParaRPr sz="1100" b="1"/>
          </a:p>
          <a:p>
            <a:pPr marL="158750" lvl="0" indent="0" algn="l" rtl="0">
              <a:lnSpc>
                <a:spcPct val="100000"/>
              </a:lnSpc>
              <a:spcBef>
                <a:spcPts val="0"/>
              </a:spcBef>
              <a:spcAft>
                <a:spcPts val="0"/>
              </a:spcAft>
              <a:buSzPts val="1100"/>
              <a:buNone/>
            </a:pPr>
            <a:endParaRPr sz="1100"/>
          </a:p>
          <a:p>
            <a:pPr marL="158750" lvl="0" indent="0" algn="l" rtl="0">
              <a:lnSpc>
                <a:spcPct val="100000"/>
              </a:lnSpc>
              <a:spcBef>
                <a:spcPts val="0"/>
              </a:spcBef>
              <a:spcAft>
                <a:spcPts val="0"/>
              </a:spcAft>
              <a:buSzPts val="1100"/>
              <a:buNone/>
            </a:pPr>
            <a:r>
              <a:rPr lang="en-US" sz="1100" b="1"/>
              <a:t>Supporting Concepts:</a:t>
            </a:r>
            <a:endParaRPr/>
          </a:p>
          <a:p>
            <a:pPr marL="457200" lvl="0" indent="-298450" algn="l" rtl="0">
              <a:lnSpc>
                <a:spcPct val="100000"/>
              </a:lnSpc>
              <a:spcBef>
                <a:spcPts val="0"/>
              </a:spcBef>
              <a:spcAft>
                <a:spcPts val="0"/>
              </a:spcAft>
              <a:buSzPts val="1100"/>
              <a:buChar char="●"/>
            </a:pPr>
            <a:r>
              <a:rPr lang="en-US" sz="1100"/>
              <a:t>5 US CERT-Alerts in the past five years</a:t>
            </a:r>
            <a:endParaRPr/>
          </a:p>
          <a:p>
            <a:pPr marL="457200" lvl="0" indent="-298450" algn="l" rtl="0">
              <a:lnSpc>
                <a:spcPct val="100000"/>
              </a:lnSpc>
              <a:spcBef>
                <a:spcPts val="0"/>
              </a:spcBef>
              <a:spcAft>
                <a:spcPts val="0"/>
              </a:spcAft>
              <a:buSzPts val="1100"/>
              <a:buChar char="●"/>
            </a:pPr>
            <a:r>
              <a:rPr lang="en-US" sz="1100"/>
              <a:t>IDC research found 64% of ERP systems (SAP or Oracle) were breached in the past two years</a:t>
            </a:r>
            <a:endParaRPr/>
          </a:p>
          <a:p>
            <a:pPr marL="457200" lvl="0" indent="-228600" algn="l" rtl="0">
              <a:lnSpc>
                <a:spcPct val="100000"/>
              </a:lnSpc>
              <a:spcBef>
                <a:spcPts val="0"/>
              </a:spcBef>
              <a:spcAft>
                <a:spcPts val="0"/>
              </a:spcAft>
              <a:buSzPts val="1100"/>
              <a:buNone/>
            </a:pPr>
            <a:endParaRPr sz="1100"/>
          </a:p>
          <a:p>
            <a:pPr marL="158750" lvl="0" indent="0" algn="l" rtl="0">
              <a:lnSpc>
                <a:spcPct val="100000"/>
              </a:lnSpc>
              <a:spcBef>
                <a:spcPts val="0"/>
              </a:spcBef>
              <a:spcAft>
                <a:spcPts val="0"/>
              </a:spcAft>
              <a:buSzPts val="1100"/>
              <a:buNone/>
            </a:pPr>
            <a:r>
              <a:rPr lang="en-US" sz="1100" b="1"/>
              <a:t>Sample Questions:</a:t>
            </a:r>
            <a:endParaRPr sz="1100"/>
          </a:p>
          <a:p>
            <a:pPr marL="457200" lvl="0" indent="-298450" algn="l" rtl="0">
              <a:lnSpc>
                <a:spcPct val="100000"/>
              </a:lnSpc>
              <a:spcBef>
                <a:spcPts val="0"/>
              </a:spcBef>
              <a:spcAft>
                <a:spcPts val="0"/>
              </a:spcAft>
              <a:buSzPts val="1100"/>
              <a:buChar char="●"/>
            </a:pPr>
            <a:r>
              <a:rPr lang="en-US" sz="1100"/>
              <a:t>Were you aware that threat actors are starting to focus on business-critical applications? </a:t>
            </a:r>
            <a:endParaRPr/>
          </a:p>
          <a:p>
            <a:pPr marL="457200" lvl="0" indent="-298450" algn="l" rtl="0">
              <a:lnSpc>
                <a:spcPct val="100000"/>
              </a:lnSpc>
              <a:spcBef>
                <a:spcPts val="0"/>
              </a:spcBef>
              <a:spcAft>
                <a:spcPts val="0"/>
              </a:spcAft>
              <a:buSzPts val="1100"/>
              <a:buChar char="●"/>
            </a:pPr>
            <a:r>
              <a:rPr lang="en-US" sz="1100"/>
              <a:t>Have you been following the recent CERT-Alerts around these applications? </a:t>
            </a:r>
            <a:endParaRPr/>
          </a:p>
          <a:p>
            <a:pPr marL="457200" lvl="0" indent="-298450" algn="l" rtl="0">
              <a:lnSpc>
                <a:spcPct val="100000"/>
              </a:lnSpc>
              <a:spcBef>
                <a:spcPts val="0"/>
              </a:spcBef>
              <a:spcAft>
                <a:spcPts val="0"/>
              </a:spcAft>
              <a:buSzPts val="1100"/>
              <a:buChar char="●"/>
            </a:pPr>
            <a:r>
              <a:rPr lang="en-US" sz="1100"/>
              <a:t>If an issue were to occur, which part of the business would be most impacted?</a:t>
            </a:r>
            <a:endParaRPr/>
          </a:p>
        </p:txBody>
      </p:sp>
      <p:sp>
        <p:nvSpPr>
          <p:cNvPr id="610" name="Google Shape;610;ge7a46b70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028a2b831d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1028a2b831d_1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sz="800" b="1" dirty="0"/>
              <a:t>Goal of the slide: </a:t>
            </a:r>
            <a:r>
              <a:rPr lang="en-US" sz="800" dirty="0"/>
              <a:t>Provides evidence of why attacks have increased – not only has the threat landscape grown, but threat actors have gotten smarter (107+ hands-on attacks) and move quickly so the window to protect yourself is small (exploitation &lt;72 hours of patch being released; &lt;3 </a:t>
            </a:r>
            <a:r>
              <a:rPr lang="en-US" sz="800" dirty="0" err="1"/>
              <a:t>hrs</a:t>
            </a:r>
            <a:r>
              <a:rPr lang="en-US" sz="800" dirty="0"/>
              <a:t> to new systems deployed in IaaS being exploited)</a:t>
            </a:r>
            <a:endParaRPr dirty="0"/>
          </a:p>
          <a:p>
            <a:pPr marL="158750" lvl="0" indent="0" algn="l" rtl="0">
              <a:lnSpc>
                <a:spcPct val="100000"/>
              </a:lnSpc>
              <a:spcBef>
                <a:spcPts val="0"/>
              </a:spcBef>
              <a:spcAft>
                <a:spcPts val="0"/>
              </a:spcAft>
              <a:buSzPts val="1100"/>
              <a:buNone/>
            </a:pPr>
            <a:endParaRPr sz="800" b="1" dirty="0"/>
          </a:p>
          <a:p>
            <a:pPr marL="158750" lvl="0" indent="0" algn="l" rtl="0">
              <a:lnSpc>
                <a:spcPct val="100000"/>
              </a:lnSpc>
              <a:spcBef>
                <a:spcPts val="0"/>
              </a:spcBef>
              <a:spcAft>
                <a:spcPts val="0"/>
              </a:spcAft>
              <a:buSzPts val="1100"/>
              <a:buNone/>
            </a:pPr>
            <a:r>
              <a:rPr lang="en-US" sz="800" b="1" dirty="0"/>
              <a:t>Example of how to introduce the slide: </a:t>
            </a:r>
            <a:r>
              <a:rPr lang="en-US" sz="800" b="0" dirty="0"/>
              <a:t>“Recently we release</a:t>
            </a:r>
            <a:r>
              <a:rPr lang="en-US" sz="800" dirty="0"/>
              <a:t>d new threat intelligence with SAP that showcases this increased threat activity. </a:t>
            </a:r>
            <a:r>
              <a:rPr lang="en-US" sz="800" b="0" dirty="0"/>
              <a:t>Not only has the threat landscape grown, but the attack community has gotten smarter. So much so, that you can see a tremendous amount of activity targeting SAP applications – over </a:t>
            </a:r>
            <a:r>
              <a:rPr lang="en-US" sz="800" dirty="0"/>
              <a:t>4</a:t>
            </a:r>
            <a:r>
              <a:rPr lang="en-US" sz="800" b="0" dirty="0"/>
              <a:t>00 confirmed exploitations of unprotected SAP applications over a six month time period. And the window to defend is shrinking, with exploit activity starting as early as 72 hours after a patch is released.”</a:t>
            </a:r>
            <a:endParaRPr sz="800" dirty="0"/>
          </a:p>
          <a:p>
            <a:pPr marL="158750" lvl="0" indent="0" algn="l" rtl="0">
              <a:lnSpc>
                <a:spcPct val="100000"/>
              </a:lnSpc>
              <a:spcBef>
                <a:spcPts val="0"/>
              </a:spcBef>
              <a:spcAft>
                <a:spcPts val="0"/>
              </a:spcAft>
              <a:buSzPts val="1100"/>
              <a:buNone/>
            </a:pPr>
            <a:endParaRPr sz="800" dirty="0"/>
          </a:p>
          <a:p>
            <a:pPr marL="158750" lvl="0" indent="0" algn="l" rtl="0">
              <a:lnSpc>
                <a:spcPct val="100000"/>
              </a:lnSpc>
              <a:spcBef>
                <a:spcPts val="0"/>
              </a:spcBef>
              <a:spcAft>
                <a:spcPts val="0"/>
              </a:spcAft>
              <a:buSzPts val="1100"/>
              <a:buNone/>
            </a:pPr>
            <a:r>
              <a:rPr lang="en-US" sz="800" b="1" dirty="0"/>
              <a:t>Supporting Concepts:</a:t>
            </a:r>
            <a:endParaRPr dirty="0"/>
          </a:p>
          <a:p>
            <a:pPr marL="457200" lvl="0" indent="-298450" algn="l" rtl="0">
              <a:lnSpc>
                <a:spcPct val="100000"/>
              </a:lnSpc>
              <a:spcBef>
                <a:spcPts val="0"/>
              </a:spcBef>
              <a:spcAft>
                <a:spcPts val="0"/>
              </a:spcAft>
              <a:buSzPts val="1100"/>
              <a:buChar char="●"/>
            </a:pPr>
            <a:r>
              <a:rPr lang="en-US" sz="800" dirty="0"/>
              <a:t>Provides evidence to counter the theory that attackers don’t know enough about SAP to do damage – we found over a hundred examples of hands-on attacks</a:t>
            </a:r>
            <a:endParaRPr dirty="0"/>
          </a:p>
          <a:p>
            <a:pPr marL="457200" lvl="0" indent="-298450" algn="l" rtl="0">
              <a:lnSpc>
                <a:spcPct val="100000"/>
              </a:lnSpc>
              <a:spcBef>
                <a:spcPts val="0"/>
              </a:spcBef>
              <a:spcAft>
                <a:spcPts val="0"/>
              </a:spcAft>
              <a:buSzPts val="1100"/>
              <a:buChar char="●"/>
            </a:pPr>
            <a:r>
              <a:rPr lang="en-US" sz="800" dirty="0"/>
              <a:t>Shows how small the window for defenders is – critical vulnerabilities were weaponized in less than 72 hours of a patch release and new u</a:t>
            </a:r>
            <a:r>
              <a:rPr lang="en-US" sz="800" b="0" i="0" dirty="0">
                <a:solidFill>
                  <a:srgbClr val="05325B"/>
                </a:solidFill>
                <a:latin typeface="Arial"/>
                <a:ea typeface="Arial"/>
                <a:cs typeface="Arial"/>
                <a:sym typeface="Arial"/>
              </a:rPr>
              <a:t>nprotected SAP applications provisioned in cloud (IaaS) environments being discovered and compromised in less than three hours.</a:t>
            </a:r>
            <a:endParaRPr dirty="0"/>
          </a:p>
          <a:p>
            <a:pPr marL="457200" lvl="0" indent="-298450" algn="l" rtl="0">
              <a:lnSpc>
                <a:spcPct val="100000"/>
              </a:lnSpc>
              <a:spcBef>
                <a:spcPts val="0"/>
              </a:spcBef>
              <a:spcAft>
                <a:spcPts val="0"/>
              </a:spcAft>
              <a:buSzPts val="1100"/>
              <a:buChar char="●"/>
            </a:pPr>
            <a:r>
              <a:rPr lang="en-US" sz="800" b="0" i="0" dirty="0">
                <a:solidFill>
                  <a:srgbClr val="05325B"/>
                </a:solidFill>
                <a:latin typeface="Arial"/>
                <a:ea typeface="Arial"/>
                <a:cs typeface="Arial"/>
                <a:sym typeface="Arial"/>
              </a:rPr>
              <a:t>Evidence of what we’ve been saying all along – these applications, the lifeblood of an organization, are being targeted by the attack community </a:t>
            </a:r>
            <a:endParaRPr sz="800" dirty="0">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800" dirty="0"/>
              <a:t>Research from Onapsis Threat Intelligence Cloud released in conjunction with SAP</a:t>
            </a:r>
            <a:endParaRPr dirty="0"/>
          </a:p>
          <a:p>
            <a:pPr marL="457200" lvl="0" indent="-298450" algn="l" rtl="0">
              <a:lnSpc>
                <a:spcPct val="100000"/>
              </a:lnSpc>
              <a:spcBef>
                <a:spcPts val="0"/>
              </a:spcBef>
              <a:spcAft>
                <a:spcPts val="0"/>
              </a:spcAft>
              <a:buSzPts val="1100"/>
              <a:buChar char="●"/>
            </a:pPr>
            <a:r>
              <a:rPr lang="en-US" sz="800" dirty="0"/>
              <a:t>Data collected over 6 month time period</a:t>
            </a:r>
            <a:endParaRPr dirty="0"/>
          </a:p>
          <a:p>
            <a:pPr marL="457200" lvl="0" indent="-298450" algn="l" rtl="0">
              <a:lnSpc>
                <a:spcPct val="100000"/>
              </a:lnSpc>
              <a:spcBef>
                <a:spcPts val="0"/>
              </a:spcBef>
              <a:spcAft>
                <a:spcPts val="0"/>
              </a:spcAft>
              <a:buSzPts val="1100"/>
              <a:buChar char="●"/>
            </a:pPr>
            <a:r>
              <a:rPr lang="en-US" sz="800" dirty="0"/>
              <a:t>We published a threat report that goes into this research in detail and we’re happy to schedule a briefing where we can do a deeper dive</a:t>
            </a:r>
            <a:endParaRPr dirty="0"/>
          </a:p>
          <a:p>
            <a:pPr marL="158750" lvl="0" indent="0" algn="l" rtl="0">
              <a:lnSpc>
                <a:spcPct val="100000"/>
              </a:lnSpc>
              <a:spcBef>
                <a:spcPts val="0"/>
              </a:spcBef>
              <a:spcAft>
                <a:spcPts val="0"/>
              </a:spcAft>
              <a:buSzPts val="1100"/>
              <a:buNone/>
            </a:pPr>
            <a:endParaRPr sz="800" dirty="0"/>
          </a:p>
          <a:p>
            <a:pPr marL="158750" lvl="0" indent="0" algn="l" rtl="0">
              <a:lnSpc>
                <a:spcPct val="100000"/>
              </a:lnSpc>
              <a:spcBef>
                <a:spcPts val="0"/>
              </a:spcBef>
              <a:spcAft>
                <a:spcPts val="0"/>
              </a:spcAft>
              <a:buSzPts val="1100"/>
              <a:buNone/>
            </a:pPr>
            <a:r>
              <a:rPr lang="en-US" sz="800" b="1" dirty="0"/>
              <a:t>Sample Questions:</a:t>
            </a:r>
            <a:endParaRPr dirty="0"/>
          </a:p>
          <a:p>
            <a:pPr marL="457200" lvl="0" indent="-298450" algn="l" rtl="0">
              <a:lnSpc>
                <a:spcPct val="100000"/>
              </a:lnSpc>
              <a:spcBef>
                <a:spcPts val="0"/>
              </a:spcBef>
              <a:spcAft>
                <a:spcPts val="0"/>
              </a:spcAft>
              <a:buSzPts val="1100"/>
              <a:buChar char="●"/>
            </a:pPr>
            <a:r>
              <a:rPr lang="en-US" sz="800" dirty="0"/>
              <a:t>Is this resonating? Are you surprised at these numbers?</a:t>
            </a:r>
            <a:endParaRPr dirty="0"/>
          </a:p>
          <a:p>
            <a:pPr marL="457200" lvl="0" indent="-298450" algn="l" rtl="0">
              <a:lnSpc>
                <a:spcPct val="100000"/>
              </a:lnSpc>
              <a:spcBef>
                <a:spcPts val="0"/>
              </a:spcBef>
              <a:spcAft>
                <a:spcPts val="0"/>
              </a:spcAft>
              <a:buSzPts val="1100"/>
              <a:buChar char="●"/>
            </a:pPr>
            <a:r>
              <a:rPr lang="en-US" sz="800" dirty="0"/>
              <a:t>One key takeaway from the research is how fast these actors are moving, sot he question you should be asking your applications team is are you able to patch your production instances within 3 days of Patch Tuesday? If not, what type of risk does that leave you exposed to?</a:t>
            </a:r>
            <a:endParaRPr dirty="0"/>
          </a:p>
          <a:p>
            <a:pPr marL="158750" lvl="0" indent="0" algn="l" rtl="0">
              <a:lnSpc>
                <a:spcPct val="100000"/>
              </a:lnSpc>
              <a:spcBef>
                <a:spcPts val="0"/>
              </a:spcBef>
              <a:spcAft>
                <a:spcPts val="0"/>
              </a:spcAft>
              <a:buSzPts val="1100"/>
              <a:buNone/>
            </a:pPr>
            <a:endParaRPr sz="800"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028a2b831d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1028a2b831d_1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800" b="1"/>
              <a:t>Goal of slide:</a:t>
            </a:r>
            <a:r>
              <a:rPr lang="en-US" sz="800"/>
              <a:t> Explain why traditional security approaches aren’t effective at protecting their business-critical applications. Organizations spend a ton on security and we’re saying they’re still not doing enough? Here we are pointing out why - traditional approaches don’t cover the critical application layer, the application layer is growing increasingly complex and more vulnerable, and threat actors are targeting it directly. </a:t>
            </a:r>
            <a:endParaRPr sz="800"/>
          </a:p>
          <a:p>
            <a:pPr marL="0" lvl="0" indent="0" algn="l" rtl="0">
              <a:spcBef>
                <a:spcPts val="0"/>
              </a:spcBef>
              <a:spcAft>
                <a:spcPts val="0"/>
              </a:spcAft>
              <a:buClr>
                <a:schemeClr val="dk1"/>
              </a:buClr>
              <a:buSzPts val="1200"/>
              <a:buFont typeface="Calibri"/>
              <a:buNone/>
            </a:pPr>
            <a:endParaRPr sz="800"/>
          </a:p>
          <a:p>
            <a:pPr marL="0" lvl="0" indent="0" algn="l" rtl="0">
              <a:spcBef>
                <a:spcPts val="0"/>
              </a:spcBef>
              <a:spcAft>
                <a:spcPts val="0"/>
              </a:spcAft>
              <a:buClr>
                <a:schemeClr val="dk1"/>
              </a:buClr>
              <a:buSzPts val="1200"/>
              <a:buFont typeface="Calibri"/>
              <a:buNone/>
            </a:pPr>
            <a:r>
              <a:rPr lang="en-US" sz="800" b="1"/>
              <a:t>Example of how to introduce slide:</a:t>
            </a:r>
            <a:r>
              <a:rPr lang="en-US" sz="800"/>
              <a:t> </a:t>
            </a:r>
            <a:r>
              <a:rPr lang="en-US" sz="800" b="1"/>
              <a:t>“</a:t>
            </a:r>
            <a:r>
              <a:rPr lang="en-US" sz="800"/>
              <a:t>What’s going on here? You’ve already made extensive security investments, so why aren’t they protecting these critical applications? The problem is that these traditional layered defense-in-depth models surround but ultimately neglect the application layer, leaving the applications more vulnerable than ever.” </a:t>
            </a:r>
            <a:endParaRPr sz="800"/>
          </a:p>
          <a:p>
            <a:pPr marL="0" lvl="0" indent="0" algn="l" rtl="0">
              <a:spcBef>
                <a:spcPts val="0"/>
              </a:spcBef>
              <a:spcAft>
                <a:spcPts val="0"/>
              </a:spcAft>
              <a:buClr>
                <a:schemeClr val="dk1"/>
              </a:buClr>
              <a:buSzPts val="1200"/>
              <a:buFont typeface="Calibri"/>
              <a:buNone/>
            </a:pPr>
            <a:endParaRPr sz="800"/>
          </a:p>
          <a:p>
            <a:pPr marL="0" lvl="0" indent="0" algn="l" rtl="0">
              <a:spcBef>
                <a:spcPts val="0"/>
              </a:spcBef>
              <a:spcAft>
                <a:spcPts val="0"/>
              </a:spcAft>
              <a:buClr>
                <a:schemeClr val="dk1"/>
              </a:buClr>
              <a:buSzPts val="1200"/>
              <a:buFont typeface="Calibri"/>
              <a:buNone/>
            </a:pPr>
            <a:r>
              <a:rPr lang="en-US" sz="800" b="1"/>
              <a:t>Stat Sources</a:t>
            </a:r>
            <a:r>
              <a:rPr lang="en-US" sz="800"/>
              <a:t>: </a:t>
            </a:r>
            <a:endParaRPr sz="800"/>
          </a:p>
          <a:p>
            <a:pPr marL="0" lvl="0" indent="0" algn="l" rtl="0">
              <a:spcBef>
                <a:spcPts val="0"/>
              </a:spcBef>
              <a:spcAft>
                <a:spcPts val="0"/>
              </a:spcAft>
              <a:buClr>
                <a:schemeClr val="dk1"/>
              </a:buClr>
              <a:buSzPts val="1200"/>
              <a:buFont typeface="Calibri"/>
              <a:buNone/>
            </a:pPr>
            <a:endParaRPr sz="800"/>
          </a:p>
          <a:p>
            <a:pPr marL="0" lvl="0" indent="0" algn="l" rtl="0">
              <a:spcBef>
                <a:spcPts val="0"/>
              </a:spcBef>
              <a:spcAft>
                <a:spcPts val="0"/>
              </a:spcAft>
              <a:buClr>
                <a:schemeClr val="dk1"/>
              </a:buClr>
              <a:buSzPts val="1200"/>
              <a:buFont typeface="Calibri"/>
              <a:buNone/>
            </a:pPr>
            <a:r>
              <a:rPr lang="en-US" sz="800"/>
              <a:t>Ponemon report </a:t>
            </a:r>
            <a:r>
              <a:rPr lang="en-US" sz="800" u="sng">
                <a:solidFill>
                  <a:schemeClr val="hlink"/>
                </a:solidFill>
                <a:hlinkClick r:id="rId3"/>
              </a:rPr>
              <a:t>https://www.whitesourcesoftware.com/wp-content/media/2021/04/whitesource-ponemon-research-report.pdf</a:t>
            </a:r>
            <a:endParaRPr sz="800"/>
          </a:p>
          <a:p>
            <a:pPr marL="0" lvl="0" indent="0" algn="l" rtl="0">
              <a:spcBef>
                <a:spcPts val="0"/>
              </a:spcBef>
              <a:spcAft>
                <a:spcPts val="0"/>
              </a:spcAft>
              <a:buClr>
                <a:schemeClr val="dk1"/>
              </a:buClr>
              <a:buSzPts val="1200"/>
              <a:buFont typeface="Calibri"/>
              <a:buNone/>
            </a:pPr>
            <a:endParaRPr sz="800"/>
          </a:p>
          <a:p>
            <a:pPr marL="0" lvl="0" indent="0" algn="l" rtl="0">
              <a:spcBef>
                <a:spcPts val="0"/>
              </a:spcBef>
              <a:spcAft>
                <a:spcPts val="0"/>
              </a:spcAft>
              <a:buClr>
                <a:schemeClr val="dk1"/>
              </a:buClr>
              <a:buSzPts val="1200"/>
              <a:buFont typeface="Calibri"/>
              <a:buNone/>
            </a:pPr>
            <a:r>
              <a:rPr lang="en-US" sz="800"/>
              <a:t>https://www.gartner.com/en/newsroom/press-releases/2021-05-17-gartner-forecasts-worldwide-security-and-risk-managem</a:t>
            </a:r>
            <a:endParaRPr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700" b="1" dirty="0"/>
              <a:t>Goal of the slide: </a:t>
            </a:r>
            <a:r>
              <a:rPr lang="en-US" sz="700" b="0" dirty="0"/>
              <a:t>Explain why this problem exists – what holes do organizations have in their cybersecurity programs that are leaving their critical applications unprotected? This is also an opportunity to use language that prospects are familiar with. They likely have solutions for these areas already (e.g., Tenable or Rapid7 for vulnerability management), but the problem is those existing tools don’t cover these applications.  </a:t>
            </a:r>
            <a:endParaRPr sz="700" b="1" dirty="0"/>
          </a:p>
          <a:p>
            <a:pPr marL="158750" lvl="0" indent="0" algn="l" rtl="0">
              <a:lnSpc>
                <a:spcPct val="100000"/>
              </a:lnSpc>
              <a:spcBef>
                <a:spcPts val="0"/>
              </a:spcBef>
              <a:spcAft>
                <a:spcPts val="0"/>
              </a:spcAft>
              <a:buSzPts val="1100"/>
              <a:buNone/>
            </a:pPr>
            <a:endParaRPr sz="700" b="1" dirty="0"/>
          </a:p>
          <a:p>
            <a:pPr marL="158750" lvl="0" indent="0" algn="l" rtl="0">
              <a:lnSpc>
                <a:spcPct val="100000"/>
              </a:lnSpc>
              <a:spcBef>
                <a:spcPts val="0"/>
              </a:spcBef>
              <a:spcAft>
                <a:spcPts val="0"/>
              </a:spcAft>
              <a:buSzPts val="1100"/>
              <a:buNone/>
            </a:pPr>
            <a:r>
              <a:rPr lang="en-US" sz="700" b="1" dirty="0"/>
              <a:t>Example of how to introduce the slide: </a:t>
            </a:r>
            <a:r>
              <a:rPr lang="en-US" sz="700" b="0" dirty="0"/>
              <a:t>“Knowing all of this – the threat landscape is growing, attackers are getting smarter, and we know they’re targeting these applications – we’ve identified three key areas where business-critical applications are missing from existing programs or solutions within organizations’ cybersecurity portfolios. Looking at this, you might be thinking “I already have a solution for this”, but the problem is these applications we’re talking about generally aren’t covered. </a:t>
            </a:r>
            <a:endParaRPr dirty="0"/>
          </a:p>
          <a:p>
            <a:pPr marL="158750" lvl="0" indent="0" algn="l" rtl="0">
              <a:lnSpc>
                <a:spcPct val="100000"/>
              </a:lnSpc>
              <a:spcBef>
                <a:spcPts val="0"/>
              </a:spcBef>
              <a:spcAft>
                <a:spcPts val="0"/>
              </a:spcAft>
              <a:buSzPts val="1100"/>
              <a:buNone/>
            </a:pPr>
            <a:endParaRPr sz="700" b="0" dirty="0"/>
          </a:p>
          <a:p>
            <a:pPr marL="158750" lvl="0" indent="0" algn="l" rtl="0">
              <a:lnSpc>
                <a:spcPct val="100000"/>
              </a:lnSpc>
              <a:spcBef>
                <a:spcPts val="0"/>
              </a:spcBef>
              <a:spcAft>
                <a:spcPts val="0"/>
              </a:spcAft>
              <a:buSzPts val="1100"/>
              <a:buNone/>
            </a:pPr>
            <a:r>
              <a:rPr lang="en-US" sz="700" b="1" dirty="0"/>
              <a:t>Example of how to introduce each of the three areas on the slide:</a:t>
            </a:r>
            <a:endParaRPr dirty="0"/>
          </a:p>
          <a:p>
            <a:pPr marL="457200" lvl="0" indent="-298450" algn="l" rtl="0">
              <a:lnSpc>
                <a:spcPct val="100000"/>
              </a:lnSpc>
              <a:spcBef>
                <a:spcPts val="0"/>
              </a:spcBef>
              <a:spcAft>
                <a:spcPts val="0"/>
              </a:spcAft>
              <a:buSzPts val="1100"/>
              <a:buChar char="●"/>
            </a:pPr>
            <a:r>
              <a:rPr lang="en-US" sz="700" b="0" dirty="0"/>
              <a:t>Vulnerability management – this is about understanding the size and scope of risk within these applications </a:t>
            </a:r>
            <a:endParaRPr dirty="0"/>
          </a:p>
          <a:p>
            <a:pPr marL="457200" lvl="0" indent="-298450" algn="l" rtl="0">
              <a:lnSpc>
                <a:spcPct val="100000"/>
              </a:lnSpc>
              <a:spcBef>
                <a:spcPts val="0"/>
              </a:spcBef>
              <a:spcAft>
                <a:spcPts val="0"/>
              </a:spcAft>
              <a:buSzPts val="1100"/>
              <a:buChar char="●"/>
            </a:pPr>
            <a:r>
              <a:rPr lang="en-US" sz="700" b="0" dirty="0"/>
              <a:t>Threat detection and response - t</a:t>
            </a:r>
            <a:r>
              <a:rPr lang="en-US" sz="700" dirty="0"/>
              <a:t>his is about monitoring your environment for both threats (e.g., we just showed how quickly the attack community can weaponize vulnerabilities, so if you can’t go in and patch right away you need to make sure you’re monitoring your systems and have a compensating control in place) and from a general hygiene perspective (e.g., monitoring user access and privileges)</a:t>
            </a:r>
            <a:r>
              <a:rPr lang="en-US" sz="700" b="0" dirty="0"/>
              <a:t> </a:t>
            </a:r>
            <a:endParaRPr dirty="0"/>
          </a:p>
          <a:p>
            <a:pPr marL="457200" marR="0" lvl="0" indent="-298450" algn="l" rtl="0">
              <a:lnSpc>
                <a:spcPct val="100000"/>
              </a:lnSpc>
              <a:spcBef>
                <a:spcPts val="0"/>
              </a:spcBef>
              <a:spcAft>
                <a:spcPts val="0"/>
              </a:spcAft>
              <a:buClr>
                <a:srgbClr val="000000"/>
              </a:buClr>
              <a:buSzPts val="1100"/>
              <a:buFont typeface="Arial"/>
              <a:buChar char="●"/>
            </a:pPr>
            <a:r>
              <a:rPr lang="en-US" sz="700" b="0" dirty="0"/>
              <a:t>Application security testing - t</a:t>
            </a:r>
            <a:r>
              <a:rPr lang="en-US" sz="700" dirty="0"/>
              <a:t>his is about supporting / enabling </a:t>
            </a:r>
            <a:r>
              <a:rPr lang="en-US" sz="700" dirty="0" err="1"/>
              <a:t>DevSecOps</a:t>
            </a:r>
            <a:r>
              <a:rPr lang="en-US" sz="700" dirty="0"/>
              <a:t> practices</a:t>
            </a:r>
            <a:endParaRPr dirty="0"/>
          </a:p>
          <a:p>
            <a:pPr marL="158750" marR="0" lvl="0" indent="0" algn="l" rtl="0">
              <a:lnSpc>
                <a:spcPct val="100000"/>
              </a:lnSpc>
              <a:spcBef>
                <a:spcPts val="0"/>
              </a:spcBef>
              <a:spcAft>
                <a:spcPts val="0"/>
              </a:spcAft>
              <a:buClr>
                <a:srgbClr val="000000"/>
              </a:buClr>
              <a:buSzPts val="1100"/>
              <a:buFont typeface="Arial"/>
              <a:buNone/>
            </a:pPr>
            <a:endParaRPr sz="700" b="1" dirty="0"/>
          </a:p>
          <a:p>
            <a:pPr marL="158750" marR="0" lvl="0" indent="0" algn="l" rtl="0">
              <a:lnSpc>
                <a:spcPct val="100000"/>
              </a:lnSpc>
              <a:spcBef>
                <a:spcPts val="0"/>
              </a:spcBef>
              <a:spcAft>
                <a:spcPts val="0"/>
              </a:spcAft>
              <a:buClr>
                <a:srgbClr val="000000"/>
              </a:buClr>
              <a:buSzPts val="1100"/>
              <a:buFont typeface="Arial"/>
              <a:buNone/>
            </a:pPr>
            <a:r>
              <a:rPr lang="en-US" sz="700" b="1" dirty="0"/>
              <a:t>Sample Questions:</a:t>
            </a:r>
            <a:endParaRPr dirty="0"/>
          </a:p>
          <a:p>
            <a:pPr marL="914400" marR="0" lvl="1" indent="-298450" algn="l" rtl="0">
              <a:lnSpc>
                <a:spcPct val="100000"/>
              </a:lnSpc>
              <a:spcBef>
                <a:spcPts val="0"/>
              </a:spcBef>
              <a:spcAft>
                <a:spcPts val="0"/>
              </a:spcAft>
              <a:buClr>
                <a:srgbClr val="000000"/>
              </a:buClr>
              <a:buSzPts val="1100"/>
              <a:buFont typeface="Arial"/>
              <a:buChar char="○"/>
            </a:pPr>
            <a:r>
              <a:rPr lang="en-US" sz="700" b="0" dirty="0"/>
              <a:t>How do you currently do vulnerability management for your [SAP, Oracle, Salesforce]?</a:t>
            </a:r>
            <a:endParaRPr dirty="0"/>
          </a:p>
          <a:p>
            <a:pPr marL="914400" lvl="1" indent="-298450" algn="l" rtl="0">
              <a:lnSpc>
                <a:spcPct val="100000"/>
              </a:lnSpc>
              <a:spcBef>
                <a:spcPts val="0"/>
              </a:spcBef>
              <a:spcAft>
                <a:spcPts val="0"/>
              </a:spcAft>
              <a:buSzPts val="1100"/>
              <a:buChar char="○"/>
            </a:pPr>
            <a:r>
              <a:rPr lang="en-US" sz="700" dirty="0"/>
              <a:t>What is your process for staying up to date with any new vulnerabilities reported by [SAP, Oracle] or a government agency like DHS?</a:t>
            </a:r>
            <a:endParaRPr dirty="0"/>
          </a:p>
          <a:p>
            <a:pPr marL="914400" lvl="1" indent="-298450" algn="l" rtl="0">
              <a:lnSpc>
                <a:spcPct val="100000"/>
              </a:lnSpc>
              <a:spcBef>
                <a:spcPts val="0"/>
              </a:spcBef>
              <a:spcAft>
                <a:spcPts val="0"/>
              </a:spcAft>
              <a:buSzPts val="1100"/>
              <a:buChar char="○"/>
            </a:pPr>
            <a:r>
              <a:rPr lang="en-US" sz="700" b="0" dirty="0"/>
              <a:t>How do you handle threat monitoring for [SAP, Oracle, Salesforce]? </a:t>
            </a:r>
            <a:endParaRPr dirty="0"/>
          </a:p>
          <a:p>
            <a:pPr marL="914400" lvl="1" indent="-298450" algn="l" rtl="0">
              <a:lnSpc>
                <a:spcPct val="100000"/>
              </a:lnSpc>
              <a:spcBef>
                <a:spcPts val="0"/>
              </a:spcBef>
              <a:spcAft>
                <a:spcPts val="0"/>
              </a:spcAft>
              <a:buSzPts val="1100"/>
              <a:buChar char="○"/>
            </a:pPr>
            <a:r>
              <a:rPr lang="en-US" sz="700" b="0" dirty="0"/>
              <a:t>Are you using a SIEM? What data is collected there?</a:t>
            </a:r>
            <a:endParaRPr dirty="0"/>
          </a:p>
          <a:p>
            <a:pPr marL="914400" lvl="1" indent="-298450" algn="l" rtl="0">
              <a:lnSpc>
                <a:spcPct val="100000"/>
              </a:lnSpc>
              <a:spcBef>
                <a:spcPts val="0"/>
              </a:spcBef>
              <a:spcAft>
                <a:spcPts val="0"/>
              </a:spcAft>
              <a:buSzPts val="1100"/>
              <a:buChar char="○"/>
            </a:pPr>
            <a:r>
              <a:rPr lang="en-US" sz="700" b="0" dirty="0"/>
              <a:t>How are you identifying and investigating authorization and user access issues today? </a:t>
            </a:r>
            <a:endParaRPr dirty="0"/>
          </a:p>
          <a:p>
            <a:pPr marL="914400" lvl="1" indent="-298450" algn="l" rtl="0">
              <a:lnSpc>
                <a:spcPct val="100000"/>
              </a:lnSpc>
              <a:spcBef>
                <a:spcPts val="0"/>
              </a:spcBef>
              <a:spcAft>
                <a:spcPts val="0"/>
              </a:spcAft>
              <a:buSzPts val="1100"/>
              <a:buChar char="○"/>
            </a:pPr>
            <a:r>
              <a:rPr lang="en-US" sz="700" dirty="0">
                <a:latin typeface="Arial"/>
                <a:ea typeface="Arial"/>
                <a:cs typeface="Arial"/>
                <a:sym typeface="Arial"/>
              </a:rPr>
              <a:t>Are you reviewing your custom code before releasing it to QA or Prod?</a:t>
            </a:r>
            <a:endParaRPr dirty="0"/>
          </a:p>
          <a:p>
            <a:pPr marL="914400" lvl="1" indent="-298450" algn="l" rtl="0">
              <a:lnSpc>
                <a:spcPct val="100000"/>
              </a:lnSpc>
              <a:spcBef>
                <a:spcPts val="0"/>
              </a:spcBef>
              <a:spcAft>
                <a:spcPts val="0"/>
              </a:spcAft>
              <a:buSzPts val="1100"/>
              <a:buChar char="○"/>
            </a:pPr>
            <a:r>
              <a:rPr lang="en-US" sz="700" dirty="0">
                <a:latin typeface="Arial"/>
                <a:ea typeface="Arial"/>
                <a:cs typeface="Arial"/>
                <a:sym typeface="Arial"/>
              </a:rPr>
              <a:t>If any tools are being used today, which tools are being used to review custom code for quality and security issues?</a:t>
            </a:r>
            <a:endParaRPr dirty="0"/>
          </a:p>
          <a:p>
            <a:pPr marL="914400" lvl="1" indent="-298450" algn="l" rtl="0">
              <a:lnSpc>
                <a:spcPct val="100000"/>
              </a:lnSpc>
              <a:spcBef>
                <a:spcPts val="0"/>
              </a:spcBef>
              <a:spcAft>
                <a:spcPts val="0"/>
              </a:spcAft>
              <a:buSzPts val="1100"/>
              <a:buChar char="○"/>
            </a:pPr>
            <a:r>
              <a:rPr lang="en-US" sz="700" dirty="0">
                <a:latin typeface="Arial"/>
                <a:ea typeface="Arial"/>
                <a:cs typeface="Arial"/>
                <a:sym typeface="Arial"/>
              </a:rPr>
              <a:t>How long does your code review process take today? </a:t>
            </a:r>
            <a:endParaRPr sz="700" dirty="0"/>
          </a:p>
          <a:p>
            <a:pPr marL="158750" lvl="0" indent="0" algn="l" rtl="0">
              <a:lnSpc>
                <a:spcPct val="100000"/>
              </a:lnSpc>
              <a:spcBef>
                <a:spcPts val="0"/>
              </a:spcBef>
              <a:spcAft>
                <a:spcPts val="0"/>
              </a:spcAft>
              <a:buSzPts val="1100"/>
              <a:buNone/>
            </a:pPr>
            <a:endParaRPr sz="700" b="1" dirty="0"/>
          </a:p>
          <a:p>
            <a:pPr marL="158750" lvl="0" indent="0" algn="l" rtl="0">
              <a:lnSpc>
                <a:spcPct val="100000"/>
              </a:lnSpc>
              <a:spcBef>
                <a:spcPts val="0"/>
              </a:spcBef>
              <a:spcAft>
                <a:spcPts val="0"/>
              </a:spcAft>
              <a:buSzPts val="1100"/>
              <a:buNone/>
            </a:pPr>
            <a:r>
              <a:rPr lang="en-US" sz="700" b="1" dirty="0"/>
              <a:t>Supporting Concepts:</a:t>
            </a:r>
            <a:endParaRPr dirty="0"/>
          </a:p>
          <a:p>
            <a:pPr marL="457200" lvl="0" indent="-298450" algn="l" rtl="0">
              <a:lnSpc>
                <a:spcPct val="100000"/>
              </a:lnSpc>
              <a:spcBef>
                <a:spcPts val="0"/>
              </a:spcBef>
              <a:spcAft>
                <a:spcPts val="0"/>
              </a:spcAft>
              <a:buSzPts val="1100"/>
              <a:buChar char="●"/>
            </a:pPr>
            <a:r>
              <a:rPr lang="en-US" sz="700" dirty="0"/>
              <a:t>Vulnerability Management</a:t>
            </a:r>
            <a:endParaRPr dirty="0"/>
          </a:p>
          <a:p>
            <a:pPr marL="914400" lvl="1" indent="-298450" algn="l" rtl="0">
              <a:lnSpc>
                <a:spcPct val="100000"/>
              </a:lnSpc>
              <a:spcBef>
                <a:spcPts val="0"/>
              </a:spcBef>
              <a:spcAft>
                <a:spcPts val="0"/>
              </a:spcAft>
              <a:buSzPts val="1100"/>
              <a:buChar char="○"/>
            </a:pPr>
            <a:r>
              <a:rPr lang="en-US" sz="700" dirty="0"/>
              <a:t>Vulnerability management program does not currently include business-critical applications</a:t>
            </a:r>
            <a:endParaRPr dirty="0"/>
          </a:p>
          <a:p>
            <a:pPr marL="914400" lvl="1" indent="-298450" algn="l" rtl="0">
              <a:lnSpc>
                <a:spcPct val="100000"/>
              </a:lnSpc>
              <a:spcBef>
                <a:spcPts val="0"/>
              </a:spcBef>
              <a:spcAft>
                <a:spcPts val="0"/>
              </a:spcAft>
              <a:buSzPts val="1100"/>
              <a:buChar char="○"/>
            </a:pPr>
            <a:r>
              <a:rPr lang="en-US" sz="700" dirty="0"/>
              <a:t>No visibility into vulnerabilities and exploitable risk meaning potential issues with not meeting regulatory requirements</a:t>
            </a:r>
            <a:endParaRPr dirty="0"/>
          </a:p>
          <a:p>
            <a:pPr marL="914400" lvl="1" indent="-298450" algn="l" rtl="0">
              <a:lnSpc>
                <a:spcPct val="100000"/>
              </a:lnSpc>
              <a:spcBef>
                <a:spcPts val="0"/>
              </a:spcBef>
              <a:spcAft>
                <a:spcPts val="0"/>
              </a:spcAft>
              <a:buSzPts val="1100"/>
              <a:buChar char="○"/>
            </a:pPr>
            <a:r>
              <a:rPr lang="en-US" sz="700" dirty="0"/>
              <a:t>Vulnerabilities in SAP are managed by the BASIS team, InfoSec/Vuln Team has no visibility into their work/results</a:t>
            </a:r>
            <a:endParaRPr dirty="0"/>
          </a:p>
          <a:p>
            <a:pPr marL="914400" lvl="1" indent="-298450" algn="l" rtl="0">
              <a:lnSpc>
                <a:spcPct val="100000"/>
              </a:lnSpc>
              <a:spcBef>
                <a:spcPts val="0"/>
              </a:spcBef>
              <a:spcAft>
                <a:spcPts val="0"/>
              </a:spcAft>
              <a:buSzPts val="1100"/>
              <a:buChar char="○"/>
            </a:pPr>
            <a:r>
              <a:rPr lang="en-US" sz="700" dirty="0"/>
              <a:t>More business-critical processes are now running in SaaS applications, and there no processes to measure of how securely they are configured</a:t>
            </a:r>
            <a:endParaRPr dirty="0"/>
          </a:p>
          <a:p>
            <a:pPr marL="914400" lvl="1" indent="-298450" algn="l" rtl="0">
              <a:lnSpc>
                <a:spcPct val="100000"/>
              </a:lnSpc>
              <a:spcBef>
                <a:spcPts val="0"/>
              </a:spcBef>
              <a:spcAft>
                <a:spcPts val="0"/>
              </a:spcAft>
              <a:buSzPts val="1100"/>
              <a:buChar char="○"/>
            </a:pPr>
            <a:r>
              <a:rPr lang="en-US" sz="700" dirty="0"/>
              <a:t>Custom applications are developed by a third party and there is no visibility into how secure that code is</a:t>
            </a:r>
            <a:endParaRPr dirty="0"/>
          </a:p>
          <a:p>
            <a:pPr marL="914400" lvl="1" indent="-298450" algn="l" rtl="0">
              <a:lnSpc>
                <a:spcPct val="100000"/>
              </a:lnSpc>
              <a:spcBef>
                <a:spcPts val="0"/>
              </a:spcBef>
              <a:spcAft>
                <a:spcPts val="0"/>
              </a:spcAft>
              <a:buSzPts val="1100"/>
              <a:buChar char="○"/>
            </a:pPr>
            <a:r>
              <a:rPr lang="en-US" sz="700" dirty="0"/>
              <a:t>Creating reports on the security posture of my business-critical applications is manual and time consuming</a:t>
            </a:r>
            <a:endParaRPr dirty="0"/>
          </a:p>
          <a:p>
            <a:pPr marL="457200" lvl="0" indent="-298450" algn="l" rtl="0">
              <a:lnSpc>
                <a:spcPct val="100000"/>
              </a:lnSpc>
              <a:spcBef>
                <a:spcPts val="0"/>
              </a:spcBef>
              <a:spcAft>
                <a:spcPts val="0"/>
              </a:spcAft>
              <a:buSzPts val="1100"/>
              <a:buChar char="●"/>
            </a:pPr>
            <a:r>
              <a:rPr lang="en-US" sz="700" b="0" dirty="0"/>
              <a:t>Threat Detection &amp; Response</a:t>
            </a:r>
            <a:endParaRPr dirty="0"/>
          </a:p>
          <a:p>
            <a:pPr marL="914400" lvl="1" indent="-298450" algn="l" rtl="0">
              <a:lnSpc>
                <a:spcPct val="100000"/>
              </a:lnSpc>
              <a:spcBef>
                <a:spcPts val="0"/>
              </a:spcBef>
              <a:spcAft>
                <a:spcPts val="0"/>
              </a:spcAft>
              <a:buSzPts val="1100"/>
              <a:buChar char="○"/>
            </a:pPr>
            <a:r>
              <a:rPr lang="en-US" sz="700" dirty="0"/>
              <a:t>No continuous monitoring of threat activity against business-critical applications</a:t>
            </a:r>
            <a:endParaRPr dirty="0"/>
          </a:p>
          <a:p>
            <a:pPr marL="914400" lvl="1" indent="-298450" algn="l" rtl="0">
              <a:lnSpc>
                <a:spcPct val="100000"/>
              </a:lnSpc>
              <a:spcBef>
                <a:spcPts val="0"/>
              </a:spcBef>
              <a:spcAft>
                <a:spcPts val="0"/>
              </a:spcAft>
              <a:buSzPts val="1100"/>
              <a:buChar char="○"/>
            </a:pPr>
            <a:r>
              <a:rPr lang="en-US" sz="700" dirty="0"/>
              <a:t>No or basic integration of security events for business-critical business applications into Security Operations Centers (SOC)</a:t>
            </a:r>
            <a:endParaRPr dirty="0"/>
          </a:p>
          <a:p>
            <a:pPr marL="914400" lvl="1" indent="-298450" algn="l" rtl="0">
              <a:lnSpc>
                <a:spcPct val="100000"/>
              </a:lnSpc>
              <a:spcBef>
                <a:spcPts val="0"/>
              </a:spcBef>
              <a:spcAft>
                <a:spcPts val="0"/>
              </a:spcAft>
              <a:buSzPts val="1100"/>
              <a:buChar char="○"/>
            </a:pPr>
            <a:r>
              <a:rPr lang="en-US" sz="700" dirty="0"/>
              <a:t>Lacking business-critical application incident and issue correlation with enterprise-wide security events for root cause analysis</a:t>
            </a:r>
            <a:endParaRPr dirty="0"/>
          </a:p>
          <a:p>
            <a:pPr marL="914400" lvl="1" indent="-298450" algn="l" rtl="0">
              <a:lnSpc>
                <a:spcPct val="100000"/>
              </a:lnSpc>
              <a:spcBef>
                <a:spcPts val="0"/>
              </a:spcBef>
              <a:spcAft>
                <a:spcPts val="0"/>
              </a:spcAft>
              <a:buSzPts val="1100"/>
              <a:buChar char="○"/>
            </a:pPr>
            <a:r>
              <a:rPr lang="en-US" sz="700" dirty="0"/>
              <a:t>Experiencing audit failures or expensive, time-consuming manual audit of logs</a:t>
            </a:r>
            <a:endParaRPr dirty="0"/>
          </a:p>
          <a:p>
            <a:pPr marL="914400" lvl="1" indent="-298450" algn="l" rtl="0">
              <a:lnSpc>
                <a:spcPct val="100000"/>
              </a:lnSpc>
              <a:spcBef>
                <a:spcPts val="0"/>
              </a:spcBef>
              <a:spcAft>
                <a:spcPts val="0"/>
              </a:spcAft>
              <a:buSzPts val="1100"/>
              <a:buChar char="○"/>
            </a:pPr>
            <a:r>
              <a:rPr lang="en-US" sz="700" dirty="0"/>
              <a:t>No visibility into user access abuse and privilege misuse</a:t>
            </a:r>
            <a:endParaRPr dirty="0"/>
          </a:p>
          <a:p>
            <a:pPr marL="457200" lvl="0" indent="-298450" algn="l" rtl="0">
              <a:lnSpc>
                <a:spcPct val="100000"/>
              </a:lnSpc>
              <a:spcBef>
                <a:spcPts val="0"/>
              </a:spcBef>
              <a:spcAft>
                <a:spcPts val="0"/>
              </a:spcAft>
              <a:buSzPts val="1100"/>
              <a:buChar char="●"/>
            </a:pPr>
            <a:r>
              <a:rPr lang="en-US" sz="700" b="0" dirty="0"/>
              <a:t>Application Security Testing</a:t>
            </a:r>
            <a:endParaRPr dirty="0"/>
          </a:p>
          <a:p>
            <a:pPr marL="914400" lvl="1" indent="-298450" algn="l" rtl="0">
              <a:lnSpc>
                <a:spcPct val="100000"/>
              </a:lnSpc>
              <a:spcBef>
                <a:spcPts val="0"/>
              </a:spcBef>
              <a:spcAft>
                <a:spcPts val="0"/>
              </a:spcAft>
              <a:buSzPts val="1100"/>
              <a:buChar char="○"/>
            </a:pPr>
            <a:r>
              <a:rPr lang="en-US" sz="700" dirty="0"/>
              <a:t>No ability to establish compensating controls for known vulnerabilities and potential zero-day threats</a:t>
            </a:r>
            <a:endParaRPr dirty="0"/>
          </a:p>
          <a:p>
            <a:pPr marL="914400" lvl="1" indent="-298450" algn="l" rtl="0">
              <a:lnSpc>
                <a:spcPct val="100000"/>
              </a:lnSpc>
              <a:spcBef>
                <a:spcPts val="0"/>
              </a:spcBef>
              <a:spcAft>
                <a:spcPts val="0"/>
              </a:spcAft>
              <a:buSzPts val="1100"/>
              <a:buChar char="○"/>
            </a:pPr>
            <a:r>
              <a:rPr lang="en-US" sz="700" dirty="0"/>
              <a:t>Manual code reviews are expensive, error-prone, and time-consuming</a:t>
            </a:r>
            <a:endParaRPr dirty="0"/>
          </a:p>
          <a:p>
            <a:pPr marL="1371600" lvl="2" indent="-298450" algn="l" rtl="0">
              <a:lnSpc>
                <a:spcPct val="100000"/>
              </a:lnSpc>
              <a:spcBef>
                <a:spcPts val="0"/>
              </a:spcBef>
              <a:spcAft>
                <a:spcPts val="0"/>
              </a:spcAft>
              <a:buSzPts val="1100"/>
              <a:buChar char="■"/>
            </a:pPr>
            <a:r>
              <a:rPr lang="en-US" sz="700" dirty="0"/>
              <a:t>General code assessment tools do not support single vendor (SAP) technology</a:t>
            </a:r>
            <a:endParaRPr dirty="0"/>
          </a:p>
          <a:p>
            <a:pPr marL="1371600" lvl="2" indent="-298450" algn="l" rtl="0">
              <a:lnSpc>
                <a:spcPct val="100000"/>
              </a:lnSpc>
              <a:spcBef>
                <a:spcPts val="0"/>
              </a:spcBef>
              <a:spcAft>
                <a:spcPts val="0"/>
              </a:spcAft>
              <a:buSzPts val="1100"/>
              <a:buChar char="■"/>
            </a:pPr>
            <a:r>
              <a:rPr lang="en-US" sz="700" dirty="0"/>
              <a:t>Lengthy review/approval processes results in incomplete check of code and project delays</a:t>
            </a:r>
            <a:endParaRPr dirty="0"/>
          </a:p>
          <a:p>
            <a:pPr marL="914400" lvl="1" indent="-298450" algn="l" rtl="0">
              <a:lnSpc>
                <a:spcPct val="100000"/>
              </a:lnSpc>
              <a:spcBef>
                <a:spcPts val="0"/>
              </a:spcBef>
              <a:spcAft>
                <a:spcPts val="0"/>
              </a:spcAft>
              <a:buSzPts val="1100"/>
              <a:buChar char="○"/>
            </a:pPr>
            <a:r>
              <a:rPr lang="en-US" sz="700" dirty="0"/>
              <a:t>Unable to accurately report on state of security/risk of custom code </a:t>
            </a:r>
            <a:endParaRPr dirty="0"/>
          </a:p>
          <a:p>
            <a:pPr marL="914400" lvl="1" indent="-298450" algn="l" rtl="0">
              <a:lnSpc>
                <a:spcPct val="100000"/>
              </a:lnSpc>
              <a:spcBef>
                <a:spcPts val="0"/>
              </a:spcBef>
              <a:spcAft>
                <a:spcPts val="0"/>
              </a:spcAft>
              <a:buSzPts val="1100"/>
              <a:buChar char="○"/>
            </a:pPr>
            <a:r>
              <a:rPr lang="en-US" sz="700" dirty="0">
                <a:latin typeface="Arial"/>
                <a:ea typeface="Arial"/>
                <a:cs typeface="Arial"/>
                <a:sym typeface="Arial"/>
              </a:rPr>
              <a:t>Insecure and problematic code is only identified after it is deployed to production - very expensive to fix</a:t>
            </a:r>
            <a:endParaRPr dirty="0"/>
          </a:p>
          <a:p>
            <a:pPr marL="914400" lvl="1" indent="-298450" algn="l" rtl="0">
              <a:lnSpc>
                <a:spcPct val="100000"/>
              </a:lnSpc>
              <a:spcBef>
                <a:spcPts val="0"/>
              </a:spcBef>
              <a:spcAft>
                <a:spcPts val="0"/>
              </a:spcAft>
              <a:buSzPts val="1100"/>
              <a:buChar char="○"/>
            </a:pPr>
            <a:r>
              <a:rPr lang="en-US" sz="700" dirty="0">
                <a:latin typeface="Arial"/>
                <a:ea typeface="Arial"/>
                <a:cs typeface="Arial"/>
                <a:sym typeface="Arial"/>
              </a:rPr>
              <a:t>High failure rate of new code deployed to production</a:t>
            </a:r>
            <a:endParaRPr dirty="0"/>
          </a:p>
          <a:p>
            <a:pPr marL="914400" lvl="1" indent="-298450" algn="l" rtl="0">
              <a:lnSpc>
                <a:spcPct val="100000"/>
              </a:lnSpc>
              <a:spcBef>
                <a:spcPts val="0"/>
              </a:spcBef>
              <a:spcAft>
                <a:spcPts val="0"/>
              </a:spcAft>
              <a:buSzPts val="1100"/>
              <a:buChar char="○"/>
            </a:pPr>
            <a:r>
              <a:rPr lang="en-US" sz="700" dirty="0">
                <a:latin typeface="Arial"/>
                <a:ea typeface="Arial"/>
                <a:cs typeface="Arial"/>
                <a:sym typeface="Arial"/>
              </a:rPr>
              <a:t>Desire for security to be a consistent part of DevOps process, not a final check</a:t>
            </a:r>
            <a:endParaRPr dirty="0"/>
          </a:p>
          <a:p>
            <a:pPr marL="457200" lvl="0" indent="-298450" algn="l" rtl="0">
              <a:lnSpc>
                <a:spcPct val="100000"/>
              </a:lnSpc>
              <a:spcBef>
                <a:spcPts val="0"/>
              </a:spcBef>
              <a:spcAft>
                <a:spcPts val="0"/>
              </a:spcAft>
              <a:buSzPts val="1100"/>
              <a:buChar char="●"/>
            </a:pPr>
            <a:r>
              <a:rPr lang="en-US" sz="700" dirty="0">
                <a:latin typeface="Arial"/>
                <a:ea typeface="Arial"/>
                <a:cs typeface="Arial"/>
                <a:sym typeface="Arial"/>
              </a:rPr>
              <a:t>Supporting SAP code issues stats (source – our Code Quality Benchmark eBook):</a:t>
            </a:r>
            <a:endParaRPr dirty="0"/>
          </a:p>
          <a:p>
            <a:pPr marL="914400" lvl="1" indent="-298450" algn="l" rtl="0">
              <a:lnSpc>
                <a:spcPct val="100000"/>
              </a:lnSpc>
              <a:spcBef>
                <a:spcPts val="0"/>
              </a:spcBef>
              <a:spcAft>
                <a:spcPts val="0"/>
              </a:spcAft>
              <a:buSzPts val="1100"/>
              <a:buChar char="○"/>
            </a:pPr>
            <a:r>
              <a:rPr lang="en-US" sz="700" dirty="0">
                <a:latin typeface="Arial"/>
                <a:ea typeface="Arial"/>
                <a:cs typeface="Arial"/>
                <a:sym typeface="Arial"/>
              </a:rPr>
              <a:t>Average SAP system contains two million lines of custom code</a:t>
            </a:r>
            <a:endParaRPr dirty="0"/>
          </a:p>
          <a:p>
            <a:pPr marL="914400" lvl="1" indent="-298450" algn="l" rtl="0">
              <a:lnSpc>
                <a:spcPct val="100000"/>
              </a:lnSpc>
              <a:spcBef>
                <a:spcPts val="0"/>
              </a:spcBef>
              <a:spcAft>
                <a:spcPts val="0"/>
              </a:spcAft>
              <a:buSzPts val="1100"/>
              <a:buChar char="○"/>
            </a:pPr>
            <a:r>
              <a:rPr lang="en-US" sz="700" dirty="0">
                <a:latin typeface="Arial"/>
                <a:ea typeface="Arial"/>
                <a:cs typeface="Arial"/>
                <a:sym typeface="Arial"/>
              </a:rPr>
              <a:t>1.1 critical security issues per 1,000 lines of custom code</a:t>
            </a:r>
            <a:endParaRPr dirty="0"/>
          </a:p>
          <a:p>
            <a:pPr marL="914400" lvl="1" indent="-298450" algn="l" rtl="0">
              <a:lnSpc>
                <a:spcPct val="100000"/>
              </a:lnSpc>
              <a:spcBef>
                <a:spcPts val="0"/>
              </a:spcBef>
              <a:spcAft>
                <a:spcPts val="0"/>
              </a:spcAft>
              <a:buSzPts val="1100"/>
              <a:buChar char="○"/>
            </a:pPr>
            <a:r>
              <a:rPr lang="en-US" sz="700" dirty="0">
                <a:latin typeface="Arial"/>
                <a:ea typeface="Arial"/>
                <a:cs typeface="Arial"/>
                <a:sym typeface="Arial"/>
              </a:rPr>
              <a:t>1.1 critical performance issues per 1,000 lines of custom code</a:t>
            </a:r>
            <a:endParaRPr dirty="0"/>
          </a:p>
          <a:p>
            <a:pPr marL="914400" lvl="1" indent="-298450" algn="l" rtl="0">
              <a:lnSpc>
                <a:spcPct val="100000"/>
              </a:lnSpc>
              <a:spcBef>
                <a:spcPts val="0"/>
              </a:spcBef>
              <a:spcAft>
                <a:spcPts val="0"/>
              </a:spcAft>
              <a:buSzPts val="1100"/>
              <a:buChar char="○"/>
            </a:pPr>
            <a:r>
              <a:rPr lang="en-US" sz="700" dirty="0">
                <a:latin typeface="Arial"/>
                <a:ea typeface="Arial"/>
                <a:cs typeface="Arial"/>
                <a:sym typeface="Arial"/>
              </a:rPr>
              <a:t>4.6 critical robustness issues per 1,000 lines of custom code</a:t>
            </a:r>
            <a:endParaRPr dirty="0"/>
          </a:p>
          <a:p>
            <a:pPr marL="101600" lvl="0" indent="0" algn="l" rtl="0">
              <a:lnSpc>
                <a:spcPct val="100000"/>
              </a:lnSpc>
              <a:spcBef>
                <a:spcPts val="2000"/>
              </a:spcBef>
              <a:spcAft>
                <a:spcPts val="0"/>
              </a:spcAft>
              <a:buSzPts val="2000"/>
              <a:buNone/>
            </a:pPr>
            <a:endParaRPr sz="700" b="0" dirty="0"/>
          </a:p>
          <a:p>
            <a:pPr marL="0" lvl="0" indent="0" algn="l" rtl="0">
              <a:lnSpc>
                <a:spcPct val="100000"/>
              </a:lnSpc>
              <a:spcBef>
                <a:spcPts val="2000"/>
              </a:spcBef>
              <a:spcAft>
                <a:spcPts val="0"/>
              </a:spcAft>
              <a:buSzPts val="1100"/>
              <a:buNone/>
            </a:pPr>
            <a:r>
              <a:rPr lang="en-US" sz="700" b="1" dirty="0"/>
              <a:t>Stats sources: </a:t>
            </a:r>
            <a:endParaRPr dirty="0"/>
          </a:p>
          <a:p>
            <a:pPr marL="0" lvl="0" indent="0" algn="l" rtl="0">
              <a:lnSpc>
                <a:spcPct val="100000"/>
              </a:lnSpc>
              <a:spcBef>
                <a:spcPts val="2000"/>
              </a:spcBef>
              <a:spcAft>
                <a:spcPts val="0"/>
              </a:spcAft>
              <a:buSzPts val="1100"/>
              <a:buNone/>
            </a:pPr>
            <a:r>
              <a:rPr lang="en-US" sz="700" dirty="0"/>
              <a:t>1https://www.cpomagazine.com/cyber-security/application-security-backsliding-over-70-of-organizations-say-their-portfolio-is-more-vulnerable/</a:t>
            </a:r>
            <a:endParaRPr dirty="0"/>
          </a:p>
          <a:p>
            <a:pPr marL="0" lvl="0" indent="0" algn="l" rtl="0">
              <a:lnSpc>
                <a:spcPct val="100000"/>
              </a:lnSpc>
              <a:spcBef>
                <a:spcPts val="2000"/>
              </a:spcBef>
              <a:spcAft>
                <a:spcPts val="0"/>
              </a:spcAft>
              <a:buSzPts val="1100"/>
              <a:buNone/>
            </a:pPr>
            <a:r>
              <a:rPr lang="en-US" sz="700" dirty="0"/>
              <a:t>2https://www.helpnetsecurity.com/2019/10/15/privileged-user-abuse/</a:t>
            </a:r>
            <a:endParaRPr dirty="0"/>
          </a:p>
          <a:p>
            <a:pPr marL="158750" lvl="0" indent="0" algn="l" rtl="0">
              <a:lnSpc>
                <a:spcPct val="100000"/>
              </a:lnSpc>
              <a:spcBef>
                <a:spcPts val="0"/>
              </a:spcBef>
              <a:spcAft>
                <a:spcPts val="0"/>
              </a:spcAft>
              <a:buSzPts val="1100"/>
              <a:buNone/>
            </a:pPr>
            <a:endParaRPr sz="7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cSld name="Cover ">
    <p:spTree>
      <p:nvGrpSpPr>
        <p:cNvPr id="1" name="Shape 12"/>
        <p:cNvGrpSpPr/>
        <p:nvPr/>
      </p:nvGrpSpPr>
      <p:grpSpPr>
        <a:xfrm>
          <a:off x="0" y="0"/>
          <a:ext cx="0" cy="0"/>
          <a:chOff x="0" y="0"/>
          <a:chExt cx="0" cy="0"/>
        </a:xfrm>
      </p:grpSpPr>
      <p:pic>
        <p:nvPicPr>
          <p:cNvPr id="13" name="Google Shape;13;p2" descr="A picture containing text, person&#10;&#10;Description automatically generated"/>
          <p:cNvPicPr preferRelativeResize="0"/>
          <p:nvPr/>
        </p:nvPicPr>
        <p:blipFill rotWithShape="1">
          <a:blip r:embed="rId2">
            <a:alphaModFix/>
          </a:blip>
          <a:srcRect t="7339" b="18555"/>
          <a:stretch/>
        </p:blipFill>
        <p:spPr>
          <a:xfrm flipH="1">
            <a:off x="-1" y="0"/>
            <a:ext cx="12205382" cy="6023053"/>
          </a:xfrm>
          <a:prstGeom prst="rect">
            <a:avLst/>
          </a:prstGeom>
          <a:noFill/>
          <a:ln>
            <a:noFill/>
          </a:ln>
        </p:spPr>
      </p:pic>
      <p:sp>
        <p:nvSpPr>
          <p:cNvPr id="14" name="Google Shape;14;p2"/>
          <p:cNvSpPr/>
          <p:nvPr/>
        </p:nvSpPr>
        <p:spPr>
          <a:xfrm>
            <a:off x="0" y="4506686"/>
            <a:ext cx="12205386" cy="2351314"/>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Google Shape;15;p2"/>
          <p:cNvPicPr preferRelativeResize="0"/>
          <p:nvPr/>
        </p:nvPicPr>
        <p:blipFill rotWithShape="1">
          <a:blip r:embed="rId3">
            <a:alphaModFix/>
          </a:blip>
          <a:srcRect r="42838"/>
          <a:stretch/>
        </p:blipFill>
        <p:spPr>
          <a:xfrm rot="10800000">
            <a:off x="-1" y="2062896"/>
            <a:ext cx="1600023" cy="3020526"/>
          </a:xfrm>
          <a:prstGeom prst="rect">
            <a:avLst/>
          </a:prstGeom>
          <a:noFill/>
          <a:ln>
            <a:noFill/>
          </a:ln>
        </p:spPr>
      </p:pic>
      <p:pic>
        <p:nvPicPr>
          <p:cNvPr id="16" name="Google Shape;16;p2" descr="A picture containing text, clipart&#10;&#10;Description automatically generated"/>
          <p:cNvPicPr preferRelativeResize="0"/>
          <p:nvPr/>
        </p:nvPicPr>
        <p:blipFill rotWithShape="1">
          <a:blip r:embed="rId4">
            <a:alphaModFix/>
          </a:blip>
          <a:srcRect/>
          <a:stretch/>
        </p:blipFill>
        <p:spPr>
          <a:xfrm>
            <a:off x="733568" y="603217"/>
            <a:ext cx="2778959" cy="591918"/>
          </a:xfrm>
          <a:prstGeom prst="rect">
            <a:avLst/>
          </a:prstGeom>
          <a:noFill/>
          <a:ln>
            <a:noFill/>
          </a:ln>
        </p:spPr>
      </p:pic>
      <p:sp>
        <p:nvSpPr>
          <p:cNvPr id="17" name="Google Shape;17;p2"/>
          <p:cNvSpPr/>
          <p:nvPr/>
        </p:nvSpPr>
        <p:spPr>
          <a:xfrm>
            <a:off x="802105" y="3429000"/>
            <a:ext cx="10651958" cy="34420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 name="Google Shape;18;p2" descr="A picture containing logo&#10;&#10;Description automatically generated"/>
          <p:cNvPicPr preferRelativeResize="0"/>
          <p:nvPr/>
        </p:nvPicPr>
        <p:blipFill rotWithShape="1">
          <a:blip r:embed="rId5">
            <a:alphaModFix/>
          </a:blip>
          <a:srcRect r="78826"/>
          <a:stretch/>
        </p:blipFill>
        <p:spPr>
          <a:xfrm>
            <a:off x="10535875" y="4940641"/>
            <a:ext cx="540914" cy="542150"/>
          </a:xfrm>
          <a:prstGeom prst="rect">
            <a:avLst/>
          </a:prstGeom>
          <a:noFill/>
          <a:ln>
            <a:noFill/>
          </a:ln>
        </p:spPr>
      </p:pic>
      <p:cxnSp>
        <p:nvCxnSpPr>
          <p:cNvPr id="19" name="Google Shape;19;p2"/>
          <p:cNvCxnSpPr/>
          <p:nvPr/>
        </p:nvCxnSpPr>
        <p:spPr>
          <a:xfrm>
            <a:off x="10225771" y="4295561"/>
            <a:ext cx="0" cy="1961062"/>
          </a:xfrm>
          <a:prstGeom prst="straightConnector1">
            <a:avLst/>
          </a:prstGeom>
          <a:noFill/>
          <a:ln w="9525" cap="flat" cmpd="sng">
            <a:solidFill>
              <a:schemeClr val="accent1"/>
            </a:solidFill>
            <a:prstDash val="solid"/>
            <a:miter lim="800000"/>
            <a:headEnd type="none" w="sm" len="sm"/>
            <a:tailEnd type="none" w="sm" len="sm"/>
          </a:ln>
        </p:spPr>
      </p:cxnSp>
      <p:sp>
        <p:nvSpPr>
          <p:cNvPr id="20" name="Google Shape;20;p2"/>
          <p:cNvSpPr txBox="1">
            <a:spLocks noGrp="1"/>
          </p:cNvSpPr>
          <p:nvPr>
            <p:ph type="body" idx="1"/>
          </p:nvPr>
        </p:nvSpPr>
        <p:spPr>
          <a:xfrm>
            <a:off x="1434265" y="6134683"/>
            <a:ext cx="8334241" cy="48487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b="0" i="1" u="none" strike="noStrike" cap="none">
                <a:solidFill>
                  <a:srgbClr val="5A19E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2"/>
          </p:nvPr>
        </p:nvSpPr>
        <p:spPr>
          <a:xfrm>
            <a:off x="1450308" y="3922939"/>
            <a:ext cx="8334241" cy="106591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3600"/>
              <a:buNone/>
              <a:defRPr sz="3600" b="0" i="0" u="none" strike="noStrike"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
          <p:cNvSpPr txBox="1">
            <a:spLocks noGrp="1"/>
          </p:cNvSpPr>
          <p:nvPr>
            <p:ph type="body" idx="3"/>
          </p:nvPr>
        </p:nvSpPr>
        <p:spPr>
          <a:xfrm>
            <a:off x="1459817" y="5177992"/>
            <a:ext cx="8334241" cy="48487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400"/>
              <a:buNone/>
              <a:defRPr sz="2400" b="0" i="0" u="none" strike="noStrike" cap="none">
                <a:solidFill>
                  <a:schemeClr val="accent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63"/>
        <p:cNvGrpSpPr/>
        <p:nvPr/>
      </p:nvGrpSpPr>
      <p:grpSpPr>
        <a:xfrm>
          <a:off x="0" y="0"/>
          <a:ext cx="0" cy="0"/>
          <a:chOff x="0" y="0"/>
          <a:chExt cx="0" cy="0"/>
        </a:xfrm>
      </p:grpSpPr>
      <p:sp>
        <p:nvSpPr>
          <p:cNvPr id="64" name="Google Shape;64;p13"/>
          <p:cNvSpPr/>
          <p:nvPr/>
        </p:nvSpPr>
        <p:spPr>
          <a:xfrm>
            <a:off x="0" y="13358"/>
            <a:ext cx="888274" cy="69285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5" name="Google Shape;65;p13" descr="A picture containing text, person&#10;&#10;Description automatically generated"/>
          <p:cNvPicPr preferRelativeResize="0"/>
          <p:nvPr/>
        </p:nvPicPr>
        <p:blipFill rotWithShape="1">
          <a:blip r:embed="rId2">
            <a:alphaModFix/>
          </a:blip>
          <a:srcRect t="32075" b="50889"/>
          <a:stretch/>
        </p:blipFill>
        <p:spPr>
          <a:xfrm flipH="1">
            <a:off x="0" y="5557215"/>
            <a:ext cx="12205382" cy="1384663"/>
          </a:xfrm>
          <a:prstGeom prst="rect">
            <a:avLst/>
          </a:prstGeom>
          <a:noFill/>
          <a:ln>
            <a:noFill/>
          </a:ln>
        </p:spPr>
      </p:pic>
      <p:sp>
        <p:nvSpPr>
          <p:cNvPr id="66" name="Google Shape;66;p13"/>
          <p:cNvSpPr txBox="1">
            <a:spLocks noGrp="1"/>
          </p:cNvSpPr>
          <p:nvPr>
            <p:ph type="body" idx="1"/>
          </p:nvPr>
        </p:nvSpPr>
        <p:spPr>
          <a:xfrm>
            <a:off x="1026926" y="1326083"/>
            <a:ext cx="9294705" cy="97298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3200"/>
              <a:buNone/>
              <a:defRPr sz="32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13" descr="A picture containing logo&#10;&#10;Description automatically generated"/>
          <p:cNvPicPr preferRelativeResize="0"/>
          <p:nvPr/>
        </p:nvPicPr>
        <p:blipFill rotWithShape="1">
          <a:blip r:embed="rId3">
            <a:alphaModFix/>
          </a:blip>
          <a:srcRect r="78826"/>
          <a:stretch/>
        </p:blipFill>
        <p:spPr>
          <a:xfrm>
            <a:off x="451112" y="371067"/>
            <a:ext cx="574782" cy="576095"/>
          </a:xfrm>
          <a:prstGeom prst="rect">
            <a:avLst/>
          </a:prstGeom>
          <a:noFill/>
          <a:ln>
            <a:noFill/>
          </a:ln>
        </p:spPr>
      </p:pic>
      <p:pic>
        <p:nvPicPr>
          <p:cNvPr id="68" name="Google Shape;68;p13"/>
          <p:cNvPicPr preferRelativeResize="0"/>
          <p:nvPr/>
        </p:nvPicPr>
        <p:blipFill rotWithShape="1">
          <a:blip r:embed="rId4">
            <a:alphaModFix/>
          </a:blip>
          <a:srcRect l="-12968" r="14331"/>
          <a:stretch/>
        </p:blipFill>
        <p:spPr>
          <a:xfrm>
            <a:off x="9444446" y="3169579"/>
            <a:ext cx="2760936" cy="3020526"/>
          </a:xfrm>
          <a:prstGeom prst="rect">
            <a:avLst/>
          </a:prstGeom>
          <a:noFill/>
          <a:ln>
            <a:noFill/>
          </a:ln>
        </p:spPr>
      </p:pic>
      <p:sp>
        <p:nvSpPr>
          <p:cNvPr id="69" name="Google Shape;69;p13"/>
          <p:cNvSpPr/>
          <p:nvPr/>
        </p:nvSpPr>
        <p:spPr>
          <a:xfrm>
            <a:off x="0" y="4558937"/>
            <a:ext cx="5826470" cy="2382941"/>
          </a:xfrm>
          <a:prstGeom prst="rect">
            <a:avLst/>
          </a:prstGeom>
          <a:solidFill>
            <a:srgbClr val="288CB4">
              <a:alpha val="6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0" name="Google Shape;70;p13"/>
          <p:cNvSpPr txBox="1">
            <a:spLocks noGrp="1"/>
          </p:cNvSpPr>
          <p:nvPr>
            <p:ph type="body" idx="2"/>
          </p:nvPr>
        </p:nvSpPr>
        <p:spPr>
          <a:xfrm>
            <a:off x="1025894" y="2456020"/>
            <a:ext cx="9294705" cy="57609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800"/>
              <a:buNone/>
              <a:defRPr sz="1800" b="0" i="0" u="none" strike="noStrike" cap="none">
                <a:solidFill>
                  <a:srgbClr val="288CB4"/>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1" name="Google Shape;71;p13"/>
          <p:cNvCxnSpPr/>
          <p:nvPr/>
        </p:nvCxnSpPr>
        <p:spPr>
          <a:xfrm>
            <a:off x="758541" y="1121191"/>
            <a:ext cx="0" cy="5806084"/>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rey side">
  <p:cSld name="Grey side">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864330" y="150315"/>
            <a:ext cx="3145968" cy="139110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4"/>
          <p:cNvSpPr txBox="1">
            <a:spLocks noGrp="1"/>
          </p:cNvSpPr>
          <p:nvPr>
            <p:ph type="body" idx="2"/>
          </p:nvPr>
        </p:nvSpPr>
        <p:spPr>
          <a:xfrm>
            <a:off x="864331" y="1658938"/>
            <a:ext cx="3145968" cy="8883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81000" algn="ctr">
              <a:lnSpc>
                <a:spcPct val="90000"/>
              </a:lnSpc>
              <a:spcBef>
                <a:spcPts val="500"/>
              </a:spcBef>
              <a:spcAft>
                <a:spcPts val="0"/>
              </a:spcAft>
              <a:buSzPts val="2400"/>
              <a:buChar char="›"/>
              <a:defRPr/>
            </a:lvl3pPr>
            <a:lvl4pPr marL="1828800" lvl="3" indent="-381000" algn="ctr">
              <a:lnSpc>
                <a:spcPct val="90000"/>
              </a:lnSpc>
              <a:spcBef>
                <a:spcPts val="500"/>
              </a:spcBef>
              <a:spcAft>
                <a:spcPts val="0"/>
              </a:spcAft>
              <a:buSzPts val="2400"/>
              <a:buChar char="›"/>
              <a:defRPr/>
            </a:lvl4pPr>
            <a:lvl5pPr marL="2286000" lvl="4" indent="-381000" algn="ctr">
              <a:lnSpc>
                <a:spcPct val="90000"/>
              </a:lnSpc>
              <a:spcBef>
                <a:spcPts val="500"/>
              </a:spcBef>
              <a:spcAft>
                <a:spcPts val="0"/>
              </a:spcAft>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5"/>
        <p:cNvGrpSpPr/>
        <p:nvPr/>
      </p:nvGrpSpPr>
      <p:grpSpPr>
        <a:xfrm>
          <a:off x="0" y="0"/>
          <a:ext cx="0" cy="0"/>
          <a:chOff x="0" y="0"/>
          <a:chExt cx="0" cy="0"/>
        </a:xfrm>
      </p:grpSpPr>
      <p:sp>
        <p:nvSpPr>
          <p:cNvPr id="76" name="Google Shape;76;p15"/>
          <p:cNvSpPr/>
          <p:nvPr/>
        </p:nvSpPr>
        <p:spPr>
          <a:xfrm>
            <a:off x="0" y="-635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7" name="Google Shape;77;p15"/>
          <p:cNvSpPr/>
          <p:nvPr/>
        </p:nvSpPr>
        <p:spPr>
          <a:xfrm>
            <a:off x="633727" y="582363"/>
            <a:ext cx="11558273" cy="537243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8" name="Google Shape;78;p15"/>
          <p:cNvSpPr txBox="1"/>
          <p:nvPr/>
        </p:nvSpPr>
        <p:spPr>
          <a:xfrm rot="10800000">
            <a:off x="1396899" y="59122"/>
            <a:ext cx="109728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0" b="0" i="0" u="none" strike="noStrike" cap="none">
                <a:solidFill>
                  <a:srgbClr val="288CB4"/>
                </a:solidFill>
                <a:latin typeface="Arial Black"/>
                <a:ea typeface="Arial Black"/>
                <a:cs typeface="Arial Black"/>
                <a:sym typeface="Arial Black"/>
              </a:rPr>
              <a:t>“</a:t>
            </a:r>
            <a:endParaRPr/>
          </a:p>
        </p:txBody>
      </p:sp>
      <p:cxnSp>
        <p:nvCxnSpPr>
          <p:cNvPr id="79" name="Google Shape;79;p15"/>
          <p:cNvCxnSpPr/>
          <p:nvPr/>
        </p:nvCxnSpPr>
        <p:spPr>
          <a:xfrm>
            <a:off x="2612571" y="1028618"/>
            <a:ext cx="0" cy="5829382"/>
          </a:xfrm>
          <a:prstGeom prst="straightConnector1">
            <a:avLst/>
          </a:prstGeom>
          <a:noFill/>
          <a:ln w="28575" cap="flat" cmpd="sng">
            <a:solidFill>
              <a:schemeClr val="accent1"/>
            </a:solidFill>
            <a:prstDash val="solid"/>
            <a:miter lim="800000"/>
            <a:headEnd type="none" w="sm" len="sm"/>
            <a:tailEnd type="none" w="sm" len="sm"/>
          </a:ln>
        </p:spPr>
      </p:cxnSp>
      <p:sp>
        <p:nvSpPr>
          <p:cNvPr id="80" name="Google Shape;80;p15"/>
          <p:cNvSpPr txBox="1">
            <a:spLocks noGrp="1"/>
          </p:cNvSpPr>
          <p:nvPr>
            <p:ph type="body" idx="1"/>
          </p:nvPr>
        </p:nvSpPr>
        <p:spPr>
          <a:xfrm>
            <a:off x="2932304" y="1028617"/>
            <a:ext cx="7976328" cy="391522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1"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body" idx="2"/>
          </p:nvPr>
        </p:nvSpPr>
        <p:spPr>
          <a:xfrm>
            <a:off x="2932303" y="5148559"/>
            <a:ext cx="7976323" cy="359984"/>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1000"/>
              </a:spcBef>
              <a:spcAft>
                <a:spcPts val="0"/>
              </a:spcAft>
              <a:buSzPts val="2000"/>
              <a:buNone/>
              <a:defRPr sz="2000" b="0" i="1" u="none" strike="noStrike" cap="none">
                <a:solidFill>
                  <a:srgbClr val="5A19E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2" name="Google Shape;82;p15"/>
          <p:cNvPicPr preferRelativeResize="0"/>
          <p:nvPr/>
        </p:nvPicPr>
        <p:blipFill rotWithShape="1">
          <a:blip r:embed="rId2">
            <a:alphaModFix/>
          </a:blip>
          <a:srcRect l="44150"/>
          <a:stretch/>
        </p:blipFill>
        <p:spPr>
          <a:xfrm>
            <a:off x="0" y="1489594"/>
            <a:ext cx="1841480" cy="3557972"/>
          </a:xfrm>
          <a:prstGeom prst="rect">
            <a:avLst/>
          </a:prstGeom>
          <a:noFill/>
          <a:ln>
            <a:noFill/>
          </a:ln>
        </p:spPr>
      </p:pic>
      <p:pic>
        <p:nvPicPr>
          <p:cNvPr id="83" name="Google Shape;83;p15" descr="A picture containing logo&#10;&#10;Description automatically generated"/>
          <p:cNvPicPr preferRelativeResize="0"/>
          <p:nvPr/>
        </p:nvPicPr>
        <p:blipFill rotWithShape="1">
          <a:blip r:embed="rId3">
            <a:alphaModFix/>
          </a:blip>
          <a:srcRect r="77873"/>
          <a:stretch/>
        </p:blipFill>
        <p:spPr>
          <a:xfrm>
            <a:off x="11372536" y="6153238"/>
            <a:ext cx="554741" cy="53205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84"/>
        <p:cNvGrpSpPr/>
        <p:nvPr/>
      </p:nvGrpSpPr>
      <p:grpSpPr>
        <a:xfrm>
          <a:off x="0" y="0"/>
          <a:ext cx="0" cy="0"/>
          <a:chOff x="0" y="0"/>
          <a:chExt cx="0" cy="0"/>
        </a:xfrm>
      </p:grpSpPr>
      <p:sp>
        <p:nvSpPr>
          <p:cNvPr id="85" name="Google Shape;85;p16"/>
          <p:cNvSpPr txBox="1">
            <a:spLocks noGrp="1"/>
          </p:cNvSpPr>
          <p:nvPr>
            <p:ph type="body" idx="1"/>
          </p:nvPr>
        </p:nvSpPr>
        <p:spPr>
          <a:xfrm>
            <a:off x="1231778" y="2779751"/>
            <a:ext cx="6984174" cy="1041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b="1" i="0" u="none" strike="noStrike"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sz="2800" b="1" i="0" u="none" strike="noStrike" cap="none">
                <a:solidFill>
                  <a:schemeClr val="lt1"/>
                </a:solidFill>
                <a:latin typeface="Arial"/>
                <a:ea typeface="Arial"/>
                <a:cs typeface="Arial"/>
                <a:sym typeface="Arial"/>
              </a:defRPr>
            </a:lvl2pPr>
            <a:lvl3pPr marL="1371600" lvl="2" indent="-228600" algn="l">
              <a:lnSpc>
                <a:spcPct val="90000"/>
              </a:lnSpc>
              <a:spcBef>
                <a:spcPts val="500"/>
              </a:spcBef>
              <a:spcAft>
                <a:spcPts val="0"/>
              </a:spcAft>
              <a:buSzPts val="2000"/>
              <a:buNone/>
              <a:defRPr sz="2800" b="1" i="0" u="none" strike="noStrike" cap="none">
                <a:solidFill>
                  <a:schemeClr val="lt1"/>
                </a:solidFill>
                <a:latin typeface="Arial"/>
                <a:ea typeface="Arial"/>
                <a:cs typeface="Arial"/>
                <a:sym typeface="Arial"/>
              </a:defRPr>
            </a:lvl3pPr>
            <a:lvl4pPr marL="1828800" lvl="3" indent="-228600" algn="l">
              <a:lnSpc>
                <a:spcPct val="90000"/>
              </a:lnSpc>
              <a:spcBef>
                <a:spcPts val="500"/>
              </a:spcBef>
              <a:spcAft>
                <a:spcPts val="0"/>
              </a:spcAft>
              <a:buSzPts val="1800"/>
              <a:buNone/>
              <a:defRPr sz="2800" b="1" i="0" u="none" strike="noStrike" cap="none">
                <a:solidFill>
                  <a:schemeClr val="lt1"/>
                </a:solidFill>
                <a:latin typeface="Arial"/>
                <a:ea typeface="Arial"/>
                <a:cs typeface="Arial"/>
                <a:sym typeface="Arial"/>
              </a:defRPr>
            </a:lvl4pPr>
            <a:lvl5pPr marL="2286000" lvl="4" indent="-228600" algn="l">
              <a:lnSpc>
                <a:spcPct val="90000"/>
              </a:lnSpc>
              <a:spcBef>
                <a:spcPts val="500"/>
              </a:spcBef>
              <a:spcAft>
                <a:spcPts val="0"/>
              </a:spcAft>
              <a:buSzPts val="1800"/>
              <a:buNone/>
              <a:defRPr sz="2800" b="1" i="0" u="none" strike="noStrike" cap="none">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6"/>
          <p:cNvSpPr txBox="1">
            <a:spLocks noGrp="1"/>
          </p:cNvSpPr>
          <p:nvPr>
            <p:ph type="body" idx="2"/>
          </p:nvPr>
        </p:nvSpPr>
        <p:spPr>
          <a:xfrm>
            <a:off x="1240022" y="3895041"/>
            <a:ext cx="6975930" cy="94615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2800"/>
              <a:buNone/>
              <a:defRPr sz="1800" b="0" i="0" u="none" strike="noStrike" cap="none">
                <a:solidFill>
                  <a:schemeClr val="lt1"/>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6"/>
          <p:cNvSpPr txBox="1">
            <a:spLocks noGrp="1"/>
          </p:cNvSpPr>
          <p:nvPr>
            <p:ph type="body" idx="3"/>
          </p:nvPr>
        </p:nvSpPr>
        <p:spPr>
          <a:xfrm>
            <a:off x="1240022" y="4972562"/>
            <a:ext cx="6975930" cy="449825"/>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0"/>
              </a:spcBef>
              <a:spcAft>
                <a:spcPts val="0"/>
              </a:spcAft>
              <a:buClr>
                <a:schemeClr val="accent1"/>
              </a:buClr>
              <a:buSzPts val="2800"/>
              <a:buFont typeface="Arial"/>
              <a:buNone/>
              <a:defRPr sz="1600" b="0" i="1" u="none" strike="noStrike" cap="none">
                <a:solidFill>
                  <a:schemeClr val="accent1"/>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88"/>
        <p:cNvGrpSpPr/>
        <p:nvPr/>
      </p:nvGrpSpPr>
      <p:grpSpPr>
        <a:xfrm>
          <a:off x="0" y="0"/>
          <a:ext cx="0" cy="0"/>
          <a:chOff x="0" y="0"/>
          <a:chExt cx="0" cy="0"/>
        </a:xfrm>
      </p:grpSpPr>
      <p:sp>
        <p:nvSpPr>
          <p:cNvPr id="89" name="Google Shape;89;p17"/>
          <p:cNvSpPr txBox="1">
            <a:spLocks noGrp="1"/>
          </p:cNvSpPr>
          <p:nvPr>
            <p:ph type="body" idx="1"/>
          </p:nvPr>
        </p:nvSpPr>
        <p:spPr>
          <a:xfrm>
            <a:off x="381000" y="150315"/>
            <a:ext cx="11253280" cy="92785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ansition Slide 1">
  <p:cSld name="1_Transition Slide 1">
    <p:spTree>
      <p:nvGrpSpPr>
        <p:cNvPr id="1" name="Shape 90"/>
        <p:cNvGrpSpPr/>
        <p:nvPr/>
      </p:nvGrpSpPr>
      <p:grpSpPr>
        <a:xfrm>
          <a:off x="0" y="0"/>
          <a:ext cx="0" cy="0"/>
          <a:chOff x="0" y="0"/>
          <a:chExt cx="0" cy="0"/>
        </a:xfrm>
      </p:grpSpPr>
      <p:sp>
        <p:nvSpPr>
          <p:cNvPr id="91" name="Google Shape;91;p18"/>
          <p:cNvSpPr txBox="1">
            <a:spLocks noGrp="1"/>
          </p:cNvSpPr>
          <p:nvPr>
            <p:ph type="body" idx="1"/>
          </p:nvPr>
        </p:nvSpPr>
        <p:spPr>
          <a:xfrm>
            <a:off x="360571" y="1987200"/>
            <a:ext cx="5100553" cy="8477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b="1" i="0" u="none" strike="noStrike" cap="none">
                <a:solidFill>
                  <a:srgbClr val="5B5B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8"/>
          <p:cNvSpPr txBox="1">
            <a:spLocks noGrp="1"/>
          </p:cNvSpPr>
          <p:nvPr>
            <p:ph type="body" idx="2"/>
          </p:nvPr>
        </p:nvSpPr>
        <p:spPr>
          <a:xfrm>
            <a:off x="360570" y="3436034"/>
            <a:ext cx="5100553" cy="8477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1800" b="0" i="0" u="none" strike="noStrike" cap="none">
                <a:solidFill>
                  <a:srgbClr val="5B5B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 Only_2">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264962" y="206800"/>
            <a:ext cx="9076800" cy="10257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054A6"/>
              </a:buClr>
              <a:buSzPts val="2800"/>
              <a:buFont typeface="Arial"/>
              <a:buNone/>
              <a:defRPr sz="2800" b="1" cap="none">
                <a:solidFill>
                  <a:srgbClr val="0054A6"/>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_1">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264962" y="206800"/>
            <a:ext cx="9076800" cy="10257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054A6"/>
              </a:buClr>
              <a:buSzPts val="2800"/>
              <a:buFont typeface="Arial"/>
              <a:buNone/>
              <a:defRPr sz="2800" b="1" cap="none">
                <a:solidFill>
                  <a:srgbClr val="0054A6"/>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
  <p:cSld name="Cover ">
    <p:spTree>
      <p:nvGrpSpPr>
        <p:cNvPr id="1" name="Shape 12"/>
        <p:cNvGrpSpPr/>
        <p:nvPr/>
      </p:nvGrpSpPr>
      <p:grpSpPr>
        <a:xfrm>
          <a:off x="0" y="0"/>
          <a:ext cx="0" cy="0"/>
          <a:chOff x="0" y="0"/>
          <a:chExt cx="0" cy="0"/>
        </a:xfrm>
      </p:grpSpPr>
      <p:pic>
        <p:nvPicPr>
          <p:cNvPr id="13" name="Google Shape;13;p39" descr="A picture containing text, person&#10;&#10;Description automatically generated"/>
          <p:cNvPicPr preferRelativeResize="0"/>
          <p:nvPr/>
        </p:nvPicPr>
        <p:blipFill rotWithShape="1">
          <a:blip r:embed="rId2">
            <a:alphaModFix/>
          </a:blip>
          <a:srcRect t="7337" b="18554"/>
          <a:stretch/>
        </p:blipFill>
        <p:spPr>
          <a:xfrm flipH="1">
            <a:off x="-1" y="0"/>
            <a:ext cx="12205382" cy="6023053"/>
          </a:xfrm>
          <a:prstGeom prst="rect">
            <a:avLst/>
          </a:prstGeom>
          <a:noFill/>
          <a:ln>
            <a:noFill/>
          </a:ln>
        </p:spPr>
      </p:pic>
      <p:sp>
        <p:nvSpPr>
          <p:cNvPr id="14" name="Google Shape;14;p39"/>
          <p:cNvSpPr/>
          <p:nvPr/>
        </p:nvSpPr>
        <p:spPr>
          <a:xfrm>
            <a:off x="0" y="4506686"/>
            <a:ext cx="12205386" cy="2351314"/>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 name="Google Shape;15;p39"/>
          <p:cNvPicPr preferRelativeResize="0"/>
          <p:nvPr/>
        </p:nvPicPr>
        <p:blipFill rotWithShape="1">
          <a:blip r:embed="rId3">
            <a:alphaModFix/>
          </a:blip>
          <a:srcRect r="42838"/>
          <a:stretch/>
        </p:blipFill>
        <p:spPr>
          <a:xfrm rot="10800000">
            <a:off x="-1" y="2062896"/>
            <a:ext cx="1600023" cy="3020526"/>
          </a:xfrm>
          <a:prstGeom prst="rect">
            <a:avLst/>
          </a:prstGeom>
          <a:noFill/>
          <a:ln>
            <a:noFill/>
          </a:ln>
        </p:spPr>
      </p:pic>
      <p:pic>
        <p:nvPicPr>
          <p:cNvPr id="16" name="Google Shape;16;p39" descr="A picture containing text, clipart&#10;&#10;Description automatically generated"/>
          <p:cNvPicPr preferRelativeResize="0"/>
          <p:nvPr/>
        </p:nvPicPr>
        <p:blipFill rotWithShape="1">
          <a:blip r:embed="rId4">
            <a:alphaModFix/>
          </a:blip>
          <a:srcRect/>
          <a:stretch/>
        </p:blipFill>
        <p:spPr>
          <a:xfrm>
            <a:off x="733568" y="603217"/>
            <a:ext cx="2778959" cy="591918"/>
          </a:xfrm>
          <a:prstGeom prst="rect">
            <a:avLst/>
          </a:prstGeom>
          <a:noFill/>
          <a:ln>
            <a:noFill/>
          </a:ln>
        </p:spPr>
      </p:pic>
      <p:sp>
        <p:nvSpPr>
          <p:cNvPr id="17" name="Google Shape;17;p39"/>
          <p:cNvSpPr/>
          <p:nvPr/>
        </p:nvSpPr>
        <p:spPr>
          <a:xfrm>
            <a:off x="802105" y="3429000"/>
            <a:ext cx="10651958" cy="34420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 name="Google Shape;18;p39" descr="A picture containing logo&#10;&#10;Description automatically generated"/>
          <p:cNvPicPr preferRelativeResize="0"/>
          <p:nvPr/>
        </p:nvPicPr>
        <p:blipFill rotWithShape="1">
          <a:blip r:embed="rId5">
            <a:alphaModFix/>
          </a:blip>
          <a:srcRect r="78826"/>
          <a:stretch/>
        </p:blipFill>
        <p:spPr>
          <a:xfrm>
            <a:off x="10535875" y="4940641"/>
            <a:ext cx="540914" cy="542150"/>
          </a:xfrm>
          <a:prstGeom prst="rect">
            <a:avLst/>
          </a:prstGeom>
          <a:noFill/>
          <a:ln>
            <a:noFill/>
          </a:ln>
        </p:spPr>
      </p:pic>
      <p:cxnSp>
        <p:nvCxnSpPr>
          <p:cNvPr id="19" name="Google Shape;19;p39"/>
          <p:cNvCxnSpPr/>
          <p:nvPr/>
        </p:nvCxnSpPr>
        <p:spPr>
          <a:xfrm>
            <a:off x="10225771" y="4295561"/>
            <a:ext cx="0" cy="1961062"/>
          </a:xfrm>
          <a:prstGeom prst="straightConnector1">
            <a:avLst/>
          </a:prstGeom>
          <a:noFill/>
          <a:ln w="9525" cap="flat" cmpd="sng">
            <a:solidFill>
              <a:schemeClr val="accent1"/>
            </a:solidFill>
            <a:prstDash val="solid"/>
            <a:miter lim="800000"/>
            <a:headEnd type="none" w="sm" len="sm"/>
            <a:tailEnd type="none" w="sm" len="sm"/>
          </a:ln>
        </p:spPr>
      </p:cxnSp>
      <p:sp>
        <p:nvSpPr>
          <p:cNvPr id="20" name="Google Shape;20;p39"/>
          <p:cNvSpPr txBox="1">
            <a:spLocks noGrp="1"/>
          </p:cNvSpPr>
          <p:nvPr>
            <p:ph type="body" idx="1"/>
          </p:nvPr>
        </p:nvSpPr>
        <p:spPr>
          <a:xfrm>
            <a:off x="1434265" y="6134683"/>
            <a:ext cx="8334241" cy="48487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b="0" i="1" u="none" strike="noStrike" cap="none">
                <a:solidFill>
                  <a:srgbClr val="5A19E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9"/>
          <p:cNvSpPr txBox="1">
            <a:spLocks noGrp="1"/>
          </p:cNvSpPr>
          <p:nvPr>
            <p:ph type="body" idx="2"/>
          </p:nvPr>
        </p:nvSpPr>
        <p:spPr>
          <a:xfrm>
            <a:off x="1450308" y="3922939"/>
            <a:ext cx="8334241" cy="106591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3600"/>
              <a:buNone/>
              <a:defRPr sz="3600" b="0" i="0" u="none" strike="noStrike"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9"/>
          <p:cNvSpPr txBox="1">
            <a:spLocks noGrp="1"/>
          </p:cNvSpPr>
          <p:nvPr>
            <p:ph type="body" idx="3"/>
          </p:nvPr>
        </p:nvSpPr>
        <p:spPr>
          <a:xfrm>
            <a:off x="1459817" y="5177992"/>
            <a:ext cx="8334241" cy="48487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400"/>
              <a:buNone/>
              <a:defRPr sz="2400" b="0" i="0" u="none" strike="noStrike" cap="none">
                <a:solidFill>
                  <a:schemeClr val="accent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1410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40"/>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0"/>
          <p:cNvSpPr txBox="1">
            <a:spLocks noGrp="1"/>
          </p:cNvSpPr>
          <p:nvPr>
            <p:ph type="body" idx="2"/>
          </p:nvPr>
        </p:nvSpPr>
        <p:spPr>
          <a:xfrm>
            <a:off x="992776" y="953589"/>
            <a:ext cx="10642012" cy="511966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000"/>
              <a:buNone/>
              <a:defRPr sz="2000">
                <a:solidFill>
                  <a:srgbClr val="0A1446"/>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400"/>
              <a:buNone/>
              <a:defRPr/>
            </a:lvl4pPr>
            <a:lvl5pPr marL="2286000" lvl="4" indent="-228600" algn="l">
              <a:lnSpc>
                <a:spcPct val="90000"/>
              </a:lnSpc>
              <a:spcBef>
                <a:spcPts val="500"/>
              </a:spcBef>
              <a:spcAft>
                <a:spcPts val="0"/>
              </a:spcAft>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1593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
        <p:cNvGrpSpPr/>
        <p:nvPr/>
      </p:nvGrpSpPr>
      <p:grpSpPr>
        <a:xfrm>
          <a:off x="0" y="0"/>
          <a:ext cx="0" cy="0"/>
          <a:chOff x="0" y="0"/>
          <a:chExt cx="0" cy="0"/>
        </a:xfrm>
      </p:grpSpPr>
      <p:sp>
        <p:nvSpPr>
          <p:cNvPr id="24" name="Google Shape;24;p3"/>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
        <p:cNvGrpSpPr/>
        <p:nvPr/>
      </p:nvGrpSpPr>
      <p:grpSpPr>
        <a:xfrm>
          <a:off x="0" y="0"/>
          <a:ext cx="0" cy="0"/>
          <a:chOff x="0" y="0"/>
          <a:chExt cx="0" cy="0"/>
        </a:xfrm>
      </p:grpSpPr>
      <p:sp>
        <p:nvSpPr>
          <p:cNvPr id="27" name="Google Shape;27;p41"/>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66900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spTree>
      <p:nvGrpSpPr>
        <p:cNvPr id="1" name="Shape 28"/>
        <p:cNvGrpSpPr/>
        <p:nvPr/>
      </p:nvGrpSpPr>
      <p:grpSpPr>
        <a:xfrm>
          <a:off x="0" y="0"/>
          <a:ext cx="0" cy="0"/>
          <a:chOff x="0" y="0"/>
          <a:chExt cx="0" cy="0"/>
        </a:xfrm>
      </p:grpSpPr>
      <p:sp>
        <p:nvSpPr>
          <p:cNvPr id="29" name="Google Shape;29;p48"/>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8"/>
          <p:cNvSpPr txBox="1">
            <a:spLocks noGrp="1"/>
          </p:cNvSpPr>
          <p:nvPr>
            <p:ph type="body" idx="2"/>
          </p:nvPr>
        </p:nvSpPr>
        <p:spPr>
          <a:xfrm>
            <a:off x="992776" y="1489167"/>
            <a:ext cx="10642012" cy="511966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400"/>
              <a:buNone/>
              <a:defRPr/>
            </a:lvl4pPr>
            <a:lvl5pPr marL="2286000" lvl="4" indent="-228600" algn="l">
              <a:lnSpc>
                <a:spcPct val="90000"/>
              </a:lnSpc>
              <a:spcBef>
                <a:spcPts val="500"/>
              </a:spcBef>
              <a:spcAft>
                <a:spcPts val="0"/>
              </a:spcAft>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8"/>
          <p:cNvSpPr txBox="1">
            <a:spLocks noGrp="1"/>
          </p:cNvSpPr>
          <p:nvPr>
            <p:ph type="body" idx="3"/>
          </p:nvPr>
        </p:nvSpPr>
        <p:spPr>
          <a:xfrm>
            <a:off x="992776" y="862104"/>
            <a:ext cx="10641503" cy="4311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81000" algn="ctr">
              <a:lnSpc>
                <a:spcPct val="90000"/>
              </a:lnSpc>
              <a:spcBef>
                <a:spcPts val="500"/>
              </a:spcBef>
              <a:spcAft>
                <a:spcPts val="0"/>
              </a:spcAft>
              <a:buSzPts val="2400"/>
              <a:buChar char="›"/>
              <a:defRPr/>
            </a:lvl3pPr>
            <a:lvl4pPr marL="1828800" lvl="3" indent="-381000" algn="ctr">
              <a:lnSpc>
                <a:spcPct val="90000"/>
              </a:lnSpc>
              <a:spcBef>
                <a:spcPts val="500"/>
              </a:spcBef>
              <a:spcAft>
                <a:spcPts val="0"/>
              </a:spcAft>
              <a:buSzPts val="2400"/>
              <a:buChar char="›"/>
              <a:defRPr/>
            </a:lvl4pPr>
            <a:lvl5pPr marL="2286000" lvl="4" indent="-381000" algn="ctr">
              <a:lnSpc>
                <a:spcPct val="90000"/>
              </a:lnSpc>
              <a:spcBef>
                <a:spcPts val="500"/>
              </a:spcBef>
              <a:spcAft>
                <a:spcPts val="0"/>
              </a:spcAft>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42891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ransition Slide 1">
  <p:cSld name="Transition Slide 1">
    <p:spTree>
      <p:nvGrpSpPr>
        <p:cNvPr id="1" name="Shape 32"/>
        <p:cNvGrpSpPr/>
        <p:nvPr/>
      </p:nvGrpSpPr>
      <p:grpSpPr>
        <a:xfrm>
          <a:off x="0" y="0"/>
          <a:ext cx="0" cy="0"/>
          <a:chOff x="0" y="0"/>
          <a:chExt cx="0" cy="0"/>
        </a:xfrm>
      </p:grpSpPr>
      <p:sp>
        <p:nvSpPr>
          <p:cNvPr id="33" name="Google Shape;33;p43"/>
          <p:cNvSpPr/>
          <p:nvPr/>
        </p:nvSpPr>
        <p:spPr>
          <a:xfrm rot="-5400000">
            <a:off x="-2945675" y="2945676"/>
            <a:ext cx="6858001" cy="966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288CB4"/>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4" name="Google Shape;34;p43"/>
          <p:cNvSpPr/>
          <p:nvPr/>
        </p:nvSpPr>
        <p:spPr>
          <a:xfrm rot="-5400000">
            <a:off x="-1634139" y="1634136"/>
            <a:ext cx="6858002" cy="3589725"/>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288CB4"/>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5" name="Google Shape;35;p43"/>
          <p:cNvPicPr preferRelativeResize="0"/>
          <p:nvPr/>
        </p:nvPicPr>
        <p:blipFill rotWithShape="1">
          <a:blip r:embed="rId2">
            <a:alphaModFix/>
          </a:blip>
          <a:srcRect/>
          <a:stretch/>
        </p:blipFill>
        <p:spPr>
          <a:xfrm>
            <a:off x="-947062" y="84240"/>
            <a:ext cx="2697485" cy="2910845"/>
          </a:xfrm>
          <a:prstGeom prst="rect">
            <a:avLst/>
          </a:prstGeom>
          <a:noFill/>
          <a:ln>
            <a:noFill/>
          </a:ln>
        </p:spPr>
      </p:pic>
      <p:cxnSp>
        <p:nvCxnSpPr>
          <p:cNvPr id="36" name="Google Shape;36;p43"/>
          <p:cNvCxnSpPr/>
          <p:nvPr/>
        </p:nvCxnSpPr>
        <p:spPr>
          <a:xfrm>
            <a:off x="7204015" y="2345558"/>
            <a:ext cx="0" cy="2568688"/>
          </a:xfrm>
          <a:prstGeom prst="straightConnector1">
            <a:avLst/>
          </a:prstGeom>
          <a:noFill/>
          <a:ln w="9525" cap="flat" cmpd="sng">
            <a:solidFill>
              <a:schemeClr val="accent1"/>
            </a:solidFill>
            <a:prstDash val="solid"/>
            <a:miter lim="800000"/>
            <a:headEnd type="none" w="sm" len="sm"/>
            <a:tailEnd type="none" w="sm" len="sm"/>
          </a:ln>
        </p:spPr>
      </p:cxnSp>
      <p:sp>
        <p:nvSpPr>
          <p:cNvPr id="37" name="Google Shape;37;p43"/>
          <p:cNvSpPr txBox="1"/>
          <p:nvPr/>
        </p:nvSpPr>
        <p:spPr>
          <a:xfrm>
            <a:off x="7585579" y="4470900"/>
            <a:ext cx="235010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5A19EB"/>
                </a:solidFill>
                <a:latin typeface="Arial"/>
                <a:ea typeface="Arial"/>
                <a:cs typeface="Arial"/>
                <a:sym typeface="Arial"/>
              </a:rPr>
              <a:t>ONAPSIS.COM</a:t>
            </a:r>
            <a:endParaRPr sz="1600" b="1" i="0" u="none" strike="noStrike" cap="none">
              <a:solidFill>
                <a:srgbClr val="5A19EB"/>
              </a:solidFill>
              <a:latin typeface="Arial"/>
              <a:ea typeface="Arial"/>
              <a:cs typeface="Arial"/>
              <a:sym typeface="Arial"/>
            </a:endParaRPr>
          </a:p>
        </p:txBody>
      </p:sp>
      <p:sp>
        <p:nvSpPr>
          <p:cNvPr id="38" name="Google Shape;38;p43"/>
          <p:cNvSpPr/>
          <p:nvPr/>
        </p:nvSpPr>
        <p:spPr>
          <a:xfrm>
            <a:off x="7494138" y="4369298"/>
            <a:ext cx="2172369" cy="479345"/>
          </a:xfrm>
          <a:prstGeom prst="roundRect">
            <a:avLst>
              <a:gd name="adj" fmla="val 50000"/>
            </a:avLst>
          </a:prstGeom>
          <a:noFill/>
          <a:ln w="12700" cap="flat" cmpd="sng">
            <a:solidFill>
              <a:srgbClr val="5A19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9" name="Google Shape;39;p43" descr="A picture containing text, clipart&#10;&#10;Description automatically generated"/>
          <p:cNvPicPr preferRelativeResize="0"/>
          <p:nvPr/>
        </p:nvPicPr>
        <p:blipFill rotWithShape="1">
          <a:blip r:embed="rId3">
            <a:alphaModFix/>
          </a:blip>
          <a:srcRect/>
          <a:stretch/>
        </p:blipFill>
        <p:spPr>
          <a:xfrm>
            <a:off x="618243" y="5540975"/>
            <a:ext cx="2353238" cy="501240"/>
          </a:xfrm>
          <a:prstGeom prst="rect">
            <a:avLst/>
          </a:prstGeom>
          <a:noFill/>
          <a:ln>
            <a:noFill/>
          </a:ln>
        </p:spPr>
      </p:pic>
    </p:spTree>
    <p:extLst>
      <p:ext uri="{BB962C8B-B14F-4D97-AF65-F5344CB8AC3E}">
        <p14:creationId xmlns:p14="http://schemas.microsoft.com/office/powerpoint/2010/main" val="825133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40"/>
        <p:cNvGrpSpPr/>
        <p:nvPr/>
      </p:nvGrpSpPr>
      <p:grpSpPr>
        <a:xfrm>
          <a:off x="0" y="0"/>
          <a:ext cx="0" cy="0"/>
          <a:chOff x="0" y="0"/>
          <a:chExt cx="0" cy="0"/>
        </a:xfrm>
      </p:grpSpPr>
      <p:sp>
        <p:nvSpPr>
          <p:cNvPr id="41" name="Google Shape;41;p51"/>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400"/>
              <a:buNone/>
              <a:defRPr sz="2800" b="0" i="0" u="none" strike="noStrike" cap="none">
                <a:solidFill>
                  <a:srgbClr val="0A1446"/>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500"/>
              </a:spcBef>
              <a:spcAft>
                <a:spcPts val="0"/>
              </a:spcAft>
              <a:buSzPts val="2400"/>
              <a:buChar char="›"/>
              <a:defRPr/>
            </a:lvl3pPr>
            <a:lvl4pPr marL="1828800" lvl="3" indent="-381000" algn="l">
              <a:lnSpc>
                <a:spcPct val="90000"/>
              </a:lnSpc>
              <a:spcBef>
                <a:spcPts val="500"/>
              </a:spcBef>
              <a:spcAft>
                <a:spcPts val="0"/>
              </a:spcAft>
              <a:buSzPts val="2400"/>
              <a:buChar char="›"/>
              <a:defRPr/>
            </a:lvl4pPr>
            <a:lvl5pPr marL="2286000" lvl="4" indent="-381000" algn="l">
              <a:lnSpc>
                <a:spcPct val="90000"/>
              </a:lnSpc>
              <a:spcBef>
                <a:spcPts val="500"/>
              </a:spcBef>
              <a:spcAft>
                <a:spcPts val="0"/>
              </a:spcAft>
              <a:buSzPts val="2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2060537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42"/>
        <p:cNvGrpSpPr/>
        <p:nvPr/>
      </p:nvGrpSpPr>
      <p:grpSpPr>
        <a:xfrm>
          <a:off x="0" y="0"/>
          <a:ext cx="0" cy="0"/>
          <a:chOff x="0" y="0"/>
          <a:chExt cx="0" cy="0"/>
        </a:xfrm>
      </p:grpSpPr>
      <p:sp>
        <p:nvSpPr>
          <p:cNvPr id="43" name="Google Shape;43;p52"/>
          <p:cNvSpPr txBox="1">
            <a:spLocks noGrp="1"/>
          </p:cNvSpPr>
          <p:nvPr>
            <p:ph type="title"/>
          </p:nvPr>
        </p:nvSpPr>
        <p:spPr>
          <a:xfrm>
            <a:off x="380999" y="134789"/>
            <a:ext cx="11253300" cy="863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4" name="Google Shape;44;p52"/>
          <p:cNvSpPr txBox="1">
            <a:spLocks noGrp="1"/>
          </p:cNvSpPr>
          <p:nvPr>
            <p:ph type="body" idx="1"/>
          </p:nvPr>
        </p:nvSpPr>
        <p:spPr>
          <a:xfrm>
            <a:off x="381000" y="1110572"/>
            <a:ext cx="11253300" cy="46020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SzPts val="1900"/>
              <a:buChar char="•"/>
              <a:defRPr/>
            </a:lvl1pPr>
            <a:lvl2pPr marL="914400" lvl="1" indent="-349250" algn="l">
              <a:lnSpc>
                <a:spcPct val="90000"/>
              </a:lnSpc>
              <a:spcBef>
                <a:spcPts val="500"/>
              </a:spcBef>
              <a:spcAft>
                <a:spcPts val="0"/>
              </a:spcAft>
              <a:buSzPts val="1900"/>
              <a:buChar char="•"/>
              <a:defRPr/>
            </a:lvl2pPr>
            <a:lvl3pPr marL="1371600" lvl="2" indent="-349250" algn="l">
              <a:lnSpc>
                <a:spcPct val="90000"/>
              </a:lnSpc>
              <a:spcBef>
                <a:spcPts val="500"/>
              </a:spcBef>
              <a:spcAft>
                <a:spcPts val="0"/>
              </a:spcAft>
              <a:buSzPts val="19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5" name="Google Shape;45;p52"/>
          <p:cNvSpPr txBox="1">
            <a:spLocks noGrp="1"/>
          </p:cNvSpPr>
          <p:nvPr>
            <p:ph type="ftr" idx="11"/>
          </p:nvPr>
        </p:nvSpPr>
        <p:spPr>
          <a:xfrm>
            <a:off x="381000" y="5777853"/>
            <a:ext cx="11253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46" name="Google Shape;46;p52"/>
          <p:cNvSpPr txBox="1">
            <a:spLocks noGrp="1"/>
          </p:cNvSpPr>
          <p:nvPr>
            <p:ph type="sldNum" idx="12"/>
          </p:nvPr>
        </p:nvSpPr>
        <p:spPr>
          <a:xfrm>
            <a:off x="381000" y="6356351"/>
            <a:ext cx="416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86348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Side">
  <p:cSld name="One Side">
    <p:spTree>
      <p:nvGrpSpPr>
        <p:cNvPr id="1" name="Shape 47"/>
        <p:cNvGrpSpPr/>
        <p:nvPr/>
      </p:nvGrpSpPr>
      <p:grpSpPr>
        <a:xfrm>
          <a:off x="0" y="0"/>
          <a:ext cx="0" cy="0"/>
          <a:chOff x="0" y="0"/>
          <a:chExt cx="0" cy="0"/>
        </a:xfrm>
      </p:grpSpPr>
      <p:sp>
        <p:nvSpPr>
          <p:cNvPr id="48" name="Google Shape;48;p42"/>
          <p:cNvSpPr/>
          <p:nvPr/>
        </p:nvSpPr>
        <p:spPr>
          <a:xfrm>
            <a:off x="0" y="0"/>
            <a:ext cx="3384883" cy="68580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1446"/>
              </a:solidFill>
              <a:latin typeface="Arial"/>
              <a:ea typeface="Arial"/>
              <a:cs typeface="Arial"/>
              <a:sym typeface="Arial"/>
            </a:endParaRPr>
          </a:p>
        </p:txBody>
      </p:sp>
      <p:sp>
        <p:nvSpPr>
          <p:cNvPr id="49" name="Google Shape;49;p42"/>
          <p:cNvSpPr txBox="1">
            <a:spLocks noGrp="1"/>
          </p:cNvSpPr>
          <p:nvPr>
            <p:ph type="body" idx="1"/>
          </p:nvPr>
        </p:nvSpPr>
        <p:spPr>
          <a:xfrm>
            <a:off x="592646" y="1255394"/>
            <a:ext cx="2488347" cy="1443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b="1" i="0" u="none" strike="noStrike" cap="none">
                <a:solidFill>
                  <a:srgbClr val="0A1446"/>
                </a:solidFill>
                <a:latin typeface="Arial"/>
                <a:ea typeface="Arial"/>
                <a:cs typeface="Arial"/>
                <a:sym typeface="Arial"/>
              </a:defRPr>
            </a:lvl1pPr>
            <a:lvl2pPr marL="914400" lvl="1"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2pPr>
            <a:lvl3pPr marL="1371600" lvl="2"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3pPr>
            <a:lvl4pPr marL="1828800" lvl="3"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4pPr>
            <a:lvl5pPr marL="2286000" lvl="4"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0" name="Google Shape;50;p42"/>
          <p:cNvCxnSpPr/>
          <p:nvPr/>
        </p:nvCxnSpPr>
        <p:spPr>
          <a:xfrm>
            <a:off x="398762" y="1035961"/>
            <a:ext cx="0" cy="5829382"/>
          </a:xfrm>
          <a:prstGeom prst="straightConnector1">
            <a:avLst/>
          </a:prstGeom>
          <a:noFill/>
          <a:ln w="19050" cap="flat" cmpd="sng">
            <a:solidFill>
              <a:schemeClr val="accent1"/>
            </a:solidFill>
            <a:prstDash val="solid"/>
            <a:miter lim="800000"/>
            <a:headEnd type="none" w="sm" len="sm"/>
            <a:tailEnd type="none" w="sm" len="sm"/>
          </a:ln>
        </p:spPr>
      </p:cxnSp>
      <p:pic>
        <p:nvPicPr>
          <p:cNvPr id="51" name="Google Shape;51;p42" descr="A picture containing logo&#10;&#10;Description automatically generated"/>
          <p:cNvPicPr preferRelativeResize="0"/>
          <p:nvPr/>
        </p:nvPicPr>
        <p:blipFill rotWithShape="1">
          <a:blip r:embed="rId2">
            <a:alphaModFix/>
          </a:blip>
          <a:srcRect r="77873"/>
          <a:stretch/>
        </p:blipFill>
        <p:spPr>
          <a:xfrm>
            <a:off x="127020" y="268409"/>
            <a:ext cx="554741" cy="532055"/>
          </a:xfrm>
          <a:prstGeom prst="rect">
            <a:avLst/>
          </a:prstGeom>
          <a:noFill/>
          <a:ln>
            <a:noFill/>
          </a:ln>
        </p:spPr>
      </p:pic>
      <p:sp>
        <p:nvSpPr>
          <p:cNvPr id="52" name="Google Shape;52;p42"/>
          <p:cNvSpPr txBox="1">
            <a:spLocks noGrp="1"/>
          </p:cNvSpPr>
          <p:nvPr>
            <p:ph type="body" idx="2"/>
          </p:nvPr>
        </p:nvSpPr>
        <p:spPr>
          <a:xfrm>
            <a:off x="3578766" y="417095"/>
            <a:ext cx="8228182" cy="614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2"/>
          <p:cNvSpPr txBox="1">
            <a:spLocks noGrp="1"/>
          </p:cNvSpPr>
          <p:nvPr>
            <p:ph type="body" idx="3"/>
          </p:nvPr>
        </p:nvSpPr>
        <p:spPr>
          <a:xfrm>
            <a:off x="592646" y="2837918"/>
            <a:ext cx="2488343" cy="275855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a:solidFill>
                  <a:schemeClr val="accent3"/>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400"/>
              <a:buNone/>
              <a:defRPr/>
            </a:lvl4pPr>
            <a:lvl5pPr marL="2286000" lvl="4" indent="-228600" algn="l">
              <a:lnSpc>
                <a:spcPct val="90000"/>
              </a:lnSpc>
              <a:spcBef>
                <a:spcPts val="500"/>
              </a:spcBef>
              <a:spcAft>
                <a:spcPts val="0"/>
              </a:spcAft>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32643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type="titleOnly">
  <p:cSld name="Title Only 1">
    <p:spTree>
      <p:nvGrpSpPr>
        <p:cNvPr id="1" name="Shape 54"/>
        <p:cNvGrpSpPr/>
        <p:nvPr/>
      </p:nvGrpSpPr>
      <p:grpSpPr>
        <a:xfrm>
          <a:off x="0" y="0"/>
          <a:ext cx="0" cy="0"/>
          <a:chOff x="0" y="0"/>
          <a:chExt cx="0" cy="0"/>
        </a:xfrm>
      </p:grpSpPr>
      <p:sp>
        <p:nvSpPr>
          <p:cNvPr id="55" name="Google Shape;55;ge8a2325fa5_0_98"/>
          <p:cNvSpPr txBox="1">
            <a:spLocks noGrp="1"/>
          </p:cNvSpPr>
          <p:nvPr>
            <p:ph type="title"/>
          </p:nvPr>
        </p:nvSpPr>
        <p:spPr>
          <a:xfrm>
            <a:off x="380999" y="134789"/>
            <a:ext cx="11253300" cy="863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6" name="Google Shape;56;ge8a2325fa5_0_98"/>
          <p:cNvSpPr txBox="1">
            <a:spLocks noGrp="1"/>
          </p:cNvSpPr>
          <p:nvPr>
            <p:ph type="ftr" idx="11"/>
          </p:nvPr>
        </p:nvSpPr>
        <p:spPr>
          <a:xfrm>
            <a:off x="381000" y="5777853"/>
            <a:ext cx="11253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57" name="Google Shape;57;ge8a2325fa5_0_98"/>
          <p:cNvSpPr txBox="1"/>
          <p:nvPr/>
        </p:nvSpPr>
        <p:spPr>
          <a:xfrm>
            <a:off x="381000" y="6356351"/>
            <a:ext cx="4167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2195787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8"/>
        <p:cNvGrpSpPr/>
        <p:nvPr/>
      </p:nvGrpSpPr>
      <p:grpSpPr>
        <a:xfrm>
          <a:off x="0" y="0"/>
          <a:ext cx="0" cy="0"/>
          <a:chOff x="0" y="0"/>
          <a:chExt cx="0" cy="0"/>
        </a:xfrm>
      </p:grpSpPr>
      <p:sp>
        <p:nvSpPr>
          <p:cNvPr id="59" name="Google Shape;59;p45"/>
          <p:cNvSpPr/>
          <p:nvPr/>
        </p:nvSpPr>
        <p:spPr>
          <a:xfrm>
            <a:off x="0" y="-635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p45"/>
          <p:cNvSpPr/>
          <p:nvPr/>
        </p:nvSpPr>
        <p:spPr>
          <a:xfrm>
            <a:off x="633727" y="582363"/>
            <a:ext cx="11558273" cy="537243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 name="Google Shape;61;p45"/>
          <p:cNvSpPr txBox="1"/>
          <p:nvPr/>
        </p:nvSpPr>
        <p:spPr>
          <a:xfrm rot="10800000">
            <a:off x="1396899" y="59122"/>
            <a:ext cx="1097280"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2000" b="0" i="0" u="none" strike="noStrike" cap="none">
                <a:solidFill>
                  <a:srgbClr val="288CB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62" name="Google Shape;62;p45"/>
          <p:cNvCxnSpPr/>
          <p:nvPr/>
        </p:nvCxnSpPr>
        <p:spPr>
          <a:xfrm>
            <a:off x="2612571" y="1028618"/>
            <a:ext cx="0" cy="5829382"/>
          </a:xfrm>
          <a:prstGeom prst="straightConnector1">
            <a:avLst/>
          </a:prstGeom>
          <a:noFill/>
          <a:ln w="28575" cap="flat" cmpd="sng">
            <a:solidFill>
              <a:schemeClr val="accent1"/>
            </a:solidFill>
            <a:prstDash val="solid"/>
            <a:miter lim="800000"/>
            <a:headEnd type="none" w="sm" len="sm"/>
            <a:tailEnd type="none" w="sm" len="sm"/>
          </a:ln>
        </p:spPr>
      </p:cxnSp>
      <p:sp>
        <p:nvSpPr>
          <p:cNvPr id="63" name="Google Shape;63;p45"/>
          <p:cNvSpPr txBox="1">
            <a:spLocks noGrp="1"/>
          </p:cNvSpPr>
          <p:nvPr>
            <p:ph type="body" idx="1"/>
          </p:nvPr>
        </p:nvSpPr>
        <p:spPr>
          <a:xfrm>
            <a:off x="2932304" y="1028617"/>
            <a:ext cx="7976328" cy="391522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1"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5"/>
          <p:cNvSpPr txBox="1">
            <a:spLocks noGrp="1"/>
          </p:cNvSpPr>
          <p:nvPr>
            <p:ph type="body" idx="2"/>
          </p:nvPr>
        </p:nvSpPr>
        <p:spPr>
          <a:xfrm>
            <a:off x="2932303" y="5148559"/>
            <a:ext cx="7976323" cy="359984"/>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1000"/>
              </a:spcBef>
              <a:spcAft>
                <a:spcPts val="0"/>
              </a:spcAft>
              <a:buSzPts val="2000"/>
              <a:buNone/>
              <a:defRPr sz="2000" b="0" i="1" u="none" strike="noStrike" cap="none">
                <a:solidFill>
                  <a:srgbClr val="5A19E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5" name="Google Shape;65;p45"/>
          <p:cNvPicPr preferRelativeResize="0"/>
          <p:nvPr/>
        </p:nvPicPr>
        <p:blipFill rotWithShape="1">
          <a:blip r:embed="rId2">
            <a:alphaModFix/>
          </a:blip>
          <a:srcRect l="44150"/>
          <a:stretch/>
        </p:blipFill>
        <p:spPr>
          <a:xfrm>
            <a:off x="0" y="1489594"/>
            <a:ext cx="1841480" cy="3557972"/>
          </a:xfrm>
          <a:prstGeom prst="rect">
            <a:avLst/>
          </a:prstGeom>
          <a:noFill/>
          <a:ln>
            <a:noFill/>
          </a:ln>
        </p:spPr>
      </p:pic>
      <p:pic>
        <p:nvPicPr>
          <p:cNvPr id="66" name="Google Shape;66;p45" descr="A picture containing logo&#10;&#10;Description automatically generated"/>
          <p:cNvPicPr preferRelativeResize="0"/>
          <p:nvPr/>
        </p:nvPicPr>
        <p:blipFill rotWithShape="1">
          <a:blip r:embed="rId3">
            <a:alphaModFix/>
          </a:blip>
          <a:srcRect r="77873"/>
          <a:stretch/>
        </p:blipFill>
        <p:spPr>
          <a:xfrm>
            <a:off x="11372536" y="6153238"/>
            <a:ext cx="554741" cy="532055"/>
          </a:xfrm>
          <a:prstGeom prst="rect">
            <a:avLst/>
          </a:prstGeom>
          <a:noFill/>
          <a:ln>
            <a:noFill/>
          </a:ln>
        </p:spPr>
      </p:pic>
    </p:spTree>
    <p:extLst>
      <p:ext uri="{BB962C8B-B14F-4D97-AF65-F5344CB8AC3E}">
        <p14:creationId xmlns:p14="http://schemas.microsoft.com/office/powerpoint/2010/main" val="846883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with Background">
  <p:cSld name="Title with Background">
    <p:spTree>
      <p:nvGrpSpPr>
        <p:cNvPr id="1" name="Shape 67"/>
        <p:cNvGrpSpPr/>
        <p:nvPr/>
      </p:nvGrpSpPr>
      <p:grpSpPr>
        <a:xfrm>
          <a:off x="0" y="0"/>
          <a:ext cx="0" cy="0"/>
          <a:chOff x="0" y="0"/>
          <a:chExt cx="0" cy="0"/>
        </a:xfrm>
      </p:grpSpPr>
      <p:sp>
        <p:nvSpPr>
          <p:cNvPr id="68" name="Google Shape;68;p46"/>
          <p:cNvSpPr/>
          <p:nvPr/>
        </p:nvSpPr>
        <p:spPr>
          <a:xfrm>
            <a:off x="1267326" y="1211766"/>
            <a:ext cx="10924674" cy="4795139"/>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46"/>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13642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ey side">
  <p:cSld name="Grey side">
    <p:spTree>
      <p:nvGrpSpPr>
        <p:cNvPr id="1" name="Shape 70"/>
        <p:cNvGrpSpPr/>
        <p:nvPr/>
      </p:nvGrpSpPr>
      <p:grpSpPr>
        <a:xfrm>
          <a:off x="0" y="0"/>
          <a:ext cx="0" cy="0"/>
          <a:chOff x="0" y="0"/>
          <a:chExt cx="0" cy="0"/>
        </a:xfrm>
      </p:grpSpPr>
      <p:sp>
        <p:nvSpPr>
          <p:cNvPr id="71" name="Google Shape;71;p47"/>
          <p:cNvSpPr txBox="1">
            <a:spLocks noGrp="1"/>
          </p:cNvSpPr>
          <p:nvPr>
            <p:ph type="body" idx="1"/>
          </p:nvPr>
        </p:nvSpPr>
        <p:spPr>
          <a:xfrm>
            <a:off x="864330" y="150315"/>
            <a:ext cx="3145968" cy="139110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47"/>
          <p:cNvSpPr txBox="1">
            <a:spLocks noGrp="1"/>
          </p:cNvSpPr>
          <p:nvPr>
            <p:ph type="body" idx="2"/>
          </p:nvPr>
        </p:nvSpPr>
        <p:spPr>
          <a:xfrm>
            <a:off x="864331" y="1658938"/>
            <a:ext cx="3145968" cy="8883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81000" algn="ctr">
              <a:lnSpc>
                <a:spcPct val="90000"/>
              </a:lnSpc>
              <a:spcBef>
                <a:spcPts val="500"/>
              </a:spcBef>
              <a:spcAft>
                <a:spcPts val="0"/>
              </a:spcAft>
              <a:buSzPts val="2400"/>
              <a:buChar char="›"/>
              <a:defRPr/>
            </a:lvl3pPr>
            <a:lvl4pPr marL="1828800" lvl="3" indent="-381000" algn="ctr">
              <a:lnSpc>
                <a:spcPct val="90000"/>
              </a:lnSpc>
              <a:spcBef>
                <a:spcPts val="500"/>
              </a:spcBef>
              <a:spcAft>
                <a:spcPts val="0"/>
              </a:spcAft>
              <a:buSzPts val="2400"/>
              <a:buChar char="›"/>
              <a:defRPr/>
            </a:lvl4pPr>
            <a:lvl5pPr marL="2286000" lvl="4" indent="-381000" algn="ctr">
              <a:lnSpc>
                <a:spcPct val="90000"/>
              </a:lnSpc>
              <a:spcBef>
                <a:spcPts val="500"/>
              </a:spcBef>
              <a:spcAft>
                <a:spcPts val="0"/>
              </a:spcAft>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6900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Side">
  <p:cSld name="One Side">
    <p:spTree>
      <p:nvGrpSpPr>
        <p:cNvPr id="1" name="Shape 25"/>
        <p:cNvGrpSpPr/>
        <p:nvPr/>
      </p:nvGrpSpPr>
      <p:grpSpPr>
        <a:xfrm>
          <a:off x="0" y="0"/>
          <a:ext cx="0" cy="0"/>
          <a:chOff x="0" y="0"/>
          <a:chExt cx="0" cy="0"/>
        </a:xfrm>
      </p:grpSpPr>
      <p:sp>
        <p:nvSpPr>
          <p:cNvPr id="26" name="Google Shape;26;p4"/>
          <p:cNvSpPr/>
          <p:nvPr/>
        </p:nvSpPr>
        <p:spPr>
          <a:xfrm>
            <a:off x="0" y="0"/>
            <a:ext cx="3384883" cy="68580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A1446"/>
              </a:solidFill>
              <a:latin typeface="Arial"/>
              <a:ea typeface="Arial"/>
              <a:cs typeface="Arial"/>
              <a:sym typeface="Arial"/>
            </a:endParaRPr>
          </a:p>
        </p:txBody>
      </p:sp>
      <p:sp>
        <p:nvSpPr>
          <p:cNvPr id="27" name="Google Shape;27;p4"/>
          <p:cNvSpPr txBox="1">
            <a:spLocks noGrp="1"/>
          </p:cNvSpPr>
          <p:nvPr>
            <p:ph type="body" idx="1"/>
          </p:nvPr>
        </p:nvSpPr>
        <p:spPr>
          <a:xfrm>
            <a:off x="592646" y="1255394"/>
            <a:ext cx="2488347" cy="1443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b="1" i="0" u="none" strike="noStrike" cap="none">
                <a:solidFill>
                  <a:srgbClr val="0A1446"/>
                </a:solidFill>
                <a:latin typeface="Arial"/>
                <a:ea typeface="Arial"/>
                <a:cs typeface="Arial"/>
                <a:sym typeface="Arial"/>
              </a:defRPr>
            </a:lvl1pPr>
            <a:lvl2pPr marL="914400" lvl="1"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2pPr>
            <a:lvl3pPr marL="1371600" lvl="2"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3pPr>
            <a:lvl4pPr marL="1828800" lvl="3"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4pPr>
            <a:lvl5pPr marL="2286000" lvl="4"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8" name="Google Shape;28;p4"/>
          <p:cNvCxnSpPr/>
          <p:nvPr/>
        </p:nvCxnSpPr>
        <p:spPr>
          <a:xfrm>
            <a:off x="398762" y="1035961"/>
            <a:ext cx="0" cy="5829382"/>
          </a:xfrm>
          <a:prstGeom prst="straightConnector1">
            <a:avLst/>
          </a:prstGeom>
          <a:noFill/>
          <a:ln w="19050" cap="flat" cmpd="sng">
            <a:solidFill>
              <a:schemeClr val="accent1"/>
            </a:solidFill>
            <a:prstDash val="solid"/>
            <a:miter lim="800000"/>
            <a:headEnd type="none" w="sm" len="sm"/>
            <a:tailEnd type="none" w="sm" len="sm"/>
          </a:ln>
        </p:spPr>
      </p:cxnSp>
      <p:pic>
        <p:nvPicPr>
          <p:cNvPr id="29" name="Google Shape;29;p4" descr="A picture containing logo&#10;&#10;Description automatically generated"/>
          <p:cNvPicPr preferRelativeResize="0"/>
          <p:nvPr/>
        </p:nvPicPr>
        <p:blipFill rotWithShape="1">
          <a:blip r:embed="rId2">
            <a:alphaModFix/>
          </a:blip>
          <a:srcRect r="77873"/>
          <a:stretch/>
        </p:blipFill>
        <p:spPr>
          <a:xfrm>
            <a:off x="127020" y="268409"/>
            <a:ext cx="554741" cy="532055"/>
          </a:xfrm>
          <a:prstGeom prst="rect">
            <a:avLst/>
          </a:prstGeom>
          <a:noFill/>
          <a:ln>
            <a:noFill/>
          </a:ln>
        </p:spPr>
      </p:pic>
      <p:sp>
        <p:nvSpPr>
          <p:cNvPr id="30" name="Google Shape;30;p4"/>
          <p:cNvSpPr txBox="1">
            <a:spLocks noGrp="1"/>
          </p:cNvSpPr>
          <p:nvPr>
            <p:ph type="body" idx="2"/>
          </p:nvPr>
        </p:nvSpPr>
        <p:spPr>
          <a:xfrm>
            <a:off x="3578766" y="417095"/>
            <a:ext cx="8228182" cy="614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3"/>
          </p:nvPr>
        </p:nvSpPr>
        <p:spPr>
          <a:xfrm>
            <a:off x="592646" y="2837918"/>
            <a:ext cx="2488343" cy="275855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a:solidFill>
                  <a:schemeClr val="accent3"/>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400"/>
              <a:buNone/>
              <a:defRPr/>
            </a:lvl4pPr>
            <a:lvl5pPr marL="2286000" lvl="4" indent="-228600" algn="l">
              <a:lnSpc>
                <a:spcPct val="90000"/>
              </a:lnSpc>
              <a:spcBef>
                <a:spcPts val="500"/>
              </a:spcBef>
              <a:spcAft>
                <a:spcPts val="0"/>
              </a:spcAft>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Tree>
    <p:extLst>
      <p:ext uri="{BB962C8B-B14F-4D97-AF65-F5344CB8AC3E}">
        <p14:creationId xmlns:p14="http://schemas.microsoft.com/office/powerpoint/2010/main" val="100510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992776" y="1489167"/>
            <a:ext cx="10642012" cy="511966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000"/>
              <a:buNone/>
              <a:defRPr sz="2000"/>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400"/>
              <a:buNone/>
              <a:defRPr/>
            </a:lvl4pPr>
            <a:lvl5pPr marL="2286000" lvl="4" indent="-228600" algn="l">
              <a:lnSpc>
                <a:spcPct val="90000"/>
              </a:lnSpc>
              <a:spcBef>
                <a:spcPts val="500"/>
              </a:spcBef>
              <a:spcAft>
                <a:spcPts val="0"/>
              </a:spcAft>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body" idx="3"/>
          </p:nvPr>
        </p:nvSpPr>
        <p:spPr>
          <a:xfrm>
            <a:off x="992776" y="862104"/>
            <a:ext cx="10641503" cy="4311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81000" algn="ctr">
              <a:lnSpc>
                <a:spcPct val="90000"/>
              </a:lnSpc>
              <a:spcBef>
                <a:spcPts val="500"/>
              </a:spcBef>
              <a:spcAft>
                <a:spcPts val="0"/>
              </a:spcAft>
              <a:buSzPts val="2400"/>
              <a:buChar char="›"/>
              <a:defRPr/>
            </a:lvl3pPr>
            <a:lvl4pPr marL="1828800" lvl="3" indent="-381000" algn="ctr">
              <a:lnSpc>
                <a:spcPct val="90000"/>
              </a:lnSpc>
              <a:spcBef>
                <a:spcPts val="500"/>
              </a:spcBef>
              <a:spcAft>
                <a:spcPts val="0"/>
              </a:spcAft>
              <a:buSzPts val="2400"/>
              <a:buChar char="›"/>
              <a:defRPr/>
            </a:lvl4pPr>
            <a:lvl5pPr marL="2286000" lvl="4" indent="-381000" algn="ctr">
              <a:lnSpc>
                <a:spcPct val="90000"/>
              </a:lnSpc>
              <a:spcBef>
                <a:spcPts val="500"/>
              </a:spcBef>
              <a:spcAft>
                <a:spcPts val="0"/>
              </a:spcAft>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with Background">
  <p:cSld name="Title with Background">
    <p:spTree>
      <p:nvGrpSpPr>
        <p:cNvPr id="1" name="Shape 36"/>
        <p:cNvGrpSpPr/>
        <p:nvPr/>
      </p:nvGrpSpPr>
      <p:grpSpPr>
        <a:xfrm>
          <a:off x="0" y="0"/>
          <a:ext cx="0" cy="0"/>
          <a:chOff x="0" y="0"/>
          <a:chExt cx="0" cy="0"/>
        </a:xfrm>
      </p:grpSpPr>
      <p:sp>
        <p:nvSpPr>
          <p:cNvPr id="37" name="Google Shape;37;p6"/>
          <p:cNvSpPr/>
          <p:nvPr/>
        </p:nvSpPr>
        <p:spPr>
          <a:xfrm>
            <a:off x="1267326" y="1211766"/>
            <a:ext cx="10924674" cy="4795139"/>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 name="Google Shape;38;p6"/>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ransition Slide 1">
  <p:cSld name="Transition Slide 1">
    <p:spTree>
      <p:nvGrpSpPr>
        <p:cNvPr id="1" name="Shape 39"/>
        <p:cNvGrpSpPr/>
        <p:nvPr/>
      </p:nvGrpSpPr>
      <p:grpSpPr>
        <a:xfrm>
          <a:off x="0" y="0"/>
          <a:ext cx="0" cy="0"/>
          <a:chOff x="0" y="0"/>
          <a:chExt cx="0" cy="0"/>
        </a:xfrm>
      </p:grpSpPr>
      <p:sp>
        <p:nvSpPr>
          <p:cNvPr id="40" name="Google Shape;40;p7"/>
          <p:cNvSpPr/>
          <p:nvPr/>
        </p:nvSpPr>
        <p:spPr>
          <a:xfrm rot="-5400000">
            <a:off x="-2945675" y="2945676"/>
            <a:ext cx="6858001" cy="966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288CB4"/>
                </a:solidFill>
                <a:latin typeface="Arial"/>
                <a:ea typeface="Arial"/>
                <a:cs typeface="Arial"/>
                <a:sym typeface="Arial"/>
              </a:rPr>
              <a:t> </a:t>
            </a:r>
            <a:endParaRPr/>
          </a:p>
        </p:txBody>
      </p:sp>
      <p:sp>
        <p:nvSpPr>
          <p:cNvPr id="41" name="Google Shape;41;p7"/>
          <p:cNvSpPr/>
          <p:nvPr/>
        </p:nvSpPr>
        <p:spPr>
          <a:xfrm rot="-5400000">
            <a:off x="-1634139" y="1634136"/>
            <a:ext cx="6858002" cy="3589725"/>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288CB4"/>
                </a:solidFill>
                <a:latin typeface="Arial"/>
                <a:ea typeface="Arial"/>
                <a:cs typeface="Arial"/>
                <a:sym typeface="Arial"/>
              </a:rPr>
              <a:t> </a:t>
            </a:r>
            <a:endParaRPr/>
          </a:p>
        </p:txBody>
      </p:sp>
      <p:pic>
        <p:nvPicPr>
          <p:cNvPr id="42" name="Google Shape;42;p7"/>
          <p:cNvPicPr preferRelativeResize="0"/>
          <p:nvPr/>
        </p:nvPicPr>
        <p:blipFill rotWithShape="1">
          <a:blip r:embed="rId2">
            <a:alphaModFix/>
          </a:blip>
          <a:srcRect/>
          <a:stretch/>
        </p:blipFill>
        <p:spPr>
          <a:xfrm>
            <a:off x="-947062" y="84240"/>
            <a:ext cx="2697485" cy="2910845"/>
          </a:xfrm>
          <a:prstGeom prst="rect">
            <a:avLst/>
          </a:prstGeom>
          <a:noFill/>
          <a:ln>
            <a:noFill/>
          </a:ln>
        </p:spPr>
      </p:pic>
      <p:cxnSp>
        <p:nvCxnSpPr>
          <p:cNvPr id="43" name="Google Shape;43;p7"/>
          <p:cNvCxnSpPr/>
          <p:nvPr/>
        </p:nvCxnSpPr>
        <p:spPr>
          <a:xfrm>
            <a:off x="7204015" y="2345558"/>
            <a:ext cx="0" cy="2568688"/>
          </a:xfrm>
          <a:prstGeom prst="straightConnector1">
            <a:avLst/>
          </a:prstGeom>
          <a:noFill/>
          <a:ln w="9525" cap="flat" cmpd="sng">
            <a:solidFill>
              <a:schemeClr val="accent1"/>
            </a:solidFill>
            <a:prstDash val="solid"/>
            <a:miter lim="800000"/>
            <a:headEnd type="none" w="sm" len="sm"/>
            <a:tailEnd type="none" w="sm" len="sm"/>
          </a:ln>
        </p:spPr>
      </p:cxnSp>
      <p:sp>
        <p:nvSpPr>
          <p:cNvPr id="44" name="Google Shape;44;p7"/>
          <p:cNvSpPr txBox="1"/>
          <p:nvPr/>
        </p:nvSpPr>
        <p:spPr>
          <a:xfrm>
            <a:off x="7585579" y="4470900"/>
            <a:ext cx="235010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5A19EB"/>
                </a:solidFill>
                <a:latin typeface="Arial"/>
                <a:ea typeface="Arial"/>
                <a:cs typeface="Arial"/>
                <a:sym typeface="Arial"/>
              </a:rPr>
              <a:t>ONAPSIS.COM</a:t>
            </a:r>
            <a:endParaRPr sz="1600" b="1" i="0" u="none" strike="noStrike" cap="none">
              <a:solidFill>
                <a:srgbClr val="5A19EB"/>
              </a:solidFill>
              <a:latin typeface="Arial"/>
              <a:ea typeface="Arial"/>
              <a:cs typeface="Arial"/>
              <a:sym typeface="Arial"/>
            </a:endParaRPr>
          </a:p>
        </p:txBody>
      </p:sp>
      <p:sp>
        <p:nvSpPr>
          <p:cNvPr id="45" name="Google Shape;45;p7"/>
          <p:cNvSpPr/>
          <p:nvPr/>
        </p:nvSpPr>
        <p:spPr>
          <a:xfrm>
            <a:off x="7494138" y="4369298"/>
            <a:ext cx="2172369" cy="479345"/>
          </a:xfrm>
          <a:prstGeom prst="roundRect">
            <a:avLst>
              <a:gd name="adj" fmla="val 50000"/>
            </a:avLst>
          </a:prstGeom>
          <a:noFill/>
          <a:ln w="12700" cap="flat" cmpd="sng">
            <a:solidFill>
              <a:srgbClr val="5A19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6" name="Google Shape;46;p7" descr="A picture containing text, clipart&#10;&#10;Description automatically generated"/>
          <p:cNvPicPr preferRelativeResize="0"/>
          <p:nvPr/>
        </p:nvPicPr>
        <p:blipFill rotWithShape="1">
          <a:blip r:embed="rId3">
            <a:alphaModFix/>
          </a:blip>
          <a:srcRect/>
          <a:stretch/>
        </p:blipFill>
        <p:spPr>
          <a:xfrm>
            <a:off x="618243" y="5540975"/>
            <a:ext cx="2353238" cy="50124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380999" y="134789"/>
            <a:ext cx="11253300" cy="863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p8"/>
          <p:cNvSpPr txBox="1">
            <a:spLocks noGrp="1"/>
          </p:cNvSpPr>
          <p:nvPr>
            <p:ph type="body" idx="1"/>
          </p:nvPr>
        </p:nvSpPr>
        <p:spPr>
          <a:xfrm>
            <a:off x="381000" y="1110572"/>
            <a:ext cx="11253300" cy="46020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SzPts val="1900"/>
              <a:buChar char="•"/>
              <a:defRPr/>
            </a:lvl1pPr>
            <a:lvl2pPr marL="914400" lvl="1" indent="-349250" algn="l">
              <a:lnSpc>
                <a:spcPct val="90000"/>
              </a:lnSpc>
              <a:spcBef>
                <a:spcPts val="500"/>
              </a:spcBef>
              <a:spcAft>
                <a:spcPts val="0"/>
              </a:spcAft>
              <a:buSzPts val="1900"/>
              <a:buChar char="•"/>
              <a:defRPr/>
            </a:lvl2pPr>
            <a:lvl3pPr marL="1371600" lvl="2" indent="-349250" algn="l">
              <a:lnSpc>
                <a:spcPct val="90000"/>
              </a:lnSpc>
              <a:spcBef>
                <a:spcPts val="500"/>
              </a:spcBef>
              <a:spcAft>
                <a:spcPts val="0"/>
              </a:spcAft>
              <a:buSzPts val="19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0" name="Google Shape;50;p8"/>
          <p:cNvSpPr txBox="1">
            <a:spLocks noGrp="1"/>
          </p:cNvSpPr>
          <p:nvPr>
            <p:ph type="ftr" idx="11"/>
          </p:nvPr>
        </p:nvSpPr>
        <p:spPr>
          <a:xfrm>
            <a:off x="381000" y="5777853"/>
            <a:ext cx="11253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51" name="Google Shape;51;p8"/>
          <p:cNvSpPr txBox="1">
            <a:spLocks noGrp="1"/>
          </p:cNvSpPr>
          <p:nvPr>
            <p:ph type="sldNum" idx="12"/>
          </p:nvPr>
        </p:nvSpPr>
        <p:spPr>
          <a:xfrm>
            <a:off x="381000" y="6356351"/>
            <a:ext cx="416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9"/>
        <p:cNvGrpSpPr/>
        <p:nvPr/>
      </p:nvGrpSpPr>
      <p:grpSpPr>
        <a:xfrm>
          <a:off x="0" y="0"/>
          <a:ext cx="0" cy="0"/>
          <a:chOff x="0" y="0"/>
          <a:chExt cx="0" cy="0"/>
        </a:xfrm>
      </p:grpSpPr>
      <p:sp>
        <p:nvSpPr>
          <p:cNvPr id="60" name="Google Shape;60;p11"/>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1"/>
          <p:cNvSpPr txBox="1">
            <a:spLocks noGrp="1"/>
          </p:cNvSpPr>
          <p:nvPr>
            <p:ph type="body" idx="2"/>
          </p:nvPr>
        </p:nvSpPr>
        <p:spPr>
          <a:xfrm>
            <a:off x="992776" y="953589"/>
            <a:ext cx="10642012" cy="511966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000"/>
              <a:buNone/>
              <a:defRPr sz="2000">
                <a:solidFill>
                  <a:srgbClr val="0A1446"/>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400"/>
              <a:buNone/>
              <a:defRPr/>
            </a:lvl4pPr>
            <a:lvl5pPr marL="2286000" lvl="4" indent="-228600" algn="l">
              <a:lnSpc>
                <a:spcPct val="90000"/>
              </a:lnSpc>
              <a:spcBef>
                <a:spcPts val="500"/>
              </a:spcBef>
              <a:spcAft>
                <a:spcPts val="0"/>
              </a:spcAft>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rot="10800000" flipH="1">
            <a:off x="-6160" y="0"/>
            <a:ext cx="774317" cy="6856122"/>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Google Shape;7;p1"/>
          <p:cNvSpPr txBox="1">
            <a:spLocks noGrp="1"/>
          </p:cNvSpPr>
          <p:nvPr>
            <p:ph type="title"/>
          </p:nvPr>
        </p:nvSpPr>
        <p:spPr>
          <a:xfrm>
            <a:off x="901337" y="89572"/>
            <a:ext cx="10909664" cy="5113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3200"/>
              <a:buFont typeface="Arial"/>
              <a:buNone/>
              <a:defRPr sz="3200" b="0" i="0" u="none" strike="noStrike" cap="none">
                <a:solidFill>
                  <a:schemeClr val="accent2"/>
                </a:solidFill>
                <a:latin typeface="Arial"/>
                <a:ea typeface="Arial"/>
                <a:cs typeface="Arial"/>
                <a:sym typeface="Aria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pic>
        <p:nvPicPr>
          <p:cNvPr id="8" name="Google Shape;8;p1" descr="A picture containing logo&#10;&#10;Description automatically generated"/>
          <p:cNvPicPr preferRelativeResize="0"/>
          <p:nvPr/>
        </p:nvPicPr>
        <p:blipFill rotWithShape="1">
          <a:blip r:embed="rId19">
            <a:alphaModFix/>
          </a:blip>
          <a:srcRect r="77873"/>
          <a:stretch/>
        </p:blipFill>
        <p:spPr>
          <a:xfrm>
            <a:off x="127020" y="268409"/>
            <a:ext cx="554741" cy="532055"/>
          </a:xfrm>
          <a:prstGeom prst="rect">
            <a:avLst/>
          </a:prstGeom>
          <a:noFill/>
          <a:ln>
            <a:noFill/>
          </a:ln>
        </p:spPr>
      </p:pic>
      <p:cxnSp>
        <p:nvCxnSpPr>
          <p:cNvPr id="9" name="Google Shape;9;p1"/>
          <p:cNvCxnSpPr/>
          <p:nvPr/>
        </p:nvCxnSpPr>
        <p:spPr>
          <a:xfrm>
            <a:off x="380998" y="966240"/>
            <a:ext cx="0" cy="3300960"/>
          </a:xfrm>
          <a:prstGeom prst="straightConnector1">
            <a:avLst/>
          </a:prstGeom>
          <a:noFill/>
          <a:ln w="9525" cap="flat" cmpd="sng">
            <a:solidFill>
              <a:schemeClr val="accent1"/>
            </a:solidFill>
            <a:prstDash val="solid"/>
            <a:miter lim="800000"/>
            <a:headEnd type="none" w="sm" len="sm"/>
            <a:tailEnd type="none" w="sm" len="sm"/>
          </a:ln>
        </p:spPr>
      </p:cxnSp>
      <p:sp>
        <p:nvSpPr>
          <p:cNvPr id="10" name="Google Shape;10;p1"/>
          <p:cNvSpPr txBox="1">
            <a:spLocks noGrp="1"/>
          </p:cNvSpPr>
          <p:nvPr>
            <p:ph type="body" idx="1"/>
          </p:nvPr>
        </p:nvSpPr>
        <p:spPr>
          <a:xfrm>
            <a:off x="897285" y="966239"/>
            <a:ext cx="10909663" cy="559498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1pPr>
            <a:lvl2pPr marL="914400" marR="0" lvl="1"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2pPr>
            <a:lvl3pPr marL="1371600" marR="0" lvl="2"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3pPr>
            <a:lvl4pPr marL="1828800" marR="0" lvl="3"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4pPr>
            <a:lvl5pPr marL="2286000" marR="0" lvl="4"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p:nvPr/>
        </p:nvSpPr>
        <p:spPr>
          <a:xfrm rot="-5400000">
            <a:off x="-1354856" y="4897217"/>
            <a:ext cx="3471707" cy="2686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800" b="0" i="0" u="none" strike="noStrike" cap="none">
                <a:solidFill>
                  <a:schemeClr val="accent2"/>
                </a:solidFill>
                <a:latin typeface="Arial"/>
                <a:ea typeface="Arial"/>
                <a:cs typeface="Arial"/>
                <a:sym typeface="Arial"/>
              </a:rPr>
              <a:t>ONAPSIS INC. | ALL RIGHTS RESERVED</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8"/>
          <p:cNvSpPr/>
          <p:nvPr/>
        </p:nvSpPr>
        <p:spPr>
          <a:xfrm rot="10800000" flipH="1">
            <a:off x="-6160" y="0"/>
            <a:ext cx="774317" cy="6856122"/>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 name="Google Shape;7;p38"/>
          <p:cNvSpPr txBox="1">
            <a:spLocks noGrp="1"/>
          </p:cNvSpPr>
          <p:nvPr>
            <p:ph type="title"/>
          </p:nvPr>
        </p:nvSpPr>
        <p:spPr>
          <a:xfrm>
            <a:off x="901337" y="89572"/>
            <a:ext cx="10909664" cy="5113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3200"/>
              <a:buFont typeface="Arial"/>
              <a:buNone/>
              <a:defRPr sz="32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 name="Google Shape;8;p38" descr="A picture containing logo&#10;&#10;Description automatically generated"/>
          <p:cNvPicPr preferRelativeResize="0"/>
          <p:nvPr/>
        </p:nvPicPr>
        <p:blipFill rotWithShape="1">
          <a:blip r:embed="rId15">
            <a:alphaModFix/>
          </a:blip>
          <a:srcRect r="77873"/>
          <a:stretch/>
        </p:blipFill>
        <p:spPr>
          <a:xfrm>
            <a:off x="127020" y="268409"/>
            <a:ext cx="554741" cy="532055"/>
          </a:xfrm>
          <a:prstGeom prst="rect">
            <a:avLst/>
          </a:prstGeom>
          <a:noFill/>
          <a:ln>
            <a:noFill/>
          </a:ln>
        </p:spPr>
      </p:pic>
      <p:cxnSp>
        <p:nvCxnSpPr>
          <p:cNvPr id="9" name="Google Shape;9;p38"/>
          <p:cNvCxnSpPr/>
          <p:nvPr/>
        </p:nvCxnSpPr>
        <p:spPr>
          <a:xfrm>
            <a:off x="380998" y="966240"/>
            <a:ext cx="0" cy="2241194"/>
          </a:xfrm>
          <a:prstGeom prst="straightConnector1">
            <a:avLst/>
          </a:prstGeom>
          <a:noFill/>
          <a:ln w="9525" cap="flat" cmpd="sng">
            <a:solidFill>
              <a:schemeClr val="accent1"/>
            </a:solidFill>
            <a:prstDash val="solid"/>
            <a:miter lim="800000"/>
            <a:headEnd type="none" w="sm" len="sm"/>
            <a:tailEnd type="none" w="sm" len="sm"/>
          </a:ln>
        </p:spPr>
      </p:cxnSp>
      <p:sp>
        <p:nvSpPr>
          <p:cNvPr id="10" name="Google Shape;10;p38"/>
          <p:cNvSpPr txBox="1">
            <a:spLocks noGrp="1"/>
          </p:cNvSpPr>
          <p:nvPr>
            <p:ph type="body" idx="1"/>
          </p:nvPr>
        </p:nvSpPr>
        <p:spPr>
          <a:xfrm>
            <a:off x="897285" y="966239"/>
            <a:ext cx="10909663" cy="559498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1pPr>
            <a:lvl2pPr marL="914400" marR="0" lvl="1"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2pPr>
            <a:lvl3pPr marL="1371600" marR="0" lvl="2"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3pPr>
            <a:lvl4pPr marL="1828800" marR="0" lvl="3"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4pPr>
            <a:lvl5pPr marL="2286000" marR="0" lvl="4"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38"/>
          <p:cNvSpPr txBox="1"/>
          <p:nvPr/>
        </p:nvSpPr>
        <p:spPr>
          <a:xfrm rot="-5400000">
            <a:off x="-1832497" y="4372208"/>
            <a:ext cx="4474357" cy="3160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800" b="0" i="0" u="none" strike="noStrike" cap="none">
                <a:solidFill>
                  <a:schemeClr val="accent2"/>
                </a:solidFill>
                <a:latin typeface="Arial"/>
                <a:ea typeface="Arial"/>
                <a:cs typeface="Arial"/>
                <a:sym typeface="Arial"/>
              </a:rPr>
              <a:t>ONAPSIS INC. | ALL RIGHTS RESERVED | CONFIDENTIAL</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4196118"/>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jpg"/><Relationship Id="rId21" Type="http://schemas.openxmlformats.org/officeDocument/2006/relationships/image" Target="../media/image47.png"/><Relationship Id="rId7" Type="http://schemas.openxmlformats.org/officeDocument/2006/relationships/image" Target="../media/image33.jpg"/><Relationship Id="rId12" Type="http://schemas.openxmlformats.org/officeDocument/2006/relationships/image" Target="../media/image38.png"/><Relationship Id="rId17" Type="http://schemas.openxmlformats.org/officeDocument/2006/relationships/image" Target="../media/image43.jpg"/><Relationship Id="rId25" Type="http://schemas.openxmlformats.org/officeDocument/2006/relationships/image" Target="../media/image51.jpg"/><Relationship Id="rId2" Type="http://schemas.openxmlformats.org/officeDocument/2006/relationships/image" Target="../media/image28.png"/><Relationship Id="rId16" Type="http://schemas.openxmlformats.org/officeDocument/2006/relationships/image" Target="../media/image42.png"/><Relationship Id="rId20"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jpg"/><Relationship Id="rId9" Type="http://schemas.openxmlformats.org/officeDocument/2006/relationships/image" Target="../media/image35.jpg"/><Relationship Id="rId14" Type="http://schemas.openxmlformats.org/officeDocument/2006/relationships/image" Target="../media/image40.jpg"/><Relationship Id="rId22" Type="http://schemas.openxmlformats.org/officeDocument/2006/relationships/image" Target="../media/image4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jpg"/><Relationship Id="rId4" Type="http://schemas.openxmlformats.org/officeDocument/2006/relationships/image" Target="../media/image58.jpg"/></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59.jp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18" Type="http://schemas.openxmlformats.org/officeDocument/2006/relationships/image" Target="../media/image90.png"/><Relationship Id="rId3" Type="http://schemas.openxmlformats.org/officeDocument/2006/relationships/image" Target="../media/image75.png"/><Relationship Id="rId21" Type="http://schemas.openxmlformats.org/officeDocument/2006/relationships/image" Target="../media/image93.png"/><Relationship Id="rId7"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image" Target="../media/image89.png"/><Relationship Id="rId2" Type="http://schemas.openxmlformats.org/officeDocument/2006/relationships/notesSlide" Target="../notesSlides/notesSlide15.xml"/><Relationship Id="rId16" Type="http://schemas.openxmlformats.org/officeDocument/2006/relationships/image" Target="../media/image88.png"/><Relationship Id="rId20"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png"/><Relationship Id="rId10" Type="http://schemas.openxmlformats.org/officeDocument/2006/relationships/image" Target="../media/image82.png"/><Relationship Id="rId19" Type="http://schemas.openxmlformats.org/officeDocument/2006/relationships/image" Target="../media/image91.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body" idx="1"/>
          </p:nvPr>
        </p:nvSpPr>
        <p:spPr>
          <a:xfrm>
            <a:off x="1433513" y="6204440"/>
            <a:ext cx="8334375" cy="485775"/>
          </a:xfrm>
          <a:prstGeom prst="rect">
            <a:avLst/>
          </a:prstGeom>
          <a:noFill/>
          <a:ln>
            <a:noFill/>
          </a:ln>
        </p:spPr>
        <p:txBody>
          <a:bodyPr spcFirstLastPara="1" wrap="square" lIns="0" tIns="0" rIns="0" bIns="0" anchor="t" anchorCtr="0">
            <a:normAutofit/>
          </a:bodyPr>
          <a:lstStyle/>
          <a:p>
            <a:pPr marL="50800" lvl="0" indent="0" algn="l" rtl="0">
              <a:lnSpc>
                <a:spcPct val="90000"/>
              </a:lnSpc>
              <a:spcBef>
                <a:spcPts val="1000"/>
              </a:spcBef>
              <a:spcAft>
                <a:spcPts val="0"/>
              </a:spcAft>
              <a:buSzPts val="1600"/>
              <a:buNone/>
            </a:pPr>
            <a:r>
              <a:rPr lang="en-US" dirty="0"/>
              <a:t>Karl Batchelor &amp; Steven </a:t>
            </a:r>
            <a:r>
              <a:rPr lang="en-US"/>
              <a:t>Scheim</a:t>
            </a:r>
            <a:endParaRPr dirty="0"/>
          </a:p>
        </p:txBody>
      </p:sp>
      <p:sp>
        <p:nvSpPr>
          <p:cNvPr id="102" name="Google Shape;102;p21"/>
          <p:cNvSpPr txBox="1">
            <a:spLocks noGrp="1"/>
          </p:cNvSpPr>
          <p:nvPr>
            <p:ph type="body" idx="2"/>
          </p:nvPr>
        </p:nvSpPr>
        <p:spPr>
          <a:xfrm>
            <a:off x="1450975" y="3528812"/>
            <a:ext cx="8332788" cy="1255712"/>
          </a:xfrm>
          <a:prstGeom prst="rect">
            <a:avLst/>
          </a:prstGeom>
          <a:noFill/>
          <a:ln>
            <a:noFill/>
          </a:ln>
        </p:spPr>
        <p:txBody>
          <a:bodyPr spcFirstLastPara="1" wrap="square" lIns="0" tIns="0" rIns="0" bIns="0" anchor="t" anchorCtr="0">
            <a:noAutofit/>
          </a:bodyPr>
          <a:lstStyle/>
          <a:p>
            <a:pPr marL="50800" lvl="0" indent="0" algn="l" rtl="0">
              <a:lnSpc>
                <a:spcPct val="120000"/>
              </a:lnSpc>
              <a:spcBef>
                <a:spcPts val="1000"/>
              </a:spcBef>
              <a:spcAft>
                <a:spcPts val="0"/>
              </a:spcAft>
              <a:buSzPts val="3600"/>
              <a:buNone/>
            </a:pPr>
            <a:r>
              <a:rPr lang="en-US"/>
              <a:t>The Threat Landscape is Transforming: Understand The Importance of Business-Critical Application Protection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8C71E7-3E17-4137-A57C-9F4E2EDB18D8}"/>
              </a:ext>
            </a:extLst>
          </p:cNvPr>
          <p:cNvSpPr>
            <a:spLocks noGrp="1"/>
          </p:cNvSpPr>
          <p:nvPr>
            <p:ph type="title"/>
          </p:nvPr>
        </p:nvSpPr>
        <p:spPr>
          <a:xfrm>
            <a:off x="771524" y="106214"/>
            <a:ext cx="11253300" cy="863700"/>
          </a:xfrm>
        </p:spPr>
        <p:txBody>
          <a:bodyPr/>
          <a:lstStyle/>
          <a:p>
            <a:r>
              <a:rPr lang="en-US" dirty="0"/>
              <a:t>Security In Depth – Protect the application layer</a:t>
            </a:r>
          </a:p>
        </p:txBody>
      </p:sp>
      <p:sp>
        <p:nvSpPr>
          <p:cNvPr id="6" name="Text Placeholder 5">
            <a:extLst>
              <a:ext uri="{FF2B5EF4-FFF2-40B4-BE49-F238E27FC236}">
                <a16:creationId xmlns:a16="http://schemas.microsoft.com/office/drawing/2014/main" id="{60ECCF5F-ACC7-4542-A255-0F8769687773}"/>
              </a:ext>
            </a:extLst>
          </p:cNvPr>
          <p:cNvSpPr>
            <a:spLocks noGrp="1"/>
          </p:cNvSpPr>
          <p:nvPr>
            <p:ph type="body" idx="1"/>
          </p:nvPr>
        </p:nvSpPr>
        <p:spPr>
          <a:xfrm>
            <a:off x="660287" y="1128000"/>
            <a:ext cx="4988839" cy="4602000"/>
          </a:xfrm>
        </p:spPr>
        <p:txBody>
          <a:bodyPr/>
          <a:lstStyle/>
          <a:p>
            <a:r>
              <a:rPr lang="en-US" dirty="0"/>
              <a:t>Most cybersecurity solutions do not provide a ROI</a:t>
            </a:r>
          </a:p>
          <a:p>
            <a:pPr lvl="1"/>
            <a:r>
              <a:rPr lang="en-US" dirty="0"/>
              <a:t>Cost of doing business</a:t>
            </a:r>
          </a:p>
          <a:p>
            <a:r>
              <a:rPr lang="en-US" dirty="0"/>
              <a:t>All the solutions listed are in place to protect the </a:t>
            </a:r>
            <a:r>
              <a:rPr lang="en-US" b="1" dirty="0"/>
              <a:t>APPLICATION LAYER!</a:t>
            </a:r>
          </a:p>
          <a:p>
            <a:pPr lvl="1"/>
            <a:r>
              <a:rPr lang="en-US" dirty="0"/>
              <a:t>Data is the Prize!</a:t>
            </a:r>
          </a:p>
          <a:p>
            <a:r>
              <a:rPr lang="en-US" dirty="0"/>
              <a:t>Onapsis IS “The First &amp; Last Line of Defense” for Bus. Critical Apps</a:t>
            </a:r>
          </a:p>
        </p:txBody>
      </p:sp>
      <p:sp>
        <p:nvSpPr>
          <p:cNvPr id="9" name="Google Shape;176;p12">
            <a:extLst>
              <a:ext uri="{FF2B5EF4-FFF2-40B4-BE49-F238E27FC236}">
                <a16:creationId xmlns:a16="http://schemas.microsoft.com/office/drawing/2014/main" id="{6C22D402-C715-461B-8D84-5C1DE9E71450}"/>
              </a:ext>
            </a:extLst>
          </p:cNvPr>
          <p:cNvSpPr/>
          <p:nvPr/>
        </p:nvSpPr>
        <p:spPr>
          <a:xfrm>
            <a:off x="6333712" y="5026355"/>
            <a:ext cx="791100" cy="497400"/>
          </a:xfrm>
          <a:prstGeom prst="homePlate">
            <a:avLst>
              <a:gd name="adj" fmla="val 50000"/>
            </a:avLst>
          </a:prstGeom>
          <a:solidFill>
            <a:srgbClr val="C6AF83"/>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900"/>
              <a:buFont typeface="Arial"/>
              <a:buNone/>
            </a:pPr>
            <a:r>
              <a:rPr lang="en-US" sz="1000" b="1" i="0" u="none" strike="noStrike" cap="none">
                <a:solidFill>
                  <a:srgbClr val="FFFFFF"/>
                </a:solidFill>
                <a:latin typeface="Montserrat" panose="020B0604020202020204" charset="0"/>
                <a:ea typeface="Montserrat"/>
                <a:cs typeface="Montserrat"/>
                <a:sym typeface="Montserrat"/>
              </a:rPr>
              <a:t>LAYER </a:t>
            </a:r>
            <a:br>
              <a:rPr lang="en-US" sz="1000" b="1" i="0" u="none" strike="noStrike" cap="none">
                <a:solidFill>
                  <a:srgbClr val="FFFFFF"/>
                </a:solidFill>
                <a:latin typeface="Montserrat" panose="020B0604020202020204" charset="0"/>
                <a:ea typeface="Montserrat"/>
                <a:cs typeface="Montserrat"/>
                <a:sym typeface="Montserrat"/>
              </a:rPr>
            </a:br>
            <a:r>
              <a:rPr lang="en-US" sz="1000" b="1" i="0" u="none" strike="noStrike" cap="none">
                <a:solidFill>
                  <a:srgbClr val="FFFFFF"/>
                </a:solidFill>
                <a:latin typeface="Montserrat" panose="020B0604020202020204" charset="0"/>
                <a:ea typeface="Montserrat Black"/>
                <a:cs typeface="Montserrat Black"/>
                <a:sym typeface="Montserrat Black"/>
              </a:rPr>
              <a:t>1</a:t>
            </a:r>
            <a:endParaRPr sz="1000" b="1" i="0" u="none" strike="noStrike" cap="none">
              <a:solidFill>
                <a:srgbClr val="FFFFFF"/>
              </a:solidFill>
              <a:latin typeface="Montserrat" panose="020B0604020202020204" charset="0"/>
              <a:ea typeface="Montserrat Black"/>
              <a:cs typeface="Montserrat Black"/>
              <a:sym typeface="Montserrat Black"/>
            </a:endParaRPr>
          </a:p>
        </p:txBody>
      </p:sp>
      <p:sp>
        <p:nvSpPr>
          <p:cNvPr id="10" name="Google Shape;177;p12">
            <a:extLst>
              <a:ext uri="{FF2B5EF4-FFF2-40B4-BE49-F238E27FC236}">
                <a16:creationId xmlns:a16="http://schemas.microsoft.com/office/drawing/2014/main" id="{8C4A72BD-7A54-4200-B251-317BF36AA51F}"/>
              </a:ext>
            </a:extLst>
          </p:cNvPr>
          <p:cNvSpPr/>
          <p:nvPr/>
        </p:nvSpPr>
        <p:spPr>
          <a:xfrm>
            <a:off x="6930562" y="5026353"/>
            <a:ext cx="1702500" cy="497400"/>
          </a:xfrm>
          <a:prstGeom prst="chevron">
            <a:avLst>
              <a:gd name="adj" fmla="val 50000"/>
            </a:avLst>
          </a:prstGeom>
          <a:solidFill>
            <a:srgbClr val="C6AF83"/>
          </a:solidFill>
          <a:ln>
            <a:noFill/>
          </a:ln>
        </p:spPr>
        <p:txBody>
          <a:bodyPr spcFirstLastPara="1" wrap="square" lIns="91425" tIns="91425" rIns="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rgbClr val="FFFFFF"/>
                </a:solidFill>
                <a:latin typeface="Montserrat" panose="020B0604020202020204" charset="0"/>
                <a:ea typeface="Montserrat"/>
                <a:cs typeface="Montserrat"/>
                <a:sym typeface="Montserrat"/>
              </a:rPr>
              <a:t>Physical*</a:t>
            </a:r>
            <a:endParaRPr sz="1200" b="1" i="0" u="none" strike="noStrike" cap="none">
              <a:solidFill>
                <a:srgbClr val="FFFFFF"/>
              </a:solidFill>
              <a:latin typeface="Montserrat" panose="020B0604020202020204" charset="0"/>
              <a:sym typeface="Arial"/>
            </a:endParaRPr>
          </a:p>
        </p:txBody>
      </p:sp>
      <p:sp>
        <p:nvSpPr>
          <p:cNvPr id="11" name="Google Shape;178;p12">
            <a:extLst>
              <a:ext uri="{FF2B5EF4-FFF2-40B4-BE49-F238E27FC236}">
                <a16:creationId xmlns:a16="http://schemas.microsoft.com/office/drawing/2014/main" id="{1C262EBF-25E2-4140-8A8C-D78F9CEF8AD5}"/>
              </a:ext>
            </a:extLst>
          </p:cNvPr>
          <p:cNvSpPr/>
          <p:nvPr/>
        </p:nvSpPr>
        <p:spPr>
          <a:xfrm>
            <a:off x="6333712" y="4441631"/>
            <a:ext cx="791100" cy="497400"/>
          </a:xfrm>
          <a:prstGeom prst="homePlate">
            <a:avLst>
              <a:gd name="adj" fmla="val 50000"/>
            </a:avLst>
          </a:prstGeom>
          <a:solidFill>
            <a:srgbClr val="C6AF83"/>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900"/>
              <a:buFont typeface="Arial"/>
              <a:buNone/>
            </a:pPr>
            <a:r>
              <a:rPr lang="en-US" sz="1000" b="1" i="0" u="none" strike="noStrike" cap="none">
                <a:solidFill>
                  <a:srgbClr val="FFFFFF"/>
                </a:solidFill>
                <a:latin typeface="Montserrat" panose="020B0604020202020204" charset="0"/>
                <a:ea typeface="Montserrat"/>
                <a:cs typeface="Montserrat"/>
                <a:sym typeface="Montserrat"/>
              </a:rPr>
              <a:t>LAYER </a:t>
            </a:r>
            <a:br>
              <a:rPr lang="en-US" sz="1000" b="1" i="0" u="none" strike="noStrike" cap="none">
                <a:solidFill>
                  <a:srgbClr val="FFFFFF"/>
                </a:solidFill>
                <a:latin typeface="Montserrat" panose="020B0604020202020204" charset="0"/>
                <a:ea typeface="Montserrat"/>
                <a:cs typeface="Montserrat"/>
                <a:sym typeface="Montserrat"/>
              </a:rPr>
            </a:br>
            <a:r>
              <a:rPr lang="en-US" sz="1000" b="1" i="0" u="none" strike="noStrike" cap="none">
                <a:solidFill>
                  <a:srgbClr val="FFFFFF"/>
                </a:solidFill>
                <a:latin typeface="Montserrat" panose="020B0604020202020204" charset="0"/>
                <a:ea typeface="Montserrat Black"/>
                <a:cs typeface="Montserrat Black"/>
                <a:sym typeface="Montserrat Black"/>
              </a:rPr>
              <a:t>2</a:t>
            </a:r>
            <a:endParaRPr sz="1000" b="1" i="0" u="none" strike="noStrike" cap="none">
              <a:solidFill>
                <a:srgbClr val="FFFFFF"/>
              </a:solidFill>
              <a:latin typeface="Montserrat" panose="020B0604020202020204" charset="0"/>
              <a:ea typeface="Montserrat Black"/>
              <a:cs typeface="Montserrat Black"/>
              <a:sym typeface="Montserrat Black"/>
            </a:endParaRPr>
          </a:p>
        </p:txBody>
      </p:sp>
      <p:sp>
        <p:nvSpPr>
          <p:cNvPr id="12" name="Google Shape;179;p12">
            <a:extLst>
              <a:ext uri="{FF2B5EF4-FFF2-40B4-BE49-F238E27FC236}">
                <a16:creationId xmlns:a16="http://schemas.microsoft.com/office/drawing/2014/main" id="{F04131A6-5F2A-48DF-9A32-05B68E55A617}"/>
              </a:ext>
            </a:extLst>
          </p:cNvPr>
          <p:cNvSpPr/>
          <p:nvPr/>
        </p:nvSpPr>
        <p:spPr>
          <a:xfrm>
            <a:off x="6930562" y="4441630"/>
            <a:ext cx="1702500" cy="497400"/>
          </a:xfrm>
          <a:prstGeom prst="chevron">
            <a:avLst>
              <a:gd name="adj" fmla="val 50000"/>
            </a:avLst>
          </a:prstGeom>
          <a:solidFill>
            <a:srgbClr val="C6AF83"/>
          </a:solidFill>
          <a:ln>
            <a:noFill/>
          </a:ln>
        </p:spPr>
        <p:txBody>
          <a:bodyPr spcFirstLastPara="1" wrap="square" lIns="91425" tIns="91425" rIns="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rgbClr val="FFFFFF"/>
                </a:solidFill>
                <a:latin typeface="Montserrat" panose="020B0604020202020204" charset="0"/>
                <a:ea typeface="Montserrat"/>
                <a:cs typeface="Montserrat"/>
                <a:sym typeface="Montserrat"/>
              </a:rPr>
              <a:t>Data Link</a:t>
            </a:r>
            <a:endParaRPr sz="1200" b="1" i="0" u="none" strike="noStrike" cap="none">
              <a:solidFill>
                <a:srgbClr val="FFFFFF"/>
              </a:solidFill>
              <a:latin typeface="Montserrat" panose="020B0604020202020204" charset="0"/>
              <a:sym typeface="Arial"/>
            </a:endParaRPr>
          </a:p>
        </p:txBody>
      </p:sp>
      <p:sp>
        <p:nvSpPr>
          <p:cNvPr id="13" name="Google Shape;180;p12">
            <a:extLst>
              <a:ext uri="{FF2B5EF4-FFF2-40B4-BE49-F238E27FC236}">
                <a16:creationId xmlns:a16="http://schemas.microsoft.com/office/drawing/2014/main" id="{A91A024E-7D72-498D-9BEE-D1155A84E291}"/>
              </a:ext>
            </a:extLst>
          </p:cNvPr>
          <p:cNvSpPr/>
          <p:nvPr/>
        </p:nvSpPr>
        <p:spPr>
          <a:xfrm>
            <a:off x="6333712" y="3866833"/>
            <a:ext cx="791100" cy="497400"/>
          </a:xfrm>
          <a:prstGeom prst="homePlate">
            <a:avLst>
              <a:gd name="adj" fmla="val 50000"/>
            </a:avLst>
          </a:prstGeom>
          <a:solidFill>
            <a:srgbClr val="9A89C7"/>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900"/>
              <a:buFont typeface="Arial"/>
              <a:buNone/>
            </a:pPr>
            <a:r>
              <a:rPr lang="en-US" sz="1000" b="1" i="0" u="none" strike="noStrike" cap="none">
                <a:solidFill>
                  <a:srgbClr val="FFFFFF"/>
                </a:solidFill>
                <a:latin typeface="Montserrat" panose="020B0604020202020204" charset="0"/>
                <a:ea typeface="Montserrat"/>
                <a:cs typeface="Montserrat"/>
                <a:sym typeface="Montserrat"/>
              </a:rPr>
              <a:t>LAYER </a:t>
            </a:r>
            <a:br>
              <a:rPr lang="en-US" sz="1000" b="1" i="0" u="none" strike="noStrike" cap="none">
                <a:solidFill>
                  <a:srgbClr val="FFFFFF"/>
                </a:solidFill>
                <a:latin typeface="Montserrat" panose="020B0604020202020204" charset="0"/>
                <a:ea typeface="Montserrat"/>
                <a:cs typeface="Montserrat"/>
                <a:sym typeface="Montserrat"/>
              </a:rPr>
            </a:br>
            <a:r>
              <a:rPr lang="en-US" sz="1000" b="1" i="0" u="none" strike="noStrike" cap="none">
                <a:solidFill>
                  <a:srgbClr val="FFFFFF"/>
                </a:solidFill>
                <a:latin typeface="Montserrat" panose="020B0604020202020204" charset="0"/>
                <a:ea typeface="Montserrat Black"/>
                <a:cs typeface="Montserrat Black"/>
                <a:sym typeface="Montserrat Black"/>
              </a:rPr>
              <a:t>3</a:t>
            </a:r>
            <a:endParaRPr sz="1000" b="1" i="0" u="none" strike="noStrike" cap="none">
              <a:solidFill>
                <a:srgbClr val="FFFFFF"/>
              </a:solidFill>
              <a:latin typeface="Montserrat" panose="020B0604020202020204" charset="0"/>
              <a:ea typeface="Montserrat Black"/>
              <a:cs typeface="Montserrat Black"/>
              <a:sym typeface="Montserrat Black"/>
            </a:endParaRPr>
          </a:p>
        </p:txBody>
      </p:sp>
      <p:sp>
        <p:nvSpPr>
          <p:cNvPr id="14" name="Google Shape;181;p12">
            <a:extLst>
              <a:ext uri="{FF2B5EF4-FFF2-40B4-BE49-F238E27FC236}">
                <a16:creationId xmlns:a16="http://schemas.microsoft.com/office/drawing/2014/main" id="{6CFD0FC6-FE09-438C-809F-CCD7E4504D98}"/>
              </a:ext>
            </a:extLst>
          </p:cNvPr>
          <p:cNvSpPr/>
          <p:nvPr/>
        </p:nvSpPr>
        <p:spPr>
          <a:xfrm>
            <a:off x="6930562" y="3866832"/>
            <a:ext cx="1702500" cy="497400"/>
          </a:xfrm>
          <a:prstGeom prst="chevron">
            <a:avLst>
              <a:gd name="adj" fmla="val 50000"/>
            </a:avLst>
          </a:prstGeom>
          <a:solidFill>
            <a:srgbClr val="9A89C7"/>
          </a:solidFill>
          <a:ln>
            <a:noFill/>
          </a:ln>
        </p:spPr>
        <p:txBody>
          <a:bodyPr spcFirstLastPara="1" wrap="square" lIns="91425" tIns="91425" rIns="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rgbClr val="FFFFFF"/>
                </a:solidFill>
                <a:latin typeface="Montserrat" panose="020B0604020202020204" charset="0"/>
                <a:ea typeface="Montserrat"/>
                <a:cs typeface="Montserrat"/>
                <a:sym typeface="Montserrat"/>
              </a:rPr>
              <a:t>Network</a:t>
            </a:r>
            <a:endParaRPr sz="1200" b="1" i="0" u="none" strike="noStrike" cap="none">
              <a:solidFill>
                <a:srgbClr val="FFFFFF"/>
              </a:solidFill>
              <a:latin typeface="Montserrat" panose="020B0604020202020204" charset="0"/>
              <a:sym typeface="Arial"/>
            </a:endParaRPr>
          </a:p>
        </p:txBody>
      </p:sp>
      <p:sp>
        <p:nvSpPr>
          <p:cNvPr id="15" name="Google Shape;182;p12">
            <a:extLst>
              <a:ext uri="{FF2B5EF4-FFF2-40B4-BE49-F238E27FC236}">
                <a16:creationId xmlns:a16="http://schemas.microsoft.com/office/drawing/2014/main" id="{D9E114E9-1791-445B-82B3-34DBE412DC2D}"/>
              </a:ext>
            </a:extLst>
          </p:cNvPr>
          <p:cNvSpPr/>
          <p:nvPr/>
        </p:nvSpPr>
        <p:spPr>
          <a:xfrm>
            <a:off x="6333712" y="3292035"/>
            <a:ext cx="791100" cy="497400"/>
          </a:xfrm>
          <a:prstGeom prst="homePlate">
            <a:avLst>
              <a:gd name="adj" fmla="val 50000"/>
            </a:avLst>
          </a:prstGeom>
          <a:solidFill>
            <a:srgbClr val="9A89C7"/>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900"/>
              <a:buFont typeface="Arial"/>
              <a:buNone/>
            </a:pPr>
            <a:r>
              <a:rPr lang="en-US" sz="1000" b="1" i="0" u="none" strike="noStrike" cap="none">
                <a:solidFill>
                  <a:srgbClr val="FFFFFF"/>
                </a:solidFill>
                <a:latin typeface="Montserrat" panose="020B0604020202020204" charset="0"/>
                <a:ea typeface="Montserrat"/>
                <a:cs typeface="Montserrat"/>
                <a:sym typeface="Montserrat"/>
              </a:rPr>
              <a:t>LAYER </a:t>
            </a:r>
            <a:br>
              <a:rPr lang="en-US" sz="1000" b="1" i="0" u="none" strike="noStrike" cap="none">
                <a:solidFill>
                  <a:srgbClr val="FFFFFF"/>
                </a:solidFill>
                <a:latin typeface="Montserrat" panose="020B0604020202020204" charset="0"/>
                <a:ea typeface="Montserrat"/>
                <a:cs typeface="Montserrat"/>
                <a:sym typeface="Montserrat"/>
              </a:rPr>
            </a:br>
            <a:r>
              <a:rPr lang="en-US" sz="1000" b="1" i="0" u="none" strike="noStrike" cap="none">
                <a:solidFill>
                  <a:srgbClr val="FFFFFF"/>
                </a:solidFill>
                <a:latin typeface="Montserrat" panose="020B0604020202020204" charset="0"/>
                <a:ea typeface="Montserrat Black"/>
                <a:cs typeface="Montserrat Black"/>
                <a:sym typeface="Montserrat Black"/>
              </a:rPr>
              <a:t>4</a:t>
            </a:r>
            <a:endParaRPr sz="1000" b="1" i="0" u="none" strike="noStrike" cap="none">
              <a:solidFill>
                <a:srgbClr val="FFFFFF"/>
              </a:solidFill>
              <a:latin typeface="Montserrat" panose="020B0604020202020204" charset="0"/>
              <a:ea typeface="Montserrat Black"/>
              <a:cs typeface="Montserrat Black"/>
              <a:sym typeface="Montserrat Black"/>
            </a:endParaRPr>
          </a:p>
        </p:txBody>
      </p:sp>
      <p:sp>
        <p:nvSpPr>
          <p:cNvPr id="16" name="Google Shape;183;p12">
            <a:extLst>
              <a:ext uri="{FF2B5EF4-FFF2-40B4-BE49-F238E27FC236}">
                <a16:creationId xmlns:a16="http://schemas.microsoft.com/office/drawing/2014/main" id="{32C3CBCB-54F4-440F-911B-1193207F17C0}"/>
              </a:ext>
            </a:extLst>
          </p:cNvPr>
          <p:cNvSpPr/>
          <p:nvPr/>
        </p:nvSpPr>
        <p:spPr>
          <a:xfrm>
            <a:off x="6930562" y="3292034"/>
            <a:ext cx="1702500" cy="497400"/>
          </a:xfrm>
          <a:prstGeom prst="chevron">
            <a:avLst>
              <a:gd name="adj" fmla="val 50000"/>
            </a:avLst>
          </a:prstGeom>
          <a:solidFill>
            <a:srgbClr val="9A89C7"/>
          </a:solidFill>
          <a:ln>
            <a:noFill/>
          </a:ln>
        </p:spPr>
        <p:txBody>
          <a:bodyPr spcFirstLastPara="1" wrap="square" lIns="91425" tIns="91425" rIns="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rgbClr val="FFFFFF"/>
                </a:solidFill>
                <a:latin typeface="Montserrat" panose="020B0604020202020204" charset="0"/>
                <a:ea typeface="Montserrat"/>
                <a:cs typeface="Montserrat"/>
                <a:sym typeface="Montserrat"/>
              </a:rPr>
              <a:t>Transport</a:t>
            </a:r>
            <a:endParaRPr sz="1200" b="1" i="0" u="none" strike="noStrike" cap="none">
              <a:solidFill>
                <a:srgbClr val="FFFFFF"/>
              </a:solidFill>
              <a:latin typeface="Montserrat" panose="020B0604020202020204" charset="0"/>
              <a:sym typeface="Arial"/>
            </a:endParaRPr>
          </a:p>
        </p:txBody>
      </p:sp>
      <p:sp>
        <p:nvSpPr>
          <p:cNvPr id="17" name="Google Shape;184;p12">
            <a:extLst>
              <a:ext uri="{FF2B5EF4-FFF2-40B4-BE49-F238E27FC236}">
                <a16:creationId xmlns:a16="http://schemas.microsoft.com/office/drawing/2014/main" id="{295ADB7A-F154-47F4-BAD4-FC9165BB3AC7}"/>
              </a:ext>
            </a:extLst>
          </p:cNvPr>
          <p:cNvSpPr/>
          <p:nvPr/>
        </p:nvSpPr>
        <p:spPr>
          <a:xfrm>
            <a:off x="6333712" y="2741999"/>
            <a:ext cx="791100" cy="497400"/>
          </a:xfrm>
          <a:prstGeom prst="homePlate">
            <a:avLst>
              <a:gd name="adj" fmla="val 50000"/>
            </a:avLst>
          </a:prstGeom>
          <a:solidFill>
            <a:srgbClr val="FF0000"/>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900"/>
              <a:buFont typeface="Arial"/>
              <a:buNone/>
            </a:pPr>
            <a:r>
              <a:rPr lang="en-US" sz="1000" b="1" i="0" u="none" strike="noStrike" cap="none">
                <a:solidFill>
                  <a:srgbClr val="FFFFFF"/>
                </a:solidFill>
                <a:latin typeface="Montserrat" panose="020B0604020202020204" charset="0"/>
                <a:ea typeface="Montserrat"/>
                <a:cs typeface="Montserrat"/>
                <a:sym typeface="Montserrat"/>
              </a:rPr>
              <a:t>LAYER </a:t>
            </a:r>
            <a:br>
              <a:rPr lang="en-US" sz="1000" b="1" i="0" u="none" strike="noStrike" cap="none">
                <a:solidFill>
                  <a:srgbClr val="FFFFFF"/>
                </a:solidFill>
                <a:latin typeface="Montserrat" panose="020B0604020202020204" charset="0"/>
                <a:ea typeface="Montserrat"/>
                <a:cs typeface="Montserrat"/>
                <a:sym typeface="Montserrat"/>
              </a:rPr>
            </a:br>
            <a:r>
              <a:rPr lang="en-US" sz="1000" b="1" i="0" u="none" strike="noStrike" cap="none">
                <a:solidFill>
                  <a:srgbClr val="FFFFFF"/>
                </a:solidFill>
                <a:latin typeface="Montserrat" panose="020B0604020202020204" charset="0"/>
                <a:ea typeface="Montserrat Black"/>
                <a:cs typeface="Montserrat Black"/>
                <a:sym typeface="Montserrat Black"/>
              </a:rPr>
              <a:t>5</a:t>
            </a:r>
            <a:endParaRPr sz="1000" b="1" i="0" u="none" strike="noStrike" cap="none">
              <a:solidFill>
                <a:srgbClr val="FFFFFF"/>
              </a:solidFill>
              <a:latin typeface="Montserrat" panose="020B0604020202020204" charset="0"/>
              <a:ea typeface="Montserrat Black"/>
              <a:cs typeface="Montserrat Black"/>
              <a:sym typeface="Montserrat Black"/>
            </a:endParaRPr>
          </a:p>
        </p:txBody>
      </p:sp>
      <p:sp>
        <p:nvSpPr>
          <p:cNvPr id="18" name="Google Shape;185;p12">
            <a:extLst>
              <a:ext uri="{FF2B5EF4-FFF2-40B4-BE49-F238E27FC236}">
                <a16:creationId xmlns:a16="http://schemas.microsoft.com/office/drawing/2014/main" id="{4342C873-CBF7-497B-B66A-FBB2FCE3BF76}"/>
              </a:ext>
            </a:extLst>
          </p:cNvPr>
          <p:cNvSpPr/>
          <p:nvPr/>
        </p:nvSpPr>
        <p:spPr>
          <a:xfrm>
            <a:off x="6930562" y="2741999"/>
            <a:ext cx="1702500" cy="497400"/>
          </a:xfrm>
          <a:prstGeom prst="chevron">
            <a:avLst>
              <a:gd name="adj" fmla="val 50000"/>
            </a:avLst>
          </a:prstGeom>
          <a:solidFill>
            <a:srgbClr val="FF0000"/>
          </a:solidFill>
          <a:ln>
            <a:noFill/>
          </a:ln>
        </p:spPr>
        <p:txBody>
          <a:bodyPr spcFirstLastPara="1" wrap="square" lIns="91425" tIns="91425" rIns="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rgbClr val="FFFFFF"/>
                </a:solidFill>
                <a:latin typeface="Montserrat" panose="020B0604020202020204" charset="0"/>
                <a:ea typeface="Montserrat"/>
                <a:cs typeface="Montserrat"/>
                <a:sym typeface="Montserrat"/>
              </a:rPr>
              <a:t>Session</a:t>
            </a:r>
            <a:endParaRPr sz="1200" b="1" i="0" u="none" strike="noStrike" cap="none">
              <a:solidFill>
                <a:srgbClr val="FFFFFF"/>
              </a:solidFill>
              <a:latin typeface="Montserrat" panose="020B0604020202020204" charset="0"/>
              <a:sym typeface="Arial"/>
            </a:endParaRPr>
          </a:p>
        </p:txBody>
      </p:sp>
      <p:sp>
        <p:nvSpPr>
          <p:cNvPr id="19" name="Google Shape;186;p12">
            <a:extLst>
              <a:ext uri="{FF2B5EF4-FFF2-40B4-BE49-F238E27FC236}">
                <a16:creationId xmlns:a16="http://schemas.microsoft.com/office/drawing/2014/main" id="{4CAAC155-084F-4A40-B7C0-8DD0B58E185F}"/>
              </a:ext>
            </a:extLst>
          </p:cNvPr>
          <p:cNvSpPr/>
          <p:nvPr/>
        </p:nvSpPr>
        <p:spPr>
          <a:xfrm>
            <a:off x="6333712" y="2167201"/>
            <a:ext cx="791100" cy="497400"/>
          </a:xfrm>
          <a:prstGeom prst="homePlate">
            <a:avLst>
              <a:gd name="adj" fmla="val 50000"/>
            </a:avLst>
          </a:prstGeom>
          <a:solidFill>
            <a:srgbClr val="FF0000"/>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900"/>
              <a:buFont typeface="Arial"/>
              <a:buNone/>
            </a:pPr>
            <a:r>
              <a:rPr lang="en-US" sz="1000" b="1" i="0" u="none" strike="noStrike" cap="none">
                <a:solidFill>
                  <a:srgbClr val="FFFFFF"/>
                </a:solidFill>
                <a:latin typeface="Montserrat" panose="020B0604020202020204" charset="0"/>
                <a:ea typeface="Montserrat"/>
                <a:cs typeface="Montserrat"/>
                <a:sym typeface="Montserrat"/>
              </a:rPr>
              <a:t>LAYER </a:t>
            </a:r>
            <a:br>
              <a:rPr lang="en-US" sz="1000" b="1" i="0" u="none" strike="noStrike" cap="none">
                <a:solidFill>
                  <a:srgbClr val="FFFFFF"/>
                </a:solidFill>
                <a:latin typeface="Montserrat" panose="020B0604020202020204" charset="0"/>
                <a:ea typeface="Montserrat"/>
                <a:cs typeface="Montserrat"/>
                <a:sym typeface="Montserrat"/>
              </a:rPr>
            </a:br>
            <a:r>
              <a:rPr lang="en-US" sz="1000" b="1" i="0" u="none" strike="noStrike" cap="none">
                <a:solidFill>
                  <a:srgbClr val="FFFFFF"/>
                </a:solidFill>
                <a:latin typeface="Montserrat" panose="020B0604020202020204" charset="0"/>
                <a:ea typeface="Montserrat Black"/>
                <a:cs typeface="Montserrat Black"/>
                <a:sym typeface="Montserrat Black"/>
              </a:rPr>
              <a:t>6</a:t>
            </a:r>
            <a:endParaRPr sz="1000" b="1" i="0" u="none" strike="noStrike" cap="none">
              <a:solidFill>
                <a:srgbClr val="FFFFFF"/>
              </a:solidFill>
              <a:latin typeface="Montserrat" panose="020B0604020202020204" charset="0"/>
              <a:ea typeface="Montserrat Black"/>
              <a:cs typeface="Montserrat Black"/>
              <a:sym typeface="Montserrat Black"/>
            </a:endParaRPr>
          </a:p>
        </p:txBody>
      </p:sp>
      <p:sp>
        <p:nvSpPr>
          <p:cNvPr id="20" name="Google Shape;187;p12">
            <a:extLst>
              <a:ext uri="{FF2B5EF4-FFF2-40B4-BE49-F238E27FC236}">
                <a16:creationId xmlns:a16="http://schemas.microsoft.com/office/drawing/2014/main" id="{58056CCF-8C41-419C-B446-D50C86A50AA7}"/>
              </a:ext>
            </a:extLst>
          </p:cNvPr>
          <p:cNvSpPr/>
          <p:nvPr/>
        </p:nvSpPr>
        <p:spPr>
          <a:xfrm>
            <a:off x="6930562" y="2167201"/>
            <a:ext cx="1702500" cy="497400"/>
          </a:xfrm>
          <a:prstGeom prst="chevron">
            <a:avLst>
              <a:gd name="adj" fmla="val 50000"/>
            </a:avLst>
          </a:prstGeom>
          <a:solidFill>
            <a:srgbClr val="FF0000"/>
          </a:solidFill>
          <a:ln>
            <a:noFill/>
          </a:ln>
        </p:spPr>
        <p:txBody>
          <a:bodyPr spcFirstLastPara="1" wrap="square" lIns="91425" tIns="91425" rIns="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Montserrat" panose="020B0604020202020204" charset="0"/>
                <a:ea typeface="Montserrat"/>
                <a:cs typeface="Montserrat"/>
                <a:sym typeface="Montserrat"/>
              </a:rPr>
              <a:t>Presentation</a:t>
            </a:r>
            <a:endParaRPr sz="1200" b="1" i="0" u="none" strike="noStrike" cap="none" dirty="0">
              <a:solidFill>
                <a:srgbClr val="FFFFFF"/>
              </a:solidFill>
              <a:latin typeface="Montserrat" panose="020B0604020202020204" charset="0"/>
              <a:sym typeface="Arial"/>
            </a:endParaRPr>
          </a:p>
        </p:txBody>
      </p:sp>
      <p:sp>
        <p:nvSpPr>
          <p:cNvPr id="21" name="Google Shape;188;p12">
            <a:extLst>
              <a:ext uri="{FF2B5EF4-FFF2-40B4-BE49-F238E27FC236}">
                <a16:creationId xmlns:a16="http://schemas.microsoft.com/office/drawing/2014/main" id="{886C994F-3B09-4243-9E68-FEF5140F8909}"/>
              </a:ext>
            </a:extLst>
          </p:cNvPr>
          <p:cNvSpPr/>
          <p:nvPr/>
        </p:nvSpPr>
        <p:spPr>
          <a:xfrm>
            <a:off x="6333712" y="1604778"/>
            <a:ext cx="791100" cy="497400"/>
          </a:xfrm>
          <a:prstGeom prst="homePlate">
            <a:avLst>
              <a:gd name="adj" fmla="val 50000"/>
            </a:avLst>
          </a:prstGeom>
          <a:solidFill>
            <a:srgbClr val="FF0000"/>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900"/>
              <a:buFont typeface="Arial"/>
              <a:buNone/>
            </a:pPr>
            <a:r>
              <a:rPr lang="en-US" sz="1000" b="1" i="0" u="none" strike="noStrike" cap="none" dirty="0">
                <a:solidFill>
                  <a:srgbClr val="FFFFFF"/>
                </a:solidFill>
                <a:latin typeface="Montserrat" panose="020B0604020202020204" charset="0"/>
                <a:ea typeface="Montserrat"/>
                <a:cs typeface="Montserrat"/>
                <a:sym typeface="Montserrat"/>
              </a:rPr>
              <a:t>LAYER </a:t>
            </a:r>
            <a:br>
              <a:rPr lang="en-US" sz="1000" b="1" i="0" u="none" strike="noStrike" cap="none" dirty="0">
                <a:solidFill>
                  <a:srgbClr val="FFFFFF"/>
                </a:solidFill>
                <a:latin typeface="Montserrat" panose="020B0604020202020204" charset="0"/>
                <a:ea typeface="Montserrat"/>
                <a:cs typeface="Montserrat"/>
                <a:sym typeface="Montserrat"/>
              </a:rPr>
            </a:br>
            <a:r>
              <a:rPr lang="en-US" sz="1000" b="1" i="0" u="none" strike="noStrike" cap="none" dirty="0">
                <a:solidFill>
                  <a:srgbClr val="FFFFFF"/>
                </a:solidFill>
                <a:latin typeface="Montserrat" panose="020B0604020202020204" charset="0"/>
                <a:ea typeface="Montserrat Black"/>
                <a:cs typeface="Montserrat Black"/>
                <a:sym typeface="Montserrat Black"/>
              </a:rPr>
              <a:t>7</a:t>
            </a:r>
            <a:endParaRPr sz="1000" b="1" i="0" u="none" strike="noStrike" cap="none" dirty="0">
              <a:solidFill>
                <a:srgbClr val="FFFFFF"/>
              </a:solidFill>
              <a:latin typeface="Montserrat" panose="020B0604020202020204" charset="0"/>
              <a:ea typeface="Montserrat Black"/>
              <a:cs typeface="Montserrat Black"/>
              <a:sym typeface="Montserrat Black"/>
            </a:endParaRPr>
          </a:p>
        </p:txBody>
      </p:sp>
      <p:sp>
        <p:nvSpPr>
          <p:cNvPr id="22" name="Google Shape;189;p12">
            <a:extLst>
              <a:ext uri="{FF2B5EF4-FFF2-40B4-BE49-F238E27FC236}">
                <a16:creationId xmlns:a16="http://schemas.microsoft.com/office/drawing/2014/main" id="{21F57F1C-CF4D-4147-93B4-46FB346F7684}"/>
              </a:ext>
            </a:extLst>
          </p:cNvPr>
          <p:cNvSpPr/>
          <p:nvPr/>
        </p:nvSpPr>
        <p:spPr>
          <a:xfrm>
            <a:off x="6930562" y="1604778"/>
            <a:ext cx="1702500" cy="497400"/>
          </a:xfrm>
          <a:prstGeom prst="chevron">
            <a:avLst>
              <a:gd name="adj" fmla="val 50000"/>
            </a:avLst>
          </a:prstGeom>
          <a:solidFill>
            <a:srgbClr val="FF0000"/>
          </a:solidFill>
          <a:ln>
            <a:noFill/>
          </a:ln>
        </p:spPr>
        <p:txBody>
          <a:bodyPr spcFirstLastPara="1" wrap="square" lIns="91425" tIns="91425" rIns="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300"/>
              <a:buFont typeface="Arial"/>
              <a:buNone/>
            </a:pPr>
            <a:r>
              <a:rPr lang="en-US" sz="1200" b="1" i="0" u="none" strike="noStrike" cap="none" dirty="0">
                <a:solidFill>
                  <a:srgbClr val="FFFFFF"/>
                </a:solidFill>
                <a:latin typeface="Montserrat" panose="020B0604020202020204" charset="0"/>
                <a:ea typeface="Montserrat"/>
                <a:cs typeface="Montserrat"/>
                <a:sym typeface="Montserrat"/>
              </a:rPr>
              <a:t>Application</a:t>
            </a:r>
            <a:endParaRPr sz="1200" b="1" i="0" u="none" strike="noStrike" cap="none" dirty="0">
              <a:solidFill>
                <a:srgbClr val="FFFFFF"/>
              </a:solidFill>
              <a:latin typeface="Montserrat" panose="020B0604020202020204" charset="0"/>
              <a:sym typeface="Arial"/>
            </a:endParaRPr>
          </a:p>
        </p:txBody>
      </p:sp>
      <p:pic>
        <p:nvPicPr>
          <p:cNvPr id="23" name="Google Shape;190;p12">
            <a:extLst>
              <a:ext uri="{FF2B5EF4-FFF2-40B4-BE49-F238E27FC236}">
                <a16:creationId xmlns:a16="http://schemas.microsoft.com/office/drawing/2014/main" id="{A141790B-9353-4C81-B00B-297ADA43E18E}"/>
              </a:ext>
            </a:extLst>
          </p:cNvPr>
          <p:cNvPicPr preferRelativeResize="0">
            <a:picLocks noChangeAspect="1"/>
          </p:cNvPicPr>
          <p:nvPr/>
        </p:nvPicPr>
        <p:blipFill rotWithShape="1">
          <a:blip r:embed="rId2">
            <a:alphaModFix/>
          </a:blip>
          <a:srcRect t="37500" b="37000"/>
          <a:stretch/>
        </p:blipFill>
        <p:spPr>
          <a:xfrm>
            <a:off x="9101695" y="5033772"/>
            <a:ext cx="1167719" cy="294427"/>
          </a:xfrm>
          <a:prstGeom prst="rect">
            <a:avLst/>
          </a:prstGeom>
          <a:solidFill>
            <a:schemeClr val="bg1"/>
          </a:solidFill>
          <a:ln>
            <a:noFill/>
          </a:ln>
        </p:spPr>
      </p:pic>
      <p:pic>
        <p:nvPicPr>
          <p:cNvPr id="24" name="Google Shape;191;p12">
            <a:extLst>
              <a:ext uri="{FF2B5EF4-FFF2-40B4-BE49-F238E27FC236}">
                <a16:creationId xmlns:a16="http://schemas.microsoft.com/office/drawing/2014/main" id="{41905BB6-872C-4C31-9D6A-B62625733D09}"/>
              </a:ext>
            </a:extLst>
          </p:cNvPr>
          <p:cNvPicPr preferRelativeResize="0"/>
          <p:nvPr/>
        </p:nvPicPr>
        <p:blipFill rotWithShape="1">
          <a:blip r:embed="rId3">
            <a:alphaModFix/>
          </a:blip>
          <a:srcRect t="20016" b="16153"/>
          <a:stretch/>
        </p:blipFill>
        <p:spPr>
          <a:xfrm>
            <a:off x="11033638" y="4579404"/>
            <a:ext cx="498075" cy="314325"/>
          </a:xfrm>
          <a:prstGeom prst="rect">
            <a:avLst/>
          </a:prstGeom>
          <a:noFill/>
          <a:ln>
            <a:noFill/>
          </a:ln>
        </p:spPr>
      </p:pic>
      <p:pic>
        <p:nvPicPr>
          <p:cNvPr id="25" name="Google Shape;192;p12">
            <a:extLst>
              <a:ext uri="{FF2B5EF4-FFF2-40B4-BE49-F238E27FC236}">
                <a16:creationId xmlns:a16="http://schemas.microsoft.com/office/drawing/2014/main" id="{B4E54798-4CB9-4431-BD59-34E8BC48415B}"/>
              </a:ext>
            </a:extLst>
          </p:cNvPr>
          <p:cNvPicPr preferRelativeResize="0"/>
          <p:nvPr/>
        </p:nvPicPr>
        <p:blipFill rotWithShape="1">
          <a:blip r:embed="rId4">
            <a:alphaModFix/>
          </a:blip>
          <a:srcRect/>
          <a:stretch/>
        </p:blipFill>
        <p:spPr>
          <a:xfrm>
            <a:off x="9753776" y="4635145"/>
            <a:ext cx="519534" cy="147865"/>
          </a:xfrm>
          <a:prstGeom prst="rect">
            <a:avLst/>
          </a:prstGeom>
          <a:noFill/>
          <a:ln>
            <a:noFill/>
          </a:ln>
        </p:spPr>
      </p:pic>
      <p:pic>
        <p:nvPicPr>
          <p:cNvPr id="26" name="Google Shape;193;p12">
            <a:extLst>
              <a:ext uri="{FF2B5EF4-FFF2-40B4-BE49-F238E27FC236}">
                <a16:creationId xmlns:a16="http://schemas.microsoft.com/office/drawing/2014/main" id="{6205692B-5AD0-43DE-8DD7-5854F6AFF008}"/>
              </a:ext>
            </a:extLst>
          </p:cNvPr>
          <p:cNvPicPr preferRelativeResize="0"/>
          <p:nvPr/>
        </p:nvPicPr>
        <p:blipFill rotWithShape="1">
          <a:blip r:embed="rId5">
            <a:alphaModFix/>
          </a:blip>
          <a:srcRect/>
          <a:stretch/>
        </p:blipFill>
        <p:spPr>
          <a:xfrm>
            <a:off x="10459523" y="4596261"/>
            <a:ext cx="432087" cy="225635"/>
          </a:xfrm>
          <a:prstGeom prst="rect">
            <a:avLst/>
          </a:prstGeom>
          <a:noFill/>
          <a:ln>
            <a:noFill/>
          </a:ln>
        </p:spPr>
      </p:pic>
      <p:pic>
        <p:nvPicPr>
          <p:cNvPr id="27" name="Google Shape;195;p12">
            <a:extLst>
              <a:ext uri="{FF2B5EF4-FFF2-40B4-BE49-F238E27FC236}">
                <a16:creationId xmlns:a16="http://schemas.microsoft.com/office/drawing/2014/main" id="{A059CC7E-54F3-4C60-B4BA-23B55FE09644}"/>
              </a:ext>
            </a:extLst>
          </p:cNvPr>
          <p:cNvPicPr preferRelativeResize="0"/>
          <p:nvPr/>
        </p:nvPicPr>
        <p:blipFill rotWithShape="1">
          <a:blip r:embed="rId6">
            <a:alphaModFix/>
          </a:blip>
          <a:srcRect b="27651"/>
          <a:stretch/>
        </p:blipFill>
        <p:spPr>
          <a:xfrm>
            <a:off x="9413852" y="4217837"/>
            <a:ext cx="1002686" cy="257268"/>
          </a:xfrm>
          <a:prstGeom prst="rect">
            <a:avLst/>
          </a:prstGeom>
          <a:noFill/>
          <a:ln>
            <a:noFill/>
          </a:ln>
        </p:spPr>
      </p:pic>
      <p:pic>
        <p:nvPicPr>
          <p:cNvPr id="28" name="Google Shape;196;p12">
            <a:extLst>
              <a:ext uri="{FF2B5EF4-FFF2-40B4-BE49-F238E27FC236}">
                <a16:creationId xmlns:a16="http://schemas.microsoft.com/office/drawing/2014/main" id="{B3451AF0-EDE3-47DC-A3C7-CE5F5DE9DFE4}"/>
              </a:ext>
            </a:extLst>
          </p:cNvPr>
          <p:cNvPicPr preferRelativeResize="0"/>
          <p:nvPr/>
        </p:nvPicPr>
        <p:blipFill rotWithShape="1">
          <a:blip r:embed="rId7">
            <a:alphaModFix/>
          </a:blip>
          <a:srcRect l="12560" r="11219"/>
          <a:stretch/>
        </p:blipFill>
        <p:spPr>
          <a:xfrm>
            <a:off x="10923824" y="3523946"/>
            <a:ext cx="722708" cy="378249"/>
          </a:xfrm>
          <a:prstGeom prst="rect">
            <a:avLst/>
          </a:prstGeom>
          <a:noFill/>
          <a:ln>
            <a:noFill/>
          </a:ln>
        </p:spPr>
      </p:pic>
      <p:pic>
        <p:nvPicPr>
          <p:cNvPr id="29" name="Google Shape;197;p12">
            <a:extLst>
              <a:ext uri="{FF2B5EF4-FFF2-40B4-BE49-F238E27FC236}">
                <a16:creationId xmlns:a16="http://schemas.microsoft.com/office/drawing/2014/main" id="{1B31F114-BB73-4AD2-9CE9-72DB58AFAC52}"/>
              </a:ext>
            </a:extLst>
          </p:cNvPr>
          <p:cNvPicPr preferRelativeResize="0"/>
          <p:nvPr/>
        </p:nvPicPr>
        <p:blipFill rotWithShape="1">
          <a:blip r:embed="rId8">
            <a:alphaModFix/>
          </a:blip>
          <a:srcRect l="8701" t="8875" r="7630" b="11877"/>
          <a:stretch/>
        </p:blipFill>
        <p:spPr>
          <a:xfrm>
            <a:off x="8844230" y="3523947"/>
            <a:ext cx="693627" cy="398299"/>
          </a:xfrm>
          <a:prstGeom prst="rect">
            <a:avLst/>
          </a:prstGeom>
          <a:noFill/>
          <a:ln>
            <a:noFill/>
          </a:ln>
        </p:spPr>
      </p:pic>
      <p:pic>
        <p:nvPicPr>
          <p:cNvPr id="30" name="Google Shape;198;p12" descr="Image result for checkpoint">
            <a:extLst>
              <a:ext uri="{FF2B5EF4-FFF2-40B4-BE49-F238E27FC236}">
                <a16:creationId xmlns:a16="http://schemas.microsoft.com/office/drawing/2014/main" id="{43C6C9AE-65BF-4253-A014-D14E3A80BBD9}"/>
              </a:ext>
            </a:extLst>
          </p:cNvPr>
          <p:cNvPicPr preferRelativeResize="0"/>
          <p:nvPr/>
        </p:nvPicPr>
        <p:blipFill rotWithShape="1">
          <a:blip r:embed="rId9">
            <a:alphaModFix/>
          </a:blip>
          <a:srcRect/>
          <a:stretch/>
        </p:blipFill>
        <p:spPr>
          <a:xfrm>
            <a:off x="9625854" y="3554294"/>
            <a:ext cx="727534" cy="378249"/>
          </a:xfrm>
          <a:prstGeom prst="rect">
            <a:avLst/>
          </a:prstGeom>
          <a:noFill/>
          <a:ln>
            <a:noFill/>
          </a:ln>
        </p:spPr>
      </p:pic>
      <p:pic>
        <p:nvPicPr>
          <p:cNvPr id="31" name="Google Shape;199;p12">
            <a:extLst>
              <a:ext uri="{FF2B5EF4-FFF2-40B4-BE49-F238E27FC236}">
                <a16:creationId xmlns:a16="http://schemas.microsoft.com/office/drawing/2014/main" id="{B13317B8-00DF-40B1-9B22-2096546035CB}"/>
              </a:ext>
            </a:extLst>
          </p:cNvPr>
          <p:cNvPicPr preferRelativeResize="0"/>
          <p:nvPr/>
        </p:nvPicPr>
        <p:blipFill rotWithShape="1">
          <a:blip r:embed="rId5">
            <a:alphaModFix/>
          </a:blip>
          <a:srcRect/>
          <a:stretch/>
        </p:blipFill>
        <p:spPr>
          <a:xfrm>
            <a:off x="10361820" y="3586778"/>
            <a:ext cx="529790" cy="276655"/>
          </a:xfrm>
          <a:prstGeom prst="rect">
            <a:avLst/>
          </a:prstGeom>
          <a:noFill/>
          <a:ln>
            <a:noFill/>
          </a:ln>
        </p:spPr>
      </p:pic>
      <p:pic>
        <p:nvPicPr>
          <p:cNvPr id="32" name="Google Shape;200;p12">
            <a:extLst>
              <a:ext uri="{FF2B5EF4-FFF2-40B4-BE49-F238E27FC236}">
                <a16:creationId xmlns:a16="http://schemas.microsoft.com/office/drawing/2014/main" id="{E0D3C591-419B-4A95-9791-472819BFD2E7}"/>
              </a:ext>
            </a:extLst>
          </p:cNvPr>
          <p:cNvPicPr preferRelativeResize="0"/>
          <p:nvPr/>
        </p:nvPicPr>
        <p:blipFill rotWithShape="1">
          <a:blip r:embed="rId10">
            <a:alphaModFix/>
          </a:blip>
          <a:srcRect/>
          <a:stretch/>
        </p:blipFill>
        <p:spPr>
          <a:xfrm>
            <a:off x="10527961" y="3950432"/>
            <a:ext cx="900072" cy="213594"/>
          </a:xfrm>
          <a:prstGeom prst="rect">
            <a:avLst/>
          </a:prstGeom>
          <a:noFill/>
          <a:ln>
            <a:noFill/>
          </a:ln>
        </p:spPr>
      </p:pic>
      <p:pic>
        <p:nvPicPr>
          <p:cNvPr id="33" name="Google Shape;201;p12">
            <a:extLst>
              <a:ext uri="{FF2B5EF4-FFF2-40B4-BE49-F238E27FC236}">
                <a16:creationId xmlns:a16="http://schemas.microsoft.com/office/drawing/2014/main" id="{F1CC541F-AEF0-41CC-8916-5E859E74E515}"/>
              </a:ext>
            </a:extLst>
          </p:cNvPr>
          <p:cNvPicPr preferRelativeResize="0"/>
          <p:nvPr/>
        </p:nvPicPr>
        <p:blipFill rotWithShape="1">
          <a:blip r:embed="rId11">
            <a:alphaModFix/>
          </a:blip>
          <a:srcRect/>
          <a:stretch/>
        </p:blipFill>
        <p:spPr>
          <a:xfrm>
            <a:off x="10600941" y="4281677"/>
            <a:ext cx="922024" cy="143262"/>
          </a:xfrm>
          <a:prstGeom prst="rect">
            <a:avLst/>
          </a:prstGeom>
          <a:noFill/>
          <a:ln>
            <a:noFill/>
          </a:ln>
        </p:spPr>
      </p:pic>
      <p:pic>
        <p:nvPicPr>
          <p:cNvPr id="34" name="Google Shape;202;p12">
            <a:extLst>
              <a:ext uri="{FF2B5EF4-FFF2-40B4-BE49-F238E27FC236}">
                <a16:creationId xmlns:a16="http://schemas.microsoft.com/office/drawing/2014/main" id="{6FA7CA75-A1BE-4C23-9DF6-7524E5B85290}"/>
              </a:ext>
            </a:extLst>
          </p:cNvPr>
          <p:cNvPicPr preferRelativeResize="0"/>
          <p:nvPr/>
        </p:nvPicPr>
        <p:blipFill rotWithShape="1">
          <a:blip r:embed="rId12">
            <a:alphaModFix/>
          </a:blip>
          <a:srcRect t="22454" b="25092"/>
          <a:stretch/>
        </p:blipFill>
        <p:spPr>
          <a:xfrm>
            <a:off x="8950648" y="3968712"/>
            <a:ext cx="823683" cy="213594"/>
          </a:xfrm>
          <a:prstGeom prst="rect">
            <a:avLst/>
          </a:prstGeom>
          <a:noFill/>
          <a:ln>
            <a:noFill/>
          </a:ln>
        </p:spPr>
      </p:pic>
      <p:pic>
        <p:nvPicPr>
          <p:cNvPr id="35" name="Google Shape;203;p12">
            <a:extLst>
              <a:ext uri="{FF2B5EF4-FFF2-40B4-BE49-F238E27FC236}">
                <a16:creationId xmlns:a16="http://schemas.microsoft.com/office/drawing/2014/main" id="{86BF33EC-F0E3-4836-B4D2-1D69DE1B348C}"/>
              </a:ext>
            </a:extLst>
          </p:cNvPr>
          <p:cNvPicPr preferRelativeResize="0"/>
          <p:nvPr/>
        </p:nvPicPr>
        <p:blipFill rotWithShape="1">
          <a:blip r:embed="rId13">
            <a:alphaModFix/>
          </a:blip>
          <a:srcRect/>
          <a:stretch/>
        </p:blipFill>
        <p:spPr>
          <a:xfrm>
            <a:off x="8844248" y="1902745"/>
            <a:ext cx="841307" cy="204639"/>
          </a:xfrm>
          <a:prstGeom prst="rect">
            <a:avLst/>
          </a:prstGeom>
          <a:noFill/>
          <a:ln>
            <a:noFill/>
          </a:ln>
        </p:spPr>
      </p:pic>
      <p:pic>
        <p:nvPicPr>
          <p:cNvPr id="36" name="Google Shape;204;p12">
            <a:extLst>
              <a:ext uri="{FF2B5EF4-FFF2-40B4-BE49-F238E27FC236}">
                <a16:creationId xmlns:a16="http://schemas.microsoft.com/office/drawing/2014/main" id="{F32CDDB0-FDAE-4F63-973C-C7AD0004679C}"/>
              </a:ext>
            </a:extLst>
          </p:cNvPr>
          <p:cNvPicPr preferRelativeResize="0"/>
          <p:nvPr/>
        </p:nvPicPr>
        <p:blipFill rotWithShape="1">
          <a:blip r:embed="rId10">
            <a:alphaModFix/>
          </a:blip>
          <a:srcRect/>
          <a:stretch/>
        </p:blipFill>
        <p:spPr>
          <a:xfrm>
            <a:off x="8844248" y="2200544"/>
            <a:ext cx="790971" cy="187703"/>
          </a:xfrm>
          <a:prstGeom prst="rect">
            <a:avLst/>
          </a:prstGeom>
          <a:noFill/>
          <a:ln>
            <a:noFill/>
          </a:ln>
        </p:spPr>
      </p:pic>
      <p:pic>
        <p:nvPicPr>
          <p:cNvPr id="37" name="Google Shape;205;p12">
            <a:extLst>
              <a:ext uri="{FF2B5EF4-FFF2-40B4-BE49-F238E27FC236}">
                <a16:creationId xmlns:a16="http://schemas.microsoft.com/office/drawing/2014/main" id="{1FFA241C-620E-4C41-919D-23A4FBD8A0B8}"/>
              </a:ext>
            </a:extLst>
          </p:cNvPr>
          <p:cNvPicPr preferRelativeResize="0"/>
          <p:nvPr/>
        </p:nvPicPr>
        <p:blipFill rotWithShape="1">
          <a:blip r:embed="rId14">
            <a:alphaModFix/>
          </a:blip>
          <a:srcRect/>
          <a:stretch/>
        </p:blipFill>
        <p:spPr>
          <a:xfrm>
            <a:off x="11061029" y="1914690"/>
            <a:ext cx="496727" cy="214669"/>
          </a:xfrm>
          <a:prstGeom prst="rect">
            <a:avLst/>
          </a:prstGeom>
          <a:noFill/>
          <a:ln>
            <a:noFill/>
          </a:ln>
        </p:spPr>
      </p:pic>
      <p:pic>
        <p:nvPicPr>
          <p:cNvPr id="38" name="Google Shape;206;p12">
            <a:extLst>
              <a:ext uri="{FF2B5EF4-FFF2-40B4-BE49-F238E27FC236}">
                <a16:creationId xmlns:a16="http://schemas.microsoft.com/office/drawing/2014/main" id="{79B6EEE0-E127-4E41-A6B6-ADDA3F1A5BB4}"/>
              </a:ext>
            </a:extLst>
          </p:cNvPr>
          <p:cNvPicPr preferRelativeResize="0"/>
          <p:nvPr/>
        </p:nvPicPr>
        <p:blipFill rotWithShape="1">
          <a:blip r:embed="rId15">
            <a:alphaModFix/>
          </a:blip>
          <a:srcRect/>
          <a:stretch/>
        </p:blipFill>
        <p:spPr>
          <a:xfrm>
            <a:off x="9715849" y="2935347"/>
            <a:ext cx="834765" cy="339204"/>
          </a:xfrm>
          <a:prstGeom prst="rect">
            <a:avLst/>
          </a:prstGeom>
          <a:noFill/>
          <a:ln>
            <a:noFill/>
          </a:ln>
        </p:spPr>
      </p:pic>
      <p:pic>
        <p:nvPicPr>
          <p:cNvPr id="39" name="Google Shape;207;p12">
            <a:extLst>
              <a:ext uri="{FF2B5EF4-FFF2-40B4-BE49-F238E27FC236}">
                <a16:creationId xmlns:a16="http://schemas.microsoft.com/office/drawing/2014/main" id="{65C3E093-4ACE-458C-8EE6-D1C76B7A5CC8}"/>
              </a:ext>
            </a:extLst>
          </p:cNvPr>
          <p:cNvPicPr preferRelativeResize="0"/>
          <p:nvPr/>
        </p:nvPicPr>
        <p:blipFill rotWithShape="1">
          <a:blip r:embed="rId16">
            <a:alphaModFix/>
          </a:blip>
          <a:srcRect/>
          <a:stretch/>
        </p:blipFill>
        <p:spPr>
          <a:xfrm>
            <a:off x="10550614" y="2184522"/>
            <a:ext cx="1127788" cy="257621"/>
          </a:xfrm>
          <a:prstGeom prst="rect">
            <a:avLst/>
          </a:prstGeom>
          <a:noFill/>
          <a:ln>
            <a:noFill/>
          </a:ln>
        </p:spPr>
      </p:pic>
      <p:pic>
        <p:nvPicPr>
          <p:cNvPr id="40" name="Google Shape;208;p12">
            <a:extLst>
              <a:ext uri="{FF2B5EF4-FFF2-40B4-BE49-F238E27FC236}">
                <a16:creationId xmlns:a16="http://schemas.microsoft.com/office/drawing/2014/main" id="{8BE89F6F-707B-40F0-8EF8-25846C857272}"/>
              </a:ext>
            </a:extLst>
          </p:cNvPr>
          <p:cNvPicPr preferRelativeResize="0"/>
          <p:nvPr/>
        </p:nvPicPr>
        <p:blipFill rotWithShape="1">
          <a:blip r:embed="rId17">
            <a:alphaModFix/>
          </a:blip>
          <a:srcRect/>
          <a:stretch/>
        </p:blipFill>
        <p:spPr>
          <a:xfrm>
            <a:off x="10013543" y="2224571"/>
            <a:ext cx="398258" cy="393787"/>
          </a:xfrm>
          <a:prstGeom prst="rect">
            <a:avLst/>
          </a:prstGeom>
          <a:noFill/>
          <a:ln>
            <a:noFill/>
          </a:ln>
        </p:spPr>
      </p:pic>
      <p:pic>
        <p:nvPicPr>
          <p:cNvPr id="41" name="Google Shape;209;p12">
            <a:extLst>
              <a:ext uri="{FF2B5EF4-FFF2-40B4-BE49-F238E27FC236}">
                <a16:creationId xmlns:a16="http://schemas.microsoft.com/office/drawing/2014/main" id="{AD21478E-8DFE-484C-AAC0-BAE50082964C}"/>
              </a:ext>
            </a:extLst>
          </p:cNvPr>
          <p:cNvPicPr preferRelativeResize="0"/>
          <p:nvPr/>
        </p:nvPicPr>
        <p:blipFill rotWithShape="1">
          <a:blip r:embed="rId18">
            <a:alphaModFix/>
          </a:blip>
          <a:srcRect l="47351"/>
          <a:stretch/>
        </p:blipFill>
        <p:spPr>
          <a:xfrm>
            <a:off x="10417316" y="2772262"/>
            <a:ext cx="1069764" cy="160732"/>
          </a:xfrm>
          <a:prstGeom prst="rect">
            <a:avLst/>
          </a:prstGeom>
          <a:noFill/>
          <a:ln>
            <a:noFill/>
          </a:ln>
        </p:spPr>
      </p:pic>
      <p:pic>
        <p:nvPicPr>
          <p:cNvPr id="42" name="Google Shape;210;p12">
            <a:extLst>
              <a:ext uri="{FF2B5EF4-FFF2-40B4-BE49-F238E27FC236}">
                <a16:creationId xmlns:a16="http://schemas.microsoft.com/office/drawing/2014/main" id="{35F019E3-8925-4BB1-B41B-665981E898D1}"/>
              </a:ext>
            </a:extLst>
          </p:cNvPr>
          <p:cNvPicPr preferRelativeResize="0"/>
          <p:nvPr/>
        </p:nvPicPr>
        <p:blipFill rotWithShape="1">
          <a:blip r:embed="rId19">
            <a:alphaModFix/>
          </a:blip>
          <a:srcRect/>
          <a:stretch/>
        </p:blipFill>
        <p:spPr>
          <a:xfrm>
            <a:off x="10690087" y="3034561"/>
            <a:ext cx="815022" cy="150617"/>
          </a:xfrm>
          <a:prstGeom prst="rect">
            <a:avLst/>
          </a:prstGeom>
          <a:noFill/>
          <a:ln>
            <a:noFill/>
          </a:ln>
        </p:spPr>
      </p:pic>
      <p:pic>
        <p:nvPicPr>
          <p:cNvPr id="43" name="Google Shape;211;p12">
            <a:extLst>
              <a:ext uri="{FF2B5EF4-FFF2-40B4-BE49-F238E27FC236}">
                <a16:creationId xmlns:a16="http://schemas.microsoft.com/office/drawing/2014/main" id="{6B598EC7-37E3-47FD-83BD-426B7431C4B8}"/>
              </a:ext>
            </a:extLst>
          </p:cNvPr>
          <p:cNvPicPr preferRelativeResize="0"/>
          <p:nvPr/>
        </p:nvPicPr>
        <p:blipFill rotWithShape="1">
          <a:blip r:embed="rId20">
            <a:alphaModFix/>
          </a:blip>
          <a:srcRect/>
          <a:stretch/>
        </p:blipFill>
        <p:spPr>
          <a:xfrm>
            <a:off x="8858691" y="3017121"/>
            <a:ext cx="671293" cy="257428"/>
          </a:xfrm>
          <a:prstGeom prst="rect">
            <a:avLst/>
          </a:prstGeom>
          <a:noFill/>
          <a:ln>
            <a:noFill/>
          </a:ln>
        </p:spPr>
      </p:pic>
      <p:pic>
        <p:nvPicPr>
          <p:cNvPr id="44" name="Google Shape;212;p12">
            <a:extLst>
              <a:ext uri="{FF2B5EF4-FFF2-40B4-BE49-F238E27FC236}">
                <a16:creationId xmlns:a16="http://schemas.microsoft.com/office/drawing/2014/main" id="{1119145B-FD29-46E6-B177-B43219EAECB0}"/>
              </a:ext>
            </a:extLst>
          </p:cNvPr>
          <p:cNvPicPr preferRelativeResize="0"/>
          <p:nvPr/>
        </p:nvPicPr>
        <p:blipFill rotWithShape="1">
          <a:blip r:embed="rId21">
            <a:alphaModFix/>
          </a:blip>
          <a:srcRect/>
          <a:stretch/>
        </p:blipFill>
        <p:spPr>
          <a:xfrm>
            <a:off x="9192856" y="2780700"/>
            <a:ext cx="860122" cy="187834"/>
          </a:xfrm>
          <a:prstGeom prst="rect">
            <a:avLst/>
          </a:prstGeom>
          <a:noFill/>
          <a:ln>
            <a:noFill/>
          </a:ln>
        </p:spPr>
      </p:pic>
      <p:pic>
        <p:nvPicPr>
          <p:cNvPr id="45" name="Google Shape;213;p12" descr="Key Findings from the CrowdStrike Cyber Intrusion Services Casebook 2017">
            <a:extLst>
              <a:ext uri="{FF2B5EF4-FFF2-40B4-BE49-F238E27FC236}">
                <a16:creationId xmlns:a16="http://schemas.microsoft.com/office/drawing/2014/main" id="{B8D3F40A-655C-4B80-A4D8-37BF8A6705A7}"/>
              </a:ext>
            </a:extLst>
          </p:cNvPr>
          <p:cNvPicPr preferRelativeResize="0"/>
          <p:nvPr/>
        </p:nvPicPr>
        <p:blipFill rotWithShape="1">
          <a:blip r:embed="rId22">
            <a:alphaModFix/>
          </a:blip>
          <a:srcRect l="18773" t="39805" r="18414" b="40569"/>
          <a:stretch/>
        </p:blipFill>
        <p:spPr>
          <a:xfrm>
            <a:off x="9745429" y="1902743"/>
            <a:ext cx="1260969" cy="194778"/>
          </a:xfrm>
          <a:prstGeom prst="rect">
            <a:avLst/>
          </a:prstGeom>
          <a:noFill/>
          <a:ln>
            <a:noFill/>
          </a:ln>
        </p:spPr>
      </p:pic>
      <p:pic>
        <p:nvPicPr>
          <p:cNvPr id="46" name="Google Shape;214;p12" descr="Cyber Security Experts &amp; Solution Providers | FireEye">
            <a:extLst>
              <a:ext uri="{FF2B5EF4-FFF2-40B4-BE49-F238E27FC236}">
                <a16:creationId xmlns:a16="http://schemas.microsoft.com/office/drawing/2014/main" id="{AFCEB291-10D6-4F63-A280-24EB00A9CB34}"/>
              </a:ext>
            </a:extLst>
          </p:cNvPr>
          <p:cNvPicPr preferRelativeResize="0"/>
          <p:nvPr/>
        </p:nvPicPr>
        <p:blipFill rotWithShape="1">
          <a:blip r:embed="rId23">
            <a:alphaModFix/>
          </a:blip>
          <a:srcRect/>
          <a:stretch/>
        </p:blipFill>
        <p:spPr>
          <a:xfrm>
            <a:off x="10541543" y="2532052"/>
            <a:ext cx="823182" cy="148549"/>
          </a:xfrm>
          <a:prstGeom prst="rect">
            <a:avLst/>
          </a:prstGeom>
          <a:noFill/>
          <a:ln>
            <a:noFill/>
          </a:ln>
        </p:spPr>
      </p:pic>
      <p:pic>
        <p:nvPicPr>
          <p:cNvPr id="47" name="Google Shape;215;p12" descr="Tanium – Info Security Index">
            <a:extLst>
              <a:ext uri="{FF2B5EF4-FFF2-40B4-BE49-F238E27FC236}">
                <a16:creationId xmlns:a16="http://schemas.microsoft.com/office/drawing/2014/main" id="{CE570457-72DE-4DB0-837A-F43D785AC371}"/>
              </a:ext>
            </a:extLst>
          </p:cNvPr>
          <p:cNvPicPr preferRelativeResize="0"/>
          <p:nvPr/>
        </p:nvPicPr>
        <p:blipFill rotWithShape="1">
          <a:blip r:embed="rId24">
            <a:alphaModFix/>
          </a:blip>
          <a:srcRect t="26035" b="35982"/>
          <a:stretch/>
        </p:blipFill>
        <p:spPr>
          <a:xfrm>
            <a:off x="8899125" y="2527086"/>
            <a:ext cx="927384" cy="181413"/>
          </a:xfrm>
          <a:prstGeom prst="rect">
            <a:avLst/>
          </a:prstGeom>
          <a:noFill/>
          <a:ln>
            <a:noFill/>
          </a:ln>
        </p:spPr>
      </p:pic>
      <p:sp>
        <p:nvSpPr>
          <p:cNvPr id="48" name="Google Shape;216;p12">
            <a:extLst>
              <a:ext uri="{FF2B5EF4-FFF2-40B4-BE49-F238E27FC236}">
                <a16:creationId xmlns:a16="http://schemas.microsoft.com/office/drawing/2014/main" id="{148C9871-D5B6-4942-9411-0F3CDE21A16E}"/>
              </a:ext>
            </a:extLst>
          </p:cNvPr>
          <p:cNvSpPr/>
          <p:nvPr/>
        </p:nvSpPr>
        <p:spPr>
          <a:xfrm>
            <a:off x="6146762" y="4441628"/>
            <a:ext cx="117600" cy="1082100"/>
          </a:xfrm>
          <a:prstGeom prst="leftBracket">
            <a:avLst>
              <a:gd name="adj" fmla="val 8333"/>
            </a:avLst>
          </a:prstGeom>
          <a:noFill/>
          <a:ln w="9525" cap="flat" cmpd="sng">
            <a:solidFill>
              <a:srgbClr val="EF5B5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200" b="1" i="0" u="none" strike="noStrike" cap="none">
              <a:solidFill>
                <a:srgbClr val="000000"/>
              </a:solidFill>
              <a:latin typeface="Montserrat" panose="020B0604020202020204" charset="0"/>
              <a:sym typeface="Arial"/>
            </a:endParaRPr>
          </a:p>
        </p:txBody>
      </p:sp>
      <p:sp>
        <p:nvSpPr>
          <p:cNvPr id="49" name="Google Shape;217;p12">
            <a:extLst>
              <a:ext uri="{FF2B5EF4-FFF2-40B4-BE49-F238E27FC236}">
                <a16:creationId xmlns:a16="http://schemas.microsoft.com/office/drawing/2014/main" id="{9CC26EA4-81AC-4B51-B28F-4EF8249666F6}"/>
              </a:ext>
            </a:extLst>
          </p:cNvPr>
          <p:cNvSpPr/>
          <p:nvPr/>
        </p:nvSpPr>
        <p:spPr>
          <a:xfrm>
            <a:off x="6146762" y="1604778"/>
            <a:ext cx="117600" cy="2769300"/>
          </a:xfrm>
          <a:prstGeom prst="leftBracket">
            <a:avLst>
              <a:gd name="adj" fmla="val 8333"/>
            </a:avLst>
          </a:prstGeom>
          <a:noFill/>
          <a:ln w="9525" cap="flat" cmpd="sng">
            <a:solidFill>
              <a:srgbClr val="EF5B5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200" b="1" i="0" u="none" strike="noStrike" cap="none">
              <a:solidFill>
                <a:srgbClr val="000000"/>
              </a:solidFill>
              <a:latin typeface="Montserrat" panose="020B0604020202020204" charset="0"/>
              <a:sym typeface="Arial"/>
            </a:endParaRPr>
          </a:p>
        </p:txBody>
      </p:sp>
      <p:sp>
        <p:nvSpPr>
          <p:cNvPr id="50" name="Google Shape;218;p12">
            <a:extLst>
              <a:ext uri="{FF2B5EF4-FFF2-40B4-BE49-F238E27FC236}">
                <a16:creationId xmlns:a16="http://schemas.microsoft.com/office/drawing/2014/main" id="{4908F2B3-0A11-44CC-AC44-AE5DF693C967}"/>
              </a:ext>
            </a:extLst>
          </p:cNvPr>
          <p:cNvSpPr txBox="1">
            <a:spLocks/>
          </p:cNvSpPr>
          <p:nvPr/>
        </p:nvSpPr>
        <p:spPr>
          <a:xfrm rot="16200000">
            <a:off x="5287643" y="4786034"/>
            <a:ext cx="1312894" cy="345384"/>
          </a:xfrm>
          <a:prstGeom prst="rect">
            <a:avLst/>
          </a:prstGeom>
          <a:noFill/>
          <a:ln>
            <a:noFill/>
          </a:ln>
        </p:spPr>
        <p:txBody>
          <a:bodyPr spcFirstLastPara="1" wrap="square" lIns="0"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9210" algn="ctr">
              <a:lnSpc>
                <a:spcPct val="115000"/>
              </a:lnSpc>
              <a:buClr>
                <a:srgbClr val="EF5B51"/>
              </a:buClr>
              <a:buSzPts val="1700"/>
            </a:pPr>
            <a:r>
              <a:rPr lang="en-US" sz="1600" b="0">
                <a:solidFill>
                  <a:srgbClr val="3C4E5F"/>
                </a:solidFill>
                <a:latin typeface="Montserrat" panose="020B0604020202020204" charset="0"/>
                <a:sym typeface="Montserrat Black"/>
              </a:rPr>
              <a:t>Hardware</a:t>
            </a:r>
            <a:endParaRPr lang="en-US" sz="1600" b="0" dirty="0">
              <a:solidFill>
                <a:srgbClr val="3C4E5F"/>
              </a:solidFill>
              <a:latin typeface="Montserrat" panose="020B0604020202020204" charset="0"/>
              <a:sym typeface="Montserrat Black"/>
            </a:endParaRPr>
          </a:p>
        </p:txBody>
      </p:sp>
      <p:sp>
        <p:nvSpPr>
          <p:cNvPr id="51" name="Google Shape;219;p12">
            <a:extLst>
              <a:ext uri="{FF2B5EF4-FFF2-40B4-BE49-F238E27FC236}">
                <a16:creationId xmlns:a16="http://schemas.microsoft.com/office/drawing/2014/main" id="{32B69BFF-E017-4082-8447-E0377AC6F718}"/>
              </a:ext>
            </a:extLst>
          </p:cNvPr>
          <p:cNvSpPr txBox="1">
            <a:spLocks/>
          </p:cNvSpPr>
          <p:nvPr/>
        </p:nvSpPr>
        <p:spPr>
          <a:xfrm rot="16200000">
            <a:off x="5280070" y="2816735"/>
            <a:ext cx="1332252" cy="345385"/>
          </a:xfrm>
          <a:prstGeom prst="rect">
            <a:avLst/>
          </a:prstGeom>
          <a:noFill/>
          <a:ln>
            <a:noFill/>
          </a:ln>
        </p:spPr>
        <p:txBody>
          <a:bodyPr spcFirstLastPara="1" wrap="square" lIns="0"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9210" algn="ctr">
              <a:lnSpc>
                <a:spcPct val="115000"/>
              </a:lnSpc>
              <a:buClr>
                <a:srgbClr val="EF5B51"/>
              </a:buClr>
              <a:buSzPts val="1700"/>
            </a:pPr>
            <a:r>
              <a:rPr lang="en-US" sz="1600" b="0">
                <a:solidFill>
                  <a:srgbClr val="3C4E5F"/>
                </a:solidFill>
                <a:latin typeface="Montserrat" panose="020B0604020202020204" charset="0"/>
                <a:sym typeface="Montserrat Black"/>
              </a:rPr>
              <a:t>Software</a:t>
            </a:r>
            <a:endParaRPr lang="en-US" sz="1600" b="0" dirty="0">
              <a:solidFill>
                <a:srgbClr val="3C4E5F"/>
              </a:solidFill>
              <a:latin typeface="Montserrat" panose="020B0604020202020204" charset="0"/>
              <a:sym typeface="Montserrat Black"/>
            </a:endParaRPr>
          </a:p>
        </p:txBody>
      </p:sp>
      <p:pic>
        <p:nvPicPr>
          <p:cNvPr id="53" name="Picture 52" descr="Logo, company name&#10;&#10;Description automatically generated">
            <a:extLst>
              <a:ext uri="{FF2B5EF4-FFF2-40B4-BE49-F238E27FC236}">
                <a16:creationId xmlns:a16="http://schemas.microsoft.com/office/drawing/2014/main" id="{25FA0E01-0BA1-4AFE-94ED-A33A5FF3C16E}"/>
              </a:ext>
            </a:extLst>
          </p:cNvPr>
          <p:cNvPicPr>
            <a:picLocks noChangeAspect="1"/>
          </p:cNvPicPr>
          <p:nvPr/>
        </p:nvPicPr>
        <p:blipFill>
          <a:blip r:embed="rId25"/>
          <a:stretch>
            <a:fillRect/>
          </a:stretch>
        </p:blipFill>
        <p:spPr>
          <a:xfrm>
            <a:off x="9162859" y="1402313"/>
            <a:ext cx="1933575" cy="410348"/>
          </a:xfrm>
          <a:prstGeom prst="rect">
            <a:avLst/>
          </a:prstGeom>
        </p:spPr>
      </p:pic>
    </p:spTree>
    <p:extLst>
      <p:ext uri="{BB962C8B-B14F-4D97-AF65-F5344CB8AC3E}">
        <p14:creationId xmlns:p14="http://schemas.microsoft.com/office/powerpoint/2010/main" val="142935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354" name="Google Shape;354;p29"/>
          <p:cNvGrpSpPr/>
          <p:nvPr/>
        </p:nvGrpSpPr>
        <p:grpSpPr>
          <a:xfrm>
            <a:off x="8551409" y="1335800"/>
            <a:ext cx="3465959" cy="4924326"/>
            <a:chOff x="8197505" y="1364986"/>
            <a:chExt cx="3753135" cy="4806237"/>
          </a:xfrm>
        </p:grpSpPr>
        <p:sp>
          <p:nvSpPr>
            <p:cNvPr id="355" name="Google Shape;355;p29"/>
            <p:cNvSpPr/>
            <p:nvPr/>
          </p:nvSpPr>
          <p:spPr>
            <a:xfrm>
              <a:off x="8197505" y="1364986"/>
              <a:ext cx="3753135" cy="4806237"/>
            </a:xfrm>
            <a:prstGeom prst="snip1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56" name="Google Shape;356;p29"/>
            <p:cNvCxnSpPr/>
            <p:nvPr/>
          </p:nvCxnSpPr>
          <p:spPr>
            <a:xfrm>
              <a:off x="8197505" y="1371588"/>
              <a:ext cx="1402931" cy="0"/>
            </a:xfrm>
            <a:prstGeom prst="straightConnector1">
              <a:avLst/>
            </a:prstGeom>
            <a:noFill/>
            <a:ln w="38100" cap="flat" cmpd="sng">
              <a:solidFill>
                <a:schemeClr val="accent4"/>
              </a:solidFill>
              <a:prstDash val="solid"/>
              <a:miter lim="800000"/>
              <a:headEnd type="none" w="sm" len="sm"/>
              <a:tailEnd type="none" w="sm" len="sm"/>
            </a:ln>
          </p:spPr>
        </p:cxnSp>
      </p:grpSp>
      <p:grpSp>
        <p:nvGrpSpPr>
          <p:cNvPr id="357" name="Google Shape;357;p29"/>
          <p:cNvGrpSpPr/>
          <p:nvPr/>
        </p:nvGrpSpPr>
        <p:grpSpPr>
          <a:xfrm>
            <a:off x="4771102" y="1335800"/>
            <a:ext cx="3465959" cy="4924326"/>
            <a:chOff x="4276518" y="1378634"/>
            <a:chExt cx="3753135" cy="4806237"/>
          </a:xfrm>
        </p:grpSpPr>
        <p:sp>
          <p:nvSpPr>
            <p:cNvPr id="358" name="Google Shape;358;p29"/>
            <p:cNvSpPr/>
            <p:nvPr/>
          </p:nvSpPr>
          <p:spPr>
            <a:xfrm>
              <a:off x="4276518" y="1378634"/>
              <a:ext cx="3753135" cy="4806237"/>
            </a:xfrm>
            <a:prstGeom prst="snip1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59" name="Google Shape;359;p29"/>
            <p:cNvCxnSpPr/>
            <p:nvPr/>
          </p:nvCxnSpPr>
          <p:spPr>
            <a:xfrm>
              <a:off x="4276518" y="1390351"/>
              <a:ext cx="1402931" cy="0"/>
            </a:xfrm>
            <a:prstGeom prst="straightConnector1">
              <a:avLst/>
            </a:prstGeom>
            <a:noFill/>
            <a:ln w="38100" cap="flat" cmpd="sng">
              <a:solidFill>
                <a:schemeClr val="accent4"/>
              </a:solidFill>
              <a:prstDash val="solid"/>
              <a:miter lim="800000"/>
              <a:headEnd type="none" w="sm" len="sm"/>
              <a:tailEnd type="none" w="sm" len="sm"/>
            </a:ln>
          </p:spPr>
        </p:cxnSp>
      </p:grpSp>
      <p:grpSp>
        <p:nvGrpSpPr>
          <p:cNvPr id="360" name="Google Shape;360;p29"/>
          <p:cNvGrpSpPr/>
          <p:nvPr/>
        </p:nvGrpSpPr>
        <p:grpSpPr>
          <a:xfrm>
            <a:off x="1018916" y="1363090"/>
            <a:ext cx="3465959" cy="4924326"/>
            <a:chOff x="355531" y="1392276"/>
            <a:chExt cx="3753135" cy="4806237"/>
          </a:xfrm>
        </p:grpSpPr>
        <p:sp>
          <p:nvSpPr>
            <p:cNvPr id="361" name="Google Shape;361;p29"/>
            <p:cNvSpPr/>
            <p:nvPr/>
          </p:nvSpPr>
          <p:spPr>
            <a:xfrm>
              <a:off x="355531" y="1392276"/>
              <a:ext cx="3753135" cy="4806237"/>
            </a:xfrm>
            <a:prstGeom prst="snip1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62" name="Google Shape;362;p29"/>
            <p:cNvCxnSpPr/>
            <p:nvPr/>
          </p:nvCxnSpPr>
          <p:spPr>
            <a:xfrm>
              <a:off x="355531" y="1392276"/>
              <a:ext cx="1402931" cy="0"/>
            </a:xfrm>
            <a:prstGeom prst="straightConnector1">
              <a:avLst/>
            </a:prstGeom>
            <a:noFill/>
            <a:ln w="38100" cap="flat" cmpd="sng">
              <a:solidFill>
                <a:schemeClr val="accent4"/>
              </a:solidFill>
              <a:prstDash val="solid"/>
              <a:miter lim="800000"/>
              <a:headEnd type="none" w="sm" len="sm"/>
              <a:tailEnd type="none" w="sm" len="sm"/>
            </a:ln>
          </p:spPr>
        </p:cxnSp>
      </p:grpSp>
      <p:sp>
        <p:nvSpPr>
          <p:cNvPr id="363" name="Google Shape;363;p29"/>
          <p:cNvSpPr txBox="1"/>
          <p:nvPr/>
        </p:nvSpPr>
        <p:spPr>
          <a:xfrm>
            <a:off x="1270830" y="1764721"/>
            <a:ext cx="3107243"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VULNERABILITY MANAGEMENT</a:t>
            </a:r>
            <a:endParaRPr sz="1600" b="0" i="0" u="none" strike="noStrike" cap="none">
              <a:solidFill>
                <a:schemeClr val="dk1"/>
              </a:solidFill>
              <a:latin typeface="Arial"/>
              <a:ea typeface="Arial"/>
              <a:cs typeface="Arial"/>
              <a:sym typeface="Arial"/>
            </a:endParaRPr>
          </a:p>
        </p:txBody>
      </p:sp>
      <p:sp>
        <p:nvSpPr>
          <p:cNvPr id="364" name="Google Shape;364;p29"/>
          <p:cNvSpPr txBox="1"/>
          <p:nvPr/>
        </p:nvSpPr>
        <p:spPr>
          <a:xfrm>
            <a:off x="4891174" y="1764721"/>
            <a:ext cx="335990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THREAT DETECTION &amp; RESPONSE</a:t>
            </a:r>
            <a:endParaRPr sz="1600" b="0" i="0" u="none" strike="noStrike" cap="none">
              <a:solidFill>
                <a:schemeClr val="dk1"/>
              </a:solidFill>
              <a:latin typeface="Arial"/>
              <a:ea typeface="Arial"/>
              <a:cs typeface="Arial"/>
              <a:sym typeface="Arial"/>
            </a:endParaRPr>
          </a:p>
        </p:txBody>
      </p:sp>
      <p:sp>
        <p:nvSpPr>
          <p:cNvPr id="365" name="Google Shape;365;p29"/>
          <p:cNvSpPr txBox="1"/>
          <p:nvPr/>
        </p:nvSpPr>
        <p:spPr>
          <a:xfrm>
            <a:off x="8657460" y="1764721"/>
            <a:ext cx="335990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APPLICATION SECURITY TESTING</a:t>
            </a:r>
            <a:endParaRPr sz="1600" b="0" i="0" u="none" strike="noStrike" cap="none">
              <a:solidFill>
                <a:schemeClr val="dk1"/>
              </a:solidFill>
              <a:latin typeface="Arial"/>
              <a:ea typeface="Arial"/>
              <a:cs typeface="Arial"/>
              <a:sym typeface="Arial"/>
            </a:endParaRPr>
          </a:p>
        </p:txBody>
      </p:sp>
      <p:sp>
        <p:nvSpPr>
          <p:cNvPr id="366" name="Google Shape;366;p29"/>
          <p:cNvSpPr txBox="1"/>
          <p:nvPr/>
        </p:nvSpPr>
        <p:spPr>
          <a:xfrm>
            <a:off x="5151524" y="5325946"/>
            <a:ext cx="111225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63% </a:t>
            </a:r>
            <a:endParaRPr sz="1050" b="1" i="0" u="none" strike="noStrike" cap="none">
              <a:solidFill>
                <a:srgbClr val="000000"/>
              </a:solidFill>
              <a:latin typeface="Arial"/>
              <a:ea typeface="Arial"/>
              <a:cs typeface="Arial"/>
              <a:sym typeface="Arial"/>
            </a:endParaRPr>
          </a:p>
        </p:txBody>
      </p:sp>
      <p:sp>
        <p:nvSpPr>
          <p:cNvPr id="367" name="Google Shape;367;p29"/>
          <p:cNvSpPr txBox="1"/>
          <p:nvPr/>
        </p:nvSpPr>
        <p:spPr>
          <a:xfrm>
            <a:off x="5844740" y="5299573"/>
            <a:ext cx="256594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Unable to monitor &amp; prevent attacks at application level</a:t>
            </a:r>
            <a:r>
              <a:rPr lang="en-US" sz="1200" b="0" i="1" u="none" strike="noStrike" cap="none" baseline="30000">
                <a:solidFill>
                  <a:schemeClr val="dk1"/>
                </a:solidFill>
                <a:latin typeface="Arial"/>
                <a:ea typeface="Arial"/>
                <a:cs typeface="Arial"/>
                <a:sym typeface="Arial"/>
              </a:rPr>
              <a:t>1</a:t>
            </a:r>
            <a:endParaRPr sz="1200" b="0" i="1" u="none" strike="noStrike" cap="none">
              <a:solidFill>
                <a:schemeClr val="dk1"/>
              </a:solidFill>
              <a:latin typeface="Arial"/>
              <a:ea typeface="Arial"/>
              <a:cs typeface="Arial"/>
              <a:sym typeface="Arial"/>
            </a:endParaRPr>
          </a:p>
        </p:txBody>
      </p:sp>
      <p:sp>
        <p:nvSpPr>
          <p:cNvPr id="368" name="Google Shape;368;p29"/>
          <p:cNvSpPr txBox="1"/>
          <p:nvPr/>
        </p:nvSpPr>
        <p:spPr>
          <a:xfrm>
            <a:off x="1187209" y="5142829"/>
            <a:ext cx="111225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57% </a:t>
            </a:r>
            <a:endParaRPr sz="1050" b="1" i="0" u="none" strike="noStrike" cap="none">
              <a:solidFill>
                <a:srgbClr val="000000"/>
              </a:solidFill>
              <a:latin typeface="Arial"/>
              <a:ea typeface="Arial"/>
              <a:cs typeface="Arial"/>
              <a:sym typeface="Arial"/>
            </a:endParaRPr>
          </a:p>
        </p:txBody>
      </p:sp>
      <p:sp>
        <p:nvSpPr>
          <p:cNvPr id="369" name="Google Shape;369;p29"/>
          <p:cNvSpPr txBox="1"/>
          <p:nvPr/>
        </p:nvSpPr>
        <p:spPr>
          <a:xfrm>
            <a:off x="1906790" y="5117552"/>
            <a:ext cx="249350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Unable to quickly identify vulnerabilities at application level</a:t>
            </a:r>
            <a:r>
              <a:rPr lang="en-US" sz="1200" b="0" i="1" u="none" strike="noStrike" cap="none" baseline="30000">
                <a:solidFill>
                  <a:schemeClr val="dk1"/>
                </a:solidFill>
                <a:latin typeface="Arial"/>
                <a:ea typeface="Arial"/>
                <a:cs typeface="Arial"/>
                <a:sym typeface="Arial"/>
              </a:rPr>
              <a:t>1</a:t>
            </a:r>
            <a:endParaRPr sz="1100" b="0" i="0" u="none" strike="noStrike" cap="none">
              <a:solidFill>
                <a:srgbClr val="000000"/>
              </a:solidFill>
              <a:latin typeface="Arial"/>
              <a:ea typeface="Arial"/>
              <a:cs typeface="Arial"/>
              <a:sym typeface="Arial"/>
            </a:endParaRPr>
          </a:p>
        </p:txBody>
      </p:sp>
      <p:cxnSp>
        <p:nvCxnSpPr>
          <p:cNvPr id="370" name="Google Shape;370;p29"/>
          <p:cNvCxnSpPr/>
          <p:nvPr/>
        </p:nvCxnSpPr>
        <p:spPr>
          <a:xfrm>
            <a:off x="1018916" y="4940574"/>
            <a:ext cx="3465959" cy="0"/>
          </a:xfrm>
          <a:prstGeom prst="straightConnector1">
            <a:avLst/>
          </a:prstGeom>
          <a:noFill/>
          <a:ln w="9525" cap="flat" cmpd="sng">
            <a:solidFill>
              <a:schemeClr val="accent1"/>
            </a:solidFill>
            <a:prstDash val="solid"/>
            <a:miter lim="800000"/>
            <a:headEnd type="none" w="sm" len="sm"/>
            <a:tailEnd type="none" w="sm" len="sm"/>
          </a:ln>
        </p:spPr>
      </p:cxnSp>
      <p:sp>
        <p:nvSpPr>
          <p:cNvPr id="371" name="Google Shape;371;p29"/>
          <p:cNvSpPr txBox="1"/>
          <p:nvPr/>
        </p:nvSpPr>
        <p:spPr>
          <a:xfrm>
            <a:off x="8937408" y="5325946"/>
            <a:ext cx="111225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79% </a:t>
            </a:r>
            <a:endParaRPr sz="1050" b="1" i="0" u="none" strike="noStrike" cap="none">
              <a:solidFill>
                <a:srgbClr val="000000"/>
              </a:solidFill>
              <a:latin typeface="Arial"/>
              <a:ea typeface="Arial"/>
              <a:cs typeface="Arial"/>
              <a:sym typeface="Arial"/>
            </a:endParaRPr>
          </a:p>
        </p:txBody>
      </p:sp>
      <p:sp>
        <p:nvSpPr>
          <p:cNvPr id="372" name="Google Shape;372;p29"/>
          <p:cNvSpPr txBox="1"/>
          <p:nvPr/>
        </p:nvSpPr>
        <p:spPr>
          <a:xfrm>
            <a:off x="9683789" y="5299573"/>
            <a:ext cx="23980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Do not build security features into app development</a:t>
            </a:r>
            <a:r>
              <a:rPr lang="en-US" sz="1200" b="0" i="1" u="none" strike="noStrike" cap="none" baseline="30000">
                <a:solidFill>
                  <a:schemeClr val="dk1"/>
                </a:solidFill>
                <a:latin typeface="Arial"/>
                <a:ea typeface="Arial"/>
                <a:cs typeface="Arial"/>
                <a:sym typeface="Arial"/>
              </a:rPr>
              <a:t>1</a:t>
            </a:r>
            <a:endParaRPr sz="1200" b="0" i="1" u="none" strike="noStrike" cap="none">
              <a:solidFill>
                <a:schemeClr val="dk1"/>
              </a:solidFill>
              <a:latin typeface="Arial"/>
              <a:ea typeface="Arial"/>
              <a:cs typeface="Arial"/>
              <a:sym typeface="Arial"/>
            </a:endParaRPr>
          </a:p>
        </p:txBody>
      </p:sp>
      <p:sp>
        <p:nvSpPr>
          <p:cNvPr id="373" name="Google Shape;373;p29"/>
          <p:cNvSpPr txBox="1"/>
          <p:nvPr/>
        </p:nvSpPr>
        <p:spPr>
          <a:xfrm>
            <a:off x="2657533" y="6350514"/>
            <a:ext cx="681830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baseline="30000">
                <a:solidFill>
                  <a:srgbClr val="0C1824"/>
                </a:solidFill>
                <a:latin typeface="Arial"/>
                <a:ea typeface="Arial"/>
                <a:cs typeface="Arial"/>
                <a:sym typeface="Arial"/>
              </a:rPr>
              <a:t>1</a:t>
            </a:r>
            <a:r>
              <a:rPr lang="en-US" sz="800" b="0" i="0" u="none" strike="noStrike" cap="none">
                <a:solidFill>
                  <a:srgbClr val="0C1824"/>
                </a:solidFill>
                <a:latin typeface="Arial"/>
                <a:ea typeface="Arial"/>
                <a:cs typeface="Arial"/>
                <a:sym typeface="Arial"/>
              </a:rPr>
              <a:t>https://www.cpomagazine.com/cyber-security/application-security-backsliding-over-70-of-organizations-say-their-portfolio-is-more-vulnerable/</a:t>
            </a:r>
            <a:endParaRPr sz="1400" b="0" i="0" u="none" strike="noStrike" cap="none">
              <a:solidFill>
                <a:srgbClr val="0C182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baseline="30000">
                <a:solidFill>
                  <a:srgbClr val="0C1824"/>
                </a:solidFill>
                <a:latin typeface="Arial"/>
                <a:ea typeface="Arial"/>
                <a:cs typeface="Arial"/>
                <a:sym typeface="Arial"/>
              </a:rPr>
              <a:t>2</a:t>
            </a:r>
            <a:r>
              <a:rPr lang="en-US" sz="800" b="0" i="0" u="none" strike="noStrike" cap="none">
                <a:solidFill>
                  <a:srgbClr val="0C1824"/>
                </a:solidFill>
                <a:latin typeface="Arial"/>
                <a:ea typeface="Arial"/>
                <a:cs typeface="Arial"/>
                <a:sym typeface="Arial"/>
              </a:rPr>
              <a:t>https://www.helpnetsecurity.com/2019/10/15/privileged-user-abuse/</a:t>
            </a:r>
            <a:endParaRPr sz="1400" b="0" i="0" u="none" strike="noStrike" cap="none">
              <a:solidFill>
                <a:srgbClr val="0C1824"/>
              </a:solidFill>
              <a:latin typeface="Arial"/>
              <a:ea typeface="Arial"/>
              <a:cs typeface="Arial"/>
              <a:sym typeface="Arial"/>
            </a:endParaRPr>
          </a:p>
        </p:txBody>
      </p:sp>
      <p:sp>
        <p:nvSpPr>
          <p:cNvPr id="374" name="Google Shape;374;p29"/>
          <p:cNvSpPr txBox="1"/>
          <p:nvPr/>
        </p:nvSpPr>
        <p:spPr>
          <a:xfrm>
            <a:off x="1187209" y="5697118"/>
            <a:ext cx="111225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54% </a:t>
            </a:r>
            <a:endParaRPr sz="1050" b="1" i="0" u="none" strike="noStrike" cap="none">
              <a:solidFill>
                <a:srgbClr val="000000"/>
              </a:solidFill>
              <a:latin typeface="Arial"/>
              <a:ea typeface="Arial"/>
              <a:cs typeface="Arial"/>
              <a:sym typeface="Arial"/>
            </a:endParaRPr>
          </a:p>
        </p:txBody>
      </p:sp>
      <p:sp>
        <p:nvSpPr>
          <p:cNvPr id="375" name="Google Shape;375;p29"/>
          <p:cNvSpPr txBox="1"/>
          <p:nvPr/>
        </p:nvSpPr>
        <p:spPr>
          <a:xfrm>
            <a:off x="1894293" y="5657930"/>
            <a:ext cx="2328662"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Unable to effectively monitor privileged access</a:t>
            </a:r>
            <a:r>
              <a:rPr lang="en-US" sz="1200" b="0" i="1" u="none" strike="noStrike" cap="none" baseline="30000">
                <a:solidFill>
                  <a:schemeClr val="dk1"/>
                </a:solidFill>
                <a:latin typeface="Arial"/>
                <a:ea typeface="Arial"/>
                <a:cs typeface="Arial"/>
                <a:sym typeface="Arial"/>
              </a:rPr>
              <a:t>2</a:t>
            </a:r>
            <a:endParaRPr sz="1100" b="0" i="0" u="none" strike="noStrike" cap="none">
              <a:solidFill>
                <a:srgbClr val="000000"/>
              </a:solidFill>
              <a:latin typeface="Arial"/>
              <a:ea typeface="Arial"/>
              <a:cs typeface="Arial"/>
              <a:sym typeface="Arial"/>
            </a:endParaRPr>
          </a:p>
        </p:txBody>
      </p:sp>
      <p:sp>
        <p:nvSpPr>
          <p:cNvPr id="376" name="Google Shape;376;p29"/>
          <p:cNvSpPr txBox="1"/>
          <p:nvPr/>
        </p:nvSpPr>
        <p:spPr>
          <a:xfrm>
            <a:off x="1116997" y="2644799"/>
            <a:ext cx="3107243" cy="2031285"/>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US" sz="1400" b="0" i="0" u="none" strike="noStrike" cap="none">
                <a:solidFill>
                  <a:srgbClr val="05325B"/>
                </a:solidFill>
                <a:latin typeface="Arial"/>
                <a:ea typeface="Arial"/>
                <a:cs typeface="Arial"/>
                <a:sym typeface="Arial"/>
              </a:rPr>
              <a:t>Systems managed by other teams, no visibility for InfoSec</a:t>
            </a:r>
            <a:br>
              <a:rPr lang="en-US" sz="1400" b="0" i="0" u="none" strike="noStrike" cap="none">
                <a:solidFill>
                  <a:srgbClr val="05325B"/>
                </a:solidFill>
                <a:latin typeface="Arial"/>
                <a:ea typeface="Arial"/>
                <a:cs typeface="Arial"/>
                <a:sym typeface="Arial"/>
              </a:rPr>
            </a:b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US" sz="1400" b="0" i="0" u="none" strike="noStrike" cap="none">
                <a:solidFill>
                  <a:srgbClr val="05325B"/>
                </a:solidFill>
                <a:latin typeface="Arial"/>
                <a:ea typeface="Arial"/>
                <a:cs typeface="Arial"/>
                <a:sym typeface="Arial"/>
              </a:rPr>
              <a:t>More processes moving to SaaS applications</a:t>
            </a:r>
            <a:endParaRPr sz="1400" b="0" i="0" u="none" strike="noStrike" cap="none">
              <a:solidFill>
                <a:schemeClr val="dk1"/>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US" sz="1400" b="0" i="0" u="none" strike="noStrike" cap="none">
                <a:solidFill>
                  <a:srgbClr val="05325B"/>
                </a:solidFill>
                <a:latin typeface="Arial"/>
                <a:ea typeface="Arial"/>
                <a:cs typeface="Arial"/>
                <a:sym typeface="Arial"/>
              </a:rPr>
              <a:t>Increasing reliance on third-party developed apps</a:t>
            </a:r>
            <a:endParaRPr sz="1400" b="0" i="0" u="none" strike="noStrike" cap="none">
              <a:solidFill>
                <a:schemeClr val="dk1"/>
              </a:solidFill>
              <a:latin typeface="Arial"/>
              <a:ea typeface="Arial"/>
              <a:cs typeface="Arial"/>
              <a:sym typeface="Arial"/>
            </a:endParaRPr>
          </a:p>
        </p:txBody>
      </p:sp>
      <p:sp>
        <p:nvSpPr>
          <p:cNvPr id="377" name="Google Shape;377;p29"/>
          <p:cNvSpPr txBox="1"/>
          <p:nvPr/>
        </p:nvSpPr>
        <p:spPr>
          <a:xfrm>
            <a:off x="4878171" y="2628388"/>
            <a:ext cx="3099342" cy="2462172"/>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US" sz="1400" b="0" i="0" u="none" strike="noStrike" cap="none">
                <a:solidFill>
                  <a:srgbClr val="05325B"/>
                </a:solidFill>
                <a:latin typeface="Arial"/>
                <a:ea typeface="Arial"/>
                <a:cs typeface="Arial"/>
                <a:sym typeface="Arial"/>
              </a:rPr>
              <a:t>No continuous monitoring, no visibility for SOC</a:t>
            </a:r>
            <a:endParaRPr sz="1400" b="0" i="0" u="none" strike="noStrike" cap="none">
              <a:solidFill>
                <a:schemeClr val="dk1"/>
              </a:solidFill>
              <a:latin typeface="Arial"/>
              <a:ea typeface="Arial"/>
              <a:cs typeface="Arial"/>
              <a:sym typeface="Arial"/>
            </a:endParaRPr>
          </a:p>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US" sz="1400" b="0" i="0" u="none" strike="noStrike" cap="none">
                <a:solidFill>
                  <a:srgbClr val="05325B"/>
                </a:solidFill>
                <a:latin typeface="Arial"/>
                <a:ea typeface="Arial"/>
                <a:cs typeface="Arial"/>
                <a:sym typeface="Arial"/>
              </a:rPr>
              <a:t>Reliance on manual log reviews to identify threat activity</a:t>
            </a:r>
            <a:endParaRPr sz="1400" b="0" i="0" u="none" strike="noStrike" cap="none">
              <a:solidFill>
                <a:schemeClr val="dk1"/>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US" sz="1400" b="0" i="0" u="none" strike="noStrike" cap="none">
                <a:solidFill>
                  <a:srgbClr val="05325B"/>
                </a:solidFill>
                <a:latin typeface="Arial"/>
                <a:ea typeface="Arial"/>
                <a:cs typeface="Arial"/>
                <a:sym typeface="Arial"/>
              </a:rPr>
              <a:t>No ability to establish compensating controls</a:t>
            </a:r>
            <a:endParaRPr sz="1400" b="0" i="0" u="none" strike="noStrike" cap="none">
              <a:solidFill>
                <a:schemeClr val="dk1"/>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a:solidFill>
                <a:srgbClr val="05325B"/>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a:solidFill>
                <a:srgbClr val="05325B"/>
              </a:solidFill>
              <a:latin typeface="Arial"/>
              <a:ea typeface="Arial"/>
              <a:cs typeface="Arial"/>
              <a:sym typeface="Arial"/>
            </a:endParaRPr>
          </a:p>
        </p:txBody>
      </p:sp>
      <p:sp>
        <p:nvSpPr>
          <p:cNvPr id="378" name="Google Shape;378;p29"/>
          <p:cNvSpPr txBox="1"/>
          <p:nvPr/>
        </p:nvSpPr>
        <p:spPr>
          <a:xfrm>
            <a:off x="8681360" y="2644799"/>
            <a:ext cx="3079226" cy="2031285"/>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US" sz="1400" b="0" i="0" u="none" strike="noStrike" cap="none">
                <a:solidFill>
                  <a:srgbClr val="05325B"/>
                </a:solidFill>
                <a:latin typeface="Arial"/>
                <a:ea typeface="Arial"/>
                <a:cs typeface="Arial"/>
                <a:sym typeface="Arial"/>
              </a:rPr>
              <a:t>Reliance on manual code reviews</a:t>
            </a:r>
            <a:endParaRPr sz="1400" b="0" i="0" u="none" strike="noStrike" cap="none">
              <a:solidFill>
                <a:schemeClr val="dk1"/>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US" sz="1400" b="0" i="0" u="none" strike="noStrike" cap="none">
                <a:solidFill>
                  <a:srgbClr val="05325B"/>
                </a:solidFill>
                <a:latin typeface="Arial"/>
                <a:ea typeface="Arial"/>
                <a:cs typeface="Arial"/>
                <a:sym typeface="Arial"/>
              </a:rPr>
              <a:t>Problems aren’t identified until they hit production</a:t>
            </a:r>
            <a:endParaRPr sz="1400" b="0" i="0" u="none" strike="noStrike" cap="none">
              <a:solidFill>
                <a:schemeClr val="dk1"/>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US" sz="1400" b="0" i="0" u="none" strike="noStrike" cap="none">
                <a:solidFill>
                  <a:srgbClr val="05325B"/>
                </a:solidFill>
                <a:latin typeface="Arial"/>
                <a:ea typeface="Arial"/>
                <a:cs typeface="Arial"/>
                <a:sym typeface="Arial"/>
              </a:rPr>
              <a:t>Security is a final check, not built into DevOps process</a:t>
            </a:r>
            <a:endParaRPr sz="1400" b="0" i="0" u="none" strike="noStrike" cap="none">
              <a:solidFill>
                <a:schemeClr val="dk1"/>
              </a:solidFill>
              <a:latin typeface="Arial"/>
              <a:ea typeface="Arial"/>
              <a:cs typeface="Arial"/>
              <a:sym typeface="Arial"/>
            </a:endParaRPr>
          </a:p>
        </p:txBody>
      </p:sp>
      <p:cxnSp>
        <p:nvCxnSpPr>
          <p:cNvPr id="379" name="Google Shape;379;p29"/>
          <p:cNvCxnSpPr/>
          <p:nvPr/>
        </p:nvCxnSpPr>
        <p:spPr>
          <a:xfrm>
            <a:off x="4771102" y="4940574"/>
            <a:ext cx="3465959" cy="0"/>
          </a:xfrm>
          <a:prstGeom prst="straightConnector1">
            <a:avLst/>
          </a:prstGeom>
          <a:noFill/>
          <a:ln w="9525" cap="flat" cmpd="sng">
            <a:solidFill>
              <a:schemeClr val="accent1"/>
            </a:solidFill>
            <a:prstDash val="solid"/>
            <a:miter lim="800000"/>
            <a:headEnd type="none" w="sm" len="sm"/>
            <a:tailEnd type="none" w="sm" len="sm"/>
          </a:ln>
        </p:spPr>
      </p:cxnSp>
      <p:cxnSp>
        <p:nvCxnSpPr>
          <p:cNvPr id="380" name="Google Shape;380;p29"/>
          <p:cNvCxnSpPr/>
          <p:nvPr/>
        </p:nvCxnSpPr>
        <p:spPr>
          <a:xfrm>
            <a:off x="8551409" y="4936295"/>
            <a:ext cx="3465959" cy="0"/>
          </a:xfrm>
          <a:prstGeom prst="straightConnector1">
            <a:avLst/>
          </a:prstGeom>
          <a:noFill/>
          <a:ln w="9525" cap="flat" cmpd="sng">
            <a:solidFill>
              <a:schemeClr val="accent1"/>
            </a:solidFill>
            <a:prstDash val="solid"/>
            <a:miter lim="800000"/>
            <a:headEnd type="none" w="sm" len="sm"/>
            <a:tailEnd type="none" w="sm" len="sm"/>
          </a:ln>
        </p:spPr>
      </p:cxnSp>
      <p:sp>
        <p:nvSpPr>
          <p:cNvPr id="381" name="Google Shape;381;p29"/>
          <p:cNvSpPr txBox="1"/>
          <p:nvPr/>
        </p:nvSpPr>
        <p:spPr>
          <a:xfrm>
            <a:off x="840376" y="302715"/>
            <a:ext cx="10641600" cy="634500"/>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000"/>
              </a:spcBef>
              <a:spcAft>
                <a:spcPts val="0"/>
              </a:spcAft>
              <a:buNone/>
            </a:pPr>
            <a:r>
              <a:rPr lang="en-US" sz="2800">
                <a:solidFill>
                  <a:srgbClr val="0A1446"/>
                </a:solidFill>
              </a:rPr>
              <a:t>THIS MEANS BUSINESS-CRITICAL APPS ARE EXCLUDED FROM EXISTING CYBERSECURITY PROGRAMS</a:t>
            </a:r>
            <a:endParaRPr sz="2800">
              <a:solidFill>
                <a:srgbClr val="0A144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grpSp>
        <p:nvGrpSpPr>
          <p:cNvPr id="386" name="Google Shape;386;p30"/>
          <p:cNvGrpSpPr/>
          <p:nvPr/>
        </p:nvGrpSpPr>
        <p:grpSpPr>
          <a:xfrm>
            <a:off x="8477125" y="1319472"/>
            <a:ext cx="3376028" cy="2592314"/>
            <a:chOff x="3541689" y="3941902"/>
            <a:chExt cx="5099637" cy="2132901"/>
          </a:xfrm>
        </p:grpSpPr>
        <p:sp>
          <p:nvSpPr>
            <p:cNvPr id="387" name="Google Shape;387;p30"/>
            <p:cNvSpPr/>
            <p:nvPr/>
          </p:nvSpPr>
          <p:spPr>
            <a:xfrm>
              <a:off x="3550674" y="3941902"/>
              <a:ext cx="5090652" cy="2132901"/>
            </a:xfrm>
            <a:prstGeom prst="rect">
              <a:avLst/>
            </a:prstGeom>
            <a:solidFill>
              <a:schemeClr val="lt2"/>
            </a:solidFill>
            <a:ln w="28575" cap="flat" cmpd="sng">
              <a:solidFill>
                <a:srgbClr val="F0F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accent3"/>
                  </a:solidFill>
                  <a:latin typeface="Arial"/>
                  <a:ea typeface="Arial"/>
                  <a:cs typeface="Arial"/>
                  <a:sym typeface="Arial"/>
                </a:rPr>
                <a:t>Compliance Findings</a:t>
              </a:r>
              <a:endParaRPr sz="1400" b="0" i="0" u="none" strike="noStrike" cap="none">
                <a:solidFill>
                  <a:schemeClr val="accent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p:txBody>
        </p:sp>
        <p:cxnSp>
          <p:nvCxnSpPr>
            <p:cNvPr id="388" name="Google Shape;388;p30"/>
            <p:cNvCxnSpPr/>
            <p:nvPr/>
          </p:nvCxnSpPr>
          <p:spPr>
            <a:xfrm>
              <a:off x="3541689" y="3941902"/>
              <a:ext cx="5099637" cy="0"/>
            </a:xfrm>
            <a:prstGeom prst="straightConnector1">
              <a:avLst/>
            </a:prstGeom>
            <a:noFill/>
            <a:ln w="38100" cap="flat" cmpd="sng">
              <a:solidFill>
                <a:srgbClr val="FE660C"/>
              </a:solidFill>
              <a:prstDash val="solid"/>
              <a:miter lim="800000"/>
              <a:headEnd type="none" w="sm" len="sm"/>
              <a:tailEnd type="none" w="sm" len="sm"/>
            </a:ln>
          </p:spPr>
        </p:cxnSp>
      </p:grpSp>
      <p:grpSp>
        <p:nvGrpSpPr>
          <p:cNvPr id="389" name="Google Shape;389;p30"/>
          <p:cNvGrpSpPr/>
          <p:nvPr/>
        </p:nvGrpSpPr>
        <p:grpSpPr>
          <a:xfrm>
            <a:off x="6843785" y="4305207"/>
            <a:ext cx="3376028" cy="1817386"/>
            <a:chOff x="3541689" y="3941902"/>
            <a:chExt cx="5099637" cy="2132901"/>
          </a:xfrm>
        </p:grpSpPr>
        <p:sp>
          <p:nvSpPr>
            <p:cNvPr id="390" name="Google Shape;390;p30"/>
            <p:cNvSpPr/>
            <p:nvPr/>
          </p:nvSpPr>
          <p:spPr>
            <a:xfrm>
              <a:off x="3550674" y="3941902"/>
              <a:ext cx="5090652" cy="2132901"/>
            </a:xfrm>
            <a:prstGeom prst="rect">
              <a:avLst/>
            </a:prstGeom>
            <a:solidFill>
              <a:schemeClr val="lt2"/>
            </a:solidFill>
            <a:ln w="28575" cap="flat" cmpd="sng">
              <a:solidFill>
                <a:srgbClr val="F0F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accent3"/>
                  </a:solidFill>
                  <a:latin typeface="Arial"/>
                  <a:ea typeface="Arial"/>
                  <a:cs typeface="Arial"/>
                  <a:sym typeface="Arial"/>
                </a:rPr>
                <a:t>Reputation Damage</a:t>
              </a:r>
              <a:endParaRPr sz="1400" b="0" i="0" u="none" strike="noStrike" cap="none">
                <a:solidFill>
                  <a:schemeClr val="accent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p:txBody>
        </p:sp>
        <p:cxnSp>
          <p:nvCxnSpPr>
            <p:cNvPr id="391" name="Google Shape;391;p30"/>
            <p:cNvCxnSpPr/>
            <p:nvPr/>
          </p:nvCxnSpPr>
          <p:spPr>
            <a:xfrm>
              <a:off x="3541689" y="3941902"/>
              <a:ext cx="5099637" cy="0"/>
            </a:xfrm>
            <a:prstGeom prst="straightConnector1">
              <a:avLst/>
            </a:prstGeom>
            <a:noFill/>
            <a:ln w="38100" cap="flat" cmpd="sng">
              <a:solidFill>
                <a:srgbClr val="FE660C"/>
              </a:solidFill>
              <a:prstDash val="solid"/>
              <a:miter lim="800000"/>
              <a:headEnd type="none" w="sm" len="sm"/>
              <a:tailEnd type="none" w="sm" len="sm"/>
            </a:ln>
          </p:spPr>
        </p:cxnSp>
      </p:grpSp>
      <p:grpSp>
        <p:nvGrpSpPr>
          <p:cNvPr id="392" name="Google Shape;392;p30"/>
          <p:cNvGrpSpPr/>
          <p:nvPr/>
        </p:nvGrpSpPr>
        <p:grpSpPr>
          <a:xfrm>
            <a:off x="2570377" y="4310404"/>
            <a:ext cx="3376028" cy="1817386"/>
            <a:chOff x="3541689" y="3941902"/>
            <a:chExt cx="5099637" cy="2132901"/>
          </a:xfrm>
        </p:grpSpPr>
        <p:sp>
          <p:nvSpPr>
            <p:cNvPr id="393" name="Google Shape;393;p30"/>
            <p:cNvSpPr/>
            <p:nvPr/>
          </p:nvSpPr>
          <p:spPr>
            <a:xfrm>
              <a:off x="3550674" y="3941902"/>
              <a:ext cx="5090652" cy="2132901"/>
            </a:xfrm>
            <a:prstGeom prst="rect">
              <a:avLst/>
            </a:prstGeom>
            <a:solidFill>
              <a:schemeClr val="lt2"/>
            </a:solidFill>
            <a:ln w="28575" cap="flat" cmpd="sng">
              <a:solidFill>
                <a:srgbClr val="F0F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accent3"/>
                  </a:solidFill>
                  <a:latin typeface="Arial"/>
                  <a:ea typeface="Arial"/>
                  <a:cs typeface="Arial"/>
                  <a:sym typeface="Arial"/>
                </a:rPr>
                <a:t>Project Delays</a:t>
              </a:r>
              <a:endParaRPr sz="1400" b="0" i="0" u="none" strike="noStrike" cap="none">
                <a:solidFill>
                  <a:schemeClr val="accent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p:txBody>
        </p:sp>
        <p:cxnSp>
          <p:nvCxnSpPr>
            <p:cNvPr id="394" name="Google Shape;394;p30"/>
            <p:cNvCxnSpPr/>
            <p:nvPr/>
          </p:nvCxnSpPr>
          <p:spPr>
            <a:xfrm>
              <a:off x="3541689" y="3941902"/>
              <a:ext cx="5099637" cy="0"/>
            </a:xfrm>
            <a:prstGeom prst="straightConnector1">
              <a:avLst/>
            </a:prstGeom>
            <a:noFill/>
            <a:ln w="38100" cap="flat" cmpd="sng">
              <a:solidFill>
                <a:srgbClr val="FE660C"/>
              </a:solidFill>
              <a:prstDash val="solid"/>
              <a:miter lim="800000"/>
              <a:headEnd type="none" w="sm" len="sm"/>
              <a:tailEnd type="none" w="sm" len="sm"/>
            </a:ln>
          </p:spPr>
        </p:cxnSp>
      </p:grpSp>
      <p:grpSp>
        <p:nvGrpSpPr>
          <p:cNvPr id="395" name="Google Shape;395;p30"/>
          <p:cNvGrpSpPr/>
          <p:nvPr/>
        </p:nvGrpSpPr>
        <p:grpSpPr>
          <a:xfrm>
            <a:off x="4587261" y="1319472"/>
            <a:ext cx="3640865" cy="2592314"/>
            <a:chOff x="3541689" y="3941902"/>
            <a:chExt cx="5099637" cy="2132901"/>
          </a:xfrm>
        </p:grpSpPr>
        <p:sp>
          <p:nvSpPr>
            <p:cNvPr id="396" name="Google Shape;396;p30"/>
            <p:cNvSpPr/>
            <p:nvPr/>
          </p:nvSpPr>
          <p:spPr>
            <a:xfrm>
              <a:off x="3550674" y="3941902"/>
              <a:ext cx="5090652" cy="2132901"/>
            </a:xfrm>
            <a:prstGeom prst="rect">
              <a:avLst/>
            </a:prstGeom>
            <a:solidFill>
              <a:schemeClr val="lt2"/>
            </a:solidFill>
            <a:ln w="28575" cap="flat" cmpd="sng">
              <a:solidFill>
                <a:srgbClr val="F0F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accent3"/>
                  </a:solidFill>
                  <a:latin typeface="Arial"/>
                  <a:ea typeface="Arial"/>
                  <a:cs typeface="Arial"/>
                  <a:sym typeface="Arial"/>
                </a:rPr>
                <a:t>System Outages</a:t>
              </a:r>
              <a:endParaRPr sz="1400" b="0" i="0" u="none" strike="noStrike" cap="none">
                <a:solidFill>
                  <a:schemeClr val="accent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cxnSp>
          <p:nvCxnSpPr>
            <p:cNvPr id="397" name="Google Shape;397;p30"/>
            <p:cNvCxnSpPr/>
            <p:nvPr/>
          </p:nvCxnSpPr>
          <p:spPr>
            <a:xfrm>
              <a:off x="3541689" y="3941902"/>
              <a:ext cx="5099637" cy="0"/>
            </a:xfrm>
            <a:prstGeom prst="straightConnector1">
              <a:avLst/>
            </a:prstGeom>
            <a:noFill/>
            <a:ln w="38100" cap="flat" cmpd="sng">
              <a:solidFill>
                <a:srgbClr val="FE660C"/>
              </a:solidFill>
              <a:prstDash val="solid"/>
              <a:miter lim="800000"/>
              <a:headEnd type="none" w="sm" len="sm"/>
              <a:tailEnd type="none" w="sm" len="sm"/>
            </a:ln>
          </p:spPr>
        </p:cxnSp>
      </p:grpSp>
      <p:grpSp>
        <p:nvGrpSpPr>
          <p:cNvPr id="398" name="Google Shape;398;p30"/>
          <p:cNvGrpSpPr/>
          <p:nvPr/>
        </p:nvGrpSpPr>
        <p:grpSpPr>
          <a:xfrm>
            <a:off x="992188" y="1319472"/>
            <a:ext cx="3376028" cy="2592314"/>
            <a:chOff x="3541689" y="3941902"/>
            <a:chExt cx="5099637" cy="2132901"/>
          </a:xfrm>
        </p:grpSpPr>
        <p:sp>
          <p:nvSpPr>
            <p:cNvPr id="399" name="Google Shape;399;p30"/>
            <p:cNvSpPr/>
            <p:nvPr/>
          </p:nvSpPr>
          <p:spPr>
            <a:xfrm>
              <a:off x="3550674" y="3941902"/>
              <a:ext cx="5090652" cy="2132901"/>
            </a:xfrm>
            <a:prstGeom prst="rect">
              <a:avLst/>
            </a:prstGeom>
            <a:solidFill>
              <a:schemeClr val="lt2"/>
            </a:solidFill>
            <a:ln w="28575" cap="flat" cmpd="sng">
              <a:solidFill>
                <a:srgbClr val="F0F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accent3"/>
                  </a:solidFill>
                  <a:latin typeface="Arial"/>
                  <a:ea typeface="Arial"/>
                  <a:cs typeface="Arial"/>
                  <a:sym typeface="Arial"/>
                </a:rPr>
                <a:t>Data Loss or Breach</a:t>
              </a:r>
              <a:endParaRPr sz="1400" b="0" i="0" u="none" strike="noStrike" cap="none">
                <a:solidFill>
                  <a:schemeClr val="accent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cxnSp>
          <p:nvCxnSpPr>
            <p:cNvPr id="400" name="Google Shape;400;p30"/>
            <p:cNvCxnSpPr/>
            <p:nvPr/>
          </p:nvCxnSpPr>
          <p:spPr>
            <a:xfrm>
              <a:off x="3541689" y="3941902"/>
              <a:ext cx="5099637" cy="0"/>
            </a:xfrm>
            <a:prstGeom prst="straightConnector1">
              <a:avLst/>
            </a:prstGeom>
            <a:noFill/>
            <a:ln w="38100" cap="flat" cmpd="sng">
              <a:solidFill>
                <a:srgbClr val="FE660C"/>
              </a:solidFill>
              <a:prstDash val="solid"/>
              <a:miter lim="800000"/>
              <a:headEnd type="none" w="sm" len="sm"/>
              <a:tailEnd type="none" w="sm" len="sm"/>
            </a:ln>
          </p:spPr>
        </p:cxnSp>
      </p:grpSp>
      <p:sp>
        <p:nvSpPr>
          <p:cNvPr id="401" name="Google Shape;401;p30"/>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000"/>
              </a:spcBef>
              <a:spcAft>
                <a:spcPts val="0"/>
              </a:spcAft>
              <a:buSzPts val="2800"/>
              <a:buNone/>
            </a:pPr>
            <a:r>
              <a:rPr lang="en-US"/>
              <a:t>WHAT HAPPENS IF YOU DON’T FIX THIS?</a:t>
            </a:r>
            <a:endParaRPr/>
          </a:p>
        </p:txBody>
      </p:sp>
      <p:sp>
        <p:nvSpPr>
          <p:cNvPr id="402" name="Google Shape;402;p30"/>
          <p:cNvSpPr txBox="1"/>
          <p:nvPr/>
        </p:nvSpPr>
        <p:spPr>
          <a:xfrm>
            <a:off x="5620624" y="3081708"/>
            <a:ext cx="278212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Average cost of ERP application downtime</a:t>
            </a:r>
            <a:r>
              <a:rPr lang="en-US" sz="1600" b="0" i="0" u="none" strike="noStrike" cap="none" baseline="30000">
                <a:solidFill>
                  <a:schemeClr val="dk1"/>
                </a:solidFill>
                <a:latin typeface="Arial"/>
                <a:ea typeface="Arial"/>
                <a:cs typeface="Arial"/>
                <a:sym typeface="Arial"/>
              </a:rPr>
              <a:t>4</a:t>
            </a:r>
            <a:endParaRPr sz="1600" b="0" i="0" u="none" strike="noStrike" cap="none">
              <a:solidFill>
                <a:schemeClr val="dk1"/>
              </a:solidFill>
              <a:latin typeface="Arial"/>
              <a:ea typeface="Arial"/>
              <a:cs typeface="Arial"/>
              <a:sym typeface="Arial"/>
            </a:endParaRPr>
          </a:p>
        </p:txBody>
      </p:sp>
      <p:grpSp>
        <p:nvGrpSpPr>
          <p:cNvPr id="403" name="Google Shape;403;p30"/>
          <p:cNvGrpSpPr/>
          <p:nvPr/>
        </p:nvGrpSpPr>
        <p:grpSpPr>
          <a:xfrm>
            <a:off x="3955563" y="2846574"/>
            <a:ext cx="2332757" cy="968622"/>
            <a:chOff x="7733689" y="1779479"/>
            <a:chExt cx="2332757" cy="968622"/>
          </a:xfrm>
        </p:grpSpPr>
        <p:sp>
          <p:nvSpPr>
            <p:cNvPr id="404" name="Google Shape;404;p30"/>
            <p:cNvSpPr txBox="1"/>
            <p:nvPr/>
          </p:nvSpPr>
          <p:spPr>
            <a:xfrm>
              <a:off x="7733689" y="2052288"/>
              <a:ext cx="233275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Arial"/>
                  <a:ea typeface="Arial"/>
                  <a:cs typeface="Arial"/>
                  <a:sym typeface="Arial"/>
                </a:rPr>
                <a:t>$50k/</a:t>
              </a:r>
              <a:endParaRPr sz="1400" b="1" i="0" u="none" strike="noStrike" cap="none">
                <a:solidFill>
                  <a:srgbClr val="000000"/>
                </a:solidFill>
                <a:latin typeface="Arial"/>
                <a:ea typeface="Arial"/>
                <a:cs typeface="Arial"/>
                <a:sym typeface="Arial"/>
              </a:endParaRPr>
            </a:p>
          </p:txBody>
        </p:sp>
        <p:sp>
          <p:nvSpPr>
            <p:cNvPr id="405" name="Google Shape;405;p30"/>
            <p:cNvSpPr txBox="1"/>
            <p:nvPr/>
          </p:nvSpPr>
          <p:spPr>
            <a:xfrm>
              <a:off x="8061189" y="2378769"/>
              <a:ext cx="169902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6"/>
                  </a:solidFill>
                  <a:latin typeface="Arial"/>
                  <a:ea typeface="Arial"/>
                  <a:cs typeface="Arial"/>
                  <a:sym typeface="Arial"/>
                </a:rPr>
                <a:t>hour</a:t>
              </a:r>
              <a:endParaRPr sz="2400" b="1" i="0" u="none" strike="noStrike" cap="none">
                <a:solidFill>
                  <a:schemeClr val="accent6"/>
                </a:solidFill>
                <a:latin typeface="Arial"/>
                <a:ea typeface="Arial"/>
                <a:cs typeface="Arial"/>
                <a:sym typeface="Arial"/>
              </a:endParaRPr>
            </a:p>
          </p:txBody>
        </p:sp>
        <p:sp>
          <p:nvSpPr>
            <p:cNvPr id="406" name="Google Shape;406;p30"/>
            <p:cNvSpPr txBox="1"/>
            <p:nvPr/>
          </p:nvSpPr>
          <p:spPr>
            <a:xfrm>
              <a:off x="8061189" y="1779479"/>
              <a:ext cx="169902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6"/>
                  </a:solidFill>
                  <a:latin typeface="Arial"/>
                  <a:ea typeface="Arial"/>
                  <a:cs typeface="Arial"/>
                  <a:sym typeface="Arial"/>
                </a:rPr>
                <a:t>over</a:t>
              </a:r>
              <a:endParaRPr sz="2400" b="1" i="0" u="none" strike="noStrike" cap="none">
                <a:solidFill>
                  <a:schemeClr val="accent6"/>
                </a:solidFill>
                <a:latin typeface="Arial"/>
                <a:ea typeface="Arial"/>
                <a:cs typeface="Arial"/>
                <a:sym typeface="Arial"/>
              </a:endParaRPr>
            </a:p>
          </p:txBody>
        </p:sp>
      </p:grpSp>
      <p:sp>
        <p:nvSpPr>
          <p:cNvPr id="407" name="Google Shape;407;p30"/>
          <p:cNvSpPr txBox="1"/>
          <p:nvPr/>
        </p:nvSpPr>
        <p:spPr>
          <a:xfrm>
            <a:off x="1828962" y="2943482"/>
            <a:ext cx="269113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Of breaches are due to missing application patches</a:t>
            </a:r>
            <a:r>
              <a:rPr lang="en-US" sz="1600" b="0" i="0" u="none" strike="noStrike" cap="none" baseline="30000">
                <a:solidFill>
                  <a:schemeClr val="dk1"/>
                </a:solidFill>
                <a:latin typeface="Arial"/>
                <a:ea typeface="Arial"/>
                <a:cs typeface="Arial"/>
                <a:sym typeface="Arial"/>
              </a:rPr>
              <a:t>2</a:t>
            </a:r>
            <a:endParaRPr sz="1600" b="0" i="0" u="none" strike="noStrike" cap="none" baseline="30000">
              <a:solidFill>
                <a:schemeClr val="dk1"/>
              </a:solidFill>
              <a:latin typeface="Arial"/>
              <a:ea typeface="Arial"/>
              <a:cs typeface="Arial"/>
              <a:sym typeface="Arial"/>
            </a:endParaRPr>
          </a:p>
        </p:txBody>
      </p:sp>
      <p:sp>
        <p:nvSpPr>
          <p:cNvPr id="408" name="Google Shape;408;p30"/>
          <p:cNvSpPr txBox="1"/>
          <p:nvPr/>
        </p:nvSpPr>
        <p:spPr>
          <a:xfrm>
            <a:off x="3460758" y="4949735"/>
            <a:ext cx="298315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Of cloud migrations are delayed due to security concerns</a:t>
            </a:r>
            <a:r>
              <a:rPr lang="en-US" sz="1600" b="0" i="0" u="none" strike="noStrike" cap="none" baseline="30000">
                <a:solidFill>
                  <a:schemeClr val="dk1"/>
                </a:solidFill>
                <a:latin typeface="Arial"/>
                <a:ea typeface="Arial"/>
                <a:cs typeface="Arial"/>
                <a:sym typeface="Arial"/>
              </a:rPr>
              <a:t>6</a:t>
            </a:r>
            <a:endParaRPr sz="1600" b="0" i="0" u="none" strike="noStrike" cap="none" baseline="30000">
              <a:solidFill>
                <a:schemeClr val="dk1"/>
              </a:solidFill>
              <a:latin typeface="Arial"/>
              <a:ea typeface="Arial"/>
              <a:cs typeface="Arial"/>
              <a:sym typeface="Arial"/>
            </a:endParaRPr>
          </a:p>
        </p:txBody>
      </p:sp>
      <p:sp>
        <p:nvSpPr>
          <p:cNvPr id="409" name="Google Shape;409;p30"/>
          <p:cNvSpPr txBox="1"/>
          <p:nvPr/>
        </p:nvSpPr>
        <p:spPr>
          <a:xfrm>
            <a:off x="7741369" y="2121207"/>
            <a:ext cx="223844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Arial"/>
                <a:ea typeface="Arial"/>
                <a:cs typeface="Arial"/>
                <a:sym typeface="Arial"/>
              </a:rPr>
              <a:t>$5M</a:t>
            </a:r>
            <a:endParaRPr sz="1400" b="1" i="0" u="none" strike="noStrike" cap="none">
              <a:solidFill>
                <a:srgbClr val="000000"/>
              </a:solidFill>
              <a:latin typeface="Arial"/>
              <a:ea typeface="Arial"/>
              <a:cs typeface="Arial"/>
              <a:sym typeface="Arial"/>
            </a:endParaRPr>
          </a:p>
        </p:txBody>
      </p:sp>
      <p:sp>
        <p:nvSpPr>
          <p:cNvPr id="410" name="Google Shape;410;p30"/>
          <p:cNvSpPr txBox="1"/>
          <p:nvPr/>
        </p:nvSpPr>
        <p:spPr>
          <a:xfrm>
            <a:off x="9386426" y="1957332"/>
            <a:ext cx="278212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Average yearly cost of business disruption due </a:t>
            </a:r>
            <a:br>
              <a:rPr lang="en-US" sz="1600" b="0" i="0" u="none" strike="noStrike" cap="none">
                <a:solidFill>
                  <a:schemeClr val="dk1"/>
                </a:solidFill>
                <a:latin typeface="Arial"/>
                <a:ea typeface="Arial"/>
                <a:cs typeface="Arial"/>
                <a:sym typeface="Arial"/>
              </a:rPr>
            </a:br>
            <a:r>
              <a:rPr lang="en-US" sz="1600" b="0" i="0" u="none" strike="noStrike" cap="none">
                <a:solidFill>
                  <a:schemeClr val="dk1"/>
                </a:solidFill>
                <a:latin typeface="Arial"/>
                <a:ea typeface="Arial"/>
                <a:cs typeface="Arial"/>
                <a:sym typeface="Arial"/>
              </a:rPr>
              <a:t>to non-compliance</a:t>
            </a:r>
            <a:r>
              <a:rPr lang="en-US" sz="1600" b="0" i="0" u="none" strike="noStrike" cap="none" baseline="30000">
                <a:solidFill>
                  <a:schemeClr val="dk1"/>
                </a:solidFill>
                <a:latin typeface="Arial"/>
                <a:ea typeface="Arial"/>
                <a:cs typeface="Arial"/>
                <a:sym typeface="Arial"/>
              </a:rPr>
              <a:t>5</a:t>
            </a:r>
            <a:endParaRPr sz="1600" b="0" i="0" u="none" strike="noStrike" cap="none" baseline="30000">
              <a:solidFill>
                <a:schemeClr val="dk1"/>
              </a:solidFill>
              <a:latin typeface="Arial"/>
              <a:ea typeface="Arial"/>
              <a:cs typeface="Arial"/>
              <a:sym typeface="Arial"/>
            </a:endParaRPr>
          </a:p>
        </p:txBody>
      </p:sp>
      <p:sp>
        <p:nvSpPr>
          <p:cNvPr id="411" name="Google Shape;411;p30"/>
          <p:cNvSpPr txBox="1"/>
          <p:nvPr/>
        </p:nvSpPr>
        <p:spPr>
          <a:xfrm>
            <a:off x="7811709" y="3118934"/>
            <a:ext cx="223844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Arial"/>
                <a:ea typeface="Arial"/>
                <a:cs typeface="Arial"/>
                <a:sym typeface="Arial"/>
              </a:rPr>
              <a:t>$2M</a:t>
            </a:r>
            <a:endParaRPr sz="1400" b="1" i="0" u="none" strike="noStrike" cap="none">
              <a:solidFill>
                <a:srgbClr val="000000"/>
              </a:solidFill>
              <a:latin typeface="Arial"/>
              <a:ea typeface="Arial"/>
              <a:cs typeface="Arial"/>
              <a:sym typeface="Arial"/>
            </a:endParaRPr>
          </a:p>
        </p:txBody>
      </p:sp>
      <p:sp>
        <p:nvSpPr>
          <p:cNvPr id="412" name="Google Shape;412;p30"/>
          <p:cNvSpPr txBox="1"/>
          <p:nvPr/>
        </p:nvSpPr>
        <p:spPr>
          <a:xfrm>
            <a:off x="9386426" y="2943482"/>
            <a:ext cx="242330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Average yearly cost of fines and penalties due to non-compliance</a:t>
            </a:r>
            <a:r>
              <a:rPr lang="en-US" sz="1600" b="0" i="0" u="none" strike="noStrike" cap="none" baseline="30000">
                <a:solidFill>
                  <a:schemeClr val="dk1"/>
                </a:solidFill>
                <a:latin typeface="Arial"/>
                <a:ea typeface="Arial"/>
                <a:cs typeface="Arial"/>
                <a:sym typeface="Arial"/>
              </a:rPr>
              <a:t>5</a:t>
            </a:r>
            <a:endParaRPr sz="1600" b="0" i="0" u="none" strike="noStrike" cap="none" baseline="30000">
              <a:solidFill>
                <a:schemeClr val="dk1"/>
              </a:solidFill>
              <a:latin typeface="Arial"/>
              <a:ea typeface="Arial"/>
              <a:cs typeface="Arial"/>
              <a:sym typeface="Arial"/>
            </a:endParaRPr>
          </a:p>
        </p:txBody>
      </p:sp>
      <p:sp>
        <p:nvSpPr>
          <p:cNvPr id="413" name="Google Shape;413;p30"/>
          <p:cNvSpPr txBox="1"/>
          <p:nvPr/>
        </p:nvSpPr>
        <p:spPr>
          <a:xfrm>
            <a:off x="7768820" y="4949735"/>
            <a:ext cx="245099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Average decrease in stock price following a security breach</a:t>
            </a:r>
            <a:r>
              <a:rPr lang="en-US" sz="1600" b="0" i="0" u="none" strike="noStrike" cap="none" baseline="30000">
                <a:solidFill>
                  <a:schemeClr val="dk1"/>
                </a:solidFill>
                <a:latin typeface="Arial"/>
                <a:ea typeface="Arial"/>
                <a:cs typeface="Arial"/>
                <a:sym typeface="Arial"/>
              </a:rPr>
              <a:t>7</a:t>
            </a:r>
            <a:endParaRPr sz="1600" b="0" i="0" u="none" strike="noStrike" cap="none" baseline="30000">
              <a:solidFill>
                <a:schemeClr val="dk1"/>
              </a:solidFill>
              <a:latin typeface="Arial"/>
              <a:ea typeface="Arial"/>
              <a:cs typeface="Arial"/>
              <a:sym typeface="Arial"/>
            </a:endParaRPr>
          </a:p>
        </p:txBody>
      </p:sp>
      <p:sp>
        <p:nvSpPr>
          <p:cNvPr id="414" name="Google Shape;414;p30"/>
          <p:cNvSpPr txBox="1"/>
          <p:nvPr/>
        </p:nvSpPr>
        <p:spPr>
          <a:xfrm>
            <a:off x="1864933" y="1957332"/>
            <a:ext cx="255142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Of breaches involved access to privileged account</a:t>
            </a:r>
            <a:r>
              <a:rPr lang="en-US" sz="1600" b="0" i="0" u="none" strike="noStrike" cap="none" baseline="30000">
                <a:solidFill>
                  <a:schemeClr val="dk1"/>
                </a:solidFill>
                <a:latin typeface="Arial"/>
                <a:ea typeface="Arial"/>
                <a:cs typeface="Arial"/>
                <a:sym typeface="Arial"/>
              </a:rPr>
              <a:t>1</a:t>
            </a:r>
            <a:endParaRPr sz="1600" b="0" i="0" u="none" strike="noStrike" cap="none" baseline="30000">
              <a:solidFill>
                <a:schemeClr val="dk1"/>
              </a:solidFill>
              <a:latin typeface="Arial"/>
              <a:ea typeface="Arial"/>
              <a:cs typeface="Arial"/>
              <a:sym typeface="Arial"/>
            </a:endParaRPr>
          </a:p>
        </p:txBody>
      </p:sp>
      <p:sp>
        <p:nvSpPr>
          <p:cNvPr id="415" name="Google Shape;415;p30"/>
          <p:cNvSpPr txBox="1"/>
          <p:nvPr/>
        </p:nvSpPr>
        <p:spPr>
          <a:xfrm>
            <a:off x="4007048" y="2121207"/>
            <a:ext cx="223844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Arial"/>
                <a:ea typeface="Arial"/>
                <a:cs typeface="Arial"/>
                <a:sym typeface="Arial"/>
              </a:rPr>
              <a:t>52%</a:t>
            </a:r>
            <a:endParaRPr sz="1400" b="1" i="0" u="none" strike="noStrike" cap="none">
              <a:solidFill>
                <a:srgbClr val="000000"/>
              </a:solidFill>
              <a:latin typeface="Arial"/>
              <a:ea typeface="Arial"/>
              <a:cs typeface="Arial"/>
              <a:sym typeface="Arial"/>
            </a:endParaRPr>
          </a:p>
        </p:txBody>
      </p:sp>
      <p:sp>
        <p:nvSpPr>
          <p:cNvPr id="416" name="Google Shape;416;p30"/>
          <p:cNvSpPr txBox="1"/>
          <p:nvPr/>
        </p:nvSpPr>
        <p:spPr>
          <a:xfrm>
            <a:off x="5620624" y="1957332"/>
            <a:ext cx="289529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Of security events caused operational outage that affected productivity</a:t>
            </a:r>
            <a:r>
              <a:rPr lang="en-US" sz="1600" b="0" i="0" u="none" strike="noStrike" cap="none" baseline="30000">
                <a:solidFill>
                  <a:schemeClr val="dk1"/>
                </a:solidFill>
                <a:latin typeface="Arial"/>
                <a:ea typeface="Arial"/>
                <a:cs typeface="Arial"/>
                <a:sym typeface="Arial"/>
              </a:rPr>
              <a:t>3</a:t>
            </a:r>
            <a:endParaRPr sz="1600" b="0" i="0" u="none" strike="noStrike" cap="none" baseline="30000">
              <a:solidFill>
                <a:schemeClr val="dk1"/>
              </a:solidFill>
              <a:latin typeface="Arial"/>
              <a:ea typeface="Arial"/>
              <a:cs typeface="Arial"/>
              <a:sym typeface="Arial"/>
            </a:endParaRPr>
          </a:p>
        </p:txBody>
      </p:sp>
      <p:sp>
        <p:nvSpPr>
          <p:cNvPr id="417" name="Google Shape;417;p30"/>
          <p:cNvSpPr txBox="1"/>
          <p:nvPr/>
        </p:nvSpPr>
        <p:spPr>
          <a:xfrm>
            <a:off x="386818" y="3118934"/>
            <a:ext cx="223844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Arial"/>
                <a:ea typeface="Arial"/>
                <a:cs typeface="Arial"/>
                <a:sym typeface="Arial"/>
              </a:rPr>
              <a:t>28%</a:t>
            </a:r>
            <a:endParaRPr sz="1400" b="1" i="0" u="none" strike="noStrike" cap="none">
              <a:solidFill>
                <a:srgbClr val="000000"/>
              </a:solidFill>
              <a:latin typeface="Arial"/>
              <a:ea typeface="Arial"/>
              <a:cs typeface="Arial"/>
              <a:sym typeface="Arial"/>
            </a:endParaRPr>
          </a:p>
        </p:txBody>
      </p:sp>
      <p:sp>
        <p:nvSpPr>
          <p:cNvPr id="418" name="Google Shape;418;p30"/>
          <p:cNvSpPr txBox="1"/>
          <p:nvPr/>
        </p:nvSpPr>
        <p:spPr>
          <a:xfrm>
            <a:off x="1975555" y="5134402"/>
            <a:ext cx="223844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Arial"/>
                <a:ea typeface="Arial"/>
                <a:cs typeface="Arial"/>
                <a:sym typeface="Arial"/>
              </a:rPr>
              <a:t>52%</a:t>
            </a:r>
            <a:endParaRPr sz="1400" b="1" i="0" u="none" strike="noStrike" cap="none">
              <a:solidFill>
                <a:srgbClr val="000000"/>
              </a:solidFill>
              <a:latin typeface="Arial"/>
              <a:ea typeface="Arial"/>
              <a:cs typeface="Arial"/>
              <a:sym typeface="Arial"/>
            </a:endParaRPr>
          </a:p>
        </p:txBody>
      </p:sp>
      <p:sp>
        <p:nvSpPr>
          <p:cNvPr id="419" name="Google Shape;419;p30"/>
          <p:cNvSpPr txBox="1"/>
          <p:nvPr/>
        </p:nvSpPr>
        <p:spPr>
          <a:xfrm>
            <a:off x="6277720" y="5134402"/>
            <a:ext cx="223844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Arial"/>
                <a:ea typeface="Arial"/>
                <a:cs typeface="Arial"/>
                <a:sym typeface="Arial"/>
              </a:rPr>
              <a:t>7.3%</a:t>
            </a:r>
            <a:endParaRPr sz="1400" b="1" i="0" u="none" strike="noStrike" cap="none">
              <a:solidFill>
                <a:srgbClr val="000000"/>
              </a:solidFill>
              <a:latin typeface="Arial"/>
              <a:ea typeface="Arial"/>
              <a:cs typeface="Arial"/>
              <a:sym typeface="Arial"/>
            </a:endParaRPr>
          </a:p>
        </p:txBody>
      </p:sp>
      <p:sp>
        <p:nvSpPr>
          <p:cNvPr id="420" name="Google Shape;420;p30"/>
          <p:cNvSpPr txBox="1"/>
          <p:nvPr/>
        </p:nvSpPr>
        <p:spPr>
          <a:xfrm>
            <a:off x="386818" y="2121207"/>
            <a:ext cx="223844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6"/>
                </a:solidFill>
                <a:latin typeface="Arial"/>
                <a:ea typeface="Arial"/>
                <a:cs typeface="Arial"/>
                <a:sym typeface="Arial"/>
              </a:rPr>
              <a:t>74%</a:t>
            </a:r>
            <a:endParaRPr sz="1400" b="1" i="0" u="none" strike="noStrike" cap="none">
              <a:solidFill>
                <a:srgbClr val="000000"/>
              </a:solidFill>
              <a:latin typeface="Arial"/>
              <a:ea typeface="Arial"/>
              <a:cs typeface="Arial"/>
              <a:sym typeface="Arial"/>
            </a:endParaRPr>
          </a:p>
        </p:txBody>
      </p:sp>
      <p:sp>
        <p:nvSpPr>
          <p:cNvPr id="421" name="Google Shape;421;p30"/>
          <p:cNvSpPr txBox="1"/>
          <p:nvPr/>
        </p:nvSpPr>
        <p:spPr>
          <a:xfrm>
            <a:off x="10559007" y="4447033"/>
            <a:ext cx="1609543"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900" b="0" i="0" u="none" strike="noStrike" cap="none" baseline="30000">
                <a:solidFill>
                  <a:srgbClr val="0C1824"/>
                </a:solidFill>
                <a:latin typeface="Arial"/>
                <a:ea typeface="Arial"/>
                <a:cs typeface="Arial"/>
                <a:sym typeface="Arial"/>
              </a:rPr>
              <a:t>1</a:t>
            </a:r>
            <a:r>
              <a:rPr lang="en-US" sz="900" b="0" i="0" u="none" strike="noStrike" cap="none">
                <a:solidFill>
                  <a:srgbClr val="0C1824"/>
                </a:solidFill>
                <a:latin typeface="Arial"/>
                <a:ea typeface="Arial"/>
                <a:cs typeface="Arial"/>
                <a:sym typeface="Arial"/>
              </a:rPr>
              <a:t>Centrify</a:t>
            </a:r>
            <a:endParaRPr sz="900" b="0" i="0" u="none" strike="noStrike" cap="none">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900" b="0" i="0" u="none" strike="noStrike" cap="none" baseline="30000">
                <a:solidFill>
                  <a:srgbClr val="0C1824"/>
                </a:solidFill>
                <a:latin typeface="Arial"/>
                <a:ea typeface="Arial"/>
                <a:cs typeface="Arial"/>
                <a:sym typeface="Arial"/>
              </a:rPr>
              <a:t>2</a:t>
            </a:r>
            <a:r>
              <a:rPr lang="en-US" sz="900" b="0" i="0" u="none" strike="noStrike" cap="none">
                <a:solidFill>
                  <a:srgbClr val="0C1824"/>
                </a:solidFill>
                <a:latin typeface="Arial"/>
                <a:ea typeface="Arial"/>
                <a:cs typeface="Arial"/>
                <a:sym typeface="Arial"/>
              </a:rPr>
              <a:t>DarkReading</a:t>
            </a:r>
            <a:endParaRPr sz="900" b="0" i="0" u="none" strike="noStrike" cap="none">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900" b="0" i="0" u="none" strike="noStrike" cap="none" baseline="30000">
                <a:solidFill>
                  <a:srgbClr val="0C1824"/>
                </a:solidFill>
                <a:latin typeface="Arial"/>
                <a:ea typeface="Arial"/>
                <a:cs typeface="Arial"/>
                <a:sym typeface="Arial"/>
              </a:rPr>
              <a:t>3</a:t>
            </a:r>
            <a:r>
              <a:rPr lang="en-US" sz="900" b="0" i="0" u="none" strike="noStrike" cap="none">
                <a:solidFill>
                  <a:srgbClr val="0C1824"/>
                </a:solidFill>
                <a:latin typeface="Arial"/>
                <a:ea typeface="Arial"/>
                <a:cs typeface="Arial"/>
                <a:sym typeface="Arial"/>
              </a:rPr>
              <a:t>Fortinet</a:t>
            </a:r>
            <a:endParaRPr sz="900" b="0" i="0" u="none" strike="noStrike" cap="none">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900" b="0" i="0" u="none" strike="noStrike" cap="none" baseline="30000">
                <a:solidFill>
                  <a:srgbClr val="0C1824"/>
                </a:solidFill>
                <a:latin typeface="Arial"/>
                <a:ea typeface="Arial"/>
                <a:cs typeface="Arial"/>
                <a:sym typeface="Arial"/>
              </a:rPr>
              <a:t>4</a:t>
            </a:r>
            <a:r>
              <a:rPr lang="en-US" sz="900" b="0" i="0" u="none" strike="noStrike" cap="none">
                <a:solidFill>
                  <a:srgbClr val="0C1824"/>
                </a:solidFill>
                <a:latin typeface="Arial"/>
                <a:ea typeface="Arial"/>
                <a:cs typeface="Arial"/>
                <a:sym typeface="Arial"/>
              </a:rPr>
              <a:t>Onapsis</a:t>
            </a:r>
            <a:endParaRPr sz="900" b="0" i="0" u="none" strike="noStrike" cap="none">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900" b="0" i="0" u="none" strike="noStrike" cap="none" baseline="30000">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900" b="0" i="0" u="none" strike="noStrike" cap="none" baseline="30000">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900" b="0" i="0" u="none" strike="noStrike" cap="none" baseline="30000">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900" b="0" i="0" u="none" strike="noStrike" cap="none" baseline="30000">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900" b="0" i="0" u="none" strike="noStrike" cap="none" baseline="30000">
                <a:solidFill>
                  <a:srgbClr val="0C1824"/>
                </a:solidFill>
                <a:latin typeface="Arial"/>
                <a:ea typeface="Arial"/>
                <a:cs typeface="Arial"/>
                <a:sym typeface="Arial"/>
              </a:rPr>
              <a:t>5</a:t>
            </a:r>
            <a:r>
              <a:rPr lang="en-US" sz="900" b="0" i="0" u="none" strike="noStrike" cap="none">
                <a:solidFill>
                  <a:srgbClr val="0C1824"/>
                </a:solidFill>
                <a:latin typeface="Arial"/>
                <a:ea typeface="Arial"/>
                <a:cs typeface="Arial"/>
                <a:sym typeface="Arial"/>
              </a:rPr>
              <a:t>Ascent</a:t>
            </a:r>
            <a:endParaRPr sz="900" b="0" i="0" u="none" strike="noStrike" cap="none">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900" b="0" i="0" u="none" strike="noStrike" cap="none" baseline="30000">
                <a:solidFill>
                  <a:srgbClr val="0C1824"/>
                </a:solidFill>
                <a:latin typeface="Arial"/>
                <a:ea typeface="Arial"/>
                <a:cs typeface="Arial"/>
                <a:sym typeface="Arial"/>
              </a:rPr>
              <a:t>6</a:t>
            </a:r>
            <a:r>
              <a:rPr lang="en-US" sz="900" b="0" i="0" u="none" strike="noStrike" cap="none">
                <a:solidFill>
                  <a:srgbClr val="0C1824"/>
                </a:solidFill>
                <a:latin typeface="Arial"/>
                <a:ea typeface="Arial"/>
                <a:cs typeface="Arial"/>
                <a:sym typeface="Arial"/>
              </a:rPr>
              <a:t>TechRepublic</a:t>
            </a:r>
            <a:endParaRPr sz="900" b="0" i="0" u="none" strike="noStrike" cap="none">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900" b="0" i="0" u="none" strike="noStrike" cap="none" baseline="30000">
                <a:solidFill>
                  <a:srgbClr val="0C1824"/>
                </a:solidFill>
                <a:latin typeface="Arial"/>
                <a:ea typeface="Arial"/>
                <a:cs typeface="Arial"/>
                <a:sym typeface="Arial"/>
              </a:rPr>
              <a:t>7</a:t>
            </a:r>
            <a:r>
              <a:rPr lang="en-US" sz="900" b="0" i="0" u="none" strike="noStrike" cap="none">
                <a:solidFill>
                  <a:srgbClr val="0C1824"/>
                </a:solidFill>
                <a:latin typeface="Arial"/>
                <a:ea typeface="Arial"/>
                <a:cs typeface="Arial"/>
                <a:sym typeface="Arial"/>
              </a:rPr>
              <a:t>Forbes</a:t>
            </a:r>
            <a:endParaRPr sz="900" b="0" i="0" u="none" strike="noStrike" cap="none">
              <a:solidFill>
                <a:srgbClr val="0C18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900" b="0" i="0" u="none" strike="noStrike" cap="none">
              <a:solidFill>
                <a:srgbClr val="0C1824"/>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3"/>
          <p:cNvSpPr/>
          <p:nvPr/>
        </p:nvSpPr>
        <p:spPr>
          <a:xfrm>
            <a:off x="6565661" y="5130358"/>
            <a:ext cx="2915400" cy="124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8" name="Google Shape;488;p33"/>
          <p:cNvSpPr/>
          <p:nvPr/>
        </p:nvSpPr>
        <p:spPr>
          <a:xfrm>
            <a:off x="4429234" y="3918486"/>
            <a:ext cx="1934100" cy="2475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9" name="Google Shape;489;p33"/>
          <p:cNvSpPr/>
          <p:nvPr/>
        </p:nvSpPr>
        <p:spPr>
          <a:xfrm>
            <a:off x="9655796" y="2546150"/>
            <a:ext cx="2227800" cy="3829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0" name="Google Shape;490;p33"/>
          <p:cNvSpPr/>
          <p:nvPr/>
        </p:nvSpPr>
        <p:spPr>
          <a:xfrm>
            <a:off x="9327951" y="5003853"/>
            <a:ext cx="2401500" cy="461700"/>
          </a:xfrm>
          <a:prstGeom prst="rect">
            <a:avLst/>
          </a:prstGeom>
          <a:noFill/>
          <a:ln>
            <a:noFill/>
          </a:ln>
        </p:spPr>
        <p:txBody>
          <a:bodyPr spcFirstLastPara="1" wrap="square" lIns="91425" tIns="45700" rIns="91425" bIns="45700" anchor="t" anchorCtr="0">
            <a:noAutofit/>
          </a:bodyPr>
          <a:lstStyle/>
          <a:p>
            <a:pPr marL="457188" marR="0" lvl="1"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vulnerabilities and attacks</a:t>
            </a: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on business applications</a:t>
            </a:r>
            <a:endParaRPr sz="1400" b="0" i="0" u="none" strike="noStrike" cap="none">
              <a:solidFill>
                <a:srgbClr val="000000"/>
              </a:solidFill>
              <a:latin typeface="Arial"/>
              <a:ea typeface="Arial"/>
              <a:cs typeface="Arial"/>
              <a:sym typeface="Arial"/>
            </a:endParaRPr>
          </a:p>
        </p:txBody>
      </p:sp>
      <p:sp>
        <p:nvSpPr>
          <p:cNvPr id="491" name="Google Shape;491;p33"/>
          <p:cNvSpPr/>
          <p:nvPr/>
        </p:nvSpPr>
        <p:spPr>
          <a:xfrm>
            <a:off x="4056899" y="5493408"/>
            <a:ext cx="2251200" cy="646200"/>
          </a:xfrm>
          <a:prstGeom prst="rect">
            <a:avLst/>
          </a:prstGeom>
          <a:noFill/>
          <a:ln>
            <a:noFill/>
          </a:ln>
        </p:spPr>
        <p:txBody>
          <a:bodyPr spcFirstLastPara="1" wrap="square" lIns="91425" tIns="45700" rIns="91425" bIns="45700" anchor="t" anchorCtr="0">
            <a:noAutofit/>
          </a:bodyPr>
          <a:lstStyle/>
          <a:p>
            <a:pPr marL="457188" marR="0" lvl="1" indent="0" algn="l" rtl="0">
              <a:lnSpc>
                <a:spcPct val="100000"/>
              </a:lnSpc>
              <a:spcBef>
                <a:spcPts val="0"/>
              </a:spcBef>
              <a:spcAft>
                <a:spcPts val="0"/>
              </a:spcAft>
              <a:buClr>
                <a:srgbClr val="000000"/>
              </a:buClr>
              <a:buSzPts val="1200"/>
              <a:buFont typeface="Arial"/>
              <a:buNone/>
            </a:pPr>
            <a:r>
              <a:rPr lang="en-US" sz="1200">
                <a:solidFill>
                  <a:schemeClr val="lt1"/>
                </a:solidFill>
              </a:rPr>
              <a:t>Of critical SAP Security Notes in 2020 were influenced by Onapsis Research Labs </a:t>
            </a:r>
            <a:endParaRPr sz="1400" b="0" i="0" u="none" strike="noStrike" cap="none">
              <a:solidFill>
                <a:srgbClr val="000000"/>
              </a:solidFill>
              <a:latin typeface="Arial"/>
              <a:ea typeface="Arial"/>
              <a:cs typeface="Arial"/>
              <a:sym typeface="Arial"/>
            </a:endParaRPr>
          </a:p>
        </p:txBody>
      </p:sp>
      <p:sp>
        <p:nvSpPr>
          <p:cNvPr id="492" name="Google Shape;492;p33"/>
          <p:cNvSpPr/>
          <p:nvPr/>
        </p:nvSpPr>
        <p:spPr>
          <a:xfrm>
            <a:off x="9790769" y="4329554"/>
            <a:ext cx="14445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Knowledgebase of</a:t>
            </a:r>
            <a:endParaRPr sz="1200" b="0" i="0" u="none" strike="noStrike" cap="none">
              <a:solidFill>
                <a:schemeClr val="dk1"/>
              </a:solidFill>
              <a:latin typeface="Arial"/>
              <a:ea typeface="Arial"/>
              <a:cs typeface="Arial"/>
              <a:sym typeface="Arial"/>
            </a:endParaRPr>
          </a:p>
        </p:txBody>
      </p:sp>
      <p:sp>
        <p:nvSpPr>
          <p:cNvPr id="493" name="Google Shape;493;p33"/>
          <p:cNvSpPr/>
          <p:nvPr/>
        </p:nvSpPr>
        <p:spPr>
          <a:xfrm>
            <a:off x="9781905" y="4514689"/>
            <a:ext cx="16770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10,000+</a:t>
            </a:r>
            <a:endParaRPr sz="3200" b="1" i="0" u="none" strike="noStrike" cap="none">
              <a:solidFill>
                <a:schemeClr val="dk1"/>
              </a:solidFill>
              <a:latin typeface="Arial"/>
              <a:ea typeface="Arial"/>
              <a:cs typeface="Arial"/>
              <a:sym typeface="Arial"/>
            </a:endParaRPr>
          </a:p>
        </p:txBody>
      </p:sp>
      <p:sp>
        <p:nvSpPr>
          <p:cNvPr id="494" name="Google Shape;494;p33"/>
          <p:cNvSpPr/>
          <p:nvPr/>
        </p:nvSpPr>
        <p:spPr>
          <a:xfrm>
            <a:off x="4477397" y="5038689"/>
            <a:ext cx="17211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lt1"/>
                </a:solidFill>
              </a:rPr>
              <a:t>40%</a:t>
            </a:r>
            <a:endParaRPr sz="3200" b="1" i="0" u="none" strike="noStrike" cap="none">
              <a:solidFill>
                <a:schemeClr val="dk1"/>
              </a:solidFill>
              <a:latin typeface="Arial"/>
              <a:ea typeface="Arial"/>
              <a:cs typeface="Arial"/>
              <a:sym typeface="Arial"/>
            </a:endParaRPr>
          </a:p>
        </p:txBody>
      </p:sp>
      <p:sp>
        <p:nvSpPr>
          <p:cNvPr id="495" name="Google Shape;495;p33"/>
          <p:cNvSpPr/>
          <p:nvPr/>
        </p:nvSpPr>
        <p:spPr>
          <a:xfrm>
            <a:off x="4429233" y="2522120"/>
            <a:ext cx="5043000" cy="124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96" name="Google Shape;496;p33" descr="A picture containing plate, drawing&#10;&#10;Description automatically generated"/>
          <p:cNvPicPr preferRelativeResize="0"/>
          <p:nvPr/>
        </p:nvPicPr>
        <p:blipFill rotWithShape="1">
          <a:blip r:embed="rId3">
            <a:alphaModFix amt="35000"/>
          </a:blip>
          <a:srcRect/>
          <a:stretch/>
        </p:blipFill>
        <p:spPr>
          <a:xfrm>
            <a:off x="9865390" y="2819951"/>
            <a:ext cx="1328684" cy="1328684"/>
          </a:xfrm>
          <a:prstGeom prst="rect">
            <a:avLst/>
          </a:prstGeom>
          <a:noFill/>
          <a:ln>
            <a:noFill/>
          </a:ln>
        </p:spPr>
      </p:pic>
      <p:sp>
        <p:nvSpPr>
          <p:cNvPr id="497" name="Google Shape;497;p33"/>
          <p:cNvSpPr/>
          <p:nvPr/>
        </p:nvSpPr>
        <p:spPr>
          <a:xfrm>
            <a:off x="6564799" y="3929820"/>
            <a:ext cx="2916300" cy="1051500"/>
          </a:xfrm>
          <a:prstGeom prst="rect">
            <a:avLst/>
          </a:prstGeom>
          <a:solidFill>
            <a:srgbClr val="0C18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8" name="Google Shape;498;p33"/>
          <p:cNvSpPr/>
          <p:nvPr/>
        </p:nvSpPr>
        <p:spPr>
          <a:xfrm>
            <a:off x="6341388" y="4440484"/>
            <a:ext cx="3409200" cy="461700"/>
          </a:xfrm>
          <a:prstGeom prst="rect">
            <a:avLst/>
          </a:prstGeom>
          <a:noFill/>
          <a:ln>
            <a:noFill/>
          </a:ln>
        </p:spPr>
        <p:txBody>
          <a:bodyPr spcFirstLastPara="1" wrap="square" lIns="91425" tIns="45700" rIns="91425" bIns="45700" anchor="t" anchorCtr="0">
            <a:noAutofit/>
          </a:bodyPr>
          <a:lstStyle/>
          <a:p>
            <a:pPr marL="457188" marR="0" lvl="1"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US DHS critical alerts</a:t>
            </a: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based on our research</a:t>
            </a:r>
            <a:endParaRPr sz="1400" b="0" i="0" u="none" strike="noStrike" cap="none">
              <a:solidFill>
                <a:srgbClr val="000000"/>
              </a:solidFill>
              <a:latin typeface="Arial"/>
              <a:ea typeface="Arial"/>
              <a:cs typeface="Arial"/>
              <a:sym typeface="Arial"/>
            </a:endParaRPr>
          </a:p>
        </p:txBody>
      </p:sp>
      <p:sp>
        <p:nvSpPr>
          <p:cNvPr id="499" name="Google Shape;499;p33"/>
          <p:cNvSpPr/>
          <p:nvPr/>
        </p:nvSpPr>
        <p:spPr>
          <a:xfrm>
            <a:off x="6795344" y="3958808"/>
            <a:ext cx="11304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5</a:t>
            </a:r>
            <a:endParaRPr sz="3200" b="1" i="0" u="none" strike="noStrike" cap="none">
              <a:solidFill>
                <a:schemeClr val="dk1"/>
              </a:solidFill>
              <a:latin typeface="Arial"/>
              <a:ea typeface="Arial"/>
              <a:cs typeface="Arial"/>
              <a:sym typeface="Arial"/>
            </a:endParaRPr>
          </a:p>
        </p:txBody>
      </p:sp>
      <p:pic>
        <p:nvPicPr>
          <p:cNvPr id="500" name="Google Shape;500;p33" descr="A picture containing drawing&#10;&#10;Description automatically generated"/>
          <p:cNvPicPr preferRelativeResize="0"/>
          <p:nvPr/>
        </p:nvPicPr>
        <p:blipFill rotWithShape="1">
          <a:blip r:embed="rId4">
            <a:alphaModFix amt="35000"/>
          </a:blip>
          <a:srcRect/>
          <a:stretch/>
        </p:blipFill>
        <p:spPr>
          <a:xfrm>
            <a:off x="8398827" y="2672505"/>
            <a:ext cx="894402" cy="894402"/>
          </a:xfrm>
          <a:prstGeom prst="rect">
            <a:avLst/>
          </a:prstGeom>
          <a:noFill/>
          <a:ln>
            <a:noFill/>
          </a:ln>
        </p:spPr>
      </p:pic>
      <p:pic>
        <p:nvPicPr>
          <p:cNvPr id="501" name="Google Shape;501;p33" descr="A picture containing object, plate, light, drawing&#10;&#10;Description automatically generated"/>
          <p:cNvPicPr preferRelativeResize="0"/>
          <p:nvPr/>
        </p:nvPicPr>
        <p:blipFill rotWithShape="1">
          <a:blip r:embed="rId5">
            <a:alphaModFix amt="35000"/>
          </a:blip>
          <a:srcRect/>
          <a:stretch/>
        </p:blipFill>
        <p:spPr>
          <a:xfrm>
            <a:off x="8523540" y="4054681"/>
            <a:ext cx="781495" cy="781495"/>
          </a:xfrm>
          <a:prstGeom prst="rect">
            <a:avLst/>
          </a:prstGeom>
          <a:noFill/>
          <a:ln>
            <a:noFill/>
          </a:ln>
        </p:spPr>
      </p:pic>
      <p:pic>
        <p:nvPicPr>
          <p:cNvPr id="502" name="Google Shape;502;p33" descr="A picture containing drawing&#10;&#10;Description automatically generated"/>
          <p:cNvPicPr preferRelativeResize="0"/>
          <p:nvPr/>
        </p:nvPicPr>
        <p:blipFill rotWithShape="1">
          <a:blip r:embed="rId6">
            <a:alphaModFix amt="35000"/>
          </a:blip>
          <a:srcRect/>
          <a:stretch/>
        </p:blipFill>
        <p:spPr>
          <a:xfrm>
            <a:off x="8488875" y="5391646"/>
            <a:ext cx="816125" cy="816125"/>
          </a:xfrm>
          <a:prstGeom prst="rect">
            <a:avLst/>
          </a:prstGeom>
          <a:noFill/>
          <a:ln>
            <a:noFill/>
          </a:ln>
        </p:spPr>
      </p:pic>
      <p:sp>
        <p:nvSpPr>
          <p:cNvPr id="503" name="Google Shape;503;p33"/>
          <p:cNvSpPr/>
          <p:nvPr/>
        </p:nvSpPr>
        <p:spPr>
          <a:xfrm>
            <a:off x="6817884" y="5260238"/>
            <a:ext cx="11304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17</a:t>
            </a:r>
            <a:endParaRPr sz="3200" b="1" i="0" u="none" strike="noStrike" cap="none">
              <a:solidFill>
                <a:schemeClr val="dk1"/>
              </a:solidFill>
              <a:latin typeface="Arial"/>
              <a:ea typeface="Arial"/>
              <a:cs typeface="Arial"/>
              <a:sym typeface="Arial"/>
            </a:endParaRPr>
          </a:p>
        </p:txBody>
      </p:sp>
      <p:sp>
        <p:nvSpPr>
          <p:cNvPr id="504" name="Google Shape;504;p33"/>
          <p:cNvSpPr/>
          <p:nvPr/>
        </p:nvSpPr>
        <p:spPr>
          <a:xfrm>
            <a:off x="6817883" y="5732728"/>
            <a:ext cx="14061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Patents, 8 issued </a:t>
            </a: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&amp; 9 pending  </a:t>
            </a:r>
            <a:endParaRPr sz="1200" b="0" i="0" u="none" strike="noStrike" cap="none">
              <a:solidFill>
                <a:schemeClr val="dk1"/>
              </a:solidFill>
              <a:latin typeface="Arial"/>
              <a:ea typeface="Arial"/>
              <a:cs typeface="Arial"/>
              <a:sym typeface="Arial"/>
            </a:endParaRPr>
          </a:p>
        </p:txBody>
      </p:sp>
      <p:sp>
        <p:nvSpPr>
          <p:cNvPr id="505" name="Google Shape;505;p33"/>
          <p:cNvSpPr/>
          <p:nvPr/>
        </p:nvSpPr>
        <p:spPr>
          <a:xfrm>
            <a:off x="4125404" y="3312657"/>
            <a:ext cx="4098600" cy="276900"/>
          </a:xfrm>
          <a:prstGeom prst="rect">
            <a:avLst/>
          </a:prstGeom>
          <a:noFill/>
          <a:ln>
            <a:noFill/>
          </a:ln>
        </p:spPr>
        <p:txBody>
          <a:bodyPr spcFirstLastPara="1" wrap="square" lIns="91425" tIns="45700" rIns="91425" bIns="45700" anchor="t" anchorCtr="0">
            <a:noAutofit/>
          </a:bodyPr>
          <a:lstStyle/>
          <a:p>
            <a:pPr marL="457188" marR="0" lvl="1"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zero-day vulnerabilities in business-critical apps</a:t>
            </a:r>
            <a:endParaRPr sz="1400" b="0" i="0" u="none" strike="noStrike" cap="none">
              <a:solidFill>
                <a:srgbClr val="000000"/>
              </a:solidFill>
              <a:latin typeface="Arial"/>
              <a:ea typeface="Arial"/>
              <a:cs typeface="Arial"/>
              <a:sym typeface="Arial"/>
            </a:endParaRPr>
          </a:p>
        </p:txBody>
      </p:sp>
      <p:sp>
        <p:nvSpPr>
          <p:cNvPr id="506" name="Google Shape;506;p33"/>
          <p:cNvSpPr/>
          <p:nvPr/>
        </p:nvSpPr>
        <p:spPr>
          <a:xfrm>
            <a:off x="4557203" y="2883866"/>
            <a:ext cx="1221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800+ </a:t>
            </a:r>
            <a:endParaRPr sz="3200" b="1" i="0" u="none" strike="noStrike" cap="none">
              <a:solidFill>
                <a:schemeClr val="dk1"/>
              </a:solidFill>
              <a:latin typeface="Arial"/>
              <a:ea typeface="Arial"/>
              <a:cs typeface="Arial"/>
              <a:sym typeface="Arial"/>
            </a:endParaRPr>
          </a:p>
        </p:txBody>
      </p:sp>
      <p:sp>
        <p:nvSpPr>
          <p:cNvPr id="507" name="Google Shape;507;p33"/>
          <p:cNvSpPr/>
          <p:nvPr/>
        </p:nvSpPr>
        <p:spPr>
          <a:xfrm>
            <a:off x="4575992" y="2712010"/>
            <a:ext cx="951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Discovered</a:t>
            </a:r>
            <a:endParaRPr sz="1200" b="0" i="0" u="none" strike="noStrike" cap="none">
              <a:solidFill>
                <a:schemeClr val="dk1"/>
              </a:solidFill>
              <a:latin typeface="Arial"/>
              <a:ea typeface="Arial"/>
              <a:cs typeface="Arial"/>
              <a:sym typeface="Arial"/>
            </a:endParaRPr>
          </a:p>
        </p:txBody>
      </p:sp>
      <p:sp>
        <p:nvSpPr>
          <p:cNvPr id="508" name="Google Shape;508;p33"/>
          <p:cNvSpPr txBox="1">
            <a:spLocks noGrp="1"/>
          </p:cNvSpPr>
          <p:nvPr>
            <p:ph type="body" idx="1"/>
          </p:nvPr>
        </p:nvSpPr>
        <p:spPr>
          <a:xfrm>
            <a:off x="878109" y="302715"/>
            <a:ext cx="10641600" cy="634500"/>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000"/>
              </a:spcBef>
              <a:spcAft>
                <a:spcPts val="0"/>
              </a:spcAft>
              <a:buSzPts val="2800"/>
              <a:buNone/>
            </a:pPr>
            <a:r>
              <a:rPr lang="en-US"/>
              <a:t>STAY AHEAD OF EVER-EVOLVING CYBERSECURITY THREATS WITH THE WORLD’S LEADING THREAT RESEARCH ON BUSINESS-CRITICAL APPLICATIONS</a:t>
            </a:r>
            <a:endParaRPr/>
          </a:p>
        </p:txBody>
      </p:sp>
      <p:sp>
        <p:nvSpPr>
          <p:cNvPr id="509" name="Google Shape;509;p33"/>
          <p:cNvSpPr txBox="1">
            <a:spLocks noGrp="1"/>
          </p:cNvSpPr>
          <p:nvPr>
            <p:ph type="body" idx="3"/>
          </p:nvPr>
        </p:nvSpPr>
        <p:spPr>
          <a:xfrm>
            <a:off x="947052" y="1543582"/>
            <a:ext cx="10642500" cy="43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ONAPSIS RESEARCH LABS</a:t>
            </a:r>
            <a:endParaRPr/>
          </a:p>
          <a:p>
            <a:pPr marL="0" lvl="0" indent="0" algn="l" rtl="0">
              <a:lnSpc>
                <a:spcPct val="90000"/>
              </a:lnSpc>
              <a:spcBef>
                <a:spcPts val="0"/>
              </a:spcBef>
              <a:spcAft>
                <a:spcPts val="0"/>
              </a:spcAft>
              <a:buSzPts val="1800"/>
              <a:buNone/>
            </a:pPr>
            <a:endParaRPr/>
          </a:p>
        </p:txBody>
      </p:sp>
      <p:sp>
        <p:nvSpPr>
          <p:cNvPr id="510" name="Google Shape;510;p33"/>
          <p:cNvSpPr txBox="1"/>
          <p:nvPr/>
        </p:nvSpPr>
        <p:spPr>
          <a:xfrm>
            <a:off x="436167" y="2576057"/>
            <a:ext cx="3212400" cy="3563700"/>
          </a:xfrm>
          <a:prstGeom prst="rect">
            <a:avLst/>
          </a:prstGeom>
          <a:noFill/>
          <a:ln>
            <a:noFill/>
          </a:ln>
        </p:spPr>
        <p:txBody>
          <a:bodyPr spcFirstLastPara="1" wrap="square" lIns="91425" tIns="45700" rIns="91425" bIns="45700" anchor="t" anchorCtr="0">
            <a:noAutofit/>
          </a:bodyPr>
          <a:lstStyle/>
          <a:p>
            <a:pPr marL="831850" marR="0" lvl="1" indent="-285750" algn="l" rtl="0">
              <a:lnSpc>
                <a:spcPct val="90000"/>
              </a:lnSpc>
              <a:spcBef>
                <a:spcPts val="1800"/>
              </a:spcBef>
              <a:spcAft>
                <a:spcPts val="0"/>
              </a:spcAft>
              <a:buClr>
                <a:schemeClr val="accent1"/>
              </a:buClr>
              <a:buSzPts val="2200"/>
              <a:buFont typeface="Arial"/>
              <a:buChar char="•"/>
            </a:pPr>
            <a:r>
              <a:rPr lang="en-US" sz="1600" b="0" i="0" u="none" strike="noStrike" cap="none">
                <a:solidFill>
                  <a:schemeClr val="dk1"/>
                </a:solidFill>
                <a:latin typeface="Arial"/>
                <a:ea typeface="Arial"/>
                <a:cs typeface="Arial"/>
                <a:sym typeface="Arial"/>
              </a:rPr>
              <a:t>Onapsis products automatically updated with latest threat intel and security guidance</a:t>
            </a:r>
            <a:endParaRPr sz="1600" b="0" i="0" u="none" strike="noStrike" cap="none">
              <a:solidFill>
                <a:schemeClr val="dk1"/>
              </a:solidFill>
              <a:latin typeface="Arial"/>
              <a:ea typeface="Arial"/>
              <a:cs typeface="Arial"/>
              <a:sym typeface="Arial"/>
            </a:endParaRPr>
          </a:p>
          <a:p>
            <a:pPr marL="831850" marR="0" lvl="1" indent="-285750" algn="l" rtl="0">
              <a:lnSpc>
                <a:spcPct val="90000"/>
              </a:lnSpc>
              <a:spcBef>
                <a:spcPts val="1800"/>
              </a:spcBef>
              <a:spcAft>
                <a:spcPts val="0"/>
              </a:spcAft>
              <a:buClr>
                <a:schemeClr val="accent1"/>
              </a:buClr>
              <a:buSzPts val="2200"/>
              <a:buFont typeface="Arial"/>
              <a:buChar char="•"/>
            </a:pPr>
            <a:r>
              <a:rPr lang="en-US" sz="1600" b="0" i="0" u="none" strike="noStrike" cap="none">
                <a:solidFill>
                  <a:schemeClr val="dk1"/>
                </a:solidFill>
                <a:latin typeface="Arial"/>
                <a:ea typeface="Arial"/>
                <a:cs typeface="Arial"/>
                <a:sym typeface="Arial"/>
              </a:rPr>
              <a:t>Receive advanced notification on critical issues and improved configurations</a:t>
            </a:r>
            <a:endParaRPr sz="1600" b="0" i="0" u="none" strike="noStrike" cap="none">
              <a:solidFill>
                <a:schemeClr val="dk1"/>
              </a:solidFill>
              <a:latin typeface="Arial"/>
              <a:ea typeface="Arial"/>
              <a:cs typeface="Arial"/>
              <a:sym typeface="Arial"/>
            </a:endParaRPr>
          </a:p>
          <a:p>
            <a:pPr marL="831850" marR="0" lvl="1" indent="-285750" algn="l" rtl="0">
              <a:lnSpc>
                <a:spcPct val="90000"/>
              </a:lnSpc>
              <a:spcBef>
                <a:spcPts val="1800"/>
              </a:spcBef>
              <a:spcAft>
                <a:spcPts val="0"/>
              </a:spcAft>
              <a:buClr>
                <a:schemeClr val="accent1"/>
              </a:buClr>
              <a:buSzPts val="2200"/>
              <a:buFont typeface="Arial"/>
              <a:buChar char="•"/>
            </a:pPr>
            <a:r>
              <a:rPr lang="en-US" sz="1600" b="0" i="0" u="none" strike="noStrike" cap="none">
                <a:solidFill>
                  <a:schemeClr val="dk1"/>
                </a:solidFill>
                <a:latin typeface="Arial"/>
                <a:ea typeface="Arial"/>
                <a:cs typeface="Arial"/>
                <a:sym typeface="Arial"/>
              </a:rPr>
              <a:t>Get pre-patch protection ahead of scheduled vendor updates</a:t>
            </a:r>
            <a:endParaRPr sz="1600" b="0" i="0" u="none" strike="noStrike" cap="none">
              <a:solidFill>
                <a:schemeClr val="dk1"/>
              </a:solidFill>
              <a:latin typeface="Arial"/>
              <a:ea typeface="Arial"/>
              <a:cs typeface="Arial"/>
              <a:sym typeface="Arial"/>
            </a:endParaRPr>
          </a:p>
          <a:p>
            <a:pPr marL="914400" marR="0" lvl="1" indent="-228600" algn="l" rtl="0">
              <a:lnSpc>
                <a:spcPct val="90000"/>
              </a:lnSpc>
              <a:spcBef>
                <a:spcPts val="1800"/>
              </a:spcBef>
              <a:spcAft>
                <a:spcPts val="0"/>
              </a:spcAft>
              <a:buClr>
                <a:schemeClr val="accent1"/>
              </a:buClr>
              <a:buSzPts val="2200"/>
              <a:buFont typeface="Arial"/>
              <a:buNone/>
            </a:pPr>
            <a:endParaRPr sz="1600" b="0" i="0" u="none" strike="noStrike" cap="none">
              <a:solidFill>
                <a:schemeClr val="dk1"/>
              </a:solidFill>
              <a:latin typeface="Arial"/>
              <a:ea typeface="Arial"/>
              <a:cs typeface="Arial"/>
              <a:sym typeface="Arial"/>
            </a:endParaRPr>
          </a:p>
          <a:p>
            <a:pPr marL="457200" marR="0" lvl="0" indent="-228600" algn="l" rtl="0">
              <a:lnSpc>
                <a:spcPct val="90000"/>
              </a:lnSpc>
              <a:spcBef>
                <a:spcPts val="1800"/>
              </a:spcBef>
              <a:spcAft>
                <a:spcPts val="0"/>
              </a:spcAft>
              <a:buClr>
                <a:schemeClr val="accent1"/>
              </a:buClr>
              <a:buSzPts val="2200"/>
              <a:buFont typeface="Arial"/>
              <a:buNone/>
            </a:pPr>
            <a:endParaRPr sz="1600" b="0" i="0" u="none" strike="noStrike" cap="none">
              <a:solidFill>
                <a:schemeClr val="dk1"/>
              </a:solidFill>
              <a:latin typeface="Arial"/>
              <a:ea typeface="Arial"/>
              <a:cs typeface="Arial"/>
              <a:sym typeface="Arial"/>
            </a:endParaRPr>
          </a:p>
          <a:p>
            <a:pPr marL="457200" marR="0" lvl="0" indent="-228600" algn="l" rtl="0">
              <a:lnSpc>
                <a:spcPct val="90000"/>
              </a:lnSpc>
              <a:spcBef>
                <a:spcPts val="1800"/>
              </a:spcBef>
              <a:spcAft>
                <a:spcPts val="0"/>
              </a:spcAft>
              <a:buClr>
                <a:schemeClr val="accent1"/>
              </a:buClr>
              <a:buSzPts val="2200"/>
              <a:buFont typeface="Arial"/>
              <a:buNone/>
            </a:pPr>
            <a:endParaRPr sz="1600" b="0" i="0" u="none" strike="noStrike" cap="none">
              <a:solidFill>
                <a:schemeClr val="dk1"/>
              </a:solidFill>
              <a:latin typeface="Arial"/>
              <a:ea typeface="Arial"/>
              <a:cs typeface="Arial"/>
              <a:sym typeface="Arial"/>
            </a:endParaRPr>
          </a:p>
        </p:txBody>
      </p:sp>
      <p:pic>
        <p:nvPicPr>
          <p:cNvPr id="511" name="Google Shape;511;p33"/>
          <p:cNvPicPr preferRelativeResize="0"/>
          <p:nvPr/>
        </p:nvPicPr>
        <p:blipFill>
          <a:blip r:embed="rId7">
            <a:alphaModFix/>
          </a:blip>
          <a:stretch>
            <a:fillRect/>
          </a:stretch>
        </p:blipFill>
        <p:spPr>
          <a:xfrm>
            <a:off x="4620437" y="4209653"/>
            <a:ext cx="682050" cy="816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41"/>
          <p:cNvSpPr/>
          <p:nvPr/>
        </p:nvSpPr>
        <p:spPr>
          <a:xfrm>
            <a:off x="2594150" y="5752100"/>
            <a:ext cx="7395600" cy="709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1"/>
          <p:cNvSpPr txBox="1">
            <a:spLocks noGrp="1"/>
          </p:cNvSpPr>
          <p:nvPr>
            <p:ph type="body" idx="1"/>
          </p:nvPr>
        </p:nvSpPr>
        <p:spPr>
          <a:xfrm>
            <a:off x="840376" y="302715"/>
            <a:ext cx="10641600" cy="634500"/>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000"/>
              </a:spcBef>
              <a:spcAft>
                <a:spcPts val="0"/>
              </a:spcAft>
              <a:buSzPts val="2800"/>
              <a:buNone/>
            </a:pPr>
            <a:r>
              <a:rPr lang="en-US"/>
              <a:t>ONAPSIS GIVES YOU THE VISIBILITY AND TOOLS YOU NEED TO PROTECT YOUR BUSINESS-CRITICAL APPLICATIONS </a:t>
            </a:r>
            <a:endParaRPr/>
          </a:p>
        </p:txBody>
      </p:sp>
      <p:sp>
        <p:nvSpPr>
          <p:cNvPr id="677" name="Google Shape;677;p41"/>
          <p:cNvSpPr/>
          <p:nvPr/>
        </p:nvSpPr>
        <p:spPr>
          <a:xfrm>
            <a:off x="5782727" y="1858511"/>
            <a:ext cx="1287000" cy="373500"/>
          </a:xfrm>
          <a:prstGeom prst="roundRect">
            <a:avLst>
              <a:gd name="adj" fmla="val 3173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78" name="Google Shape;678;p41"/>
          <p:cNvPicPr preferRelativeResize="0"/>
          <p:nvPr/>
        </p:nvPicPr>
        <p:blipFill>
          <a:blip r:embed="rId3">
            <a:alphaModFix/>
          </a:blip>
          <a:stretch>
            <a:fillRect/>
          </a:stretch>
        </p:blipFill>
        <p:spPr>
          <a:xfrm>
            <a:off x="1851126" y="555001"/>
            <a:ext cx="8756425" cy="5106451"/>
          </a:xfrm>
          <a:prstGeom prst="rect">
            <a:avLst/>
          </a:prstGeom>
          <a:noFill/>
          <a:ln>
            <a:noFill/>
          </a:ln>
        </p:spPr>
      </p:pic>
      <p:sp>
        <p:nvSpPr>
          <p:cNvPr id="679" name="Google Shape;679;p41"/>
          <p:cNvSpPr txBox="1"/>
          <p:nvPr/>
        </p:nvSpPr>
        <p:spPr>
          <a:xfrm>
            <a:off x="3870400" y="6202650"/>
            <a:ext cx="48570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chemeClr val="dk1"/>
                </a:solidFill>
              </a:rPr>
              <a:t>CLOUD, ON-PREMISES OR HYBRID APPLICATIONS</a:t>
            </a:r>
            <a:endParaRPr>
              <a:solidFill>
                <a:schemeClr val="dk1"/>
              </a:solidFill>
            </a:endParaRPr>
          </a:p>
        </p:txBody>
      </p:sp>
      <p:sp>
        <p:nvSpPr>
          <p:cNvPr id="680" name="Google Shape;680;p41"/>
          <p:cNvSpPr/>
          <p:nvPr/>
        </p:nvSpPr>
        <p:spPr>
          <a:xfrm rot="-2700000">
            <a:off x="6045961" y="5563524"/>
            <a:ext cx="373352" cy="373352"/>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1"/>
          <p:cNvSpPr/>
          <p:nvPr/>
        </p:nvSpPr>
        <p:spPr>
          <a:xfrm rot="-2700000">
            <a:off x="5983659" y="5610634"/>
            <a:ext cx="490449" cy="490449"/>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2" name="Google Shape;682;p41"/>
          <p:cNvPicPr preferRelativeResize="0"/>
          <p:nvPr/>
        </p:nvPicPr>
        <p:blipFill>
          <a:blip r:embed="rId4">
            <a:alphaModFix/>
          </a:blip>
          <a:stretch>
            <a:fillRect/>
          </a:stretch>
        </p:blipFill>
        <p:spPr>
          <a:xfrm>
            <a:off x="8803692" y="5799075"/>
            <a:ext cx="906199" cy="634499"/>
          </a:xfrm>
          <a:prstGeom prst="rect">
            <a:avLst/>
          </a:prstGeom>
          <a:noFill/>
          <a:ln>
            <a:noFill/>
          </a:ln>
        </p:spPr>
      </p:pic>
      <p:pic>
        <p:nvPicPr>
          <p:cNvPr id="683" name="Google Shape;683;p41"/>
          <p:cNvPicPr preferRelativeResize="0"/>
          <p:nvPr/>
        </p:nvPicPr>
        <p:blipFill rotWithShape="1">
          <a:blip r:embed="rId5">
            <a:alphaModFix/>
          </a:blip>
          <a:srcRect l="27728" t="25628" r="18462" b="26268"/>
          <a:stretch/>
        </p:blipFill>
        <p:spPr>
          <a:xfrm>
            <a:off x="2895133" y="5851807"/>
            <a:ext cx="1051463" cy="529036"/>
          </a:xfrm>
          <a:prstGeom prst="rect">
            <a:avLst/>
          </a:prstGeom>
          <a:noFill/>
          <a:ln>
            <a:noFill/>
          </a:ln>
        </p:spPr>
      </p:pic>
      <p:pic>
        <p:nvPicPr>
          <p:cNvPr id="684" name="Google Shape;684;p41"/>
          <p:cNvPicPr preferRelativeResize="0"/>
          <p:nvPr/>
        </p:nvPicPr>
        <p:blipFill rotWithShape="1">
          <a:blip r:embed="rId6">
            <a:alphaModFix/>
          </a:blip>
          <a:srcRect t="40922" b="42708"/>
          <a:stretch/>
        </p:blipFill>
        <p:spPr>
          <a:xfrm>
            <a:off x="5454664" y="5915701"/>
            <a:ext cx="1520228" cy="2488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1"/>
          <p:cNvSpPr/>
          <p:nvPr/>
        </p:nvSpPr>
        <p:spPr>
          <a:xfrm>
            <a:off x="872953" y="5494505"/>
            <a:ext cx="11081659" cy="1137532"/>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Arial"/>
              <a:ea typeface="Arial"/>
              <a:cs typeface="Arial"/>
              <a:sym typeface="Arial"/>
            </a:endParaRPr>
          </a:p>
        </p:txBody>
      </p:sp>
      <p:sp>
        <p:nvSpPr>
          <p:cNvPr id="427" name="Google Shape;427;p31"/>
          <p:cNvSpPr txBox="1"/>
          <p:nvPr/>
        </p:nvSpPr>
        <p:spPr>
          <a:xfrm>
            <a:off x="3824447" y="5292253"/>
            <a:ext cx="5226978" cy="4308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Arial"/>
                <a:ea typeface="Arial"/>
                <a:cs typeface="Arial"/>
                <a:sym typeface="Arial"/>
              </a:rPr>
              <a:t>MANAGEMENT FUNCTIONALITY</a:t>
            </a:r>
            <a:endParaRPr sz="1400" b="0" i="0" u="none" strike="noStrike" cap="none">
              <a:solidFill>
                <a:srgbClr val="000000"/>
              </a:solidFill>
              <a:latin typeface="Arial"/>
              <a:ea typeface="Arial"/>
              <a:cs typeface="Arial"/>
              <a:sym typeface="Arial"/>
            </a:endParaRPr>
          </a:p>
        </p:txBody>
      </p:sp>
      <p:sp>
        <p:nvSpPr>
          <p:cNvPr id="428" name="Google Shape;428;p31"/>
          <p:cNvSpPr/>
          <p:nvPr/>
        </p:nvSpPr>
        <p:spPr>
          <a:xfrm>
            <a:off x="872954" y="1098731"/>
            <a:ext cx="2546111" cy="3982526"/>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Arial"/>
              <a:ea typeface="Arial"/>
              <a:cs typeface="Arial"/>
              <a:sym typeface="Arial"/>
            </a:endParaRPr>
          </a:p>
        </p:txBody>
      </p:sp>
      <p:sp>
        <p:nvSpPr>
          <p:cNvPr id="429" name="Google Shape;429;p31"/>
          <p:cNvSpPr/>
          <p:nvPr/>
        </p:nvSpPr>
        <p:spPr>
          <a:xfrm>
            <a:off x="979704" y="903281"/>
            <a:ext cx="1874568" cy="4001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0" name="Google Shape;430;p31"/>
          <p:cNvSpPr txBox="1"/>
          <p:nvPr/>
        </p:nvSpPr>
        <p:spPr>
          <a:xfrm>
            <a:off x="1215797" y="879581"/>
            <a:ext cx="1835327"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Arial"/>
                <a:ea typeface="Arial"/>
                <a:cs typeface="Arial"/>
                <a:sym typeface="Arial"/>
              </a:rPr>
              <a:t>ASSESS</a:t>
            </a:r>
            <a:endParaRPr sz="1400" b="0" i="0" u="none" strike="noStrike" cap="none">
              <a:solidFill>
                <a:srgbClr val="000000"/>
              </a:solidFill>
              <a:latin typeface="Arial"/>
              <a:ea typeface="Arial"/>
              <a:cs typeface="Arial"/>
              <a:sym typeface="Arial"/>
            </a:endParaRPr>
          </a:p>
        </p:txBody>
      </p:sp>
      <p:pic>
        <p:nvPicPr>
          <p:cNvPr id="431" name="Google Shape;431;p31" descr="Magnifying glass"/>
          <p:cNvPicPr preferRelativeResize="0"/>
          <p:nvPr/>
        </p:nvPicPr>
        <p:blipFill rotWithShape="1">
          <a:blip r:embed="rId3">
            <a:alphaModFix/>
          </a:blip>
          <a:srcRect/>
          <a:stretch/>
        </p:blipFill>
        <p:spPr>
          <a:xfrm>
            <a:off x="1039808" y="890521"/>
            <a:ext cx="386844" cy="386844"/>
          </a:xfrm>
          <a:prstGeom prst="rect">
            <a:avLst/>
          </a:prstGeom>
          <a:noFill/>
          <a:ln>
            <a:noFill/>
          </a:ln>
        </p:spPr>
      </p:pic>
      <p:sp>
        <p:nvSpPr>
          <p:cNvPr id="432" name="Google Shape;432;p31"/>
          <p:cNvSpPr txBox="1"/>
          <p:nvPr/>
        </p:nvSpPr>
        <p:spPr>
          <a:xfrm>
            <a:off x="959340" y="1330503"/>
            <a:ext cx="229725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b="1" i="1" u="none" strike="noStrike" cap="none">
                <a:solidFill>
                  <a:schemeClr val="dk1"/>
                </a:solidFill>
                <a:latin typeface="Arial"/>
                <a:ea typeface="Arial"/>
                <a:cs typeface="Arial"/>
                <a:sym typeface="Arial"/>
              </a:rPr>
              <a:t>Vulnerability Management</a:t>
            </a:r>
            <a:endParaRPr sz="1400" b="1" i="0" u="none" strike="noStrike" cap="none">
              <a:solidFill>
                <a:srgbClr val="000000"/>
              </a:solidFill>
              <a:latin typeface="Arial"/>
              <a:ea typeface="Arial"/>
              <a:cs typeface="Arial"/>
              <a:sym typeface="Arial"/>
            </a:endParaRPr>
          </a:p>
        </p:txBody>
      </p:sp>
      <p:sp>
        <p:nvSpPr>
          <p:cNvPr id="433" name="Google Shape;433;p31"/>
          <p:cNvSpPr txBox="1"/>
          <p:nvPr/>
        </p:nvSpPr>
        <p:spPr>
          <a:xfrm>
            <a:off x="883146" y="4264475"/>
            <a:ext cx="25077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0" i="1" u="none" strike="noStrike" cap="none">
                <a:solidFill>
                  <a:schemeClr val="dk1"/>
                </a:solidFill>
                <a:latin typeface="Arial"/>
                <a:ea typeface="Arial"/>
                <a:cs typeface="Arial"/>
                <a:sym typeface="Arial"/>
              </a:rPr>
              <a:t>Integrations with workflow services: </a:t>
            </a:r>
            <a:endParaRPr sz="1100" b="0" i="0" u="none" strike="noStrike" cap="none">
              <a:solidFill>
                <a:srgbClr val="000000"/>
              </a:solidFill>
              <a:latin typeface="Arial"/>
              <a:ea typeface="Arial"/>
              <a:cs typeface="Arial"/>
              <a:sym typeface="Arial"/>
            </a:endParaRPr>
          </a:p>
        </p:txBody>
      </p:sp>
      <p:sp>
        <p:nvSpPr>
          <p:cNvPr id="434" name="Google Shape;434;p31"/>
          <p:cNvSpPr/>
          <p:nvPr/>
        </p:nvSpPr>
        <p:spPr>
          <a:xfrm>
            <a:off x="7445429" y="5871796"/>
            <a:ext cx="1710344" cy="534354"/>
          </a:xfrm>
          <a:prstGeom prst="rect">
            <a:avLst/>
          </a:prstGeom>
          <a:solidFill>
            <a:schemeClr val="accent5"/>
          </a:solidFill>
          <a:ln w="12700" cap="flat" cmpd="sng">
            <a:solidFill>
              <a:schemeClr val="accent3"/>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Asset Discovery</a:t>
            </a:r>
            <a:endParaRPr sz="1400" b="0" i="0" u="none" strike="noStrike" cap="none">
              <a:solidFill>
                <a:schemeClr val="accent3"/>
              </a:solidFill>
              <a:latin typeface="Arial"/>
              <a:ea typeface="Arial"/>
              <a:cs typeface="Arial"/>
              <a:sym typeface="Arial"/>
            </a:endParaRPr>
          </a:p>
        </p:txBody>
      </p:sp>
      <p:sp>
        <p:nvSpPr>
          <p:cNvPr id="435" name="Google Shape;435;p31"/>
          <p:cNvSpPr/>
          <p:nvPr/>
        </p:nvSpPr>
        <p:spPr>
          <a:xfrm>
            <a:off x="1872015" y="5871796"/>
            <a:ext cx="1710344" cy="534354"/>
          </a:xfrm>
          <a:prstGeom prst="rect">
            <a:avLst/>
          </a:prstGeom>
          <a:solidFill>
            <a:schemeClr val="accent5"/>
          </a:solidFill>
          <a:ln w="12700" cap="flat" cmpd="sng">
            <a:solidFill>
              <a:schemeClr val="accent3"/>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Reporting &amp; Analysis</a:t>
            </a:r>
            <a:endParaRPr sz="1400" b="0" i="0" u="none" strike="noStrike" cap="none">
              <a:solidFill>
                <a:schemeClr val="accent3"/>
              </a:solidFill>
              <a:latin typeface="Arial"/>
              <a:ea typeface="Arial"/>
              <a:cs typeface="Arial"/>
              <a:sym typeface="Arial"/>
            </a:endParaRPr>
          </a:p>
        </p:txBody>
      </p:sp>
      <p:sp>
        <p:nvSpPr>
          <p:cNvPr id="436" name="Google Shape;436;p31"/>
          <p:cNvSpPr/>
          <p:nvPr/>
        </p:nvSpPr>
        <p:spPr>
          <a:xfrm>
            <a:off x="5554799" y="5871796"/>
            <a:ext cx="1710344" cy="534354"/>
          </a:xfrm>
          <a:prstGeom prst="rect">
            <a:avLst/>
          </a:prstGeom>
          <a:solidFill>
            <a:schemeClr val="accent5"/>
          </a:solidFill>
          <a:ln w="12700" cap="flat" cmpd="sng">
            <a:solidFill>
              <a:schemeClr val="accent3"/>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Scheduling &amp; Workflows</a:t>
            </a:r>
            <a:endParaRPr sz="1400" b="0" i="0" u="none" strike="noStrike" cap="none">
              <a:solidFill>
                <a:schemeClr val="accent3"/>
              </a:solidFill>
              <a:latin typeface="Arial"/>
              <a:ea typeface="Arial"/>
              <a:cs typeface="Arial"/>
              <a:sym typeface="Arial"/>
            </a:endParaRPr>
          </a:p>
        </p:txBody>
      </p:sp>
      <p:sp>
        <p:nvSpPr>
          <p:cNvPr id="437" name="Google Shape;437;p31"/>
          <p:cNvSpPr/>
          <p:nvPr/>
        </p:nvSpPr>
        <p:spPr>
          <a:xfrm>
            <a:off x="9307924" y="5871796"/>
            <a:ext cx="1710344" cy="534354"/>
          </a:xfrm>
          <a:prstGeom prst="rect">
            <a:avLst/>
          </a:prstGeom>
          <a:solidFill>
            <a:schemeClr val="accent5"/>
          </a:solidFill>
          <a:ln w="12700" cap="flat" cmpd="sng">
            <a:solidFill>
              <a:schemeClr val="accent3"/>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Users &amp; Role Management</a:t>
            </a:r>
            <a:endParaRPr sz="1400" b="0" i="0" u="none" strike="noStrike" cap="none">
              <a:solidFill>
                <a:schemeClr val="accent3"/>
              </a:solidFill>
              <a:latin typeface="Arial"/>
              <a:ea typeface="Arial"/>
              <a:cs typeface="Arial"/>
              <a:sym typeface="Arial"/>
            </a:endParaRPr>
          </a:p>
        </p:txBody>
      </p:sp>
      <p:sp>
        <p:nvSpPr>
          <p:cNvPr id="438" name="Google Shape;438;p31"/>
          <p:cNvSpPr/>
          <p:nvPr/>
        </p:nvSpPr>
        <p:spPr>
          <a:xfrm>
            <a:off x="3734505" y="5871796"/>
            <a:ext cx="1710344" cy="534354"/>
          </a:xfrm>
          <a:prstGeom prst="rect">
            <a:avLst/>
          </a:prstGeom>
          <a:solidFill>
            <a:schemeClr val="accent5"/>
          </a:solidFill>
          <a:ln w="12700" cap="flat" cmpd="sng">
            <a:solidFill>
              <a:schemeClr val="accent3"/>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Ticketing/SOC Integration</a:t>
            </a:r>
            <a:endParaRPr sz="1400" b="0" i="0" u="none" strike="noStrike" cap="none">
              <a:solidFill>
                <a:schemeClr val="accent3"/>
              </a:solidFill>
              <a:latin typeface="Arial"/>
              <a:ea typeface="Arial"/>
              <a:cs typeface="Arial"/>
              <a:sym typeface="Arial"/>
            </a:endParaRPr>
          </a:p>
        </p:txBody>
      </p:sp>
      <p:sp>
        <p:nvSpPr>
          <p:cNvPr id="439" name="Google Shape;439;p31"/>
          <p:cNvSpPr txBox="1"/>
          <p:nvPr/>
        </p:nvSpPr>
        <p:spPr>
          <a:xfrm>
            <a:off x="961217" y="2147677"/>
            <a:ext cx="2448600" cy="1886700"/>
          </a:xfrm>
          <a:prstGeom prst="rect">
            <a:avLst/>
          </a:prstGeom>
          <a:noFill/>
          <a:ln>
            <a:noFill/>
          </a:ln>
        </p:spPr>
        <p:txBody>
          <a:bodyPr spcFirstLastPara="1" wrap="square" lIns="68575" tIns="34275" rIns="68575" bIns="34275" anchor="t" anchorCtr="0">
            <a:noAutofit/>
          </a:bodyPr>
          <a:lstStyle/>
          <a:p>
            <a:pPr marL="127000" marR="0" lvl="0" indent="-127000" algn="l" rtl="0">
              <a:lnSpc>
                <a:spcPct val="100000"/>
              </a:lnSpc>
              <a:spcBef>
                <a:spcPts val="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System misconfigurations, missing patches </a:t>
            </a:r>
            <a:endParaRPr sz="1300" b="0" i="0" u="none" strike="noStrike" cap="none">
              <a:solidFill>
                <a:srgbClr val="000000"/>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Authorization issues, default accounts/roles</a:t>
            </a:r>
            <a:endParaRPr sz="1300" b="0" i="0" u="none" strike="noStrike" cap="none">
              <a:solidFill>
                <a:srgbClr val="000000"/>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Assess if systems are configured in line with best practices</a:t>
            </a:r>
            <a:endParaRPr sz="1300" b="0" i="0" u="none" strike="noStrike" cap="none">
              <a:solidFill>
                <a:srgbClr val="000000"/>
              </a:solidFill>
              <a:latin typeface="Arial"/>
              <a:ea typeface="Arial"/>
              <a:cs typeface="Arial"/>
              <a:sym typeface="Arial"/>
            </a:endParaRPr>
          </a:p>
          <a:p>
            <a:pPr marL="127000" marR="0" lvl="0" indent="-76200" algn="l" rtl="0">
              <a:lnSpc>
                <a:spcPct val="100000"/>
              </a:lnSpc>
              <a:spcBef>
                <a:spcPts val="600"/>
              </a:spcBef>
              <a:spcAft>
                <a:spcPts val="0"/>
              </a:spcAft>
              <a:buClr>
                <a:schemeClr val="accent1"/>
              </a:buClr>
              <a:buSzPts val="800"/>
              <a:buFont typeface="Arial"/>
              <a:buNone/>
            </a:pPr>
            <a:endParaRPr sz="1300" b="0" i="0" u="none" strike="noStrike" cap="none">
              <a:solidFill>
                <a:schemeClr val="dk1"/>
              </a:solidFill>
              <a:latin typeface="Arial"/>
              <a:ea typeface="Arial"/>
              <a:cs typeface="Arial"/>
              <a:sym typeface="Arial"/>
            </a:endParaRPr>
          </a:p>
        </p:txBody>
      </p:sp>
      <p:sp>
        <p:nvSpPr>
          <p:cNvPr id="440" name="Google Shape;440;p31"/>
          <p:cNvSpPr/>
          <p:nvPr/>
        </p:nvSpPr>
        <p:spPr>
          <a:xfrm>
            <a:off x="6540311" y="1100336"/>
            <a:ext cx="2649578" cy="3977689"/>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Arial"/>
              <a:ea typeface="Arial"/>
              <a:cs typeface="Arial"/>
              <a:sym typeface="Arial"/>
            </a:endParaRPr>
          </a:p>
        </p:txBody>
      </p:sp>
      <p:sp>
        <p:nvSpPr>
          <p:cNvPr id="441" name="Google Shape;441;p31"/>
          <p:cNvSpPr/>
          <p:nvPr/>
        </p:nvSpPr>
        <p:spPr>
          <a:xfrm>
            <a:off x="6849048" y="889867"/>
            <a:ext cx="2033544" cy="4001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2" name="Google Shape;442;p31"/>
          <p:cNvSpPr txBox="1"/>
          <p:nvPr/>
        </p:nvSpPr>
        <p:spPr>
          <a:xfrm>
            <a:off x="6523537" y="1371369"/>
            <a:ext cx="265228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b="1" i="1" u="none" strike="noStrike" cap="none">
                <a:solidFill>
                  <a:schemeClr val="dk1"/>
                </a:solidFill>
                <a:latin typeface="Arial"/>
                <a:ea typeface="Arial"/>
                <a:cs typeface="Arial"/>
                <a:sym typeface="Arial"/>
              </a:rPr>
              <a:t>Application Security Testing &amp; Transport Inspection</a:t>
            </a:r>
            <a:endParaRPr sz="1400" b="1" i="0" u="none" strike="noStrike" cap="none">
              <a:solidFill>
                <a:srgbClr val="000000"/>
              </a:solidFill>
              <a:latin typeface="Arial"/>
              <a:ea typeface="Arial"/>
              <a:cs typeface="Arial"/>
              <a:sym typeface="Arial"/>
            </a:endParaRPr>
          </a:p>
        </p:txBody>
      </p:sp>
      <p:sp>
        <p:nvSpPr>
          <p:cNvPr id="443" name="Google Shape;443;p31"/>
          <p:cNvSpPr txBox="1"/>
          <p:nvPr/>
        </p:nvSpPr>
        <p:spPr>
          <a:xfrm>
            <a:off x="7134546" y="878849"/>
            <a:ext cx="1733287"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Arial"/>
                <a:ea typeface="Arial"/>
                <a:cs typeface="Arial"/>
                <a:sym typeface="Arial"/>
              </a:rPr>
              <a:t>CONTROL</a:t>
            </a:r>
            <a:endParaRPr sz="1400" b="0" i="0" u="none" strike="noStrike" cap="none">
              <a:solidFill>
                <a:srgbClr val="000000"/>
              </a:solidFill>
              <a:latin typeface="Arial"/>
              <a:ea typeface="Arial"/>
              <a:cs typeface="Arial"/>
              <a:sym typeface="Arial"/>
            </a:endParaRPr>
          </a:p>
        </p:txBody>
      </p:sp>
      <p:pic>
        <p:nvPicPr>
          <p:cNvPr id="444" name="Google Shape;444;p31" descr="Police"/>
          <p:cNvPicPr preferRelativeResize="0"/>
          <p:nvPr/>
        </p:nvPicPr>
        <p:blipFill rotWithShape="1">
          <a:blip r:embed="rId4">
            <a:alphaModFix/>
          </a:blip>
          <a:srcRect/>
          <a:stretch/>
        </p:blipFill>
        <p:spPr>
          <a:xfrm>
            <a:off x="6942508" y="920990"/>
            <a:ext cx="334336" cy="354019"/>
          </a:xfrm>
          <a:prstGeom prst="rect">
            <a:avLst/>
          </a:prstGeom>
          <a:noFill/>
          <a:ln>
            <a:noFill/>
          </a:ln>
        </p:spPr>
      </p:pic>
      <p:pic>
        <p:nvPicPr>
          <p:cNvPr id="445" name="Google Shape;445;p31"/>
          <p:cNvPicPr preferRelativeResize="0"/>
          <p:nvPr/>
        </p:nvPicPr>
        <p:blipFill rotWithShape="1">
          <a:blip r:embed="rId5">
            <a:alphaModFix/>
          </a:blip>
          <a:srcRect/>
          <a:stretch/>
        </p:blipFill>
        <p:spPr>
          <a:xfrm>
            <a:off x="6718419" y="4542960"/>
            <a:ext cx="262240" cy="277679"/>
          </a:xfrm>
          <a:prstGeom prst="rect">
            <a:avLst/>
          </a:prstGeom>
          <a:noFill/>
          <a:ln>
            <a:noFill/>
          </a:ln>
        </p:spPr>
      </p:pic>
      <p:sp>
        <p:nvSpPr>
          <p:cNvPr id="446" name="Google Shape;446;p31"/>
          <p:cNvSpPr txBox="1"/>
          <p:nvPr/>
        </p:nvSpPr>
        <p:spPr>
          <a:xfrm>
            <a:off x="6509081" y="4078771"/>
            <a:ext cx="27006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0" i="1" u="none" strike="noStrike" cap="none">
                <a:solidFill>
                  <a:schemeClr val="dk1"/>
                </a:solidFill>
                <a:latin typeface="Arial"/>
                <a:ea typeface="Arial"/>
                <a:cs typeface="Arial"/>
                <a:sym typeface="Arial"/>
              </a:rPr>
              <a:t>Integrations with change management and development environments: </a:t>
            </a:r>
            <a:endParaRPr sz="1100" b="0" i="0" u="none" strike="noStrike" cap="none">
              <a:solidFill>
                <a:srgbClr val="000000"/>
              </a:solidFill>
              <a:latin typeface="Arial"/>
              <a:ea typeface="Arial"/>
              <a:cs typeface="Arial"/>
              <a:sym typeface="Arial"/>
            </a:endParaRPr>
          </a:p>
        </p:txBody>
      </p:sp>
      <p:sp>
        <p:nvSpPr>
          <p:cNvPr id="447" name="Google Shape;447;p31"/>
          <p:cNvSpPr txBox="1"/>
          <p:nvPr/>
        </p:nvSpPr>
        <p:spPr>
          <a:xfrm>
            <a:off x="7020285" y="4506798"/>
            <a:ext cx="22092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SAP ChaRM, TMS, HANA Studio, Eclipse, Web IDE, ABAP development workbench </a:t>
            </a:r>
            <a:endParaRPr sz="1400" b="0" i="0" u="none" strike="noStrike" cap="none">
              <a:solidFill>
                <a:srgbClr val="000000"/>
              </a:solidFill>
              <a:latin typeface="Arial"/>
              <a:ea typeface="Arial"/>
              <a:cs typeface="Arial"/>
              <a:sym typeface="Arial"/>
            </a:endParaRPr>
          </a:p>
        </p:txBody>
      </p:sp>
      <p:cxnSp>
        <p:nvCxnSpPr>
          <p:cNvPr id="448" name="Google Shape;448;p31"/>
          <p:cNvCxnSpPr/>
          <p:nvPr/>
        </p:nvCxnSpPr>
        <p:spPr>
          <a:xfrm>
            <a:off x="6675655" y="1960163"/>
            <a:ext cx="2378890" cy="0"/>
          </a:xfrm>
          <a:prstGeom prst="straightConnector1">
            <a:avLst/>
          </a:prstGeom>
          <a:noFill/>
          <a:ln w="9525" cap="flat" cmpd="sng">
            <a:solidFill>
              <a:schemeClr val="accent1"/>
            </a:solidFill>
            <a:prstDash val="solid"/>
            <a:miter lim="800000"/>
            <a:headEnd type="none" w="sm" len="sm"/>
            <a:tailEnd type="none" w="sm" len="sm"/>
          </a:ln>
        </p:spPr>
      </p:cxnSp>
      <p:sp>
        <p:nvSpPr>
          <p:cNvPr id="449" name="Google Shape;449;p31"/>
          <p:cNvSpPr txBox="1"/>
          <p:nvPr/>
        </p:nvSpPr>
        <p:spPr>
          <a:xfrm>
            <a:off x="6589828" y="2147677"/>
            <a:ext cx="2649600" cy="1454100"/>
          </a:xfrm>
          <a:prstGeom prst="rect">
            <a:avLst/>
          </a:prstGeom>
          <a:noFill/>
          <a:ln>
            <a:noFill/>
          </a:ln>
        </p:spPr>
        <p:txBody>
          <a:bodyPr spcFirstLastPara="1" wrap="square" lIns="68575" tIns="34275" rIns="68575" bIns="34275" anchor="t" anchorCtr="0">
            <a:noAutofit/>
          </a:bodyPr>
          <a:lstStyle/>
          <a:p>
            <a:pPr marL="127000" marR="0" lvl="0" indent="-127000" algn="l" rtl="0">
              <a:lnSpc>
                <a:spcPct val="100000"/>
              </a:lnSpc>
              <a:spcBef>
                <a:spcPts val="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Identify security, compliance, and quality errors in SAP custom code</a:t>
            </a:r>
            <a:endParaRPr sz="1300" b="0" i="0" u="none" strike="noStrike" cap="none">
              <a:solidFill>
                <a:srgbClr val="000000"/>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Identify SAP transports that would cause import errors, outages, downgrades, security or compliance issues</a:t>
            </a:r>
            <a:endParaRPr sz="1300" b="0" i="0" u="none" strike="noStrike" cap="none">
              <a:solidFill>
                <a:schemeClr val="dk1"/>
              </a:solidFill>
              <a:latin typeface="Arial"/>
              <a:ea typeface="Arial"/>
              <a:cs typeface="Arial"/>
              <a:sym typeface="Arial"/>
            </a:endParaRPr>
          </a:p>
        </p:txBody>
      </p:sp>
      <p:sp>
        <p:nvSpPr>
          <p:cNvPr id="450" name="Google Shape;450;p31"/>
          <p:cNvSpPr/>
          <p:nvPr/>
        </p:nvSpPr>
        <p:spPr>
          <a:xfrm>
            <a:off x="9369083" y="1100336"/>
            <a:ext cx="2638750" cy="3977689"/>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Arial"/>
              <a:ea typeface="Arial"/>
              <a:cs typeface="Arial"/>
              <a:sym typeface="Arial"/>
            </a:endParaRPr>
          </a:p>
        </p:txBody>
      </p:sp>
      <p:sp>
        <p:nvSpPr>
          <p:cNvPr id="451" name="Google Shape;451;p31"/>
          <p:cNvSpPr/>
          <p:nvPr/>
        </p:nvSpPr>
        <p:spPr>
          <a:xfrm>
            <a:off x="9701268" y="877450"/>
            <a:ext cx="2003522" cy="4001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52" name="Google Shape;452;p31" descr="Clipboard Mixed"/>
          <p:cNvPicPr preferRelativeResize="0"/>
          <p:nvPr/>
        </p:nvPicPr>
        <p:blipFill rotWithShape="1">
          <a:blip r:embed="rId6">
            <a:alphaModFix/>
          </a:blip>
          <a:srcRect/>
          <a:stretch/>
        </p:blipFill>
        <p:spPr>
          <a:xfrm>
            <a:off x="9869482" y="906498"/>
            <a:ext cx="321419" cy="348308"/>
          </a:xfrm>
          <a:prstGeom prst="rect">
            <a:avLst/>
          </a:prstGeom>
          <a:noFill/>
          <a:ln>
            <a:noFill/>
          </a:ln>
        </p:spPr>
      </p:pic>
      <p:sp>
        <p:nvSpPr>
          <p:cNvPr id="453" name="Google Shape;453;p31"/>
          <p:cNvSpPr txBox="1"/>
          <p:nvPr/>
        </p:nvSpPr>
        <p:spPr>
          <a:xfrm>
            <a:off x="9994908" y="878850"/>
            <a:ext cx="1693641"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Arial"/>
                <a:ea typeface="Arial"/>
                <a:cs typeface="Arial"/>
                <a:sym typeface="Arial"/>
              </a:rPr>
              <a:t>COMPLY</a:t>
            </a:r>
            <a:endParaRPr sz="1400" b="0" i="0" u="none" strike="noStrike" cap="none">
              <a:solidFill>
                <a:srgbClr val="000000"/>
              </a:solidFill>
              <a:latin typeface="Arial"/>
              <a:ea typeface="Arial"/>
              <a:cs typeface="Arial"/>
              <a:sym typeface="Arial"/>
            </a:endParaRPr>
          </a:p>
        </p:txBody>
      </p:sp>
      <p:sp>
        <p:nvSpPr>
          <p:cNvPr id="454" name="Google Shape;454;p31"/>
          <p:cNvSpPr txBox="1"/>
          <p:nvPr/>
        </p:nvSpPr>
        <p:spPr>
          <a:xfrm>
            <a:off x="9623325" y="1315097"/>
            <a:ext cx="213026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b="1" i="1" u="none" strike="noStrike" cap="none">
                <a:solidFill>
                  <a:schemeClr val="dk1"/>
                </a:solidFill>
                <a:latin typeface="Arial"/>
                <a:ea typeface="Arial"/>
                <a:cs typeface="Arial"/>
                <a:sym typeface="Arial"/>
              </a:rPr>
              <a:t>Continuous Compliance</a:t>
            </a:r>
            <a:endParaRPr sz="1400" b="1" i="0" u="none" strike="noStrike" cap="none">
              <a:solidFill>
                <a:srgbClr val="000000"/>
              </a:solidFill>
              <a:latin typeface="Arial"/>
              <a:ea typeface="Arial"/>
              <a:cs typeface="Arial"/>
              <a:sym typeface="Arial"/>
            </a:endParaRPr>
          </a:p>
        </p:txBody>
      </p:sp>
      <p:cxnSp>
        <p:nvCxnSpPr>
          <p:cNvPr id="455" name="Google Shape;455;p31"/>
          <p:cNvCxnSpPr/>
          <p:nvPr/>
        </p:nvCxnSpPr>
        <p:spPr>
          <a:xfrm>
            <a:off x="9499334" y="1960163"/>
            <a:ext cx="2378249" cy="0"/>
          </a:xfrm>
          <a:prstGeom prst="straightConnector1">
            <a:avLst/>
          </a:prstGeom>
          <a:noFill/>
          <a:ln w="9525" cap="flat" cmpd="sng">
            <a:solidFill>
              <a:schemeClr val="accent1"/>
            </a:solidFill>
            <a:prstDash val="solid"/>
            <a:miter lim="800000"/>
            <a:headEnd type="none" w="sm" len="sm"/>
            <a:tailEnd type="none" w="sm" len="sm"/>
          </a:ln>
        </p:spPr>
      </p:cxnSp>
      <p:sp>
        <p:nvSpPr>
          <p:cNvPr id="456" name="Google Shape;456;p31"/>
          <p:cNvSpPr txBox="1"/>
          <p:nvPr/>
        </p:nvSpPr>
        <p:spPr>
          <a:xfrm>
            <a:off x="9499325" y="2147675"/>
            <a:ext cx="2507700" cy="1569600"/>
          </a:xfrm>
          <a:prstGeom prst="rect">
            <a:avLst/>
          </a:prstGeom>
          <a:noFill/>
          <a:ln>
            <a:noFill/>
          </a:ln>
        </p:spPr>
        <p:txBody>
          <a:bodyPr spcFirstLastPara="1" wrap="square" lIns="68575" tIns="34275" rIns="68575" bIns="34275" anchor="t" anchorCtr="0">
            <a:noAutofit/>
          </a:bodyPr>
          <a:lstStyle/>
          <a:p>
            <a:pPr marL="127000" marR="0" lvl="0" indent="-127000" algn="l" rtl="0">
              <a:lnSpc>
                <a:spcPct val="100000"/>
              </a:lnSpc>
              <a:spcBef>
                <a:spcPts val="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Evaluate compliance impact </a:t>
            </a:r>
            <a:br>
              <a:rPr lang="en-US" sz="1300" b="0" i="0" u="none" strike="noStrike" cap="none">
                <a:solidFill>
                  <a:schemeClr val="dk1"/>
                </a:solidFill>
                <a:latin typeface="Arial"/>
                <a:ea typeface="Arial"/>
                <a:cs typeface="Arial"/>
                <a:sym typeface="Arial"/>
              </a:rPr>
            </a:br>
            <a:r>
              <a:rPr lang="en-US" sz="1300" b="0" i="0" u="none" strike="noStrike" cap="none">
                <a:solidFill>
                  <a:schemeClr val="dk1"/>
                </a:solidFill>
                <a:latin typeface="Arial"/>
                <a:ea typeface="Arial"/>
                <a:cs typeface="Arial"/>
                <a:sym typeface="Arial"/>
              </a:rPr>
              <a:t>of system vulnerabilities, misconfigurations, patches, authorizations, deployed </a:t>
            </a:r>
            <a:br>
              <a:rPr lang="en-US" sz="1300" b="0" i="0" u="none" strike="noStrike" cap="none">
                <a:solidFill>
                  <a:schemeClr val="dk1"/>
                </a:solidFill>
                <a:latin typeface="Arial"/>
                <a:ea typeface="Arial"/>
                <a:cs typeface="Arial"/>
                <a:sym typeface="Arial"/>
              </a:rPr>
            </a:br>
            <a:r>
              <a:rPr lang="en-US" sz="1300" b="0" i="0" u="none" strike="noStrike" cap="none">
                <a:solidFill>
                  <a:schemeClr val="dk1"/>
                </a:solidFill>
                <a:latin typeface="Arial"/>
                <a:ea typeface="Arial"/>
                <a:cs typeface="Arial"/>
                <a:sym typeface="Arial"/>
              </a:rPr>
              <a:t>code (SAP) </a:t>
            </a:r>
            <a:endParaRPr sz="1300" b="0" i="0" u="none" strike="noStrike" cap="none">
              <a:solidFill>
                <a:schemeClr val="dk1"/>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Out-of-the-box &amp; custom policies</a:t>
            </a:r>
            <a:endParaRPr sz="1300" b="0" i="0" u="none" strike="noStrike" cap="none">
              <a:solidFill>
                <a:srgbClr val="000000"/>
              </a:solidFill>
              <a:latin typeface="Arial"/>
              <a:ea typeface="Arial"/>
              <a:cs typeface="Arial"/>
              <a:sym typeface="Arial"/>
            </a:endParaRPr>
          </a:p>
          <a:p>
            <a:pPr marL="127000" marR="0" lvl="0" indent="-127000" algn="l" rtl="0">
              <a:lnSpc>
                <a:spcPct val="100000"/>
              </a:lnSpc>
              <a:spcBef>
                <a:spcPts val="600"/>
              </a:spcBef>
              <a:spcAft>
                <a:spcPts val="60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Evaluate and verify IT controls</a:t>
            </a:r>
            <a:endParaRPr sz="1300" b="0" i="0" u="none" strike="noStrike" cap="none">
              <a:solidFill>
                <a:schemeClr val="dk1"/>
              </a:solidFill>
              <a:latin typeface="Arial"/>
              <a:ea typeface="Arial"/>
              <a:cs typeface="Arial"/>
              <a:sym typeface="Arial"/>
            </a:endParaRPr>
          </a:p>
        </p:txBody>
      </p:sp>
      <p:sp>
        <p:nvSpPr>
          <p:cNvPr id="457" name="Google Shape;457;p31"/>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000"/>
              </a:spcBef>
              <a:spcAft>
                <a:spcPts val="0"/>
              </a:spcAft>
              <a:buSzPts val="2400"/>
              <a:buNone/>
            </a:pPr>
            <a:r>
              <a:rPr lang="en-US" sz="2400" b="1"/>
              <a:t>THE ONAPSIS PLATFORM </a:t>
            </a:r>
            <a:r>
              <a:rPr lang="en-US" sz="2400"/>
              <a:t>| PRODUCTS &amp; FUNCTIONALITY</a:t>
            </a:r>
            <a:endParaRPr/>
          </a:p>
        </p:txBody>
      </p:sp>
      <p:pic>
        <p:nvPicPr>
          <p:cNvPr id="458" name="Google Shape;458;p31" descr="A picture containing drawing&#10;&#10;Description automatically generated"/>
          <p:cNvPicPr preferRelativeResize="0"/>
          <p:nvPr/>
        </p:nvPicPr>
        <p:blipFill rotWithShape="1">
          <a:blip r:embed="rId7">
            <a:alphaModFix/>
          </a:blip>
          <a:srcRect/>
          <a:stretch/>
        </p:blipFill>
        <p:spPr>
          <a:xfrm>
            <a:off x="1408298" y="4597728"/>
            <a:ext cx="1452807" cy="241861"/>
          </a:xfrm>
          <a:prstGeom prst="rect">
            <a:avLst/>
          </a:prstGeom>
          <a:noFill/>
          <a:ln>
            <a:noFill/>
          </a:ln>
        </p:spPr>
      </p:pic>
      <p:sp>
        <p:nvSpPr>
          <p:cNvPr id="459" name="Google Shape;459;p31"/>
          <p:cNvSpPr/>
          <p:nvPr/>
        </p:nvSpPr>
        <p:spPr>
          <a:xfrm>
            <a:off x="3677899" y="1098716"/>
            <a:ext cx="2659062" cy="3977689"/>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Arial"/>
              <a:ea typeface="Arial"/>
              <a:cs typeface="Arial"/>
              <a:sym typeface="Arial"/>
            </a:endParaRPr>
          </a:p>
        </p:txBody>
      </p:sp>
      <p:sp>
        <p:nvSpPr>
          <p:cNvPr id="460" name="Google Shape;460;p31"/>
          <p:cNvSpPr/>
          <p:nvPr/>
        </p:nvSpPr>
        <p:spPr>
          <a:xfrm>
            <a:off x="3922828" y="887336"/>
            <a:ext cx="1938468" cy="4001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61" name="Google Shape;461;p31" descr="Shield Tick"/>
          <p:cNvPicPr preferRelativeResize="0"/>
          <p:nvPr/>
        </p:nvPicPr>
        <p:blipFill rotWithShape="1">
          <a:blip r:embed="rId8">
            <a:alphaModFix/>
          </a:blip>
          <a:srcRect/>
          <a:stretch/>
        </p:blipFill>
        <p:spPr>
          <a:xfrm>
            <a:off x="4064704" y="901784"/>
            <a:ext cx="365226" cy="385348"/>
          </a:xfrm>
          <a:prstGeom prst="rect">
            <a:avLst/>
          </a:prstGeom>
          <a:noFill/>
          <a:ln>
            <a:noFill/>
          </a:ln>
        </p:spPr>
      </p:pic>
      <p:sp>
        <p:nvSpPr>
          <p:cNvPr id="462" name="Google Shape;462;p31"/>
          <p:cNvSpPr txBox="1"/>
          <p:nvPr/>
        </p:nvSpPr>
        <p:spPr>
          <a:xfrm>
            <a:off x="4269052" y="878084"/>
            <a:ext cx="1739491"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Arial"/>
                <a:ea typeface="Arial"/>
                <a:cs typeface="Arial"/>
                <a:sym typeface="Arial"/>
              </a:rPr>
              <a:t>DEFEND</a:t>
            </a:r>
            <a:endParaRPr sz="1400" b="0" i="0" u="none" strike="noStrike" cap="none">
              <a:solidFill>
                <a:srgbClr val="000000"/>
              </a:solidFill>
              <a:latin typeface="Arial"/>
              <a:ea typeface="Arial"/>
              <a:cs typeface="Arial"/>
              <a:sym typeface="Arial"/>
            </a:endParaRPr>
          </a:p>
        </p:txBody>
      </p:sp>
      <p:sp>
        <p:nvSpPr>
          <p:cNvPr id="463" name="Google Shape;463;p31"/>
          <p:cNvSpPr txBox="1"/>
          <p:nvPr/>
        </p:nvSpPr>
        <p:spPr>
          <a:xfrm>
            <a:off x="3710127" y="1314331"/>
            <a:ext cx="259460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b="1" i="1" u="none" strike="noStrike" cap="none">
                <a:solidFill>
                  <a:schemeClr val="dk1"/>
                </a:solidFill>
                <a:latin typeface="Arial"/>
                <a:ea typeface="Arial"/>
                <a:cs typeface="Arial"/>
                <a:sym typeface="Arial"/>
              </a:rPr>
              <a:t>Continuous Threat Monitoring</a:t>
            </a:r>
            <a:endParaRPr sz="1400" b="1" i="0" u="none" strike="noStrike" cap="none">
              <a:solidFill>
                <a:srgbClr val="000000"/>
              </a:solidFill>
              <a:latin typeface="Arial"/>
              <a:ea typeface="Arial"/>
              <a:cs typeface="Arial"/>
              <a:sym typeface="Arial"/>
            </a:endParaRPr>
          </a:p>
        </p:txBody>
      </p:sp>
      <p:sp>
        <p:nvSpPr>
          <p:cNvPr id="464" name="Google Shape;464;p31"/>
          <p:cNvSpPr txBox="1"/>
          <p:nvPr/>
        </p:nvSpPr>
        <p:spPr>
          <a:xfrm>
            <a:off x="3759090" y="3874875"/>
            <a:ext cx="2514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Integrations with SIEMs: </a:t>
            </a:r>
            <a:endParaRPr sz="1400" b="0" i="0" u="none" strike="noStrike" cap="none">
              <a:solidFill>
                <a:srgbClr val="000000"/>
              </a:solidFill>
              <a:latin typeface="Arial"/>
              <a:ea typeface="Arial"/>
              <a:cs typeface="Arial"/>
              <a:sym typeface="Arial"/>
            </a:endParaRPr>
          </a:p>
        </p:txBody>
      </p:sp>
      <p:cxnSp>
        <p:nvCxnSpPr>
          <p:cNvPr id="465" name="Google Shape;465;p31"/>
          <p:cNvCxnSpPr/>
          <p:nvPr/>
        </p:nvCxnSpPr>
        <p:spPr>
          <a:xfrm>
            <a:off x="3878543" y="1959397"/>
            <a:ext cx="2257774" cy="0"/>
          </a:xfrm>
          <a:prstGeom prst="straightConnector1">
            <a:avLst/>
          </a:prstGeom>
          <a:noFill/>
          <a:ln w="9525" cap="flat" cmpd="sng">
            <a:solidFill>
              <a:schemeClr val="accent1"/>
            </a:solidFill>
            <a:prstDash val="solid"/>
            <a:miter lim="800000"/>
            <a:headEnd type="none" w="sm" len="sm"/>
            <a:tailEnd type="none" w="sm" len="sm"/>
          </a:ln>
        </p:spPr>
      </p:cxnSp>
      <p:sp>
        <p:nvSpPr>
          <p:cNvPr id="466" name="Google Shape;466;p31"/>
          <p:cNvSpPr txBox="1"/>
          <p:nvPr/>
        </p:nvSpPr>
        <p:spPr>
          <a:xfrm>
            <a:off x="3824447" y="2147677"/>
            <a:ext cx="2383800" cy="1646700"/>
          </a:xfrm>
          <a:prstGeom prst="rect">
            <a:avLst/>
          </a:prstGeom>
          <a:noFill/>
          <a:ln>
            <a:noFill/>
          </a:ln>
        </p:spPr>
        <p:txBody>
          <a:bodyPr spcFirstLastPara="1" wrap="square" lIns="68575" tIns="34275" rIns="68575" bIns="34275" anchor="t" anchorCtr="0">
            <a:noAutofit/>
          </a:bodyPr>
          <a:lstStyle/>
          <a:p>
            <a:pPr marL="127000" marR="0" lvl="0" indent="-127000" algn="l" rtl="0">
              <a:lnSpc>
                <a:spcPct val="100000"/>
              </a:lnSpc>
              <a:spcBef>
                <a:spcPts val="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Real-time attack alerts</a:t>
            </a:r>
            <a:endParaRPr sz="1300" b="0" i="0" u="none" strike="noStrike" cap="none">
              <a:solidFill>
                <a:srgbClr val="000000"/>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Monitor for exploits, user activity / transactions, privilege misuse</a:t>
            </a:r>
            <a:endParaRPr sz="1300" b="0" i="0" u="none" strike="noStrike" cap="none">
              <a:solidFill>
                <a:schemeClr val="dk1"/>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Alert for dangerous program executions</a:t>
            </a:r>
            <a:endParaRPr sz="1300" b="0" i="0" u="none" strike="noStrike" cap="none">
              <a:solidFill>
                <a:schemeClr val="dk1"/>
              </a:solidFill>
              <a:latin typeface="Arial"/>
              <a:ea typeface="Arial"/>
              <a:cs typeface="Arial"/>
              <a:sym typeface="Arial"/>
            </a:endParaRPr>
          </a:p>
        </p:txBody>
      </p:sp>
      <p:grpSp>
        <p:nvGrpSpPr>
          <p:cNvPr id="467" name="Google Shape;467;p31"/>
          <p:cNvGrpSpPr/>
          <p:nvPr/>
        </p:nvGrpSpPr>
        <p:grpSpPr>
          <a:xfrm>
            <a:off x="3809885" y="4170487"/>
            <a:ext cx="2442138" cy="876094"/>
            <a:chOff x="9394660" y="4202360"/>
            <a:chExt cx="2576685" cy="876094"/>
          </a:xfrm>
        </p:grpSpPr>
        <p:pic>
          <p:nvPicPr>
            <p:cNvPr id="468" name="Google Shape;468;p31" descr="A picture containing drawing&#10;&#10;Description automatically generated"/>
            <p:cNvPicPr preferRelativeResize="0"/>
            <p:nvPr/>
          </p:nvPicPr>
          <p:blipFill rotWithShape="1">
            <a:blip r:embed="rId9">
              <a:alphaModFix/>
            </a:blip>
            <a:srcRect/>
            <a:stretch/>
          </p:blipFill>
          <p:spPr>
            <a:xfrm>
              <a:off x="9559138" y="4285342"/>
              <a:ext cx="777823" cy="233918"/>
            </a:xfrm>
            <a:prstGeom prst="rect">
              <a:avLst/>
            </a:prstGeom>
            <a:noFill/>
            <a:ln>
              <a:noFill/>
            </a:ln>
          </p:spPr>
        </p:pic>
        <p:pic>
          <p:nvPicPr>
            <p:cNvPr id="469" name="Google Shape;469;p31" descr="A picture containing drawing, food&#10;&#10;Description automatically generated"/>
            <p:cNvPicPr preferRelativeResize="0"/>
            <p:nvPr/>
          </p:nvPicPr>
          <p:blipFill rotWithShape="1">
            <a:blip r:embed="rId10">
              <a:alphaModFix/>
            </a:blip>
            <a:srcRect/>
            <a:stretch/>
          </p:blipFill>
          <p:spPr>
            <a:xfrm>
              <a:off x="9394660" y="4514699"/>
              <a:ext cx="1019279" cy="509640"/>
            </a:xfrm>
            <a:prstGeom prst="rect">
              <a:avLst/>
            </a:prstGeom>
            <a:noFill/>
            <a:ln>
              <a:noFill/>
            </a:ln>
          </p:spPr>
        </p:pic>
        <p:pic>
          <p:nvPicPr>
            <p:cNvPr id="470" name="Google Shape;470;p31" descr="A picture containing drawing, food, light&#10;&#10;Description automatically generated"/>
            <p:cNvPicPr preferRelativeResize="0"/>
            <p:nvPr/>
          </p:nvPicPr>
          <p:blipFill rotWithShape="1">
            <a:blip r:embed="rId11">
              <a:alphaModFix/>
            </a:blip>
            <a:srcRect/>
            <a:stretch/>
          </p:blipFill>
          <p:spPr>
            <a:xfrm>
              <a:off x="10692408" y="4202360"/>
              <a:ext cx="1112876" cy="370958"/>
            </a:xfrm>
            <a:prstGeom prst="rect">
              <a:avLst/>
            </a:prstGeom>
            <a:noFill/>
            <a:ln>
              <a:noFill/>
            </a:ln>
          </p:spPr>
        </p:pic>
        <p:pic>
          <p:nvPicPr>
            <p:cNvPr id="471" name="Google Shape;471;p31" descr="A picture containing drawing&#10;&#10;Description automatically generated"/>
            <p:cNvPicPr preferRelativeResize="0"/>
            <p:nvPr/>
          </p:nvPicPr>
          <p:blipFill rotWithShape="1">
            <a:blip r:embed="rId12">
              <a:alphaModFix/>
            </a:blip>
            <a:srcRect/>
            <a:stretch/>
          </p:blipFill>
          <p:spPr>
            <a:xfrm>
              <a:off x="10471753" y="4465068"/>
              <a:ext cx="1499592" cy="613386"/>
            </a:xfrm>
            <a:prstGeom prst="rect">
              <a:avLst/>
            </a:prstGeom>
            <a:noFill/>
            <a:ln>
              <a:noFill/>
            </a:ln>
          </p:spPr>
        </p:pic>
      </p:grpSp>
      <p:cxnSp>
        <p:nvCxnSpPr>
          <p:cNvPr id="472" name="Google Shape;472;p31"/>
          <p:cNvCxnSpPr/>
          <p:nvPr/>
        </p:nvCxnSpPr>
        <p:spPr>
          <a:xfrm>
            <a:off x="1004573" y="1959397"/>
            <a:ext cx="2257774" cy="0"/>
          </a:xfrm>
          <a:prstGeom prst="straightConnector1">
            <a:avLst/>
          </a:prstGeom>
          <a:noFill/>
          <a:ln w="9525" cap="flat" cmpd="sng">
            <a:solidFill>
              <a:schemeClr val="accent1"/>
            </a:solidFill>
            <a:prstDash val="solid"/>
            <a:miter lim="800000"/>
            <a:headEnd type="none" w="sm" len="sm"/>
            <a:tailEnd type="none" w="sm" len="sm"/>
          </a:ln>
        </p:spPr>
      </p:cxnSp>
      <p:pic>
        <p:nvPicPr>
          <p:cNvPr id="473" name="Google Shape;473;p31"/>
          <p:cNvPicPr preferRelativeResize="0"/>
          <p:nvPr/>
        </p:nvPicPr>
        <p:blipFill rotWithShape="1">
          <a:blip r:embed="rId13">
            <a:alphaModFix/>
          </a:blip>
          <a:srcRect l="27728" t="25628" r="18462" b="26268"/>
          <a:stretch/>
        </p:blipFill>
        <p:spPr>
          <a:xfrm>
            <a:off x="9928121" y="4687899"/>
            <a:ext cx="480731" cy="241876"/>
          </a:xfrm>
          <a:prstGeom prst="rect">
            <a:avLst/>
          </a:prstGeom>
          <a:noFill/>
          <a:ln>
            <a:noFill/>
          </a:ln>
        </p:spPr>
      </p:pic>
      <p:sp>
        <p:nvSpPr>
          <p:cNvPr id="474" name="Google Shape;474;p31"/>
          <p:cNvSpPr txBox="1"/>
          <p:nvPr/>
        </p:nvSpPr>
        <p:spPr>
          <a:xfrm>
            <a:off x="9491426" y="4179875"/>
            <a:ext cx="22974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0" i="1" u="none" strike="noStrike" cap="none">
                <a:solidFill>
                  <a:srgbClr val="0A1446"/>
                </a:solidFill>
                <a:latin typeface="Arial"/>
                <a:ea typeface="Arial"/>
                <a:cs typeface="Arial"/>
                <a:sym typeface="Arial"/>
              </a:rPr>
              <a:t>Integrations with </a:t>
            </a:r>
            <a:r>
              <a:rPr lang="en-US" sz="1100" i="1">
                <a:solidFill>
                  <a:srgbClr val="0A1446"/>
                </a:solidFill>
              </a:rPr>
              <a:t>compliance automation solutions</a:t>
            </a:r>
            <a:r>
              <a:rPr lang="en-US" sz="1100" b="0" i="1" u="none" strike="noStrike" cap="none">
                <a:solidFill>
                  <a:srgbClr val="0A1446"/>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475" name="Google Shape;475;p31"/>
          <p:cNvSpPr txBox="1"/>
          <p:nvPr/>
        </p:nvSpPr>
        <p:spPr>
          <a:xfrm>
            <a:off x="10332660" y="4687898"/>
            <a:ext cx="22092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A1446"/>
                </a:solidFill>
                <a:latin typeface="Arial"/>
                <a:ea typeface="Arial"/>
                <a:cs typeface="Arial"/>
                <a:sym typeface="Arial"/>
              </a:rPr>
              <a:t>SAP </a:t>
            </a:r>
            <a:r>
              <a:rPr lang="en-US" sz="800">
                <a:solidFill>
                  <a:srgbClr val="0A1446"/>
                </a:solidFill>
              </a:rPr>
              <a:t>Process Control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34"/>
          <p:cNvSpPr/>
          <p:nvPr/>
        </p:nvSpPr>
        <p:spPr>
          <a:xfrm>
            <a:off x="1758204" y="1796905"/>
            <a:ext cx="2295205" cy="229520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7" name="Google Shape;517;p34"/>
          <p:cNvSpPr/>
          <p:nvPr/>
        </p:nvSpPr>
        <p:spPr>
          <a:xfrm>
            <a:off x="4278899" y="1796904"/>
            <a:ext cx="2295205" cy="229520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8" name="Google Shape;518;p34"/>
          <p:cNvSpPr/>
          <p:nvPr/>
        </p:nvSpPr>
        <p:spPr>
          <a:xfrm>
            <a:off x="6843385" y="1796903"/>
            <a:ext cx="2295205" cy="229520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9" name="Google Shape;519;p34"/>
          <p:cNvSpPr/>
          <p:nvPr/>
        </p:nvSpPr>
        <p:spPr>
          <a:xfrm>
            <a:off x="9425868" y="1796902"/>
            <a:ext cx="2295205" cy="229520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0" name="Google Shape;520;p34"/>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000"/>
              </a:spcBef>
              <a:spcAft>
                <a:spcPts val="0"/>
              </a:spcAft>
              <a:buSzPts val="2800"/>
              <a:buNone/>
            </a:pPr>
            <a:r>
              <a:rPr lang="en-US"/>
              <a:t>WHY ONAPSIS?</a:t>
            </a:r>
            <a:endParaRPr/>
          </a:p>
        </p:txBody>
      </p:sp>
      <p:sp>
        <p:nvSpPr>
          <p:cNvPr id="521" name="Google Shape;521;p34"/>
          <p:cNvSpPr txBox="1"/>
          <p:nvPr/>
        </p:nvSpPr>
        <p:spPr>
          <a:xfrm>
            <a:off x="1223889" y="4771931"/>
            <a:ext cx="10968111"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PROTECT YOUR BUSINESS-CRITICAL APPS. </a:t>
            </a:r>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PROTECT YOUR BUSINESS</a:t>
            </a:r>
            <a:r>
              <a:rPr lang="en-US" sz="24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p:txBody>
      </p:sp>
      <p:sp>
        <p:nvSpPr>
          <p:cNvPr id="522" name="Google Shape;522;p34"/>
          <p:cNvSpPr txBox="1"/>
          <p:nvPr/>
        </p:nvSpPr>
        <p:spPr>
          <a:xfrm>
            <a:off x="1927611" y="3160137"/>
            <a:ext cx="195639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Gain visibility into risk and business impact</a:t>
            </a:r>
            <a:endParaRPr sz="1800" b="0" i="0" u="none" strike="noStrike" cap="none">
              <a:solidFill>
                <a:schemeClr val="dk1"/>
              </a:solidFill>
              <a:latin typeface="Arial"/>
              <a:ea typeface="Arial"/>
              <a:cs typeface="Arial"/>
              <a:sym typeface="Arial"/>
            </a:endParaRPr>
          </a:p>
        </p:txBody>
      </p:sp>
      <p:sp>
        <p:nvSpPr>
          <p:cNvPr id="523" name="Google Shape;523;p34"/>
          <p:cNvSpPr txBox="1"/>
          <p:nvPr/>
        </p:nvSpPr>
        <p:spPr>
          <a:xfrm>
            <a:off x="4448306" y="3160137"/>
            <a:ext cx="195639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Monitor for internal and external threats</a:t>
            </a:r>
            <a:endParaRPr sz="1800" b="0" i="0" u="none" strike="noStrike" cap="none">
              <a:solidFill>
                <a:schemeClr val="dk1"/>
              </a:solidFill>
              <a:latin typeface="Arial"/>
              <a:ea typeface="Arial"/>
              <a:cs typeface="Arial"/>
              <a:sym typeface="Arial"/>
            </a:endParaRPr>
          </a:p>
        </p:txBody>
      </p:sp>
      <p:sp>
        <p:nvSpPr>
          <p:cNvPr id="524" name="Google Shape;524;p34"/>
          <p:cNvSpPr txBox="1"/>
          <p:nvPr/>
        </p:nvSpPr>
        <p:spPr>
          <a:xfrm>
            <a:off x="9615059" y="3168540"/>
            <a:ext cx="195639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Maintain compliance and enforce baselines</a:t>
            </a:r>
            <a:endParaRPr sz="1800" b="0" i="0" u="none" strike="noStrike" cap="none">
              <a:solidFill>
                <a:schemeClr val="dk1"/>
              </a:solidFill>
              <a:latin typeface="Arial"/>
              <a:ea typeface="Arial"/>
              <a:cs typeface="Arial"/>
              <a:sym typeface="Arial"/>
            </a:endParaRPr>
          </a:p>
        </p:txBody>
      </p:sp>
      <p:sp>
        <p:nvSpPr>
          <p:cNvPr id="525" name="Google Shape;525;p34"/>
          <p:cNvSpPr txBox="1"/>
          <p:nvPr/>
        </p:nvSpPr>
        <p:spPr>
          <a:xfrm>
            <a:off x="6915177" y="3147031"/>
            <a:ext cx="214149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Build security into app development lifecycle</a:t>
            </a:r>
            <a:endParaRPr sz="1800" b="0" i="0" u="none" strike="noStrike" cap="none">
              <a:solidFill>
                <a:schemeClr val="dk1"/>
              </a:solidFill>
              <a:latin typeface="Arial"/>
              <a:ea typeface="Arial"/>
              <a:cs typeface="Arial"/>
              <a:sym typeface="Arial"/>
            </a:endParaRPr>
          </a:p>
        </p:txBody>
      </p:sp>
      <p:pic>
        <p:nvPicPr>
          <p:cNvPr id="526" name="Google Shape;526;p34" descr="Magnifying glass outline"/>
          <p:cNvPicPr preferRelativeResize="0"/>
          <p:nvPr/>
        </p:nvPicPr>
        <p:blipFill rotWithShape="1">
          <a:blip r:embed="rId3">
            <a:alphaModFix/>
          </a:blip>
          <a:srcRect/>
          <a:stretch/>
        </p:blipFill>
        <p:spPr>
          <a:xfrm>
            <a:off x="2448606" y="2090027"/>
            <a:ext cx="914400" cy="914400"/>
          </a:xfrm>
          <a:prstGeom prst="rect">
            <a:avLst/>
          </a:prstGeom>
          <a:noFill/>
          <a:ln>
            <a:noFill/>
          </a:ln>
        </p:spPr>
      </p:pic>
      <p:pic>
        <p:nvPicPr>
          <p:cNvPr id="527" name="Google Shape;527;p34" descr="Warning outline"/>
          <p:cNvPicPr preferRelativeResize="0"/>
          <p:nvPr/>
        </p:nvPicPr>
        <p:blipFill rotWithShape="1">
          <a:blip r:embed="rId4">
            <a:alphaModFix/>
          </a:blip>
          <a:srcRect/>
          <a:stretch/>
        </p:blipFill>
        <p:spPr>
          <a:xfrm>
            <a:off x="4969301" y="2090027"/>
            <a:ext cx="914400" cy="914400"/>
          </a:xfrm>
          <a:prstGeom prst="rect">
            <a:avLst/>
          </a:prstGeom>
          <a:noFill/>
          <a:ln>
            <a:noFill/>
          </a:ln>
        </p:spPr>
      </p:pic>
      <p:pic>
        <p:nvPicPr>
          <p:cNvPr id="528" name="Google Shape;528;p34" descr="Clipboard Checked outline"/>
          <p:cNvPicPr preferRelativeResize="0"/>
          <p:nvPr/>
        </p:nvPicPr>
        <p:blipFill rotWithShape="1">
          <a:blip r:embed="rId5">
            <a:alphaModFix/>
          </a:blip>
          <a:srcRect/>
          <a:stretch/>
        </p:blipFill>
        <p:spPr>
          <a:xfrm>
            <a:off x="10136054" y="2098430"/>
            <a:ext cx="914400" cy="914400"/>
          </a:xfrm>
          <a:prstGeom prst="rect">
            <a:avLst/>
          </a:prstGeom>
          <a:noFill/>
          <a:ln>
            <a:noFill/>
          </a:ln>
        </p:spPr>
      </p:pic>
      <p:pic>
        <p:nvPicPr>
          <p:cNvPr id="529" name="Google Shape;529;p34" descr="Continuous Improvement outline"/>
          <p:cNvPicPr preferRelativeResize="0"/>
          <p:nvPr/>
        </p:nvPicPr>
        <p:blipFill rotWithShape="1">
          <a:blip r:embed="rId6">
            <a:alphaModFix/>
          </a:blip>
          <a:srcRect/>
          <a:stretch/>
        </p:blipFill>
        <p:spPr>
          <a:xfrm>
            <a:off x="7528723" y="2076921"/>
            <a:ext cx="914400" cy="91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grpSp>
        <p:nvGrpSpPr>
          <p:cNvPr id="734" name="Google Shape;734;p44"/>
          <p:cNvGrpSpPr/>
          <p:nvPr/>
        </p:nvGrpSpPr>
        <p:grpSpPr>
          <a:xfrm>
            <a:off x="4701504" y="1390542"/>
            <a:ext cx="3614284" cy="5316645"/>
            <a:chOff x="355531" y="1392276"/>
            <a:chExt cx="3753135" cy="4806237"/>
          </a:xfrm>
        </p:grpSpPr>
        <p:sp>
          <p:nvSpPr>
            <p:cNvPr id="735" name="Google Shape;735;p44"/>
            <p:cNvSpPr/>
            <p:nvPr/>
          </p:nvSpPr>
          <p:spPr>
            <a:xfrm>
              <a:off x="355531" y="1392276"/>
              <a:ext cx="3753135" cy="4806237"/>
            </a:xfrm>
            <a:prstGeom prst="snip1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A1446"/>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736" name="Google Shape;736;p44"/>
            <p:cNvCxnSpPr/>
            <p:nvPr/>
          </p:nvCxnSpPr>
          <p:spPr>
            <a:xfrm>
              <a:off x="355531" y="1392276"/>
              <a:ext cx="1402931" cy="0"/>
            </a:xfrm>
            <a:prstGeom prst="straightConnector1">
              <a:avLst/>
            </a:prstGeom>
            <a:noFill/>
            <a:ln w="38100" cap="flat" cmpd="sng">
              <a:solidFill>
                <a:schemeClr val="accent1"/>
              </a:solidFill>
              <a:prstDash val="solid"/>
              <a:miter lim="800000"/>
              <a:headEnd type="none" w="sm" len="sm"/>
              <a:tailEnd type="none" w="sm" len="sm"/>
            </a:ln>
          </p:spPr>
        </p:cxnSp>
      </p:grpSp>
      <p:sp>
        <p:nvSpPr>
          <p:cNvPr id="737" name="Google Shape;737;p44"/>
          <p:cNvSpPr txBox="1"/>
          <p:nvPr/>
        </p:nvSpPr>
        <p:spPr>
          <a:xfrm>
            <a:off x="4623002" y="1550998"/>
            <a:ext cx="3359908"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Arial"/>
                <a:ea typeface="Arial"/>
                <a:cs typeface="Arial"/>
                <a:sym typeface="Arial"/>
              </a:rPr>
              <a:t>CLOUD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Arial"/>
                <a:ea typeface="Arial"/>
                <a:cs typeface="Arial"/>
                <a:sym typeface="Arial"/>
              </a:rPr>
              <a:t>PROVIDERS</a:t>
            </a: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738" name="Google Shape;738;p44"/>
          <p:cNvGrpSpPr/>
          <p:nvPr/>
        </p:nvGrpSpPr>
        <p:grpSpPr>
          <a:xfrm>
            <a:off x="8505300" y="1389079"/>
            <a:ext cx="3614284" cy="5316645"/>
            <a:chOff x="355531" y="1392276"/>
            <a:chExt cx="3753135" cy="4806237"/>
          </a:xfrm>
        </p:grpSpPr>
        <p:sp>
          <p:nvSpPr>
            <p:cNvPr id="739" name="Google Shape;739;p44"/>
            <p:cNvSpPr/>
            <p:nvPr/>
          </p:nvSpPr>
          <p:spPr>
            <a:xfrm>
              <a:off x="355531" y="1392276"/>
              <a:ext cx="3753135" cy="4806237"/>
            </a:xfrm>
            <a:prstGeom prst="snip1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A1446"/>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740" name="Google Shape;740;p44"/>
            <p:cNvCxnSpPr/>
            <p:nvPr/>
          </p:nvCxnSpPr>
          <p:spPr>
            <a:xfrm>
              <a:off x="355531" y="1392276"/>
              <a:ext cx="1402931" cy="0"/>
            </a:xfrm>
            <a:prstGeom prst="straightConnector1">
              <a:avLst/>
            </a:prstGeom>
            <a:noFill/>
            <a:ln w="38100" cap="flat" cmpd="sng">
              <a:solidFill>
                <a:schemeClr val="accent1"/>
              </a:solidFill>
              <a:prstDash val="solid"/>
              <a:miter lim="800000"/>
              <a:headEnd type="none" w="sm" len="sm"/>
              <a:tailEnd type="none" w="sm" len="sm"/>
            </a:ln>
          </p:spPr>
        </p:cxnSp>
      </p:grpSp>
      <p:sp>
        <p:nvSpPr>
          <p:cNvPr id="741" name="Google Shape;741;p44"/>
          <p:cNvSpPr txBox="1"/>
          <p:nvPr/>
        </p:nvSpPr>
        <p:spPr>
          <a:xfrm>
            <a:off x="8327809" y="1549534"/>
            <a:ext cx="3543121" cy="44363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Arial"/>
                <a:ea typeface="Arial"/>
                <a:cs typeface="Arial"/>
                <a:sym typeface="Arial"/>
              </a:rPr>
              <a:t>SYSTEM INTEGRATORS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Arial"/>
                <a:ea typeface="Arial"/>
                <a:cs typeface="Arial"/>
                <a:sym typeface="Arial"/>
              </a:rPr>
              <a:t>&amp; MSSP</a:t>
            </a: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42" name="Google Shape;742;p44"/>
          <p:cNvSpPr/>
          <p:nvPr/>
        </p:nvSpPr>
        <p:spPr>
          <a:xfrm>
            <a:off x="904903" y="1415344"/>
            <a:ext cx="3614284" cy="5316645"/>
          </a:xfrm>
          <a:prstGeom prst="snip1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A1446"/>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743" name="Google Shape;743;p44"/>
          <p:cNvCxnSpPr/>
          <p:nvPr/>
        </p:nvCxnSpPr>
        <p:spPr>
          <a:xfrm>
            <a:off x="906728" y="1409755"/>
            <a:ext cx="1402931" cy="0"/>
          </a:xfrm>
          <a:prstGeom prst="straightConnector1">
            <a:avLst/>
          </a:prstGeom>
          <a:solidFill>
            <a:srgbClr val="BFBFBF"/>
          </a:solidFill>
          <a:ln w="38100" cap="flat" cmpd="sng">
            <a:solidFill>
              <a:schemeClr val="accent1"/>
            </a:solidFill>
            <a:prstDash val="solid"/>
            <a:miter lim="800000"/>
            <a:headEnd type="none" w="sm" len="sm"/>
            <a:tailEnd type="none" w="sm" len="sm"/>
          </a:ln>
        </p:spPr>
      </p:cxnSp>
      <p:sp>
        <p:nvSpPr>
          <p:cNvPr id="744" name="Google Shape;744;p44"/>
          <p:cNvSpPr txBox="1"/>
          <p:nvPr/>
        </p:nvSpPr>
        <p:spPr>
          <a:xfrm>
            <a:off x="922320" y="1552732"/>
            <a:ext cx="3359908"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Arial"/>
                <a:ea typeface="Arial"/>
                <a:cs typeface="Arial"/>
                <a:sym typeface="Arial"/>
              </a:rPr>
              <a:t>TECHNOLOGY ALLIANCES</a:t>
            </a: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745" name="Google Shape;745;p44" descr="mage result for splunk logo png"/>
          <p:cNvPicPr preferRelativeResize="0"/>
          <p:nvPr/>
        </p:nvPicPr>
        <p:blipFill rotWithShape="1">
          <a:blip r:embed="rId3">
            <a:alphaModFix/>
          </a:blip>
          <a:srcRect/>
          <a:stretch/>
        </p:blipFill>
        <p:spPr>
          <a:xfrm>
            <a:off x="1083856" y="4337310"/>
            <a:ext cx="1333456" cy="837835"/>
          </a:xfrm>
          <a:prstGeom prst="rect">
            <a:avLst/>
          </a:prstGeom>
          <a:noFill/>
          <a:ln>
            <a:noFill/>
          </a:ln>
        </p:spPr>
      </p:pic>
      <p:pic>
        <p:nvPicPr>
          <p:cNvPr id="746" name="Google Shape;746;p44" descr="mage result for ibm logo png"/>
          <p:cNvPicPr preferRelativeResize="0"/>
          <p:nvPr/>
        </p:nvPicPr>
        <p:blipFill rotWithShape="1">
          <a:blip r:embed="rId4">
            <a:alphaModFix/>
          </a:blip>
          <a:srcRect/>
          <a:stretch/>
        </p:blipFill>
        <p:spPr>
          <a:xfrm>
            <a:off x="9193753" y="2690317"/>
            <a:ext cx="1118321" cy="412537"/>
          </a:xfrm>
          <a:prstGeom prst="rect">
            <a:avLst/>
          </a:prstGeom>
          <a:noFill/>
          <a:ln>
            <a:noFill/>
          </a:ln>
        </p:spPr>
      </p:pic>
      <p:pic>
        <p:nvPicPr>
          <p:cNvPr id="747" name="Google Shape;747;p44" descr="mage result for deloitte logo png"/>
          <p:cNvPicPr preferRelativeResize="0"/>
          <p:nvPr/>
        </p:nvPicPr>
        <p:blipFill rotWithShape="1">
          <a:blip r:embed="rId5">
            <a:alphaModFix/>
          </a:blip>
          <a:srcRect/>
          <a:stretch/>
        </p:blipFill>
        <p:spPr>
          <a:xfrm>
            <a:off x="10514376" y="2253368"/>
            <a:ext cx="1286433" cy="1286433"/>
          </a:xfrm>
          <a:prstGeom prst="rect">
            <a:avLst/>
          </a:prstGeom>
          <a:noFill/>
          <a:ln>
            <a:noFill/>
          </a:ln>
        </p:spPr>
      </p:pic>
      <p:pic>
        <p:nvPicPr>
          <p:cNvPr id="748" name="Google Shape;748;p44" descr="mage result for pwc logo png"/>
          <p:cNvPicPr preferRelativeResize="0"/>
          <p:nvPr/>
        </p:nvPicPr>
        <p:blipFill rotWithShape="1">
          <a:blip r:embed="rId6">
            <a:alphaModFix/>
          </a:blip>
          <a:srcRect/>
          <a:stretch/>
        </p:blipFill>
        <p:spPr>
          <a:xfrm>
            <a:off x="8980766" y="3525535"/>
            <a:ext cx="1544295" cy="989893"/>
          </a:xfrm>
          <a:prstGeom prst="rect">
            <a:avLst/>
          </a:prstGeom>
          <a:noFill/>
          <a:ln>
            <a:noFill/>
          </a:ln>
        </p:spPr>
      </p:pic>
      <p:pic>
        <p:nvPicPr>
          <p:cNvPr id="749" name="Google Shape;749;p44" descr="mage result for accenture logo png"/>
          <p:cNvPicPr preferRelativeResize="0"/>
          <p:nvPr/>
        </p:nvPicPr>
        <p:blipFill rotWithShape="1">
          <a:blip r:embed="rId7">
            <a:alphaModFix/>
          </a:blip>
          <a:srcRect/>
          <a:stretch/>
        </p:blipFill>
        <p:spPr>
          <a:xfrm>
            <a:off x="10343199" y="3604591"/>
            <a:ext cx="1628787" cy="916193"/>
          </a:xfrm>
          <a:prstGeom prst="rect">
            <a:avLst/>
          </a:prstGeom>
          <a:noFill/>
          <a:ln>
            <a:noFill/>
          </a:ln>
        </p:spPr>
      </p:pic>
      <p:pic>
        <p:nvPicPr>
          <p:cNvPr id="750" name="Google Shape;750;p44" descr="mage result for infosys logo png"/>
          <p:cNvPicPr preferRelativeResize="0"/>
          <p:nvPr/>
        </p:nvPicPr>
        <p:blipFill rotWithShape="1">
          <a:blip r:embed="rId8">
            <a:alphaModFix/>
          </a:blip>
          <a:srcRect/>
          <a:stretch/>
        </p:blipFill>
        <p:spPr>
          <a:xfrm>
            <a:off x="9184021" y="4914854"/>
            <a:ext cx="1137785" cy="578114"/>
          </a:xfrm>
          <a:prstGeom prst="rect">
            <a:avLst/>
          </a:prstGeom>
          <a:noFill/>
          <a:ln>
            <a:noFill/>
          </a:ln>
        </p:spPr>
      </p:pic>
      <p:pic>
        <p:nvPicPr>
          <p:cNvPr id="751" name="Google Shape;751;p44" descr="mage result for qradar logo png"/>
          <p:cNvPicPr preferRelativeResize="0"/>
          <p:nvPr/>
        </p:nvPicPr>
        <p:blipFill rotWithShape="1">
          <a:blip r:embed="rId9">
            <a:alphaModFix/>
          </a:blip>
          <a:srcRect/>
          <a:stretch/>
        </p:blipFill>
        <p:spPr>
          <a:xfrm>
            <a:off x="2674914" y="4908557"/>
            <a:ext cx="1661336" cy="451405"/>
          </a:xfrm>
          <a:prstGeom prst="rect">
            <a:avLst/>
          </a:prstGeom>
          <a:noFill/>
          <a:ln>
            <a:noFill/>
          </a:ln>
        </p:spPr>
      </p:pic>
      <p:pic>
        <p:nvPicPr>
          <p:cNvPr id="752" name="Google Shape;752;p44" descr="verizon-2015-logo-01.png"/>
          <p:cNvPicPr preferRelativeResize="0"/>
          <p:nvPr/>
        </p:nvPicPr>
        <p:blipFill rotWithShape="1">
          <a:blip r:embed="rId10">
            <a:alphaModFix/>
          </a:blip>
          <a:srcRect/>
          <a:stretch/>
        </p:blipFill>
        <p:spPr>
          <a:xfrm>
            <a:off x="10640185" y="5052934"/>
            <a:ext cx="1034814" cy="229180"/>
          </a:xfrm>
          <a:prstGeom prst="rect">
            <a:avLst/>
          </a:prstGeom>
          <a:noFill/>
          <a:ln>
            <a:noFill/>
          </a:ln>
        </p:spPr>
      </p:pic>
      <p:pic>
        <p:nvPicPr>
          <p:cNvPr id="753" name="Google Shape;753;p44" descr="exabeamBlack@3x (2).png"/>
          <p:cNvPicPr preferRelativeResize="0"/>
          <p:nvPr/>
        </p:nvPicPr>
        <p:blipFill rotWithShape="1">
          <a:blip r:embed="rId11">
            <a:alphaModFix/>
          </a:blip>
          <a:srcRect/>
          <a:stretch/>
        </p:blipFill>
        <p:spPr>
          <a:xfrm>
            <a:off x="2712045" y="5985518"/>
            <a:ext cx="1512319" cy="264159"/>
          </a:xfrm>
          <a:prstGeom prst="rect">
            <a:avLst/>
          </a:prstGeom>
          <a:noFill/>
          <a:ln>
            <a:noFill/>
          </a:ln>
        </p:spPr>
      </p:pic>
      <p:pic>
        <p:nvPicPr>
          <p:cNvPr id="754" name="Google Shape;754;p44" descr="mage result for azure logo png"/>
          <p:cNvPicPr preferRelativeResize="0"/>
          <p:nvPr/>
        </p:nvPicPr>
        <p:blipFill rotWithShape="1">
          <a:blip r:embed="rId12">
            <a:alphaModFix/>
          </a:blip>
          <a:srcRect/>
          <a:stretch/>
        </p:blipFill>
        <p:spPr>
          <a:xfrm>
            <a:off x="5054677" y="2512057"/>
            <a:ext cx="1123436" cy="842577"/>
          </a:xfrm>
          <a:prstGeom prst="rect">
            <a:avLst/>
          </a:prstGeom>
          <a:noFill/>
          <a:ln>
            <a:noFill/>
          </a:ln>
        </p:spPr>
      </p:pic>
      <p:pic>
        <p:nvPicPr>
          <p:cNvPr id="755" name="Google Shape;755;p44" descr="elated image"/>
          <p:cNvPicPr preferRelativeResize="0"/>
          <p:nvPr/>
        </p:nvPicPr>
        <p:blipFill rotWithShape="1">
          <a:blip r:embed="rId13">
            <a:alphaModFix/>
          </a:blip>
          <a:srcRect/>
          <a:stretch/>
        </p:blipFill>
        <p:spPr>
          <a:xfrm>
            <a:off x="6632619" y="2690365"/>
            <a:ext cx="1168392" cy="485960"/>
          </a:xfrm>
          <a:prstGeom prst="rect">
            <a:avLst/>
          </a:prstGeom>
          <a:noFill/>
          <a:ln>
            <a:noFill/>
          </a:ln>
        </p:spPr>
      </p:pic>
      <p:pic>
        <p:nvPicPr>
          <p:cNvPr id="756" name="Google Shape;756;p44" descr="elated image"/>
          <p:cNvPicPr preferRelativeResize="0"/>
          <p:nvPr/>
        </p:nvPicPr>
        <p:blipFill rotWithShape="1">
          <a:blip r:embed="rId14">
            <a:alphaModFix/>
          </a:blip>
          <a:srcRect/>
          <a:stretch/>
        </p:blipFill>
        <p:spPr>
          <a:xfrm>
            <a:off x="5067342" y="3609794"/>
            <a:ext cx="976484" cy="413532"/>
          </a:xfrm>
          <a:prstGeom prst="rect">
            <a:avLst/>
          </a:prstGeom>
          <a:noFill/>
          <a:ln>
            <a:noFill/>
          </a:ln>
        </p:spPr>
      </p:pic>
      <p:pic>
        <p:nvPicPr>
          <p:cNvPr id="757" name="Google Shape;757;p44" descr="mage result for sap hana enterprise cloud logo transparent"/>
          <p:cNvPicPr preferRelativeResize="0"/>
          <p:nvPr/>
        </p:nvPicPr>
        <p:blipFill rotWithShape="1">
          <a:blip r:embed="rId15">
            <a:alphaModFix/>
          </a:blip>
          <a:srcRect/>
          <a:stretch/>
        </p:blipFill>
        <p:spPr>
          <a:xfrm>
            <a:off x="6578346" y="3551988"/>
            <a:ext cx="1250707" cy="529145"/>
          </a:xfrm>
          <a:prstGeom prst="rect">
            <a:avLst/>
          </a:prstGeom>
          <a:noFill/>
          <a:ln>
            <a:noFill/>
          </a:ln>
        </p:spPr>
      </p:pic>
      <p:pic>
        <p:nvPicPr>
          <p:cNvPr id="758" name="Google Shape;758;p44" descr="mage result for oracle cloud logo"/>
          <p:cNvPicPr preferRelativeResize="0"/>
          <p:nvPr/>
        </p:nvPicPr>
        <p:blipFill rotWithShape="1">
          <a:blip r:embed="rId16">
            <a:alphaModFix/>
          </a:blip>
          <a:srcRect/>
          <a:stretch/>
        </p:blipFill>
        <p:spPr>
          <a:xfrm>
            <a:off x="5831603" y="4446084"/>
            <a:ext cx="1235963" cy="823975"/>
          </a:xfrm>
          <a:prstGeom prst="rect">
            <a:avLst/>
          </a:prstGeom>
          <a:noFill/>
          <a:ln>
            <a:noFill/>
          </a:ln>
        </p:spPr>
      </p:pic>
      <p:pic>
        <p:nvPicPr>
          <p:cNvPr id="759" name="Google Shape;759;p44" descr="mage result for arcsight logo white png"/>
          <p:cNvPicPr preferRelativeResize="0"/>
          <p:nvPr/>
        </p:nvPicPr>
        <p:blipFill rotWithShape="1">
          <a:blip r:embed="rId17">
            <a:alphaModFix/>
          </a:blip>
          <a:srcRect/>
          <a:stretch/>
        </p:blipFill>
        <p:spPr>
          <a:xfrm>
            <a:off x="1189317" y="3652850"/>
            <a:ext cx="1348919" cy="428283"/>
          </a:xfrm>
          <a:prstGeom prst="rect">
            <a:avLst/>
          </a:prstGeom>
          <a:noFill/>
          <a:ln>
            <a:noFill/>
          </a:ln>
        </p:spPr>
      </p:pic>
      <p:pic>
        <p:nvPicPr>
          <p:cNvPr id="760" name="Google Shape;760;p44" descr="mage result for servicenow logo png"/>
          <p:cNvPicPr preferRelativeResize="0"/>
          <p:nvPr/>
        </p:nvPicPr>
        <p:blipFill rotWithShape="1">
          <a:blip r:embed="rId18">
            <a:alphaModFix/>
          </a:blip>
          <a:srcRect/>
          <a:stretch/>
        </p:blipFill>
        <p:spPr>
          <a:xfrm>
            <a:off x="2719127" y="3994757"/>
            <a:ext cx="1365816" cy="547108"/>
          </a:xfrm>
          <a:prstGeom prst="rect">
            <a:avLst/>
          </a:prstGeom>
          <a:noFill/>
          <a:ln>
            <a:noFill/>
          </a:ln>
        </p:spPr>
      </p:pic>
      <p:sp>
        <p:nvSpPr>
          <p:cNvPr id="761" name="Google Shape;761;p44"/>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000"/>
              </a:spcBef>
              <a:spcAft>
                <a:spcPts val="0"/>
              </a:spcAft>
              <a:buSzPts val="2400"/>
              <a:buNone/>
            </a:pPr>
            <a:r>
              <a:rPr lang="en-US" sz="2400" b="1">
                <a:solidFill>
                  <a:schemeClr val="dk1"/>
                </a:solidFill>
              </a:rPr>
              <a:t>ONAPSIS PARTNERS </a:t>
            </a:r>
            <a:r>
              <a:rPr lang="en-US" sz="2400"/>
              <a:t>| APPLICATION PROTECTION ECOSYSTEM</a:t>
            </a:r>
            <a:endParaRPr/>
          </a:p>
          <a:p>
            <a:pPr marL="50800" lvl="0" indent="0" algn="l" rtl="0">
              <a:lnSpc>
                <a:spcPct val="90000"/>
              </a:lnSpc>
              <a:spcBef>
                <a:spcPts val="1000"/>
              </a:spcBef>
              <a:spcAft>
                <a:spcPts val="0"/>
              </a:spcAft>
              <a:buSzPts val="2400"/>
              <a:buNone/>
            </a:pPr>
            <a:endParaRPr sz="2400"/>
          </a:p>
        </p:txBody>
      </p:sp>
      <p:pic>
        <p:nvPicPr>
          <p:cNvPr id="762" name="Google Shape;762;p44" descr="Icon&#10;&#10;Description automatically generated"/>
          <p:cNvPicPr preferRelativeResize="0"/>
          <p:nvPr/>
        </p:nvPicPr>
        <p:blipFill rotWithShape="1">
          <a:blip r:embed="rId19">
            <a:alphaModFix/>
          </a:blip>
          <a:srcRect/>
          <a:stretch/>
        </p:blipFill>
        <p:spPr>
          <a:xfrm>
            <a:off x="1038926" y="5158227"/>
            <a:ext cx="1501965" cy="959370"/>
          </a:xfrm>
          <a:prstGeom prst="rect">
            <a:avLst/>
          </a:prstGeom>
          <a:noFill/>
          <a:ln>
            <a:noFill/>
          </a:ln>
        </p:spPr>
      </p:pic>
      <p:pic>
        <p:nvPicPr>
          <p:cNvPr id="763" name="Google Shape;763;p44"/>
          <p:cNvPicPr preferRelativeResize="0"/>
          <p:nvPr/>
        </p:nvPicPr>
        <p:blipFill>
          <a:blip r:embed="rId20">
            <a:alphaModFix/>
          </a:blip>
          <a:stretch>
            <a:fillRect/>
          </a:stretch>
        </p:blipFill>
        <p:spPr>
          <a:xfrm>
            <a:off x="1286600" y="2613947"/>
            <a:ext cx="954175" cy="505731"/>
          </a:xfrm>
          <a:prstGeom prst="rect">
            <a:avLst/>
          </a:prstGeom>
          <a:noFill/>
          <a:ln>
            <a:noFill/>
          </a:ln>
        </p:spPr>
      </p:pic>
      <p:pic>
        <p:nvPicPr>
          <p:cNvPr id="764" name="Google Shape;764;p44"/>
          <p:cNvPicPr preferRelativeResize="0"/>
          <p:nvPr/>
        </p:nvPicPr>
        <p:blipFill>
          <a:blip r:embed="rId21">
            <a:alphaModFix/>
          </a:blip>
          <a:stretch>
            <a:fillRect/>
          </a:stretch>
        </p:blipFill>
        <p:spPr>
          <a:xfrm>
            <a:off x="2610655" y="3012332"/>
            <a:ext cx="1537200" cy="3182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2"/>
          <p:cNvSpPr txBox="1"/>
          <p:nvPr/>
        </p:nvSpPr>
        <p:spPr>
          <a:xfrm>
            <a:off x="3949146" y="2585038"/>
            <a:ext cx="2968487" cy="19389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6000" b="1" i="0" u="none" strike="noStrike" cap="none">
                <a:solidFill>
                  <a:srgbClr val="FEFEFE"/>
                </a:solidFill>
                <a:latin typeface="Arial"/>
                <a:ea typeface="Arial"/>
                <a:cs typeface="Arial"/>
                <a:sym typeface="Arial"/>
              </a:rPr>
              <a:t>THANK YOU</a:t>
            </a:r>
            <a:endParaRPr/>
          </a:p>
        </p:txBody>
      </p:sp>
      <p:sp>
        <p:nvSpPr>
          <p:cNvPr id="481" name="Google Shape;481;p32"/>
          <p:cNvSpPr txBox="1"/>
          <p:nvPr/>
        </p:nvSpPr>
        <p:spPr>
          <a:xfrm>
            <a:off x="7396342" y="2828833"/>
            <a:ext cx="507868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A1446"/>
                </a:solidFill>
                <a:latin typeface="Arial"/>
                <a:ea typeface="Arial"/>
                <a:cs typeface="Arial"/>
                <a:sym typeface="Arial"/>
              </a:rPr>
              <a:t>@onapsis</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446"/>
              </a:solidFill>
              <a:latin typeface="Arial"/>
              <a:ea typeface="Arial"/>
              <a:cs typeface="Arial"/>
              <a:sym typeface="Arial"/>
            </a:endParaRPr>
          </a:p>
          <a:p>
            <a:pPr marL="0" marR="0" lvl="0" indent="0" algn="l" rtl="0">
              <a:spcBef>
                <a:spcPts val="0"/>
              </a:spcBef>
              <a:spcAft>
                <a:spcPts val="0"/>
              </a:spcAft>
              <a:buNone/>
            </a:pPr>
            <a:r>
              <a:rPr lang="en-US" sz="1800" b="0" i="0" u="none" strike="noStrike" cap="none">
                <a:solidFill>
                  <a:srgbClr val="0A1446"/>
                </a:solidFill>
                <a:latin typeface="Arial"/>
                <a:ea typeface="Arial"/>
                <a:cs typeface="Arial"/>
                <a:sym typeface="Arial"/>
              </a:rPr>
              <a:t>linkedin.com/company/onapsis</a:t>
            </a:r>
            <a:endParaRPr sz="1800" b="0" i="0" u="none" strike="noStrike" cap="none">
              <a:solidFill>
                <a:srgbClr val="0A14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44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B21831-71EE-4047-BA93-F3320D43033E}"/>
              </a:ext>
            </a:extLst>
          </p:cNvPr>
          <p:cNvSpPr>
            <a:spLocks noGrp="1"/>
          </p:cNvSpPr>
          <p:nvPr>
            <p:ph type="body" idx="1"/>
          </p:nvPr>
        </p:nvSpPr>
        <p:spPr>
          <a:xfrm>
            <a:off x="252920" y="933855"/>
            <a:ext cx="2828074" cy="1764577"/>
          </a:xfrm>
        </p:spPr>
        <p:txBody>
          <a:bodyPr>
            <a:normAutofit/>
          </a:bodyPr>
          <a:lstStyle/>
          <a:p>
            <a:pPr algn="ctr"/>
            <a:r>
              <a:rPr lang="en-US" sz="2400" dirty="0"/>
              <a:t>Sun Tzu ‘The Art of War’ principles for Cybersecurity</a:t>
            </a:r>
          </a:p>
        </p:txBody>
      </p:sp>
      <p:sp>
        <p:nvSpPr>
          <p:cNvPr id="5" name="Text Placeholder 4">
            <a:extLst>
              <a:ext uri="{FF2B5EF4-FFF2-40B4-BE49-F238E27FC236}">
                <a16:creationId xmlns:a16="http://schemas.microsoft.com/office/drawing/2014/main" id="{98882095-CB4B-41DF-BFE9-F8E0A9662973}"/>
              </a:ext>
            </a:extLst>
          </p:cNvPr>
          <p:cNvSpPr>
            <a:spLocks noGrp="1"/>
          </p:cNvSpPr>
          <p:nvPr>
            <p:ph type="body" idx="2"/>
          </p:nvPr>
        </p:nvSpPr>
        <p:spPr/>
        <p:txBody>
          <a:bodyPr>
            <a:normAutofit/>
          </a:bodyPr>
          <a:lstStyle/>
          <a:p>
            <a:r>
              <a:rPr lang="en-US" b="1" dirty="0"/>
              <a:t>“Know thy self, know thy enemy.”</a:t>
            </a:r>
          </a:p>
          <a:p>
            <a:endParaRPr lang="en-US" dirty="0"/>
          </a:p>
          <a:p>
            <a:pPr lvl="1"/>
            <a:r>
              <a:rPr lang="en-US" dirty="0"/>
              <a:t>This principle addresses the importance of preparation, which begins with VISIBILITY –  identifying business-critical assets and understanding and prioritizing risk.</a:t>
            </a:r>
          </a:p>
          <a:p>
            <a:pPr lvl="1"/>
            <a:endParaRPr lang="en-US" dirty="0"/>
          </a:p>
          <a:p>
            <a:r>
              <a:rPr lang="en-US" b="1" dirty="0"/>
              <a:t>“Subdue the enemy without fighting.”</a:t>
            </a:r>
          </a:p>
          <a:p>
            <a:pPr marL="114300" indent="0">
              <a:buNone/>
            </a:pPr>
            <a:endParaRPr lang="en-US" dirty="0"/>
          </a:p>
          <a:p>
            <a:pPr lvl="1"/>
            <a:r>
              <a:rPr lang="en-US" dirty="0"/>
              <a:t>Sun Tzu states the best tacticians are those who can control situations through intelligence and leverage information to dictate the choices of their adversaries. </a:t>
            </a:r>
          </a:p>
          <a:p>
            <a:pPr lvl="1"/>
            <a:r>
              <a:rPr lang="en-US" dirty="0"/>
              <a:t>Organizations need to establishes a complete understanding of its attack surface; it can then deploy security controls that protect critical assets. </a:t>
            </a:r>
          </a:p>
        </p:txBody>
      </p:sp>
      <p:sp>
        <p:nvSpPr>
          <p:cNvPr id="6" name="Text Placeholder 5">
            <a:extLst>
              <a:ext uri="{FF2B5EF4-FFF2-40B4-BE49-F238E27FC236}">
                <a16:creationId xmlns:a16="http://schemas.microsoft.com/office/drawing/2014/main" id="{87B36099-1FAC-4E4F-AEF9-4DA6D7C438AF}"/>
              </a:ext>
            </a:extLst>
          </p:cNvPr>
          <p:cNvSpPr>
            <a:spLocks noGrp="1"/>
          </p:cNvSpPr>
          <p:nvPr>
            <p:ph type="body" idx="3"/>
          </p:nvPr>
        </p:nvSpPr>
        <p:spPr/>
        <p:txBody>
          <a:bodyPr/>
          <a:lstStyle/>
          <a:p>
            <a:r>
              <a:rPr lang="en-US" dirty="0"/>
              <a:t>Visibility and Risk are Inversely Proportional</a:t>
            </a:r>
          </a:p>
          <a:p>
            <a:r>
              <a:rPr lang="en-US" dirty="0"/>
              <a:t>Onapsis Increases Visibility into Business-Critical Apps</a:t>
            </a:r>
          </a:p>
        </p:txBody>
      </p:sp>
      <p:pic>
        <p:nvPicPr>
          <p:cNvPr id="7" name="Picture 6">
            <a:extLst>
              <a:ext uri="{FF2B5EF4-FFF2-40B4-BE49-F238E27FC236}">
                <a16:creationId xmlns:a16="http://schemas.microsoft.com/office/drawing/2014/main" id="{439662E5-3797-4CF3-8C85-E176C68F60F5}"/>
              </a:ext>
            </a:extLst>
          </p:cNvPr>
          <p:cNvPicPr>
            <a:picLocks noChangeAspect="1"/>
          </p:cNvPicPr>
          <p:nvPr/>
        </p:nvPicPr>
        <p:blipFill>
          <a:blip r:embed="rId2"/>
          <a:stretch>
            <a:fillRect/>
          </a:stretch>
        </p:blipFill>
        <p:spPr>
          <a:xfrm>
            <a:off x="925817" y="4473782"/>
            <a:ext cx="1821999" cy="1980434"/>
          </a:xfrm>
          <a:prstGeom prst="rect">
            <a:avLst/>
          </a:prstGeom>
        </p:spPr>
      </p:pic>
    </p:spTree>
    <p:extLst>
      <p:ext uri="{BB962C8B-B14F-4D97-AF65-F5344CB8AC3E}">
        <p14:creationId xmlns:p14="http://schemas.microsoft.com/office/powerpoint/2010/main" val="210075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5"/>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000"/>
              </a:spcBef>
              <a:spcAft>
                <a:spcPts val="0"/>
              </a:spcAft>
              <a:buSzPts val="2800"/>
              <a:buNone/>
            </a:pPr>
            <a:r>
              <a:rPr lang="en-US"/>
              <a:t>ONAPSIS HIGHLIGHTS</a:t>
            </a:r>
            <a:endParaRPr/>
          </a:p>
        </p:txBody>
      </p:sp>
      <p:sp>
        <p:nvSpPr>
          <p:cNvPr id="473" name="Google Shape;473;p35"/>
          <p:cNvSpPr/>
          <p:nvPr/>
        </p:nvSpPr>
        <p:spPr>
          <a:xfrm>
            <a:off x="7020454" y="2973427"/>
            <a:ext cx="1868700" cy="1134300"/>
          </a:xfrm>
          <a:prstGeom prst="rect">
            <a:avLst/>
          </a:prstGeom>
          <a:noFill/>
          <a:ln>
            <a:noFill/>
          </a:ln>
        </p:spPr>
        <p:txBody>
          <a:bodyPr spcFirstLastPara="1" wrap="square" lIns="91425" tIns="45700" rIns="91425" bIns="45700" anchor="t" anchorCtr="0">
            <a:noAutofit/>
          </a:bodyPr>
          <a:lstStyle/>
          <a:p>
            <a:pPr marL="0" marR="0" lvl="1"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4000" b="1" i="0" u="none" strike="noStrike" kern="0" cap="none" spc="0" normalizeH="0" baseline="0" noProof="0">
                <a:ln>
                  <a:noFill/>
                </a:ln>
                <a:solidFill>
                  <a:srgbClr val="0A1446"/>
                </a:solidFill>
                <a:effectLst/>
                <a:uLnTx/>
                <a:uFillTx/>
                <a:latin typeface="Arial"/>
                <a:ea typeface="Arial"/>
                <a:cs typeface="Arial"/>
                <a:sym typeface="Arial"/>
              </a:rPr>
              <a:t>300+</a:t>
            </a:r>
            <a:br>
              <a:rPr kumimoji="0" lang="en-US" sz="1600" b="0" i="0" u="none" strike="noStrike" kern="0" cap="none" spc="0" normalizeH="0" baseline="0" noProof="0">
                <a:ln>
                  <a:noFill/>
                </a:ln>
                <a:solidFill>
                  <a:srgbClr val="0A1446"/>
                </a:solidFill>
                <a:effectLst/>
                <a:uLnTx/>
                <a:uFillTx/>
                <a:latin typeface="Arial"/>
                <a:ea typeface="Arial"/>
                <a:cs typeface="Arial"/>
                <a:sym typeface="Arial"/>
              </a:rPr>
            </a:br>
            <a:r>
              <a:rPr kumimoji="0" lang="en-US" sz="1600" b="0" i="0" u="none" strike="noStrike" kern="0" cap="none" spc="0" normalizeH="0" baseline="0" noProof="0">
                <a:ln>
                  <a:noFill/>
                </a:ln>
                <a:solidFill>
                  <a:srgbClr val="0A1446"/>
                </a:solidFill>
                <a:effectLst/>
                <a:uLnTx/>
                <a:uFillTx/>
                <a:latin typeface="Arial"/>
                <a:ea typeface="Arial"/>
                <a:cs typeface="Arial"/>
                <a:sym typeface="Arial"/>
              </a:rPr>
              <a:t>Customers,</a:t>
            </a:r>
            <a:br>
              <a:rPr kumimoji="0" lang="en-US" sz="1600" b="0" i="0" u="none" strike="noStrike" kern="0" cap="none" spc="0" normalizeH="0" baseline="0" noProof="0">
                <a:ln>
                  <a:noFill/>
                </a:ln>
                <a:solidFill>
                  <a:srgbClr val="0A1446"/>
                </a:solidFill>
                <a:effectLst/>
                <a:uLnTx/>
                <a:uFillTx/>
                <a:latin typeface="Arial"/>
                <a:ea typeface="Arial"/>
                <a:cs typeface="Arial"/>
                <a:sym typeface="Arial"/>
              </a:rPr>
            </a:br>
            <a:r>
              <a:rPr kumimoji="0" lang="en-US" sz="1600" b="0" i="0" u="none" strike="noStrike" kern="0" cap="none" spc="0" normalizeH="0" baseline="0" noProof="0">
                <a:ln>
                  <a:noFill/>
                </a:ln>
                <a:solidFill>
                  <a:srgbClr val="0A1446"/>
                </a:solidFill>
                <a:effectLst/>
                <a:uLnTx/>
                <a:uFillTx/>
                <a:latin typeface="Arial"/>
                <a:ea typeface="Arial"/>
                <a:cs typeface="Arial"/>
                <a:sym typeface="Arial"/>
              </a:rPr>
              <a:t>20% Fortune100</a:t>
            </a:r>
            <a:endParaRPr kumimoji="0" sz="1600" b="0" i="0" u="none" strike="noStrike" kern="0" cap="none" spc="0" normalizeH="0" baseline="0" noProof="0">
              <a:ln>
                <a:noFill/>
              </a:ln>
              <a:solidFill>
                <a:srgbClr val="0A1446"/>
              </a:solidFill>
              <a:effectLst/>
              <a:uLnTx/>
              <a:uFillTx/>
              <a:latin typeface="Arial"/>
              <a:ea typeface="Arial"/>
              <a:cs typeface="Arial"/>
              <a:sym typeface="Arial"/>
            </a:endParaRPr>
          </a:p>
        </p:txBody>
      </p:sp>
      <p:sp>
        <p:nvSpPr>
          <p:cNvPr id="474" name="Google Shape;474;p35"/>
          <p:cNvSpPr/>
          <p:nvPr/>
        </p:nvSpPr>
        <p:spPr>
          <a:xfrm>
            <a:off x="4613479" y="2973425"/>
            <a:ext cx="1609800" cy="1134300"/>
          </a:xfrm>
          <a:prstGeom prst="rect">
            <a:avLst/>
          </a:prstGeom>
          <a:noFill/>
          <a:ln>
            <a:noFill/>
          </a:ln>
        </p:spPr>
        <p:txBody>
          <a:bodyPr spcFirstLastPara="1" wrap="square" lIns="91425" tIns="45700" rIns="91425" bIns="45700" anchor="t" anchorCtr="0">
            <a:noAutofit/>
          </a:bodyPr>
          <a:lstStyle/>
          <a:p>
            <a:pPr marL="0" marR="0" lvl="1"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4000" b="1" i="0" u="none" strike="noStrike" kern="0" cap="none" spc="0" normalizeH="0" baseline="0" noProof="0">
                <a:ln>
                  <a:noFill/>
                </a:ln>
                <a:solidFill>
                  <a:srgbClr val="0A1446"/>
                </a:solidFill>
                <a:effectLst/>
                <a:uLnTx/>
                <a:uFillTx/>
                <a:latin typeface="Arial"/>
                <a:ea typeface="Arial"/>
                <a:cs typeface="Arial"/>
                <a:sym typeface="Arial"/>
              </a:rPr>
              <a:t>400+</a:t>
            </a:r>
            <a:br>
              <a:rPr kumimoji="0" lang="en-US" sz="1600" b="0" i="0" u="none" strike="noStrike" kern="0" cap="none" spc="0" normalizeH="0" baseline="0" noProof="0">
                <a:ln>
                  <a:noFill/>
                </a:ln>
                <a:solidFill>
                  <a:srgbClr val="0A1446"/>
                </a:solidFill>
                <a:effectLst/>
                <a:uLnTx/>
                <a:uFillTx/>
                <a:latin typeface="Arial"/>
                <a:ea typeface="Arial"/>
                <a:cs typeface="Arial"/>
                <a:sym typeface="Arial"/>
              </a:rPr>
            </a:br>
            <a:r>
              <a:rPr kumimoji="0" lang="en-US" sz="1600" b="0" i="0" u="none" strike="noStrike" kern="0" cap="none" spc="0" normalizeH="0" baseline="0" noProof="0">
                <a:ln>
                  <a:noFill/>
                </a:ln>
                <a:solidFill>
                  <a:srgbClr val="0A1446"/>
                </a:solidFill>
                <a:effectLst/>
                <a:uLnTx/>
                <a:uFillTx/>
                <a:latin typeface="Arial"/>
                <a:ea typeface="Arial"/>
                <a:cs typeface="Arial"/>
                <a:sym typeface="Arial"/>
              </a:rPr>
              <a:t>Global</a:t>
            </a:r>
            <a:endParaRPr kumimoji="0" sz="1600" b="0" i="0" u="none" strike="noStrike" kern="0" cap="none" spc="0" normalizeH="0" baseline="0" noProof="0">
              <a:ln>
                <a:noFill/>
              </a:ln>
              <a:solidFill>
                <a:srgbClr val="0A1446"/>
              </a:solidFill>
              <a:effectLst/>
              <a:uLnTx/>
              <a:uFillTx/>
              <a:latin typeface="Arial"/>
              <a:ea typeface="Arial"/>
              <a:cs typeface="Arial"/>
              <a:sym typeface="Arial"/>
            </a:endParaRPr>
          </a:p>
          <a:p>
            <a:pPr marL="0" marR="0" lvl="1"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1600" b="0" i="0" u="none" strike="noStrike" kern="0" cap="none" spc="0" normalizeH="0" baseline="0" noProof="0">
                <a:ln>
                  <a:noFill/>
                </a:ln>
                <a:solidFill>
                  <a:srgbClr val="0A1446"/>
                </a:solidFill>
                <a:effectLst/>
                <a:uLnTx/>
                <a:uFillTx/>
                <a:latin typeface="Arial"/>
                <a:ea typeface="Arial"/>
                <a:cs typeface="Arial"/>
                <a:sym typeface="Arial"/>
              </a:rPr>
              <a:t>Employees </a:t>
            </a:r>
            <a:br>
              <a:rPr kumimoji="0" lang="en-US" sz="1600" b="0" i="0" u="none" strike="noStrike" kern="0" cap="none" spc="0" normalizeH="0" baseline="0" noProof="0">
                <a:ln>
                  <a:noFill/>
                </a:ln>
                <a:solidFill>
                  <a:srgbClr val="0A1446"/>
                </a:solidFill>
                <a:effectLst/>
                <a:uLnTx/>
                <a:uFillTx/>
                <a:latin typeface="Arial"/>
                <a:ea typeface="Arial"/>
                <a:cs typeface="Arial"/>
                <a:sym typeface="Arial"/>
              </a:rPr>
            </a:br>
            <a:endParaRPr kumimoji="0" sz="1600" b="0" i="0" u="none" strike="noStrike" kern="0" cap="none" spc="0" normalizeH="0" baseline="0" noProof="0">
              <a:ln>
                <a:noFill/>
              </a:ln>
              <a:solidFill>
                <a:srgbClr val="0A1446"/>
              </a:solidFill>
              <a:effectLst/>
              <a:uLnTx/>
              <a:uFillTx/>
              <a:latin typeface="Arial"/>
              <a:ea typeface="Arial"/>
              <a:cs typeface="Arial"/>
              <a:sym typeface="Arial"/>
            </a:endParaRPr>
          </a:p>
        </p:txBody>
      </p:sp>
      <p:sp>
        <p:nvSpPr>
          <p:cNvPr id="475" name="Google Shape;475;p35"/>
          <p:cNvSpPr/>
          <p:nvPr/>
        </p:nvSpPr>
        <p:spPr>
          <a:xfrm>
            <a:off x="9702509" y="2973427"/>
            <a:ext cx="1609800" cy="1134300"/>
          </a:xfrm>
          <a:prstGeom prst="rect">
            <a:avLst/>
          </a:prstGeom>
          <a:noFill/>
          <a:ln>
            <a:noFill/>
          </a:ln>
        </p:spPr>
        <p:txBody>
          <a:bodyPr spcFirstLastPara="1" wrap="square" lIns="91425" tIns="45700" rIns="91425" bIns="45700" anchor="t" anchorCtr="0">
            <a:noAutofit/>
          </a:bodyPr>
          <a:lstStyle/>
          <a:p>
            <a:pPr marL="0" marR="0" lvl="1"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4000" b="1" i="0" u="none" strike="noStrike" kern="0" cap="none" spc="0" normalizeH="0" baseline="0" noProof="0">
                <a:ln>
                  <a:noFill/>
                </a:ln>
                <a:solidFill>
                  <a:srgbClr val="0A1446"/>
                </a:solidFill>
                <a:effectLst/>
                <a:uLnTx/>
                <a:uFillTx/>
                <a:latin typeface="Arial"/>
                <a:ea typeface="Arial"/>
                <a:cs typeface="Arial"/>
                <a:sym typeface="Arial"/>
              </a:rPr>
              <a:t>94%</a:t>
            </a:r>
            <a:endParaRPr kumimoji="0" sz="4000" b="0" i="0" u="none" strike="noStrike" kern="0" cap="none" spc="0" normalizeH="0" baseline="0" noProof="0">
              <a:ln>
                <a:noFill/>
              </a:ln>
              <a:solidFill>
                <a:srgbClr val="0A1446"/>
              </a:solidFill>
              <a:effectLst/>
              <a:uLnTx/>
              <a:uFillTx/>
              <a:latin typeface="Arial"/>
              <a:ea typeface="Arial"/>
              <a:cs typeface="Arial"/>
              <a:sym typeface="Arial"/>
            </a:endParaRPr>
          </a:p>
          <a:p>
            <a:pPr marL="0" marR="0" lvl="1"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0" i="0" u="none" strike="noStrike" kern="0" cap="none" spc="0" normalizeH="0" baseline="0" noProof="0">
                <a:ln>
                  <a:noFill/>
                </a:ln>
                <a:solidFill>
                  <a:srgbClr val="0A1446"/>
                </a:solidFill>
                <a:effectLst/>
                <a:uLnTx/>
                <a:uFillTx/>
                <a:latin typeface="Arial"/>
                <a:ea typeface="Arial"/>
                <a:cs typeface="Arial"/>
                <a:sym typeface="Arial"/>
              </a:rPr>
              <a:t>Customer</a:t>
            </a:r>
            <a:br>
              <a:rPr kumimoji="0" lang="en-US" sz="1600" b="0" i="0" u="none" strike="noStrike" kern="0" cap="none" spc="0" normalizeH="0" baseline="0" noProof="0">
                <a:ln>
                  <a:noFill/>
                </a:ln>
                <a:solidFill>
                  <a:srgbClr val="0A1446"/>
                </a:solidFill>
                <a:effectLst/>
                <a:uLnTx/>
                <a:uFillTx/>
                <a:latin typeface="Arial"/>
                <a:ea typeface="Arial"/>
                <a:cs typeface="Arial"/>
                <a:sym typeface="Arial"/>
              </a:rPr>
            </a:br>
            <a:r>
              <a:rPr kumimoji="0" lang="en-US" sz="1600" b="0" i="0" u="none" strike="noStrike" kern="0" cap="none" spc="0" normalizeH="0" baseline="0" noProof="0">
                <a:ln>
                  <a:noFill/>
                </a:ln>
                <a:solidFill>
                  <a:srgbClr val="0A1446"/>
                </a:solidFill>
                <a:effectLst/>
                <a:uLnTx/>
                <a:uFillTx/>
                <a:latin typeface="Arial"/>
                <a:ea typeface="Arial"/>
                <a:cs typeface="Arial"/>
                <a:sym typeface="Arial"/>
              </a:rPr>
              <a:t>Retention</a:t>
            </a:r>
            <a:endParaRPr kumimoji="0" sz="1600" b="0" i="0" u="none" strike="noStrike" kern="0" cap="none" spc="0" normalizeH="0" baseline="0" noProof="0">
              <a:ln>
                <a:noFill/>
              </a:ln>
              <a:solidFill>
                <a:srgbClr val="0A1446"/>
              </a:solidFill>
              <a:effectLst/>
              <a:uLnTx/>
              <a:uFillTx/>
              <a:latin typeface="Arial"/>
              <a:ea typeface="Arial"/>
              <a:cs typeface="Arial"/>
              <a:sym typeface="Arial"/>
            </a:endParaRPr>
          </a:p>
        </p:txBody>
      </p:sp>
      <p:pic>
        <p:nvPicPr>
          <p:cNvPr id="476" name="Google Shape;476;p35" descr="A picture containing light&#10;&#10;Description automatically generated"/>
          <p:cNvPicPr preferRelativeResize="0"/>
          <p:nvPr/>
        </p:nvPicPr>
        <p:blipFill rotWithShape="1">
          <a:blip r:embed="rId3">
            <a:alphaModFix/>
          </a:blip>
          <a:srcRect/>
          <a:stretch/>
        </p:blipFill>
        <p:spPr>
          <a:xfrm>
            <a:off x="7262726" y="1555121"/>
            <a:ext cx="1384248" cy="1384248"/>
          </a:xfrm>
          <a:prstGeom prst="rect">
            <a:avLst/>
          </a:prstGeom>
          <a:noFill/>
          <a:ln>
            <a:noFill/>
          </a:ln>
        </p:spPr>
      </p:pic>
      <p:pic>
        <p:nvPicPr>
          <p:cNvPr id="477" name="Google Shape;477;p35"/>
          <p:cNvPicPr preferRelativeResize="0"/>
          <p:nvPr/>
        </p:nvPicPr>
        <p:blipFill rotWithShape="1">
          <a:blip r:embed="rId4">
            <a:alphaModFix/>
          </a:blip>
          <a:srcRect/>
          <a:stretch/>
        </p:blipFill>
        <p:spPr>
          <a:xfrm>
            <a:off x="4726230" y="1572544"/>
            <a:ext cx="1384248" cy="1384248"/>
          </a:xfrm>
          <a:prstGeom prst="rect">
            <a:avLst/>
          </a:prstGeom>
          <a:noFill/>
          <a:ln>
            <a:noFill/>
          </a:ln>
        </p:spPr>
      </p:pic>
      <p:pic>
        <p:nvPicPr>
          <p:cNvPr id="478" name="Google Shape;478;p35" descr="A picture containing tableware, plate, drawing, cup&#10;&#10;Description automatically generated"/>
          <p:cNvPicPr preferRelativeResize="0"/>
          <p:nvPr/>
        </p:nvPicPr>
        <p:blipFill rotWithShape="1">
          <a:blip r:embed="rId5">
            <a:alphaModFix/>
          </a:blip>
          <a:srcRect/>
          <a:stretch/>
        </p:blipFill>
        <p:spPr>
          <a:xfrm>
            <a:off x="9821906" y="1458626"/>
            <a:ext cx="1370956" cy="1370956"/>
          </a:xfrm>
          <a:prstGeom prst="rect">
            <a:avLst/>
          </a:prstGeom>
          <a:noFill/>
          <a:ln>
            <a:noFill/>
          </a:ln>
        </p:spPr>
      </p:pic>
      <p:sp>
        <p:nvSpPr>
          <p:cNvPr id="479" name="Google Shape;479;p35"/>
          <p:cNvSpPr/>
          <p:nvPr/>
        </p:nvSpPr>
        <p:spPr>
          <a:xfrm>
            <a:off x="1887959" y="2973426"/>
            <a:ext cx="1963800" cy="954900"/>
          </a:xfrm>
          <a:prstGeom prst="rect">
            <a:avLst/>
          </a:prstGeom>
          <a:noFill/>
          <a:ln>
            <a:noFill/>
          </a:ln>
        </p:spPr>
        <p:txBody>
          <a:bodyPr spcFirstLastPara="1" wrap="square" lIns="91425" tIns="45700" rIns="91425" bIns="45700" anchor="t" anchorCtr="0">
            <a:noAutofit/>
          </a:bodyPr>
          <a:lstStyle/>
          <a:p>
            <a:pPr marL="0" marR="0" lvl="1"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4000" b="1" i="0" u="none" strike="noStrike" kern="0" cap="none" spc="0" normalizeH="0" baseline="0" noProof="0">
                <a:ln>
                  <a:noFill/>
                </a:ln>
                <a:solidFill>
                  <a:srgbClr val="0A1446"/>
                </a:solidFill>
                <a:effectLst/>
                <a:uLnTx/>
                <a:uFillTx/>
                <a:latin typeface="Arial"/>
                <a:ea typeface="Arial"/>
                <a:cs typeface="Arial"/>
                <a:sym typeface="Arial"/>
              </a:rPr>
              <a:t>#1</a:t>
            </a:r>
            <a:endParaRPr kumimoji="0" sz="4000" b="0" i="0" u="none" strike="noStrike" kern="0" cap="none" spc="0" normalizeH="0" baseline="0" noProof="0">
              <a:ln>
                <a:noFill/>
              </a:ln>
              <a:solidFill>
                <a:srgbClr val="0A1446"/>
              </a:solidFill>
              <a:effectLst/>
              <a:uLnTx/>
              <a:uFillTx/>
              <a:latin typeface="Arial"/>
              <a:ea typeface="Arial"/>
              <a:cs typeface="Arial"/>
              <a:sym typeface="Arial"/>
            </a:endParaRPr>
          </a:p>
          <a:p>
            <a:pPr marL="0" marR="0" lvl="1"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0" i="0" u="none" strike="noStrike" kern="0" cap="none" spc="0" normalizeH="0" baseline="0" noProof="0">
                <a:ln>
                  <a:noFill/>
                </a:ln>
                <a:solidFill>
                  <a:srgbClr val="0A1446"/>
                </a:solidFill>
                <a:effectLst/>
                <a:uLnTx/>
                <a:uFillTx/>
                <a:latin typeface="Arial"/>
                <a:ea typeface="Arial"/>
                <a:cs typeface="Arial"/>
                <a:sym typeface="Arial"/>
              </a:rPr>
              <a:t>Market Category </a:t>
            </a:r>
            <a:br>
              <a:rPr kumimoji="0" lang="en-US" sz="1600" b="0" i="0" u="none" strike="noStrike" kern="0" cap="none" spc="0" normalizeH="0" baseline="0" noProof="0">
                <a:ln>
                  <a:noFill/>
                </a:ln>
                <a:solidFill>
                  <a:srgbClr val="0A1446"/>
                </a:solidFill>
                <a:effectLst/>
                <a:uLnTx/>
                <a:uFillTx/>
                <a:latin typeface="Arial"/>
                <a:ea typeface="Arial"/>
                <a:cs typeface="Arial"/>
                <a:sym typeface="Arial"/>
              </a:rPr>
            </a:br>
            <a:r>
              <a:rPr kumimoji="0" lang="en-US" sz="1600" b="0" i="0" u="none" strike="noStrike" kern="0" cap="none" spc="0" normalizeH="0" baseline="0" noProof="0">
                <a:ln>
                  <a:noFill/>
                </a:ln>
                <a:solidFill>
                  <a:srgbClr val="0A1446"/>
                </a:solidFill>
                <a:effectLst/>
                <a:uLnTx/>
                <a:uFillTx/>
                <a:latin typeface="Arial"/>
                <a:ea typeface="Arial"/>
                <a:cs typeface="Arial"/>
                <a:sym typeface="Arial"/>
              </a:rPr>
              <a:t>Leader</a:t>
            </a:r>
            <a:endParaRPr kumimoji="0" sz="1600" b="0" i="0" u="none" strike="noStrike" kern="0" cap="none" spc="0" normalizeH="0" baseline="0" noProof="0">
              <a:ln>
                <a:noFill/>
              </a:ln>
              <a:solidFill>
                <a:srgbClr val="0A1446"/>
              </a:solidFill>
              <a:effectLst/>
              <a:uLnTx/>
              <a:uFillTx/>
              <a:latin typeface="Arial"/>
              <a:ea typeface="Arial"/>
              <a:cs typeface="Arial"/>
              <a:sym typeface="Arial"/>
            </a:endParaRPr>
          </a:p>
        </p:txBody>
      </p:sp>
      <p:pic>
        <p:nvPicPr>
          <p:cNvPr id="480" name="Google Shape;480;p35" descr="A close up of a logo&#10;&#10;Description automatically generated"/>
          <p:cNvPicPr preferRelativeResize="0"/>
          <p:nvPr/>
        </p:nvPicPr>
        <p:blipFill rotWithShape="1">
          <a:blip r:embed="rId6">
            <a:alphaModFix/>
          </a:blip>
          <a:srcRect/>
          <a:stretch/>
        </p:blipFill>
        <p:spPr>
          <a:xfrm>
            <a:off x="2271418" y="1701566"/>
            <a:ext cx="1197017" cy="1197017"/>
          </a:xfrm>
          <a:prstGeom prst="rect">
            <a:avLst/>
          </a:prstGeom>
          <a:noFill/>
          <a:ln>
            <a:noFill/>
          </a:ln>
        </p:spPr>
      </p:pic>
      <p:grpSp>
        <p:nvGrpSpPr>
          <p:cNvPr id="481" name="Google Shape;481;p35"/>
          <p:cNvGrpSpPr/>
          <p:nvPr/>
        </p:nvGrpSpPr>
        <p:grpSpPr>
          <a:xfrm>
            <a:off x="2365752" y="4312972"/>
            <a:ext cx="2295300" cy="2295300"/>
            <a:chOff x="4270752" y="4312972"/>
            <a:chExt cx="2295300" cy="2295300"/>
          </a:xfrm>
        </p:grpSpPr>
        <p:sp>
          <p:nvSpPr>
            <p:cNvPr id="482" name="Google Shape;482;p35"/>
            <p:cNvSpPr/>
            <p:nvPr/>
          </p:nvSpPr>
          <p:spPr>
            <a:xfrm>
              <a:off x="4270752" y="4312972"/>
              <a:ext cx="2295300" cy="2295300"/>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A1446"/>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483" name="Google Shape;483;p35"/>
            <p:cNvPicPr preferRelativeResize="0"/>
            <p:nvPr/>
          </p:nvPicPr>
          <p:blipFill>
            <a:blip r:embed="rId7">
              <a:alphaModFix/>
            </a:blip>
            <a:stretch>
              <a:fillRect/>
            </a:stretch>
          </p:blipFill>
          <p:spPr>
            <a:xfrm>
              <a:off x="4543413" y="4561826"/>
              <a:ext cx="1740024" cy="1740048"/>
            </a:xfrm>
            <a:prstGeom prst="rect">
              <a:avLst/>
            </a:prstGeom>
            <a:noFill/>
            <a:ln>
              <a:noFill/>
            </a:ln>
          </p:spPr>
        </p:pic>
      </p:grpSp>
      <p:grpSp>
        <p:nvGrpSpPr>
          <p:cNvPr id="484" name="Google Shape;484;p35"/>
          <p:cNvGrpSpPr/>
          <p:nvPr/>
        </p:nvGrpSpPr>
        <p:grpSpPr>
          <a:xfrm>
            <a:off x="5405567" y="4312971"/>
            <a:ext cx="2295300" cy="2295300"/>
            <a:chOff x="6807248" y="4312971"/>
            <a:chExt cx="2295300" cy="2295300"/>
          </a:xfrm>
        </p:grpSpPr>
        <p:sp>
          <p:nvSpPr>
            <p:cNvPr id="485" name="Google Shape;485;p35"/>
            <p:cNvSpPr/>
            <p:nvPr/>
          </p:nvSpPr>
          <p:spPr>
            <a:xfrm>
              <a:off x="6807248" y="4312971"/>
              <a:ext cx="2295300" cy="2295300"/>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A1446"/>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486" name="Google Shape;486;p35"/>
            <p:cNvPicPr preferRelativeResize="0"/>
            <p:nvPr/>
          </p:nvPicPr>
          <p:blipFill rotWithShape="1">
            <a:blip r:embed="rId8">
              <a:alphaModFix/>
            </a:blip>
            <a:srcRect t="238" b="238"/>
            <a:stretch/>
          </p:blipFill>
          <p:spPr>
            <a:xfrm>
              <a:off x="7077134" y="4756533"/>
              <a:ext cx="1755527" cy="1408175"/>
            </a:xfrm>
            <a:prstGeom prst="rect">
              <a:avLst/>
            </a:prstGeom>
            <a:noFill/>
            <a:ln>
              <a:noFill/>
            </a:ln>
          </p:spPr>
        </p:pic>
      </p:grpSp>
      <p:grpSp>
        <p:nvGrpSpPr>
          <p:cNvPr id="487" name="Google Shape;487;p35"/>
          <p:cNvGrpSpPr/>
          <p:nvPr/>
        </p:nvGrpSpPr>
        <p:grpSpPr>
          <a:xfrm>
            <a:off x="8445382" y="4312970"/>
            <a:ext cx="2295300" cy="2295300"/>
            <a:chOff x="9359782" y="4312970"/>
            <a:chExt cx="2295300" cy="2295300"/>
          </a:xfrm>
        </p:grpSpPr>
        <p:sp>
          <p:nvSpPr>
            <p:cNvPr id="488" name="Google Shape;488;p35"/>
            <p:cNvSpPr/>
            <p:nvPr/>
          </p:nvSpPr>
          <p:spPr>
            <a:xfrm>
              <a:off x="9359782" y="4312970"/>
              <a:ext cx="2295300" cy="2295300"/>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A1446"/>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489" name="Google Shape;489;p35"/>
            <p:cNvPicPr preferRelativeResize="0"/>
            <p:nvPr/>
          </p:nvPicPr>
          <p:blipFill rotWithShape="1">
            <a:blip r:embed="rId9">
              <a:alphaModFix/>
            </a:blip>
            <a:srcRect l="3401" r="3401"/>
            <a:stretch/>
          </p:blipFill>
          <p:spPr>
            <a:xfrm>
              <a:off x="9738831" y="4756289"/>
              <a:ext cx="1537202" cy="1408662"/>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body" idx="1"/>
          </p:nvPr>
        </p:nvSpPr>
        <p:spPr>
          <a:xfrm>
            <a:off x="880232" y="329767"/>
            <a:ext cx="11199224" cy="634431"/>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000"/>
              </a:spcBef>
              <a:spcAft>
                <a:spcPts val="0"/>
              </a:spcAft>
              <a:buSzPts val="2000"/>
              <a:buNone/>
            </a:pPr>
            <a:r>
              <a:rPr lang="en-US"/>
              <a:t>BUSINESS-CRITICAL APPLICATIONS POWER YOUR BUSINESS</a:t>
            </a:r>
            <a:endParaRPr/>
          </a:p>
        </p:txBody>
      </p:sp>
      <p:sp>
        <p:nvSpPr>
          <p:cNvPr id="109" name="Google Shape;109;p22"/>
          <p:cNvSpPr txBox="1"/>
          <p:nvPr/>
        </p:nvSpPr>
        <p:spPr>
          <a:xfrm>
            <a:off x="7037696" y="1231810"/>
            <a:ext cx="2238440"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0" i="0" u="none" strike="noStrike" cap="none">
                <a:solidFill>
                  <a:schemeClr val="accent6"/>
                </a:solidFill>
                <a:latin typeface="Arial"/>
                <a:ea typeface="Arial"/>
                <a:cs typeface="Arial"/>
                <a:sym typeface="Arial"/>
              </a:rPr>
              <a:t>92%</a:t>
            </a:r>
            <a:endParaRPr sz="1400" b="0" i="0" u="none" strike="noStrike" cap="none">
              <a:solidFill>
                <a:srgbClr val="000000"/>
              </a:solidFill>
              <a:latin typeface="Arial"/>
              <a:ea typeface="Arial"/>
              <a:cs typeface="Arial"/>
              <a:sym typeface="Arial"/>
            </a:endParaRPr>
          </a:p>
        </p:txBody>
      </p:sp>
      <p:sp>
        <p:nvSpPr>
          <p:cNvPr id="110" name="Google Shape;110;p22"/>
          <p:cNvSpPr txBox="1"/>
          <p:nvPr/>
        </p:nvSpPr>
        <p:spPr>
          <a:xfrm>
            <a:off x="9266300" y="1386465"/>
            <a:ext cx="268375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of the Global 2000 use SAP or Oracle</a:t>
            </a:r>
            <a:r>
              <a:rPr lang="en-US" sz="2000" b="0" i="0" u="none" strike="noStrike" cap="none" baseline="30000">
                <a:solidFill>
                  <a:schemeClr val="dk1"/>
                </a:solidFill>
                <a:latin typeface="Arial"/>
                <a:ea typeface="Arial"/>
                <a:cs typeface="Arial"/>
                <a:sym typeface="Arial"/>
              </a:rPr>
              <a:t>1</a:t>
            </a:r>
            <a:endParaRPr sz="2000" b="0" i="0" u="none" strike="noStrike" cap="none">
              <a:solidFill>
                <a:srgbClr val="000000"/>
              </a:solidFill>
              <a:latin typeface="Arial"/>
              <a:ea typeface="Arial"/>
              <a:cs typeface="Arial"/>
              <a:sym typeface="Arial"/>
            </a:endParaRPr>
          </a:p>
        </p:txBody>
      </p:sp>
      <p:sp>
        <p:nvSpPr>
          <p:cNvPr id="111" name="Google Shape;111;p22"/>
          <p:cNvSpPr txBox="1"/>
          <p:nvPr/>
        </p:nvSpPr>
        <p:spPr>
          <a:xfrm>
            <a:off x="6977917" y="2993733"/>
            <a:ext cx="23580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a:solidFill>
                  <a:schemeClr val="accent6"/>
                </a:solidFill>
              </a:rPr>
              <a:t>8</a:t>
            </a:r>
            <a:r>
              <a:rPr lang="en-US" sz="6600" b="0" i="0" u="none" strike="noStrike" cap="none">
                <a:solidFill>
                  <a:schemeClr val="accent6"/>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112" name="Google Shape;112;p22"/>
          <p:cNvSpPr txBox="1"/>
          <p:nvPr/>
        </p:nvSpPr>
        <p:spPr>
          <a:xfrm>
            <a:off x="9266301" y="3143945"/>
            <a:ext cx="2857348"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of the world’s revenue touches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these systems</a:t>
            </a:r>
            <a:r>
              <a:rPr lang="en-US" sz="2000" b="0" i="0" u="none" strike="noStrike" cap="none" baseline="30000">
                <a:solidFill>
                  <a:schemeClr val="dk1"/>
                </a:solidFill>
                <a:latin typeface="Arial"/>
                <a:ea typeface="Arial"/>
                <a:cs typeface="Arial"/>
                <a:sym typeface="Arial"/>
              </a:rPr>
              <a:t>2</a:t>
            </a:r>
            <a:endParaRPr sz="2000" b="0" i="0" u="none" strike="noStrike" cap="none">
              <a:solidFill>
                <a:schemeClr val="dk1"/>
              </a:solidFill>
              <a:latin typeface="Arial"/>
              <a:ea typeface="Arial"/>
              <a:cs typeface="Arial"/>
              <a:sym typeface="Arial"/>
            </a:endParaRPr>
          </a:p>
        </p:txBody>
      </p:sp>
      <p:cxnSp>
        <p:nvCxnSpPr>
          <p:cNvPr id="113" name="Google Shape;113;p22"/>
          <p:cNvCxnSpPr/>
          <p:nvPr/>
        </p:nvCxnSpPr>
        <p:spPr>
          <a:xfrm rot="10800000">
            <a:off x="7142124" y="2583791"/>
            <a:ext cx="5049878" cy="22436"/>
          </a:xfrm>
          <a:prstGeom prst="straightConnector1">
            <a:avLst/>
          </a:prstGeom>
          <a:noFill/>
          <a:ln w="12700" cap="flat" cmpd="sng">
            <a:solidFill>
              <a:srgbClr val="7F7F7F"/>
            </a:solidFill>
            <a:prstDash val="dash"/>
            <a:round/>
            <a:headEnd type="none" w="sm" len="sm"/>
            <a:tailEnd type="none" w="sm" len="sm"/>
          </a:ln>
        </p:spPr>
      </p:cxnSp>
      <p:cxnSp>
        <p:nvCxnSpPr>
          <p:cNvPr id="114" name="Google Shape;114;p22"/>
          <p:cNvCxnSpPr/>
          <p:nvPr/>
        </p:nvCxnSpPr>
        <p:spPr>
          <a:xfrm rot="10800000">
            <a:off x="7343678" y="4380371"/>
            <a:ext cx="4848323" cy="29908"/>
          </a:xfrm>
          <a:prstGeom prst="straightConnector1">
            <a:avLst/>
          </a:prstGeom>
          <a:noFill/>
          <a:ln w="12700" cap="flat" cmpd="sng">
            <a:solidFill>
              <a:srgbClr val="7F7F7F"/>
            </a:solidFill>
            <a:prstDash val="dash"/>
            <a:round/>
            <a:headEnd type="none" w="sm" len="sm"/>
            <a:tailEnd type="none" w="sm" len="sm"/>
          </a:ln>
        </p:spPr>
      </p:cxnSp>
      <p:sp>
        <p:nvSpPr>
          <p:cNvPr id="115" name="Google Shape;115;p22"/>
          <p:cNvSpPr txBox="1"/>
          <p:nvPr/>
        </p:nvSpPr>
        <p:spPr>
          <a:xfrm>
            <a:off x="6961496" y="4686556"/>
            <a:ext cx="2357999"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0" i="0" u="none" strike="noStrike" cap="none">
                <a:solidFill>
                  <a:schemeClr val="accent6"/>
                </a:solidFill>
                <a:latin typeface="Arial"/>
                <a:ea typeface="Arial"/>
                <a:cs typeface="Arial"/>
                <a:sym typeface="Arial"/>
              </a:rPr>
              <a:t>1</a:t>
            </a:r>
            <a:r>
              <a:rPr lang="en-US" sz="3000" b="0" i="0" u="none" strike="noStrike" cap="none">
                <a:solidFill>
                  <a:schemeClr val="accent6"/>
                </a:solidFill>
                <a:latin typeface="Arial"/>
                <a:ea typeface="Arial"/>
                <a:cs typeface="Arial"/>
                <a:sym typeface="Arial"/>
              </a:rPr>
              <a:t> in </a:t>
            </a:r>
            <a:r>
              <a:rPr lang="en-US" sz="6600" b="0" i="0" u="none" strike="noStrike" cap="none">
                <a:solidFill>
                  <a:schemeClr val="accent6"/>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116" name="Google Shape;116;p22"/>
          <p:cNvSpPr txBox="1"/>
          <p:nvPr/>
        </p:nvSpPr>
        <p:spPr>
          <a:xfrm>
            <a:off x="9326080" y="4907108"/>
            <a:ext cx="2623971"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enterprise applications are SaaS-based</a:t>
            </a:r>
            <a:r>
              <a:rPr lang="en-US" sz="2000" b="0" i="0" u="none" strike="noStrike" cap="none" baseline="30000">
                <a:solidFill>
                  <a:schemeClr val="dk1"/>
                </a:solidFill>
                <a:latin typeface="Arial"/>
                <a:ea typeface="Arial"/>
                <a:cs typeface="Arial"/>
                <a:sym typeface="Arial"/>
              </a:rPr>
              <a:t>3</a:t>
            </a:r>
            <a:endParaRPr sz="2000" b="0" i="0" u="none" strike="noStrike" cap="none">
              <a:solidFill>
                <a:schemeClr val="dk1"/>
              </a:solidFill>
              <a:latin typeface="Arial"/>
              <a:ea typeface="Arial"/>
              <a:cs typeface="Arial"/>
              <a:sym typeface="Arial"/>
            </a:endParaRPr>
          </a:p>
        </p:txBody>
      </p:sp>
      <p:pic>
        <p:nvPicPr>
          <p:cNvPr id="117" name="Google Shape;117;p22"/>
          <p:cNvPicPr preferRelativeResize="0"/>
          <p:nvPr/>
        </p:nvPicPr>
        <p:blipFill>
          <a:blip r:embed="rId3">
            <a:alphaModFix/>
          </a:blip>
          <a:stretch>
            <a:fillRect/>
          </a:stretch>
        </p:blipFill>
        <p:spPr>
          <a:xfrm>
            <a:off x="1396263" y="1036575"/>
            <a:ext cx="4867275" cy="5124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4"/>
          <p:cNvPicPr preferRelativeResize="0"/>
          <p:nvPr/>
        </p:nvPicPr>
        <p:blipFill rotWithShape="1">
          <a:blip r:embed="rId3">
            <a:alphaModFix/>
          </a:blip>
          <a:srcRect/>
          <a:stretch/>
        </p:blipFill>
        <p:spPr>
          <a:xfrm>
            <a:off x="3460213" y="1657769"/>
            <a:ext cx="5210175" cy="3486150"/>
          </a:xfrm>
          <a:prstGeom prst="rect">
            <a:avLst/>
          </a:prstGeom>
          <a:noFill/>
          <a:ln>
            <a:noFill/>
          </a:ln>
        </p:spPr>
      </p:pic>
      <p:sp>
        <p:nvSpPr>
          <p:cNvPr id="143" name="Google Shape;143;p24"/>
          <p:cNvSpPr/>
          <p:nvPr/>
        </p:nvSpPr>
        <p:spPr>
          <a:xfrm>
            <a:off x="3966730" y="1321871"/>
            <a:ext cx="4173600" cy="4173600"/>
          </a:xfrm>
          <a:prstGeom prst="ellipse">
            <a:avLst/>
          </a:prstGeom>
          <a:noFill/>
          <a:ln w="12700" cap="flat" cmpd="sng">
            <a:solidFill>
              <a:srgbClr val="BFBFBF"/>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44" name="Google Shape;144;p24"/>
          <p:cNvSpPr/>
          <p:nvPr/>
        </p:nvSpPr>
        <p:spPr>
          <a:xfrm>
            <a:off x="5915468" y="5277451"/>
            <a:ext cx="711300" cy="699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45" name="Google Shape;145;p24"/>
          <p:cNvSpPr/>
          <p:nvPr/>
        </p:nvSpPr>
        <p:spPr>
          <a:xfrm>
            <a:off x="7478107" y="4129875"/>
            <a:ext cx="622800" cy="5913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sp>
        <p:nvSpPr>
          <p:cNvPr id="146" name="Google Shape;146;p24"/>
          <p:cNvSpPr/>
          <p:nvPr/>
        </p:nvSpPr>
        <p:spPr>
          <a:xfrm>
            <a:off x="2366495" y="1731078"/>
            <a:ext cx="987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Cloud</a:t>
            </a:r>
            <a:endParaRPr sz="1500" b="0" i="0" u="none" strike="noStrike" cap="none">
              <a:solidFill>
                <a:schemeClr val="dk1"/>
              </a:solidFill>
              <a:latin typeface="Arial"/>
              <a:ea typeface="Arial"/>
              <a:cs typeface="Arial"/>
              <a:sym typeface="Arial"/>
            </a:endParaRPr>
          </a:p>
        </p:txBody>
      </p:sp>
      <p:sp>
        <p:nvSpPr>
          <p:cNvPr id="147" name="Google Shape;147;p24"/>
          <p:cNvSpPr/>
          <p:nvPr/>
        </p:nvSpPr>
        <p:spPr>
          <a:xfrm>
            <a:off x="7842729" y="4789068"/>
            <a:ext cx="2802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Cyberattackers</a:t>
            </a:r>
            <a:endParaRPr sz="2400" b="0" i="0" u="none" strike="noStrike" cap="none">
              <a:solidFill>
                <a:schemeClr val="dk1"/>
              </a:solidFill>
              <a:latin typeface="Arial"/>
              <a:ea typeface="Arial"/>
              <a:cs typeface="Arial"/>
              <a:sym typeface="Arial"/>
            </a:endParaRPr>
          </a:p>
        </p:txBody>
      </p:sp>
      <p:sp>
        <p:nvSpPr>
          <p:cNvPr id="148" name="Google Shape;148;p24"/>
          <p:cNvSpPr/>
          <p:nvPr/>
        </p:nvSpPr>
        <p:spPr>
          <a:xfrm>
            <a:off x="8616974" y="1826534"/>
            <a:ext cx="2257200" cy="831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Digital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Transformation</a:t>
            </a:r>
            <a:endParaRPr sz="1500" b="0" i="0" u="none" strike="noStrike" cap="none">
              <a:solidFill>
                <a:schemeClr val="dk1"/>
              </a:solidFill>
              <a:latin typeface="Arial"/>
              <a:ea typeface="Arial"/>
              <a:cs typeface="Arial"/>
              <a:sym typeface="Arial"/>
            </a:endParaRPr>
          </a:p>
        </p:txBody>
      </p:sp>
      <p:pic>
        <p:nvPicPr>
          <p:cNvPr id="149" name="Google Shape;149;p24" descr="A picture containing drawing, meter, clock&#10;&#10;Description automatically generated"/>
          <p:cNvPicPr preferRelativeResize="0"/>
          <p:nvPr/>
        </p:nvPicPr>
        <p:blipFill rotWithShape="1">
          <a:blip r:embed="rId4">
            <a:alphaModFix/>
          </a:blip>
          <a:srcRect/>
          <a:stretch/>
        </p:blipFill>
        <p:spPr>
          <a:xfrm>
            <a:off x="2460233" y="1233374"/>
            <a:ext cx="800293" cy="471850"/>
          </a:xfrm>
          <a:prstGeom prst="rect">
            <a:avLst/>
          </a:prstGeom>
          <a:noFill/>
          <a:ln>
            <a:noFill/>
          </a:ln>
        </p:spPr>
      </p:pic>
      <p:pic>
        <p:nvPicPr>
          <p:cNvPr id="150" name="Google Shape;150;p24" descr="A close up of a logo&#10;&#10;Description automatically generated"/>
          <p:cNvPicPr preferRelativeResize="0"/>
          <p:nvPr/>
        </p:nvPicPr>
        <p:blipFill rotWithShape="1">
          <a:blip r:embed="rId5">
            <a:alphaModFix/>
          </a:blip>
          <a:srcRect/>
          <a:stretch/>
        </p:blipFill>
        <p:spPr>
          <a:xfrm>
            <a:off x="2445131" y="3807176"/>
            <a:ext cx="800295" cy="800293"/>
          </a:xfrm>
          <a:prstGeom prst="rect">
            <a:avLst/>
          </a:prstGeom>
          <a:noFill/>
          <a:ln>
            <a:noFill/>
          </a:ln>
        </p:spPr>
      </p:pic>
      <p:pic>
        <p:nvPicPr>
          <p:cNvPr id="151" name="Google Shape;151;p24" descr="A picture containing clock&#10;&#10;Description automatically generated"/>
          <p:cNvPicPr preferRelativeResize="0"/>
          <p:nvPr/>
        </p:nvPicPr>
        <p:blipFill rotWithShape="1">
          <a:blip r:embed="rId6">
            <a:alphaModFix/>
          </a:blip>
          <a:srcRect/>
          <a:stretch/>
        </p:blipFill>
        <p:spPr>
          <a:xfrm>
            <a:off x="9490517" y="1266221"/>
            <a:ext cx="487374" cy="487374"/>
          </a:xfrm>
          <a:prstGeom prst="rect">
            <a:avLst/>
          </a:prstGeom>
          <a:noFill/>
          <a:ln>
            <a:noFill/>
          </a:ln>
        </p:spPr>
      </p:pic>
      <p:sp>
        <p:nvSpPr>
          <p:cNvPr id="152" name="Google Shape;152;p24"/>
          <p:cNvSpPr txBox="1"/>
          <p:nvPr/>
        </p:nvSpPr>
        <p:spPr>
          <a:xfrm>
            <a:off x="1609184" y="4966552"/>
            <a:ext cx="25323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100" b="1" i="1"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595959"/>
                </a:solidFill>
                <a:latin typeface="Arial"/>
                <a:ea typeface="Arial"/>
                <a:cs typeface="Arial"/>
                <a:sym typeface="Arial"/>
              </a:rPr>
              <a:t>DRIVING STRICTER</a:t>
            </a:r>
            <a:br>
              <a:rPr lang="en-US" sz="1100" b="1" i="1" u="none" strike="noStrike" cap="none">
                <a:solidFill>
                  <a:srgbClr val="595959"/>
                </a:solidFill>
                <a:latin typeface="Arial"/>
                <a:ea typeface="Arial"/>
                <a:cs typeface="Arial"/>
                <a:sym typeface="Arial"/>
              </a:rPr>
            </a:br>
            <a:r>
              <a:rPr lang="en-US" sz="1100" b="1" i="1" u="none" strike="noStrike" cap="none">
                <a:solidFill>
                  <a:srgbClr val="595959"/>
                </a:solidFill>
                <a:latin typeface="Arial"/>
                <a:ea typeface="Arial"/>
                <a:cs typeface="Arial"/>
                <a:sym typeface="Arial"/>
              </a:rPr>
              <a:t>AND AUTOMATED CONTROLS</a:t>
            </a:r>
            <a:endParaRPr sz="1500" b="0" i="0" u="none" strike="noStrike" cap="none">
              <a:solidFill>
                <a:srgbClr val="000000"/>
              </a:solidFill>
              <a:latin typeface="Arial"/>
              <a:ea typeface="Arial"/>
              <a:cs typeface="Arial"/>
              <a:sym typeface="Arial"/>
            </a:endParaRPr>
          </a:p>
        </p:txBody>
      </p:sp>
      <p:sp>
        <p:nvSpPr>
          <p:cNvPr id="153" name="Google Shape;153;p24"/>
          <p:cNvSpPr txBox="1"/>
          <p:nvPr/>
        </p:nvSpPr>
        <p:spPr>
          <a:xfrm>
            <a:off x="8388841" y="2622550"/>
            <a:ext cx="26439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595959"/>
                </a:solidFill>
                <a:latin typeface="Arial"/>
                <a:ea typeface="Arial"/>
                <a:cs typeface="Arial"/>
                <a:sym typeface="Arial"/>
              </a:rPr>
              <a:t>FORCING VELOCITY NOT SECURITY</a:t>
            </a:r>
            <a:endParaRPr sz="1500" b="0" i="0" u="none" strike="noStrike" cap="none">
              <a:solidFill>
                <a:srgbClr val="000000"/>
              </a:solidFill>
              <a:latin typeface="Arial"/>
              <a:ea typeface="Arial"/>
              <a:cs typeface="Arial"/>
              <a:sym typeface="Arial"/>
            </a:endParaRPr>
          </a:p>
        </p:txBody>
      </p:sp>
      <p:sp>
        <p:nvSpPr>
          <p:cNvPr id="154" name="Google Shape;154;p24"/>
          <p:cNvSpPr/>
          <p:nvPr/>
        </p:nvSpPr>
        <p:spPr>
          <a:xfrm>
            <a:off x="7581942" y="2042361"/>
            <a:ext cx="773700" cy="856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cxnSp>
        <p:nvCxnSpPr>
          <p:cNvPr id="155" name="Google Shape;155;p24"/>
          <p:cNvCxnSpPr/>
          <p:nvPr/>
        </p:nvCxnSpPr>
        <p:spPr>
          <a:xfrm rot="10800000" flipH="1">
            <a:off x="7550155" y="2167669"/>
            <a:ext cx="192900" cy="33900"/>
          </a:xfrm>
          <a:prstGeom prst="straightConnector1">
            <a:avLst/>
          </a:prstGeom>
          <a:noFill/>
          <a:ln w="25400" cap="flat" cmpd="sng">
            <a:solidFill>
              <a:srgbClr val="BFBFBF"/>
            </a:solidFill>
            <a:prstDash val="solid"/>
            <a:miter lim="800000"/>
            <a:headEnd type="none" w="sm" len="sm"/>
            <a:tailEnd type="none" w="sm" len="sm"/>
          </a:ln>
        </p:spPr>
      </p:cxnSp>
      <p:cxnSp>
        <p:nvCxnSpPr>
          <p:cNvPr id="156" name="Google Shape;156;p24"/>
          <p:cNvCxnSpPr/>
          <p:nvPr/>
        </p:nvCxnSpPr>
        <p:spPr>
          <a:xfrm rot="10800000" flipH="1">
            <a:off x="7947297" y="2789102"/>
            <a:ext cx="99900" cy="164700"/>
          </a:xfrm>
          <a:prstGeom prst="straightConnector1">
            <a:avLst/>
          </a:prstGeom>
          <a:noFill/>
          <a:ln w="25400" cap="flat" cmpd="sng">
            <a:solidFill>
              <a:srgbClr val="BFBFBF"/>
            </a:solidFill>
            <a:prstDash val="solid"/>
            <a:miter lim="800000"/>
            <a:headEnd type="none" w="sm" len="sm"/>
            <a:tailEnd type="none" w="sm" len="sm"/>
          </a:ln>
        </p:spPr>
      </p:cxnSp>
      <p:sp>
        <p:nvSpPr>
          <p:cNvPr id="157" name="Google Shape;157;p24"/>
          <p:cNvSpPr/>
          <p:nvPr/>
        </p:nvSpPr>
        <p:spPr>
          <a:xfrm>
            <a:off x="3941585" y="1829794"/>
            <a:ext cx="608100" cy="6432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cxnSp>
        <p:nvCxnSpPr>
          <p:cNvPr id="158" name="Google Shape;158;p24"/>
          <p:cNvCxnSpPr/>
          <p:nvPr/>
        </p:nvCxnSpPr>
        <p:spPr>
          <a:xfrm rot="10800000">
            <a:off x="4188936" y="2462844"/>
            <a:ext cx="127500" cy="251100"/>
          </a:xfrm>
          <a:prstGeom prst="straightConnector1">
            <a:avLst/>
          </a:prstGeom>
          <a:noFill/>
          <a:ln w="25400" cap="flat" cmpd="sng">
            <a:solidFill>
              <a:srgbClr val="BFBFBF"/>
            </a:solidFill>
            <a:prstDash val="solid"/>
            <a:miter lim="800000"/>
            <a:headEnd type="none" w="sm" len="sm"/>
            <a:tailEnd type="none" w="sm" len="sm"/>
          </a:ln>
        </p:spPr>
      </p:cxnSp>
      <p:sp>
        <p:nvSpPr>
          <p:cNvPr id="159" name="Google Shape;159;p24"/>
          <p:cNvSpPr/>
          <p:nvPr/>
        </p:nvSpPr>
        <p:spPr>
          <a:xfrm>
            <a:off x="3691356" y="3923545"/>
            <a:ext cx="711300" cy="699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cxnSp>
        <p:nvCxnSpPr>
          <p:cNvPr id="160" name="Google Shape;160;p24"/>
          <p:cNvCxnSpPr/>
          <p:nvPr/>
        </p:nvCxnSpPr>
        <p:spPr>
          <a:xfrm rot="10800000" flipH="1">
            <a:off x="4045715" y="3851481"/>
            <a:ext cx="149100" cy="110700"/>
          </a:xfrm>
          <a:prstGeom prst="straightConnector1">
            <a:avLst/>
          </a:prstGeom>
          <a:noFill/>
          <a:ln w="25400" cap="flat" cmpd="sng">
            <a:solidFill>
              <a:srgbClr val="BFBFBF"/>
            </a:solidFill>
            <a:prstDash val="solid"/>
            <a:miter lim="800000"/>
            <a:headEnd type="none" w="sm" len="sm"/>
            <a:tailEnd type="none" w="sm" len="sm"/>
          </a:ln>
        </p:spPr>
      </p:cxnSp>
      <p:cxnSp>
        <p:nvCxnSpPr>
          <p:cNvPr id="161" name="Google Shape;161;p24"/>
          <p:cNvCxnSpPr/>
          <p:nvPr/>
        </p:nvCxnSpPr>
        <p:spPr>
          <a:xfrm>
            <a:off x="4282146" y="4504811"/>
            <a:ext cx="204300" cy="0"/>
          </a:xfrm>
          <a:prstGeom prst="straightConnector1">
            <a:avLst/>
          </a:prstGeom>
          <a:noFill/>
          <a:ln w="25400" cap="flat" cmpd="sng">
            <a:solidFill>
              <a:srgbClr val="BFBFBF"/>
            </a:solidFill>
            <a:prstDash val="solid"/>
            <a:miter lim="800000"/>
            <a:headEnd type="none" w="sm" len="sm"/>
            <a:tailEnd type="none" w="sm" len="sm"/>
          </a:ln>
        </p:spPr>
      </p:cxnSp>
      <p:cxnSp>
        <p:nvCxnSpPr>
          <p:cNvPr id="162" name="Google Shape;162;p24"/>
          <p:cNvCxnSpPr/>
          <p:nvPr/>
        </p:nvCxnSpPr>
        <p:spPr>
          <a:xfrm rot="10800000" flipH="1">
            <a:off x="6583318" y="5244749"/>
            <a:ext cx="46500" cy="197100"/>
          </a:xfrm>
          <a:prstGeom prst="straightConnector1">
            <a:avLst/>
          </a:prstGeom>
          <a:noFill/>
          <a:ln w="25400" cap="flat" cmpd="sng">
            <a:solidFill>
              <a:srgbClr val="BFBFBF"/>
            </a:solidFill>
            <a:prstDash val="solid"/>
            <a:miter lim="800000"/>
            <a:headEnd type="none" w="sm" len="sm"/>
            <a:tailEnd type="none" w="sm" len="sm"/>
          </a:ln>
        </p:spPr>
      </p:cxnSp>
      <p:sp>
        <p:nvSpPr>
          <p:cNvPr id="163" name="Google Shape;163;p24"/>
          <p:cNvSpPr txBox="1"/>
          <p:nvPr/>
        </p:nvSpPr>
        <p:spPr>
          <a:xfrm rot="2444659">
            <a:off x="4380711" y="2127317"/>
            <a:ext cx="325885" cy="4003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6B13"/>
                </a:solidFill>
                <a:latin typeface="Open Sans"/>
                <a:ea typeface="Open Sans"/>
                <a:cs typeface="Open Sans"/>
                <a:sym typeface="Open Sans"/>
              </a:rPr>
              <a:t>x</a:t>
            </a:r>
            <a:endParaRPr sz="1500" b="0" i="0" u="none" strike="noStrike" cap="none">
              <a:solidFill>
                <a:srgbClr val="000000"/>
              </a:solidFill>
              <a:latin typeface="Arial"/>
              <a:ea typeface="Arial"/>
              <a:cs typeface="Arial"/>
              <a:sym typeface="Arial"/>
            </a:endParaRPr>
          </a:p>
        </p:txBody>
      </p:sp>
      <p:sp>
        <p:nvSpPr>
          <p:cNvPr id="164" name="Google Shape;164;p24"/>
          <p:cNvSpPr txBox="1"/>
          <p:nvPr/>
        </p:nvSpPr>
        <p:spPr>
          <a:xfrm rot="-1895085">
            <a:off x="7456040" y="2437484"/>
            <a:ext cx="346533" cy="4001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6B13"/>
                </a:solidFill>
                <a:latin typeface="Open Sans"/>
                <a:ea typeface="Open Sans"/>
                <a:cs typeface="Open Sans"/>
                <a:sym typeface="Open Sans"/>
              </a:rPr>
              <a:t>x</a:t>
            </a:r>
            <a:endParaRPr sz="1500" b="0" i="0" u="none" strike="noStrike" cap="none">
              <a:solidFill>
                <a:srgbClr val="000000"/>
              </a:solidFill>
              <a:latin typeface="Arial"/>
              <a:ea typeface="Arial"/>
              <a:cs typeface="Arial"/>
              <a:sym typeface="Arial"/>
            </a:endParaRPr>
          </a:p>
        </p:txBody>
      </p:sp>
      <p:sp>
        <p:nvSpPr>
          <p:cNvPr id="165" name="Google Shape;165;p24"/>
          <p:cNvSpPr txBox="1"/>
          <p:nvPr/>
        </p:nvSpPr>
        <p:spPr>
          <a:xfrm rot="5334716">
            <a:off x="6063639" y="5145321"/>
            <a:ext cx="363366" cy="4002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6B13"/>
                </a:solidFill>
                <a:latin typeface="Open Sans"/>
                <a:ea typeface="Open Sans"/>
                <a:cs typeface="Open Sans"/>
                <a:sym typeface="Open Sans"/>
              </a:rPr>
              <a:t>x</a:t>
            </a:r>
            <a:endParaRPr sz="1500" b="0" i="0" u="none" strike="noStrike" cap="none">
              <a:solidFill>
                <a:srgbClr val="000000"/>
              </a:solidFill>
              <a:latin typeface="Arial"/>
              <a:ea typeface="Arial"/>
              <a:cs typeface="Arial"/>
              <a:sym typeface="Arial"/>
            </a:endParaRPr>
          </a:p>
        </p:txBody>
      </p:sp>
      <p:sp>
        <p:nvSpPr>
          <p:cNvPr id="166" name="Google Shape;166;p24"/>
          <p:cNvSpPr txBox="1"/>
          <p:nvPr/>
        </p:nvSpPr>
        <p:spPr>
          <a:xfrm rot="-2376978">
            <a:off x="4218624" y="3881958"/>
            <a:ext cx="325574" cy="4001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6B13"/>
                </a:solidFill>
                <a:latin typeface="Open Sans"/>
                <a:ea typeface="Open Sans"/>
                <a:cs typeface="Open Sans"/>
                <a:sym typeface="Open Sans"/>
              </a:rPr>
              <a:t>x</a:t>
            </a:r>
            <a:endParaRPr sz="1500" b="0" i="0" u="none" strike="noStrike" cap="none">
              <a:solidFill>
                <a:srgbClr val="000000"/>
              </a:solidFill>
              <a:latin typeface="Arial"/>
              <a:ea typeface="Arial"/>
              <a:cs typeface="Arial"/>
              <a:sym typeface="Arial"/>
            </a:endParaRPr>
          </a:p>
        </p:txBody>
      </p:sp>
      <p:pic>
        <p:nvPicPr>
          <p:cNvPr id="167" name="Google Shape;167;p24" descr="A close up of a sign&#10;&#10;Description automatically generated"/>
          <p:cNvPicPr preferRelativeResize="0"/>
          <p:nvPr/>
        </p:nvPicPr>
        <p:blipFill rotWithShape="1">
          <a:blip r:embed="rId7">
            <a:alphaModFix/>
          </a:blip>
          <a:srcRect/>
          <a:stretch/>
        </p:blipFill>
        <p:spPr>
          <a:xfrm>
            <a:off x="8887036" y="3959649"/>
            <a:ext cx="693811" cy="693811"/>
          </a:xfrm>
          <a:prstGeom prst="rect">
            <a:avLst/>
          </a:prstGeom>
          <a:noFill/>
          <a:ln>
            <a:noFill/>
          </a:ln>
        </p:spPr>
      </p:pic>
      <p:sp>
        <p:nvSpPr>
          <p:cNvPr id="168" name="Google Shape;168;p24"/>
          <p:cNvSpPr txBox="1"/>
          <p:nvPr/>
        </p:nvSpPr>
        <p:spPr>
          <a:xfrm rot="-2032658">
            <a:off x="4303087" y="2309589"/>
            <a:ext cx="2262024" cy="3231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Arial"/>
                <a:ea typeface="Arial"/>
                <a:cs typeface="Arial"/>
                <a:sym typeface="Arial"/>
              </a:rPr>
              <a:t>IT OPS</a:t>
            </a:r>
            <a:endParaRPr sz="1500" b="0" i="0" u="none" strike="noStrike" cap="none">
              <a:solidFill>
                <a:srgbClr val="000000"/>
              </a:solidFill>
              <a:latin typeface="Arial"/>
              <a:ea typeface="Arial"/>
              <a:cs typeface="Arial"/>
              <a:sym typeface="Arial"/>
            </a:endParaRPr>
          </a:p>
        </p:txBody>
      </p:sp>
      <p:sp>
        <p:nvSpPr>
          <p:cNvPr id="169" name="Google Shape;169;p24"/>
          <p:cNvSpPr txBox="1"/>
          <p:nvPr/>
        </p:nvSpPr>
        <p:spPr>
          <a:xfrm rot="2120179">
            <a:off x="5818513" y="2358434"/>
            <a:ext cx="1885455" cy="3232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Arial"/>
                <a:ea typeface="Arial"/>
                <a:cs typeface="Arial"/>
                <a:sym typeface="Arial"/>
              </a:rPr>
              <a:t>EXECUTIVES</a:t>
            </a:r>
            <a:endParaRPr sz="1500" b="0" i="0" u="none" strike="noStrike" cap="none">
              <a:solidFill>
                <a:srgbClr val="000000"/>
              </a:solidFill>
              <a:latin typeface="Arial"/>
              <a:ea typeface="Arial"/>
              <a:cs typeface="Arial"/>
              <a:sym typeface="Arial"/>
            </a:endParaRPr>
          </a:p>
        </p:txBody>
      </p:sp>
      <p:sp>
        <p:nvSpPr>
          <p:cNvPr id="170" name="Google Shape;170;p24"/>
          <p:cNvSpPr txBox="1"/>
          <p:nvPr/>
        </p:nvSpPr>
        <p:spPr>
          <a:xfrm rot="4205500">
            <a:off x="3985468" y="3535362"/>
            <a:ext cx="1885372" cy="5542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Arial"/>
                <a:ea typeface="Arial"/>
                <a:cs typeface="Arial"/>
                <a:sym typeface="Arial"/>
              </a:rPr>
              <a:t>COMPLIANCE </a:t>
            </a:r>
            <a:br>
              <a:rPr lang="en-US" sz="1500" b="1" i="0" u="none" strike="noStrike" cap="none">
                <a:solidFill>
                  <a:schemeClr val="lt1"/>
                </a:solidFill>
                <a:latin typeface="Arial"/>
                <a:ea typeface="Arial"/>
                <a:cs typeface="Arial"/>
                <a:sym typeface="Arial"/>
              </a:rPr>
            </a:br>
            <a:r>
              <a:rPr lang="en-US" sz="1500" b="1" i="0" u="none" strike="noStrike" cap="none">
                <a:solidFill>
                  <a:schemeClr val="lt1"/>
                </a:solidFill>
                <a:latin typeface="Arial"/>
                <a:ea typeface="Arial"/>
                <a:cs typeface="Arial"/>
                <a:sym typeface="Arial"/>
              </a:rPr>
              <a:t>&amp; AUDIT</a:t>
            </a:r>
            <a:endParaRPr sz="1500" b="0" i="0" u="none" strike="noStrike" cap="none">
              <a:solidFill>
                <a:srgbClr val="000000"/>
              </a:solidFill>
              <a:latin typeface="Arial"/>
              <a:ea typeface="Arial"/>
              <a:cs typeface="Arial"/>
              <a:sym typeface="Arial"/>
            </a:endParaRPr>
          </a:p>
        </p:txBody>
      </p:sp>
      <p:sp>
        <p:nvSpPr>
          <p:cNvPr id="171" name="Google Shape;171;p24"/>
          <p:cNvSpPr txBox="1"/>
          <p:nvPr/>
        </p:nvSpPr>
        <p:spPr>
          <a:xfrm>
            <a:off x="5144638" y="4479868"/>
            <a:ext cx="18855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Arial"/>
                <a:ea typeface="Arial"/>
                <a:cs typeface="Arial"/>
                <a:sym typeface="Arial"/>
              </a:rPr>
              <a:t>DEVELOPMENT</a:t>
            </a:r>
            <a:endParaRPr sz="1500" b="0" i="0" u="none" strike="noStrike" cap="none">
              <a:solidFill>
                <a:srgbClr val="000000"/>
              </a:solidFill>
              <a:latin typeface="Arial"/>
              <a:ea typeface="Arial"/>
              <a:cs typeface="Arial"/>
              <a:sym typeface="Arial"/>
            </a:endParaRPr>
          </a:p>
        </p:txBody>
      </p:sp>
      <p:sp>
        <p:nvSpPr>
          <p:cNvPr id="172" name="Google Shape;172;p24"/>
          <p:cNvSpPr txBox="1"/>
          <p:nvPr/>
        </p:nvSpPr>
        <p:spPr>
          <a:xfrm rot="-3974470">
            <a:off x="6254332" y="3667536"/>
            <a:ext cx="1885388" cy="3231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Arial"/>
                <a:ea typeface="Arial"/>
                <a:cs typeface="Arial"/>
                <a:sym typeface="Arial"/>
              </a:rPr>
              <a:t>INFOSEC</a:t>
            </a:r>
            <a:endParaRPr sz="1500" b="0" i="0" u="none" strike="noStrike" cap="none">
              <a:solidFill>
                <a:srgbClr val="000000"/>
              </a:solidFill>
              <a:latin typeface="Arial"/>
              <a:ea typeface="Arial"/>
              <a:cs typeface="Arial"/>
              <a:sym typeface="Arial"/>
            </a:endParaRPr>
          </a:p>
        </p:txBody>
      </p:sp>
      <p:sp>
        <p:nvSpPr>
          <p:cNvPr id="173" name="Google Shape;173;p24"/>
          <p:cNvSpPr/>
          <p:nvPr/>
        </p:nvSpPr>
        <p:spPr>
          <a:xfrm>
            <a:off x="5404192" y="2713944"/>
            <a:ext cx="1387200" cy="138720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cxnSp>
        <p:nvCxnSpPr>
          <p:cNvPr id="174" name="Google Shape;174;p24"/>
          <p:cNvCxnSpPr>
            <a:stCxn id="145" idx="7"/>
          </p:cNvCxnSpPr>
          <p:nvPr/>
        </p:nvCxnSpPr>
        <p:spPr>
          <a:xfrm rot="10800000">
            <a:off x="7917000" y="4032869"/>
            <a:ext cx="92700" cy="183600"/>
          </a:xfrm>
          <a:prstGeom prst="straightConnector1">
            <a:avLst/>
          </a:prstGeom>
          <a:noFill/>
          <a:ln w="25400" cap="flat" cmpd="sng">
            <a:solidFill>
              <a:srgbClr val="BFBFBF"/>
            </a:solidFill>
            <a:prstDash val="solid"/>
            <a:miter lim="800000"/>
            <a:headEnd type="none" w="sm" len="sm"/>
            <a:tailEnd type="none" w="sm" len="sm"/>
          </a:ln>
        </p:spPr>
      </p:cxnSp>
      <p:cxnSp>
        <p:nvCxnSpPr>
          <p:cNvPr id="175" name="Google Shape;175;p24"/>
          <p:cNvCxnSpPr/>
          <p:nvPr/>
        </p:nvCxnSpPr>
        <p:spPr>
          <a:xfrm rot="10800000">
            <a:off x="7438937" y="4638518"/>
            <a:ext cx="255300" cy="82500"/>
          </a:xfrm>
          <a:prstGeom prst="straightConnector1">
            <a:avLst/>
          </a:prstGeom>
          <a:noFill/>
          <a:ln w="25400" cap="flat" cmpd="sng">
            <a:solidFill>
              <a:srgbClr val="BFBFBF"/>
            </a:solidFill>
            <a:prstDash val="solid"/>
            <a:miter lim="800000"/>
            <a:headEnd type="none" w="sm" len="sm"/>
            <a:tailEnd type="none" w="sm" len="sm"/>
          </a:ln>
        </p:spPr>
      </p:cxnSp>
      <p:sp>
        <p:nvSpPr>
          <p:cNvPr id="176" name="Google Shape;176;p24"/>
          <p:cNvSpPr txBox="1"/>
          <p:nvPr/>
        </p:nvSpPr>
        <p:spPr>
          <a:xfrm rot="2492415">
            <a:off x="7576183" y="4089900"/>
            <a:ext cx="260124" cy="399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6B13"/>
                </a:solidFill>
                <a:latin typeface="Open Sans"/>
                <a:ea typeface="Open Sans"/>
                <a:cs typeface="Open Sans"/>
                <a:sym typeface="Open Sans"/>
              </a:rPr>
              <a:t>x</a:t>
            </a:r>
            <a:endParaRPr sz="1500" b="0" i="0" u="none" strike="noStrike" cap="none">
              <a:solidFill>
                <a:srgbClr val="000000"/>
              </a:solidFill>
              <a:latin typeface="Arial"/>
              <a:ea typeface="Arial"/>
              <a:cs typeface="Arial"/>
              <a:sym typeface="Arial"/>
            </a:endParaRPr>
          </a:p>
        </p:txBody>
      </p:sp>
      <p:sp>
        <p:nvSpPr>
          <p:cNvPr id="177" name="Google Shape;177;p24"/>
          <p:cNvSpPr txBox="1"/>
          <p:nvPr/>
        </p:nvSpPr>
        <p:spPr>
          <a:xfrm>
            <a:off x="1968610" y="4663211"/>
            <a:ext cx="1813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Compliance</a:t>
            </a:r>
            <a:endParaRPr sz="1500" b="0" i="0" u="none" strike="noStrike" cap="none">
              <a:solidFill>
                <a:schemeClr val="dk1"/>
              </a:solidFill>
              <a:latin typeface="Arial"/>
              <a:ea typeface="Arial"/>
              <a:cs typeface="Arial"/>
              <a:sym typeface="Arial"/>
            </a:endParaRPr>
          </a:p>
        </p:txBody>
      </p:sp>
      <p:sp>
        <p:nvSpPr>
          <p:cNvPr id="178" name="Google Shape;178;p24"/>
          <p:cNvSpPr/>
          <p:nvPr/>
        </p:nvSpPr>
        <p:spPr>
          <a:xfrm>
            <a:off x="5020922" y="5820860"/>
            <a:ext cx="2588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Constant Change</a:t>
            </a:r>
            <a:endParaRPr sz="1500" b="0" i="0" u="none" strike="noStrike" cap="none">
              <a:solidFill>
                <a:schemeClr val="dk1"/>
              </a:solidFill>
              <a:latin typeface="Arial"/>
              <a:ea typeface="Arial"/>
              <a:cs typeface="Arial"/>
              <a:sym typeface="Arial"/>
            </a:endParaRPr>
          </a:p>
        </p:txBody>
      </p:sp>
      <p:sp>
        <p:nvSpPr>
          <p:cNvPr id="179" name="Google Shape;179;p24"/>
          <p:cNvSpPr/>
          <p:nvPr/>
        </p:nvSpPr>
        <p:spPr>
          <a:xfrm rot="9313849">
            <a:off x="3426693" y="-204500"/>
            <a:ext cx="2217614" cy="2577082"/>
          </a:xfrm>
          <a:prstGeom prst="arc">
            <a:avLst>
              <a:gd name="adj1" fmla="val 18246466"/>
              <a:gd name="adj2" fmla="val 20775958"/>
            </a:avLst>
          </a:prstGeom>
          <a:noFill/>
          <a:ln w="349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0" name="Google Shape;180;p24"/>
          <p:cNvSpPr/>
          <p:nvPr/>
        </p:nvSpPr>
        <p:spPr>
          <a:xfrm rot="-9313849" flipH="1">
            <a:off x="6487339" y="70886"/>
            <a:ext cx="2217614" cy="2577082"/>
          </a:xfrm>
          <a:prstGeom prst="arc">
            <a:avLst>
              <a:gd name="adj1" fmla="val 18246466"/>
              <a:gd name="adj2" fmla="val 20775958"/>
            </a:avLst>
          </a:prstGeom>
          <a:noFill/>
          <a:ln w="349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1" name="Google Shape;181;p24"/>
          <p:cNvSpPr/>
          <p:nvPr/>
        </p:nvSpPr>
        <p:spPr>
          <a:xfrm rot="-7819179" flipH="1">
            <a:off x="6996933" y="2597719"/>
            <a:ext cx="2217598" cy="1821946"/>
          </a:xfrm>
          <a:prstGeom prst="arc">
            <a:avLst>
              <a:gd name="adj1" fmla="val 18246466"/>
              <a:gd name="adj2" fmla="val 20558689"/>
            </a:avLst>
          </a:prstGeom>
          <a:noFill/>
          <a:ln w="349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2" name="Google Shape;182;p24"/>
          <p:cNvSpPr/>
          <p:nvPr/>
        </p:nvSpPr>
        <p:spPr>
          <a:xfrm rot="7891884">
            <a:off x="3047786" y="2802364"/>
            <a:ext cx="1998551" cy="1348229"/>
          </a:xfrm>
          <a:prstGeom prst="arc">
            <a:avLst>
              <a:gd name="adj1" fmla="val 18246466"/>
              <a:gd name="adj2" fmla="val 20775958"/>
            </a:avLst>
          </a:prstGeom>
          <a:noFill/>
          <a:ln w="349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3" name="Google Shape;183;p24"/>
          <p:cNvSpPr/>
          <p:nvPr/>
        </p:nvSpPr>
        <p:spPr>
          <a:xfrm rot="1946575">
            <a:off x="4598001" y="4925078"/>
            <a:ext cx="1678227" cy="1821711"/>
          </a:xfrm>
          <a:prstGeom prst="arc">
            <a:avLst>
              <a:gd name="adj1" fmla="val 18246466"/>
              <a:gd name="adj2" fmla="val 19706208"/>
            </a:avLst>
          </a:prstGeom>
          <a:noFill/>
          <a:ln w="349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84" name="Google Shape;184;p24" descr="Fast Forward"/>
          <p:cNvPicPr preferRelativeResize="0"/>
          <p:nvPr/>
        </p:nvPicPr>
        <p:blipFill rotWithShape="1">
          <a:blip r:embed="rId8">
            <a:alphaModFix/>
          </a:blip>
          <a:srcRect/>
          <a:stretch/>
        </p:blipFill>
        <p:spPr>
          <a:xfrm>
            <a:off x="4488480" y="5996013"/>
            <a:ext cx="468411" cy="468411"/>
          </a:xfrm>
          <a:prstGeom prst="rect">
            <a:avLst/>
          </a:prstGeom>
          <a:noFill/>
          <a:ln>
            <a:noFill/>
          </a:ln>
        </p:spPr>
      </p:pic>
      <p:pic>
        <p:nvPicPr>
          <p:cNvPr id="185" name="Google Shape;185;p24" descr="Arrow circle"/>
          <p:cNvPicPr preferRelativeResize="0"/>
          <p:nvPr/>
        </p:nvPicPr>
        <p:blipFill rotWithShape="1">
          <a:blip r:embed="rId9">
            <a:alphaModFix/>
          </a:blip>
          <a:srcRect/>
          <a:stretch/>
        </p:blipFill>
        <p:spPr>
          <a:xfrm>
            <a:off x="4225685" y="5761275"/>
            <a:ext cx="958211" cy="958211"/>
          </a:xfrm>
          <a:prstGeom prst="rect">
            <a:avLst/>
          </a:prstGeom>
          <a:noFill/>
          <a:ln>
            <a:noFill/>
          </a:ln>
        </p:spPr>
      </p:pic>
      <p:sp>
        <p:nvSpPr>
          <p:cNvPr id="186" name="Google Shape;186;p24"/>
          <p:cNvSpPr txBox="1"/>
          <p:nvPr/>
        </p:nvSpPr>
        <p:spPr>
          <a:xfrm>
            <a:off x="5070606" y="6216490"/>
            <a:ext cx="24816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595959"/>
                </a:solidFill>
                <a:latin typeface="Arial"/>
                <a:ea typeface="Arial"/>
                <a:cs typeface="Arial"/>
                <a:sym typeface="Arial"/>
              </a:rPr>
              <a:t>ERRORS CAN DISRUPT BUSINESS OPERATIONS</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87" name="Google Shape;187;p24"/>
          <p:cNvSpPr txBox="1"/>
          <p:nvPr/>
        </p:nvSpPr>
        <p:spPr>
          <a:xfrm>
            <a:off x="8281962" y="5222954"/>
            <a:ext cx="19425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595959"/>
                </a:solidFill>
                <a:latin typeface="Arial"/>
                <a:ea typeface="Arial"/>
                <a:cs typeface="Arial"/>
                <a:sym typeface="Arial"/>
              </a:rPr>
              <a:t>EVOLVED TO TARGET THE CORE</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cxnSp>
        <p:nvCxnSpPr>
          <p:cNvPr id="188" name="Google Shape;188;p24"/>
          <p:cNvCxnSpPr/>
          <p:nvPr/>
        </p:nvCxnSpPr>
        <p:spPr>
          <a:xfrm rot="10800000">
            <a:off x="4524439" y="2007917"/>
            <a:ext cx="269700" cy="31500"/>
          </a:xfrm>
          <a:prstGeom prst="straightConnector1">
            <a:avLst/>
          </a:prstGeom>
          <a:noFill/>
          <a:ln w="25400" cap="flat" cmpd="sng">
            <a:solidFill>
              <a:srgbClr val="BFBFBF"/>
            </a:solidFill>
            <a:prstDash val="solid"/>
            <a:miter lim="800000"/>
            <a:headEnd type="none" w="sm" len="sm"/>
            <a:tailEnd type="none" w="sm" len="sm"/>
          </a:ln>
        </p:spPr>
      </p:cxnSp>
      <p:sp>
        <p:nvSpPr>
          <p:cNvPr id="189" name="Google Shape;189;p24"/>
          <p:cNvSpPr txBox="1"/>
          <p:nvPr/>
        </p:nvSpPr>
        <p:spPr>
          <a:xfrm>
            <a:off x="5201899" y="3025789"/>
            <a:ext cx="18171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800" b="1" i="0" u="none" strike="noStrike" cap="none">
                <a:solidFill>
                  <a:schemeClr val="lt1"/>
                </a:solidFill>
                <a:latin typeface="Arial"/>
                <a:ea typeface="Arial"/>
                <a:cs typeface="Arial"/>
                <a:sym typeface="Arial"/>
              </a:rPr>
              <a:t>BUSINESS-</a:t>
            </a:r>
            <a:br>
              <a:rPr lang="en-US" sz="1800" b="1" i="0" u="none" strike="noStrike" cap="none">
                <a:solidFill>
                  <a:schemeClr val="lt1"/>
                </a:solidFill>
                <a:latin typeface="Arial"/>
                <a:ea typeface="Arial"/>
                <a:cs typeface="Arial"/>
                <a:sym typeface="Arial"/>
              </a:rPr>
            </a:br>
            <a:r>
              <a:rPr lang="en-US" sz="1800" b="1" i="0" u="none" strike="noStrike" cap="none">
                <a:solidFill>
                  <a:schemeClr val="lt1"/>
                </a:solidFill>
                <a:latin typeface="Arial"/>
                <a:ea typeface="Arial"/>
                <a:cs typeface="Arial"/>
                <a:sym typeface="Arial"/>
              </a:rPr>
              <a:t>CRITICAL APPS</a:t>
            </a:r>
            <a:endParaRPr sz="1800" b="1" i="0" u="none" strike="noStrike" cap="none">
              <a:solidFill>
                <a:srgbClr val="000000"/>
              </a:solidFill>
              <a:latin typeface="Arial"/>
              <a:ea typeface="Arial"/>
              <a:cs typeface="Arial"/>
              <a:sym typeface="Arial"/>
            </a:endParaRPr>
          </a:p>
        </p:txBody>
      </p:sp>
      <p:sp>
        <p:nvSpPr>
          <p:cNvPr id="190" name="Google Shape;190;p24"/>
          <p:cNvSpPr txBox="1"/>
          <p:nvPr/>
        </p:nvSpPr>
        <p:spPr>
          <a:xfrm>
            <a:off x="2011458" y="2139561"/>
            <a:ext cx="1883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595959"/>
                </a:solidFill>
                <a:latin typeface="Arial"/>
                <a:ea typeface="Arial"/>
                <a:cs typeface="Arial"/>
                <a:sym typeface="Arial"/>
              </a:rPr>
              <a:t>IS EVAPORATING THE PERIMETER</a:t>
            </a:r>
            <a:br>
              <a:rPr lang="en-US" sz="1100" b="0" i="1" u="none" strike="noStrike" cap="none">
                <a:solidFill>
                  <a:srgbClr val="595959"/>
                </a:solidFill>
                <a:latin typeface="Arial"/>
                <a:ea typeface="Arial"/>
                <a:cs typeface="Arial"/>
                <a:sym typeface="Arial"/>
              </a:rPr>
            </a:br>
            <a:endParaRPr sz="11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cxnSp>
        <p:nvCxnSpPr>
          <p:cNvPr id="191" name="Google Shape;191;p24"/>
          <p:cNvCxnSpPr/>
          <p:nvPr/>
        </p:nvCxnSpPr>
        <p:spPr>
          <a:xfrm rot="10800000">
            <a:off x="5823365" y="5307006"/>
            <a:ext cx="108300" cy="188700"/>
          </a:xfrm>
          <a:prstGeom prst="straightConnector1">
            <a:avLst/>
          </a:prstGeom>
          <a:noFill/>
          <a:ln w="25400" cap="flat" cmpd="sng">
            <a:solidFill>
              <a:srgbClr val="BFBFBF"/>
            </a:solidFill>
            <a:prstDash val="solid"/>
            <a:miter lim="800000"/>
            <a:headEnd type="none" w="sm" len="sm"/>
            <a:tailEnd type="none" w="sm" len="sm"/>
          </a:ln>
        </p:spPr>
      </p:cxnSp>
      <p:sp>
        <p:nvSpPr>
          <p:cNvPr id="192" name="Google Shape;192;p24"/>
          <p:cNvSpPr txBox="1"/>
          <p:nvPr/>
        </p:nvSpPr>
        <p:spPr>
          <a:xfrm>
            <a:off x="880233" y="329767"/>
            <a:ext cx="11311500" cy="634500"/>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100"/>
              </a:spcBef>
              <a:spcAft>
                <a:spcPts val="0"/>
              </a:spcAft>
              <a:buNone/>
            </a:pPr>
            <a:r>
              <a:rPr lang="en-US" sz="2800">
                <a:solidFill>
                  <a:srgbClr val="0A1446"/>
                </a:solidFill>
              </a:rPr>
              <a:t>BUT, WE’RE FACING A PERFECT STORM OF COMPLEXITY</a:t>
            </a:r>
            <a:endParaRPr sz="2800">
              <a:solidFill>
                <a:srgbClr val="0A144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5"/>
          <p:cNvSpPr/>
          <p:nvPr/>
        </p:nvSpPr>
        <p:spPr>
          <a:xfrm>
            <a:off x="-257033" y="133"/>
            <a:ext cx="2046300" cy="6858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98" name="Google Shape;198;p25"/>
          <p:cNvPicPr preferRelativeResize="0"/>
          <p:nvPr/>
        </p:nvPicPr>
        <p:blipFill>
          <a:blip r:embed="rId3">
            <a:alphaModFix amt="71000"/>
          </a:blip>
          <a:stretch>
            <a:fillRect/>
          </a:stretch>
        </p:blipFill>
        <p:spPr>
          <a:xfrm>
            <a:off x="0" y="0"/>
            <a:ext cx="12192000" cy="6858000"/>
          </a:xfrm>
          <a:prstGeom prst="rect">
            <a:avLst/>
          </a:prstGeom>
          <a:noFill/>
          <a:ln>
            <a:noFill/>
          </a:ln>
        </p:spPr>
      </p:pic>
      <p:sp>
        <p:nvSpPr>
          <p:cNvPr id="199" name="Google Shape;199;p25"/>
          <p:cNvSpPr/>
          <p:nvPr/>
        </p:nvSpPr>
        <p:spPr>
          <a:xfrm>
            <a:off x="-18875" y="0"/>
            <a:ext cx="12192000" cy="6858000"/>
          </a:xfrm>
          <a:prstGeom prst="rect">
            <a:avLst/>
          </a:prstGeom>
          <a:solidFill>
            <a:srgbClr val="0A1446">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5"/>
          <p:cNvSpPr txBox="1">
            <a:spLocks noGrp="1"/>
          </p:cNvSpPr>
          <p:nvPr>
            <p:ph type="body" idx="1"/>
          </p:nvPr>
        </p:nvSpPr>
        <p:spPr>
          <a:xfrm>
            <a:off x="895542" y="358575"/>
            <a:ext cx="10958100" cy="924300"/>
          </a:xfrm>
          <a:prstGeom prst="rect">
            <a:avLst/>
          </a:prstGeom>
          <a:noFill/>
          <a:ln>
            <a:noFill/>
          </a:ln>
        </p:spPr>
        <p:txBody>
          <a:bodyPr spcFirstLastPara="1" wrap="square" lIns="0" tIns="0" rIns="0" bIns="0" anchor="t" anchorCtr="0">
            <a:noAutofit/>
          </a:bodyPr>
          <a:lstStyle/>
          <a:p>
            <a:pPr marL="50800" lvl="0" indent="0" algn="l" rtl="0">
              <a:lnSpc>
                <a:spcPct val="100000"/>
              </a:lnSpc>
              <a:spcBef>
                <a:spcPts val="0"/>
              </a:spcBef>
              <a:spcAft>
                <a:spcPts val="0"/>
              </a:spcAft>
              <a:buSzPts val="2590"/>
              <a:buNone/>
            </a:pPr>
            <a:r>
              <a:rPr lang="en-US">
                <a:solidFill>
                  <a:schemeClr val="lt1"/>
                </a:solidFill>
              </a:rPr>
              <a:t>AND ATTACKS ON BUSINESS-CRITICAL APPLICATIONS </a:t>
            </a:r>
            <a:br>
              <a:rPr lang="en-US">
                <a:solidFill>
                  <a:schemeClr val="lt1"/>
                </a:solidFill>
              </a:rPr>
            </a:br>
            <a:r>
              <a:rPr lang="en-US">
                <a:solidFill>
                  <a:schemeClr val="lt1"/>
                </a:solidFill>
              </a:rPr>
              <a:t>ARE INCREASING</a:t>
            </a:r>
            <a:endParaRPr>
              <a:solidFill>
                <a:schemeClr val="lt1"/>
              </a:solidFill>
            </a:endParaRPr>
          </a:p>
        </p:txBody>
      </p:sp>
      <p:pic>
        <p:nvPicPr>
          <p:cNvPr id="201" name="Google Shape;201;p25"/>
          <p:cNvPicPr preferRelativeResize="0"/>
          <p:nvPr/>
        </p:nvPicPr>
        <p:blipFill rotWithShape="1">
          <a:blip r:embed="rId4">
            <a:alphaModFix/>
          </a:blip>
          <a:srcRect/>
          <a:stretch/>
        </p:blipFill>
        <p:spPr>
          <a:xfrm>
            <a:off x="8063310" y="4543133"/>
            <a:ext cx="2404157" cy="461600"/>
          </a:xfrm>
          <a:prstGeom prst="rect">
            <a:avLst/>
          </a:prstGeom>
          <a:noFill/>
          <a:ln>
            <a:noFill/>
          </a:ln>
        </p:spPr>
      </p:pic>
      <p:sp>
        <p:nvSpPr>
          <p:cNvPr id="202" name="Google Shape;202;p25"/>
          <p:cNvSpPr/>
          <p:nvPr/>
        </p:nvSpPr>
        <p:spPr>
          <a:xfrm>
            <a:off x="1080350" y="2019300"/>
            <a:ext cx="10044900" cy="1244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 name="Google Shape;203;p25"/>
          <p:cNvSpPr txBox="1"/>
          <p:nvPr/>
        </p:nvSpPr>
        <p:spPr>
          <a:xfrm>
            <a:off x="1257284" y="2226096"/>
            <a:ext cx="1664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dk1"/>
                </a:solidFill>
                <a:latin typeface="Arial"/>
                <a:ea typeface="Arial"/>
                <a:cs typeface="Arial"/>
                <a:sym typeface="Arial"/>
              </a:rPr>
              <a:t>64%</a:t>
            </a:r>
            <a:endParaRPr sz="1500" b="0" i="0" u="none" strike="noStrike" cap="none">
              <a:solidFill>
                <a:schemeClr val="dk1"/>
              </a:solidFill>
              <a:latin typeface="Arial"/>
              <a:ea typeface="Arial"/>
              <a:cs typeface="Arial"/>
              <a:sym typeface="Arial"/>
            </a:endParaRPr>
          </a:p>
        </p:txBody>
      </p:sp>
      <p:sp>
        <p:nvSpPr>
          <p:cNvPr id="204" name="Google Shape;204;p25"/>
          <p:cNvSpPr txBox="1"/>
          <p:nvPr/>
        </p:nvSpPr>
        <p:spPr>
          <a:xfrm>
            <a:off x="2961533" y="2249900"/>
            <a:ext cx="5775900" cy="80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2300" b="1" u="none" strike="noStrike" cap="none">
                <a:solidFill>
                  <a:schemeClr val="dk1"/>
                </a:solidFill>
                <a:latin typeface="Arial"/>
                <a:ea typeface="Arial"/>
                <a:cs typeface="Arial"/>
                <a:sym typeface="Arial"/>
              </a:rPr>
              <a:t>OF ERP SYSTEMS HAVE BEEN BREACHED IN THE PAST 2 YEARS </a:t>
            </a:r>
            <a:endParaRPr sz="2300" b="0" u="none" strike="noStrike" cap="none">
              <a:solidFill>
                <a:schemeClr val="dk1"/>
              </a:solidFill>
              <a:latin typeface="Arial"/>
              <a:ea typeface="Arial"/>
              <a:cs typeface="Arial"/>
              <a:sym typeface="Arial"/>
            </a:endParaRPr>
          </a:p>
        </p:txBody>
      </p:sp>
      <p:sp>
        <p:nvSpPr>
          <p:cNvPr id="205" name="Google Shape;205;p25"/>
          <p:cNvSpPr/>
          <p:nvPr/>
        </p:nvSpPr>
        <p:spPr>
          <a:xfrm>
            <a:off x="1080350" y="4543126"/>
            <a:ext cx="10044900" cy="1244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 name="Google Shape;206;p25"/>
          <p:cNvSpPr txBox="1"/>
          <p:nvPr/>
        </p:nvSpPr>
        <p:spPr>
          <a:xfrm>
            <a:off x="691707" y="4466925"/>
            <a:ext cx="26037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a:solidFill>
                  <a:schemeClr val="dk1"/>
                </a:solidFill>
              </a:rPr>
              <a:t>5</a:t>
            </a:r>
            <a:r>
              <a:rPr lang="en-US" sz="2000">
                <a:solidFill>
                  <a:schemeClr val="dk1"/>
                </a:solidFill>
              </a:rPr>
              <a:t> ALERTS </a:t>
            </a:r>
            <a:endParaRPr sz="2000">
              <a:solidFill>
                <a:schemeClr val="dk1"/>
              </a:solidFill>
            </a:endParaRPr>
          </a:p>
        </p:txBody>
      </p:sp>
      <p:pic>
        <p:nvPicPr>
          <p:cNvPr id="207" name="Google Shape;207;p25"/>
          <p:cNvPicPr preferRelativeResize="0"/>
          <p:nvPr/>
        </p:nvPicPr>
        <p:blipFill rotWithShape="1">
          <a:blip r:embed="rId4">
            <a:alphaModFix/>
          </a:blip>
          <a:srcRect/>
          <a:stretch/>
        </p:blipFill>
        <p:spPr>
          <a:xfrm>
            <a:off x="8587133" y="2454730"/>
            <a:ext cx="1969633" cy="378170"/>
          </a:xfrm>
          <a:prstGeom prst="rect">
            <a:avLst/>
          </a:prstGeom>
          <a:noFill/>
          <a:ln>
            <a:noFill/>
          </a:ln>
        </p:spPr>
      </p:pic>
      <p:pic>
        <p:nvPicPr>
          <p:cNvPr id="208" name="Google Shape;208;p25"/>
          <p:cNvPicPr preferRelativeResize="0"/>
          <p:nvPr/>
        </p:nvPicPr>
        <p:blipFill rotWithShape="1">
          <a:blip r:embed="rId5">
            <a:alphaModFix/>
          </a:blip>
          <a:srcRect l="2248" r="50411" b="80533"/>
          <a:stretch/>
        </p:blipFill>
        <p:spPr>
          <a:xfrm>
            <a:off x="8204199" y="4797133"/>
            <a:ext cx="2603566" cy="764733"/>
          </a:xfrm>
          <a:prstGeom prst="rect">
            <a:avLst/>
          </a:prstGeom>
          <a:noFill/>
          <a:ln>
            <a:noFill/>
          </a:ln>
        </p:spPr>
      </p:pic>
      <p:sp>
        <p:nvSpPr>
          <p:cNvPr id="209" name="Google Shape;209;p25"/>
          <p:cNvSpPr txBox="1"/>
          <p:nvPr/>
        </p:nvSpPr>
        <p:spPr>
          <a:xfrm>
            <a:off x="691707" y="5012763"/>
            <a:ext cx="26037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2000">
                <a:solidFill>
                  <a:schemeClr val="dk1"/>
                </a:solidFill>
              </a:rPr>
              <a:t>IN </a:t>
            </a:r>
            <a:r>
              <a:rPr lang="en-US" sz="4800">
                <a:solidFill>
                  <a:schemeClr val="dk1"/>
                </a:solidFill>
              </a:rPr>
              <a:t>5</a:t>
            </a:r>
            <a:r>
              <a:rPr lang="en-US" sz="2000">
                <a:solidFill>
                  <a:schemeClr val="dk1"/>
                </a:solidFill>
              </a:rPr>
              <a:t> YEARS</a:t>
            </a:r>
            <a:endParaRPr sz="2000">
              <a:solidFill>
                <a:schemeClr val="dk1"/>
              </a:solidFill>
            </a:endParaRPr>
          </a:p>
        </p:txBody>
      </p:sp>
      <p:sp>
        <p:nvSpPr>
          <p:cNvPr id="210" name="Google Shape;210;p25"/>
          <p:cNvSpPr txBox="1"/>
          <p:nvPr/>
        </p:nvSpPr>
        <p:spPr>
          <a:xfrm>
            <a:off x="2961533" y="4610733"/>
            <a:ext cx="6500100" cy="115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2300" b="1">
                <a:solidFill>
                  <a:schemeClr val="dk1"/>
                </a:solidFill>
              </a:rPr>
              <a:t>ON MALICIOUS CYBERACTIVITY OR VULNERABILITIES IN BUSINESS </a:t>
            </a:r>
            <a:br>
              <a:rPr lang="en-US" sz="2300" b="1">
                <a:solidFill>
                  <a:schemeClr val="dk1"/>
                </a:solidFill>
              </a:rPr>
            </a:br>
            <a:r>
              <a:rPr lang="en-US" sz="2300" b="1">
                <a:solidFill>
                  <a:schemeClr val="dk1"/>
                </a:solidFill>
              </a:rPr>
              <a:t>CRITICAL APPLICATIONS </a:t>
            </a:r>
            <a:endParaRPr sz="2300" b="1" u="none" strike="noStrike" cap="none">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2"/>
          <p:cNvSpPr txBox="1"/>
          <p:nvPr/>
        </p:nvSpPr>
        <p:spPr>
          <a:xfrm>
            <a:off x="10067298" y="2034899"/>
            <a:ext cx="970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accent2"/>
                </a:solidFill>
                <a:latin typeface="Arial"/>
                <a:ea typeface="Arial"/>
                <a:cs typeface="Arial"/>
                <a:sym typeface="Arial"/>
              </a:rPr>
              <a:t>5</a:t>
            </a:r>
            <a:r>
              <a:rPr lang="en-US" sz="1200" b="1" i="0" u="none" strike="noStrike" cap="none" baseline="30000">
                <a:solidFill>
                  <a:schemeClr val="accent2"/>
                </a:solidFill>
                <a:latin typeface="Arial"/>
                <a:ea typeface="Arial"/>
                <a:cs typeface="Arial"/>
                <a:sym typeface="Arial"/>
              </a:rPr>
              <a:t>th</a:t>
            </a:r>
            <a:r>
              <a:rPr lang="en-US" sz="1200" b="1" i="0" u="none" strike="noStrike" cap="none">
                <a:solidFill>
                  <a:schemeClr val="accent2"/>
                </a:solidFill>
                <a:latin typeface="Arial"/>
                <a:ea typeface="Arial"/>
                <a:cs typeface="Arial"/>
                <a:sym typeface="Arial"/>
              </a:rPr>
              <a:t> DHS US-CERT ALERT </a:t>
            </a:r>
            <a:endParaRPr sz="1200" b="0" i="0" u="none" strike="noStrike" cap="none">
              <a:solidFill>
                <a:srgbClr val="000000"/>
              </a:solidFill>
              <a:latin typeface="Arial"/>
              <a:ea typeface="Arial"/>
              <a:cs typeface="Arial"/>
              <a:sym typeface="Arial"/>
            </a:endParaRPr>
          </a:p>
        </p:txBody>
      </p:sp>
      <p:sp>
        <p:nvSpPr>
          <p:cNvPr id="613" name="Google Shape;613;p42"/>
          <p:cNvSpPr txBox="1"/>
          <p:nvPr/>
        </p:nvSpPr>
        <p:spPr>
          <a:xfrm>
            <a:off x="10075400" y="654725"/>
            <a:ext cx="879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accent2"/>
                </a:solidFill>
                <a:latin typeface="Arial"/>
                <a:ea typeface="Arial"/>
                <a:cs typeface="Arial"/>
                <a:sym typeface="Arial"/>
              </a:rPr>
              <a:t>PUBLIC EXPLOIT</a:t>
            </a:r>
            <a:endParaRPr sz="1200" b="0" i="0" u="none" strike="noStrike" cap="none">
              <a:solidFill>
                <a:srgbClr val="000000"/>
              </a:solidFill>
              <a:latin typeface="Arial"/>
              <a:ea typeface="Arial"/>
              <a:cs typeface="Arial"/>
              <a:sym typeface="Arial"/>
            </a:endParaRPr>
          </a:p>
        </p:txBody>
      </p:sp>
      <p:sp>
        <p:nvSpPr>
          <p:cNvPr id="614" name="Google Shape;614;p42"/>
          <p:cNvSpPr txBox="1">
            <a:spLocks noGrp="1"/>
          </p:cNvSpPr>
          <p:nvPr>
            <p:ph type="body" idx="1"/>
          </p:nvPr>
        </p:nvSpPr>
        <p:spPr>
          <a:xfrm>
            <a:off x="992776" y="150315"/>
            <a:ext cx="7434900" cy="924300"/>
          </a:xfrm>
          <a:prstGeom prst="rect">
            <a:avLst/>
          </a:prstGeom>
          <a:noFill/>
          <a:ln>
            <a:noFill/>
          </a:ln>
        </p:spPr>
        <p:txBody>
          <a:bodyPr spcFirstLastPara="1" wrap="square" lIns="0" tIns="0" rIns="0" bIns="0" anchor="t" anchorCtr="0">
            <a:normAutofit/>
          </a:bodyPr>
          <a:lstStyle/>
          <a:p>
            <a:pPr marL="50800" lvl="0" indent="0" algn="l" rtl="0">
              <a:lnSpc>
                <a:spcPct val="90000"/>
              </a:lnSpc>
              <a:spcBef>
                <a:spcPts val="0"/>
              </a:spcBef>
              <a:spcAft>
                <a:spcPts val="0"/>
              </a:spcAft>
              <a:buSzPts val="2800"/>
              <a:buNone/>
            </a:pPr>
            <a:r>
              <a:rPr lang="en-US"/>
              <a:t>EVOLUTION OF BUSINESS-CRITICAL APPLICATION CYBERATTACKS</a:t>
            </a:r>
            <a:endParaRPr/>
          </a:p>
        </p:txBody>
      </p:sp>
      <p:sp>
        <p:nvSpPr>
          <p:cNvPr id="615" name="Google Shape;615;p42"/>
          <p:cNvSpPr txBox="1"/>
          <p:nvPr/>
        </p:nvSpPr>
        <p:spPr>
          <a:xfrm>
            <a:off x="796784" y="1163063"/>
            <a:ext cx="1664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accent4"/>
                </a:solidFill>
                <a:latin typeface="Arial"/>
                <a:ea typeface="Arial"/>
                <a:cs typeface="Arial"/>
                <a:sym typeface="Arial"/>
              </a:rPr>
              <a:t>64%</a:t>
            </a:r>
            <a:endParaRPr sz="1400" b="0" i="0" u="none" strike="noStrike" cap="none">
              <a:solidFill>
                <a:schemeClr val="accent4"/>
              </a:solidFill>
              <a:latin typeface="Arial"/>
              <a:ea typeface="Arial"/>
              <a:cs typeface="Arial"/>
              <a:sym typeface="Arial"/>
            </a:endParaRPr>
          </a:p>
        </p:txBody>
      </p:sp>
      <p:sp>
        <p:nvSpPr>
          <p:cNvPr id="616" name="Google Shape;616;p42"/>
          <p:cNvSpPr txBox="1"/>
          <p:nvPr/>
        </p:nvSpPr>
        <p:spPr>
          <a:xfrm>
            <a:off x="2263445" y="1328843"/>
            <a:ext cx="3909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accent4"/>
                </a:solidFill>
                <a:latin typeface="Arial"/>
                <a:ea typeface="Arial"/>
                <a:cs typeface="Arial"/>
                <a:sym typeface="Arial"/>
              </a:rPr>
              <a:t>OF ERP SYSTEMS HAVE BEEN BREACHED IN THE PAST 2 YEARS </a:t>
            </a:r>
            <a:endParaRPr sz="1400" b="0" i="0" u="none" strike="noStrike" cap="none">
              <a:solidFill>
                <a:schemeClr val="accent4"/>
              </a:solidFill>
              <a:latin typeface="Arial"/>
              <a:ea typeface="Arial"/>
              <a:cs typeface="Arial"/>
              <a:sym typeface="Arial"/>
            </a:endParaRPr>
          </a:p>
        </p:txBody>
      </p:sp>
      <p:sp>
        <p:nvSpPr>
          <p:cNvPr id="617" name="Google Shape;617;p42"/>
          <p:cNvSpPr txBox="1"/>
          <p:nvPr/>
        </p:nvSpPr>
        <p:spPr>
          <a:xfrm>
            <a:off x="720341" y="5331853"/>
            <a:ext cx="1154700" cy="718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300"/>
              </a:spcBef>
              <a:spcAft>
                <a:spcPts val="300"/>
              </a:spcAft>
              <a:buClr>
                <a:srgbClr val="0A1446"/>
              </a:buClr>
              <a:buSzPts val="1200"/>
              <a:buFont typeface="Arial"/>
              <a:buNone/>
            </a:pPr>
            <a:r>
              <a:rPr lang="en-US" sz="1200" b="0" i="0" u="none" strike="noStrike" cap="none">
                <a:solidFill>
                  <a:srgbClr val="0A1446"/>
                </a:solidFill>
                <a:latin typeface="Arial"/>
                <a:ea typeface="Arial"/>
                <a:cs typeface="Arial"/>
                <a:sym typeface="Arial"/>
              </a:rPr>
              <a:t>1st public exploit targeting SAP applications </a:t>
            </a:r>
            <a:endParaRPr sz="1800" b="0" i="0" u="none" strike="noStrike" cap="none">
              <a:solidFill>
                <a:srgbClr val="0A1446"/>
              </a:solidFill>
              <a:latin typeface="Arial"/>
              <a:ea typeface="Arial"/>
              <a:cs typeface="Arial"/>
              <a:sym typeface="Arial"/>
            </a:endParaRPr>
          </a:p>
        </p:txBody>
      </p:sp>
      <p:sp>
        <p:nvSpPr>
          <p:cNvPr id="618" name="Google Shape;618;p42"/>
          <p:cNvSpPr txBox="1"/>
          <p:nvPr/>
        </p:nvSpPr>
        <p:spPr>
          <a:xfrm>
            <a:off x="718868" y="4972191"/>
            <a:ext cx="12774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2"/>
              </a:buClr>
              <a:buSzPts val="3200"/>
              <a:buFont typeface="Arial"/>
              <a:buNone/>
            </a:pPr>
            <a:r>
              <a:rPr lang="en-US" sz="1200" b="1" i="0" u="none" strike="noStrike" cap="none">
                <a:solidFill>
                  <a:schemeClr val="dk1"/>
                </a:solidFill>
                <a:latin typeface="Arial"/>
                <a:ea typeface="Arial"/>
                <a:cs typeface="Arial"/>
                <a:sym typeface="Arial"/>
              </a:rPr>
              <a:t>HACKTIVIST GROUPS</a:t>
            </a:r>
            <a:endParaRPr sz="1200" b="0" i="0" u="none" strike="noStrike" cap="none">
              <a:solidFill>
                <a:schemeClr val="dk1"/>
              </a:solidFill>
              <a:latin typeface="Arial"/>
              <a:ea typeface="Arial"/>
              <a:cs typeface="Arial"/>
              <a:sym typeface="Arial"/>
            </a:endParaRPr>
          </a:p>
        </p:txBody>
      </p:sp>
      <p:sp>
        <p:nvSpPr>
          <p:cNvPr id="619" name="Google Shape;619;p42"/>
          <p:cNvSpPr txBox="1"/>
          <p:nvPr/>
        </p:nvSpPr>
        <p:spPr>
          <a:xfrm>
            <a:off x="740161" y="4633582"/>
            <a:ext cx="879600" cy="3417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2012</a:t>
            </a:r>
            <a:endParaRPr sz="1800" b="0" i="0" u="none" strike="noStrike" cap="none">
              <a:solidFill>
                <a:schemeClr val="dk1"/>
              </a:solidFill>
              <a:latin typeface="Arial"/>
              <a:ea typeface="Arial"/>
              <a:cs typeface="Arial"/>
              <a:sym typeface="Arial"/>
            </a:endParaRPr>
          </a:p>
        </p:txBody>
      </p:sp>
      <p:sp>
        <p:nvSpPr>
          <p:cNvPr id="620" name="Google Shape;620;p42"/>
          <p:cNvSpPr/>
          <p:nvPr/>
        </p:nvSpPr>
        <p:spPr>
          <a:xfrm rot="-514946">
            <a:off x="276473" y="5446369"/>
            <a:ext cx="11629525" cy="345871"/>
          </a:xfrm>
          <a:prstGeom prst="homePlate">
            <a:avLst>
              <a:gd name="adj" fmla="val 52486"/>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42"/>
          <p:cNvSpPr/>
          <p:nvPr/>
        </p:nvSpPr>
        <p:spPr>
          <a:xfrm>
            <a:off x="684078" y="6438110"/>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622" name="Google Shape;622;p42"/>
          <p:cNvCxnSpPr/>
          <p:nvPr/>
        </p:nvCxnSpPr>
        <p:spPr>
          <a:xfrm>
            <a:off x="1809871" y="4502275"/>
            <a:ext cx="0" cy="17619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cxnSp>
        <p:nvCxnSpPr>
          <p:cNvPr id="623" name="Google Shape;623;p42"/>
          <p:cNvCxnSpPr/>
          <p:nvPr/>
        </p:nvCxnSpPr>
        <p:spPr>
          <a:xfrm>
            <a:off x="732430" y="4670609"/>
            <a:ext cx="0" cy="17508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624" name="Google Shape;624;p42"/>
          <p:cNvSpPr txBox="1"/>
          <p:nvPr/>
        </p:nvSpPr>
        <p:spPr>
          <a:xfrm>
            <a:off x="1781297" y="4321549"/>
            <a:ext cx="693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chemeClr val="accent1"/>
                </a:solidFill>
                <a:latin typeface="Arial"/>
                <a:ea typeface="Arial"/>
                <a:cs typeface="Arial"/>
                <a:sym typeface="Arial"/>
              </a:rPr>
              <a:t>2013</a:t>
            </a:r>
            <a:endParaRPr sz="1800" b="0" i="0" u="none" strike="noStrike" cap="none">
              <a:solidFill>
                <a:srgbClr val="000000"/>
              </a:solidFill>
              <a:latin typeface="Arial"/>
              <a:ea typeface="Arial"/>
              <a:cs typeface="Arial"/>
              <a:sym typeface="Arial"/>
            </a:endParaRPr>
          </a:p>
        </p:txBody>
      </p:sp>
      <p:sp>
        <p:nvSpPr>
          <p:cNvPr id="625" name="Google Shape;625;p42"/>
          <p:cNvSpPr txBox="1"/>
          <p:nvPr/>
        </p:nvSpPr>
        <p:spPr>
          <a:xfrm>
            <a:off x="1781907" y="4700177"/>
            <a:ext cx="1173600" cy="757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2"/>
              </a:buClr>
              <a:buSzPts val="3200"/>
              <a:buFont typeface="Arial"/>
              <a:buNone/>
            </a:pPr>
            <a:r>
              <a:rPr lang="en-US" sz="1200" b="1" i="0" u="none" strike="noStrike" cap="none">
                <a:solidFill>
                  <a:schemeClr val="dk1"/>
                </a:solidFill>
                <a:latin typeface="Arial"/>
                <a:ea typeface="Arial"/>
                <a:cs typeface="Arial"/>
                <a:sym typeface="Arial"/>
              </a:rPr>
              <a:t>CYBER</a:t>
            </a:r>
            <a:endParaRPr sz="12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2"/>
              </a:buClr>
              <a:buSzPts val="3200"/>
              <a:buFont typeface="Arial"/>
              <a:buNone/>
            </a:pPr>
            <a:r>
              <a:rPr lang="en-US" sz="1200" b="1" i="0" u="none" strike="noStrike" cap="none">
                <a:solidFill>
                  <a:schemeClr val="dk1"/>
                </a:solidFill>
                <a:latin typeface="Arial"/>
                <a:ea typeface="Arial"/>
                <a:cs typeface="Arial"/>
                <a:sym typeface="Arial"/>
              </a:rPr>
              <a:t>CRIMINALS </a:t>
            </a:r>
            <a:endParaRPr sz="12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2"/>
              </a:buClr>
              <a:buSzPts val="3200"/>
              <a:buFont typeface="Arial"/>
              <a:buNone/>
            </a:pPr>
            <a:r>
              <a:rPr lang="en-US" sz="1200" b="1" i="0" u="none" strike="noStrike" cap="none">
                <a:solidFill>
                  <a:schemeClr val="dk1"/>
                </a:solidFill>
                <a:latin typeface="Arial"/>
                <a:ea typeface="Arial"/>
                <a:cs typeface="Arial"/>
                <a:sym typeface="Arial"/>
              </a:rPr>
              <a:t>CREATING </a:t>
            </a:r>
            <a:endParaRPr sz="12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2"/>
              </a:buClr>
              <a:buSzPts val="3200"/>
              <a:buFont typeface="Arial"/>
              <a:buNone/>
            </a:pPr>
            <a:r>
              <a:rPr lang="en-US" sz="1200" b="1" i="0" u="none" strike="noStrike" cap="none">
                <a:solidFill>
                  <a:schemeClr val="dk1"/>
                </a:solidFill>
                <a:latin typeface="Arial"/>
                <a:ea typeface="Arial"/>
                <a:cs typeface="Arial"/>
                <a:sym typeface="Arial"/>
              </a:rPr>
              <a:t>MALWARE</a:t>
            </a:r>
            <a:endParaRPr sz="1200" b="0" i="0" u="none" strike="noStrike" cap="none">
              <a:solidFill>
                <a:schemeClr val="dk1"/>
              </a:solidFill>
              <a:latin typeface="Arial"/>
              <a:ea typeface="Arial"/>
              <a:cs typeface="Arial"/>
              <a:sym typeface="Arial"/>
            </a:endParaRPr>
          </a:p>
        </p:txBody>
      </p:sp>
      <p:sp>
        <p:nvSpPr>
          <p:cNvPr id="626" name="Google Shape;626;p42"/>
          <p:cNvSpPr txBox="1"/>
          <p:nvPr/>
        </p:nvSpPr>
        <p:spPr>
          <a:xfrm>
            <a:off x="1787950" y="5396968"/>
            <a:ext cx="1173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en-US" sz="1200" b="0" i="0" u="none" strike="noStrike" cap="none">
                <a:solidFill>
                  <a:schemeClr val="accent2"/>
                </a:solidFill>
                <a:latin typeface="Arial"/>
                <a:ea typeface="Arial"/>
                <a:cs typeface="Arial"/>
                <a:sym typeface="Arial"/>
              </a:rPr>
              <a:t>SAP targeted malware discovered</a:t>
            </a:r>
            <a:endParaRPr sz="1200" b="0" i="0" u="none" strike="noStrike" cap="none">
              <a:solidFill>
                <a:schemeClr val="dk1"/>
              </a:solidFill>
              <a:latin typeface="Arial"/>
              <a:ea typeface="Arial"/>
              <a:cs typeface="Arial"/>
              <a:sym typeface="Arial"/>
            </a:endParaRPr>
          </a:p>
        </p:txBody>
      </p:sp>
      <p:cxnSp>
        <p:nvCxnSpPr>
          <p:cNvPr id="627" name="Google Shape;627;p42"/>
          <p:cNvCxnSpPr/>
          <p:nvPr/>
        </p:nvCxnSpPr>
        <p:spPr>
          <a:xfrm>
            <a:off x="2911238" y="4300525"/>
            <a:ext cx="0" cy="17499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cxnSp>
        <p:nvCxnSpPr>
          <p:cNvPr id="628" name="Google Shape;628;p42"/>
          <p:cNvCxnSpPr/>
          <p:nvPr/>
        </p:nvCxnSpPr>
        <p:spPr>
          <a:xfrm>
            <a:off x="3871508" y="4097059"/>
            <a:ext cx="12300" cy="18174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629" name="Google Shape;629;p42"/>
          <p:cNvSpPr txBox="1"/>
          <p:nvPr/>
        </p:nvSpPr>
        <p:spPr>
          <a:xfrm>
            <a:off x="2904380" y="4135841"/>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2014</a:t>
            </a:r>
            <a:endParaRPr sz="1800" b="0" i="0" u="none" strike="noStrike" cap="none">
              <a:solidFill>
                <a:schemeClr val="dk1"/>
              </a:solidFill>
              <a:latin typeface="Arial"/>
              <a:ea typeface="Arial"/>
              <a:cs typeface="Arial"/>
              <a:sym typeface="Arial"/>
            </a:endParaRPr>
          </a:p>
        </p:txBody>
      </p:sp>
      <p:sp>
        <p:nvSpPr>
          <p:cNvPr id="630" name="Google Shape;630;p42"/>
          <p:cNvSpPr txBox="1"/>
          <p:nvPr/>
        </p:nvSpPr>
        <p:spPr>
          <a:xfrm>
            <a:off x="2900653" y="4469036"/>
            <a:ext cx="970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en-US" sz="1200" b="1" i="0" u="none" strike="noStrike" cap="none">
                <a:solidFill>
                  <a:schemeClr val="accent2"/>
                </a:solidFill>
                <a:latin typeface="Arial"/>
                <a:ea typeface="Arial"/>
                <a:cs typeface="Arial"/>
                <a:sym typeface="Arial"/>
              </a:rPr>
              <a:t>PUBLIC EXPLOIT</a:t>
            </a:r>
            <a:endParaRPr sz="1800" b="0" i="0" u="none" strike="noStrike" cap="none">
              <a:solidFill>
                <a:schemeClr val="dk1"/>
              </a:solidFill>
              <a:latin typeface="Arial"/>
              <a:ea typeface="Arial"/>
              <a:cs typeface="Arial"/>
              <a:sym typeface="Arial"/>
            </a:endParaRPr>
          </a:p>
        </p:txBody>
      </p:sp>
      <p:sp>
        <p:nvSpPr>
          <p:cNvPr id="631" name="Google Shape;631;p42"/>
          <p:cNvSpPr txBox="1"/>
          <p:nvPr/>
        </p:nvSpPr>
        <p:spPr>
          <a:xfrm>
            <a:off x="2886290" y="4906829"/>
            <a:ext cx="1112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en-US" sz="1200" b="0" i="0" u="none" strike="noStrike" cap="none">
                <a:solidFill>
                  <a:schemeClr val="accent2"/>
                </a:solidFill>
                <a:latin typeface="Arial"/>
                <a:ea typeface="Arial"/>
                <a:cs typeface="Arial"/>
                <a:sym typeface="Arial"/>
              </a:rPr>
              <a:t>Chinese hacker exploits SAP NetWeaver</a:t>
            </a:r>
            <a:endParaRPr sz="1800" b="0" i="0" u="none" strike="noStrike" cap="none">
              <a:solidFill>
                <a:schemeClr val="dk1"/>
              </a:solidFill>
              <a:latin typeface="Arial"/>
              <a:ea typeface="Arial"/>
              <a:cs typeface="Arial"/>
              <a:sym typeface="Arial"/>
            </a:endParaRPr>
          </a:p>
        </p:txBody>
      </p:sp>
      <p:cxnSp>
        <p:nvCxnSpPr>
          <p:cNvPr id="632" name="Google Shape;632;p42"/>
          <p:cNvCxnSpPr/>
          <p:nvPr/>
        </p:nvCxnSpPr>
        <p:spPr>
          <a:xfrm>
            <a:off x="10036925" y="613900"/>
            <a:ext cx="5400" cy="43527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633" name="Google Shape;633;p42"/>
          <p:cNvSpPr txBox="1"/>
          <p:nvPr/>
        </p:nvSpPr>
        <p:spPr>
          <a:xfrm>
            <a:off x="10064173" y="322788"/>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2021</a:t>
            </a:r>
            <a:endParaRPr sz="1800" b="0" i="0" u="none" strike="noStrike" cap="none">
              <a:solidFill>
                <a:schemeClr val="dk1"/>
              </a:solidFill>
              <a:latin typeface="Arial"/>
              <a:ea typeface="Arial"/>
              <a:cs typeface="Arial"/>
              <a:sym typeface="Arial"/>
            </a:endParaRPr>
          </a:p>
        </p:txBody>
      </p:sp>
      <p:sp>
        <p:nvSpPr>
          <p:cNvPr id="634" name="Google Shape;634;p42"/>
          <p:cNvSpPr/>
          <p:nvPr/>
        </p:nvSpPr>
        <p:spPr>
          <a:xfrm>
            <a:off x="9990758" y="2118323"/>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5" name="Google Shape;635;p42"/>
          <p:cNvSpPr/>
          <p:nvPr/>
        </p:nvSpPr>
        <p:spPr>
          <a:xfrm>
            <a:off x="9990758" y="731296"/>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6" name="Google Shape;636;p42"/>
          <p:cNvSpPr txBox="1"/>
          <p:nvPr/>
        </p:nvSpPr>
        <p:spPr>
          <a:xfrm>
            <a:off x="10065611" y="1040666"/>
            <a:ext cx="1086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accent2"/>
                </a:solidFill>
                <a:latin typeface="Arial"/>
                <a:ea typeface="Arial"/>
                <a:cs typeface="Arial"/>
                <a:sym typeface="Arial"/>
              </a:rPr>
              <a:t>SAP SolMan</a:t>
            </a:r>
            <a:endParaRPr sz="1200" b="0" i="0" u="none" strike="noStrike" cap="none">
              <a:solidFill>
                <a:srgbClr val="000000"/>
              </a:solidFill>
              <a:latin typeface="Arial"/>
              <a:ea typeface="Arial"/>
              <a:cs typeface="Arial"/>
              <a:sym typeface="Arial"/>
            </a:endParaRPr>
          </a:p>
        </p:txBody>
      </p:sp>
      <p:pic>
        <p:nvPicPr>
          <p:cNvPr id="637" name="Google Shape;637;p42" descr="A picture containing logo&#10;&#10;Description automatically generated"/>
          <p:cNvPicPr preferRelativeResize="0"/>
          <p:nvPr/>
        </p:nvPicPr>
        <p:blipFill rotWithShape="1">
          <a:blip r:embed="rId3">
            <a:alphaModFix/>
          </a:blip>
          <a:srcRect r="77873"/>
          <a:stretch/>
        </p:blipFill>
        <p:spPr>
          <a:xfrm>
            <a:off x="10158012" y="1336297"/>
            <a:ext cx="316490" cy="303547"/>
          </a:xfrm>
          <a:prstGeom prst="rect">
            <a:avLst/>
          </a:prstGeom>
          <a:noFill/>
          <a:ln>
            <a:noFill/>
          </a:ln>
        </p:spPr>
      </p:pic>
      <p:sp>
        <p:nvSpPr>
          <p:cNvPr id="638" name="Google Shape;638;p42"/>
          <p:cNvSpPr txBox="1"/>
          <p:nvPr/>
        </p:nvSpPr>
        <p:spPr>
          <a:xfrm>
            <a:off x="10061964" y="2576493"/>
            <a:ext cx="11850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accent2"/>
                </a:solidFill>
                <a:latin typeface="Arial"/>
                <a:ea typeface="Arial"/>
                <a:cs typeface="Arial"/>
                <a:sym typeface="Arial"/>
              </a:rPr>
              <a:t>on malicious activity targeting SAP applications</a:t>
            </a:r>
            <a:endParaRPr sz="1200" b="0" i="0" u="none" strike="noStrike" cap="none">
              <a:solidFill>
                <a:srgbClr val="000000"/>
              </a:solidFill>
              <a:latin typeface="Arial"/>
              <a:ea typeface="Arial"/>
              <a:cs typeface="Arial"/>
              <a:sym typeface="Arial"/>
            </a:endParaRPr>
          </a:p>
        </p:txBody>
      </p:sp>
      <p:pic>
        <p:nvPicPr>
          <p:cNvPr id="639" name="Google Shape;639;p42" descr="A picture containing food, room, drawing&#10;&#10;Description automatically generated"/>
          <p:cNvPicPr preferRelativeResize="0"/>
          <p:nvPr/>
        </p:nvPicPr>
        <p:blipFill rotWithShape="1">
          <a:blip r:embed="rId4">
            <a:alphaModFix/>
          </a:blip>
          <a:srcRect/>
          <a:stretch/>
        </p:blipFill>
        <p:spPr>
          <a:xfrm>
            <a:off x="10146753" y="3491029"/>
            <a:ext cx="373323" cy="373323"/>
          </a:xfrm>
          <a:prstGeom prst="rect">
            <a:avLst/>
          </a:prstGeom>
          <a:noFill/>
          <a:ln>
            <a:noFill/>
          </a:ln>
        </p:spPr>
      </p:pic>
      <p:pic>
        <p:nvPicPr>
          <p:cNvPr id="640" name="Google Shape;640;p42" descr="A picture containing logo&#10;&#10;Description automatically generated"/>
          <p:cNvPicPr preferRelativeResize="0"/>
          <p:nvPr/>
        </p:nvPicPr>
        <p:blipFill rotWithShape="1">
          <a:blip r:embed="rId3">
            <a:alphaModFix/>
          </a:blip>
          <a:srcRect r="77873"/>
          <a:stretch/>
        </p:blipFill>
        <p:spPr>
          <a:xfrm>
            <a:off x="10633209" y="3548450"/>
            <a:ext cx="316490" cy="303547"/>
          </a:xfrm>
          <a:prstGeom prst="rect">
            <a:avLst/>
          </a:prstGeom>
          <a:noFill/>
          <a:ln>
            <a:noFill/>
          </a:ln>
        </p:spPr>
      </p:pic>
      <p:sp>
        <p:nvSpPr>
          <p:cNvPr id="641" name="Google Shape;641;p42"/>
          <p:cNvSpPr txBox="1"/>
          <p:nvPr/>
        </p:nvSpPr>
        <p:spPr>
          <a:xfrm>
            <a:off x="8989061" y="705865"/>
            <a:ext cx="753600" cy="3417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2020</a:t>
            </a:r>
            <a:endParaRPr sz="1800" b="0" i="0" u="none" strike="noStrike" cap="none">
              <a:solidFill>
                <a:schemeClr val="dk1"/>
              </a:solidFill>
              <a:latin typeface="Arial"/>
              <a:ea typeface="Arial"/>
              <a:cs typeface="Arial"/>
              <a:sym typeface="Arial"/>
            </a:endParaRPr>
          </a:p>
        </p:txBody>
      </p:sp>
      <p:sp>
        <p:nvSpPr>
          <p:cNvPr id="642" name="Google Shape;642;p42"/>
          <p:cNvSpPr txBox="1"/>
          <p:nvPr/>
        </p:nvSpPr>
        <p:spPr>
          <a:xfrm>
            <a:off x="9063425" y="1029936"/>
            <a:ext cx="1058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accent2"/>
                </a:solidFill>
                <a:latin typeface="Arial"/>
                <a:ea typeface="Arial"/>
                <a:cs typeface="Arial"/>
                <a:sym typeface="Arial"/>
              </a:rPr>
              <a:t>EXPLOIT TOOLKIT</a:t>
            </a:r>
            <a:endParaRPr sz="1200" b="0" i="0" u="none" strike="noStrike" cap="none">
              <a:solidFill>
                <a:srgbClr val="000000"/>
              </a:solidFill>
              <a:latin typeface="Arial"/>
              <a:ea typeface="Arial"/>
              <a:cs typeface="Arial"/>
              <a:sym typeface="Arial"/>
            </a:endParaRPr>
          </a:p>
        </p:txBody>
      </p:sp>
      <p:sp>
        <p:nvSpPr>
          <p:cNvPr id="643" name="Google Shape;643;p42"/>
          <p:cNvSpPr txBox="1"/>
          <p:nvPr/>
        </p:nvSpPr>
        <p:spPr>
          <a:xfrm>
            <a:off x="8997127" y="1437606"/>
            <a:ext cx="1297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accent2"/>
                </a:solidFill>
                <a:latin typeface="Arial"/>
                <a:ea typeface="Arial"/>
                <a:cs typeface="Arial"/>
                <a:sym typeface="Arial"/>
              </a:rPr>
              <a:t>SAP RFCpwn</a:t>
            </a:r>
            <a:endParaRPr sz="1200" b="0" i="0" u="none" strike="noStrike" cap="none">
              <a:solidFill>
                <a:srgbClr val="000000"/>
              </a:solidFill>
              <a:latin typeface="Arial"/>
              <a:ea typeface="Arial"/>
              <a:cs typeface="Arial"/>
              <a:sym typeface="Arial"/>
            </a:endParaRPr>
          </a:p>
        </p:txBody>
      </p:sp>
      <p:pic>
        <p:nvPicPr>
          <p:cNvPr id="644" name="Google Shape;644;p42" descr="A picture containing logo&#10;&#10;Description automatically generated"/>
          <p:cNvPicPr preferRelativeResize="0"/>
          <p:nvPr/>
        </p:nvPicPr>
        <p:blipFill rotWithShape="1">
          <a:blip r:embed="rId3">
            <a:alphaModFix/>
          </a:blip>
          <a:srcRect r="77873"/>
          <a:stretch/>
        </p:blipFill>
        <p:spPr>
          <a:xfrm>
            <a:off x="9224955" y="1689488"/>
            <a:ext cx="316490" cy="303547"/>
          </a:xfrm>
          <a:prstGeom prst="rect">
            <a:avLst/>
          </a:prstGeom>
          <a:noFill/>
          <a:ln>
            <a:noFill/>
          </a:ln>
        </p:spPr>
      </p:pic>
      <p:sp>
        <p:nvSpPr>
          <p:cNvPr id="645" name="Google Shape;645;p42"/>
          <p:cNvSpPr txBox="1"/>
          <p:nvPr/>
        </p:nvSpPr>
        <p:spPr>
          <a:xfrm>
            <a:off x="9056508" y="2104855"/>
            <a:ext cx="1001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accent2"/>
                </a:solidFill>
                <a:latin typeface="Arial"/>
                <a:ea typeface="Arial"/>
                <a:cs typeface="Arial"/>
                <a:sym typeface="Arial"/>
              </a:rPr>
              <a:t>BigDebIT</a:t>
            </a:r>
            <a:endParaRPr sz="1200" b="0" i="0" u="none" strike="noStrike" cap="none">
              <a:solidFill>
                <a:srgbClr val="000000"/>
              </a:solidFill>
              <a:latin typeface="Arial"/>
              <a:ea typeface="Arial"/>
              <a:cs typeface="Arial"/>
              <a:sym typeface="Arial"/>
            </a:endParaRPr>
          </a:p>
        </p:txBody>
      </p:sp>
      <p:sp>
        <p:nvSpPr>
          <p:cNvPr id="646" name="Google Shape;646;p42"/>
          <p:cNvSpPr txBox="1"/>
          <p:nvPr/>
        </p:nvSpPr>
        <p:spPr>
          <a:xfrm>
            <a:off x="8982013" y="2328494"/>
            <a:ext cx="1165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accent2"/>
                </a:solidFill>
                <a:latin typeface="Arial"/>
                <a:ea typeface="Arial"/>
                <a:cs typeface="Arial"/>
                <a:sym typeface="Arial"/>
              </a:rPr>
              <a:t>Oracle Vulnerabilities</a:t>
            </a:r>
            <a:endParaRPr sz="1200" b="0" i="0" u="none" strike="noStrike" cap="none">
              <a:solidFill>
                <a:srgbClr val="000000"/>
              </a:solidFill>
              <a:latin typeface="Arial"/>
              <a:ea typeface="Arial"/>
              <a:cs typeface="Arial"/>
              <a:sym typeface="Arial"/>
            </a:endParaRPr>
          </a:p>
        </p:txBody>
      </p:sp>
      <p:pic>
        <p:nvPicPr>
          <p:cNvPr id="647" name="Google Shape;647;p42" descr="A picture containing logo&#10;&#10;Description automatically generated"/>
          <p:cNvPicPr preferRelativeResize="0"/>
          <p:nvPr/>
        </p:nvPicPr>
        <p:blipFill rotWithShape="1">
          <a:blip r:embed="rId3">
            <a:alphaModFix/>
          </a:blip>
          <a:srcRect r="77873"/>
          <a:stretch/>
        </p:blipFill>
        <p:spPr>
          <a:xfrm>
            <a:off x="9307013" y="2784498"/>
            <a:ext cx="316490" cy="303547"/>
          </a:xfrm>
          <a:prstGeom prst="rect">
            <a:avLst/>
          </a:prstGeom>
          <a:noFill/>
          <a:ln>
            <a:noFill/>
          </a:ln>
        </p:spPr>
      </p:pic>
      <p:sp>
        <p:nvSpPr>
          <p:cNvPr id="648" name="Google Shape;648;p42"/>
          <p:cNvSpPr txBox="1"/>
          <p:nvPr/>
        </p:nvSpPr>
        <p:spPr>
          <a:xfrm>
            <a:off x="9017251" y="3223615"/>
            <a:ext cx="999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accent2"/>
                </a:solidFill>
                <a:latin typeface="Arial"/>
                <a:ea typeface="Arial"/>
                <a:cs typeface="Arial"/>
                <a:sym typeface="Arial"/>
              </a:rPr>
              <a:t>4</a:t>
            </a:r>
            <a:r>
              <a:rPr lang="en-US" sz="1200" b="1" i="0" u="none" strike="noStrike" cap="none" baseline="30000">
                <a:solidFill>
                  <a:schemeClr val="accent2"/>
                </a:solidFill>
                <a:latin typeface="Arial"/>
                <a:ea typeface="Arial"/>
                <a:cs typeface="Arial"/>
                <a:sym typeface="Arial"/>
              </a:rPr>
              <a:t>th</a:t>
            </a:r>
            <a:r>
              <a:rPr lang="en-US" sz="1200" b="1" i="0" u="none" strike="noStrike" cap="none">
                <a:solidFill>
                  <a:schemeClr val="accent2"/>
                </a:solidFill>
                <a:latin typeface="Arial"/>
                <a:ea typeface="Arial"/>
                <a:cs typeface="Arial"/>
                <a:sym typeface="Arial"/>
              </a:rPr>
              <a:t> DHS US-CERT ALERT </a:t>
            </a:r>
            <a:endParaRPr sz="1200" b="0" i="0" u="none" strike="noStrike" cap="none">
              <a:solidFill>
                <a:srgbClr val="000000"/>
              </a:solidFill>
              <a:latin typeface="Arial"/>
              <a:ea typeface="Arial"/>
              <a:cs typeface="Arial"/>
              <a:sym typeface="Arial"/>
            </a:endParaRPr>
          </a:p>
        </p:txBody>
      </p:sp>
      <p:sp>
        <p:nvSpPr>
          <p:cNvPr id="649" name="Google Shape;649;p42"/>
          <p:cNvSpPr txBox="1"/>
          <p:nvPr/>
        </p:nvSpPr>
        <p:spPr>
          <a:xfrm>
            <a:off x="9017471" y="3758272"/>
            <a:ext cx="1183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accent2"/>
                </a:solidFill>
                <a:latin typeface="Arial"/>
                <a:ea typeface="Arial"/>
                <a:cs typeface="Arial"/>
                <a:sym typeface="Arial"/>
              </a:rPr>
              <a:t>for SAP RECON Vulnerability</a:t>
            </a:r>
            <a:endParaRPr sz="1200" b="0" i="0" u="none" strike="noStrike" cap="none">
              <a:solidFill>
                <a:srgbClr val="000000"/>
              </a:solidFill>
              <a:latin typeface="Arial"/>
              <a:ea typeface="Arial"/>
              <a:cs typeface="Arial"/>
              <a:sym typeface="Arial"/>
            </a:endParaRPr>
          </a:p>
        </p:txBody>
      </p:sp>
      <p:pic>
        <p:nvPicPr>
          <p:cNvPr id="650" name="Google Shape;650;p42" descr="A picture containing food, room, drawing&#10;&#10;Description automatically generated"/>
          <p:cNvPicPr preferRelativeResize="0"/>
          <p:nvPr/>
        </p:nvPicPr>
        <p:blipFill rotWithShape="1">
          <a:blip r:embed="rId4">
            <a:alphaModFix/>
          </a:blip>
          <a:srcRect/>
          <a:stretch/>
        </p:blipFill>
        <p:spPr>
          <a:xfrm>
            <a:off x="9154845" y="4414209"/>
            <a:ext cx="373323" cy="373323"/>
          </a:xfrm>
          <a:prstGeom prst="rect">
            <a:avLst/>
          </a:prstGeom>
          <a:noFill/>
          <a:ln>
            <a:noFill/>
          </a:ln>
        </p:spPr>
      </p:pic>
      <p:pic>
        <p:nvPicPr>
          <p:cNvPr id="651" name="Google Shape;651;p42" descr="A picture containing logo&#10;&#10;Description automatically generated"/>
          <p:cNvPicPr preferRelativeResize="0"/>
          <p:nvPr/>
        </p:nvPicPr>
        <p:blipFill rotWithShape="1">
          <a:blip r:embed="rId3">
            <a:alphaModFix/>
          </a:blip>
          <a:srcRect r="77873"/>
          <a:stretch/>
        </p:blipFill>
        <p:spPr>
          <a:xfrm>
            <a:off x="9569616" y="4420260"/>
            <a:ext cx="316490" cy="303547"/>
          </a:xfrm>
          <a:prstGeom prst="rect">
            <a:avLst/>
          </a:prstGeom>
          <a:noFill/>
          <a:ln>
            <a:noFill/>
          </a:ln>
        </p:spPr>
      </p:pic>
      <p:cxnSp>
        <p:nvCxnSpPr>
          <p:cNvPr id="652" name="Google Shape;652;p42"/>
          <p:cNvCxnSpPr/>
          <p:nvPr/>
        </p:nvCxnSpPr>
        <p:spPr>
          <a:xfrm flipH="1">
            <a:off x="9012527" y="842984"/>
            <a:ext cx="3300" cy="42357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653" name="Google Shape;653;p42"/>
          <p:cNvSpPr/>
          <p:nvPr/>
        </p:nvSpPr>
        <p:spPr>
          <a:xfrm>
            <a:off x="8968041" y="1136630"/>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4" name="Google Shape;654;p42"/>
          <p:cNvSpPr/>
          <p:nvPr/>
        </p:nvSpPr>
        <p:spPr>
          <a:xfrm>
            <a:off x="8972358" y="2202150"/>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5" name="Google Shape;655;p42"/>
          <p:cNvSpPr/>
          <p:nvPr/>
        </p:nvSpPr>
        <p:spPr>
          <a:xfrm>
            <a:off x="8965598" y="3323302"/>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6" name="Google Shape;656;p42"/>
          <p:cNvSpPr txBox="1"/>
          <p:nvPr/>
        </p:nvSpPr>
        <p:spPr>
          <a:xfrm>
            <a:off x="8087409" y="1791687"/>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2019</a:t>
            </a:r>
            <a:endParaRPr sz="1800" b="0" i="0" u="none" strike="noStrike" cap="none">
              <a:solidFill>
                <a:schemeClr val="dk1"/>
              </a:solidFill>
              <a:latin typeface="Arial"/>
              <a:ea typeface="Arial"/>
              <a:cs typeface="Arial"/>
              <a:sym typeface="Arial"/>
            </a:endParaRPr>
          </a:p>
        </p:txBody>
      </p:sp>
      <p:sp>
        <p:nvSpPr>
          <p:cNvPr id="657" name="Google Shape;657;p42"/>
          <p:cNvSpPr txBox="1"/>
          <p:nvPr/>
        </p:nvSpPr>
        <p:spPr>
          <a:xfrm>
            <a:off x="8061417" y="2095181"/>
            <a:ext cx="1111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accent2"/>
                </a:solidFill>
                <a:latin typeface="Arial"/>
                <a:ea typeface="Arial"/>
                <a:cs typeface="Arial"/>
                <a:sym typeface="Arial"/>
              </a:rPr>
              <a:t>3RD DHS US-CERT ALERT </a:t>
            </a:r>
            <a:endParaRPr sz="1200" b="0" i="0" u="none" strike="noStrike" cap="none">
              <a:solidFill>
                <a:srgbClr val="000000"/>
              </a:solidFill>
              <a:latin typeface="Arial"/>
              <a:ea typeface="Arial"/>
              <a:cs typeface="Arial"/>
              <a:sym typeface="Arial"/>
            </a:endParaRPr>
          </a:p>
        </p:txBody>
      </p:sp>
      <p:sp>
        <p:nvSpPr>
          <p:cNvPr id="658" name="Google Shape;658;p42"/>
          <p:cNvSpPr txBox="1"/>
          <p:nvPr/>
        </p:nvSpPr>
        <p:spPr>
          <a:xfrm>
            <a:off x="8056026" y="2723274"/>
            <a:ext cx="1027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accent2"/>
                </a:solidFill>
                <a:latin typeface="Arial"/>
                <a:ea typeface="Arial"/>
                <a:cs typeface="Arial"/>
                <a:sym typeface="Arial"/>
              </a:rPr>
              <a:t>for SAP 10KBLAZE Vulnerability</a:t>
            </a:r>
            <a:endParaRPr sz="1200" b="0" i="0" u="none" strike="noStrike" cap="none">
              <a:solidFill>
                <a:srgbClr val="000000"/>
              </a:solidFill>
              <a:latin typeface="Arial"/>
              <a:ea typeface="Arial"/>
              <a:cs typeface="Arial"/>
              <a:sym typeface="Arial"/>
            </a:endParaRPr>
          </a:p>
        </p:txBody>
      </p:sp>
      <p:pic>
        <p:nvPicPr>
          <p:cNvPr id="659" name="Google Shape;659;p42" descr="A picture containing food, room, drawing&#10;&#10;Description automatically generated"/>
          <p:cNvPicPr preferRelativeResize="0"/>
          <p:nvPr/>
        </p:nvPicPr>
        <p:blipFill rotWithShape="1">
          <a:blip r:embed="rId4">
            <a:alphaModFix/>
          </a:blip>
          <a:srcRect/>
          <a:stretch/>
        </p:blipFill>
        <p:spPr>
          <a:xfrm>
            <a:off x="8154672" y="3388619"/>
            <a:ext cx="373323" cy="373323"/>
          </a:xfrm>
          <a:prstGeom prst="rect">
            <a:avLst/>
          </a:prstGeom>
          <a:noFill/>
          <a:ln>
            <a:noFill/>
          </a:ln>
        </p:spPr>
      </p:pic>
      <p:pic>
        <p:nvPicPr>
          <p:cNvPr id="660" name="Google Shape;660;p42" descr="A picture containing logo&#10;&#10;Description automatically generated"/>
          <p:cNvPicPr preferRelativeResize="0"/>
          <p:nvPr/>
        </p:nvPicPr>
        <p:blipFill rotWithShape="1">
          <a:blip r:embed="rId3">
            <a:alphaModFix/>
          </a:blip>
          <a:srcRect r="77873"/>
          <a:stretch/>
        </p:blipFill>
        <p:spPr>
          <a:xfrm>
            <a:off x="8582625" y="3399786"/>
            <a:ext cx="316490" cy="303547"/>
          </a:xfrm>
          <a:prstGeom prst="rect">
            <a:avLst/>
          </a:prstGeom>
          <a:noFill/>
          <a:ln>
            <a:noFill/>
          </a:ln>
        </p:spPr>
      </p:pic>
      <p:sp>
        <p:nvSpPr>
          <p:cNvPr id="661" name="Google Shape;661;p42"/>
          <p:cNvSpPr txBox="1"/>
          <p:nvPr/>
        </p:nvSpPr>
        <p:spPr>
          <a:xfrm>
            <a:off x="8084425" y="3944260"/>
            <a:ext cx="1004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accent2"/>
                </a:solidFill>
                <a:latin typeface="Arial"/>
                <a:ea typeface="Arial"/>
                <a:cs typeface="Arial"/>
                <a:sym typeface="Arial"/>
              </a:rPr>
              <a:t>PAYDAY</a:t>
            </a:r>
            <a:endParaRPr sz="1200" b="0" i="0" u="none" strike="noStrike" cap="none">
              <a:solidFill>
                <a:srgbClr val="000000"/>
              </a:solidFill>
              <a:latin typeface="Arial"/>
              <a:ea typeface="Arial"/>
              <a:cs typeface="Arial"/>
              <a:sym typeface="Arial"/>
            </a:endParaRPr>
          </a:p>
        </p:txBody>
      </p:sp>
      <p:sp>
        <p:nvSpPr>
          <p:cNvPr id="662" name="Google Shape;662;p42"/>
          <p:cNvSpPr txBox="1"/>
          <p:nvPr/>
        </p:nvSpPr>
        <p:spPr>
          <a:xfrm>
            <a:off x="7989411" y="4158255"/>
            <a:ext cx="1155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accent2"/>
                </a:solidFill>
                <a:latin typeface="Arial"/>
                <a:ea typeface="Arial"/>
                <a:cs typeface="Arial"/>
                <a:sym typeface="Arial"/>
              </a:rPr>
              <a:t>Oracle Vulnerabilities</a:t>
            </a:r>
            <a:endParaRPr sz="1200" b="0" i="0" u="none" strike="noStrike" cap="none">
              <a:solidFill>
                <a:srgbClr val="000000"/>
              </a:solidFill>
              <a:latin typeface="Arial"/>
              <a:ea typeface="Arial"/>
              <a:cs typeface="Arial"/>
              <a:sym typeface="Arial"/>
            </a:endParaRPr>
          </a:p>
        </p:txBody>
      </p:sp>
      <p:pic>
        <p:nvPicPr>
          <p:cNvPr id="663" name="Google Shape;663;p42" descr="A picture containing logo&#10;&#10;Description automatically generated"/>
          <p:cNvPicPr preferRelativeResize="0"/>
          <p:nvPr/>
        </p:nvPicPr>
        <p:blipFill rotWithShape="1">
          <a:blip r:embed="rId3">
            <a:alphaModFix/>
          </a:blip>
          <a:srcRect r="77873"/>
          <a:stretch/>
        </p:blipFill>
        <p:spPr>
          <a:xfrm>
            <a:off x="8244399" y="4616527"/>
            <a:ext cx="316490" cy="303547"/>
          </a:xfrm>
          <a:prstGeom prst="rect">
            <a:avLst/>
          </a:prstGeom>
          <a:noFill/>
          <a:ln>
            <a:noFill/>
          </a:ln>
        </p:spPr>
      </p:pic>
      <p:cxnSp>
        <p:nvCxnSpPr>
          <p:cNvPr id="664" name="Google Shape;664;p42"/>
          <p:cNvCxnSpPr/>
          <p:nvPr/>
        </p:nvCxnSpPr>
        <p:spPr>
          <a:xfrm flipH="1">
            <a:off x="8030925" y="2099273"/>
            <a:ext cx="10500" cy="31263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665" name="Google Shape;665;p42"/>
          <p:cNvSpPr/>
          <p:nvPr/>
        </p:nvSpPr>
        <p:spPr>
          <a:xfrm>
            <a:off x="7980641" y="4024890"/>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6" name="Google Shape;666;p42"/>
          <p:cNvSpPr/>
          <p:nvPr/>
        </p:nvSpPr>
        <p:spPr>
          <a:xfrm>
            <a:off x="7989175" y="2254173"/>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7" name="Google Shape;667;p42"/>
          <p:cNvSpPr txBox="1"/>
          <p:nvPr/>
        </p:nvSpPr>
        <p:spPr>
          <a:xfrm>
            <a:off x="7058283" y="2551233"/>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2018</a:t>
            </a:r>
            <a:endParaRPr sz="1800" b="0" i="0" u="none" strike="noStrike" cap="none">
              <a:solidFill>
                <a:schemeClr val="dk1"/>
              </a:solidFill>
              <a:latin typeface="Arial"/>
              <a:ea typeface="Arial"/>
              <a:cs typeface="Arial"/>
              <a:sym typeface="Arial"/>
            </a:endParaRPr>
          </a:p>
        </p:txBody>
      </p:sp>
      <p:sp>
        <p:nvSpPr>
          <p:cNvPr id="668" name="Google Shape;668;p42"/>
          <p:cNvSpPr txBox="1"/>
          <p:nvPr/>
        </p:nvSpPr>
        <p:spPr>
          <a:xfrm>
            <a:off x="7045360" y="2866234"/>
            <a:ext cx="1029600" cy="6963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300"/>
              </a:spcBef>
              <a:spcAft>
                <a:spcPts val="300"/>
              </a:spcAft>
              <a:buClr>
                <a:schemeClr val="accent2"/>
              </a:buClr>
              <a:buSzPts val="1200"/>
              <a:buFont typeface="Arial"/>
              <a:buNone/>
            </a:pPr>
            <a:r>
              <a:rPr lang="en-US" sz="1200" b="1" i="0" u="none" strike="noStrike" cap="none">
                <a:solidFill>
                  <a:schemeClr val="accent2"/>
                </a:solidFill>
                <a:latin typeface="Arial"/>
                <a:ea typeface="Arial"/>
                <a:cs typeface="Arial"/>
                <a:sym typeface="Arial"/>
              </a:rPr>
              <a:t>2ND DHS US-CERT ALERT </a:t>
            </a:r>
            <a:br>
              <a:rPr lang="en-US" sz="1200" b="1" i="0" u="none" strike="noStrike" cap="none">
                <a:solidFill>
                  <a:schemeClr val="accent2"/>
                </a:solidFill>
                <a:latin typeface="Arial"/>
                <a:ea typeface="Arial"/>
                <a:cs typeface="Arial"/>
                <a:sym typeface="Arial"/>
              </a:rPr>
            </a:br>
            <a:r>
              <a:rPr lang="en-US" sz="1200" b="0" i="0" u="none" strike="noStrike" cap="none">
                <a:solidFill>
                  <a:schemeClr val="accent2"/>
                </a:solidFill>
                <a:latin typeface="Arial"/>
                <a:ea typeface="Arial"/>
                <a:cs typeface="Arial"/>
                <a:sym typeface="Arial"/>
              </a:rPr>
              <a:t>for SAP Business Applications </a:t>
            </a:r>
            <a:endParaRPr sz="1800" b="0" i="0" u="none" strike="noStrike" cap="none">
              <a:solidFill>
                <a:schemeClr val="dk1"/>
              </a:solidFill>
              <a:latin typeface="Arial"/>
              <a:ea typeface="Arial"/>
              <a:cs typeface="Arial"/>
              <a:sym typeface="Arial"/>
            </a:endParaRPr>
          </a:p>
        </p:txBody>
      </p:sp>
      <p:pic>
        <p:nvPicPr>
          <p:cNvPr id="669" name="Google Shape;669;p42" descr="A picture containing food, room, drawing&#10;&#10;Description automatically generated"/>
          <p:cNvPicPr preferRelativeResize="0"/>
          <p:nvPr/>
        </p:nvPicPr>
        <p:blipFill rotWithShape="1">
          <a:blip r:embed="rId4">
            <a:alphaModFix/>
          </a:blip>
          <a:srcRect/>
          <a:stretch/>
        </p:blipFill>
        <p:spPr>
          <a:xfrm>
            <a:off x="7561318" y="4163676"/>
            <a:ext cx="373323" cy="373323"/>
          </a:xfrm>
          <a:prstGeom prst="rect">
            <a:avLst/>
          </a:prstGeom>
          <a:noFill/>
          <a:ln>
            <a:noFill/>
          </a:ln>
        </p:spPr>
      </p:pic>
      <p:pic>
        <p:nvPicPr>
          <p:cNvPr id="670" name="Google Shape;670;p42" descr="A picture containing logo&#10;&#10;Description automatically generated"/>
          <p:cNvPicPr preferRelativeResize="0"/>
          <p:nvPr/>
        </p:nvPicPr>
        <p:blipFill rotWithShape="1">
          <a:blip r:embed="rId3">
            <a:alphaModFix/>
          </a:blip>
          <a:srcRect r="77873"/>
          <a:stretch/>
        </p:blipFill>
        <p:spPr>
          <a:xfrm>
            <a:off x="7140261" y="4210715"/>
            <a:ext cx="316490" cy="303547"/>
          </a:xfrm>
          <a:prstGeom prst="rect">
            <a:avLst/>
          </a:prstGeom>
          <a:noFill/>
          <a:ln>
            <a:noFill/>
          </a:ln>
        </p:spPr>
      </p:pic>
      <p:cxnSp>
        <p:nvCxnSpPr>
          <p:cNvPr id="671" name="Google Shape;671;p42"/>
          <p:cNvCxnSpPr/>
          <p:nvPr/>
        </p:nvCxnSpPr>
        <p:spPr>
          <a:xfrm flipH="1">
            <a:off x="7036384" y="2608097"/>
            <a:ext cx="21900" cy="27888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672" name="Google Shape;672;p42"/>
          <p:cNvSpPr txBox="1"/>
          <p:nvPr/>
        </p:nvSpPr>
        <p:spPr>
          <a:xfrm>
            <a:off x="5911396" y="2947370"/>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2017</a:t>
            </a:r>
            <a:endParaRPr sz="1800" b="0" i="0" u="none" strike="noStrike" cap="none">
              <a:solidFill>
                <a:schemeClr val="dk1"/>
              </a:solidFill>
              <a:latin typeface="Arial"/>
              <a:ea typeface="Arial"/>
              <a:cs typeface="Arial"/>
              <a:sym typeface="Arial"/>
            </a:endParaRPr>
          </a:p>
        </p:txBody>
      </p:sp>
      <p:sp>
        <p:nvSpPr>
          <p:cNvPr id="673" name="Google Shape;673;p42"/>
          <p:cNvSpPr txBox="1"/>
          <p:nvPr/>
        </p:nvSpPr>
        <p:spPr>
          <a:xfrm>
            <a:off x="5939097" y="3950441"/>
            <a:ext cx="1027200" cy="10764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300"/>
              </a:spcBef>
              <a:spcAft>
                <a:spcPts val="300"/>
              </a:spcAft>
              <a:buClr>
                <a:schemeClr val="accent2"/>
              </a:buClr>
              <a:buSzPts val="1200"/>
              <a:buFont typeface="Arial"/>
              <a:buNone/>
            </a:pPr>
            <a:r>
              <a:rPr lang="en-US" sz="1200" b="0" i="0" u="none" strike="noStrike" cap="none">
                <a:solidFill>
                  <a:schemeClr val="accent2"/>
                </a:solidFill>
                <a:latin typeface="Arial"/>
                <a:ea typeface="Arial"/>
                <a:cs typeface="Arial"/>
                <a:sym typeface="Arial"/>
              </a:rPr>
              <a:t>Onapsis helps Oracle secure critical vulnerability </a:t>
            </a:r>
            <a:br>
              <a:rPr lang="en-US" sz="1200" b="0" i="0" u="none" strike="noStrike" cap="none">
                <a:solidFill>
                  <a:schemeClr val="accent2"/>
                </a:solidFill>
                <a:latin typeface="Arial"/>
                <a:ea typeface="Arial"/>
                <a:cs typeface="Arial"/>
                <a:sym typeface="Arial"/>
              </a:rPr>
            </a:br>
            <a:r>
              <a:rPr lang="en-US" sz="1200" b="0" i="0" u="none" strike="noStrike" cap="none">
                <a:solidFill>
                  <a:schemeClr val="accent2"/>
                </a:solidFill>
                <a:latin typeface="Arial"/>
                <a:ea typeface="Arial"/>
                <a:cs typeface="Arial"/>
                <a:sym typeface="Arial"/>
              </a:rPr>
              <a:t>in EBS</a:t>
            </a:r>
            <a:endParaRPr sz="1800" b="0" i="0" u="none" strike="noStrike" cap="none">
              <a:solidFill>
                <a:schemeClr val="dk1"/>
              </a:solidFill>
              <a:latin typeface="Arial"/>
              <a:ea typeface="Arial"/>
              <a:cs typeface="Arial"/>
              <a:sym typeface="Arial"/>
            </a:endParaRPr>
          </a:p>
        </p:txBody>
      </p:sp>
      <p:sp>
        <p:nvSpPr>
          <p:cNvPr id="674" name="Google Shape;674;p42"/>
          <p:cNvSpPr txBox="1"/>
          <p:nvPr/>
        </p:nvSpPr>
        <p:spPr>
          <a:xfrm>
            <a:off x="5952802" y="3269872"/>
            <a:ext cx="1190100" cy="757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2"/>
              </a:buClr>
              <a:buSzPts val="3200"/>
              <a:buFont typeface="Arial"/>
              <a:buNone/>
            </a:pPr>
            <a:r>
              <a:rPr lang="en-US" sz="1200" b="1" i="0" u="none" strike="noStrike" cap="none">
                <a:solidFill>
                  <a:schemeClr val="dk1"/>
                </a:solidFill>
                <a:latin typeface="Arial"/>
                <a:ea typeface="Arial"/>
                <a:cs typeface="Arial"/>
                <a:sym typeface="Arial"/>
              </a:rPr>
              <a:t>INCREASED INTEREST ON DARK WEB</a:t>
            </a:r>
            <a:endParaRPr sz="1800" b="0" i="0" u="none" strike="noStrike" cap="none">
              <a:solidFill>
                <a:schemeClr val="dk1"/>
              </a:solidFill>
              <a:latin typeface="Arial"/>
              <a:ea typeface="Arial"/>
              <a:cs typeface="Arial"/>
              <a:sym typeface="Arial"/>
            </a:endParaRPr>
          </a:p>
        </p:txBody>
      </p:sp>
      <p:pic>
        <p:nvPicPr>
          <p:cNvPr id="675" name="Google Shape;675;p42" descr="A picture containing logo&#10;&#10;Description automatically generated"/>
          <p:cNvPicPr preferRelativeResize="0"/>
          <p:nvPr/>
        </p:nvPicPr>
        <p:blipFill rotWithShape="1">
          <a:blip r:embed="rId3">
            <a:alphaModFix/>
          </a:blip>
          <a:srcRect r="77873"/>
          <a:stretch/>
        </p:blipFill>
        <p:spPr>
          <a:xfrm>
            <a:off x="6098233" y="4997028"/>
            <a:ext cx="316489" cy="303547"/>
          </a:xfrm>
          <a:prstGeom prst="rect">
            <a:avLst/>
          </a:prstGeom>
          <a:noFill/>
          <a:ln>
            <a:noFill/>
          </a:ln>
        </p:spPr>
      </p:pic>
      <p:cxnSp>
        <p:nvCxnSpPr>
          <p:cNvPr id="676" name="Google Shape;676;p42"/>
          <p:cNvCxnSpPr/>
          <p:nvPr/>
        </p:nvCxnSpPr>
        <p:spPr>
          <a:xfrm flipH="1">
            <a:off x="5938989" y="2987655"/>
            <a:ext cx="14100" cy="25638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677" name="Google Shape;677;p42"/>
          <p:cNvSpPr txBox="1"/>
          <p:nvPr/>
        </p:nvSpPr>
        <p:spPr>
          <a:xfrm>
            <a:off x="3873567" y="3889192"/>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2015</a:t>
            </a:r>
            <a:endParaRPr sz="1800" b="0" i="0" u="none" strike="noStrike" cap="none">
              <a:solidFill>
                <a:schemeClr val="dk1"/>
              </a:solidFill>
              <a:latin typeface="Arial"/>
              <a:ea typeface="Arial"/>
              <a:cs typeface="Arial"/>
              <a:sym typeface="Arial"/>
            </a:endParaRPr>
          </a:p>
        </p:txBody>
      </p:sp>
      <p:sp>
        <p:nvSpPr>
          <p:cNvPr id="678" name="Google Shape;678;p42"/>
          <p:cNvSpPr txBox="1"/>
          <p:nvPr/>
        </p:nvSpPr>
        <p:spPr>
          <a:xfrm>
            <a:off x="3864012" y="4206353"/>
            <a:ext cx="1629300" cy="49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200" b="1" i="0" u="none" strike="noStrike" cap="none">
                <a:solidFill>
                  <a:schemeClr val="dk1"/>
                </a:solidFill>
                <a:latin typeface="Arial"/>
                <a:ea typeface="Arial"/>
                <a:cs typeface="Arial"/>
                <a:sym typeface="Arial"/>
              </a:rPr>
              <a:t>NATION-</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STATE SPONSORED</a:t>
            </a:r>
            <a:endParaRPr sz="1800" b="0" i="0" u="none" strike="noStrike" cap="none">
              <a:solidFill>
                <a:schemeClr val="dk1"/>
              </a:solidFill>
              <a:latin typeface="Arial"/>
              <a:ea typeface="Arial"/>
              <a:cs typeface="Arial"/>
              <a:sym typeface="Arial"/>
            </a:endParaRPr>
          </a:p>
        </p:txBody>
      </p:sp>
      <p:sp>
        <p:nvSpPr>
          <p:cNvPr id="679" name="Google Shape;679;p42"/>
          <p:cNvSpPr txBox="1"/>
          <p:nvPr/>
        </p:nvSpPr>
        <p:spPr>
          <a:xfrm>
            <a:off x="3890577" y="4710939"/>
            <a:ext cx="10368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en-US" sz="1200" b="0" i="0" u="none" strike="noStrike" cap="none">
                <a:solidFill>
                  <a:schemeClr val="accent2"/>
                </a:solidFill>
                <a:latin typeface="Arial"/>
                <a:ea typeface="Arial"/>
                <a:cs typeface="Arial"/>
                <a:sym typeface="Arial"/>
              </a:rPr>
              <a:t>Chinese breach </a:t>
            </a:r>
            <a:br>
              <a:rPr lang="en-US" sz="1200" b="0" i="0" u="none" strike="noStrike" cap="none">
                <a:solidFill>
                  <a:schemeClr val="accent2"/>
                </a:solidFill>
                <a:latin typeface="Arial"/>
                <a:ea typeface="Arial"/>
                <a:cs typeface="Arial"/>
                <a:sym typeface="Arial"/>
              </a:rPr>
            </a:br>
            <a:r>
              <a:rPr lang="en-US" sz="1200" b="0" i="0" u="none" strike="noStrike" cap="none">
                <a:solidFill>
                  <a:schemeClr val="accent2"/>
                </a:solidFill>
                <a:latin typeface="Arial"/>
                <a:ea typeface="Arial"/>
                <a:cs typeface="Arial"/>
                <a:sym typeface="Arial"/>
              </a:rPr>
              <a:t>of USIS targeted SAP</a:t>
            </a:r>
            <a:endParaRPr sz="1800" b="0" i="0" u="none" strike="noStrike" cap="none">
              <a:solidFill>
                <a:schemeClr val="dk1"/>
              </a:solidFill>
              <a:latin typeface="Arial"/>
              <a:ea typeface="Arial"/>
              <a:cs typeface="Arial"/>
              <a:sym typeface="Arial"/>
            </a:endParaRPr>
          </a:p>
        </p:txBody>
      </p:sp>
      <p:cxnSp>
        <p:nvCxnSpPr>
          <p:cNvPr id="680" name="Google Shape;680;p42"/>
          <p:cNvCxnSpPr/>
          <p:nvPr/>
        </p:nvCxnSpPr>
        <p:spPr>
          <a:xfrm rot="10800000" flipH="1">
            <a:off x="4975347" y="3518119"/>
            <a:ext cx="600" cy="2212200"/>
          </a:xfrm>
          <a:prstGeom prst="straightConnector1">
            <a:avLst/>
          </a:prstGeom>
          <a:noFill/>
          <a:ln w="28575" cap="flat" cmpd="sng">
            <a:solidFill>
              <a:srgbClr val="2282B6"/>
            </a:solidFill>
            <a:prstDash val="solid"/>
            <a:miter lim="800000"/>
            <a:headEnd type="none" w="sm" len="sm"/>
            <a:tailEnd type="none" w="sm" len="sm"/>
          </a:ln>
        </p:spPr>
      </p:cxnSp>
      <p:sp>
        <p:nvSpPr>
          <p:cNvPr id="681" name="Google Shape;681;p42"/>
          <p:cNvSpPr txBox="1"/>
          <p:nvPr/>
        </p:nvSpPr>
        <p:spPr>
          <a:xfrm>
            <a:off x="5011556" y="3335364"/>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2016</a:t>
            </a:r>
            <a:endParaRPr sz="1800" b="0" i="0" u="none" strike="noStrike" cap="none">
              <a:solidFill>
                <a:schemeClr val="dk1"/>
              </a:solidFill>
              <a:latin typeface="Arial"/>
              <a:ea typeface="Arial"/>
              <a:cs typeface="Arial"/>
              <a:sym typeface="Arial"/>
            </a:endParaRPr>
          </a:p>
        </p:txBody>
      </p:sp>
      <p:sp>
        <p:nvSpPr>
          <p:cNvPr id="682" name="Google Shape;682;p42"/>
          <p:cNvSpPr txBox="1"/>
          <p:nvPr/>
        </p:nvSpPr>
        <p:spPr>
          <a:xfrm>
            <a:off x="4925766" y="3680484"/>
            <a:ext cx="1156500" cy="6963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300"/>
              </a:spcBef>
              <a:spcAft>
                <a:spcPts val="0"/>
              </a:spcAft>
              <a:buClr>
                <a:schemeClr val="accent2"/>
              </a:buClr>
              <a:buSzPts val="1200"/>
              <a:buFont typeface="Arial"/>
              <a:buNone/>
            </a:pPr>
            <a:r>
              <a:rPr lang="en-US" sz="1200" b="1" i="0" u="none" strike="noStrike" cap="none">
                <a:solidFill>
                  <a:schemeClr val="accent2"/>
                </a:solidFill>
                <a:latin typeface="Arial"/>
                <a:ea typeface="Arial"/>
                <a:cs typeface="Arial"/>
                <a:sym typeface="Arial"/>
              </a:rPr>
              <a:t>1ST DHS </a:t>
            </a:r>
            <a:br>
              <a:rPr lang="en-US" sz="1200" b="1" i="0" u="none" strike="noStrike" cap="none">
                <a:solidFill>
                  <a:schemeClr val="accent2"/>
                </a:solidFill>
                <a:latin typeface="Arial"/>
                <a:ea typeface="Arial"/>
                <a:cs typeface="Arial"/>
                <a:sym typeface="Arial"/>
              </a:rPr>
            </a:br>
            <a:r>
              <a:rPr lang="en-US" sz="1200" b="1" i="0" u="none" strike="noStrike" cap="none">
                <a:solidFill>
                  <a:schemeClr val="accent2"/>
                </a:solidFill>
                <a:latin typeface="Arial"/>
                <a:ea typeface="Arial"/>
                <a:cs typeface="Arial"/>
                <a:sym typeface="Arial"/>
              </a:rPr>
              <a:t>US-CERT ALERT </a:t>
            </a:r>
            <a:br>
              <a:rPr lang="en-US" sz="1200" b="1" i="0" u="none" strike="noStrike" cap="none">
                <a:solidFill>
                  <a:schemeClr val="accent2"/>
                </a:solidFill>
                <a:latin typeface="Arial"/>
                <a:ea typeface="Arial"/>
                <a:cs typeface="Arial"/>
                <a:sym typeface="Arial"/>
              </a:rPr>
            </a:br>
            <a:r>
              <a:rPr lang="en-US" sz="1200" b="0" i="0" u="none" strike="noStrike" cap="none">
                <a:solidFill>
                  <a:schemeClr val="accent2"/>
                </a:solidFill>
                <a:latin typeface="Arial"/>
                <a:ea typeface="Arial"/>
                <a:cs typeface="Arial"/>
                <a:sym typeface="Arial"/>
              </a:rPr>
              <a:t>for SAP Business Applications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300"/>
              </a:spcAft>
              <a:buClr>
                <a:schemeClr val="accent2"/>
              </a:buClr>
              <a:buSzPts val="1200"/>
              <a:buFont typeface="Arial"/>
              <a:buNone/>
            </a:pPr>
            <a:endParaRPr sz="1200" b="0" i="0" u="none" strike="noStrike" cap="none">
              <a:solidFill>
                <a:schemeClr val="accent2"/>
              </a:solidFill>
              <a:latin typeface="Arial"/>
              <a:ea typeface="Arial"/>
              <a:cs typeface="Arial"/>
              <a:sym typeface="Arial"/>
            </a:endParaRPr>
          </a:p>
        </p:txBody>
      </p:sp>
      <p:pic>
        <p:nvPicPr>
          <p:cNvPr id="683" name="Google Shape;683;p42" descr="A picture containing food, room, drawing&#10;&#10;Description automatically generated"/>
          <p:cNvPicPr preferRelativeResize="0"/>
          <p:nvPr/>
        </p:nvPicPr>
        <p:blipFill rotWithShape="1">
          <a:blip r:embed="rId4">
            <a:alphaModFix/>
          </a:blip>
          <a:srcRect/>
          <a:stretch/>
        </p:blipFill>
        <p:spPr>
          <a:xfrm>
            <a:off x="5028305" y="4948819"/>
            <a:ext cx="373323" cy="373323"/>
          </a:xfrm>
          <a:prstGeom prst="rect">
            <a:avLst/>
          </a:prstGeom>
          <a:noFill/>
          <a:ln>
            <a:noFill/>
          </a:ln>
        </p:spPr>
      </p:pic>
      <p:pic>
        <p:nvPicPr>
          <p:cNvPr id="684" name="Google Shape;684;p42" descr="A picture containing logo&#10;&#10;Description automatically generated"/>
          <p:cNvPicPr preferRelativeResize="0"/>
          <p:nvPr/>
        </p:nvPicPr>
        <p:blipFill rotWithShape="1">
          <a:blip r:embed="rId3">
            <a:alphaModFix/>
          </a:blip>
          <a:srcRect r="77873"/>
          <a:stretch/>
        </p:blipFill>
        <p:spPr>
          <a:xfrm>
            <a:off x="5494546" y="4972191"/>
            <a:ext cx="316489" cy="303547"/>
          </a:xfrm>
          <a:prstGeom prst="rect">
            <a:avLst/>
          </a:prstGeom>
          <a:noFill/>
          <a:ln>
            <a:noFill/>
          </a:ln>
        </p:spPr>
      </p:pic>
      <p:sp>
        <p:nvSpPr>
          <p:cNvPr id="685" name="Google Shape;685;p42"/>
          <p:cNvSpPr/>
          <p:nvPr/>
        </p:nvSpPr>
        <p:spPr>
          <a:xfrm>
            <a:off x="3848835" y="5928159"/>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6" name="Google Shape;686;p42"/>
          <p:cNvSpPr/>
          <p:nvPr/>
        </p:nvSpPr>
        <p:spPr>
          <a:xfrm>
            <a:off x="1763221" y="6251863"/>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7" name="Google Shape;687;p42"/>
          <p:cNvSpPr/>
          <p:nvPr/>
        </p:nvSpPr>
        <p:spPr>
          <a:xfrm>
            <a:off x="2861301" y="6066907"/>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8" name="Google Shape;688;p42"/>
          <p:cNvSpPr/>
          <p:nvPr/>
        </p:nvSpPr>
        <p:spPr>
          <a:xfrm>
            <a:off x="4932797" y="5728948"/>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9" name="Google Shape;689;p42"/>
          <p:cNvSpPr/>
          <p:nvPr/>
        </p:nvSpPr>
        <p:spPr>
          <a:xfrm>
            <a:off x="5887723" y="5562384"/>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0" name="Google Shape;690;p42"/>
          <p:cNvSpPr/>
          <p:nvPr/>
        </p:nvSpPr>
        <p:spPr>
          <a:xfrm>
            <a:off x="6986492" y="5407828"/>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1" name="Google Shape;691;p42"/>
          <p:cNvSpPr/>
          <p:nvPr/>
        </p:nvSpPr>
        <p:spPr>
          <a:xfrm>
            <a:off x="7984552" y="5235592"/>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2" name="Google Shape;692;p42"/>
          <p:cNvSpPr/>
          <p:nvPr/>
        </p:nvSpPr>
        <p:spPr>
          <a:xfrm>
            <a:off x="8966887" y="5067850"/>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3" name="Google Shape;693;p42"/>
          <p:cNvSpPr/>
          <p:nvPr/>
        </p:nvSpPr>
        <p:spPr>
          <a:xfrm>
            <a:off x="9999354" y="4960049"/>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94" name="Google Shape;694;p42"/>
          <p:cNvPicPr preferRelativeResize="0"/>
          <p:nvPr/>
        </p:nvPicPr>
        <p:blipFill rotWithShape="1">
          <a:blip r:embed="rId5">
            <a:alphaModFix/>
          </a:blip>
          <a:srcRect/>
          <a:stretch/>
        </p:blipFill>
        <p:spPr>
          <a:xfrm>
            <a:off x="1054792" y="2180591"/>
            <a:ext cx="2618581" cy="502768"/>
          </a:xfrm>
          <a:prstGeom prst="rect">
            <a:avLst/>
          </a:prstGeom>
          <a:noFill/>
          <a:ln>
            <a:noFill/>
          </a:ln>
        </p:spPr>
      </p:pic>
      <p:sp>
        <p:nvSpPr>
          <p:cNvPr id="695" name="Google Shape;695;p42"/>
          <p:cNvSpPr txBox="1"/>
          <p:nvPr/>
        </p:nvSpPr>
        <p:spPr>
          <a:xfrm>
            <a:off x="11208611" y="170388"/>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202</a:t>
            </a:r>
            <a:r>
              <a:rPr lang="en-US" sz="1800" b="1">
                <a:solidFill>
                  <a:schemeClr val="accent1"/>
                </a:solidFill>
              </a:rPr>
              <a:t>2</a:t>
            </a:r>
            <a:endParaRPr sz="1800" b="0" i="0" u="none" strike="noStrike" cap="none">
              <a:solidFill>
                <a:schemeClr val="dk1"/>
              </a:solidFill>
              <a:latin typeface="Arial"/>
              <a:ea typeface="Arial"/>
              <a:cs typeface="Arial"/>
              <a:sym typeface="Arial"/>
            </a:endParaRPr>
          </a:p>
        </p:txBody>
      </p:sp>
      <p:cxnSp>
        <p:nvCxnSpPr>
          <p:cNvPr id="696" name="Google Shape;696;p42"/>
          <p:cNvCxnSpPr/>
          <p:nvPr/>
        </p:nvCxnSpPr>
        <p:spPr>
          <a:xfrm>
            <a:off x="11179925" y="461500"/>
            <a:ext cx="5400" cy="43527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697" name="Google Shape;697;p42"/>
          <p:cNvSpPr/>
          <p:nvPr/>
        </p:nvSpPr>
        <p:spPr>
          <a:xfrm>
            <a:off x="11142354" y="4807649"/>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98" name="Google Shape;698;p42" descr="A picture containing logo&#10;&#10;Description automatically generated"/>
          <p:cNvPicPr preferRelativeResize="0"/>
          <p:nvPr/>
        </p:nvPicPr>
        <p:blipFill rotWithShape="1">
          <a:blip r:embed="rId3">
            <a:alphaModFix/>
          </a:blip>
          <a:srcRect r="77873"/>
          <a:stretch/>
        </p:blipFill>
        <p:spPr>
          <a:xfrm>
            <a:off x="11242809" y="1872050"/>
            <a:ext cx="316490" cy="303547"/>
          </a:xfrm>
          <a:prstGeom prst="rect">
            <a:avLst/>
          </a:prstGeom>
          <a:noFill/>
          <a:ln>
            <a:noFill/>
          </a:ln>
        </p:spPr>
      </p:pic>
      <p:sp>
        <p:nvSpPr>
          <p:cNvPr id="699" name="Google Shape;699;p42"/>
          <p:cNvSpPr txBox="1"/>
          <p:nvPr/>
        </p:nvSpPr>
        <p:spPr>
          <a:xfrm>
            <a:off x="11138625" y="1116875"/>
            <a:ext cx="1156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a:solidFill>
                  <a:schemeClr val="accent2"/>
                </a:solidFill>
              </a:rPr>
              <a:t>SAP ICMAD Critical Vulnerabilities </a:t>
            </a:r>
            <a:endParaRPr sz="1200" b="0" i="0" u="none" strike="noStrike" cap="none">
              <a:solidFill>
                <a:srgbClr val="000000"/>
              </a:solidFill>
              <a:latin typeface="Arial"/>
              <a:ea typeface="Arial"/>
              <a:cs typeface="Arial"/>
              <a:sym typeface="Arial"/>
            </a:endParaRPr>
          </a:p>
        </p:txBody>
      </p:sp>
      <p:sp>
        <p:nvSpPr>
          <p:cNvPr id="700" name="Google Shape;700;p42"/>
          <p:cNvSpPr txBox="1"/>
          <p:nvPr/>
        </p:nvSpPr>
        <p:spPr>
          <a:xfrm>
            <a:off x="11125200" y="457200"/>
            <a:ext cx="155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chemeClr val="dk1"/>
                </a:solidFill>
              </a:rPr>
              <a:t>6</a:t>
            </a:r>
            <a:r>
              <a:rPr lang="en-US" sz="1200" b="1" baseline="30000">
                <a:solidFill>
                  <a:schemeClr val="dk1"/>
                </a:solidFill>
              </a:rPr>
              <a:t>th</a:t>
            </a:r>
            <a:r>
              <a:rPr lang="en-US" sz="1200" b="1">
                <a:solidFill>
                  <a:schemeClr val="dk1"/>
                </a:solidFill>
              </a:rPr>
              <a:t> DHS </a:t>
            </a:r>
            <a:endParaRPr sz="1200" b="1">
              <a:solidFill>
                <a:schemeClr val="dk1"/>
              </a:solidFill>
            </a:endParaRPr>
          </a:p>
          <a:p>
            <a:pPr marL="0" lvl="0" indent="0" algn="l" rtl="0">
              <a:spcBef>
                <a:spcPts val="0"/>
              </a:spcBef>
              <a:spcAft>
                <a:spcPts val="0"/>
              </a:spcAft>
              <a:buNone/>
            </a:pPr>
            <a:r>
              <a:rPr lang="en-US" sz="1200" b="1">
                <a:solidFill>
                  <a:schemeClr val="dk1"/>
                </a:solidFill>
              </a:rPr>
              <a:t>US-CERT</a:t>
            </a:r>
            <a:endParaRPr sz="1200" b="1">
              <a:solidFill>
                <a:schemeClr val="dk1"/>
              </a:solidFill>
            </a:endParaRPr>
          </a:p>
          <a:p>
            <a:pPr marL="0" lvl="0" indent="0" algn="l" rtl="0">
              <a:spcBef>
                <a:spcPts val="0"/>
              </a:spcBef>
              <a:spcAft>
                <a:spcPts val="0"/>
              </a:spcAft>
              <a:buNone/>
            </a:pPr>
            <a:r>
              <a:rPr lang="en-US" sz="1200" b="1">
                <a:solidFill>
                  <a:schemeClr val="dk1"/>
                </a:solidFill>
              </a:rPr>
              <a:t>ALERT</a:t>
            </a:r>
            <a:endParaRPr/>
          </a:p>
        </p:txBody>
      </p:sp>
      <p:pic>
        <p:nvPicPr>
          <p:cNvPr id="701" name="Google Shape;701;p42" descr="A picture containing food, room, drawing&#10;&#10;Description automatically generated"/>
          <p:cNvPicPr preferRelativeResize="0"/>
          <p:nvPr/>
        </p:nvPicPr>
        <p:blipFill rotWithShape="1">
          <a:blip r:embed="rId4">
            <a:alphaModFix/>
          </a:blip>
          <a:srcRect/>
          <a:stretch/>
        </p:blipFill>
        <p:spPr>
          <a:xfrm>
            <a:off x="11670753" y="1814629"/>
            <a:ext cx="373323" cy="3733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7"/>
          <p:cNvSpPr txBox="1">
            <a:spLocks noGrp="1"/>
          </p:cNvSpPr>
          <p:nvPr>
            <p:ph type="body" idx="1"/>
          </p:nvPr>
        </p:nvSpPr>
        <p:spPr>
          <a:xfrm>
            <a:off x="976675" y="1352225"/>
            <a:ext cx="4375800" cy="5973600"/>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000"/>
              </a:spcBef>
              <a:spcAft>
                <a:spcPts val="0"/>
              </a:spcAft>
              <a:buSzPts val="2800"/>
              <a:buNone/>
            </a:pPr>
            <a:r>
              <a:rPr lang="en-US"/>
              <a:t>THREAT ACTORS ARE MORE SOPHISTICATED... </a:t>
            </a:r>
            <a:endParaRPr/>
          </a:p>
          <a:p>
            <a:pPr marL="50800" lvl="0" indent="0" algn="l" rtl="0">
              <a:lnSpc>
                <a:spcPct val="90000"/>
              </a:lnSpc>
              <a:spcBef>
                <a:spcPts val="1000"/>
              </a:spcBef>
              <a:spcAft>
                <a:spcPts val="0"/>
              </a:spcAft>
              <a:buSzPts val="2800"/>
              <a:buNone/>
            </a:pPr>
            <a:endParaRPr/>
          </a:p>
          <a:p>
            <a:pPr marL="50800" lvl="0" indent="0" algn="l" rtl="0">
              <a:lnSpc>
                <a:spcPct val="90000"/>
              </a:lnSpc>
              <a:spcBef>
                <a:spcPts val="1000"/>
              </a:spcBef>
              <a:spcAft>
                <a:spcPts val="0"/>
              </a:spcAft>
              <a:buSzPts val="2800"/>
              <a:buNone/>
            </a:pPr>
            <a:endParaRPr/>
          </a:p>
          <a:p>
            <a:pPr marL="50800" lvl="0" indent="0" algn="l" rtl="0">
              <a:lnSpc>
                <a:spcPct val="90000"/>
              </a:lnSpc>
              <a:spcBef>
                <a:spcPts val="1000"/>
              </a:spcBef>
              <a:spcAft>
                <a:spcPts val="0"/>
              </a:spcAft>
              <a:buSzPts val="2800"/>
              <a:buNone/>
            </a:pPr>
            <a:endParaRPr/>
          </a:p>
          <a:p>
            <a:pPr marL="50800" lvl="0" indent="0" algn="l" rtl="0">
              <a:lnSpc>
                <a:spcPct val="90000"/>
              </a:lnSpc>
              <a:spcBef>
                <a:spcPts val="1000"/>
              </a:spcBef>
              <a:spcAft>
                <a:spcPts val="0"/>
              </a:spcAft>
              <a:buSzPts val="2800"/>
              <a:buNone/>
            </a:pPr>
            <a:endParaRPr/>
          </a:p>
          <a:p>
            <a:pPr marL="50800" lvl="0" indent="0" algn="l" rtl="0">
              <a:lnSpc>
                <a:spcPct val="90000"/>
              </a:lnSpc>
              <a:spcBef>
                <a:spcPts val="1000"/>
              </a:spcBef>
              <a:spcAft>
                <a:spcPts val="0"/>
              </a:spcAft>
              <a:buSzPts val="2800"/>
              <a:buNone/>
            </a:pPr>
            <a:r>
              <a:rPr lang="en-US"/>
              <a:t>...AND THE WINDOW TO DEFEND IS SHRINKING </a:t>
            </a:r>
            <a:endParaRPr/>
          </a:p>
        </p:txBody>
      </p:sp>
      <p:sp>
        <p:nvSpPr>
          <p:cNvPr id="310" name="Google Shape;310;p27"/>
          <p:cNvSpPr/>
          <p:nvPr/>
        </p:nvSpPr>
        <p:spPr>
          <a:xfrm>
            <a:off x="7688772" y="989075"/>
            <a:ext cx="1993200" cy="1993200"/>
          </a:xfrm>
          <a:prstGeom prst="ellipse">
            <a:avLst/>
          </a:prstGeom>
          <a:solidFill>
            <a:schemeClr val="lt2"/>
          </a:solidFill>
          <a:ln w="76200" cap="flat" cmpd="sng">
            <a:solidFill>
              <a:srgbClr val="D3D3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7"/>
          <p:cNvSpPr/>
          <p:nvPr/>
        </p:nvSpPr>
        <p:spPr>
          <a:xfrm>
            <a:off x="5376479" y="989075"/>
            <a:ext cx="1993200" cy="1993200"/>
          </a:xfrm>
          <a:prstGeom prst="ellipse">
            <a:avLst/>
          </a:prstGeom>
          <a:solidFill>
            <a:schemeClr val="lt2"/>
          </a:solidFill>
          <a:ln w="76200" cap="flat" cmpd="sng">
            <a:solidFill>
              <a:srgbClr val="D3D3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7"/>
          <p:cNvSpPr txBox="1"/>
          <p:nvPr/>
        </p:nvSpPr>
        <p:spPr>
          <a:xfrm>
            <a:off x="5134623" y="1117567"/>
            <a:ext cx="2583900" cy="110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3600" b="1">
                <a:solidFill>
                  <a:schemeClr val="dk1"/>
                </a:solidFill>
              </a:rPr>
              <a:t>4</a:t>
            </a:r>
            <a:r>
              <a:rPr lang="en-US" sz="3600" b="1" i="0" u="none" strike="noStrike" cap="none">
                <a:solidFill>
                  <a:schemeClr val="dk1"/>
                </a:solidFill>
                <a:latin typeface="Arial"/>
                <a:ea typeface="Arial"/>
                <a:cs typeface="Arial"/>
                <a:sym typeface="Arial"/>
              </a:rPr>
              <a:t>00+</a:t>
            </a:r>
            <a:endParaRPr sz="3600" b="1" i="0" u="none" strike="noStrike" cap="none">
              <a:solidFill>
                <a:schemeClr val="dk1"/>
              </a:solidFill>
              <a:latin typeface="Arial"/>
              <a:ea typeface="Arial"/>
              <a:cs typeface="Arial"/>
              <a:sym typeface="Arial"/>
            </a:endParaRPr>
          </a:p>
        </p:txBody>
      </p:sp>
      <p:sp>
        <p:nvSpPr>
          <p:cNvPr id="313" name="Google Shape;313;p27"/>
          <p:cNvSpPr txBox="1"/>
          <p:nvPr/>
        </p:nvSpPr>
        <p:spPr>
          <a:xfrm>
            <a:off x="5344322" y="1773781"/>
            <a:ext cx="2057400" cy="92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200" b="1" i="0" u="none" strike="noStrike" cap="none">
                <a:solidFill>
                  <a:schemeClr val="dk1"/>
                </a:solidFill>
                <a:latin typeface="Arial"/>
                <a:ea typeface="Arial"/>
                <a:cs typeface="Arial"/>
                <a:sym typeface="Arial"/>
              </a:rPr>
              <a:t>CONFIRMED </a:t>
            </a: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1200" b="1" i="0" u="none" strike="noStrike" cap="none">
                <a:solidFill>
                  <a:schemeClr val="dk1"/>
                </a:solidFill>
                <a:latin typeface="Arial"/>
                <a:ea typeface="Arial"/>
                <a:cs typeface="Arial"/>
                <a:sym typeface="Arial"/>
              </a:rPr>
              <a:t>EXPLOITATIONS</a:t>
            </a:r>
            <a:endParaRPr sz="1200" b="1" i="0" u="none" strike="noStrike" cap="none">
              <a:solidFill>
                <a:schemeClr val="dk1"/>
              </a:solidFill>
              <a:latin typeface="Arial"/>
              <a:ea typeface="Arial"/>
              <a:cs typeface="Arial"/>
              <a:sym typeface="Arial"/>
            </a:endParaRPr>
          </a:p>
        </p:txBody>
      </p:sp>
      <p:sp>
        <p:nvSpPr>
          <p:cNvPr id="314" name="Google Shape;314;p27"/>
          <p:cNvSpPr txBox="1"/>
          <p:nvPr/>
        </p:nvSpPr>
        <p:spPr>
          <a:xfrm>
            <a:off x="7670554" y="1773781"/>
            <a:ext cx="2057400" cy="92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200" b="1" i="0" u="none" strike="noStrike" cap="none">
                <a:solidFill>
                  <a:schemeClr val="dk1"/>
                </a:solidFill>
                <a:latin typeface="Arial"/>
                <a:ea typeface="Arial"/>
                <a:cs typeface="Arial"/>
                <a:sym typeface="Arial"/>
              </a:rPr>
              <a:t>HANDS-ON </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ATTACKS</a:t>
            </a:r>
            <a:endParaRPr sz="1200" b="1" i="0" u="none" strike="noStrike" cap="none">
              <a:solidFill>
                <a:schemeClr val="dk1"/>
              </a:solidFill>
              <a:latin typeface="Arial"/>
              <a:ea typeface="Arial"/>
              <a:cs typeface="Arial"/>
              <a:sym typeface="Arial"/>
            </a:endParaRPr>
          </a:p>
        </p:txBody>
      </p:sp>
      <p:sp>
        <p:nvSpPr>
          <p:cNvPr id="315" name="Google Shape;315;p27"/>
          <p:cNvSpPr txBox="1"/>
          <p:nvPr/>
        </p:nvSpPr>
        <p:spPr>
          <a:xfrm>
            <a:off x="7427471" y="1117567"/>
            <a:ext cx="2583900" cy="110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3600" b="1" i="0" u="none" strike="noStrike" cap="none">
                <a:solidFill>
                  <a:schemeClr val="dk1"/>
                </a:solidFill>
                <a:latin typeface="Arial"/>
                <a:ea typeface="Arial"/>
                <a:cs typeface="Arial"/>
                <a:sym typeface="Arial"/>
              </a:rPr>
              <a:t>107+</a:t>
            </a:r>
            <a:endParaRPr sz="3600" b="1" i="0" u="none" strike="noStrike" cap="none">
              <a:solidFill>
                <a:schemeClr val="dk1"/>
              </a:solidFill>
              <a:latin typeface="Arial"/>
              <a:ea typeface="Arial"/>
              <a:cs typeface="Arial"/>
              <a:sym typeface="Arial"/>
            </a:endParaRPr>
          </a:p>
        </p:txBody>
      </p:sp>
      <p:sp>
        <p:nvSpPr>
          <p:cNvPr id="316" name="Google Shape;316;p27"/>
          <p:cNvSpPr/>
          <p:nvPr/>
        </p:nvSpPr>
        <p:spPr>
          <a:xfrm>
            <a:off x="8966482" y="3871569"/>
            <a:ext cx="1993200" cy="1993200"/>
          </a:xfrm>
          <a:prstGeom prst="ellipse">
            <a:avLst/>
          </a:prstGeom>
          <a:solidFill>
            <a:schemeClr val="lt2"/>
          </a:solidFill>
          <a:ln w="76200" cap="flat" cmpd="sng">
            <a:solidFill>
              <a:srgbClr val="D3D3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7"/>
          <p:cNvSpPr/>
          <p:nvPr/>
        </p:nvSpPr>
        <p:spPr>
          <a:xfrm>
            <a:off x="6642906" y="3902149"/>
            <a:ext cx="1993200" cy="1993200"/>
          </a:xfrm>
          <a:prstGeom prst="ellipse">
            <a:avLst/>
          </a:prstGeom>
          <a:solidFill>
            <a:schemeClr val="lt2"/>
          </a:solidFill>
          <a:ln w="76200" cap="flat" cmpd="sng">
            <a:solidFill>
              <a:srgbClr val="D3D3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27"/>
          <p:cNvSpPr txBox="1"/>
          <p:nvPr/>
        </p:nvSpPr>
        <p:spPr>
          <a:xfrm>
            <a:off x="6332112" y="3982289"/>
            <a:ext cx="2583900" cy="110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3600" b="1" i="0" u="none" strike="noStrike" cap="none">
                <a:solidFill>
                  <a:schemeClr val="dk1"/>
                </a:solidFill>
                <a:latin typeface="Arial"/>
                <a:ea typeface="Arial"/>
                <a:cs typeface="Arial"/>
                <a:sym typeface="Arial"/>
              </a:rPr>
              <a:t>&lt;72hrs</a:t>
            </a:r>
            <a:endParaRPr sz="3600" b="1" i="0" u="none" strike="noStrike" cap="none">
              <a:solidFill>
                <a:schemeClr val="dk1"/>
              </a:solidFill>
              <a:latin typeface="Arial"/>
              <a:ea typeface="Arial"/>
              <a:cs typeface="Arial"/>
              <a:sym typeface="Arial"/>
            </a:endParaRPr>
          </a:p>
        </p:txBody>
      </p:sp>
      <p:sp>
        <p:nvSpPr>
          <p:cNvPr id="319" name="Google Shape;319;p27"/>
          <p:cNvSpPr txBox="1"/>
          <p:nvPr/>
        </p:nvSpPr>
        <p:spPr>
          <a:xfrm>
            <a:off x="6795502" y="4733823"/>
            <a:ext cx="1675800" cy="92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200" b="1" i="0" u="none" strike="noStrike" cap="none">
                <a:solidFill>
                  <a:schemeClr val="dk1"/>
                </a:solidFill>
                <a:latin typeface="Arial"/>
                <a:ea typeface="Arial"/>
                <a:cs typeface="Arial"/>
                <a:sym typeface="Arial"/>
              </a:rPr>
              <a:t>SAP PATCH RELEASE TO EXPLOITATION</a:t>
            </a:r>
            <a:endParaRPr sz="1200" b="1" i="0" u="none" strike="noStrike" cap="none">
              <a:solidFill>
                <a:schemeClr val="dk1"/>
              </a:solidFill>
              <a:latin typeface="Arial"/>
              <a:ea typeface="Arial"/>
              <a:cs typeface="Arial"/>
              <a:sym typeface="Arial"/>
            </a:endParaRPr>
          </a:p>
        </p:txBody>
      </p:sp>
      <p:sp>
        <p:nvSpPr>
          <p:cNvPr id="320" name="Google Shape;320;p27"/>
          <p:cNvSpPr txBox="1"/>
          <p:nvPr/>
        </p:nvSpPr>
        <p:spPr>
          <a:xfrm>
            <a:off x="8916012" y="4733823"/>
            <a:ext cx="2040600" cy="92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200" b="1" i="0" u="none" strike="noStrike" cap="none">
                <a:solidFill>
                  <a:schemeClr val="dk1"/>
                </a:solidFill>
                <a:latin typeface="Arial"/>
                <a:ea typeface="Arial"/>
                <a:cs typeface="Arial"/>
                <a:sym typeface="Arial"/>
              </a:rPr>
              <a:t>NEW SYSTEM ONLINE TO BEING EXPLOITED</a:t>
            </a:r>
            <a:endParaRPr sz="1200" b="1" i="0" u="none" strike="noStrike" cap="none">
              <a:solidFill>
                <a:schemeClr val="dk1"/>
              </a:solidFill>
              <a:latin typeface="Arial"/>
              <a:ea typeface="Arial"/>
              <a:cs typeface="Arial"/>
              <a:sym typeface="Arial"/>
            </a:endParaRPr>
          </a:p>
        </p:txBody>
      </p:sp>
      <p:sp>
        <p:nvSpPr>
          <p:cNvPr id="321" name="Google Shape;321;p27"/>
          <p:cNvSpPr txBox="1"/>
          <p:nvPr/>
        </p:nvSpPr>
        <p:spPr>
          <a:xfrm>
            <a:off x="8660991" y="3982289"/>
            <a:ext cx="2583900" cy="110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3600" b="1" i="0" u="none" strike="noStrike" cap="none">
                <a:solidFill>
                  <a:schemeClr val="dk1"/>
                </a:solidFill>
                <a:latin typeface="Arial"/>
                <a:ea typeface="Arial"/>
                <a:cs typeface="Arial"/>
                <a:sym typeface="Arial"/>
              </a:rPr>
              <a:t>&lt;3h</a:t>
            </a:r>
            <a:r>
              <a:rPr lang="en-US" sz="3600" b="1">
                <a:solidFill>
                  <a:schemeClr val="dk1"/>
                </a:solidFill>
              </a:rPr>
              <a:t>r</a:t>
            </a:r>
            <a:r>
              <a:rPr lang="en-US" sz="3600" b="1" i="0" u="none" strike="noStrike" cap="none">
                <a:solidFill>
                  <a:schemeClr val="dk1"/>
                </a:solidFill>
                <a:latin typeface="Arial"/>
                <a:ea typeface="Arial"/>
                <a:cs typeface="Arial"/>
                <a:sym typeface="Arial"/>
              </a:rPr>
              <a:t>s</a:t>
            </a:r>
            <a:endParaRPr sz="3600" b="1" i="0" u="none" strike="noStrike" cap="none">
              <a:solidFill>
                <a:schemeClr val="dk1"/>
              </a:solidFill>
              <a:latin typeface="Arial"/>
              <a:ea typeface="Arial"/>
              <a:cs typeface="Arial"/>
              <a:sym typeface="Arial"/>
            </a:endParaRPr>
          </a:p>
        </p:txBody>
      </p:sp>
      <p:sp>
        <p:nvSpPr>
          <p:cNvPr id="322" name="Google Shape;322;p27"/>
          <p:cNvSpPr/>
          <p:nvPr/>
        </p:nvSpPr>
        <p:spPr>
          <a:xfrm>
            <a:off x="9992284" y="989075"/>
            <a:ext cx="1993200" cy="1993200"/>
          </a:xfrm>
          <a:prstGeom prst="ellipse">
            <a:avLst/>
          </a:prstGeom>
          <a:solidFill>
            <a:schemeClr val="lt2"/>
          </a:solidFill>
          <a:ln w="76200" cap="flat" cmpd="sng">
            <a:solidFill>
              <a:srgbClr val="D3D3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27"/>
          <p:cNvSpPr txBox="1"/>
          <p:nvPr/>
        </p:nvSpPr>
        <p:spPr>
          <a:xfrm>
            <a:off x="10217998" y="1773781"/>
            <a:ext cx="1521900" cy="92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200" b="1" i="0" u="none" strike="noStrike" cap="none">
                <a:solidFill>
                  <a:schemeClr val="dk1"/>
                </a:solidFill>
                <a:latin typeface="Arial"/>
                <a:ea typeface="Arial"/>
                <a:cs typeface="Arial"/>
                <a:sym typeface="Arial"/>
              </a:rPr>
              <a:t>UNIQUE COUNTRIES</a:t>
            </a:r>
            <a:endParaRPr sz="1200" b="1" i="0" u="none" strike="noStrike" cap="none">
              <a:solidFill>
                <a:schemeClr val="dk1"/>
              </a:solidFill>
              <a:latin typeface="Arial"/>
              <a:ea typeface="Arial"/>
              <a:cs typeface="Arial"/>
              <a:sym typeface="Arial"/>
            </a:endParaRPr>
          </a:p>
        </p:txBody>
      </p:sp>
      <p:sp>
        <p:nvSpPr>
          <p:cNvPr id="324" name="Google Shape;324;p27"/>
          <p:cNvSpPr txBox="1"/>
          <p:nvPr/>
        </p:nvSpPr>
        <p:spPr>
          <a:xfrm>
            <a:off x="9688265" y="1117567"/>
            <a:ext cx="2583900" cy="110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3600" b="1" i="0" u="none" strike="noStrike" cap="none">
                <a:solidFill>
                  <a:schemeClr val="dk1"/>
                </a:solidFill>
                <a:latin typeface="Arial"/>
                <a:ea typeface="Arial"/>
                <a:cs typeface="Arial"/>
                <a:sym typeface="Arial"/>
              </a:rPr>
              <a:t>18</a:t>
            </a:r>
            <a:endParaRPr sz="3600" b="1" i="0" u="none" strike="noStrike" cap="none">
              <a:solidFill>
                <a:schemeClr val="dk1"/>
              </a:solidFill>
              <a:latin typeface="Arial"/>
              <a:ea typeface="Arial"/>
              <a:cs typeface="Arial"/>
              <a:sym typeface="Arial"/>
            </a:endParaRPr>
          </a:p>
        </p:txBody>
      </p:sp>
      <p:sp>
        <p:nvSpPr>
          <p:cNvPr id="325" name="Google Shape;325;p27"/>
          <p:cNvSpPr txBox="1"/>
          <p:nvPr/>
        </p:nvSpPr>
        <p:spPr>
          <a:xfrm>
            <a:off x="10209234" y="2440441"/>
            <a:ext cx="15306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600" b="0" i="0" u="none" strike="noStrike" cap="none">
                <a:solidFill>
                  <a:schemeClr val="dk1"/>
                </a:solidFill>
                <a:latin typeface="Arial"/>
                <a:ea typeface="Arial"/>
                <a:cs typeface="Arial"/>
                <a:sym typeface="Arial"/>
              </a:rPr>
              <a:t>* may include VPS / TOR</a:t>
            </a:r>
            <a:endParaRPr sz="1800" b="0" i="0" u="none" strike="noStrike" cap="none">
              <a:solidFill>
                <a:schemeClr val="dk1"/>
              </a:solidFill>
              <a:latin typeface="Arial"/>
              <a:ea typeface="Arial"/>
              <a:cs typeface="Arial"/>
              <a:sym typeface="Arial"/>
            </a:endParaRPr>
          </a:p>
        </p:txBody>
      </p:sp>
      <p:sp>
        <p:nvSpPr>
          <p:cNvPr id="326" name="Google Shape;326;p27"/>
          <p:cNvSpPr txBox="1"/>
          <p:nvPr/>
        </p:nvSpPr>
        <p:spPr>
          <a:xfrm>
            <a:off x="6414500" y="6366300"/>
            <a:ext cx="4908000" cy="415500"/>
          </a:xfrm>
          <a:prstGeom prst="rect">
            <a:avLst/>
          </a:prstGeom>
          <a:solidFill>
            <a:srgbClr val="FFFFFF"/>
          </a:solid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rgbClr val="000000"/>
                </a:solidFill>
                <a:latin typeface="Arial"/>
                <a:ea typeface="Arial"/>
                <a:cs typeface="Arial"/>
                <a:sym typeface="Arial"/>
              </a:rPr>
              <a:t>Data based on direct observation of threat activity against OTIC, upon unmarked systems becoming online. Data is not based on exploitation on SAP customers’ environments.</a:t>
            </a:r>
            <a:endParaRPr sz="900" b="0" i="1" u="none" strike="noStrike" cap="none">
              <a:solidFill>
                <a:srgbClr val="000000"/>
              </a:solidFill>
              <a:latin typeface="Arial"/>
              <a:ea typeface="Arial"/>
              <a:cs typeface="Arial"/>
              <a:sym typeface="Arial"/>
            </a:endParaRPr>
          </a:p>
        </p:txBody>
      </p:sp>
      <p:sp>
        <p:nvSpPr>
          <p:cNvPr id="327" name="Google Shape;327;p27"/>
          <p:cNvSpPr txBox="1"/>
          <p:nvPr/>
        </p:nvSpPr>
        <p:spPr>
          <a:xfrm>
            <a:off x="5652300" y="358000"/>
            <a:ext cx="6086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accent1"/>
                </a:solidFill>
              </a:rPr>
              <a:t>Threat Intelligence from Onapsis and SAP</a:t>
            </a:r>
            <a:endParaRPr sz="160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pSp>
        <p:nvGrpSpPr>
          <p:cNvPr id="332" name="Google Shape;332;p28"/>
          <p:cNvGrpSpPr/>
          <p:nvPr/>
        </p:nvGrpSpPr>
        <p:grpSpPr>
          <a:xfrm>
            <a:off x="1078484" y="3185372"/>
            <a:ext cx="5322177" cy="5438580"/>
            <a:chOff x="1169750" y="1237225"/>
            <a:chExt cx="4830000" cy="4830000"/>
          </a:xfrm>
        </p:grpSpPr>
        <p:sp>
          <p:nvSpPr>
            <p:cNvPr id="333" name="Google Shape;333;p28"/>
            <p:cNvSpPr/>
            <p:nvPr/>
          </p:nvSpPr>
          <p:spPr>
            <a:xfrm>
              <a:off x="1169750" y="1237225"/>
              <a:ext cx="4830000" cy="4830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334" name="Google Shape;334;p28"/>
            <p:cNvSpPr/>
            <p:nvPr/>
          </p:nvSpPr>
          <p:spPr>
            <a:xfrm>
              <a:off x="1659800" y="1727275"/>
              <a:ext cx="3849900" cy="3849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335" name="Google Shape;335;p28"/>
            <p:cNvSpPr/>
            <p:nvPr/>
          </p:nvSpPr>
          <p:spPr>
            <a:xfrm>
              <a:off x="2117900" y="2185375"/>
              <a:ext cx="2933700" cy="2933700"/>
            </a:xfrm>
            <a:prstGeom prst="ellipse">
              <a:avLst/>
            </a:prstGeom>
            <a:solidFill>
              <a:srgbClr val="9FC5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336" name="Google Shape;336;p28"/>
            <p:cNvSpPr/>
            <p:nvPr/>
          </p:nvSpPr>
          <p:spPr>
            <a:xfrm>
              <a:off x="2567600" y="2635075"/>
              <a:ext cx="2034300" cy="20343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337" name="Google Shape;337;p28"/>
            <p:cNvSpPr/>
            <p:nvPr/>
          </p:nvSpPr>
          <p:spPr>
            <a:xfrm>
              <a:off x="3030200" y="3097675"/>
              <a:ext cx="1109100" cy="1109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338" name="Google Shape;338;p28"/>
            <p:cNvSpPr txBox="1"/>
            <p:nvPr/>
          </p:nvSpPr>
          <p:spPr>
            <a:xfrm>
              <a:off x="2558038" y="1294433"/>
              <a:ext cx="2034300" cy="423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PERIMETER</a:t>
              </a:r>
              <a:endParaRPr sz="1900" b="0" i="0" u="none" strike="noStrike" cap="none">
                <a:solidFill>
                  <a:schemeClr val="lt1"/>
                </a:solidFill>
                <a:latin typeface="Arial"/>
                <a:ea typeface="Arial"/>
                <a:cs typeface="Arial"/>
                <a:sym typeface="Arial"/>
              </a:endParaRPr>
            </a:p>
          </p:txBody>
        </p:sp>
        <p:sp>
          <p:nvSpPr>
            <p:cNvPr id="339" name="Google Shape;339;p28"/>
            <p:cNvSpPr txBox="1"/>
            <p:nvPr/>
          </p:nvSpPr>
          <p:spPr>
            <a:xfrm>
              <a:off x="2558038" y="1739908"/>
              <a:ext cx="2034300" cy="423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NETWORK</a:t>
              </a:r>
              <a:endParaRPr sz="1900" b="0" i="0" u="none" strike="noStrike" cap="none">
                <a:solidFill>
                  <a:schemeClr val="lt1"/>
                </a:solidFill>
                <a:latin typeface="Arial"/>
                <a:ea typeface="Arial"/>
                <a:cs typeface="Arial"/>
                <a:sym typeface="Arial"/>
              </a:endParaRPr>
            </a:p>
          </p:txBody>
        </p:sp>
        <p:sp>
          <p:nvSpPr>
            <p:cNvPr id="340" name="Google Shape;340;p28"/>
            <p:cNvSpPr txBox="1"/>
            <p:nvPr/>
          </p:nvSpPr>
          <p:spPr>
            <a:xfrm>
              <a:off x="2558038" y="2234883"/>
              <a:ext cx="2034300" cy="423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ENDPOINT</a:t>
              </a:r>
              <a:endParaRPr sz="1900" b="0" i="0" u="none" strike="noStrike" cap="none">
                <a:solidFill>
                  <a:schemeClr val="lt1"/>
                </a:solidFill>
                <a:latin typeface="Arial"/>
                <a:ea typeface="Arial"/>
                <a:cs typeface="Arial"/>
                <a:sym typeface="Arial"/>
              </a:endParaRPr>
            </a:p>
          </p:txBody>
        </p:sp>
        <p:sp>
          <p:nvSpPr>
            <p:cNvPr id="341" name="Google Shape;341;p28"/>
            <p:cNvSpPr txBox="1"/>
            <p:nvPr/>
          </p:nvSpPr>
          <p:spPr>
            <a:xfrm>
              <a:off x="2558038" y="2729858"/>
              <a:ext cx="2034300" cy="423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accent1"/>
                </a:buClr>
                <a:buSzPts val="1900"/>
                <a:buFont typeface="Arial"/>
                <a:buNone/>
              </a:pPr>
              <a:r>
                <a:rPr lang="en-US" sz="1900" b="1" i="0" u="none" strike="noStrike" cap="none">
                  <a:solidFill>
                    <a:schemeClr val="accent1"/>
                  </a:solidFill>
                  <a:latin typeface="Arial"/>
                  <a:ea typeface="Arial"/>
                  <a:cs typeface="Arial"/>
                  <a:sym typeface="Arial"/>
                </a:rPr>
                <a:t>APPLICATION</a:t>
              </a:r>
              <a:endParaRPr sz="1900" b="1" i="0" u="none" strike="noStrike" cap="none">
                <a:solidFill>
                  <a:schemeClr val="accent1"/>
                </a:solidFill>
                <a:latin typeface="Arial"/>
                <a:ea typeface="Arial"/>
                <a:cs typeface="Arial"/>
                <a:sym typeface="Arial"/>
              </a:endParaRPr>
            </a:p>
          </p:txBody>
        </p:sp>
        <p:sp>
          <p:nvSpPr>
            <p:cNvPr id="342" name="Google Shape;342;p28"/>
            <p:cNvSpPr txBox="1"/>
            <p:nvPr/>
          </p:nvSpPr>
          <p:spPr>
            <a:xfrm>
              <a:off x="2558038" y="3194996"/>
              <a:ext cx="2034300" cy="423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DATA</a:t>
              </a:r>
              <a:endParaRPr sz="1900" b="0" i="0" u="none" strike="noStrike" cap="none">
                <a:solidFill>
                  <a:schemeClr val="lt1"/>
                </a:solidFill>
                <a:latin typeface="Arial"/>
                <a:ea typeface="Arial"/>
                <a:cs typeface="Arial"/>
                <a:sym typeface="Arial"/>
              </a:endParaRPr>
            </a:p>
          </p:txBody>
        </p:sp>
      </p:grpSp>
      <p:sp>
        <p:nvSpPr>
          <p:cNvPr id="343" name="Google Shape;343;p28"/>
          <p:cNvSpPr/>
          <p:nvPr/>
        </p:nvSpPr>
        <p:spPr>
          <a:xfrm>
            <a:off x="1011467" y="5804700"/>
            <a:ext cx="5418000" cy="2819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344" name="Google Shape;344;p28"/>
          <p:cNvSpPr/>
          <p:nvPr/>
        </p:nvSpPr>
        <p:spPr>
          <a:xfrm>
            <a:off x="2457921" y="4744520"/>
            <a:ext cx="2588400" cy="658800"/>
          </a:xfrm>
          <a:prstGeom prst="ellipse">
            <a:avLst/>
          </a:prstGeom>
          <a:noFill/>
          <a:ln w="28575" cap="flat" cmpd="sng">
            <a:solidFill>
              <a:srgbClr val="FF6B1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345" name="Google Shape;345;p28"/>
          <p:cNvSpPr/>
          <p:nvPr/>
        </p:nvSpPr>
        <p:spPr>
          <a:xfrm>
            <a:off x="7113450" y="2810074"/>
            <a:ext cx="4699200" cy="2994900"/>
          </a:xfrm>
          <a:prstGeom prst="rect">
            <a:avLst/>
          </a:prstGeom>
          <a:noFill/>
          <a:ln w="28575" cap="flat" cmpd="sng">
            <a:solidFill>
              <a:srgbClr val="FF6B1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cxnSp>
        <p:nvCxnSpPr>
          <p:cNvPr id="346" name="Google Shape;346;p28"/>
          <p:cNvCxnSpPr>
            <a:stCxn id="344" idx="7"/>
          </p:cNvCxnSpPr>
          <p:nvPr/>
        </p:nvCxnSpPr>
        <p:spPr>
          <a:xfrm rot="10800000" flipH="1">
            <a:off x="4667259" y="3671899"/>
            <a:ext cx="2446500" cy="1169100"/>
          </a:xfrm>
          <a:prstGeom prst="straightConnector1">
            <a:avLst/>
          </a:prstGeom>
          <a:noFill/>
          <a:ln w="28575" cap="flat" cmpd="sng">
            <a:solidFill>
              <a:schemeClr val="accent1"/>
            </a:solidFill>
            <a:prstDash val="solid"/>
            <a:round/>
            <a:headEnd type="none" w="sm" len="sm"/>
            <a:tailEnd type="none" w="sm" len="sm"/>
          </a:ln>
        </p:spPr>
      </p:cxnSp>
      <p:sp>
        <p:nvSpPr>
          <p:cNvPr id="347" name="Google Shape;347;p28"/>
          <p:cNvSpPr txBox="1"/>
          <p:nvPr/>
        </p:nvSpPr>
        <p:spPr>
          <a:xfrm>
            <a:off x="7113550" y="2810074"/>
            <a:ext cx="4699200" cy="2994900"/>
          </a:xfrm>
          <a:prstGeom prst="rect">
            <a:avLst/>
          </a:prstGeom>
          <a:noFill/>
          <a:ln>
            <a:noFill/>
          </a:ln>
        </p:spPr>
        <p:txBody>
          <a:bodyPr spcFirstLastPara="1" wrap="square" lIns="91425" tIns="91425" rIns="91425" bIns="91425" anchor="ctr" anchorCtr="0">
            <a:noAutofit/>
          </a:bodyPr>
          <a:lstStyle/>
          <a:p>
            <a:pPr marL="457200" marR="0" lvl="0" indent="-311150" algn="l" rtl="0">
              <a:spcBef>
                <a:spcPts val="1100"/>
              </a:spcBef>
              <a:spcAft>
                <a:spcPts val="0"/>
              </a:spcAft>
              <a:buClr>
                <a:schemeClr val="dk1"/>
              </a:buClr>
              <a:buSzPts val="1500"/>
              <a:buFont typeface="Arial"/>
              <a:buChar char="●"/>
            </a:pPr>
            <a:r>
              <a:rPr lang="en-US" sz="1900" b="1" i="0" u="none" strike="noStrike" cap="none">
                <a:solidFill>
                  <a:schemeClr val="dk1"/>
                </a:solidFill>
                <a:latin typeface="Arial"/>
                <a:ea typeface="Arial"/>
                <a:cs typeface="Arial"/>
                <a:sym typeface="Arial"/>
              </a:rPr>
              <a:t>Attacks on the application layer</a:t>
            </a:r>
            <a:r>
              <a:rPr lang="en-US" sz="1900" b="0" i="0" u="none" strike="noStrike" cap="none">
                <a:solidFill>
                  <a:schemeClr val="dk1"/>
                </a:solidFill>
                <a:latin typeface="Arial"/>
                <a:ea typeface="Arial"/>
                <a:cs typeface="Arial"/>
                <a:sym typeface="Arial"/>
              </a:rPr>
              <a:t> are the #1 concern of CIOs, which increased YoY </a:t>
            </a:r>
            <a:endParaRPr sz="1900" b="0" i="0" u="none" strike="noStrike" cap="none">
              <a:solidFill>
                <a:schemeClr val="dk1"/>
              </a:solidFill>
              <a:latin typeface="Arial"/>
              <a:ea typeface="Arial"/>
              <a:cs typeface="Arial"/>
              <a:sym typeface="Arial"/>
            </a:endParaRPr>
          </a:p>
          <a:p>
            <a:pPr marL="457200" marR="0" lvl="0" indent="-311150" algn="l" rtl="0">
              <a:spcBef>
                <a:spcPts val="1100"/>
              </a:spcBef>
              <a:spcAft>
                <a:spcPts val="0"/>
              </a:spcAft>
              <a:buClr>
                <a:schemeClr val="dk1"/>
              </a:buClr>
              <a:buSzPts val="1500"/>
              <a:buFont typeface="Arial"/>
              <a:buChar char="●"/>
            </a:pPr>
            <a:r>
              <a:rPr lang="en-US" sz="1900" b="1" i="0" u="none" strike="noStrike" cap="none">
                <a:solidFill>
                  <a:schemeClr val="dk1"/>
                </a:solidFill>
                <a:latin typeface="Arial"/>
                <a:ea typeface="Arial"/>
                <a:cs typeface="Arial"/>
                <a:sym typeface="Arial"/>
              </a:rPr>
              <a:t>Over 70% </a:t>
            </a:r>
            <a:r>
              <a:rPr lang="en-US" sz="1900" b="0" i="0" u="none" strike="noStrike" cap="none">
                <a:solidFill>
                  <a:schemeClr val="dk1"/>
                </a:solidFill>
                <a:latin typeface="Arial"/>
                <a:ea typeface="Arial"/>
                <a:cs typeface="Arial"/>
                <a:sym typeface="Arial"/>
              </a:rPr>
              <a:t>say their application portfolio has become </a:t>
            </a:r>
            <a:r>
              <a:rPr lang="en-US" sz="1900" b="1" i="0" u="none" strike="noStrike" cap="none">
                <a:solidFill>
                  <a:schemeClr val="dk1"/>
                </a:solidFill>
                <a:latin typeface="Arial"/>
                <a:ea typeface="Arial"/>
                <a:cs typeface="Arial"/>
                <a:sym typeface="Arial"/>
              </a:rPr>
              <a:t>more vulnerable</a:t>
            </a:r>
            <a:r>
              <a:rPr lang="en-US" sz="1900" b="0" i="0" u="none" strike="noStrike" cap="none">
                <a:solidFill>
                  <a:schemeClr val="dk1"/>
                </a:solidFill>
                <a:latin typeface="Arial"/>
                <a:ea typeface="Arial"/>
                <a:cs typeface="Arial"/>
                <a:sym typeface="Arial"/>
              </a:rPr>
              <a:t> in the past year</a:t>
            </a:r>
            <a:endParaRPr sz="1900" b="0" i="0" u="none" strike="noStrike" cap="none">
              <a:solidFill>
                <a:schemeClr val="dk1"/>
              </a:solidFill>
              <a:latin typeface="Arial"/>
              <a:ea typeface="Arial"/>
              <a:cs typeface="Arial"/>
              <a:sym typeface="Arial"/>
            </a:endParaRPr>
          </a:p>
          <a:p>
            <a:pPr marL="457200" marR="0" lvl="0" indent="-311150" algn="l" rtl="0">
              <a:spcBef>
                <a:spcPts val="1100"/>
              </a:spcBef>
              <a:spcAft>
                <a:spcPts val="0"/>
              </a:spcAft>
              <a:buClr>
                <a:schemeClr val="dk1"/>
              </a:buClr>
              <a:buSzPts val="1500"/>
              <a:buFont typeface="Arial"/>
              <a:buChar char="●"/>
            </a:pPr>
            <a:r>
              <a:rPr lang="en-US" sz="1900" b="0" i="0" u="none" strike="noStrike" cap="none">
                <a:solidFill>
                  <a:schemeClr val="dk1"/>
                </a:solidFill>
                <a:latin typeface="Arial"/>
                <a:ea typeface="Arial"/>
                <a:cs typeface="Arial"/>
                <a:sym typeface="Arial"/>
              </a:rPr>
              <a:t>Almost </a:t>
            </a:r>
            <a:r>
              <a:rPr lang="en-US" sz="1900" b="1" i="0" u="none" strike="noStrike" cap="none">
                <a:solidFill>
                  <a:schemeClr val="dk1"/>
                </a:solidFill>
                <a:latin typeface="Arial"/>
                <a:ea typeface="Arial"/>
                <a:cs typeface="Arial"/>
                <a:sym typeface="Arial"/>
              </a:rPr>
              <a:t>two-thirds</a:t>
            </a:r>
            <a:r>
              <a:rPr lang="en-US" sz="1900" b="0" i="0" u="none" strike="noStrike" cap="none">
                <a:solidFill>
                  <a:schemeClr val="dk1"/>
                </a:solidFill>
                <a:latin typeface="Arial"/>
                <a:ea typeface="Arial"/>
                <a:cs typeface="Arial"/>
                <a:sym typeface="Arial"/>
              </a:rPr>
              <a:t> </a:t>
            </a:r>
            <a:r>
              <a:rPr lang="en-US" sz="1900" b="1" i="0" u="none" strike="noStrike" cap="none">
                <a:solidFill>
                  <a:schemeClr val="dk1"/>
                </a:solidFill>
                <a:latin typeface="Arial"/>
                <a:ea typeface="Arial"/>
                <a:cs typeface="Arial"/>
                <a:sym typeface="Arial"/>
              </a:rPr>
              <a:t>of organizations have a backlog</a:t>
            </a:r>
            <a:r>
              <a:rPr lang="en-US" sz="1900" b="0" i="0" u="none" strike="noStrike" cap="none">
                <a:solidFill>
                  <a:schemeClr val="dk1"/>
                </a:solidFill>
                <a:latin typeface="Arial"/>
                <a:ea typeface="Arial"/>
                <a:cs typeface="Arial"/>
                <a:sym typeface="Arial"/>
              </a:rPr>
              <a:t> of application vulnerabilities </a:t>
            </a:r>
            <a:endParaRPr sz="1900" b="0" i="0" u="none" strike="noStrike" cap="none">
              <a:solidFill>
                <a:schemeClr val="dk1"/>
              </a:solidFill>
              <a:latin typeface="Arial"/>
              <a:ea typeface="Arial"/>
              <a:cs typeface="Arial"/>
              <a:sym typeface="Arial"/>
            </a:endParaRPr>
          </a:p>
        </p:txBody>
      </p:sp>
      <p:sp>
        <p:nvSpPr>
          <p:cNvPr id="348" name="Google Shape;348;p28"/>
          <p:cNvSpPr txBox="1"/>
          <p:nvPr/>
        </p:nvSpPr>
        <p:spPr>
          <a:xfrm>
            <a:off x="880232" y="329767"/>
            <a:ext cx="11199300" cy="634500"/>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100"/>
              </a:spcBef>
              <a:spcAft>
                <a:spcPts val="0"/>
              </a:spcAft>
              <a:buNone/>
            </a:pPr>
            <a:r>
              <a:rPr lang="en-US" sz="2800">
                <a:solidFill>
                  <a:srgbClr val="0A1446"/>
                </a:solidFill>
              </a:rPr>
              <a:t>WHY AREN’T TYPICAL SECURITY EFFORTS EFFECTIVE HERE? </a:t>
            </a:r>
            <a:endParaRPr sz="2800">
              <a:solidFill>
                <a:srgbClr val="0A1446"/>
              </a:solidFill>
            </a:endParaRPr>
          </a:p>
        </p:txBody>
      </p:sp>
      <p:sp>
        <p:nvSpPr>
          <p:cNvPr id="349" name="Google Shape;349;p28"/>
          <p:cNvSpPr/>
          <p:nvPr/>
        </p:nvSpPr>
        <p:spPr>
          <a:xfrm>
            <a:off x="1230875" y="1319175"/>
            <a:ext cx="10353300" cy="698100"/>
          </a:xfrm>
          <a:prstGeom prst="rect">
            <a:avLst/>
          </a:prstGeom>
          <a:solidFill>
            <a:srgbClr val="F0F5FA"/>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Defense-in-Depth Models Surround but Ultimately Neglect That Critical Application Layer.</a:t>
            </a:r>
            <a:endParaRPr/>
          </a:p>
        </p:txBody>
      </p:sp>
    </p:spTree>
  </p:cSld>
  <p:clrMapOvr>
    <a:masterClrMapping/>
  </p:clrMapOvr>
</p:sld>
</file>

<file path=ppt/theme/theme1.xml><?xml version="1.0" encoding="utf-8"?>
<a:theme xmlns:a="http://schemas.openxmlformats.org/drawingml/2006/main" name="Onapsis Theme">
  <a:themeElements>
    <a:clrScheme name="Ona New Brand">
      <a:dk1>
        <a:srgbClr val="0A1446"/>
      </a:dk1>
      <a:lt1>
        <a:srgbClr val="FFFFFF"/>
      </a:lt1>
      <a:dk2>
        <a:srgbClr val="B7B7B7"/>
      </a:dk2>
      <a:lt2>
        <a:srgbClr val="F0F5FA"/>
      </a:lt2>
      <a:accent1>
        <a:srgbClr val="F57323"/>
      </a:accent1>
      <a:accent2>
        <a:srgbClr val="0A1446"/>
      </a:accent2>
      <a:accent3>
        <a:srgbClr val="288CB4"/>
      </a:accent3>
      <a:accent4>
        <a:srgbClr val="5A19EB"/>
      </a:accent4>
      <a:accent5>
        <a:srgbClr val="F0F5FA"/>
      </a:accent5>
      <a:accent6>
        <a:srgbClr val="0A1446"/>
      </a:accent6>
      <a:hlink>
        <a:srgbClr val="5A19EB"/>
      </a:hlink>
      <a:folHlink>
        <a:srgbClr val="F573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napsis Theme">
  <a:themeElements>
    <a:clrScheme name="Ona New Brand">
      <a:dk1>
        <a:srgbClr val="0A1446"/>
      </a:dk1>
      <a:lt1>
        <a:srgbClr val="FFFFFF"/>
      </a:lt1>
      <a:dk2>
        <a:srgbClr val="B7B7B7"/>
      </a:dk2>
      <a:lt2>
        <a:srgbClr val="F0F5FA"/>
      </a:lt2>
      <a:accent1>
        <a:srgbClr val="F57323"/>
      </a:accent1>
      <a:accent2>
        <a:srgbClr val="0A1446"/>
      </a:accent2>
      <a:accent3>
        <a:srgbClr val="288CB4"/>
      </a:accent3>
      <a:accent4>
        <a:srgbClr val="5A19EB"/>
      </a:accent4>
      <a:accent5>
        <a:srgbClr val="F0F5FA"/>
      </a:accent5>
      <a:accent6>
        <a:srgbClr val="0A1446"/>
      </a:accent6>
      <a:hlink>
        <a:srgbClr val="5A19EB"/>
      </a:hlink>
      <a:folHlink>
        <a:srgbClr val="F573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5307</Words>
  <Application>Microsoft Office PowerPoint</Application>
  <PresentationFormat>Widescreen</PresentationFormat>
  <Paragraphs>530</Paragraphs>
  <Slides>18</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Montserrat</vt:lpstr>
      <vt:lpstr>Open Sans</vt:lpstr>
      <vt:lpstr>Arial Black</vt:lpstr>
      <vt:lpstr>Calibri</vt:lpstr>
      <vt:lpstr>Onapsis Theme</vt:lpstr>
      <vt:lpstr>1_Onapsis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Security In Depth – Protect the application layer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Batchelor</dc:creator>
  <cp:lastModifiedBy>Tess Cunard</cp:lastModifiedBy>
  <cp:revision>5</cp:revision>
  <dcterms:modified xsi:type="dcterms:W3CDTF">2022-09-08T23:38:30Z</dcterms:modified>
</cp:coreProperties>
</file>