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145707498" r:id="rId5"/>
    <p:sldId id="2145707482" r:id="rId6"/>
    <p:sldId id="2145707491" r:id="rId7"/>
    <p:sldId id="2145707496" r:id="rId8"/>
    <p:sldId id="2145707492" r:id="rId9"/>
    <p:sldId id="2145707493" r:id="rId10"/>
    <p:sldId id="2145707497" r:id="rId11"/>
    <p:sldId id="2145707495" r:id="rId12"/>
    <p:sldId id="2145707484" r:id="rId13"/>
    <p:sldId id="2145707490" r:id="rId14"/>
    <p:sldId id="2145707483" r:id="rId15"/>
    <p:sldId id="2145707474" r:id="rId16"/>
    <p:sldId id="2145707480" r:id="rId17"/>
    <p:sldId id="2145707478" r:id="rId18"/>
    <p:sldId id="2145707377" r:id="rId19"/>
    <p:sldId id="2145707376" r:id="rId20"/>
    <p:sldId id="2145707499" r:id="rId21"/>
    <p:sldId id="2145707494" r:id="rId22"/>
    <p:sldId id="26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739"/>
    <a:srgbClr val="C0C0C0"/>
    <a:srgbClr val="0D2739"/>
    <a:srgbClr val="E1E3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2E8A41-1D34-45B6-A5D6-EC5DBB18EF95}" v="208" dt="2024-03-14T15:36:48.5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5278" autoAdjust="0"/>
  </p:normalViewPr>
  <p:slideViewPr>
    <p:cSldViewPr snapToGrid="0" showGuides="1">
      <p:cViewPr varScale="1">
        <p:scale>
          <a:sx n="68" d="100"/>
          <a:sy n="68" d="100"/>
        </p:scale>
        <p:origin x="1338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5B448C33-28C0-4ECF-9DAF-2C71AEDF19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5F6726B-252E-4209-83C8-858D86774D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1DF818-8322-4A0D-8DC1-A58C24B95F39}" type="datetimeFigureOut">
              <a:rPr lang="de-DE" smtClean="0"/>
              <a:t>14.03.2024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683BCF3-918C-4AFD-965E-7BD5680B3E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818AD8F-0CB2-4309-8F3C-E2299986B42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A839F0-B460-4CE8-B1C5-786DB222540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17084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4054A-B8C7-493D-85B7-70A0CBD32EA9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071CB9-723B-4FCE-8410-74F67266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49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71CB9-723B-4FCE-8410-74F67266E2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783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71CB9-723B-4FCE-8410-74F67266E2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13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71CB9-723B-4FCE-8410-74F67266E2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877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71CB9-723B-4FCE-8410-74F67266E2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20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71CB9-723B-4FCE-8410-74F67266E26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309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71CB9-723B-4FCE-8410-74F67266E2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397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71CB9-723B-4FCE-8410-74F67266E26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516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71CB9-723B-4FCE-8410-74F67266E26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020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2D280452-5B84-461C-B11D-398C28DE2819}"/>
              </a:ext>
            </a:extLst>
          </p:cNvPr>
          <p:cNvSpPr/>
          <p:nvPr userDrawn="1"/>
        </p:nvSpPr>
        <p:spPr>
          <a:xfrm>
            <a:off x="0" y="-48"/>
            <a:ext cx="12192000" cy="6858096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81823"/>
          </a:solidFill>
        </p:spPr>
        <p:txBody>
          <a:bodyPr wrap="square" lIns="0" tIns="0" rIns="0" bIns="0" rtlCol="0"/>
          <a:lstStyle/>
          <a:p>
            <a:endParaRPr dirty="0">
              <a:latin typeface="IBM Plex Sans" panose="020B0503050203000203" pitchFamily="34" charset="0"/>
            </a:endParaRPr>
          </a:p>
        </p:txBody>
      </p:sp>
      <p:pic>
        <p:nvPicPr>
          <p:cNvPr id="18" name="Picture Placeholder 9">
            <a:extLst>
              <a:ext uri="{FF2B5EF4-FFF2-40B4-BE49-F238E27FC236}">
                <a16:creationId xmlns:a16="http://schemas.microsoft.com/office/drawing/2014/main" id="{2181B9B3-EE3F-475C-8854-DDD3D0A5A2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98"/>
            <a:ext cx="12192000" cy="6858000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73A662A2-5AB1-43E1-973A-9F433CE38DB5}"/>
              </a:ext>
            </a:extLst>
          </p:cNvPr>
          <p:cNvSpPr/>
          <p:nvPr userDrawn="1"/>
        </p:nvSpPr>
        <p:spPr>
          <a:xfrm>
            <a:off x="0" y="-50"/>
            <a:ext cx="6095999" cy="6858050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0"/>
                </a:schemeClr>
              </a:gs>
              <a:gs pos="50000">
                <a:srgbClr val="081823">
                  <a:alpha val="86000"/>
                </a:srgbClr>
              </a:gs>
              <a:gs pos="100000">
                <a:schemeClr val="accent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BM Plex Sans" panose="020B050305020300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2830C2-41B6-46B1-A92B-E1962EF28D54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457199" y="1400537"/>
            <a:ext cx="5249119" cy="23992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 dirty="0"/>
              <a:t>Awesome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0A75DB-C057-4098-8609-B82E0A64ABFB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457199" y="3921514"/>
            <a:ext cx="5249119" cy="13566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Subheadline</a:t>
            </a:r>
            <a:r>
              <a:rPr lang="en-US" dirty="0"/>
              <a:t> or Speaker Information about  the presentation here lorem ipsum dolor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BEE690-1075-4AE5-8DA3-DFEB33E94ABA}"/>
              </a:ext>
            </a:extLst>
          </p:cNvPr>
          <p:cNvGrpSpPr/>
          <p:nvPr userDrawn="1"/>
        </p:nvGrpSpPr>
        <p:grpSpPr>
          <a:xfrm>
            <a:off x="457201" y="533400"/>
            <a:ext cx="2034272" cy="420329"/>
            <a:chOff x="1047088" y="1047088"/>
            <a:chExt cx="3206117" cy="662461"/>
          </a:xfrm>
        </p:grpSpPr>
        <p:pic>
          <p:nvPicPr>
            <p:cNvPr id="12" name="object 8">
              <a:extLst>
                <a:ext uri="{FF2B5EF4-FFF2-40B4-BE49-F238E27FC236}">
                  <a16:creationId xmlns:a16="http://schemas.microsoft.com/office/drawing/2014/main" id="{6C516350-8A2C-4DFE-914D-5664E3ACFEA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7088" y="1047088"/>
              <a:ext cx="1539942" cy="662461"/>
            </a:xfrm>
            <a:prstGeom prst="rect">
              <a:avLst/>
            </a:prstGeom>
          </p:spPr>
        </p:pic>
        <p:pic>
          <p:nvPicPr>
            <p:cNvPr id="13" name="object 9">
              <a:extLst>
                <a:ext uri="{FF2B5EF4-FFF2-40B4-BE49-F238E27FC236}">
                  <a16:creationId xmlns:a16="http://schemas.microsoft.com/office/drawing/2014/main" id="{03CC3B63-4F1F-49E3-98C7-35B7BAFCA22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21878" y="1050073"/>
              <a:ext cx="1531327" cy="656071"/>
            </a:xfrm>
            <a:prstGeom prst="rect">
              <a:avLst/>
            </a:prstGeom>
          </p:spPr>
        </p:pic>
      </p:grpSp>
      <p:sp>
        <p:nvSpPr>
          <p:cNvPr id="14" name="Freeform: Shape 5">
            <a:extLst>
              <a:ext uri="{FF2B5EF4-FFF2-40B4-BE49-F238E27FC236}">
                <a16:creationId xmlns:a16="http://schemas.microsoft.com/office/drawing/2014/main" id="{8FFB6AD7-18B8-40AB-9655-749AAEE33011}"/>
              </a:ext>
            </a:extLst>
          </p:cNvPr>
          <p:cNvSpPr/>
          <p:nvPr userDrawn="1"/>
        </p:nvSpPr>
        <p:spPr>
          <a:xfrm>
            <a:off x="1891491" y="-1"/>
            <a:ext cx="8983084" cy="6858000"/>
          </a:xfrm>
          <a:custGeom>
            <a:avLst/>
            <a:gdLst>
              <a:gd name="connsiteX0" fmla="*/ 6000750 w 8983084"/>
              <a:gd name="connsiteY0" fmla="*/ 0 h 6858000"/>
              <a:gd name="connsiteX1" fmla="*/ 8983084 w 8983084"/>
              <a:gd name="connsiteY1" fmla="*/ 0 h 6858000"/>
              <a:gd name="connsiteX2" fmla="*/ 2982334 w 8983084"/>
              <a:gd name="connsiteY2" fmla="*/ 6858000 h 6858000"/>
              <a:gd name="connsiteX3" fmla="*/ 0 w 89830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83084" h="6858000">
                <a:moveTo>
                  <a:pt x="6000750" y="0"/>
                </a:moveTo>
                <a:lnTo>
                  <a:pt x="8983084" y="0"/>
                </a:lnTo>
                <a:lnTo>
                  <a:pt x="2982334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50500">
                <a:srgbClr val="C0C0C0">
                  <a:alpha val="20000"/>
                </a:srgbClr>
              </a:gs>
              <a:gs pos="1000">
                <a:schemeClr val="bg1">
                  <a:alpha val="15000"/>
                </a:schemeClr>
              </a:gs>
              <a:gs pos="100000">
                <a:schemeClr val="accent2">
                  <a:lumMod val="50000"/>
                  <a:alpha val="83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IBM Plex Sans" panose="020B0503050203000203" pitchFamily="34" charset="0"/>
            </a:endParaRPr>
          </a:p>
        </p:txBody>
      </p:sp>
      <p:sp>
        <p:nvSpPr>
          <p:cNvPr id="15" name="Freeform: Shape 6">
            <a:extLst>
              <a:ext uri="{FF2B5EF4-FFF2-40B4-BE49-F238E27FC236}">
                <a16:creationId xmlns:a16="http://schemas.microsoft.com/office/drawing/2014/main" id="{A7A293B0-E195-4097-8C9A-4B5072323847}"/>
              </a:ext>
            </a:extLst>
          </p:cNvPr>
          <p:cNvSpPr/>
          <p:nvPr userDrawn="1"/>
        </p:nvSpPr>
        <p:spPr>
          <a:xfrm>
            <a:off x="5110370" y="-1"/>
            <a:ext cx="7081631" cy="6858000"/>
          </a:xfrm>
          <a:custGeom>
            <a:avLst/>
            <a:gdLst>
              <a:gd name="connsiteX0" fmla="*/ 6000750 w 7081631"/>
              <a:gd name="connsiteY0" fmla="*/ 0 h 6858000"/>
              <a:gd name="connsiteX1" fmla="*/ 7081631 w 7081631"/>
              <a:gd name="connsiteY1" fmla="*/ 0 h 6858000"/>
              <a:gd name="connsiteX2" fmla="*/ 7081631 w 7081631"/>
              <a:gd name="connsiteY2" fmla="*/ 2173090 h 6858000"/>
              <a:gd name="connsiteX3" fmla="*/ 2982334 w 7081631"/>
              <a:gd name="connsiteY3" fmla="*/ 6858000 h 6858000"/>
              <a:gd name="connsiteX4" fmla="*/ 0 w 708163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81631" h="6858000">
                <a:moveTo>
                  <a:pt x="6000750" y="0"/>
                </a:moveTo>
                <a:lnTo>
                  <a:pt x="7081631" y="0"/>
                </a:lnTo>
                <a:lnTo>
                  <a:pt x="7081631" y="2173090"/>
                </a:lnTo>
                <a:lnTo>
                  <a:pt x="2982334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50500">
                <a:srgbClr val="C0C0C0">
                  <a:alpha val="20000"/>
                </a:srgbClr>
              </a:gs>
              <a:gs pos="1000">
                <a:schemeClr val="bg1">
                  <a:alpha val="15000"/>
                </a:schemeClr>
              </a:gs>
              <a:gs pos="100000">
                <a:schemeClr val="accent2">
                  <a:lumMod val="50000"/>
                  <a:alpha val="83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IBM Plex Sans" panose="020B0503050203000203" pitchFamily="34" charset="0"/>
            </a:endParaRPr>
          </a:p>
        </p:txBody>
      </p:sp>
      <p:sp>
        <p:nvSpPr>
          <p:cNvPr id="16" name="Freeform: Shape 7">
            <a:extLst>
              <a:ext uri="{FF2B5EF4-FFF2-40B4-BE49-F238E27FC236}">
                <a16:creationId xmlns:a16="http://schemas.microsoft.com/office/drawing/2014/main" id="{BE282726-FDCB-4096-97D7-D95A80380630}"/>
              </a:ext>
            </a:extLst>
          </p:cNvPr>
          <p:cNvSpPr/>
          <p:nvPr userDrawn="1"/>
        </p:nvSpPr>
        <p:spPr>
          <a:xfrm>
            <a:off x="8341624" y="2430649"/>
            <a:ext cx="3850376" cy="4427350"/>
          </a:xfrm>
          <a:custGeom>
            <a:avLst/>
            <a:gdLst>
              <a:gd name="connsiteX0" fmla="*/ 3850376 w 3850376"/>
              <a:gd name="connsiteY0" fmla="*/ 0 h 4427350"/>
              <a:gd name="connsiteX1" fmla="*/ 3850376 w 3850376"/>
              <a:gd name="connsiteY1" fmla="*/ 3433517 h 4427350"/>
              <a:gd name="connsiteX2" fmla="*/ 2979515 w 3850376"/>
              <a:gd name="connsiteY2" fmla="*/ 4427350 h 4427350"/>
              <a:gd name="connsiteX3" fmla="*/ 0 w 3850376"/>
              <a:gd name="connsiteY3" fmla="*/ 4427350 h 442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0376" h="4427350">
                <a:moveTo>
                  <a:pt x="3850376" y="0"/>
                </a:moveTo>
                <a:lnTo>
                  <a:pt x="3850376" y="3433517"/>
                </a:lnTo>
                <a:lnTo>
                  <a:pt x="2979515" y="4427350"/>
                </a:lnTo>
                <a:lnTo>
                  <a:pt x="0" y="4427350"/>
                </a:lnTo>
                <a:close/>
              </a:path>
            </a:pathLst>
          </a:custGeom>
          <a:gradFill>
            <a:gsLst>
              <a:gs pos="50500">
                <a:srgbClr val="C0C0C0">
                  <a:alpha val="20000"/>
                </a:srgbClr>
              </a:gs>
              <a:gs pos="1000">
                <a:schemeClr val="bg1">
                  <a:alpha val="15000"/>
                </a:schemeClr>
              </a:gs>
              <a:gs pos="100000">
                <a:schemeClr val="accent2">
                  <a:lumMod val="50000"/>
                  <a:alpha val="83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IBM Plex Sans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142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/Subtitle &amp; Right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21F0D0D2-324D-4DA0-AD12-B29E23F391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87620" y="0"/>
            <a:ext cx="7504380" cy="6858000"/>
          </a:xfrm>
          <a:custGeom>
            <a:avLst/>
            <a:gdLst>
              <a:gd name="connsiteX0" fmla="*/ 5919757 w 7504380"/>
              <a:gd name="connsiteY0" fmla="*/ 0 h 6858000"/>
              <a:gd name="connsiteX1" fmla="*/ 7504380 w 7504380"/>
              <a:gd name="connsiteY1" fmla="*/ 0 h 6858000"/>
              <a:gd name="connsiteX2" fmla="*/ 7504380 w 7504380"/>
              <a:gd name="connsiteY2" fmla="*/ 6858000 h 6858000"/>
              <a:gd name="connsiteX3" fmla="*/ 7489140 w 7504380"/>
              <a:gd name="connsiteY3" fmla="*/ 6858000 h 6858000"/>
              <a:gd name="connsiteX4" fmla="*/ 6407100 w 7504380"/>
              <a:gd name="connsiteY4" fmla="*/ 6858000 h 6858000"/>
              <a:gd name="connsiteX5" fmla="*/ 0 w 750438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04380" h="6858000">
                <a:moveTo>
                  <a:pt x="5919757" y="0"/>
                </a:moveTo>
                <a:lnTo>
                  <a:pt x="7504380" y="0"/>
                </a:lnTo>
                <a:lnTo>
                  <a:pt x="7504380" y="6858000"/>
                </a:lnTo>
                <a:lnTo>
                  <a:pt x="7489140" y="6858000"/>
                </a:lnTo>
                <a:lnTo>
                  <a:pt x="64071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latin typeface="IBM Plex Sans" panose="020B0503050203000203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2E1150C6-41FA-483B-9E8A-54B2529E8BAE}"/>
              </a:ext>
            </a:extLst>
          </p:cNvPr>
          <p:cNvSpPr txBox="1"/>
          <p:nvPr userDrawn="1"/>
        </p:nvSpPr>
        <p:spPr>
          <a:xfrm>
            <a:off x="457200" y="6509266"/>
            <a:ext cx="263652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aseline="30000" dirty="0">
                <a:solidFill>
                  <a:schemeClr val="accent1"/>
                </a:solidFill>
                <a:latin typeface="IBM Plex Sans" panose="020B0503050203000203" pitchFamily="34" charset="0"/>
              </a:rPr>
              <a:t>©</a:t>
            </a:r>
            <a:r>
              <a:rPr lang="en-US" sz="900" dirty="0">
                <a:solidFill>
                  <a:schemeClr val="accent1"/>
                </a:solidFill>
                <a:latin typeface="IBM Plex Sans" panose="020B0503050203000203" pitchFamily="34" charset="0"/>
              </a:rPr>
              <a:t> PA Solutions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9C164CF-309F-41AD-9D7E-372E8730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6031"/>
            <a:ext cx="11277600" cy="57074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IBM Plex Sans" panose="020B0503050203000203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4D9848F-B9C1-43C0-B017-D715FB6399B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57200" y="1076771"/>
            <a:ext cx="11277600" cy="4187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Subtitleut</a:t>
            </a:r>
            <a:r>
              <a:rPr lang="en-US" dirty="0"/>
              <a:t> the presentation here lorem ipsum dolor.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B7C786B-41D4-41AE-954C-37DF64504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687484"/>
            <a:ext cx="4219903" cy="4502179"/>
          </a:xfrm>
          <a:prstGeom prst="rect">
            <a:avLst/>
          </a:prstGeom>
        </p:spPr>
        <p:txBody>
          <a:bodyPr/>
          <a:lstStyle>
            <a:lvl1pPr>
              <a:defRPr>
                <a:latin typeface="IBM Plex Sans" panose="020B0503050203000203" pitchFamily="34" charset="0"/>
              </a:defRPr>
            </a:lvl1pPr>
            <a:lvl2pPr>
              <a:buClrTx/>
              <a:defRPr>
                <a:latin typeface="IBM Plex Sans" panose="020B0503050203000203" pitchFamily="34" charset="0"/>
              </a:defRPr>
            </a:lvl2pPr>
            <a:lvl3pPr>
              <a:buClrTx/>
              <a:defRPr>
                <a:latin typeface="IBM Plex Sans" panose="020B0503050203000203" pitchFamily="34" charset="0"/>
              </a:defRPr>
            </a:lvl3pPr>
            <a:lvl4pPr>
              <a:buClrTx/>
              <a:defRPr>
                <a:latin typeface="IBM Plex Sans" panose="020B0503050203000203" pitchFamily="34" charset="0"/>
              </a:defRPr>
            </a:lvl4pPr>
            <a:lvl5pPr>
              <a:buClrTx/>
              <a:defRPr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112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Left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855783-8078-4BD5-B8DF-4A25296C3EA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BM Plex Sans" panose="020B0503050203000203" pitchFamily="34" charset="0"/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6BE450DD-E481-4F19-8995-A65BA081B4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-1"/>
            <a:ext cx="7978845" cy="6858000"/>
          </a:xfrm>
          <a:custGeom>
            <a:avLst/>
            <a:gdLst>
              <a:gd name="connsiteX0" fmla="*/ 0 w 7978845"/>
              <a:gd name="connsiteY0" fmla="*/ 0 h 6858000"/>
              <a:gd name="connsiteX1" fmla="*/ 16204 w 7978845"/>
              <a:gd name="connsiteY1" fmla="*/ 0 h 6858000"/>
              <a:gd name="connsiteX2" fmla="*/ 1166656 w 7978845"/>
              <a:gd name="connsiteY2" fmla="*/ 0 h 6858000"/>
              <a:gd name="connsiteX3" fmla="*/ 7978845 w 7978845"/>
              <a:gd name="connsiteY3" fmla="*/ 0 h 6858000"/>
              <a:gd name="connsiteX4" fmla="*/ 2059089 w 7978845"/>
              <a:gd name="connsiteY4" fmla="*/ 6858000 h 6858000"/>
              <a:gd name="connsiteX5" fmla="*/ 0 w 797884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78845" h="6858000">
                <a:moveTo>
                  <a:pt x="0" y="0"/>
                </a:moveTo>
                <a:lnTo>
                  <a:pt x="16204" y="0"/>
                </a:lnTo>
                <a:lnTo>
                  <a:pt x="1166656" y="0"/>
                </a:lnTo>
                <a:lnTo>
                  <a:pt x="7978845" y="0"/>
                </a:lnTo>
                <a:lnTo>
                  <a:pt x="205908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latin typeface="IBM Plex Sans" panose="020B0503050203000203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EF488-E79A-4FF3-BE35-D22F1E450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606" y="2076816"/>
            <a:ext cx="5519194" cy="1751258"/>
          </a:xfrm>
          <a:prstGeom prst="rect">
            <a:avLst/>
          </a:prstGeom>
        </p:spPr>
        <p:txBody>
          <a:bodyPr anchor="b" anchorCtr="0"/>
          <a:lstStyle>
            <a:lvl1pPr>
              <a:defRPr sz="2800">
                <a:latin typeface="IBM Plex Sans" panose="020B0503050203000203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61056-1F8A-4415-8DCD-36E5291B6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5606" y="4383684"/>
            <a:ext cx="5519194" cy="1449219"/>
          </a:xfrm>
          <a:prstGeom prst="rect">
            <a:avLst/>
          </a:prstGeom>
        </p:spPr>
        <p:txBody>
          <a:bodyPr/>
          <a:lstStyle>
            <a:lvl1pPr>
              <a:defRPr>
                <a:latin typeface="IBM Plex Sans" panose="020B0503050203000203" pitchFamily="34" charset="0"/>
              </a:defRPr>
            </a:lvl1pPr>
            <a:lvl2pPr>
              <a:buClrTx/>
              <a:defRPr>
                <a:latin typeface="IBM Plex Sans" panose="020B0503050203000203" pitchFamily="34" charset="0"/>
              </a:defRPr>
            </a:lvl2pPr>
            <a:lvl3pPr>
              <a:buClrTx/>
              <a:defRPr>
                <a:latin typeface="IBM Plex Sans" panose="020B0503050203000203" pitchFamily="34" charset="0"/>
              </a:defRPr>
            </a:lvl3pPr>
            <a:lvl4pPr>
              <a:buClrTx/>
              <a:defRPr>
                <a:latin typeface="IBM Plex Sans" panose="020B0503050203000203" pitchFamily="34" charset="0"/>
              </a:defRPr>
            </a:lvl4pPr>
            <a:lvl5pPr>
              <a:buClrTx/>
              <a:defRPr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EF1D0599-742B-45ED-890E-5C8346E383B7}"/>
              </a:ext>
            </a:extLst>
          </p:cNvPr>
          <p:cNvSpPr txBox="1"/>
          <p:nvPr userDrawn="1"/>
        </p:nvSpPr>
        <p:spPr>
          <a:xfrm>
            <a:off x="10949824" y="6551742"/>
            <a:ext cx="1152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aseline="30000" dirty="0">
                <a:solidFill>
                  <a:schemeClr val="accent1"/>
                </a:solidFill>
                <a:latin typeface="IBM Plex Sans" panose="020B0503050203000203" pitchFamily="34" charset="0"/>
              </a:rPr>
              <a:t>©</a:t>
            </a:r>
            <a:r>
              <a:rPr lang="en-US" sz="900" dirty="0">
                <a:solidFill>
                  <a:schemeClr val="accent1"/>
                </a:solidFill>
                <a:latin typeface="IBM Plex Sans" panose="020B0503050203000203" pitchFamily="34" charset="0"/>
              </a:rPr>
              <a:t> PA Solutions</a:t>
            </a:r>
          </a:p>
        </p:txBody>
      </p:sp>
    </p:spTree>
    <p:extLst>
      <p:ext uri="{BB962C8B-B14F-4D97-AF65-F5344CB8AC3E}">
        <p14:creationId xmlns:p14="http://schemas.microsoft.com/office/powerpoint/2010/main" val="3915141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8945873-BD26-477A-909D-236926EAC9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2951544"/>
            <a:ext cx="6096000" cy="39064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latin typeface="IBM Plex Sans" panose="020B0503050203000203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65AE1-394B-4572-9EF2-80DBE7E9A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87484"/>
            <a:ext cx="5422739" cy="4414058"/>
          </a:xfrm>
          <a:prstGeom prst="rect">
            <a:avLst/>
          </a:prstGeom>
        </p:spPr>
        <p:txBody>
          <a:bodyPr/>
          <a:lstStyle>
            <a:lvl1pPr>
              <a:defRPr>
                <a:latin typeface="IBM Plex Sans" panose="020B0503050203000203" pitchFamily="34" charset="0"/>
              </a:defRPr>
            </a:lvl1pPr>
            <a:lvl2pPr>
              <a:buClrTx/>
              <a:defRPr>
                <a:latin typeface="IBM Plex Sans" panose="020B0503050203000203" pitchFamily="34" charset="0"/>
              </a:defRPr>
            </a:lvl2pPr>
            <a:lvl3pPr>
              <a:buClrTx/>
              <a:defRPr>
                <a:latin typeface="IBM Plex Sans" panose="020B0503050203000203" pitchFamily="34" charset="0"/>
              </a:defRPr>
            </a:lvl3pPr>
            <a:lvl4pPr>
              <a:buClrTx/>
              <a:defRPr>
                <a:latin typeface="IBM Plex Sans" panose="020B0503050203000203" pitchFamily="34" charset="0"/>
              </a:defRPr>
            </a:lvl4pPr>
            <a:lvl5pPr>
              <a:buClrTx/>
              <a:defRPr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A976FCD4-E4CF-4AE5-BA29-E1976CC9FD76}"/>
              </a:ext>
            </a:extLst>
          </p:cNvPr>
          <p:cNvSpPr txBox="1"/>
          <p:nvPr userDrawn="1"/>
        </p:nvSpPr>
        <p:spPr>
          <a:xfrm>
            <a:off x="457200" y="6509266"/>
            <a:ext cx="263652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aseline="30000" dirty="0">
                <a:solidFill>
                  <a:schemeClr val="accent1"/>
                </a:solidFill>
                <a:latin typeface="IBM Plex Sans" panose="020B0503050203000203" pitchFamily="34" charset="0"/>
              </a:rPr>
              <a:t>©</a:t>
            </a:r>
            <a:r>
              <a:rPr lang="en-US" sz="900" dirty="0">
                <a:solidFill>
                  <a:schemeClr val="accent1"/>
                </a:solidFill>
                <a:latin typeface="IBM Plex Sans" panose="020B0503050203000203" pitchFamily="34" charset="0"/>
              </a:rPr>
              <a:t> PA Solutions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340DCAC-4E92-4863-B1B8-06F5421F9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6031"/>
            <a:ext cx="11277600" cy="57074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IBM Plex Sans" panose="020B0503050203000203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097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/Subtitle and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8945873-BD26-477A-909D-236926EAC9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2951544"/>
            <a:ext cx="6096000" cy="39064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latin typeface="IBM Plex Sans" panose="020B0503050203000203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65AE1-394B-4572-9EF2-80DBE7E9A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87484"/>
            <a:ext cx="5422739" cy="4414058"/>
          </a:xfrm>
          <a:prstGeom prst="rect">
            <a:avLst/>
          </a:prstGeom>
        </p:spPr>
        <p:txBody>
          <a:bodyPr/>
          <a:lstStyle>
            <a:lvl1pPr>
              <a:defRPr>
                <a:latin typeface="IBM Plex Sans" panose="020B0503050203000203" pitchFamily="34" charset="0"/>
              </a:defRPr>
            </a:lvl1pPr>
            <a:lvl2pPr>
              <a:buClrTx/>
              <a:defRPr>
                <a:latin typeface="IBM Plex Sans" panose="020B0503050203000203" pitchFamily="34" charset="0"/>
              </a:defRPr>
            </a:lvl2pPr>
            <a:lvl3pPr>
              <a:buClrTx/>
              <a:defRPr>
                <a:latin typeface="IBM Plex Sans" panose="020B0503050203000203" pitchFamily="34" charset="0"/>
              </a:defRPr>
            </a:lvl3pPr>
            <a:lvl4pPr>
              <a:buClrTx/>
              <a:defRPr>
                <a:latin typeface="IBM Plex Sans" panose="020B0503050203000203" pitchFamily="34" charset="0"/>
              </a:defRPr>
            </a:lvl4pPr>
            <a:lvl5pPr>
              <a:buClrTx/>
              <a:defRPr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A976FCD4-E4CF-4AE5-BA29-E1976CC9FD76}"/>
              </a:ext>
            </a:extLst>
          </p:cNvPr>
          <p:cNvSpPr txBox="1"/>
          <p:nvPr userDrawn="1"/>
        </p:nvSpPr>
        <p:spPr>
          <a:xfrm>
            <a:off x="457200" y="6509266"/>
            <a:ext cx="263652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aseline="30000" dirty="0">
                <a:solidFill>
                  <a:schemeClr val="accent1"/>
                </a:solidFill>
                <a:latin typeface="IBM Plex Sans" panose="020B0503050203000203" pitchFamily="34" charset="0"/>
              </a:rPr>
              <a:t>©</a:t>
            </a:r>
            <a:r>
              <a:rPr lang="en-US" sz="900" dirty="0">
                <a:solidFill>
                  <a:schemeClr val="accent1"/>
                </a:solidFill>
                <a:latin typeface="IBM Plex Sans" panose="020B0503050203000203" pitchFamily="34" charset="0"/>
              </a:rPr>
              <a:t> PA Solutions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84EA668-FD28-4859-AD05-D052D80A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6031"/>
            <a:ext cx="11277600" cy="57074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IBM Plex Sans" panose="020B0503050203000203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1A296CB-5536-462D-85D7-9B8F597A6FF0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57200" y="1076771"/>
            <a:ext cx="11277600" cy="4187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Subtitleut</a:t>
            </a:r>
            <a:r>
              <a:rPr lang="en-US" dirty="0"/>
              <a:t> the presentation here lorem ipsum dolor.</a:t>
            </a:r>
          </a:p>
        </p:txBody>
      </p:sp>
    </p:spTree>
    <p:extLst>
      <p:ext uri="{BB962C8B-B14F-4D97-AF65-F5344CB8AC3E}">
        <p14:creationId xmlns:p14="http://schemas.microsoft.com/office/powerpoint/2010/main" val="1888081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7">
            <a:extLst>
              <a:ext uri="{FF2B5EF4-FFF2-40B4-BE49-F238E27FC236}">
                <a16:creationId xmlns:a16="http://schemas.microsoft.com/office/drawing/2014/main" id="{BB1B9745-1550-4DD9-BE80-B4C902D539C5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6473190"/>
            <a:ext cx="894541" cy="384810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4F4A77AA-C88F-494A-9975-1E9FD6C62BF1}"/>
              </a:ext>
            </a:extLst>
          </p:cNvPr>
          <p:cNvSpPr txBox="1"/>
          <p:nvPr userDrawn="1"/>
        </p:nvSpPr>
        <p:spPr>
          <a:xfrm>
            <a:off x="11008630" y="6509266"/>
            <a:ext cx="1152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aseline="30000" dirty="0">
                <a:solidFill>
                  <a:schemeClr val="accent1"/>
                </a:solidFill>
                <a:latin typeface="IBM Plex Sans" panose="020B0503050203000203" pitchFamily="34" charset="0"/>
              </a:rPr>
              <a:t>©</a:t>
            </a:r>
            <a:r>
              <a:rPr lang="en-US" sz="900" dirty="0">
                <a:solidFill>
                  <a:schemeClr val="accent1"/>
                </a:solidFill>
                <a:latin typeface="IBM Plex Sans" panose="020B0503050203000203" pitchFamily="34" charset="0"/>
              </a:rPr>
              <a:t> PA Solutions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D5C27FF-000A-4EE2-87B2-F34160ABE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6031"/>
            <a:ext cx="11277600" cy="57074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IBM Plex Sans" panose="020B0503050203000203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5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7">
            <a:extLst>
              <a:ext uri="{FF2B5EF4-FFF2-40B4-BE49-F238E27FC236}">
                <a16:creationId xmlns:a16="http://schemas.microsoft.com/office/drawing/2014/main" id="{BB1B9745-1550-4DD9-BE80-B4C902D539C5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6473190"/>
            <a:ext cx="894541" cy="384810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4F4A77AA-C88F-494A-9975-1E9FD6C62BF1}"/>
              </a:ext>
            </a:extLst>
          </p:cNvPr>
          <p:cNvSpPr txBox="1"/>
          <p:nvPr userDrawn="1"/>
        </p:nvSpPr>
        <p:spPr>
          <a:xfrm>
            <a:off x="11008630" y="6509266"/>
            <a:ext cx="1152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aseline="30000" dirty="0">
                <a:solidFill>
                  <a:schemeClr val="accent1"/>
                </a:solidFill>
                <a:latin typeface="IBM Plex Sans" panose="020B0503050203000203" pitchFamily="34" charset="0"/>
              </a:rPr>
              <a:t>©</a:t>
            </a:r>
            <a:r>
              <a:rPr lang="en-US" sz="900" dirty="0">
                <a:solidFill>
                  <a:schemeClr val="accent1"/>
                </a:solidFill>
                <a:latin typeface="IBM Plex Sans" panose="020B0503050203000203" pitchFamily="34" charset="0"/>
              </a:rPr>
              <a:t> PA Solutions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F33B589-3569-4016-8FD5-44651EEF9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6031"/>
            <a:ext cx="11277600" cy="57074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IBM Plex Sans" panose="020B0503050203000203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B6DEE0C-3C3B-4E03-BE3A-3906499086A2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57200" y="1076771"/>
            <a:ext cx="11277600" cy="4187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Subtitleut</a:t>
            </a:r>
            <a:r>
              <a:rPr lang="en-US" dirty="0"/>
              <a:t> the presentation here lorem ipsum dolor.</a:t>
            </a:r>
          </a:p>
        </p:txBody>
      </p:sp>
    </p:spTree>
    <p:extLst>
      <p:ext uri="{BB962C8B-B14F-4D97-AF65-F5344CB8AC3E}">
        <p14:creationId xmlns:p14="http://schemas.microsoft.com/office/powerpoint/2010/main" val="14036298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7">
            <a:extLst>
              <a:ext uri="{FF2B5EF4-FFF2-40B4-BE49-F238E27FC236}">
                <a16:creationId xmlns:a16="http://schemas.microsoft.com/office/drawing/2014/main" id="{9381507C-9F5B-4168-9C19-F27A59A01E6A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6473190"/>
            <a:ext cx="894541" cy="384810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4EF36268-4104-4A25-89F1-C2A4FBB32B8A}"/>
              </a:ext>
            </a:extLst>
          </p:cNvPr>
          <p:cNvSpPr txBox="1"/>
          <p:nvPr userDrawn="1"/>
        </p:nvSpPr>
        <p:spPr>
          <a:xfrm>
            <a:off x="11008630" y="6509266"/>
            <a:ext cx="1152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aseline="30000" dirty="0">
                <a:solidFill>
                  <a:schemeClr val="accent1"/>
                </a:solidFill>
                <a:latin typeface="IBM Plex Sans" panose="020B0503050203000203" pitchFamily="34" charset="0"/>
              </a:rPr>
              <a:t>©</a:t>
            </a:r>
            <a:r>
              <a:rPr lang="en-US" sz="900" dirty="0">
                <a:solidFill>
                  <a:schemeClr val="accent1"/>
                </a:solidFill>
                <a:latin typeface="IBM Plex Sans" panose="020B0503050203000203" pitchFamily="34" charset="0"/>
              </a:rPr>
              <a:t> PA Solutions</a:t>
            </a:r>
          </a:p>
        </p:txBody>
      </p:sp>
    </p:spTree>
    <p:extLst>
      <p:ext uri="{BB962C8B-B14F-4D97-AF65-F5344CB8AC3E}">
        <p14:creationId xmlns:p14="http://schemas.microsoft.com/office/powerpoint/2010/main" val="617719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2D280452-5B84-461C-B11D-398C28DE2819}"/>
              </a:ext>
            </a:extLst>
          </p:cNvPr>
          <p:cNvSpPr/>
          <p:nvPr userDrawn="1"/>
        </p:nvSpPr>
        <p:spPr>
          <a:xfrm>
            <a:off x="0" y="-48"/>
            <a:ext cx="12192000" cy="6858096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D2739"/>
          </a:solidFill>
        </p:spPr>
        <p:txBody>
          <a:bodyPr wrap="square" lIns="0" tIns="0" rIns="0" bIns="0" rtlCol="0"/>
          <a:lstStyle/>
          <a:p>
            <a:endParaRPr dirty="0">
              <a:latin typeface="IBM Plex Sans" panose="020B050305020300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2830C2-41B6-46B1-A92B-E1962EF28D54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457199" y="1400537"/>
            <a:ext cx="5249119" cy="23992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 dirty="0"/>
              <a:t>We drive operational  performance.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BEE690-1075-4AE5-8DA3-DFEB33E94ABA}"/>
              </a:ext>
            </a:extLst>
          </p:cNvPr>
          <p:cNvGrpSpPr/>
          <p:nvPr userDrawn="1"/>
        </p:nvGrpSpPr>
        <p:grpSpPr>
          <a:xfrm>
            <a:off x="457201" y="533400"/>
            <a:ext cx="2034272" cy="420329"/>
            <a:chOff x="1047088" y="1047088"/>
            <a:chExt cx="3206117" cy="662461"/>
          </a:xfrm>
        </p:grpSpPr>
        <p:pic>
          <p:nvPicPr>
            <p:cNvPr id="12" name="object 8">
              <a:extLst>
                <a:ext uri="{FF2B5EF4-FFF2-40B4-BE49-F238E27FC236}">
                  <a16:creationId xmlns:a16="http://schemas.microsoft.com/office/drawing/2014/main" id="{6C516350-8A2C-4DFE-914D-5664E3ACFEA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7088" y="1047088"/>
              <a:ext cx="1539942" cy="662461"/>
            </a:xfrm>
            <a:prstGeom prst="rect">
              <a:avLst/>
            </a:prstGeom>
          </p:spPr>
        </p:pic>
        <p:pic>
          <p:nvPicPr>
            <p:cNvPr id="13" name="object 9">
              <a:extLst>
                <a:ext uri="{FF2B5EF4-FFF2-40B4-BE49-F238E27FC236}">
                  <a16:creationId xmlns:a16="http://schemas.microsoft.com/office/drawing/2014/main" id="{03CC3B63-4F1F-49E3-98C7-35B7BAFCA22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21878" y="1050073"/>
              <a:ext cx="1531327" cy="656071"/>
            </a:xfrm>
            <a:prstGeom prst="rect">
              <a:avLst/>
            </a:prstGeom>
          </p:spPr>
        </p:pic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19F4B0E-2221-4F4C-91E8-FAFD2B1227D7}"/>
              </a:ext>
            </a:extLst>
          </p:cNvPr>
          <p:cNvSpPr/>
          <p:nvPr/>
        </p:nvSpPr>
        <p:spPr>
          <a:xfrm>
            <a:off x="1891491" y="-1"/>
            <a:ext cx="8983084" cy="6858000"/>
          </a:xfrm>
          <a:custGeom>
            <a:avLst/>
            <a:gdLst>
              <a:gd name="connsiteX0" fmla="*/ 6000750 w 8983084"/>
              <a:gd name="connsiteY0" fmla="*/ 0 h 6858000"/>
              <a:gd name="connsiteX1" fmla="*/ 8983084 w 8983084"/>
              <a:gd name="connsiteY1" fmla="*/ 0 h 6858000"/>
              <a:gd name="connsiteX2" fmla="*/ 2982334 w 8983084"/>
              <a:gd name="connsiteY2" fmla="*/ 6858000 h 6858000"/>
              <a:gd name="connsiteX3" fmla="*/ 0 w 89830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83084" h="6858000">
                <a:moveTo>
                  <a:pt x="6000750" y="0"/>
                </a:moveTo>
                <a:lnTo>
                  <a:pt x="8983084" y="0"/>
                </a:lnTo>
                <a:lnTo>
                  <a:pt x="2982334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50500">
                <a:srgbClr val="8096A3">
                  <a:alpha val="50000"/>
                </a:srgbClr>
              </a:gs>
              <a:gs pos="1000">
                <a:schemeClr val="bg1">
                  <a:alpha val="25000"/>
                </a:schemeClr>
              </a:gs>
              <a:gs pos="100000">
                <a:schemeClr val="accent3">
                  <a:alpha val="3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latin typeface="IBM Plex Sans" panose="020B0503050203000203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46511AF-9650-4880-92E1-938EE6DAAA08}"/>
              </a:ext>
            </a:extLst>
          </p:cNvPr>
          <p:cNvSpPr/>
          <p:nvPr/>
        </p:nvSpPr>
        <p:spPr>
          <a:xfrm>
            <a:off x="5129210" y="0"/>
            <a:ext cx="7081631" cy="6858000"/>
          </a:xfrm>
          <a:custGeom>
            <a:avLst/>
            <a:gdLst>
              <a:gd name="connsiteX0" fmla="*/ 6000750 w 7081631"/>
              <a:gd name="connsiteY0" fmla="*/ 0 h 6858000"/>
              <a:gd name="connsiteX1" fmla="*/ 7081631 w 7081631"/>
              <a:gd name="connsiteY1" fmla="*/ 0 h 6858000"/>
              <a:gd name="connsiteX2" fmla="*/ 7081631 w 7081631"/>
              <a:gd name="connsiteY2" fmla="*/ 2173090 h 6858000"/>
              <a:gd name="connsiteX3" fmla="*/ 2982334 w 7081631"/>
              <a:gd name="connsiteY3" fmla="*/ 6858000 h 6858000"/>
              <a:gd name="connsiteX4" fmla="*/ 0 w 708163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81631" h="6858000">
                <a:moveTo>
                  <a:pt x="6000750" y="0"/>
                </a:moveTo>
                <a:lnTo>
                  <a:pt x="7081631" y="0"/>
                </a:lnTo>
                <a:lnTo>
                  <a:pt x="7081631" y="2173090"/>
                </a:lnTo>
                <a:lnTo>
                  <a:pt x="2982334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50500">
                <a:srgbClr val="8096A3">
                  <a:alpha val="50000"/>
                </a:srgbClr>
              </a:gs>
              <a:gs pos="1000">
                <a:schemeClr val="bg1">
                  <a:alpha val="25000"/>
                </a:schemeClr>
              </a:gs>
              <a:gs pos="100000">
                <a:schemeClr val="accent3">
                  <a:alpha val="3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latin typeface="IBM Plex Sans" panose="020B0503050203000203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95063D0-8014-4069-86AE-D05806715C61}"/>
              </a:ext>
            </a:extLst>
          </p:cNvPr>
          <p:cNvSpPr/>
          <p:nvPr/>
        </p:nvSpPr>
        <p:spPr>
          <a:xfrm>
            <a:off x="8341624" y="2430649"/>
            <a:ext cx="3850376" cy="4427350"/>
          </a:xfrm>
          <a:custGeom>
            <a:avLst/>
            <a:gdLst>
              <a:gd name="connsiteX0" fmla="*/ 3850376 w 3850376"/>
              <a:gd name="connsiteY0" fmla="*/ 0 h 4427350"/>
              <a:gd name="connsiteX1" fmla="*/ 3850376 w 3850376"/>
              <a:gd name="connsiteY1" fmla="*/ 3433517 h 4427350"/>
              <a:gd name="connsiteX2" fmla="*/ 2979515 w 3850376"/>
              <a:gd name="connsiteY2" fmla="*/ 4427350 h 4427350"/>
              <a:gd name="connsiteX3" fmla="*/ 0 w 3850376"/>
              <a:gd name="connsiteY3" fmla="*/ 4427350 h 442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0376" h="4427350">
                <a:moveTo>
                  <a:pt x="3850376" y="0"/>
                </a:moveTo>
                <a:lnTo>
                  <a:pt x="3850376" y="3433517"/>
                </a:lnTo>
                <a:lnTo>
                  <a:pt x="2979515" y="4427350"/>
                </a:lnTo>
                <a:lnTo>
                  <a:pt x="0" y="4427350"/>
                </a:lnTo>
                <a:close/>
              </a:path>
            </a:pathLst>
          </a:custGeom>
          <a:gradFill>
            <a:gsLst>
              <a:gs pos="50500">
                <a:srgbClr val="8096A3">
                  <a:alpha val="50000"/>
                </a:srgbClr>
              </a:gs>
              <a:gs pos="1000">
                <a:schemeClr val="bg1">
                  <a:alpha val="25000"/>
                </a:schemeClr>
              </a:gs>
              <a:gs pos="100000">
                <a:schemeClr val="accent3">
                  <a:alpha val="3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latin typeface="IBM Plex Sans" panose="020B050305020300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C52A86-03FA-46D7-9362-715DF9DD4E5A}"/>
              </a:ext>
            </a:extLst>
          </p:cNvPr>
          <p:cNvSpPr txBox="1"/>
          <p:nvPr userDrawn="1"/>
        </p:nvSpPr>
        <p:spPr>
          <a:xfrm>
            <a:off x="9346750" y="6083552"/>
            <a:ext cx="128618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1400" dirty="0">
                <a:solidFill>
                  <a:schemeClr val="bg1"/>
                </a:solidFill>
                <a:latin typeface="IBM Plex Sans" panose="020B0503050203000203" pitchFamily="34" charset="0"/>
              </a:rPr>
              <a:t>FOLLOW US</a:t>
            </a:r>
          </a:p>
        </p:txBody>
      </p:sp>
      <p:grpSp>
        <p:nvGrpSpPr>
          <p:cNvPr id="25" name="Graphic 4">
            <a:extLst>
              <a:ext uri="{FF2B5EF4-FFF2-40B4-BE49-F238E27FC236}">
                <a16:creationId xmlns:a16="http://schemas.microsoft.com/office/drawing/2014/main" id="{0EE00897-9FEB-4364-A08E-2208D9B435BC}"/>
              </a:ext>
            </a:extLst>
          </p:cNvPr>
          <p:cNvGrpSpPr/>
          <p:nvPr/>
        </p:nvGrpSpPr>
        <p:grpSpPr>
          <a:xfrm>
            <a:off x="10613944" y="6087419"/>
            <a:ext cx="207712" cy="207710"/>
            <a:chOff x="9074366" y="1485900"/>
            <a:chExt cx="228602" cy="228600"/>
          </a:xfrm>
          <a:solidFill>
            <a:schemeClr val="bg1">
              <a:lumMod val="95000"/>
            </a:schemeClr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F7EB741-E894-4FDB-B21A-CCC9961F0F71}"/>
                </a:ext>
              </a:extLst>
            </p:cNvPr>
            <p:cNvSpPr/>
            <p:nvPr/>
          </p:nvSpPr>
          <p:spPr>
            <a:xfrm>
              <a:off x="9162133" y="1571648"/>
              <a:ext cx="50291" cy="56268"/>
            </a:xfrm>
            <a:custGeom>
              <a:avLst/>
              <a:gdLst>
                <a:gd name="connsiteX0" fmla="*/ 7144 w 50291"/>
                <a:gd name="connsiteY0" fmla="*/ 643 h 56268"/>
                <a:gd name="connsiteX1" fmla="*/ 2381 w 50291"/>
                <a:gd name="connsiteY1" fmla="*/ 643 h 56268"/>
                <a:gd name="connsiteX2" fmla="*/ 0 w 50291"/>
                <a:gd name="connsiteY2" fmla="*/ 4739 h 56268"/>
                <a:gd name="connsiteX3" fmla="*/ 0 w 50291"/>
                <a:gd name="connsiteY3" fmla="*/ 51506 h 56268"/>
                <a:gd name="connsiteX4" fmla="*/ 2381 w 50291"/>
                <a:gd name="connsiteY4" fmla="*/ 55602 h 56268"/>
                <a:gd name="connsiteX5" fmla="*/ 4763 w 50291"/>
                <a:gd name="connsiteY5" fmla="*/ 56269 h 56268"/>
                <a:gd name="connsiteX6" fmla="*/ 7144 w 50291"/>
                <a:gd name="connsiteY6" fmla="*/ 55697 h 56268"/>
                <a:gd name="connsiteX7" fmla="*/ 47911 w 50291"/>
                <a:gd name="connsiteY7" fmla="*/ 32742 h 56268"/>
                <a:gd name="connsiteX8" fmla="*/ 50292 w 50291"/>
                <a:gd name="connsiteY8" fmla="*/ 28646 h 56268"/>
                <a:gd name="connsiteX9" fmla="*/ 47911 w 50291"/>
                <a:gd name="connsiteY9" fmla="*/ 24455 h 56268"/>
                <a:gd name="connsiteX10" fmla="*/ 7144 w 50291"/>
                <a:gd name="connsiteY10" fmla="*/ 643 h 56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291" h="56268">
                  <a:moveTo>
                    <a:pt x="7144" y="643"/>
                  </a:moveTo>
                  <a:cubicBezTo>
                    <a:pt x="5715" y="-214"/>
                    <a:pt x="3905" y="-214"/>
                    <a:pt x="2381" y="643"/>
                  </a:cubicBezTo>
                  <a:cubicBezTo>
                    <a:pt x="953" y="1500"/>
                    <a:pt x="0" y="3024"/>
                    <a:pt x="0" y="4739"/>
                  </a:cubicBezTo>
                  <a:lnTo>
                    <a:pt x="0" y="51506"/>
                  </a:lnTo>
                  <a:cubicBezTo>
                    <a:pt x="0" y="53221"/>
                    <a:pt x="857" y="54745"/>
                    <a:pt x="2381" y="55602"/>
                  </a:cubicBezTo>
                  <a:cubicBezTo>
                    <a:pt x="3143" y="56078"/>
                    <a:pt x="4000" y="56269"/>
                    <a:pt x="4763" y="56269"/>
                  </a:cubicBezTo>
                  <a:cubicBezTo>
                    <a:pt x="5525" y="56269"/>
                    <a:pt x="6382" y="56078"/>
                    <a:pt x="7144" y="55697"/>
                  </a:cubicBezTo>
                  <a:lnTo>
                    <a:pt x="47911" y="32742"/>
                  </a:lnTo>
                  <a:cubicBezTo>
                    <a:pt x="49435" y="31885"/>
                    <a:pt x="50292" y="30361"/>
                    <a:pt x="50292" y="28646"/>
                  </a:cubicBezTo>
                  <a:cubicBezTo>
                    <a:pt x="50292" y="26932"/>
                    <a:pt x="49435" y="25313"/>
                    <a:pt x="47911" y="24455"/>
                  </a:cubicBezTo>
                  <a:lnTo>
                    <a:pt x="7144" y="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>
                <a:latin typeface="IBM Plex Sans" panose="020B0503050203000203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E6485FD-C039-43C3-ADCB-B6FBE47F0F34}"/>
                </a:ext>
              </a:extLst>
            </p:cNvPr>
            <p:cNvSpPr/>
            <p:nvPr/>
          </p:nvSpPr>
          <p:spPr>
            <a:xfrm>
              <a:off x="9074366" y="1485900"/>
              <a:ext cx="228602" cy="228600"/>
            </a:xfrm>
            <a:custGeom>
              <a:avLst/>
              <a:gdLst>
                <a:gd name="connsiteX0" fmla="*/ 114300 w 228600"/>
                <a:gd name="connsiteY0" fmla="*/ 0 h 228600"/>
                <a:gd name="connsiteX1" fmla="*/ 0 w 228600"/>
                <a:gd name="connsiteY1" fmla="*/ 114300 h 228600"/>
                <a:gd name="connsiteX2" fmla="*/ 114300 w 228600"/>
                <a:gd name="connsiteY2" fmla="*/ 228600 h 228600"/>
                <a:gd name="connsiteX3" fmla="*/ 228600 w 228600"/>
                <a:gd name="connsiteY3" fmla="*/ 114300 h 228600"/>
                <a:gd name="connsiteX4" fmla="*/ 114300 w 228600"/>
                <a:gd name="connsiteY4" fmla="*/ 0 h 228600"/>
                <a:gd name="connsiteX5" fmla="*/ 180975 w 228600"/>
                <a:gd name="connsiteY5" fmla="*/ 135827 h 228600"/>
                <a:gd name="connsiteX6" fmla="*/ 154877 w 228600"/>
                <a:gd name="connsiteY6" fmla="*/ 161925 h 228600"/>
                <a:gd name="connsiteX7" fmla="*/ 73724 w 228600"/>
                <a:gd name="connsiteY7" fmla="*/ 161925 h 228600"/>
                <a:gd name="connsiteX8" fmla="*/ 47625 w 228600"/>
                <a:gd name="connsiteY8" fmla="*/ 135827 h 228600"/>
                <a:gd name="connsiteX9" fmla="*/ 47625 w 228600"/>
                <a:gd name="connsiteY9" fmla="*/ 92869 h 228600"/>
                <a:gd name="connsiteX10" fmla="*/ 73724 w 228600"/>
                <a:gd name="connsiteY10" fmla="*/ 66770 h 228600"/>
                <a:gd name="connsiteX11" fmla="*/ 154877 w 228600"/>
                <a:gd name="connsiteY11" fmla="*/ 66770 h 228600"/>
                <a:gd name="connsiteX12" fmla="*/ 180975 w 228600"/>
                <a:gd name="connsiteY12" fmla="*/ 92869 h 228600"/>
                <a:gd name="connsiteX13" fmla="*/ 180975 w 228600"/>
                <a:gd name="connsiteY13" fmla="*/ 135827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8600" h="228600">
                  <a:moveTo>
                    <a:pt x="114300" y="0"/>
                  </a:moveTo>
                  <a:cubicBezTo>
                    <a:pt x="51245" y="0"/>
                    <a:pt x="0" y="51245"/>
                    <a:pt x="0" y="114300"/>
                  </a:cubicBezTo>
                  <a:cubicBezTo>
                    <a:pt x="0" y="177356"/>
                    <a:pt x="51245" y="228600"/>
                    <a:pt x="114300" y="228600"/>
                  </a:cubicBezTo>
                  <a:cubicBezTo>
                    <a:pt x="177355" y="228600"/>
                    <a:pt x="228600" y="177356"/>
                    <a:pt x="228600" y="114300"/>
                  </a:cubicBezTo>
                  <a:cubicBezTo>
                    <a:pt x="228600" y="51245"/>
                    <a:pt x="177355" y="0"/>
                    <a:pt x="114300" y="0"/>
                  </a:cubicBezTo>
                  <a:close/>
                  <a:moveTo>
                    <a:pt x="180975" y="135827"/>
                  </a:moveTo>
                  <a:cubicBezTo>
                    <a:pt x="180975" y="150209"/>
                    <a:pt x="169259" y="161925"/>
                    <a:pt x="154877" y="161925"/>
                  </a:cubicBezTo>
                  <a:lnTo>
                    <a:pt x="73724" y="161925"/>
                  </a:lnTo>
                  <a:cubicBezTo>
                    <a:pt x="59341" y="161925"/>
                    <a:pt x="47625" y="150209"/>
                    <a:pt x="47625" y="135827"/>
                  </a:cubicBezTo>
                  <a:lnTo>
                    <a:pt x="47625" y="92869"/>
                  </a:lnTo>
                  <a:cubicBezTo>
                    <a:pt x="47625" y="78486"/>
                    <a:pt x="59341" y="66770"/>
                    <a:pt x="73724" y="66770"/>
                  </a:cubicBezTo>
                  <a:lnTo>
                    <a:pt x="154877" y="66770"/>
                  </a:lnTo>
                  <a:cubicBezTo>
                    <a:pt x="169259" y="66770"/>
                    <a:pt x="180975" y="78486"/>
                    <a:pt x="180975" y="92869"/>
                  </a:cubicBezTo>
                  <a:lnTo>
                    <a:pt x="180975" y="13582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>
                <a:latin typeface="IBM Plex Sans" panose="020B0503050203000203" pitchFamily="34" charset="0"/>
              </a:endParaRPr>
            </a:p>
          </p:txBody>
        </p:sp>
      </p:grpSp>
      <p:pic>
        <p:nvPicPr>
          <p:cNvPr id="26" name="Graphic 25">
            <a:extLst>
              <a:ext uri="{FF2B5EF4-FFF2-40B4-BE49-F238E27FC236}">
                <a16:creationId xmlns:a16="http://schemas.microsoft.com/office/drawing/2014/main" id="{FAF236A0-A798-48B4-BAF5-6E6A713265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47199" y="6087419"/>
            <a:ext cx="207709" cy="20771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87D083-6174-CEEF-E546-C92C90E855B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57200" y="3921514"/>
            <a:ext cx="5249863" cy="13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IBM Plex Sans" panose="020B05030502030002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Document information here (author, date, etc.)</a:t>
            </a:r>
          </a:p>
        </p:txBody>
      </p:sp>
    </p:spTree>
    <p:extLst>
      <p:ext uri="{BB962C8B-B14F-4D97-AF65-F5344CB8AC3E}">
        <p14:creationId xmlns:p14="http://schemas.microsoft.com/office/powerpoint/2010/main" val="3164918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Losing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2D280452-5B84-461C-B11D-398C28DE2819}"/>
              </a:ext>
            </a:extLst>
          </p:cNvPr>
          <p:cNvSpPr/>
          <p:nvPr userDrawn="1"/>
        </p:nvSpPr>
        <p:spPr>
          <a:xfrm>
            <a:off x="0" y="-48"/>
            <a:ext cx="12192000" cy="6858096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D27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2830C2-41B6-46B1-A92B-E1962EF28D54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457199" y="1400537"/>
            <a:ext cx="5249119" cy="2399231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We drive operational  performance.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BEE690-1075-4AE5-8DA3-DFEB33E94ABA}"/>
              </a:ext>
            </a:extLst>
          </p:cNvPr>
          <p:cNvGrpSpPr/>
          <p:nvPr userDrawn="1"/>
        </p:nvGrpSpPr>
        <p:grpSpPr>
          <a:xfrm>
            <a:off x="457201" y="533400"/>
            <a:ext cx="2034272" cy="420329"/>
            <a:chOff x="1047088" y="1047088"/>
            <a:chExt cx="3206117" cy="662461"/>
          </a:xfrm>
        </p:grpSpPr>
        <p:pic>
          <p:nvPicPr>
            <p:cNvPr id="12" name="object 8">
              <a:extLst>
                <a:ext uri="{FF2B5EF4-FFF2-40B4-BE49-F238E27FC236}">
                  <a16:creationId xmlns:a16="http://schemas.microsoft.com/office/drawing/2014/main" id="{6C516350-8A2C-4DFE-914D-5664E3ACFEA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7088" y="1047088"/>
              <a:ext cx="1539942" cy="662461"/>
            </a:xfrm>
            <a:prstGeom prst="rect">
              <a:avLst/>
            </a:prstGeom>
          </p:spPr>
        </p:pic>
        <p:pic>
          <p:nvPicPr>
            <p:cNvPr id="13" name="object 9">
              <a:extLst>
                <a:ext uri="{FF2B5EF4-FFF2-40B4-BE49-F238E27FC236}">
                  <a16:creationId xmlns:a16="http://schemas.microsoft.com/office/drawing/2014/main" id="{03CC3B63-4F1F-49E3-98C7-35B7BAFCA22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21878" y="1050073"/>
              <a:ext cx="1531327" cy="656071"/>
            </a:xfrm>
            <a:prstGeom prst="rect">
              <a:avLst/>
            </a:prstGeom>
          </p:spPr>
        </p:pic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19F4B0E-2221-4F4C-91E8-FAFD2B1227D7}"/>
              </a:ext>
            </a:extLst>
          </p:cNvPr>
          <p:cNvSpPr/>
          <p:nvPr/>
        </p:nvSpPr>
        <p:spPr>
          <a:xfrm>
            <a:off x="1891491" y="-1"/>
            <a:ext cx="8983084" cy="6858000"/>
          </a:xfrm>
          <a:custGeom>
            <a:avLst/>
            <a:gdLst>
              <a:gd name="connsiteX0" fmla="*/ 6000750 w 8983084"/>
              <a:gd name="connsiteY0" fmla="*/ 0 h 6858000"/>
              <a:gd name="connsiteX1" fmla="*/ 8983084 w 8983084"/>
              <a:gd name="connsiteY1" fmla="*/ 0 h 6858000"/>
              <a:gd name="connsiteX2" fmla="*/ 2982334 w 8983084"/>
              <a:gd name="connsiteY2" fmla="*/ 6858000 h 6858000"/>
              <a:gd name="connsiteX3" fmla="*/ 0 w 89830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83084" h="6858000">
                <a:moveTo>
                  <a:pt x="6000750" y="0"/>
                </a:moveTo>
                <a:lnTo>
                  <a:pt x="8983084" y="0"/>
                </a:lnTo>
                <a:lnTo>
                  <a:pt x="2982334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50500">
                <a:srgbClr val="8096A3">
                  <a:alpha val="50000"/>
                </a:srgbClr>
              </a:gs>
              <a:gs pos="1000">
                <a:schemeClr val="bg1">
                  <a:alpha val="25000"/>
                </a:schemeClr>
              </a:gs>
              <a:gs pos="100000">
                <a:schemeClr val="accent3">
                  <a:alpha val="3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46511AF-9650-4880-92E1-938EE6DAAA08}"/>
              </a:ext>
            </a:extLst>
          </p:cNvPr>
          <p:cNvSpPr/>
          <p:nvPr/>
        </p:nvSpPr>
        <p:spPr>
          <a:xfrm>
            <a:off x="5129210" y="0"/>
            <a:ext cx="7081631" cy="6858000"/>
          </a:xfrm>
          <a:custGeom>
            <a:avLst/>
            <a:gdLst>
              <a:gd name="connsiteX0" fmla="*/ 6000750 w 7081631"/>
              <a:gd name="connsiteY0" fmla="*/ 0 h 6858000"/>
              <a:gd name="connsiteX1" fmla="*/ 7081631 w 7081631"/>
              <a:gd name="connsiteY1" fmla="*/ 0 h 6858000"/>
              <a:gd name="connsiteX2" fmla="*/ 7081631 w 7081631"/>
              <a:gd name="connsiteY2" fmla="*/ 2173090 h 6858000"/>
              <a:gd name="connsiteX3" fmla="*/ 2982334 w 7081631"/>
              <a:gd name="connsiteY3" fmla="*/ 6858000 h 6858000"/>
              <a:gd name="connsiteX4" fmla="*/ 0 w 708163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81631" h="6858000">
                <a:moveTo>
                  <a:pt x="6000750" y="0"/>
                </a:moveTo>
                <a:lnTo>
                  <a:pt x="7081631" y="0"/>
                </a:lnTo>
                <a:lnTo>
                  <a:pt x="7081631" y="2173090"/>
                </a:lnTo>
                <a:lnTo>
                  <a:pt x="2982334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50500">
                <a:srgbClr val="8096A3">
                  <a:alpha val="50000"/>
                </a:srgbClr>
              </a:gs>
              <a:gs pos="1000">
                <a:schemeClr val="bg1">
                  <a:alpha val="25000"/>
                </a:schemeClr>
              </a:gs>
              <a:gs pos="100000">
                <a:schemeClr val="accent3">
                  <a:alpha val="3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95063D0-8014-4069-86AE-D05806715C61}"/>
              </a:ext>
            </a:extLst>
          </p:cNvPr>
          <p:cNvSpPr/>
          <p:nvPr/>
        </p:nvSpPr>
        <p:spPr>
          <a:xfrm>
            <a:off x="8341624" y="2430649"/>
            <a:ext cx="3850376" cy="4427350"/>
          </a:xfrm>
          <a:custGeom>
            <a:avLst/>
            <a:gdLst>
              <a:gd name="connsiteX0" fmla="*/ 3850376 w 3850376"/>
              <a:gd name="connsiteY0" fmla="*/ 0 h 4427350"/>
              <a:gd name="connsiteX1" fmla="*/ 3850376 w 3850376"/>
              <a:gd name="connsiteY1" fmla="*/ 3433517 h 4427350"/>
              <a:gd name="connsiteX2" fmla="*/ 2979515 w 3850376"/>
              <a:gd name="connsiteY2" fmla="*/ 4427350 h 4427350"/>
              <a:gd name="connsiteX3" fmla="*/ 0 w 3850376"/>
              <a:gd name="connsiteY3" fmla="*/ 4427350 h 442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0376" h="4427350">
                <a:moveTo>
                  <a:pt x="3850376" y="0"/>
                </a:moveTo>
                <a:lnTo>
                  <a:pt x="3850376" y="3433517"/>
                </a:lnTo>
                <a:lnTo>
                  <a:pt x="2979515" y="4427350"/>
                </a:lnTo>
                <a:lnTo>
                  <a:pt x="0" y="4427350"/>
                </a:lnTo>
                <a:close/>
              </a:path>
            </a:pathLst>
          </a:custGeom>
          <a:gradFill>
            <a:gsLst>
              <a:gs pos="50500">
                <a:srgbClr val="8096A3">
                  <a:alpha val="50000"/>
                </a:srgbClr>
              </a:gs>
              <a:gs pos="1000">
                <a:schemeClr val="bg1">
                  <a:alpha val="25000"/>
                </a:schemeClr>
              </a:gs>
              <a:gs pos="100000">
                <a:schemeClr val="accent3">
                  <a:alpha val="3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AA07C30-A152-4BA7-9A65-FE30C84CE2E4}"/>
              </a:ext>
            </a:extLst>
          </p:cNvPr>
          <p:cNvGrpSpPr/>
          <p:nvPr userDrawn="1"/>
        </p:nvGrpSpPr>
        <p:grpSpPr>
          <a:xfrm>
            <a:off x="9346750" y="6083552"/>
            <a:ext cx="1474906" cy="215444"/>
            <a:chOff x="9346750" y="6083552"/>
            <a:chExt cx="1474906" cy="21544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AC52A86-03FA-46D7-9362-715DF9DD4E5A}"/>
                </a:ext>
              </a:extLst>
            </p:cNvPr>
            <p:cNvSpPr txBox="1"/>
            <p:nvPr userDrawn="1"/>
          </p:nvSpPr>
          <p:spPr>
            <a:xfrm>
              <a:off x="9346750" y="6083552"/>
              <a:ext cx="1286189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de-DE" sz="14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FOLLOW US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C178439-69F4-4FE2-A805-A3C8538C9DE4}"/>
                </a:ext>
              </a:extLst>
            </p:cNvPr>
            <p:cNvGrpSpPr/>
            <p:nvPr userDrawn="1"/>
          </p:nvGrpSpPr>
          <p:grpSpPr>
            <a:xfrm>
              <a:off x="10347199" y="6087419"/>
              <a:ext cx="474457" cy="207710"/>
              <a:chOff x="9204148" y="6076974"/>
              <a:chExt cx="522175" cy="228600"/>
            </a:xfrm>
          </p:grpSpPr>
          <p:grpSp>
            <p:nvGrpSpPr>
              <p:cNvPr id="25" name="Graphic 4">
                <a:extLst>
                  <a:ext uri="{FF2B5EF4-FFF2-40B4-BE49-F238E27FC236}">
                    <a16:creationId xmlns:a16="http://schemas.microsoft.com/office/drawing/2014/main" id="{0EE00897-9FEB-4364-A08E-2208D9B435BC}"/>
                  </a:ext>
                </a:extLst>
              </p:cNvPr>
              <p:cNvGrpSpPr/>
              <p:nvPr/>
            </p:nvGrpSpPr>
            <p:grpSpPr>
              <a:xfrm>
                <a:off x="9497721" y="6076974"/>
                <a:ext cx="228602" cy="228600"/>
                <a:chOff x="9074366" y="1485900"/>
                <a:chExt cx="228602" cy="228600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DF7EB741-E894-4FDB-B21A-CCC9961F0F71}"/>
                    </a:ext>
                  </a:extLst>
                </p:cNvPr>
                <p:cNvSpPr/>
                <p:nvPr/>
              </p:nvSpPr>
              <p:spPr>
                <a:xfrm>
                  <a:off x="9162133" y="1571648"/>
                  <a:ext cx="50291" cy="56268"/>
                </a:xfrm>
                <a:custGeom>
                  <a:avLst/>
                  <a:gdLst>
                    <a:gd name="connsiteX0" fmla="*/ 7144 w 50291"/>
                    <a:gd name="connsiteY0" fmla="*/ 643 h 56268"/>
                    <a:gd name="connsiteX1" fmla="*/ 2381 w 50291"/>
                    <a:gd name="connsiteY1" fmla="*/ 643 h 56268"/>
                    <a:gd name="connsiteX2" fmla="*/ 0 w 50291"/>
                    <a:gd name="connsiteY2" fmla="*/ 4739 h 56268"/>
                    <a:gd name="connsiteX3" fmla="*/ 0 w 50291"/>
                    <a:gd name="connsiteY3" fmla="*/ 51506 h 56268"/>
                    <a:gd name="connsiteX4" fmla="*/ 2381 w 50291"/>
                    <a:gd name="connsiteY4" fmla="*/ 55602 h 56268"/>
                    <a:gd name="connsiteX5" fmla="*/ 4763 w 50291"/>
                    <a:gd name="connsiteY5" fmla="*/ 56269 h 56268"/>
                    <a:gd name="connsiteX6" fmla="*/ 7144 w 50291"/>
                    <a:gd name="connsiteY6" fmla="*/ 55697 h 56268"/>
                    <a:gd name="connsiteX7" fmla="*/ 47911 w 50291"/>
                    <a:gd name="connsiteY7" fmla="*/ 32742 h 56268"/>
                    <a:gd name="connsiteX8" fmla="*/ 50292 w 50291"/>
                    <a:gd name="connsiteY8" fmla="*/ 28646 h 56268"/>
                    <a:gd name="connsiteX9" fmla="*/ 47911 w 50291"/>
                    <a:gd name="connsiteY9" fmla="*/ 24455 h 56268"/>
                    <a:gd name="connsiteX10" fmla="*/ 7144 w 50291"/>
                    <a:gd name="connsiteY10" fmla="*/ 643 h 56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0291" h="56268">
                      <a:moveTo>
                        <a:pt x="7144" y="643"/>
                      </a:moveTo>
                      <a:cubicBezTo>
                        <a:pt x="5715" y="-214"/>
                        <a:pt x="3905" y="-214"/>
                        <a:pt x="2381" y="643"/>
                      </a:cubicBezTo>
                      <a:cubicBezTo>
                        <a:pt x="953" y="1500"/>
                        <a:pt x="0" y="3024"/>
                        <a:pt x="0" y="4739"/>
                      </a:cubicBezTo>
                      <a:lnTo>
                        <a:pt x="0" y="51506"/>
                      </a:lnTo>
                      <a:cubicBezTo>
                        <a:pt x="0" y="53221"/>
                        <a:pt x="857" y="54745"/>
                        <a:pt x="2381" y="55602"/>
                      </a:cubicBezTo>
                      <a:cubicBezTo>
                        <a:pt x="3143" y="56078"/>
                        <a:pt x="4000" y="56269"/>
                        <a:pt x="4763" y="56269"/>
                      </a:cubicBezTo>
                      <a:cubicBezTo>
                        <a:pt x="5525" y="56269"/>
                        <a:pt x="6382" y="56078"/>
                        <a:pt x="7144" y="55697"/>
                      </a:cubicBezTo>
                      <a:lnTo>
                        <a:pt x="47911" y="32742"/>
                      </a:lnTo>
                      <a:cubicBezTo>
                        <a:pt x="49435" y="31885"/>
                        <a:pt x="50292" y="30361"/>
                        <a:pt x="50292" y="28646"/>
                      </a:cubicBezTo>
                      <a:cubicBezTo>
                        <a:pt x="50292" y="26932"/>
                        <a:pt x="49435" y="25313"/>
                        <a:pt x="47911" y="24455"/>
                      </a:cubicBezTo>
                      <a:lnTo>
                        <a:pt x="7144" y="64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>
                    <a:latin typeface="+mn-lt"/>
                  </a:endParaRPr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5E6485FD-C039-43C3-ADCB-B6FBE47F0F34}"/>
                    </a:ext>
                  </a:extLst>
                </p:cNvPr>
                <p:cNvSpPr/>
                <p:nvPr/>
              </p:nvSpPr>
              <p:spPr>
                <a:xfrm>
                  <a:off x="9074366" y="1485900"/>
                  <a:ext cx="228602" cy="228600"/>
                </a:xfrm>
                <a:custGeom>
                  <a:avLst/>
                  <a:gdLst>
                    <a:gd name="connsiteX0" fmla="*/ 114300 w 228600"/>
                    <a:gd name="connsiteY0" fmla="*/ 0 h 228600"/>
                    <a:gd name="connsiteX1" fmla="*/ 0 w 228600"/>
                    <a:gd name="connsiteY1" fmla="*/ 114300 h 228600"/>
                    <a:gd name="connsiteX2" fmla="*/ 114300 w 228600"/>
                    <a:gd name="connsiteY2" fmla="*/ 228600 h 228600"/>
                    <a:gd name="connsiteX3" fmla="*/ 228600 w 228600"/>
                    <a:gd name="connsiteY3" fmla="*/ 114300 h 228600"/>
                    <a:gd name="connsiteX4" fmla="*/ 114300 w 228600"/>
                    <a:gd name="connsiteY4" fmla="*/ 0 h 228600"/>
                    <a:gd name="connsiteX5" fmla="*/ 180975 w 228600"/>
                    <a:gd name="connsiteY5" fmla="*/ 135827 h 228600"/>
                    <a:gd name="connsiteX6" fmla="*/ 154877 w 228600"/>
                    <a:gd name="connsiteY6" fmla="*/ 161925 h 228600"/>
                    <a:gd name="connsiteX7" fmla="*/ 73724 w 228600"/>
                    <a:gd name="connsiteY7" fmla="*/ 161925 h 228600"/>
                    <a:gd name="connsiteX8" fmla="*/ 47625 w 228600"/>
                    <a:gd name="connsiteY8" fmla="*/ 135827 h 228600"/>
                    <a:gd name="connsiteX9" fmla="*/ 47625 w 228600"/>
                    <a:gd name="connsiteY9" fmla="*/ 92869 h 228600"/>
                    <a:gd name="connsiteX10" fmla="*/ 73724 w 228600"/>
                    <a:gd name="connsiteY10" fmla="*/ 66770 h 228600"/>
                    <a:gd name="connsiteX11" fmla="*/ 154877 w 228600"/>
                    <a:gd name="connsiteY11" fmla="*/ 66770 h 228600"/>
                    <a:gd name="connsiteX12" fmla="*/ 180975 w 228600"/>
                    <a:gd name="connsiteY12" fmla="*/ 92869 h 228600"/>
                    <a:gd name="connsiteX13" fmla="*/ 180975 w 228600"/>
                    <a:gd name="connsiteY13" fmla="*/ 135827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28600" h="228600">
                      <a:moveTo>
                        <a:pt x="114300" y="0"/>
                      </a:moveTo>
                      <a:cubicBezTo>
                        <a:pt x="51245" y="0"/>
                        <a:pt x="0" y="51245"/>
                        <a:pt x="0" y="114300"/>
                      </a:cubicBezTo>
                      <a:cubicBezTo>
                        <a:pt x="0" y="177356"/>
                        <a:pt x="51245" y="228600"/>
                        <a:pt x="114300" y="228600"/>
                      </a:cubicBezTo>
                      <a:cubicBezTo>
                        <a:pt x="177355" y="228600"/>
                        <a:pt x="228600" y="177356"/>
                        <a:pt x="228600" y="114300"/>
                      </a:cubicBezTo>
                      <a:cubicBezTo>
                        <a:pt x="228600" y="51245"/>
                        <a:pt x="177355" y="0"/>
                        <a:pt x="114300" y="0"/>
                      </a:cubicBezTo>
                      <a:close/>
                      <a:moveTo>
                        <a:pt x="180975" y="135827"/>
                      </a:moveTo>
                      <a:cubicBezTo>
                        <a:pt x="180975" y="150209"/>
                        <a:pt x="169259" y="161925"/>
                        <a:pt x="154877" y="161925"/>
                      </a:cubicBezTo>
                      <a:lnTo>
                        <a:pt x="73724" y="161925"/>
                      </a:lnTo>
                      <a:cubicBezTo>
                        <a:pt x="59341" y="161925"/>
                        <a:pt x="47625" y="150209"/>
                        <a:pt x="47625" y="135827"/>
                      </a:cubicBezTo>
                      <a:lnTo>
                        <a:pt x="47625" y="92869"/>
                      </a:lnTo>
                      <a:cubicBezTo>
                        <a:pt x="47625" y="78486"/>
                        <a:pt x="59341" y="66770"/>
                        <a:pt x="73724" y="66770"/>
                      </a:cubicBezTo>
                      <a:lnTo>
                        <a:pt x="154877" y="66770"/>
                      </a:lnTo>
                      <a:cubicBezTo>
                        <a:pt x="169259" y="66770"/>
                        <a:pt x="180975" y="78486"/>
                        <a:pt x="180975" y="92869"/>
                      </a:cubicBezTo>
                      <a:lnTo>
                        <a:pt x="180975" y="13582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>
                    <a:latin typeface="+mn-lt"/>
                  </a:endParaRPr>
                </a:p>
              </p:txBody>
            </p:sp>
          </p:grpSp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FAF236A0-A798-48B4-BAF5-6E6A713265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204148" y="6076974"/>
                <a:ext cx="228599" cy="228600"/>
              </a:xfrm>
              <a:prstGeom prst="rect">
                <a:avLst/>
              </a:prstGeom>
            </p:spPr>
          </p:pic>
        </p:grpSp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5D833FFA-9CDC-4E58-AC5B-D9E41E084F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828" y="6083551"/>
            <a:ext cx="207710" cy="20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03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rlay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2D280452-5B84-461C-B11D-398C28DE2819}"/>
              </a:ext>
            </a:extLst>
          </p:cNvPr>
          <p:cNvSpPr/>
          <p:nvPr userDrawn="1"/>
        </p:nvSpPr>
        <p:spPr>
          <a:xfrm>
            <a:off x="-1" y="-97"/>
            <a:ext cx="12192000" cy="6876000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D2739"/>
          </a:solidFill>
        </p:spPr>
        <p:txBody>
          <a:bodyPr wrap="square" lIns="0" tIns="0" rIns="0" bIns="0" rtlCol="0"/>
          <a:lstStyle/>
          <a:p>
            <a:endParaRPr dirty="0">
              <a:latin typeface="IBM Plex Sans" panose="020B0503050203000203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D64402D-FCB3-4EC5-8E33-460592F47858}"/>
              </a:ext>
            </a:extLst>
          </p:cNvPr>
          <p:cNvGrpSpPr/>
          <p:nvPr userDrawn="1"/>
        </p:nvGrpSpPr>
        <p:grpSpPr>
          <a:xfrm>
            <a:off x="4225719" y="-1"/>
            <a:ext cx="7966281" cy="6858001"/>
            <a:chOff x="4225719" y="-1"/>
            <a:chExt cx="7966281" cy="6858001"/>
          </a:xfrm>
          <a:gradFill>
            <a:gsLst>
              <a:gs pos="50500">
                <a:srgbClr val="8096A3">
                  <a:alpha val="50000"/>
                </a:srgbClr>
              </a:gs>
              <a:gs pos="1000">
                <a:schemeClr val="bg1">
                  <a:alpha val="25000"/>
                </a:schemeClr>
              </a:gs>
              <a:gs pos="100000">
                <a:schemeClr val="accent3">
                  <a:alpha val="37000"/>
                </a:schemeClr>
              </a:gs>
            </a:gsLst>
            <a:lin ang="5400000" scaled="1"/>
          </a:gra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044260B-146C-455A-95C0-F25206AAE548}"/>
                </a:ext>
              </a:extLst>
            </p:cNvPr>
            <p:cNvSpPr/>
            <p:nvPr/>
          </p:nvSpPr>
          <p:spPr>
            <a:xfrm>
              <a:off x="4225719" y="-1"/>
              <a:ext cx="7966281" cy="6858000"/>
            </a:xfrm>
            <a:custGeom>
              <a:avLst/>
              <a:gdLst>
                <a:gd name="connsiteX0" fmla="*/ 6000749 w 7966281"/>
                <a:gd name="connsiteY0" fmla="*/ 0 h 6858000"/>
                <a:gd name="connsiteX1" fmla="*/ 7966281 w 7966281"/>
                <a:gd name="connsiteY1" fmla="*/ 0 h 6858000"/>
                <a:gd name="connsiteX2" fmla="*/ 7966281 w 7966281"/>
                <a:gd name="connsiteY2" fmla="*/ 1162060 h 6858000"/>
                <a:gd name="connsiteX3" fmla="*/ 2982333 w 7966281"/>
                <a:gd name="connsiteY3" fmla="*/ 6858000 h 6858000"/>
                <a:gd name="connsiteX4" fmla="*/ 0 w 7966281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6281" h="6858000">
                  <a:moveTo>
                    <a:pt x="6000749" y="0"/>
                  </a:moveTo>
                  <a:lnTo>
                    <a:pt x="7966281" y="0"/>
                  </a:lnTo>
                  <a:lnTo>
                    <a:pt x="7966281" y="1162060"/>
                  </a:lnTo>
                  <a:lnTo>
                    <a:pt x="2982333" y="685800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50500">
                  <a:srgbClr val="8096A3">
                    <a:alpha val="50000"/>
                  </a:srgbClr>
                </a:gs>
                <a:gs pos="1000">
                  <a:schemeClr val="bg1">
                    <a:alpha val="25000"/>
                  </a:schemeClr>
                </a:gs>
                <a:gs pos="100000">
                  <a:schemeClr val="accent3">
                    <a:alpha val="37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IBM Plex Sans" panose="020B0503050203000203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AE64CBB-3666-4B20-8D18-0BE872C55C14}"/>
                </a:ext>
              </a:extLst>
            </p:cNvPr>
            <p:cNvSpPr/>
            <p:nvPr/>
          </p:nvSpPr>
          <p:spPr>
            <a:xfrm>
              <a:off x="7444596" y="1432397"/>
              <a:ext cx="4747403" cy="5425603"/>
            </a:xfrm>
            <a:custGeom>
              <a:avLst/>
              <a:gdLst>
                <a:gd name="connsiteX0" fmla="*/ 4747403 w 4747403"/>
                <a:gd name="connsiteY0" fmla="*/ 0 h 5425603"/>
                <a:gd name="connsiteX1" fmla="*/ 4747403 w 4747403"/>
                <a:gd name="connsiteY1" fmla="*/ 3408382 h 5425603"/>
                <a:gd name="connsiteX2" fmla="*/ 2982334 w 4747403"/>
                <a:gd name="connsiteY2" fmla="*/ 5425603 h 5425603"/>
                <a:gd name="connsiteX3" fmla="*/ 0 w 4747403"/>
                <a:gd name="connsiteY3" fmla="*/ 5425603 h 5425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7403" h="5425603">
                  <a:moveTo>
                    <a:pt x="4747403" y="0"/>
                  </a:moveTo>
                  <a:lnTo>
                    <a:pt x="4747403" y="3408382"/>
                  </a:lnTo>
                  <a:lnTo>
                    <a:pt x="2982334" y="5425603"/>
                  </a:lnTo>
                  <a:lnTo>
                    <a:pt x="0" y="542560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IBM Plex Sans" panose="020B0503050203000203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D45C474-24D2-498A-A71A-20980507E0C9}"/>
                </a:ext>
              </a:extLst>
            </p:cNvPr>
            <p:cNvSpPr/>
            <p:nvPr/>
          </p:nvSpPr>
          <p:spPr>
            <a:xfrm>
              <a:off x="10675851" y="5114657"/>
              <a:ext cx="1516149" cy="1743342"/>
            </a:xfrm>
            <a:custGeom>
              <a:avLst/>
              <a:gdLst>
                <a:gd name="connsiteX0" fmla="*/ 1516149 w 1516149"/>
                <a:gd name="connsiteY0" fmla="*/ 0 h 1743342"/>
                <a:gd name="connsiteX1" fmla="*/ 1516149 w 1516149"/>
                <a:gd name="connsiteY1" fmla="*/ 1743342 h 1743342"/>
                <a:gd name="connsiteX2" fmla="*/ 0 w 1516149"/>
                <a:gd name="connsiteY2" fmla="*/ 1743342 h 1743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16149" h="1743342">
                  <a:moveTo>
                    <a:pt x="1516149" y="0"/>
                  </a:moveTo>
                  <a:lnTo>
                    <a:pt x="1516149" y="1743342"/>
                  </a:lnTo>
                  <a:lnTo>
                    <a:pt x="0" y="174334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IBM Plex Sans" panose="020B0503050203000203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BEE690-1075-4AE5-8DA3-DFEB33E94ABA}"/>
              </a:ext>
            </a:extLst>
          </p:cNvPr>
          <p:cNvGrpSpPr/>
          <p:nvPr userDrawn="1"/>
        </p:nvGrpSpPr>
        <p:grpSpPr>
          <a:xfrm>
            <a:off x="457201" y="533400"/>
            <a:ext cx="2034272" cy="420329"/>
            <a:chOff x="1047088" y="1047088"/>
            <a:chExt cx="3206117" cy="662461"/>
          </a:xfrm>
        </p:grpSpPr>
        <p:pic>
          <p:nvPicPr>
            <p:cNvPr id="12" name="object 8">
              <a:extLst>
                <a:ext uri="{FF2B5EF4-FFF2-40B4-BE49-F238E27FC236}">
                  <a16:creationId xmlns:a16="http://schemas.microsoft.com/office/drawing/2014/main" id="{6C516350-8A2C-4DFE-914D-5664E3ACFEA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7088" y="1047088"/>
              <a:ext cx="1539942" cy="662461"/>
            </a:xfrm>
            <a:prstGeom prst="rect">
              <a:avLst/>
            </a:prstGeom>
          </p:spPr>
        </p:pic>
        <p:pic>
          <p:nvPicPr>
            <p:cNvPr id="13" name="object 9">
              <a:extLst>
                <a:ext uri="{FF2B5EF4-FFF2-40B4-BE49-F238E27FC236}">
                  <a16:creationId xmlns:a16="http://schemas.microsoft.com/office/drawing/2014/main" id="{03CC3B63-4F1F-49E3-98C7-35B7BAFCA22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21878" y="1050073"/>
              <a:ext cx="1531327" cy="65607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02830C2-41B6-46B1-A92B-E1962EF28D54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457199" y="1400537"/>
            <a:ext cx="6695955" cy="23992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 dirty="0"/>
              <a:t>Awesome</a:t>
            </a:r>
            <a:br>
              <a:rPr lang="en-US" dirty="0"/>
            </a:br>
            <a:r>
              <a:rPr lang="en-US" dirty="0"/>
              <a:t>Kapitelheadline here</a:t>
            </a:r>
          </a:p>
        </p:txBody>
      </p:sp>
    </p:spTree>
    <p:extLst>
      <p:ext uri="{BB962C8B-B14F-4D97-AF65-F5344CB8AC3E}">
        <p14:creationId xmlns:p14="http://schemas.microsoft.com/office/powerpoint/2010/main" val="3322035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erlay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2D280452-5B84-461C-B11D-398C28DE2819}"/>
              </a:ext>
            </a:extLst>
          </p:cNvPr>
          <p:cNvSpPr/>
          <p:nvPr userDrawn="1"/>
        </p:nvSpPr>
        <p:spPr>
          <a:xfrm>
            <a:off x="-1" y="-97"/>
            <a:ext cx="12192000" cy="6876000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D2739"/>
          </a:solidFill>
        </p:spPr>
        <p:txBody>
          <a:bodyPr wrap="square" lIns="0" tIns="0" rIns="0" bIns="0" rtlCol="0"/>
          <a:lstStyle/>
          <a:p>
            <a:endParaRPr dirty="0">
              <a:latin typeface="IBM Plex Sans" panose="020B0503050203000203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D64402D-FCB3-4EC5-8E33-460592F47858}"/>
              </a:ext>
            </a:extLst>
          </p:cNvPr>
          <p:cNvGrpSpPr/>
          <p:nvPr userDrawn="1"/>
        </p:nvGrpSpPr>
        <p:grpSpPr>
          <a:xfrm>
            <a:off x="4225719" y="-1"/>
            <a:ext cx="7966281" cy="6858001"/>
            <a:chOff x="4225719" y="-1"/>
            <a:chExt cx="7966281" cy="6858001"/>
          </a:xfrm>
          <a:gradFill>
            <a:gsLst>
              <a:gs pos="50500">
                <a:srgbClr val="8096A3">
                  <a:alpha val="50000"/>
                </a:srgbClr>
              </a:gs>
              <a:gs pos="1000">
                <a:schemeClr val="bg1">
                  <a:alpha val="25000"/>
                </a:schemeClr>
              </a:gs>
              <a:gs pos="100000">
                <a:schemeClr val="accent3">
                  <a:alpha val="37000"/>
                </a:schemeClr>
              </a:gs>
            </a:gsLst>
            <a:lin ang="5400000" scaled="1"/>
          </a:gra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044260B-146C-455A-95C0-F25206AAE548}"/>
                </a:ext>
              </a:extLst>
            </p:cNvPr>
            <p:cNvSpPr/>
            <p:nvPr/>
          </p:nvSpPr>
          <p:spPr>
            <a:xfrm>
              <a:off x="4225719" y="-1"/>
              <a:ext cx="7966281" cy="6858000"/>
            </a:xfrm>
            <a:custGeom>
              <a:avLst/>
              <a:gdLst>
                <a:gd name="connsiteX0" fmla="*/ 6000749 w 7966281"/>
                <a:gd name="connsiteY0" fmla="*/ 0 h 6858000"/>
                <a:gd name="connsiteX1" fmla="*/ 7966281 w 7966281"/>
                <a:gd name="connsiteY1" fmla="*/ 0 h 6858000"/>
                <a:gd name="connsiteX2" fmla="*/ 7966281 w 7966281"/>
                <a:gd name="connsiteY2" fmla="*/ 1162060 h 6858000"/>
                <a:gd name="connsiteX3" fmla="*/ 2982333 w 7966281"/>
                <a:gd name="connsiteY3" fmla="*/ 6858000 h 6858000"/>
                <a:gd name="connsiteX4" fmla="*/ 0 w 7966281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6281" h="6858000">
                  <a:moveTo>
                    <a:pt x="6000749" y="0"/>
                  </a:moveTo>
                  <a:lnTo>
                    <a:pt x="7966281" y="0"/>
                  </a:lnTo>
                  <a:lnTo>
                    <a:pt x="7966281" y="1162060"/>
                  </a:lnTo>
                  <a:lnTo>
                    <a:pt x="2982333" y="685800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50500">
                  <a:srgbClr val="8096A3">
                    <a:alpha val="50000"/>
                  </a:srgbClr>
                </a:gs>
                <a:gs pos="1000">
                  <a:schemeClr val="bg1">
                    <a:alpha val="25000"/>
                  </a:schemeClr>
                </a:gs>
                <a:gs pos="100000">
                  <a:schemeClr val="accent3">
                    <a:alpha val="37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IBM Plex Sans" panose="020B0503050203000203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AE64CBB-3666-4B20-8D18-0BE872C55C14}"/>
                </a:ext>
              </a:extLst>
            </p:cNvPr>
            <p:cNvSpPr/>
            <p:nvPr/>
          </p:nvSpPr>
          <p:spPr>
            <a:xfrm>
              <a:off x="7444596" y="1432397"/>
              <a:ext cx="4747403" cy="5425603"/>
            </a:xfrm>
            <a:custGeom>
              <a:avLst/>
              <a:gdLst>
                <a:gd name="connsiteX0" fmla="*/ 4747403 w 4747403"/>
                <a:gd name="connsiteY0" fmla="*/ 0 h 5425603"/>
                <a:gd name="connsiteX1" fmla="*/ 4747403 w 4747403"/>
                <a:gd name="connsiteY1" fmla="*/ 3408382 h 5425603"/>
                <a:gd name="connsiteX2" fmla="*/ 2982334 w 4747403"/>
                <a:gd name="connsiteY2" fmla="*/ 5425603 h 5425603"/>
                <a:gd name="connsiteX3" fmla="*/ 0 w 4747403"/>
                <a:gd name="connsiteY3" fmla="*/ 5425603 h 5425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7403" h="5425603">
                  <a:moveTo>
                    <a:pt x="4747403" y="0"/>
                  </a:moveTo>
                  <a:lnTo>
                    <a:pt x="4747403" y="3408382"/>
                  </a:lnTo>
                  <a:lnTo>
                    <a:pt x="2982334" y="5425603"/>
                  </a:lnTo>
                  <a:lnTo>
                    <a:pt x="0" y="542560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IBM Plex Sans" panose="020B0503050203000203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D45C474-24D2-498A-A71A-20980507E0C9}"/>
                </a:ext>
              </a:extLst>
            </p:cNvPr>
            <p:cNvSpPr/>
            <p:nvPr/>
          </p:nvSpPr>
          <p:spPr>
            <a:xfrm>
              <a:off x="10675851" y="5114657"/>
              <a:ext cx="1516149" cy="1743342"/>
            </a:xfrm>
            <a:custGeom>
              <a:avLst/>
              <a:gdLst>
                <a:gd name="connsiteX0" fmla="*/ 1516149 w 1516149"/>
                <a:gd name="connsiteY0" fmla="*/ 0 h 1743342"/>
                <a:gd name="connsiteX1" fmla="*/ 1516149 w 1516149"/>
                <a:gd name="connsiteY1" fmla="*/ 1743342 h 1743342"/>
                <a:gd name="connsiteX2" fmla="*/ 0 w 1516149"/>
                <a:gd name="connsiteY2" fmla="*/ 1743342 h 1743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16149" h="1743342">
                  <a:moveTo>
                    <a:pt x="1516149" y="0"/>
                  </a:moveTo>
                  <a:lnTo>
                    <a:pt x="1516149" y="1743342"/>
                  </a:lnTo>
                  <a:lnTo>
                    <a:pt x="0" y="174334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IBM Plex Sans" panose="020B0503050203000203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BEE690-1075-4AE5-8DA3-DFEB33E94ABA}"/>
              </a:ext>
            </a:extLst>
          </p:cNvPr>
          <p:cNvGrpSpPr/>
          <p:nvPr userDrawn="1"/>
        </p:nvGrpSpPr>
        <p:grpSpPr>
          <a:xfrm>
            <a:off x="457201" y="533400"/>
            <a:ext cx="2034272" cy="420329"/>
            <a:chOff x="1047088" y="1047088"/>
            <a:chExt cx="3206117" cy="662461"/>
          </a:xfrm>
        </p:grpSpPr>
        <p:pic>
          <p:nvPicPr>
            <p:cNvPr id="12" name="object 8">
              <a:extLst>
                <a:ext uri="{FF2B5EF4-FFF2-40B4-BE49-F238E27FC236}">
                  <a16:creationId xmlns:a16="http://schemas.microsoft.com/office/drawing/2014/main" id="{6C516350-8A2C-4DFE-914D-5664E3ACFEA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7088" y="1047088"/>
              <a:ext cx="1539942" cy="662461"/>
            </a:xfrm>
            <a:prstGeom prst="rect">
              <a:avLst/>
            </a:prstGeom>
          </p:spPr>
        </p:pic>
        <p:pic>
          <p:nvPicPr>
            <p:cNvPr id="13" name="object 9">
              <a:extLst>
                <a:ext uri="{FF2B5EF4-FFF2-40B4-BE49-F238E27FC236}">
                  <a16:creationId xmlns:a16="http://schemas.microsoft.com/office/drawing/2014/main" id="{03CC3B63-4F1F-49E3-98C7-35B7BAFCA22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21878" y="1050073"/>
              <a:ext cx="1531327" cy="65607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02830C2-41B6-46B1-A92B-E1962EF28D54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457199" y="1400537"/>
            <a:ext cx="6695955" cy="23992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 dirty="0"/>
              <a:t>Awesome</a:t>
            </a:r>
            <a:br>
              <a:rPr lang="en-US" dirty="0"/>
            </a:br>
            <a:r>
              <a:rPr lang="en-US" dirty="0"/>
              <a:t>Kapitelheadline here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02919EA-95F4-4E90-82FA-F29C503FC8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199" y="3921514"/>
            <a:ext cx="5249119" cy="13566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Subheadline</a:t>
            </a:r>
            <a:r>
              <a:rPr lang="en-US" dirty="0"/>
              <a:t> or Speaker Information about  the presentation here lorem ipsum dolor</a:t>
            </a:r>
          </a:p>
        </p:txBody>
      </p:sp>
    </p:spTree>
    <p:extLst>
      <p:ext uri="{BB962C8B-B14F-4D97-AF65-F5344CB8AC3E}">
        <p14:creationId xmlns:p14="http://schemas.microsoft.com/office/powerpoint/2010/main" val="217928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2D280452-5B84-461C-B11D-398C28DE2819}"/>
              </a:ext>
            </a:extLst>
          </p:cNvPr>
          <p:cNvSpPr/>
          <p:nvPr userDrawn="1"/>
        </p:nvSpPr>
        <p:spPr>
          <a:xfrm>
            <a:off x="0" y="-48"/>
            <a:ext cx="12192000" cy="6858096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D2739"/>
          </a:solidFill>
        </p:spPr>
        <p:txBody>
          <a:bodyPr wrap="square" lIns="0" tIns="0" rIns="0" bIns="0" rtlCol="0"/>
          <a:lstStyle/>
          <a:p>
            <a:endParaRPr dirty="0">
              <a:latin typeface="IBM Plex Sans" panose="020B0503050203000203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D64402D-FCB3-4EC5-8E33-460592F47858}"/>
              </a:ext>
            </a:extLst>
          </p:cNvPr>
          <p:cNvGrpSpPr/>
          <p:nvPr userDrawn="1"/>
        </p:nvGrpSpPr>
        <p:grpSpPr>
          <a:xfrm>
            <a:off x="4225719" y="-1"/>
            <a:ext cx="7966281" cy="6858001"/>
            <a:chOff x="4225719" y="-1"/>
            <a:chExt cx="7966281" cy="6858001"/>
          </a:xfrm>
          <a:gradFill>
            <a:gsLst>
              <a:gs pos="50500">
                <a:srgbClr val="8096A3">
                  <a:alpha val="50000"/>
                </a:srgbClr>
              </a:gs>
              <a:gs pos="1000">
                <a:schemeClr val="bg1">
                  <a:alpha val="25000"/>
                </a:schemeClr>
              </a:gs>
              <a:gs pos="100000">
                <a:schemeClr val="accent3">
                  <a:alpha val="37000"/>
                </a:schemeClr>
              </a:gs>
            </a:gsLst>
            <a:lin ang="5400000" scaled="1"/>
          </a:gra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044260B-146C-455A-95C0-F25206AAE548}"/>
                </a:ext>
              </a:extLst>
            </p:cNvPr>
            <p:cNvSpPr/>
            <p:nvPr/>
          </p:nvSpPr>
          <p:spPr>
            <a:xfrm>
              <a:off x="4225719" y="-1"/>
              <a:ext cx="7966281" cy="6858000"/>
            </a:xfrm>
            <a:custGeom>
              <a:avLst/>
              <a:gdLst>
                <a:gd name="connsiteX0" fmla="*/ 6000749 w 7966281"/>
                <a:gd name="connsiteY0" fmla="*/ 0 h 6858000"/>
                <a:gd name="connsiteX1" fmla="*/ 7966281 w 7966281"/>
                <a:gd name="connsiteY1" fmla="*/ 0 h 6858000"/>
                <a:gd name="connsiteX2" fmla="*/ 7966281 w 7966281"/>
                <a:gd name="connsiteY2" fmla="*/ 1162060 h 6858000"/>
                <a:gd name="connsiteX3" fmla="*/ 2982333 w 7966281"/>
                <a:gd name="connsiteY3" fmla="*/ 6858000 h 6858000"/>
                <a:gd name="connsiteX4" fmla="*/ 0 w 7966281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6281" h="6858000">
                  <a:moveTo>
                    <a:pt x="6000749" y="0"/>
                  </a:moveTo>
                  <a:lnTo>
                    <a:pt x="7966281" y="0"/>
                  </a:lnTo>
                  <a:lnTo>
                    <a:pt x="7966281" y="1162060"/>
                  </a:lnTo>
                  <a:lnTo>
                    <a:pt x="2982333" y="685800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50500">
                  <a:srgbClr val="8096A3">
                    <a:alpha val="50000"/>
                  </a:srgbClr>
                </a:gs>
                <a:gs pos="1000">
                  <a:schemeClr val="bg1">
                    <a:alpha val="25000"/>
                  </a:schemeClr>
                </a:gs>
                <a:gs pos="100000">
                  <a:schemeClr val="accent3">
                    <a:alpha val="37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IBM Plex Sans" panose="020B0503050203000203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AE64CBB-3666-4B20-8D18-0BE872C55C14}"/>
                </a:ext>
              </a:extLst>
            </p:cNvPr>
            <p:cNvSpPr/>
            <p:nvPr/>
          </p:nvSpPr>
          <p:spPr>
            <a:xfrm>
              <a:off x="7444596" y="1432397"/>
              <a:ext cx="4747403" cy="5425603"/>
            </a:xfrm>
            <a:custGeom>
              <a:avLst/>
              <a:gdLst>
                <a:gd name="connsiteX0" fmla="*/ 4747403 w 4747403"/>
                <a:gd name="connsiteY0" fmla="*/ 0 h 5425603"/>
                <a:gd name="connsiteX1" fmla="*/ 4747403 w 4747403"/>
                <a:gd name="connsiteY1" fmla="*/ 3408382 h 5425603"/>
                <a:gd name="connsiteX2" fmla="*/ 2982334 w 4747403"/>
                <a:gd name="connsiteY2" fmla="*/ 5425603 h 5425603"/>
                <a:gd name="connsiteX3" fmla="*/ 0 w 4747403"/>
                <a:gd name="connsiteY3" fmla="*/ 5425603 h 5425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7403" h="5425603">
                  <a:moveTo>
                    <a:pt x="4747403" y="0"/>
                  </a:moveTo>
                  <a:lnTo>
                    <a:pt x="4747403" y="3408382"/>
                  </a:lnTo>
                  <a:lnTo>
                    <a:pt x="2982334" y="5425603"/>
                  </a:lnTo>
                  <a:lnTo>
                    <a:pt x="0" y="542560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IBM Plex Sans" panose="020B0503050203000203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D45C474-24D2-498A-A71A-20980507E0C9}"/>
                </a:ext>
              </a:extLst>
            </p:cNvPr>
            <p:cNvSpPr/>
            <p:nvPr/>
          </p:nvSpPr>
          <p:spPr>
            <a:xfrm>
              <a:off x="10675851" y="5114657"/>
              <a:ext cx="1516149" cy="1743342"/>
            </a:xfrm>
            <a:custGeom>
              <a:avLst/>
              <a:gdLst>
                <a:gd name="connsiteX0" fmla="*/ 1516149 w 1516149"/>
                <a:gd name="connsiteY0" fmla="*/ 0 h 1743342"/>
                <a:gd name="connsiteX1" fmla="*/ 1516149 w 1516149"/>
                <a:gd name="connsiteY1" fmla="*/ 1743342 h 1743342"/>
                <a:gd name="connsiteX2" fmla="*/ 0 w 1516149"/>
                <a:gd name="connsiteY2" fmla="*/ 1743342 h 1743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16149" h="1743342">
                  <a:moveTo>
                    <a:pt x="1516149" y="0"/>
                  </a:moveTo>
                  <a:lnTo>
                    <a:pt x="1516149" y="1743342"/>
                  </a:lnTo>
                  <a:lnTo>
                    <a:pt x="0" y="174334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IBM Plex Sans" panose="020B0503050203000203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BEE690-1075-4AE5-8DA3-DFEB33E94ABA}"/>
              </a:ext>
            </a:extLst>
          </p:cNvPr>
          <p:cNvGrpSpPr/>
          <p:nvPr userDrawn="1"/>
        </p:nvGrpSpPr>
        <p:grpSpPr>
          <a:xfrm>
            <a:off x="457201" y="533400"/>
            <a:ext cx="2034272" cy="420329"/>
            <a:chOff x="1047088" y="1047088"/>
            <a:chExt cx="3206117" cy="662461"/>
          </a:xfrm>
        </p:grpSpPr>
        <p:pic>
          <p:nvPicPr>
            <p:cNvPr id="12" name="object 8">
              <a:extLst>
                <a:ext uri="{FF2B5EF4-FFF2-40B4-BE49-F238E27FC236}">
                  <a16:creationId xmlns:a16="http://schemas.microsoft.com/office/drawing/2014/main" id="{6C516350-8A2C-4DFE-914D-5664E3ACFEA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7088" y="1047088"/>
              <a:ext cx="1539942" cy="662461"/>
            </a:xfrm>
            <a:prstGeom prst="rect">
              <a:avLst/>
            </a:prstGeom>
          </p:spPr>
        </p:pic>
        <p:pic>
          <p:nvPicPr>
            <p:cNvPr id="13" name="object 9">
              <a:extLst>
                <a:ext uri="{FF2B5EF4-FFF2-40B4-BE49-F238E27FC236}">
                  <a16:creationId xmlns:a16="http://schemas.microsoft.com/office/drawing/2014/main" id="{03CC3B63-4F1F-49E3-98C7-35B7BAFCA22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21878" y="1050073"/>
              <a:ext cx="1531327" cy="65607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02830C2-41B6-46B1-A92B-E1962EF28D54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457199" y="1400537"/>
            <a:ext cx="6695955" cy="23992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 dirty="0"/>
              <a:t>Awesome</a:t>
            </a:r>
            <a:br>
              <a:rPr lang="en-US" dirty="0"/>
            </a:br>
            <a:r>
              <a:rPr lang="en-US" dirty="0"/>
              <a:t>Kapitelheadline here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319F9BA-F24E-4C11-8922-E0D3B318EF7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57200" y="4140000"/>
            <a:ext cx="6696075" cy="24622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marL="0" indent="0">
              <a:buNone/>
              <a:defRPr lang="en-US" sz="1600" dirty="0" smtClean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de-DE"/>
              <a:t>Mastertextformat bearbeiten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C213A5F9-B649-4E97-A30F-C7EB36948DD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7200" y="4466824"/>
            <a:ext cx="6695954" cy="24622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marL="0" indent="0">
              <a:buNone/>
              <a:defRPr lang="en-US" sz="1600" smtClean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n-US" sz="1600"/>
            </a:lvl5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de-DE"/>
              <a:t>Mastertextformat bearbeiten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6D645D0E-4D5C-4339-A474-DF0FC506F27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7200" y="4793648"/>
            <a:ext cx="6695954" cy="24622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>
              <a:buNone/>
              <a:defRPr lang="en-US" sz="1600" smtClean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n-US" sz="1600"/>
            </a:lvl5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de-DE"/>
              <a:t>Mastertextformat bearbeiten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A7AEC11C-DD6A-44A5-B082-AFC8AA38079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7200" y="5120472"/>
            <a:ext cx="6696076" cy="24622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marL="0" indent="0">
              <a:buNone/>
              <a:defRPr lang="en-US" sz="1600" smtClean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n-US" sz="1600"/>
            </a:lvl5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94697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EF488-E79A-4FF3-BE35-D22F1E450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6031"/>
            <a:ext cx="11277600" cy="57074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IBM Plex Sans" panose="020B0503050203000203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61056-1F8A-4415-8DCD-36E5291B6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32249"/>
            <a:ext cx="11277600" cy="4544714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 Narrow" panose="020B0606020202030204" pitchFamily="34" charset="0"/>
              <a:buChar char="»"/>
              <a:defRPr>
                <a:latin typeface="IBM Plex Sans" panose="020B0503050203000203" pitchFamily="34" charset="0"/>
              </a:defRPr>
            </a:lvl1pPr>
            <a:lvl2pPr marL="685800" indent="-228600">
              <a:buClrTx/>
              <a:buFont typeface="Arial Narrow" panose="020B0606020202030204" pitchFamily="34" charset="0"/>
              <a:buChar char="»"/>
              <a:defRPr>
                <a:latin typeface="IBM Plex Sans" panose="020B0503050203000203" pitchFamily="34" charset="0"/>
              </a:defRPr>
            </a:lvl2pPr>
            <a:lvl3pPr marL="1143000" indent="-228600">
              <a:buClrTx/>
              <a:buFont typeface="Arial Narrow" panose="020B0606020202030204" pitchFamily="34" charset="0"/>
              <a:buChar char="»"/>
              <a:defRPr>
                <a:latin typeface="IBM Plex Sans" panose="020B0503050203000203" pitchFamily="34" charset="0"/>
              </a:defRPr>
            </a:lvl3pPr>
            <a:lvl4pPr marL="1600200" indent="-228600">
              <a:buClrTx/>
              <a:buFont typeface="Arial Narrow" panose="020B0606020202030204" pitchFamily="34" charset="0"/>
              <a:buChar char="»"/>
              <a:defRPr>
                <a:latin typeface="IBM Plex Sans" panose="020B0503050203000203" pitchFamily="34" charset="0"/>
              </a:defRPr>
            </a:lvl4pPr>
            <a:lvl5pPr marL="2057400" indent="-228600">
              <a:buClrTx/>
              <a:buFont typeface="Arial Narrow" panose="020B0606020202030204" pitchFamily="34" charset="0"/>
              <a:buChar char="»"/>
              <a:defRPr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888AEB9A-7F7C-4D91-85CA-1AA55D7A6EB7}"/>
              </a:ext>
            </a:extLst>
          </p:cNvPr>
          <p:cNvSpPr txBox="1"/>
          <p:nvPr userDrawn="1"/>
        </p:nvSpPr>
        <p:spPr>
          <a:xfrm>
            <a:off x="11008630" y="6509266"/>
            <a:ext cx="1152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aseline="30000" dirty="0">
                <a:solidFill>
                  <a:schemeClr val="accent1"/>
                </a:solidFill>
                <a:latin typeface="IBM Plex Sans" panose="020B0503050203000203" pitchFamily="34" charset="0"/>
              </a:rPr>
              <a:t>©</a:t>
            </a:r>
            <a:r>
              <a:rPr lang="en-US" sz="900" dirty="0">
                <a:solidFill>
                  <a:schemeClr val="accent1"/>
                </a:solidFill>
                <a:latin typeface="IBM Plex Sans" panose="020B0503050203000203" pitchFamily="34" charset="0"/>
              </a:rPr>
              <a:t> PA Solutions</a:t>
            </a:r>
          </a:p>
        </p:txBody>
      </p:sp>
      <p:pic>
        <p:nvPicPr>
          <p:cNvPr id="6" name="object 7">
            <a:extLst>
              <a:ext uri="{FF2B5EF4-FFF2-40B4-BE49-F238E27FC236}">
                <a16:creationId xmlns:a16="http://schemas.microsoft.com/office/drawing/2014/main" id="{CA1C3F35-3A2C-4422-9B1E-3AC0AC4A75A1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6473190"/>
            <a:ext cx="894541" cy="38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4717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/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EF488-E79A-4FF3-BE35-D22F1E450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6031"/>
            <a:ext cx="11277600" cy="57074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IBM Plex Sans" panose="020B0503050203000203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61056-1F8A-4415-8DCD-36E5291B6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32249"/>
            <a:ext cx="11277600" cy="4544714"/>
          </a:xfrm>
          <a:prstGeom prst="rect">
            <a:avLst/>
          </a:prstGeom>
        </p:spPr>
        <p:txBody>
          <a:bodyPr/>
          <a:lstStyle>
            <a:lvl1pPr>
              <a:defRPr>
                <a:latin typeface="IBM Plex Sans" panose="020B0503050203000203" pitchFamily="34" charset="0"/>
              </a:defRPr>
            </a:lvl1pPr>
            <a:lvl2pPr>
              <a:buClrTx/>
              <a:defRPr>
                <a:latin typeface="IBM Plex Sans" panose="020B0503050203000203" pitchFamily="34" charset="0"/>
              </a:defRPr>
            </a:lvl2pPr>
            <a:lvl3pPr>
              <a:buClrTx/>
              <a:defRPr>
                <a:latin typeface="IBM Plex Sans" panose="020B0503050203000203" pitchFamily="34" charset="0"/>
              </a:defRPr>
            </a:lvl3pPr>
            <a:lvl4pPr>
              <a:buClrTx/>
              <a:defRPr>
                <a:latin typeface="IBM Plex Sans" panose="020B0503050203000203" pitchFamily="34" charset="0"/>
              </a:defRPr>
            </a:lvl4pPr>
            <a:lvl5pPr>
              <a:buClrTx/>
              <a:defRPr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888AEB9A-7F7C-4D91-85CA-1AA55D7A6EB7}"/>
              </a:ext>
            </a:extLst>
          </p:cNvPr>
          <p:cNvSpPr txBox="1"/>
          <p:nvPr userDrawn="1"/>
        </p:nvSpPr>
        <p:spPr>
          <a:xfrm>
            <a:off x="11008630" y="6509266"/>
            <a:ext cx="1152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aseline="30000" dirty="0">
                <a:solidFill>
                  <a:schemeClr val="accent1"/>
                </a:solidFill>
                <a:latin typeface="IBM Plex Sans" panose="020B0503050203000203" pitchFamily="34" charset="0"/>
              </a:rPr>
              <a:t>©</a:t>
            </a:r>
            <a:r>
              <a:rPr lang="en-US" sz="900" dirty="0">
                <a:solidFill>
                  <a:schemeClr val="accent1"/>
                </a:solidFill>
                <a:latin typeface="IBM Plex Sans" panose="020B0503050203000203" pitchFamily="34" charset="0"/>
              </a:rPr>
              <a:t> PA Solutions</a:t>
            </a:r>
          </a:p>
        </p:txBody>
      </p:sp>
      <p:pic>
        <p:nvPicPr>
          <p:cNvPr id="6" name="object 7">
            <a:extLst>
              <a:ext uri="{FF2B5EF4-FFF2-40B4-BE49-F238E27FC236}">
                <a16:creationId xmlns:a16="http://schemas.microsoft.com/office/drawing/2014/main" id="{CA1C3F35-3A2C-4422-9B1E-3AC0AC4A75A1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6473190"/>
            <a:ext cx="894541" cy="38481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C2213E84-F707-4968-BC03-F90E899BABA0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57200" y="1076771"/>
            <a:ext cx="11277600" cy="4187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Subtitleut</a:t>
            </a:r>
            <a:r>
              <a:rPr lang="en-US" dirty="0"/>
              <a:t> the presentation here lorem ipsum dolor.</a:t>
            </a:r>
          </a:p>
        </p:txBody>
      </p:sp>
    </p:spTree>
    <p:extLst>
      <p:ext uri="{BB962C8B-B14F-4D97-AF65-F5344CB8AC3E}">
        <p14:creationId xmlns:p14="http://schemas.microsoft.com/office/powerpoint/2010/main" val="25367517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61056-1F8A-4415-8DCD-36E5291B6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32248"/>
            <a:ext cx="5503762" cy="4544714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 Narrow" panose="020B0606020202030204" pitchFamily="34" charset="0"/>
              <a:buChar char="»"/>
              <a:defRPr>
                <a:latin typeface="IBM Plex Sans" panose="020B0503050203000203" pitchFamily="34" charset="0"/>
              </a:defRPr>
            </a:lvl1pPr>
            <a:lvl2pPr marL="685800" indent="-228600">
              <a:buClrTx/>
              <a:buFont typeface="Arial Narrow" panose="020B0606020202030204" pitchFamily="34" charset="0"/>
              <a:buChar char="»"/>
              <a:defRPr>
                <a:latin typeface="IBM Plex Sans" panose="020B0503050203000203" pitchFamily="34" charset="0"/>
              </a:defRPr>
            </a:lvl2pPr>
            <a:lvl3pPr marL="1143000" indent="-228600">
              <a:buClrTx/>
              <a:buFont typeface="Arial Narrow" panose="020B0606020202030204" pitchFamily="34" charset="0"/>
              <a:buChar char="»"/>
              <a:defRPr>
                <a:latin typeface="IBM Plex Sans" panose="020B0503050203000203" pitchFamily="34" charset="0"/>
              </a:defRPr>
            </a:lvl3pPr>
            <a:lvl4pPr marL="1600200" indent="-228600">
              <a:buClrTx/>
              <a:buFont typeface="Arial Narrow" panose="020B0606020202030204" pitchFamily="34" charset="0"/>
              <a:buChar char="»"/>
              <a:defRPr>
                <a:latin typeface="IBM Plex Sans" panose="020B0503050203000203" pitchFamily="34" charset="0"/>
              </a:defRPr>
            </a:lvl4pPr>
            <a:lvl5pPr marL="2000250" indent="-171450">
              <a:buClrTx/>
              <a:buFont typeface="Arial Narrow" panose="020B0606020202030204" pitchFamily="34" charset="0"/>
              <a:buChar char="»"/>
              <a:defRPr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CF7CCEF-7223-4CAB-8289-AA7FACC34CA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1038" y="1626235"/>
            <a:ext cx="5503762" cy="4544714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 Narrow" panose="020B0606020202030204" pitchFamily="34" charset="0"/>
              <a:buChar char="»"/>
              <a:defRPr>
                <a:latin typeface="IBM Plex Sans" panose="020B0503050203000203" pitchFamily="34" charset="0"/>
              </a:defRPr>
            </a:lvl1pPr>
            <a:lvl2pPr marL="685800" indent="-228600">
              <a:buClrTx/>
              <a:buFont typeface="Arial Narrow" panose="020B0606020202030204" pitchFamily="34" charset="0"/>
              <a:buChar char="»"/>
              <a:defRPr>
                <a:latin typeface="IBM Plex Sans" panose="020B0503050203000203" pitchFamily="34" charset="0"/>
              </a:defRPr>
            </a:lvl2pPr>
            <a:lvl3pPr marL="1143000" indent="-228600">
              <a:buClrTx/>
              <a:buFont typeface="Arial Narrow" panose="020B0606020202030204" pitchFamily="34" charset="0"/>
              <a:buChar char="»"/>
              <a:defRPr>
                <a:latin typeface="IBM Plex Sans" panose="020B0503050203000203" pitchFamily="34" charset="0"/>
              </a:defRPr>
            </a:lvl3pPr>
            <a:lvl4pPr marL="1600200" indent="-228600">
              <a:buClrTx/>
              <a:buFont typeface="Arial Narrow" panose="020B0606020202030204" pitchFamily="34" charset="0"/>
              <a:buChar char="»"/>
              <a:defRPr>
                <a:latin typeface="IBM Plex Sans" panose="020B0503050203000203" pitchFamily="34" charset="0"/>
              </a:defRPr>
            </a:lvl4pPr>
            <a:lvl5pPr marL="2057400" indent="-228600">
              <a:buClrTx/>
              <a:buFont typeface="Arial Narrow" panose="020B0606020202030204" pitchFamily="34" charset="0"/>
              <a:buChar char="»"/>
              <a:defRPr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C1C6D966-3A85-4070-A976-DD322E3FC624}"/>
              </a:ext>
            </a:extLst>
          </p:cNvPr>
          <p:cNvSpPr txBox="1"/>
          <p:nvPr userDrawn="1"/>
        </p:nvSpPr>
        <p:spPr>
          <a:xfrm>
            <a:off x="11008630" y="6509266"/>
            <a:ext cx="1152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aseline="30000" dirty="0">
                <a:solidFill>
                  <a:schemeClr val="accent1"/>
                </a:solidFill>
                <a:latin typeface="IBM Plex Sans" panose="020B0503050203000203" pitchFamily="34" charset="0"/>
              </a:rPr>
              <a:t>©</a:t>
            </a:r>
            <a:r>
              <a:rPr lang="en-US" sz="900" dirty="0">
                <a:solidFill>
                  <a:schemeClr val="accent1"/>
                </a:solidFill>
                <a:latin typeface="IBM Plex Sans" panose="020B0503050203000203" pitchFamily="34" charset="0"/>
              </a:rPr>
              <a:t> PA Solutions</a:t>
            </a:r>
          </a:p>
        </p:txBody>
      </p:sp>
      <p:pic>
        <p:nvPicPr>
          <p:cNvPr id="7" name="object 7">
            <a:extLst>
              <a:ext uri="{FF2B5EF4-FFF2-40B4-BE49-F238E27FC236}">
                <a16:creationId xmlns:a16="http://schemas.microsoft.com/office/drawing/2014/main" id="{0E909C69-9803-4185-BBAD-4748DF93DE79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6473190"/>
            <a:ext cx="894541" cy="38481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6F37175-7A53-40D7-BAC0-4E80354F3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6031"/>
            <a:ext cx="11277600" cy="57074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IBM Plex Sans" panose="020B0503050203000203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4338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/Sub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61056-1F8A-4415-8DCD-36E5291B6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32248"/>
            <a:ext cx="5503762" cy="4544714"/>
          </a:xfrm>
          <a:prstGeom prst="rect">
            <a:avLst/>
          </a:prstGeom>
        </p:spPr>
        <p:txBody>
          <a:bodyPr/>
          <a:lstStyle>
            <a:lvl1pPr>
              <a:defRPr>
                <a:latin typeface="IBM Plex Sans" panose="020B0503050203000203" pitchFamily="34" charset="0"/>
              </a:defRPr>
            </a:lvl1pPr>
            <a:lvl2pPr>
              <a:buClrTx/>
              <a:defRPr>
                <a:latin typeface="IBM Plex Sans" panose="020B0503050203000203" pitchFamily="34" charset="0"/>
              </a:defRPr>
            </a:lvl2pPr>
            <a:lvl3pPr>
              <a:buClrTx/>
              <a:defRPr>
                <a:latin typeface="IBM Plex Sans" panose="020B0503050203000203" pitchFamily="34" charset="0"/>
              </a:defRPr>
            </a:lvl3pPr>
            <a:lvl4pPr>
              <a:buClrTx/>
              <a:defRPr>
                <a:latin typeface="IBM Plex Sans" panose="020B0503050203000203" pitchFamily="34" charset="0"/>
              </a:defRPr>
            </a:lvl4pPr>
            <a:lvl5pPr>
              <a:buClrTx/>
              <a:defRPr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CF7CCEF-7223-4CAB-8289-AA7FACC34CA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1038" y="1626235"/>
            <a:ext cx="5503762" cy="4544714"/>
          </a:xfrm>
          <a:prstGeom prst="rect">
            <a:avLst/>
          </a:prstGeom>
        </p:spPr>
        <p:txBody>
          <a:bodyPr/>
          <a:lstStyle>
            <a:lvl1pPr>
              <a:defRPr>
                <a:latin typeface="IBM Plex Sans" panose="020B0503050203000203" pitchFamily="34" charset="0"/>
              </a:defRPr>
            </a:lvl1pPr>
            <a:lvl2pPr marL="685800" indent="-228600">
              <a:buClrTx/>
              <a:buFont typeface="Arial Narrow" panose="020B0606020202030204" pitchFamily="34" charset="0"/>
              <a:buChar char="»"/>
              <a:defRPr>
                <a:latin typeface="IBM Plex Sans" panose="020B0503050203000203" pitchFamily="34" charset="0"/>
              </a:defRPr>
            </a:lvl2pPr>
            <a:lvl3pPr marL="1143000" indent="-228600">
              <a:buClrTx/>
              <a:buFont typeface="Arial Narrow" panose="020B0606020202030204" pitchFamily="34" charset="0"/>
              <a:buChar char="»"/>
              <a:defRPr>
                <a:latin typeface="IBM Plex Sans" panose="020B0503050203000203" pitchFamily="34" charset="0"/>
              </a:defRPr>
            </a:lvl3pPr>
            <a:lvl4pPr marL="1600200" indent="-228600">
              <a:buClrTx/>
              <a:buFont typeface="Arial Narrow" panose="020B0606020202030204" pitchFamily="34" charset="0"/>
              <a:buChar char="»"/>
              <a:defRPr>
                <a:latin typeface="IBM Plex Sans" panose="020B0503050203000203" pitchFamily="34" charset="0"/>
              </a:defRPr>
            </a:lvl4pPr>
            <a:lvl5pPr marL="2057400" indent="-228600">
              <a:buClrTx/>
              <a:buFont typeface="Arial Narrow" panose="020B0606020202030204" pitchFamily="34" charset="0"/>
              <a:buChar char="»"/>
              <a:defRPr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C1C6D966-3A85-4070-A976-DD322E3FC624}"/>
              </a:ext>
            </a:extLst>
          </p:cNvPr>
          <p:cNvSpPr txBox="1"/>
          <p:nvPr userDrawn="1"/>
        </p:nvSpPr>
        <p:spPr>
          <a:xfrm>
            <a:off x="11008630" y="6509266"/>
            <a:ext cx="1152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aseline="30000" dirty="0">
                <a:solidFill>
                  <a:schemeClr val="accent1"/>
                </a:solidFill>
                <a:latin typeface="IBM Plex Sans" panose="020B0503050203000203" pitchFamily="34" charset="0"/>
              </a:rPr>
              <a:t>©</a:t>
            </a:r>
            <a:r>
              <a:rPr lang="en-US" sz="900" dirty="0">
                <a:solidFill>
                  <a:schemeClr val="accent1"/>
                </a:solidFill>
                <a:latin typeface="IBM Plex Sans" panose="020B0503050203000203" pitchFamily="34" charset="0"/>
              </a:rPr>
              <a:t> PA Solutions</a:t>
            </a:r>
          </a:p>
        </p:txBody>
      </p:sp>
      <p:pic>
        <p:nvPicPr>
          <p:cNvPr id="7" name="object 7">
            <a:extLst>
              <a:ext uri="{FF2B5EF4-FFF2-40B4-BE49-F238E27FC236}">
                <a16:creationId xmlns:a16="http://schemas.microsoft.com/office/drawing/2014/main" id="{0E909C69-9803-4185-BBAD-4748DF93DE79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6473190"/>
            <a:ext cx="894541" cy="38481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997BDF8-030C-48FC-BFAE-0EA588736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6031"/>
            <a:ext cx="11277600" cy="57074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IBM Plex Sans" panose="020B0503050203000203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1842D54-A58C-4FFC-BA52-0E34BE3FDD3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57200" y="1076771"/>
            <a:ext cx="11277600" cy="4187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Subtitleut</a:t>
            </a:r>
            <a:r>
              <a:rPr lang="en-US" dirty="0"/>
              <a:t> the presentation here lorem ipsum dolor.</a:t>
            </a:r>
          </a:p>
        </p:txBody>
      </p:sp>
    </p:spTree>
    <p:extLst>
      <p:ext uri="{BB962C8B-B14F-4D97-AF65-F5344CB8AC3E}">
        <p14:creationId xmlns:p14="http://schemas.microsoft.com/office/powerpoint/2010/main" val="22621252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&amp; Right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21F0D0D2-324D-4DA0-AD12-B29E23F391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87620" y="0"/>
            <a:ext cx="7504380" cy="6858000"/>
          </a:xfrm>
          <a:custGeom>
            <a:avLst/>
            <a:gdLst>
              <a:gd name="connsiteX0" fmla="*/ 5919757 w 7504380"/>
              <a:gd name="connsiteY0" fmla="*/ 0 h 6858000"/>
              <a:gd name="connsiteX1" fmla="*/ 7504380 w 7504380"/>
              <a:gd name="connsiteY1" fmla="*/ 0 h 6858000"/>
              <a:gd name="connsiteX2" fmla="*/ 7504380 w 7504380"/>
              <a:gd name="connsiteY2" fmla="*/ 6858000 h 6858000"/>
              <a:gd name="connsiteX3" fmla="*/ 7489140 w 7504380"/>
              <a:gd name="connsiteY3" fmla="*/ 6858000 h 6858000"/>
              <a:gd name="connsiteX4" fmla="*/ 6407100 w 7504380"/>
              <a:gd name="connsiteY4" fmla="*/ 6858000 h 6858000"/>
              <a:gd name="connsiteX5" fmla="*/ 0 w 750438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04380" h="6858000">
                <a:moveTo>
                  <a:pt x="5919757" y="0"/>
                </a:moveTo>
                <a:lnTo>
                  <a:pt x="7504380" y="0"/>
                </a:lnTo>
                <a:lnTo>
                  <a:pt x="7504380" y="6858000"/>
                </a:lnTo>
                <a:lnTo>
                  <a:pt x="7489140" y="6858000"/>
                </a:lnTo>
                <a:lnTo>
                  <a:pt x="64071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latin typeface="IBM Plex Sans" panose="020B0503050203000203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2E1150C6-41FA-483B-9E8A-54B2529E8BAE}"/>
              </a:ext>
            </a:extLst>
          </p:cNvPr>
          <p:cNvSpPr txBox="1"/>
          <p:nvPr userDrawn="1"/>
        </p:nvSpPr>
        <p:spPr>
          <a:xfrm>
            <a:off x="457200" y="6509266"/>
            <a:ext cx="263652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aseline="30000" dirty="0">
                <a:solidFill>
                  <a:schemeClr val="accent1"/>
                </a:solidFill>
                <a:latin typeface="IBM Plex Sans" panose="020B0503050203000203" pitchFamily="34" charset="0"/>
              </a:rPr>
              <a:t>©</a:t>
            </a:r>
            <a:r>
              <a:rPr lang="en-US" sz="900" dirty="0">
                <a:solidFill>
                  <a:schemeClr val="accent1"/>
                </a:solidFill>
                <a:latin typeface="IBM Plex Sans" panose="020B0503050203000203" pitchFamily="34" charset="0"/>
              </a:rPr>
              <a:t> PA Solutions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081655B-DA98-403F-919D-C517209B7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687484"/>
            <a:ext cx="4219903" cy="4502179"/>
          </a:xfrm>
          <a:prstGeom prst="rect">
            <a:avLst/>
          </a:prstGeom>
        </p:spPr>
        <p:txBody>
          <a:bodyPr/>
          <a:lstStyle>
            <a:lvl1pPr>
              <a:defRPr>
                <a:latin typeface="IBM Plex Sans" panose="020B0503050203000203" pitchFamily="34" charset="0"/>
              </a:defRPr>
            </a:lvl1pPr>
            <a:lvl2pPr>
              <a:buClrTx/>
              <a:defRPr>
                <a:latin typeface="IBM Plex Sans" panose="020B0503050203000203" pitchFamily="34" charset="0"/>
              </a:defRPr>
            </a:lvl2pPr>
            <a:lvl3pPr>
              <a:buClrTx/>
              <a:defRPr>
                <a:latin typeface="IBM Plex Sans" panose="020B0503050203000203" pitchFamily="34" charset="0"/>
              </a:defRPr>
            </a:lvl3pPr>
            <a:lvl4pPr>
              <a:buClrTx/>
              <a:defRPr>
                <a:latin typeface="IBM Plex Sans" panose="020B0503050203000203" pitchFamily="34" charset="0"/>
              </a:defRPr>
            </a:lvl4pPr>
            <a:lvl5pPr>
              <a:buClrTx/>
              <a:defRPr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B38CFD9-F216-4D57-9C12-CD6B65C1F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6031"/>
            <a:ext cx="11277600" cy="57074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IBM Plex Sans" panose="020B0503050203000203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381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D71071D-5685-4597-BD80-6E86DC83A682}"/>
              </a:ext>
            </a:extLst>
          </p:cNvPr>
          <p:cNvSpPr txBox="1">
            <a:spLocks/>
          </p:cNvSpPr>
          <p:nvPr userDrawn="1"/>
        </p:nvSpPr>
        <p:spPr>
          <a:xfrm>
            <a:off x="457200" y="506031"/>
            <a:ext cx="11277600" cy="570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IBM Plex Sans" panose="020B0503050203000203" pitchFamily="34" charset="0"/>
              </a:rPr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D3709F0-8161-4095-891C-B40885DF022B}"/>
              </a:ext>
            </a:extLst>
          </p:cNvPr>
          <p:cNvSpPr txBox="1">
            <a:spLocks/>
          </p:cNvSpPr>
          <p:nvPr userDrawn="1"/>
        </p:nvSpPr>
        <p:spPr>
          <a:xfrm>
            <a:off x="457200" y="1632249"/>
            <a:ext cx="11277600" cy="4544714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Arial Narrow" panose="020B0606020202030204" pitchFamily="34" charset="0"/>
              <a:buChar char="»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Tx/>
              <a:buFont typeface="Arial Narrow" panose="020B0606020202030204" pitchFamily="34" charset="0"/>
              <a:buChar char="»"/>
              <a:defRPr sz="16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Tx/>
              <a:buFont typeface="Arial Narrow" panose="020B0606020202030204" pitchFamily="34" charset="0"/>
              <a:buChar char="»"/>
              <a:defRPr sz="1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Tx/>
              <a:buFont typeface="Arial Narrow" panose="020B0606020202030204" pitchFamily="34" charset="0"/>
              <a:buChar char="»"/>
              <a:defRPr sz="12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Tx/>
              <a:buFont typeface="Arial Narrow" panose="020B0606020202030204" pitchFamily="34" charset="0"/>
              <a:buChar char="»"/>
              <a:defRPr sz="12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latin typeface="IBM Plex Sans" panose="020B0503050203000203" pitchFamily="34" charset="0"/>
              </a:rPr>
              <a:t>Click to edit Master text styles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IBM Plex Sans" panose="020B0503050203000203" pitchFamily="34" charset="0"/>
              </a:rPr>
              <a:t>Second level</a:t>
            </a:r>
          </a:p>
          <a:p>
            <a:pPr lvl="2">
              <a:lnSpc>
                <a:spcPct val="100000"/>
              </a:lnSpc>
            </a:pPr>
            <a:r>
              <a:rPr lang="en-US" dirty="0">
                <a:latin typeface="IBM Plex Sans" panose="020B0503050203000203" pitchFamily="34" charset="0"/>
              </a:rPr>
              <a:t>Third level</a:t>
            </a:r>
          </a:p>
          <a:p>
            <a:pPr lvl="3">
              <a:lnSpc>
                <a:spcPct val="100000"/>
              </a:lnSpc>
            </a:pPr>
            <a:r>
              <a:rPr lang="en-US" dirty="0">
                <a:latin typeface="IBM Plex Sans" panose="020B0503050203000203" pitchFamily="34" charset="0"/>
              </a:rPr>
              <a:t>Fourth level</a:t>
            </a:r>
          </a:p>
          <a:p>
            <a:pPr lvl="4">
              <a:lnSpc>
                <a:spcPct val="100000"/>
              </a:lnSpc>
            </a:pPr>
            <a:r>
              <a:rPr lang="en-US" dirty="0">
                <a:latin typeface="IBM Plex Sans" panose="020B0503050203000203" pitchFamily="34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130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671" r:id="rId3"/>
    <p:sldLayoutId id="2147483662" r:id="rId4"/>
    <p:sldLayoutId id="2147483650" r:id="rId5"/>
    <p:sldLayoutId id="2147483666" r:id="rId6"/>
    <p:sldLayoutId id="2147483664" r:id="rId7"/>
    <p:sldLayoutId id="2147483667" r:id="rId8"/>
    <p:sldLayoutId id="2147483653" r:id="rId9"/>
    <p:sldLayoutId id="2147483668" r:id="rId10"/>
    <p:sldLayoutId id="2147483660" r:id="rId11"/>
    <p:sldLayoutId id="2147483652" r:id="rId12"/>
    <p:sldLayoutId id="2147483669" r:id="rId13"/>
    <p:sldLayoutId id="2147483670" r:id="rId14"/>
    <p:sldLayoutId id="2147483654" r:id="rId15"/>
    <p:sldLayoutId id="2147483655" r:id="rId16"/>
    <p:sldLayoutId id="2147483663" r:id="rId17"/>
    <p:sldLayoutId id="2147483672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150000"/>
        </a:lnSpc>
        <a:spcBef>
          <a:spcPts val="0"/>
        </a:spcBef>
        <a:buClr>
          <a:schemeClr val="tx1"/>
        </a:buClr>
        <a:buFont typeface="Arial Narrow" panose="020B0606020202030204" pitchFamily="34" charset="0"/>
        <a:buChar char="»"/>
        <a:defRPr sz="18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0"/>
        </a:spcBef>
        <a:buClr>
          <a:schemeClr val="tx1"/>
        </a:buClr>
        <a:buFont typeface="Arial Narrow" panose="020B0606020202030204" pitchFamily="34" charset="0"/>
        <a:buChar char="»"/>
        <a:defRPr sz="16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0"/>
        </a:spcBef>
        <a:buClr>
          <a:schemeClr val="tx1"/>
        </a:buClr>
        <a:buFont typeface="Arial Narrow" panose="020B0606020202030204" pitchFamily="34" charset="0"/>
        <a:buChar char="»"/>
        <a:defRPr sz="14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0"/>
        </a:spcBef>
        <a:buClr>
          <a:schemeClr val="tx1"/>
        </a:buClr>
        <a:buFont typeface="Arial Narrow" panose="020B0606020202030204" pitchFamily="34" charset="0"/>
        <a:buChar char="»"/>
        <a:defRPr sz="12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0"/>
        </a:spcBef>
        <a:buClr>
          <a:schemeClr val="tx1"/>
        </a:buClr>
        <a:buFont typeface="Arial Narrow" panose="020B0606020202030204" pitchFamily="34" charset="0"/>
        <a:buChar char="»"/>
        <a:defRPr sz="12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88" userDrawn="1">
          <p15:clr>
            <a:srgbClr val="F26B43"/>
          </p15:clr>
        </p15:guide>
        <p15:guide id="3" pos="7392" userDrawn="1">
          <p15:clr>
            <a:srgbClr val="F26B43"/>
          </p15:clr>
        </p15:guide>
        <p15:guide id="4" orient="horz" pos="3888" userDrawn="1">
          <p15:clr>
            <a:srgbClr val="F26B43"/>
          </p15:clr>
        </p15:guide>
        <p15:guide id="5" orient="horz" pos="3984" userDrawn="1">
          <p15:clr>
            <a:srgbClr val="F26B43"/>
          </p15:clr>
        </p15:guide>
        <p15:guide id="6" orient="horz" pos="336" userDrawn="1">
          <p15:clr>
            <a:srgbClr val="F26B43"/>
          </p15:clr>
        </p15:guide>
        <p15:guide id="7" orient="horz" pos="4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2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g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55C88034-5057-A34C-2EBE-43B6B758AD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330" y="2082555"/>
            <a:ext cx="9840192" cy="558627"/>
          </a:xfrm>
        </p:spPr>
        <p:txBody>
          <a:bodyPr/>
          <a:lstStyle/>
          <a:p>
            <a:r>
              <a:rPr lang="de-DE" dirty="0" err="1"/>
              <a:t>Answer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challenges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SMEs in 2024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AFB40134-023C-C282-92F5-B1CB172E2658}"/>
              </a:ext>
            </a:extLst>
          </p:cNvPr>
          <p:cNvSpPr txBox="1">
            <a:spLocks/>
          </p:cNvSpPr>
          <p:nvPr/>
        </p:nvSpPr>
        <p:spPr>
          <a:xfrm>
            <a:off x="0" y="3364726"/>
            <a:ext cx="7324726" cy="3493274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Arial Narrow" panose="020B0606020202030204" pitchFamily="34" charset="0"/>
              <a:buChar char="»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Arial Narrow" panose="020B0606020202030204" pitchFamily="34" charset="0"/>
              <a:buChar char="»"/>
              <a:defRPr sz="16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Arial Narrow" panose="020B0606020202030204" pitchFamily="34" charset="0"/>
              <a:buChar char="»"/>
              <a:defRPr sz="1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Arial Narrow" panose="020B0606020202030204" pitchFamily="34" charset="0"/>
              <a:buChar char="»"/>
              <a:defRPr sz="12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Arial Narrow" panose="020B0606020202030204" pitchFamily="34" charset="0"/>
              <a:buChar char="»"/>
              <a:defRPr sz="12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ASUG Chicago Chapter Meeting</a:t>
            </a:r>
          </a:p>
          <a:p>
            <a:r>
              <a:rPr lang="de-DE" dirty="0">
                <a:solidFill>
                  <a:schemeClr val="bg1"/>
                </a:solidFill>
              </a:rPr>
              <a:t>Chicago IL  March 14, 2024</a:t>
            </a:r>
          </a:p>
          <a:p>
            <a:endParaRPr lang="de-DE" dirty="0">
              <a:solidFill>
                <a:schemeClr val="bg1"/>
              </a:solidFill>
            </a:endParaRPr>
          </a:p>
          <a:p>
            <a:endParaRPr lang="de-DE" dirty="0">
              <a:solidFill>
                <a:schemeClr val="bg1"/>
              </a:solidFill>
            </a:endParaRPr>
          </a:p>
          <a:p>
            <a:r>
              <a:rPr lang="de-DE" dirty="0">
                <a:solidFill>
                  <a:schemeClr val="bg1"/>
                </a:solidFill>
              </a:rPr>
              <a:t>Peter </a:t>
            </a:r>
            <a:r>
              <a:rPr lang="de-DE" dirty="0" err="1">
                <a:solidFill>
                  <a:schemeClr val="bg1"/>
                </a:solidFill>
              </a:rPr>
              <a:t>Huegel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Customer Solutions </a:t>
            </a:r>
            <a:r>
              <a:rPr lang="de-DE" dirty="0" err="1">
                <a:solidFill>
                  <a:schemeClr val="bg1"/>
                </a:solidFill>
              </a:rPr>
              <a:t>Architect</a:t>
            </a:r>
            <a:endParaRPr lang="de-DE" dirty="0">
              <a:solidFill>
                <a:schemeClr val="bg1"/>
              </a:solidFill>
            </a:endParaRPr>
          </a:p>
          <a:p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2" name="Picture 2" descr="ASUG - Become a Member Today">
            <a:extLst>
              <a:ext uri="{FF2B5EF4-FFF2-40B4-BE49-F238E27FC236}">
                <a16:creationId xmlns:a16="http://schemas.microsoft.com/office/drawing/2014/main" id="{4E5D8D34-9F19-6D9E-6344-F83350B08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774" y="3625750"/>
            <a:ext cx="1921303" cy="56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498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8BA84-EED6-8522-3ADC-1AAA6C1EB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data and (Generative) AI relate?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2D5305B-B40C-FFB9-6177-E53C97044A8C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94608" y="1048800"/>
            <a:ext cx="11277600" cy="418743"/>
          </a:xfrm>
        </p:spPr>
        <p:txBody>
          <a:bodyPr/>
          <a:lstStyle/>
          <a:p>
            <a:r>
              <a:rPr lang="en-US" dirty="0"/>
              <a:t>Let me let Generative AI draw us a picture to explain</a:t>
            </a:r>
          </a:p>
        </p:txBody>
      </p:sp>
      <p:pic>
        <p:nvPicPr>
          <p:cNvPr id="10" name="Picture 9" descr="A person dunking a basketball&#10;&#10;Description automatically generated">
            <a:extLst>
              <a:ext uri="{FF2B5EF4-FFF2-40B4-BE49-F238E27FC236}">
                <a16:creationId xmlns:a16="http://schemas.microsoft.com/office/drawing/2014/main" id="{D9AC667C-556D-E5FC-A57C-32361E9D4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501" y="1694288"/>
            <a:ext cx="3340728" cy="3340728"/>
          </a:xfrm>
          <a:prstGeom prst="rect">
            <a:avLst/>
          </a:prstGeom>
        </p:spPr>
      </p:pic>
      <p:pic>
        <p:nvPicPr>
          <p:cNvPr id="12" name="Picture 11" descr="A screenshot of a basketball player&#10;&#10;Description automatically generated">
            <a:extLst>
              <a:ext uri="{FF2B5EF4-FFF2-40B4-BE49-F238E27FC236}">
                <a16:creationId xmlns:a16="http://schemas.microsoft.com/office/drawing/2014/main" id="{C7693744-84BD-DF3C-E73C-89C49DB9C0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" t="8714" r="46370" b="22639"/>
          <a:stretch/>
        </p:blipFill>
        <p:spPr>
          <a:xfrm>
            <a:off x="5848538" y="1647511"/>
            <a:ext cx="3282908" cy="33407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BC411A2-DC44-575D-775D-7FB3A2E8182F}"/>
              </a:ext>
            </a:extLst>
          </p:cNvPr>
          <p:cNvSpPr txBox="1"/>
          <p:nvPr/>
        </p:nvSpPr>
        <p:spPr>
          <a:xfrm>
            <a:off x="1439501" y="5035016"/>
            <a:ext cx="226504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AI using sound 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294A1D-C165-1454-CA57-ABA23684D196}"/>
              </a:ext>
            </a:extLst>
          </p:cNvPr>
          <p:cNvSpPr txBox="1"/>
          <p:nvPr/>
        </p:nvSpPr>
        <p:spPr>
          <a:xfrm>
            <a:off x="5848538" y="5035016"/>
            <a:ext cx="242053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AI using subpar data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4D8113-70F4-60C8-32B5-78315DF7F2B7}"/>
              </a:ext>
            </a:extLst>
          </p:cNvPr>
          <p:cNvSpPr txBox="1"/>
          <p:nvPr/>
        </p:nvSpPr>
        <p:spPr>
          <a:xfrm>
            <a:off x="1359131" y="5860473"/>
            <a:ext cx="660437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DE" sz="2400" b="1" dirty="0"/>
              <a:t>Prompt: ‚Draw a </a:t>
            </a:r>
            <a:r>
              <a:rPr lang="de-DE" sz="2400" b="1" dirty="0" err="1"/>
              <a:t>sketch</a:t>
            </a:r>
            <a:r>
              <a:rPr lang="de-DE" sz="2400" b="1" dirty="0"/>
              <a:t> </a:t>
            </a:r>
            <a:r>
              <a:rPr lang="de-DE" sz="2400" b="1" dirty="0" err="1"/>
              <a:t>of</a:t>
            </a:r>
            <a:r>
              <a:rPr lang="de-DE" sz="2400" b="1" dirty="0"/>
              <a:t> a </a:t>
            </a:r>
            <a:r>
              <a:rPr lang="de-DE" sz="2400" b="1" dirty="0" err="1"/>
              <a:t>basketball</a:t>
            </a:r>
            <a:r>
              <a:rPr lang="de-DE" sz="2400" b="1" dirty="0"/>
              <a:t> </a:t>
            </a:r>
            <a:r>
              <a:rPr lang="de-DE" sz="2400" b="1" dirty="0" err="1"/>
              <a:t>slam</a:t>
            </a:r>
            <a:r>
              <a:rPr lang="de-DE" sz="2400" b="1" dirty="0"/>
              <a:t> </a:t>
            </a:r>
            <a:r>
              <a:rPr lang="de-DE" sz="2400" b="1" dirty="0" err="1"/>
              <a:t>dunk</a:t>
            </a:r>
            <a:r>
              <a:rPr lang="de-DE" sz="2400" b="1" dirty="0"/>
              <a:t>, </a:t>
            </a:r>
            <a:r>
              <a:rPr lang="de-DE" sz="2400" b="1" dirty="0" err="1"/>
              <a:t>pls</a:t>
            </a:r>
            <a:r>
              <a:rPr lang="de-DE" sz="2400" b="1" dirty="0"/>
              <a:t>.‘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43993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DD873-441A-2F7C-4B47-9C784817F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what a Plan A can look like</a:t>
            </a:r>
          </a:p>
        </p:txBody>
      </p:sp>
      <p:pic>
        <p:nvPicPr>
          <p:cNvPr id="4" name="Picture 3" descr="A blue arrow with black text&#10;&#10;Description automatically generated">
            <a:extLst>
              <a:ext uri="{FF2B5EF4-FFF2-40B4-BE49-F238E27FC236}">
                <a16:creationId xmlns:a16="http://schemas.microsoft.com/office/drawing/2014/main" id="{5D7CF286-BFDE-5DA1-A14A-23C053581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37" y="1743826"/>
            <a:ext cx="10638898" cy="346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08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DD873-441A-2F7C-4B47-9C784817F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Process Automation fit into this picture?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547A0E-2B4C-A4A4-821C-FF8A7E459586}"/>
              </a:ext>
            </a:extLst>
          </p:cNvPr>
          <p:cNvSpPr txBox="1"/>
          <p:nvPr/>
        </p:nvSpPr>
        <p:spPr>
          <a:xfrm>
            <a:off x="609908" y="3429000"/>
            <a:ext cx="914868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2000" dirty="0" err="1"/>
              <a:t>We</a:t>
            </a:r>
            <a:r>
              <a:rPr lang="de-DE" sz="2000" dirty="0"/>
              <a:t> </a:t>
            </a:r>
            <a:r>
              <a:rPr lang="de-DE" sz="2000" dirty="0" err="1"/>
              <a:t>can</a:t>
            </a:r>
            <a:r>
              <a:rPr lang="de-DE" sz="2000" dirty="0"/>
              <a:t> </a:t>
            </a:r>
            <a:r>
              <a:rPr lang="de-DE" sz="2000" dirty="0" err="1"/>
              <a:t>help</a:t>
            </a:r>
            <a:r>
              <a:rPr lang="de-DE" sz="2000" dirty="0"/>
              <a:t>                         </a:t>
            </a:r>
            <a:r>
              <a:rPr lang="de-DE" sz="2000" dirty="0" err="1"/>
              <a:t>you</a:t>
            </a:r>
            <a:r>
              <a:rPr lang="de-DE" sz="2000" dirty="0"/>
              <a:t> </a:t>
            </a:r>
            <a:r>
              <a:rPr lang="de-DE" sz="2000" dirty="0" err="1"/>
              <a:t>every</a:t>
            </a:r>
            <a:r>
              <a:rPr lang="de-DE" sz="2000" dirty="0"/>
              <a:t>                             </a:t>
            </a:r>
            <a:r>
              <a:rPr lang="de-DE" sz="2000" dirty="0" err="1"/>
              <a:t>step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                             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way</a:t>
            </a:r>
            <a:r>
              <a:rPr lang="de-DE" sz="2000" dirty="0"/>
              <a:t>.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D1941D9-F06B-B234-756F-0E0B94FB50BE}"/>
              </a:ext>
            </a:extLst>
          </p:cNvPr>
          <p:cNvGrpSpPr/>
          <p:nvPr/>
        </p:nvGrpSpPr>
        <p:grpSpPr>
          <a:xfrm>
            <a:off x="4199110" y="4000177"/>
            <a:ext cx="3288382" cy="2267824"/>
            <a:chOff x="6606400" y="4742869"/>
            <a:chExt cx="3288382" cy="2267824"/>
          </a:xfrm>
        </p:grpSpPr>
        <p:pic>
          <p:nvPicPr>
            <p:cNvPr id="10" name="Picture 9" descr="A map of the world&#10;&#10;Description automatically generated">
              <a:extLst>
                <a:ext uri="{FF2B5EF4-FFF2-40B4-BE49-F238E27FC236}">
                  <a16:creationId xmlns:a16="http://schemas.microsoft.com/office/drawing/2014/main" id="{AF43C1F3-92F7-E707-AB2A-8331A5D4A8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32"/>
            <a:stretch/>
          </p:blipFill>
          <p:spPr>
            <a:xfrm>
              <a:off x="6606400" y="4742869"/>
              <a:ext cx="3288382" cy="196004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5A0E664-B781-A2D0-EDF6-3060A10056EA}"/>
                </a:ext>
              </a:extLst>
            </p:cNvPr>
            <p:cNvSpPr txBox="1"/>
            <p:nvPr/>
          </p:nvSpPr>
          <p:spPr>
            <a:xfrm>
              <a:off x="6606400" y="6702916"/>
              <a:ext cx="1458733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de-DE" sz="2000" dirty="0" err="1"/>
                <a:t>Where</a:t>
              </a:r>
              <a:r>
                <a:rPr lang="de-DE" sz="2000" dirty="0"/>
                <a:t> </a:t>
              </a:r>
              <a:r>
                <a:rPr lang="de-DE" sz="2000" dirty="0" err="1"/>
                <a:t>we</a:t>
              </a:r>
              <a:r>
                <a:rPr lang="de-DE" sz="2000" dirty="0"/>
                <a:t> do it.</a:t>
              </a:r>
              <a:endParaRPr lang="en-US" sz="2000" dirty="0"/>
            </a:p>
          </p:txBody>
        </p:sp>
      </p:grpSp>
      <p:pic>
        <p:nvPicPr>
          <p:cNvPr id="22" name="Picture 21" descr="A blue hexagon with black text&#10;&#10;Description automatically generated">
            <a:extLst>
              <a:ext uri="{FF2B5EF4-FFF2-40B4-BE49-F238E27FC236}">
                <a16:creationId xmlns:a16="http://schemas.microsoft.com/office/drawing/2014/main" id="{F792DDFF-1CFE-3AAA-FFDB-2E90EF52C6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71" y="1455256"/>
            <a:ext cx="9037320" cy="176189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BC1E7A7-03FF-3AB1-DD36-81978B90219E}"/>
              </a:ext>
            </a:extLst>
          </p:cNvPr>
          <p:cNvGrpSpPr/>
          <p:nvPr/>
        </p:nvGrpSpPr>
        <p:grpSpPr>
          <a:xfrm>
            <a:off x="536171" y="4019662"/>
            <a:ext cx="3255985" cy="2195250"/>
            <a:chOff x="536171" y="4310607"/>
            <a:chExt cx="3255985" cy="219525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61997B8-B583-9D59-65D1-7B2D3F0EB762}"/>
                </a:ext>
              </a:extLst>
            </p:cNvPr>
            <p:cNvSpPr txBox="1"/>
            <p:nvPr/>
          </p:nvSpPr>
          <p:spPr>
            <a:xfrm>
              <a:off x="536171" y="6198080"/>
              <a:ext cx="1166986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de-DE" sz="2000" dirty="0" err="1"/>
                <a:t>What</a:t>
              </a:r>
              <a:r>
                <a:rPr lang="de-DE" sz="2000" dirty="0"/>
                <a:t> </a:t>
              </a:r>
              <a:r>
                <a:rPr lang="de-DE" sz="2000" dirty="0" err="1"/>
                <a:t>we</a:t>
              </a:r>
              <a:r>
                <a:rPr lang="de-DE" sz="2000" dirty="0"/>
                <a:t> do.</a:t>
              </a:r>
              <a:endParaRPr lang="en-US" sz="2000" dirty="0"/>
            </a:p>
          </p:txBody>
        </p:sp>
        <p:pic>
          <p:nvPicPr>
            <p:cNvPr id="23" name="Picture 2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CA852D6D-F83D-08B7-3AF8-83DF3A0ED9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86" t="59839" r="417" b="13510"/>
            <a:stretch/>
          </p:blipFill>
          <p:spPr>
            <a:xfrm>
              <a:off x="536171" y="4310607"/>
              <a:ext cx="3255985" cy="1903156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57172D8-DEBC-1616-B10B-B7FB69B0824F}"/>
              </a:ext>
            </a:extLst>
          </p:cNvPr>
          <p:cNvGrpSpPr/>
          <p:nvPr/>
        </p:nvGrpSpPr>
        <p:grpSpPr>
          <a:xfrm>
            <a:off x="7929790" y="4008020"/>
            <a:ext cx="1828800" cy="2222575"/>
            <a:chOff x="7929790" y="4298965"/>
            <a:chExt cx="1828800" cy="2222575"/>
          </a:xfrm>
        </p:grpSpPr>
        <p:pic>
          <p:nvPicPr>
            <p:cNvPr id="24" name="Picture 23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979C5342-FD4B-71FB-3F6B-1E82BAB38F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" t="54788" r="71202" b="4849"/>
            <a:stretch/>
          </p:blipFill>
          <p:spPr>
            <a:xfrm>
              <a:off x="7929790" y="4298965"/>
              <a:ext cx="1828800" cy="192644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4C39E0-7819-ED6E-503E-432511FD64A8}"/>
                </a:ext>
              </a:extLst>
            </p:cNvPr>
            <p:cNvSpPr txBox="1"/>
            <p:nvPr/>
          </p:nvSpPr>
          <p:spPr>
            <a:xfrm>
              <a:off x="7929790" y="6213763"/>
              <a:ext cx="174086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de-DE" sz="2000" dirty="0" err="1"/>
                <a:t>How</a:t>
              </a:r>
              <a:r>
                <a:rPr lang="de-DE" sz="2000" dirty="0"/>
                <a:t> </a:t>
              </a:r>
              <a:r>
                <a:rPr lang="de-DE" sz="2000" dirty="0" err="1"/>
                <a:t>we</a:t>
              </a:r>
              <a:r>
                <a:rPr lang="de-DE" sz="2000" dirty="0"/>
                <a:t> </a:t>
              </a:r>
              <a:r>
                <a:rPr lang="de-DE" sz="2000" dirty="0" err="1"/>
                <a:t>are</a:t>
              </a:r>
              <a:r>
                <a:rPr lang="de-DE" sz="2000" dirty="0"/>
                <a:t> </a:t>
              </a:r>
              <a:r>
                <a:rPr lang="de-DE" sz="2000" dirty="0" err="1"/>
                <a:t>doing</a:t>
              </a:r>
              <a:r>
                <a:rPr lang="de-DE" sz="2000" dirty="0"/>
                <a:t>.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330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DD873-441A-2F7C-4B47-9C784817F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Process Automation fit into this picture?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E94233E-1D08-B5A2-52CA-43E76E13CB5D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 dirty="0"/>
              <a:t>Looking into optimizing your shipping processes?  Advanced Shipping for S/4HANA</a:t>
            </a:r>
          </a:p>
        </p:txBody>
      </p:sp>
      <p:sp>
        <p:nvSpPr>
          <p:cNvPr id="5" name="Cylinder 4">
            <a:extLst>
              <a:ext uri="{FF2B5EF4-FFF2-40B4-BE49-F238E27FC236}">
                <a16:creationId xmlns:a16="http://schemas.microsoft.com/office/drawing/2014/main" id="{33E2A8EE-1FBD-66C1-DAD0-AF1F68C7AFC9}"/>
              </a:ext>
            </a:extLst>
          </p:cNvPr>
          <p:cNvSpPr/>
          <p:nvPr/>
        </p:nvSpPr>
        <p:spPr>
          <a:xfrm>
            <a:off x="733425" y="4667250"/>
            <a:ext cx="1485900" cy="1466850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SAP R/3</a:t>
            </a:r>
            <a:br>
              <a:rPr lang="en-US" dirty="0"/>
            </a:br>
            <a:r>
              <a:rPr lang="en-US" dirty="0"/>
              <a:t>SAP ECC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FCB26479-D98D-EB08-AD01-278D969A147D}"/>
              </a:ext>
            </a:extLst>
          </p:cNvPr>
          <p:cNvSpPr/>
          <p:nvPr/>
        </p:nvSpPr>
        <p:spPr>
          <a:xfrm>
            <a:off x="2559629" y="4743450"/>
            <a:ext cx="2838450" cy="1466850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SAP ECC </a:t>
            </a:r>
          </a:p>
          <a:p>
            <a:pPr algn="ctr"/>
            <a:r>
              <a:rPr lang="en-US" dirty="0"/>
              <a:t>SAP4/HANA</a:t>
            </a:r>
          </a:p>
        </p:txBody>
      </p:sp>
      <p:sp>
        <p:nvSpPr>
          <p:cNvPr id="7" name="Cylinder 6">
            <a:extLst>
              <a:ext uri="{FF2B5EF4-FFF2-40B4-BE49-F238E27FC236}">
                <a16:creationId xmlns:a16="http://schemas.microsoft.com/office/drawing/2014/main" id="{347DE8DE-A0B8-E8F8-5482-F7F57803C19A}"/>
              </a:ext>
            </a:extLst>
          </p:cNvPr>
          <p:cNvSpPr/>
          <p:nvPr/>
        </p:nvSpPr>
        <p:spPr>
          <a:xfrm>
            <a:off x="7195700" y="4667250"/>
            <a:ext cx="1485900" cy="1466850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Non SAP</a:t>
            </a:r>
          </a:p>
          <a:p>
            <a:pPr algn="ctr"/>
            <a:r>
              <a:rPr lang="en-US" dirty="0"/>
              <a:t>Data warehouse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6FA889B3-3C74-21FF-3560-88711EABCE61}"/>
              </a:ext>
            </a:extLst>
          </p:cNvPr>
          <p:cNvSpPr/>
          <p:nvPr/>
        </p:nvSpPr>
        <p:spPr>
          <a:xfrm>
            <a:off x="8921457" y="4667250"/>
            <a:ext cx="2838450" cy="1466850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Non SAP Applications</a:t>
            </a:r>
          </a:p>
        </p:txBody>
      </p:sp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29442F6-3C10-AD8E-2684-4F198406C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950" y="4743450"/>
            <a:ext cx="1351681" cy="1349041"/>
          </a:xfrm>
          <a:prstGeom prst="rect">
            <a:avLst/>
          </a:prstGeom>
        </p:spPr>
      </p:pic>
      <p:sp>
        <p:nvSpPr>
          <p:cNvPr id="11" name="Cylinder 10">
            <a:extLst>
              <a:ext uri="{FF2B5EF4-FFF2-40B4-BE49-F238E27FC236}">
                <a16:creationId xmlns:a16="http://schemas.microsoft.com/office/drawing/2014/main" id="{7D62EE16-4B5A-1F25-D220-771AD8AB5FB4}"/>
              </a:ext>
            </a:extLst>
          </p:cNvPr>
          <p:cNvSpPr/>
          <p:nvPr/>
        </p:nvSpPr>
        <p:spPr>
          <a:xfrm>
            <a:off x="885825" y="4819650"/>
            <a:ext cx="1485900" cy="1466850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SAP R/3</a:t>
            </a:r>
            <a:br>
              <a:rPr lang="en-US" dirty="0"/>
            </a:br>
            <a:r>
              <a:rPr lang="en-US" dirty="0"/>
              <a:t>SAP ECC</a:t>
            </a:r>
          </a:p>
          <a:p>
            <a:pPr algn="ctr"/>
            <a:r>
              <a:rPr lang="en-US" dirty="0"/>
              <a:t>SAP BW</a:t>
            </a:r>
          </a:p>
        </p:txBody>
      </p:sp>
      <p:sp>
        <p:nvSpPr>
          <p:cNvPr id="13" name="Cylinder 12">
            <a:extLst>
              <a:ext uri="{FF2B5EF4-FFF2-40B4-BE49-F238E27FC236}">
                <a16:creationId xmlns:a16="http://schemas.microsoft.com/office/drawing/2014/main" id="{F2339BF8-930E-F444-89CC-5176FA1C50DC}"/>
              </a:ext>
            </a:extLst>
          </p:cNvPr>
          <p:cNvSpPr/>
          <p:nvPr/>
        </p:nvSpPr>
        <p:spPr>
          <a:xfrm>
            <a:off x="7348100" y="4819650"/>
            <a:ext cx="1485900" cy="1466850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Non SAP</a:t>
            </a:r>
          </a:p>
          <a:p>
            <a:pPr algn="ctr"/>
            <a:r>
              <a:rPr lang="en-US" sz="1600" dirty="0"/>
              <a:t>Data lake/mesh/</a:t>
            </a:r>
            <a:br>
              <a:rPr lang="en-US" sz="1600" dirty="0"/>
            </a:br>
            <a:r>
              <a:rPr lang="en-US" sz="1600" dirty="0"/>
              <a:t>warehouse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25713048-A242-BB12-8A89-8E2DA3DD85F1}"/>
              </a:ext>
            </a:extLst>
          </p:cNvPr>
          <p:cNvSpPr/>
          <p:nvPr/>
        </p:nvSpPr>
        <p:spPr>
          <a:xfrm>
            <a:off x="2712029" y="4895850"/>
            <a:ext cx="2838450" cy="1466850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SAP S/4HANA</a:t>
            </a:r>
          </a:p>
          <a:p>
            <a:pPr algn="ctr"/>
            <a:r>
              <a:rPr lang="en-US" dirty="0"/>
              <a:t>SAP BW/4HANA</a:t>
            </a: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ED411E62-4E04-20FD-92EC-963E61F4CF1B}"/>
              </a:ext>
            </a:extLst>
          </p:cNvPr>
          <p:cNvSpPr/>
          <p:nvPr/>
        </p:nvSpPr>
        <p:spPr>
          <a:xfrm>
            <a:off x="9073857" y="4819650"/>
            <a:ext cx="2838450" cy="1466850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Non SAP ERP, Applications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E76035-720B-CE2B-A393-A8A7E8909EE2}"/>
              </a:ext>
            </a:extLst>
          </p:cNvPr>
          <p:cNvSpPr txBox="1"/>
          <p:nvPr/>
        </p:nvSpPr>
        <p:spPr>
          <a:xfrm>
            <a:off x="591956" y="1647511"/>
            <a:ext cx="1838580" cy="276998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/>
              <a:t>Automation</a:t>
            </a:r>
          </a:p>
          <a:p>
            <a:pPr algn="l"/>
            <a:r>
              <a:rPr lang="en-US" dirty="0">
                <a:solidFill>
                  <a:schemeClr val="bg2"/>
                </a:solidFill>
              </a:rPr>
              <a:t>Process definition</a:t>
            </a:r>
          </a:p>
          <a:p>
            <a:pPr algn="l"/>
            <a:r>
              <a:rPr lang="en-US" dirty="0"/>
              <a:t>Process optimization</a:t>
            </a:r>
          </a:p>
          <a:p>
            <a:pPr algn="l"/>
            <a:r>
              <a:rPr lang="en-US" dirty="0">
                <a:solidFill>
                  <a:schemeClr val="bg2"/>
                </a:solidFill>
              </a:rPr>
              <a:t>Workflow definition</a:t>
            </a:r>
          </a:p>
          <a:p>
            <a:pPr algn="l"/>
            <a:r>
              <a:rPr lang="en-US" dirty="0"/>
              <a:t>Workflow optimization</a:t>
            </a:r>
          </a:p>
          <a:p>
            <a:pPr algn="l"/>
            <a:r>
              <a:rPr lang="en-US" dirty="0">
                <a:solidFill>
                  <a:schemeClr val="bg2"/>
                </a:solidFill>
              </a:rPr>
              <a:t>Shopfloor automation</a:t>
            </a:r>
          </a:p>
          <a:p>
            <a:pPr algn="l"/>
            <a:r>
              <a:rPr lang="en-US" dirty="0">
                <a:solidFill>
                  <a:schemeClr val="bg2"/>
                </a:solidFill>
              </a:rPr>
              <a:t>Shopfloor integration</a:t>
            </a:r>
          </a:p>
          <a:p>
            <a:pPr algn="l"/>
            <a:r>
              <a:rPr lang="en-US" dirty="0">
                <a:solidFill>
                  <a:schemeClr val="bg2"/>
                </a:solidFill>
              </a:rPr>
              <a:t>Data Preparation</a:t>
            </a:r>
            <a:br>
              <a:rPr lang="en-US" dirty="0">
                <a:solidFill>
                  <a:schemeClr val="bg2"/>
                </a:solidFill>
              </a:rPr>
            </a:br>
            <a:r>
              <a:rPr lang="en-US" dirty="0"/>
              <a:t>Data Analytics</a:t>
            </a:r>
          </a:p>
          <a:p>
            <a:pPr algn="l"/>
            <a:endParaRPr lang="en-US" dirty="0"/>
          </a:p>
        </p:txBody>
      </p:sp>
      <p:pic>
        <p:nvPicPr>
          <p:cNvPr id="19" name="Picture 18" descr="A black and white logo&#10;&#10;Description automatically generated">
            <a:extLst>
              <a:ext uri="{FF2B5EF4-FFF2-40B4-BE49-F238E27FC236}">
                <a16:creationId xmlns:a16="http://schemas.microsoft.com/office/drawing/2014/main" id="{A776648B-A964-7C66-2BE4-5085993FB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405" y="1019263"/>
            <a:ext cx="952501" cy="952501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3055124-DB2D-C1D7-D3B0-9C61B1534CBC}"/>
              </a:ext>
            </a:extLst>
          </p:cNvPr>
          <p:cNvCxnSpPr>
            <a:cxnSpLocks/>
          </p:cNvCxnSpPr>
          <p:nvPr/>
        </p:nvCxnSpPr>
        <p:spPr>
          <a:xfrm flipV="1">
            <a:off x="4107412" y="4418626"/>
            <a:ext cx="231652" cy="3248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E6CA398-3D8E-0495-3CBE-E9696CE96348}"/>
              </a:ext>
            </a:extLst>
          </p:cNvPr>
          <p:cNvCxnSpPr/>
          <p:nvPr/>
        </p:nvCxnSpPr>
        <p:spPr>
          <a:xfrm>
            <a:off x="274819" y="1777281"/>
            <a:ext cx="2300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C164C51-223A-8020-165A-48F6CD36C801}"/>
              </a:ext>
            </a:extLst>
          </p:cNvPr>
          <p:cNvCxnSpPr/>
          <p:nvPr/>
        </p:nvCxnSpPr>
        <p:spPr>
          <a:xfrm>
            <a:off x="274819" y="2329731"/>
            <a:ext cx="2300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BA9A50F-7633-DBD3-E9F5-036BD5ED4214}"/>
              </a:ext>
            </a:extLst>
          </p:cNvPr>
          <p:cNvCxnSpPr/>
          <p:nvPr/>
        </p:nvCxnSpPr>
        <p:spPr>
          <a:xfrm>
            <a:off x="274819" y="2872656"/>
            <a:ext cx="2300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90CDA853-4547-1287-268A-47243E839A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9" t="27917" r="21172" b="16666"/>
          <a:stretch/>
        </p:blipFill>
        <p:spPr>
          <a:xfrm>
            <a:off x="3808903" y="1553022"/>
            <a:ext cx="4770966" cy="2742963"/>
          </a:xfrm>
          <a:prstGeom prst="rect">
            <a:avLst/>
          </a:prstGeom>
        </p:spPr>
      </p:pic>
      <p:pic>
        <p:nvPicPr>
          <p:cNvPr id="15" name="Picture 2" descr="Ein Bild, das Text, Schrift, Grafiken, Grafikdesign enthält.&#10;&#10;Automatisch generierte Beschreibung">
            <a:extLst>
              <a:ext uri="{FF2B5EF4-FFF2-40B4-BE49-F238E27FC236}">
                <a16:creationId xmlns:a16="http://schemas.microsoft.com/office/drawing/2014/main" id="{CA2F2237-BBB6-BBA4-5A4C-5087812AF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982" y="2424514"/>
            <a:ext cx="2000250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CE820A-69F1-DA2E-ECBA-0220D6F3E9EF}"/>
              </a:ext>
            </a:extLst>
          </p:cNvPr>
          <p:cNvSpPr txBox="1"/>
          <p:nvPr/>
        </p:nvSpPr>
        <p:spPr>
          <a:xfrm>
            <a:off x="9560459" y="3429000"/>
            <a:ext cx="1955664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b="1" dirty="0">
                <a:solidFill>
                  <a:srgbClr val="00B050"/>
                </a:solidFill>
              </a:rPr>
              <a:t>Reducing error</a:t>
            </a:r>
          </a:p>
          <a:p>
            <a:pPr algn="l"/>
            <a:r>
              <a:rPr lang="en-US" sz="1600" b="1" dirty="0">
                <a:solidFill>
                  <a:srgbClr val="00B050"/>
                </a:solidFill>
              </a:rPr>
              <a:t>Less exception handling</a:t>
            </a:r>
          </a:p>
          <a:p>
            <a:pPr algn="l"/>
            <a:r>
              <a:rPr lang="en-US" sz="1600" b="1" dirty="0">
                <a:solidFill>
                  <a:srgbClr val="00B050"/>
                </a:solidFill>
              </a:rPr>
              <a:t>Higher throughput</a:t>
            </a:r>
          </a:p>
        </p:txBody>
      </p:sp>
    </p:spTree>
    <p:extLst>
      <p:ext uri="{BB962C8B-B14F-4D97-AF65-F5344CB8AC3E}">
        <p14:creationId xmlns:p14="http://schemas.microsoft.com/office/powerpoint/2010/main" val="3153412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DD873-441A-2F7C-4B47-9C784817F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Process Automation fit into this picture?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E94233E-1D08-B5A2-52CA-43E76E13CB5D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 dirty="0"/>
              <a:t>Data processing challenge answered by AI based document processing for S/4HANA</a:t>
            </a:r>
          </a:p>
        </p:txBody>
      </p:sp>
      <p:sp>
        <p:nvSpPr>
          <p:cNvPr id="5" name="Cylinder 4">
            <a:extLst>
              <a:ext uri="{FF2B5EF4-FFF2-40B4-BE49-F238E27FC236}">
                <a16:creationId xmlns:a16="http://schemas.microsoft.com/office/drawing/2014/main" id="{33E2A8EE-1FBD-66C1-DAD0-AF1F68C7AFC9}"/>
              </a:ext>
            </a:extLst>
          </p:cNvPr>
          <p:cNvSpPr/>
          <p:nvPr/>
        </p:nvSpPr>
        <p:spPr>
          <a:xfrm>
            <a:off x="733425" y="4667250"/>
            <a:ext cx="1485900" cy="1466850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SAP R/3</a:t>
            </a:r>
            <a:br>
              <a:rPr lang="en-US" dirty="0"/>
            </a:br>
            <a:r>
              <a:rPr lang="en-US" dirty="0"/>
              <a:t>SAP ECC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FCB26479-D98D-EB08-AD01-278D969A147D}"/>
              </a:ext>
            </a:extLst>
          </p:cNvPr>
          <p:cNvSpPr/>
          <p:nvPr/>
        </p:nvSpPr>
        <p:spPr>
          <a:xfrm>
            <a:off x="2559629" y="4743450"/>
            <a:ext cx="2838450" cy="1466850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SAP ECC </a:t>
            </a:r>
          </a:p>
          <a:p>
            <a:pPr algn="ctr"/>
            <a:r>
              <a:rPr lang="en-US" dirty="0"/>
              <a:t>SAP4/HANA</a:t>
            </a:r>
          </a:p>
        </p:txBody>
      </p:sp>
      <p:sp>
        <p:nvSpPr>
          <p:cNvPr id="7" name="Cylinder 6">
            <a:extLst>
              <a:ext uri="{FF2B5EF4-FFF2-40B4-BE49-F238E27FC236}">
                <a16:creationId xmlns:a16="http://schemas.microsoft.com/office/drawing/2014/main" id="{347DE8DE-A0B8-E8F8-5482-F7F57803C19A}"/>
              </a:ext>
            </a:extLst>
          </p:cNvPr>
          <p:cNvSpPr/>
          <p:nvPr/>
        </p:nvSpPr>
        <p:spPr>
          <a:xfrm>
            <a:off x="7195700" y="4667250"/>
            <a:ext cx="1485900" cy="1466850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Non SAP</a:t>
            </a:r>
          </a:p>
          <a:p>
            <a:pPr algn="ctr"/>
            <a:r>
              <a:rPr lang="en-US" dirty="0"/>
              <a:t>Data warehouse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6FA889B3-3C74-21FF-3560-88711EABCE61}"/>
              </a:ext>
            </a:extLst>
          </p:cNvPr>
          <p:cNvSpPr/>
          <p:nvPr/>
        </p:nvSpPr>
        <p:spPr>
          <a:xfrm>
            <a:off x="8921457" y="4667250"/>
            <a:ext cx="2838450" cy="1466850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Non SAP Applications</a:t>
            </a:r>
          </a:p>
        </p:txBody>
      </p:sp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29442F6-3C10-AD8E-2684-4F198406C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950" y="4743450"/>
            <a:ext cx="1351681" cy="1349041"/>
          </a:xfrm>
          <a:prstGeom prst="rect">
            <a:avLst/>
          </a:prstGeom>
        </p:spPr>
      </p:pic>
      <p:sp>
        <p:nvSpPr>
          <p:cNvPr id="11" name="Cylinder 10">
            <a:extLst>
              <a:ext uri="{FF2B5EF4-FFF2-40B4-BE49-F238E27FC236}">
                <a16:creationId xmlns:a16="http://schemas.microsoft.com/office/drawing/2014/main" id="{7D62EE16-4B5A-1F25-D220-771AD8AB5FB4}"/>
              </a:ext>
            </a:extLst>
          </p:cNvPr>
          <p:cNvSpPr/>
          <p:nvPr/>
        </p:nvSpPr>
        <p:spPr>
          <a:xfrm>
            <a:off x="885825" y="4819650"/>
            <a:ext cx="1485900" cy="1466850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SAP R/3</a:t>
            </a:r>
            <a:br>
              <a:rPr lang="en-US" dirty="0"/>
            </a:br>
            <a:r>
              <a:rPr lang="en-US" dirty="0"/>
              <a:t>SAP ECC</a:t>
            </a:r>
          </a:p>
          <a:p>
            <a:pPr algn="ctr"/>
            <a:r>
              <a:rPr lang="en-US" dirty="0"/>
              <a:t>SAP BW</a:t>
            </a:r>
          </a:p>
        </p:txBody>
      </p:sp>
      <p:sp>
        <p:nvSpPr>
          <p:cNvPr id="13" name="Cylinder 12">
            <a:extLst>
              <a:ext uri="{FF2B5EF4-FFF2-40B4-BE49-F238E27FC236}">
                <a16:creationId xmlns:a16="http://schemas.microsoft.com/office/drawing/2014/main" id="{F2339BF8-930E-F444-89CC-5176FA1C50DC}"/>
              </a:ext>
            </a:extLst>
          </p:cNvPr>
          <p:cNvSpPr/>
          <p:nvPr/>
        </p:nvSpPr>
        <p:spPr>
          <a:xfrm>
            <a:off x="7348100" y="4819650"/>
            <a:ext cx="1485900" cy="1466850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Non SAP</a:t>
            </a:r>
          </a:p>
          <a:p>
            <a:pPr algn="ctr"/>
            <a:r>
              <a:rPr lang="en-US" sz="1600" dirty="0"/>
              <a:t>Data lake/mesh/</a:t>
            </a:r>
            <a:br>
              <a:rPr lang="en-US" sz="1600" dirty="0"/>
            </a:br>
            <a:r>
              <a:rPr lang="en-US" sz="1600" dirty="0"/>
              <a:t>warehouse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25713048-A242-BB12-8A89-8E2DA3DD85F1}"/>
              </a:ext>
            </a:extLst>
          </p:cNvPr>
          <p:cNvSpPr/>
          <p:nvPr/>
        </p:nvSpPr>
        <p:spPr>
          <a:xfrm>
            <a:off x="2712029" y="4895850"/>
            <a:ext cx="2838450" cy="1466850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SAP S/4HANA</a:t>
            </a:r>
          </a:p>
          <a:p>
            <a:pPr algn="ctr"/>
            <a:r>
              <a:rPr lang="en-US" dirty="0"/>
              <a:t>SAP BW/4HANA</a:t>
            </a: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ED411E62-4E04-20FD-92EC-963E61F4CF1B}"/>
              </a:ext>
            </a:extLst>
          </p:cNvPr>
          <p:cNvSpPr/>
          <p:nvPr/>
        </p:nvSpPr>
        <p:spPr>
          <a:xfrm>
            <a:off x="9073857" y="4819650"/>
            <a:ext cx="2838450" cy="1466850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Non SAP ERP, Applications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E76035-720B-CE2B-A393-A8A7E8909EE2}"/>
              </a:ext>
            </a:extLst>
          </p:cNvPr>
          <p:cNvSpPr txBox="1"/>
          <p:nvPr/>
        </p:nvSpPr>
        <p:spPr>
          <a:xfrm>
            <a:off x="591956" y="1647511"/>
            <a:ext cx="1838580" cy="276998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/>
              <a:t>Automation</a:t>
            </a:r>
          </a:p>
          <a:p>
            <a:pPr algn="l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Process definition</a:t>
            </a:r>
          </a:p>
          <a:p>
            <a:pPr algn="l"/>
            <a:r>
              <a:rPr lang="en-US" dirty="0"/>
              <a:t>Process optimization</a:t>
            </a:r>
          </a:p>
          <a:p>
            <a:pPr algn="l"/>
            <a:r>
              <a:rPr lang="en-US" dirty="0"/>
              <a:t>Workflow definition</a:t>
            </a:r>
          </a:p>
          <a:p>
            <a:pPr algn="l"/>
            <a:r>
              <a:rPr lang="en-US" dirty="0"/>
              <a:t>Workflow optimization</a:t>
            </a:r>
          </a:p>
          <a:p>
            <a:pPr algn="l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Shopfloor automation</a:t>
            </a:r>
          </a:p>
          <a:p>
            <a:pPr algn="l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Shopfloor integration</a:t>
            </a:r>
          </a:p>
          <a:p>
            <a:pPr algn="l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Data Preparation</a:t>
            </a:r>
            <a:br>
              <a:rPr lang="en-US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dirty="0"/>
              <a:t>Data Analytics</a:t>
            </a:r>
          </a:p>
          <a:p>
            <a:pPr algn="l"/>
            <a:endParaRPr lang="en-US" dirty="0"/>
          </a:p>
        </p:txBody>
      </p:sp>
      <p:pic>
        <p:nvPicPr>
          <p:cNvPr id="19" name="Picture 18" descr="A black and white logo&#10;&#10;Description automatically generated">
            <a:extLst>
              <a:ext uri="{FF2B5EF4-FFF2-40B4-BE49-F238E27FC236}">
                <a16:creationId xmlns:a16="http://schemas.microsoft.com/office/drawing/2014/main" id="{A776648B-A964-7C66-2BE4-5085993FB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405" y="1019263"/>
            <a:ext cx="952501" cy="952501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603ED7A-DBA0-E351-1516-1544671307DE}"/>
              </a:ext>
            </a:extLst>
          </p:cNvPr>
          <p:cNvCxnSpPr>
            <a:cxnSpLocks/>
          </p:cNvCxnSpPr>
          <p:nvPr/>
        </p:nvCxnSpPr>
        <p:spPr>
          <a:xfrm flipV="1">
            <a:off x="9029190" y="1571714"/>
            <a:ext cx="1311492" cy="4945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3055124-DB2D-C1D7-D3B0-9C61B1534CBC}"/>
              </a:ext>
            </a:extLst>
          </p:cNvPr>
          <p:cNvCxnSpPr>
            <a:cxnSpLocks/>
          </p:cNvCxnSpPr>
          <p:nvPr/>
        </p:nvCxnSpPr>
        <p:spPr>
          <a:xfrm flipV="1">
            <a:off x="4107412" y="4418626"/>
            <a:ext cx="231652" cy="3248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E6CA398-3D8E-0495-3CBE-E9696CE96348}"/>
              </a:ext>
            </a:extLst>
          </p:cNvPr>
          <p:cNvCxnSpPr/>
          <p:nvPr/>
        </p:nvCxnSpPr>
        <p:spPr>
          <a:xfrm>
            <a:off x="274819" y="1777281"/>
            <a:ext cx="2300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C164C51-223A-8020-165A-48F6CD36C801}"/>
              </a:ext>
            </a:extLst>
          </p:cNvPr>
          <p:cNvCxnSpPr/>
          <p:nvPr/>
        </p:nvCxnSpPr>
        <p:spPr>
          <a:xfrm>
            <a:off x="274819" y="2329731"/>
            <a:ext cx="2300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BA9A50F-7633-DBD3-E9F5-036BD5ED4214}"/>
              </a:ext>
            </a:extLst>
          </p:cNvPr>
          <p:cNvCxnSpPr/>
          <p:nvPr/>
        </p:nvCxnSpPr>
        <p:spPr>
          <a:xfrm>
            <a:off x="274819" y="2872656"/>
            <a:ext cx="2300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omputer screen with a computer and a computer screen&#10;&#10;Description automatically generated with medium confidence">
            <a:extLst>
              <a:ext uri="{FF2B5EF4-FFF2-40B4-BE49-F238E27FC236}">
                <a16:creationId xmlns:a16="http://schemas.microsoft.com/office/drawing/2014/main" id="{8570B9A1-A326-41F0-2F69-BD2901AA10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7" t="18472" r="14845" b="15694"/>
          <a:stretch/>
        </p:blipFill>
        <p:spPr>
          <a:xfrm>
            <a:off x="4206531" y="1750677"/>
            <a:ext cx="4466765" cy="25115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2F513F-1BEC-409D-20F9-358DEFBCF0D8}"/>
              </a:ext>
            </a:extLst>
          </p:cNvPr>
          <p:cNvSpPr txBox="1"/>
          <p:nvPr/>
        </p:nvSpPr>
        <p:spPr>
          <a:xfrm>
            <a:off x="9515250" y="2637126"/>
            <a:ext cx="1955664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b="1" dirty="0">
                <a:solidFill>
                  <a:srgbClr val="00B050"/>
                </a:solidFill>
              </a:rPr>
              <a:t>Reducing error</a:t>
            </a:r>
          </a:p>
          <a:p>
            <a:pPr algn="l"/>
            <a:r>
              <a:rPr lang="en-US" sz="1600" b="1" dirty="0">
                <a:solidFill>
                  <a:srgbClr val="00B050"/>
                </a:solidFill>
              </a:rPr>
              <a:t>Less exception handling</a:t>
            </a:r>
          </a:p>
          <a:p>
            <a:pPr algn="l"/>
            <a:r>
              <a:rPr lang="en-US" sz="1600" b="1" dirty="0">
                <a:solidFill>
                  <a:srgbClr val="00B050"/>
                </a:solidFill>
              </a:rPr>
              <a:t>Higher throughput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BCFF4FF-2CD7-CC53-B91B-E7C88FACFF62}"/>
              </a:ext>
            </a:extLst>
          </p:cNvPr>
          <p:cNvCxnSpPr/>
          <p:nvPr/>
        </p:nvCxnSpPr>
        <p:spPr>
          <a:xfrm>
            <a:off x="342197" y="3997645"/>
            <a:ext cx="2300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1138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DD873-441A-2F7C-4B47-9C784817F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Process Automation fit into this picture?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E94233E-1D08-B5A2-52CA-43E76E13CB5D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 dirty="0"/>
              <a:t>You have multiple plants or ERP systems. </a:t>
            </a:r>
            <a:r>
              <a:rPr lang="en-US" b="1" dirty="0"/>
              <a:t>PA Facts</a:t>
            </a:r>
            <a:r>
              <a:rPr lang="en-US" dirty="0"/>
              <a:t>: Production.IoT.Analytics.AI  - all integrated </a:t>
            </a:r>
          </a:p>
        </p:txBody>
      </p:sp>
      <p:sp>
        <p:nvSpPr>
          <p:cNvPr id="5" name="Cylinder 4">
            <a:extLst>
              <a:ext uri="{FF2B5EF4-FFF2-40B4-BE49-F238E27FC236}">
                <a16:creationId xmlns:a16="http://schemas.microsoft.com/office/drawing/2014/main" id="{33E2A8EE-1FBD-66C1-DAD0-AF1F68C7AFC9}"/>
              </a:ext>
            </a:extLst>
          </p:cNvPr>
          <p:cNvSpPr/>
          <p:nvPr/>
        </p:nvSpPr>
        <p:spPr>
          <a:xfrm>
            <a:off x="733425" y="4667250"/>
            <a:ext cx="1485900" cy="1466850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SAP R/3</a:t>
            </a:r>
            <a:br>
              <a:rPr lang="en-US" dirty="0"/>
            </a:br>
            <a:r>
              <a:rPr lang="en-US" dirty="0"/>
              <a:t>SAP ECC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FCB26479-D98D-EB08-AD01-278D969A147D}"/>
              </a:ext>
            </a:extLst>
          </p:cNvPr>
          <p:cNvSpPr/>
          <p:nvPr/>
        </p:nvSpPr>
        <p:spPr>
          <a:xfrm>
            <a:off x="2559629" y="4743450"/>
            <a:ext cx="2838450" cy="1466850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SAP ECC </a:t>
            </a:r>
          </a:p>
          <a:p>
            <a:pPr algn="ctr"/>
            <a:r>
              <a:rPr lang="en-US" dirty="0"/>
              <a:t>SAP4/HANA</a:t>
            </a:r>
          </a:p>
        </p:txBody>
      </p:sp>
      <p:sp>
        <p:nvSpPr>
          <p:cNvPr id="7" name="Cylinder 6">
            <a:extLst>
              <a:ext uri="{FF2B5EF4-FFF2-40B4-BE49-F238E27FC236}">
                <a16:creationId xmlns:a16="http://schemas.microsoft.com/office/drawing/2014/main" id="{347DE8DE-A0B8-E8F8-5482-F7F57803C19A}"/>
              </a:ext>
            </a:extLst>
          </p:cNvPr>
          <p:cNvSpPr/>
          <p:nvPr/>
        </p:nvSpPr>
        <p:spPr>
          <a:xfrm>
            <a:off x="7195700" y="4667250"/>
            <a:ext cx="1485900" cy="1466850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Non SAP</a:t>
            </a:r>
          </a:p>
          <a:p>
            <a:pPr algn="ctr"/>
            <a:r>
              <a:rPr lang="en-US" dirty="0"/>
              <a:t>Data warehouse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6FA889B3-3C74-21FF-3560-88711EABCE61}"/>
              </a:ext>
            </a:extLst>
          </p:cNvPr>
          <p:cNvSpPr/>
          <p:nvPr/>
        </p:nvSpPr>
        <p:spPr>
          <a:xfrm>
            <a:off x="8921457" y="4667250"/>
            <a:ext cx="2838450" cy="1466850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Non SAP Applications</a:t>
            </a:r>
          </a:p>
        </p:txBody>
      </p:sp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29442F6-3C10-AD8E-2684-4F198406C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826" y="4937459"/>
            <a:ext cx="1351681" cy="1349041"/>
          </a:xfrm>
          <a:prstGeom prst="rect">
            <a:avLst/>
          </a:prstGeom>
        </p:spPr>
      </p:pic>
      <p:sp>
        <p:nvSpPr>
          <p:cNvPr id="11" name="Cylinder 10">
            <a:extLst>
              <a:ext uri="{FF2B5EF4-FFF2-40B4-BE49-F238E27FC236}">
                <a16:creationId xmlns:a16="http://schemas.microsoft.com/office/drawing/2014/main" id="{7D62EE16-4B5A-1F25-D220-771AD8AB5FB4}"/>
              </a:ext>
            </a:extLst>
          </p:cNvPr>
          <p:cNvSpPr/>
          <p:nvPr/>
        </p:nvSpPr>
        <p:spPr>
          <a:xfrm>
            <a:off x="885825" y="4819650"/>
            <a:ext cx="1485900" cy="1466850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SAP R/3</a:t>
            </a:r>
            <a:br>
              <a:rPr lang="en-US" dirty="0"/>
            </a:br>
            <a:r>
              <a:rPr lang="en-US" dirty="0"/>
              <a:t>SAP ECC</a:t>
            </a:r>
          </a:p>
          <a:p>
            <a:pPr algn="ctr"/>
            <a:r>
              <a:rPr lang="en-US" dirty="0"/>
              <a:t>SAP BW</a:t>
            </a:r>
          </a:p>
        </p:txBody>
      </p:sp>
      <p:sp>
        <p:nvSpPr>
          <p:cNvPr id="13" name="Cylinder 12">
            <a:extLst>
              <a:ext uri="{FF2B5EF4-FFF2-40B4-BE49-F238E27FC236}">
                <a16:creationId xmlns:a16="http://schemas.microsoft.com/office/drawing/2014/main" id="{F2339BF8-930E-F444-89CC-5176FA1C50DC}"/>
              </a:ext>
            </a:extLst>
          </p:cNvPr>
          <p:cNvSpPr/>
          <p:nvPr/>
        </p:nvSpPr>
        <p:spPr>
          <a:xfrm>
            <a:off x="7348100" y="4819650"/>
            <a:ext cx="1485900" cy="1466850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Non SAP</a:t>
            </a:r>
          </a:p>
          <a:p>
            <a:pPr algn="ctr"/>
            <a:r>
              <a:rPr lang="en-US" sz="1600" dirty="0"/>
              <a:t>Data lake/mesh/</a:t>
            </a:r>
            <a:br>
              <a:rPr lang="en-US" sz="1600" dirty="0"/>
            </a:br>
            <a:r>
              <a:rPr lang="en-US" sz="1600" dirty="0"/>
              <a:t>warehouse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25713048-A242-BB12-8A89-8E2DA3DD85F1}"/>
              </a:ext>
            </a:extLst>
          </p:cNvPr>
          <p:cNvSpPr/>
          <p:nvPr/>
        </p:nvSpPr>
        <p:spPr>
          <a:xfrm>
            <a:off x="2712029" y="4895850"/>
            <a:ext cx="2838450" cy="1466850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SAP ECC </a:t>
            </a:r>
          </a:p>
          <a:p>
            <a:pPr algn="ctr"/>
            <a:r>
              <a:rPr lang="en-US" dirty="0"/>
              <a:t>SAP S/4HANA</a:t>
            </a:r>
          </a:p>
          <a:p>
            <a:pPr algn="ctr"/>
            <a:r>
              <a:rPr lang="en-US" dirty="0"/>
              <a:t>SAP BW/4HANA</a:t>
            </a: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ED411E62-4E04-20FD-92EC-963E61F4CF1B}"/>
              </a:ext>
            </a:extLst>
          </p:cNvPr>
          <p:cNvSpPr/>
          <p:nvPr/>
        </p:nvSpPr>
        <p:spPr>
          <a:xfrm>
            <a:off x="9073857" y="4819650"/>
            <a:ext cx="2838450" cy="1466850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Non SAP ERP, Applications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E76035-720B-CE2B-A393-A8A7E8909EE2}"/>
              </a:ext>
            </a:extLst>
          </p:cNvPr>
          <p:cNvSpPr txBox="1"/>
          <p:nvPr/>
        </p:nvSpPr>
        <p:spPr>
          <a:xfrm>
            <a:off x="591956" y="1647511"/>
            <a:ext cx="1838580" cy="276998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/>
              <a:t>Automation</a:t>
            </a:r>
          </a:p>
          <a:p>
            <a:pPr algn="l"/>
            <a:r>
              <a:rPr lang="en-US" dirty="0"/>
              <a:t>Process definition</a:t>
            </a:r>
          </a:p>
          <a:p>
            <a:pPr algn="l"/>
            <a:r>
              <a:rPr lang="en-US" dirty="0"/>
              <a:t>Process optimization</a:t>
            </a:r>
          </a:p>
          <a:p>
            <a:pPr algn="l"/>
            <a:r>
              <a:rPr lang="en-US" dirty="0"/>
              <a:t>Workflow definition</a:t>
            </a:r>
          </a:p>
          <a:p>
            <a:pPr algn="l"/>
            <a:r>
              <a:rPr lang="en-US" dirty="0"/>
              <a:t>Workflow optimization</a:t>
            </a:r>
          </a:p>
          <a:p>
            <a:pPr algn="l"/>
            <a:r>
              <a:rPr lang="en-US" dirty="0"/>
              <a:t>Shopfloor automation</a:t>
            </a:r>
          </a:p>
          <a:p>
            <a:pPr algn="l"/>
            <a:r>
              <a:rPr lang="en-US" dirty="0"/>
              <a:t>Shopfloor integration</a:t>
            </a:r>
          </a:p>
          <a:p>
            <a:pPr algn="l"/>
            <a:r>
              <a:rPr lang="en-US" dirty="0"/>
              <a:t>Data Preparation</a:t>
            </a:r>
            <a:br>
              <a:rPr lang="en-US" dirty="0"/>
            </a:br>
            <a:r>
              <a:rPr lang="en-US" dirty="0"/>
              <a:t>Data Analytics</a:t>
            </a:r>
          </a:p>
          <a:p>
            <a:pPr algn="l"/>
            <a:endParaRPr lang="en-US" dirty="0"/>
          </a:p>
        </p:txBody>
      </p:sp>
      <p:pic>
        <p:nvPicPr>
          <p:cNvPr id="19" name="Picture 18" descr="A black and white logo&#10;&#10;Description automatically generated">
            <a:extLst>
              <a:ext uri="{FF2B5EF4-FFF2-40B4-BE49-F238E27FC236}">
                <a16:creationId xmlns:a16="http://schemas.microsoft.com/office/drawing/2014/main" id="{A776648B-A964-7C66-2BE4-5085993FB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405" y="1019263"/>
            <a:ext cx="952501" cy="952501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97ABD32-B137-3A91-FA02-C429D1E5EC93}"/>
              </a:ext>
            </a:extLst>
          </p:cNvPr>
          <p:cNvCxnSpPr/>
          <p:nvPr/>
        </p:nvCxnSpPr>
        <p:spPr>
          <a:xfrm>
            <a:off x="274819" y="3720381"/>
            <a:ext cx="2300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3F85AB6-8DA1-9D92-017A-0C92D063C238}"/>
              </a:ext>
            </a:extLst>
          </p:cNvPr>
          <p:cNvCxnSpPr/>
          <p:nvPr/>
        </p:nvCxnSpPr>
        <p:spPr>
          <a:xfrm>
            <a:off x="255066" y="3996606"/>
            <a:ext cx="2300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C21741F-49CA-21CA-59C7-0A4E30FE5E5D}"/>
              </a:ext>
            </a:extLst>
          </p:cNvPr>
          <p:cNvCxnSpPr>
            <a:cxnSpLocks/>
          </p:cNvCxnSpPr>
          <p:nvPr/>
        </p:nvCxnSpPr>
        <p:spPr>
          <a:xfrm flipH="1" flipV="1">
            <a:off x="7630392" y="4384324"/>
            <a:ext cx="308258" cy="511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1717119-110D-C666-8BC4-57283749E142}"/>
              </a:ext>
            </a:extLst>
          </p:cNvPr>
          <p:cNvCxnSpPr>
            <a:cxnSpLocks/>
          </p:cNvCxnSpPr>
          <p:nvPr/>
        </p:nvCxnSpPr>
        <p:spPr>
          <a:xfrm flipH="1" flipV="1">
            <a:off x="8921457" y="4246203"/>
            <a:ext cx="453302" cy="3448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603ED7A-DBA0-E351-1516-1544671307DE}"/>
              </a:ext>
            </a:extLst>
          </p:cNvPr>
          <p:cNvCxnSpPr>
            <a:cxnSpLocks/>
          </p:cNvCxnSpPr>
          <p:nvPr/>
        </p:nvCxnSpPr>
        <p:spPr>
          <a:xfrm flipV="1">
            <a:off x="9029190" y="1571714"/>
            <a:ext cx="1311492" cy="4945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computer screen shot of a computer screen&#10;&#10;Description automatically generated">
            <a:extLst>
              <a:ext uri="{FF2B5EF4-FFF2-40B4-BE49-F238E27FC236}">
                <a16:creationId xmlns:a16="http://schemas.microsoft.com/office/drawing/2014/main" id="{BFEB3373-1E67-8D65-1E7C-E442996E4C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7" t="13922" r="28715" b="36520"/>
          <a:stretch/>
        </p:blipFill>
        <p:spPr>
          <a:xfrm>
            <a:off x="4131254" y="1647511"/>
            <a:ext cx="4705350" cy="2703484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648524E-3689-CC76-2D15-66A506F7A581}"/>
              </a:ext>
            </a:extLst>
          </p:cNvPr>
          <p:cNvCxnSpPr>
            <a:cxnSpLocks/>
          </p:cNvCxnSpPr>
          <p:nvPr/>
        </p:nvCxnSpPr>
        <p:spPr>
          <a:xfrm flipV="1">
            <a:off x="6336896" y="4502992"/>
            <a:ext cx="0" cy="4344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3055124-DB2D-C1D7-D3B0-9C61B1534CBC}"/>
              </a:ext>
            </a:extLst>
          </p:cNvPr>
          <p:cNvCxnSpPr>
            <a:cxnSpLocks/>
          </p:cNvCxnSpPr>
          <p:nvPr/>
        </p:nvCxnSpPr>
        <p:spPr>
          <a:xfrm flipV="1">
            <a:off x="4107412" y="4418626"/>
            <a:ext cx="231652" cy="3248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E6CA398-3D8E-0495-3CBE-E9696CE96348}"/>
              </a:ext>
            </a:extLst>
          </p:cNvPr>
          <p:cNvCxnSpPr/>
          <p:nvPr/>
        </p:nvCxnSpPr>
        <p:spPr>
          <a:xfrm>
            <a:off x="274819" y="1777281"/>
            <a:ext cx="2300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6FC05A5-A5A1-8C85-6851-FC7A217D0D74}"/>
              </a:ext>
            </a:extLst>
          </p:cNvPr>
          <p:cNvCxnSpPr/>
          <p:nvPr/>
        </p:nvCxnSpPr>
        <p:spPr>
          <a:xfrm>
            <a:off x="255066" y="2615481"/>
            <a:ext cx="2300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AA389F0-7C1A-BBDC-BB8B-DA44F42C7DDC}"/>
              </a:ext>
            </a:extLst>
          </p:cNvPr>
          <p:cNvCxnSpPr/>
          <p:nvPr/>
        </p:nvCxnSpPr>
        <p:spPr>
          <a:xfrm>
            <a:off x="274819" y="2066254"/>
            <a:ext cx="2300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C164C51-223A-8020-165A-48F6CD36C801}"/>
              </a:ext>
            </a:extLst>
          </p:cNvPr>
          <p:cNvCxnSpPr/>
          <p:nvPr/>
        </p:nvCxnSpPr>
        <p:spPr>
          <a:xfrm>
            <a:off x="274819" y="2329731"/>
            <a:ext cx="2300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 descr="A blue logo with a black background&#10;&#10;Description automatically generated">
            <a:extLst>
              <a:ext uri="{FF2B5EF4-FFF2-40B4-BE49-F238E27FC236}">
                <a16:creationId xmlns:a16="http://schemas.microsoft.com/office/drawing/2014/main" id="{C1920EAB-0192-1C06-E5F9-1948433C20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225" y="2168109"/>
            <a:ext cx="453302" cy="453302"/>
          </a:xfrm>
          <a:prstGeom prst="rect">
            <a:avLst/>
          </a:prstGeom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A8319CE-8DF1-6A92-3FE8-D626E62DC254}"/>
              </a:ext>
            </a:extLst>
          </p:cNvPr>
          <p:cNvCxnSpPr/>
          <p:nvPr/>
        </p:nvCxnSpPr>
        <p:spPr>
          <a:xfrm>
            <a:off x="274819" y="3167931"/>
            <a:ext cx="2300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6271712C-5564-2C32-E195-A31DC3090DD2}"/>
              </a:ext>
            </a:extLst>
          </p:cNvPr>
          <p:cNvCxnSpPr/>
          <p:nvPr/>
        </p:nvCxnSpPr>
        <p:spPr>
          <a:xfrm>
            <a:off x="274819" y="3429000"/>
            <a:ext cx="2300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BA9A50F-7633-DBD3-E9F5-036BD5ED4214}"/>
              </a:ext>
            </a:extLst>
          </p:cNvPr>
          <p:cNvCxnSpPr/>
          <p:nvPr/>
        </p:nvCxnSpPr>
        <p:spPr>
          <a:xfrm>
            <a:off x="274819" y="2872656"/>
            <a:ext cx="2300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0BBF095-9FBA-941E-F89F-B09C83E158B4}"/>
              </a:ext>
            </a:extLst>
          </p:cNvPr>
          <p:cNvCxnSpPr>
            <a:cxnSpLocks/>
          </p:cNvCxnSpPr>
          <p:nvPr/>
        </p:nvCxnSpPr>
        <p:spPr>
          <a:xfrm flipV="1">
            <a:off x="2352216" y="4160478"/>
            <a:ext cx="1486702" cy="495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48451C5-727A-B2E2-A802-07EB669FB5B2}"/>
              </a:ext>
            </a:extLst>
          </p:cNvPr>
          <p:cNvSpPr txBox="1"/>
          <p:nvPr/>
        </p:nvSpPr>
        <p:spPr>
          <a:xfrm>
            <a:off x="9644380" y="2712050"/>
            <a:ext cx="1872307" cy="9848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b="1" dirty="0">
                <a:solidFill>
                  <a:srgbClr val="00B050"/>
                </a:solidFill>
              </a:rPr>
              <a:t>Across systems:</a:t>
            </a:r>
          </a:p>
          <a:p>
            <a:pPr algn="l"/>
            <a:r>
              <a:rPr lang="en-US" sz="1600" b="1" dirty="0">
                <a:solidFill>
                  <a:srgbClr val="00B050"/>
                </a:solidFill>
              </a:rPr>
              <a:t>Transparency</a:t>
            </a:r>
          </a:p>
          <a:p>
            <a:pPr algn="l"/>
            <a:r>
              <a:rPr lang="en-US" sz="1600" b="1" dirty="0">
                <a:solidFill>
                  <a:srgbClr val="00B050"/>
                </a:solidFill>
              </a:rPr>
              <a:t>Predictive maintenance</a:t>
            </a:r>
          </a:p>
          <a:p>
            <a:pPr algn="l"/>
            <a:r>
              <a:rPr lang="en-US" sz="1600" b="1" dirty="0">
                <a:solidFill>
                  <a:srgbClr val="00B050"/>
                </a:solidFill>
              </a:rPr>
              <a:t>Resource</a:t>
            </a:r>
          </a:p>
        </p:txBody>
      </p:sp>
    </p:spTree>
    <p:extLst>
      <p:ext uri="{BB962C8B-B14F-4D97-AF65-F5344CB8AC3E}">
        <p14:creationId xmlns:p14="http://schemas.microsoft.com/office/powerpoint/2010/main" val="2760747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loud 44">
            <a:extLst>
              <a:ext uri="{FF2B5EF4-FFF2-40B4-BE49-F238E27FC236}">
                <a16:creationId xmlns:a16="http://schemas.microsoft.com/office/drawing/2014/main" id="{91A1050A-76AC-D01C-8248-E7F50B4968E9}"/>
              </a:ext>
            </a:extLst>
          </p:cNvPr>
          <p:cNvSpPr/>
          <p:nvPr/>
        </p:nvSpPr>
        <p:spPr>
          <a:xfrm>
            <a:off x="4562475" y="1352996"/>
            <a:ext cx="3040634" cy="2012838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 logo of a company&#10;&#10;Description automatically generated">
            <a:extLst>
              <a:ext uri="{FF2B5EF4-FFF2-40B4-BE49-F238E27FC236}">
                <a16:creationId xmlns:a16="http://schemas.microsoft.com/office/drawing/2014/main" id="{BC2E2D17-E5C7-8B52-EDF8-72FA81CDCC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910" y="1647511"/>
            <a:ext cx="1776192" cy="12029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BDD873-441A-2F7C-4B47-9C784817F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Process Automation fit into this picture?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E94233E-1D08-B5A2-52CA-43E76E13CB5D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 dirty="0"/>
              <a:t>You are committed to an SAP Integration solution. Leverage SAP Analytics </a:t>
            </a:r>
          </a:p>
        </p:txBody>
      </p:sp>
      <p:sp>
        <p:nvSpPr>
          <p:cNvPr id="5" name="Cylinder 4">
            <a:extLst>
              <a:ext uri="{FF2B5EF4-FFF2-40B4-BE49-F238E27FC236}">
                <a16:creationId xmlns:a16="http://schemas.microsoft.com/office/drawing/2014/main" id="{33E2A8EE-1FBD-66C1-DAD0-AF1F68C7AFC9}"/>
              </a:ext>
            </a:extLst>
          </p:cNvPr>
          <p:cNvSpPr/>
          <p:nvPr/>
        </p:nvSpPr>
        <p:spPr>
          <a:xfrm>
            <a:off x="733425" y="4667250"/>
            <a:ext cx="1485900" cy="1466850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SAP R/3</a:t>
            </a:r>
            <a:br>
              <a:rPr lang="en-US" dirty="0"/>
            </a:br>
            <a:r>
              <a:rPr lang="en-US" dirty="0"/>
              <a:t>SAP ECC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FCB26479-D98D-EB08-AD01-278D969A147D}"/>
              </a:ext>
            </a:extLst>
          </p:cNvPr>
          <p:cNvSpPr/>
          <p:nvPr/>
        </p:nvSpPr>
        <p:spPr>
          <a:xfrm>
            <a:off x="2559629" y="4743450"/>
            <a:ext cx="2838450" cy="1466850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SAP ECC </a:t>
            </a:r>
          </a:p>
          <a:p>
            <a:pPr algn="ctr"/>
            <a:r>
              <a:rPr lang="en-US" dirty="0"/>
              <a:t>SAP4/HANA</a:t>
            </a:r>
          </a:p>
        </p:txBody>
      </p:sp>
      <p:sp>
        <p:nvSpPr>
          <p:cNvPr id="7" name="Cylinder 6">
            <a:extLst>
              <a:ext uri="{FF2B5EF4-FFF2-40B4-BE49-F238E27FC236}">
                <a16:creationId xmlns:a16="http://schemas.microsoft.com/office/drawing/2014/main" id="{347DE8DE-A0B8-E8F8-5482-F7F57803C19A}"/>
              </a:ext>
            </a:extLst>
          </p:cNvPr>
          <p:cNvSpPr/>
          <p:nvPr/>
        </p:nvSpPr>
        <p:spPr>
          <a:xfrm>
            <a:off x="7195700" y="4667250"/>
            <a:ext cx="1485900" cy="1466850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Non SAP</a:t>
            </a:r>
          </a:p>
          <a:p>
            <a:pPr algn="ctr"/>
            <a:r>
              <a:rPr lang="en-US" dirty="0"/>
              <a:t>Data warehouse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6FA889B3-3C74-21FF-3560-88711EABCE61}"/>
              </a:ext>
            </a:extLst>
          </p:cNvPr>
          <p:cNvSpPr/>
          <p:nvPr/>
        </p:nvSpPr>
        <p:spPr>
          <a:xfrm>
            <a:off x="8921457" y="4667250"/>
            <a:ext cx="2838450" cy="1466850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Non SAP Applications</a:t>
            </a:r>
          </a:p>
        </p:txBody>
      </p:sp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29442F6-3C10-AD8E-2684-4F198406C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249" y="4802354"/>
            <a:ext cx="1351681" cy="1349041"/>
          </a:xfrm>
          <a:prstGeom prst="rect">
            <a:avLst/>
          </a:prstGeom>
        </p:spPr>
      </p:pic>
      <p:sp>
        <p:nvSpPr>
          <p:cNvPr id="11" name="Cylinder 10">
            <a:extLst>
              <a:ext uri="{FF2B5EF4-FFF2-40B4-BE49-F238E27FC236}">
                <a16:creationId xmlns:a16="http://schemas.microsoft.com/office/drawing/2014/main" id="{7D62EE16-4B5A-1F25-D220-771AD8AB5FB4}"/>
              </a:ext>
            </a:extLst>
          </p:cNvPr>
          <p:cNvSpPr/>
          <p:nvPr/>
        </p:nvSpPr>
        <p:spPr>
          <a:xfrm>
            <a:off x="885825" y="4819650"/>
            <a:ext cx="1485900" cy="1466850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SAP R/3</a:t>
            </a:r>
            <a:br>
              <a:rPr lang="en-US" dirty="0"/>
            </a:br>
            <a:r>
              <a:rPr lang="en-US" dirty="0"/>
              <a:t>SAP ECC</a:t>
            </a:r>
          </a:p>
          <a:p>
            <a:pPr algn="ctr"/>
            <a:r>
              <a:rPr lang="en-US" dirty="0"/>
              <a:t>SAP BW</a:t>
            </a:r>
          </a:p>
        </p:txBody>
      </p:sp>
      <p:sp>
        <p:nvSpPr>
          <p:cNvPr id="13" name="Cylinder 12">
            <a:extLst>
              <a:ext uri="{FF2B5EF4-FFF2-40B4-BE49-F238E27FC236}">
                <a16:creationId xmlns:a16="http://schemas.microsoft.com/office/drawing/2014/main" id="{F2339BF8-930E-F444-89CC-5176FA1C50DC}"/>
              </a:ext>
            </a:extLst>
          </p:cNvPr>
          <p:cNvSpPr/>
          <p:nvPr/>
        </p:nvSpPr>
        <p:spPr>
          <a:xfrm>
            <a:off x="7348100" y="4819650"/>
            <a:ext cx="1485900" cy="1466850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Non SAP</a:t>
            </a:r>
          </a:p>
          <a:p>
            <a:pPr algn="ctr"/>
            <a:r>
              <a:rPr lang="en-US" dirty="0"/>
              <a:t>Data warehouse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25713048-A242-BB12-8A89-8E2DA3DD85F1}"/>
              </a:ext>
            </a:extLst>
          </p:cNvPr>
          <p:cNvSpPr/>
          <p:nvPr/>
        </p:nvSpPr>
        <p:spPr>
          <a:xfrm>
            <a:off x="2712029" y="4895850"/>
            <a:ext cx="2838450" cy="1466850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SAP ECC </a:t>
            </a:r>
          </a:p>
          <a:p>
            <a:pPr algn="ctr"/>
            <a:r>
              <a:rPr lang="en-US" dirty="0"/>
              <a:t>SAP S/4HANA</a:t>
            </a:r>
          </a:p>
          <a:p>
            <a:pPr algn="ctr"/>
            <a:r>
              <a:rPr lang="en-US" dirty="0"/>
              <a:t>SAP BW/4HANA</a:t>
            </a: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ED411E62-4E04-20FD-92EC-963E61F4CF1B}"/>
              </a:ext>
            </a:extLst>
          </p:cNvPr>
          <p:cNvSpPr/>
          <p:nvPr/>
        </p:nvSpPr>
        <p:spPr>
          <a:xfrm>
            <a:off x="9073857" y="4819650"/>
            <a:ext cx="2838450" cy="1466850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Non SAP Applications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E76035-720B-CE2B-A393-A8A7E8909EE2}"/>
              </a:ext>
            </a:extLst>
          </p:cNvPr>
          <p:cNvSpPr txBox="1"/>
          <p:nvPr/>
        </p:nvSpPr>
        <p:spPr>
          <a:xfrm>
            <a:off x="591956" y="1647511"/>
            <a:ext cx="1838580" cy="276998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Automation</a:t>
            </a:r>
          </a:p>
          <a:p>
            <a:pPr algn="l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Process definition</a:t>
            </a:r>
          </a:p>
          <a:p>
            <a:pPr algn="l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Process optimization</a:t>
            </a:r>
          </a:p>
          <a:p>
            <a:pPr algn="l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Workflow definition</a:t>
            </a:r>
          </a:p>
          <a:p>
            <a:pPr algn="l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Workflow optimization</a:t>
            </a:r>
          </a:p>
          <a:p>
            <a:pPr algn="l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Shopfloor automation</a:t>
            </a:r>
          </a:p>
          <a:p>
            <a:pPr algn="l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Shopfloor integration</a:t>
            </a:r>
          </a:p>
          <a:p>
            <a:pPr algn="l"/>
            <a:r>
              <a:rPr lang="en-US" dirty="0"/>
              <a:t>Data Preparation</a:t>
            </a:r>
            <a:br>
              <a:rPr lang="en-US" dirty="0"/>
            </a:br>
            <a:r>
              <a:rPr lang="en-US" dirty="0"/>
              <a:t>Data Analytics</a:t>
            </a:r>
          </a:p>
          <a:p>
            <a:pPr algn="l"/>
            <a:endParaRPr lang="en-US" dirty="0"/>
          </a:p>
        </p:txBody>
      </p:sp>
      <p:pic>
        <p:nvPicPr>
          <p:cNvPr id="19" name="Picture 18" descr="A black and white logo&#10;&#10;Description automatically generated">
            <a:extLst>
              <a:ext uri="{FF2B5EF4-FFF2-40B4-BE49-F238E27FC236}">
                <a16:creationId xmlns:a16="http://schemas.microsoft.com/office/drawing/2014/main" id="{A776648B-A964-7C66-2BE4-5085993FB4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405" y="1019263"/>
            <a:ext cx="952501" cy="952501"/>
          </a:xfrm>
          <a:prstGeom prst="rect">
            <a:avLst/>
          </a:prstGeom>
        </p:spPr>
      </p:pic>
      <p:pic>
        <p:nvPicPr>
          <p:cNvPr id="21" name="Picture 20" descr="A blue and white logo&#10;&#10;Description automatically generated">
            <a:extLst>
              <a:ext uri="{FF2B5EF4-FFF2-40B4-BE49-F238E27FC236}">
                <a16:creationId xmlns:a16="http://schemas.microsoft.com/office/drawing/2014/main" id="{831C8DD7-26F1-DD98-0C8B-09B0FB869A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122" y="3429000"/>
            <a:ext cx="664154" cy="664154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97ABD32-B137-3A91-FA02-C429D1E5EC93}"/>
              </a:ext>
            </a:extLst>
          </p:cNvPr>
          <p:cNvCxnSpPr/>
          <p:nvPr/>
        </p:nvCxnSpPr>
        <p:spPr>
          <a:xfrm>
            <a:off x="274819" y="3720381"/>
            <a:ext cx="2300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3F85AB6-8DA1-9D92-017A-0C92D063C238}"/>
              </a:ext>
            </a:extLst>
          </p:cNvPr>
          <p:cNvCxnSpPr/>
          <p:nvPr/>
        </p:nvCxnSpPr>
        <p:spPr>
          <a:xfrm>
            <a:off x="255066" y="3996606"/>
            <a:ext cx="2300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C21741F-49CA-21CA-59C7-0A4E30FE5E5D}"/>
              </a:ext>
            </a:extLst>
          </p:cNvPr>
          <p:cNvCxnSpPr>
            <a:cxnSpLocks/>
          </p:cNvCxnSpPr>
          <p:nvPr/>
        </p:nvCxnSpPr>
        <p:spPr>
          <a:xfrm flipH="1" flipV="1">
            <a:off x="6667500" y="2960433"/>
            <a:ext cx="288344" cy="17068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1717119-110D-C666-8BC4-57283749E142}"/>
              </a:ext>
            </a:extLst>
          </p:cNvPr>
          <p:cNvCxnSpPr>
            <a:cxnSpLocks/>
          </p:cNvCxnSpPr>
          <p:nvPr/>
        </p:nvCxnSpPr>
        <p:spPr>
          <a:xfrm flipH="1" flipV="1">
            <a:off x="6505575" y="2867557"/>
            <a:ext cx="2869184" cy="17234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Graphic 37">
            <a:extLst>
              <a:ext uri="{FF2B5EF4-FFF2-40B4-BE49-F238E27FC236}">
                <a16:creationId xmlns:a16="http://schemas.microsoft.com/office/drawing/2014/main" id="{AB1347B3-8F4C-7B28-9EE3-4CBC1904E6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11998" y="2465615"/>
            <a:ext cx="977104" cy="53265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8C6936E-5256-7CC5-A136-346E5CD17B99}"/>
              </a:ext>
            </a:extLst>
          </p:cNvPr>
          <p:cNvCxnSpPr>
            <a:cxnSpLocks/>
          </p:cNvCxnSpPr>
          <p:nvPr/>
        </p:nvCxnSpPr>
        <p:spPr>
          <a:xfrm flipV="1">
            <a:off x="4219575" y="2581275"/>
            <a:ext cx="1466851" cy="847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603ED7A-DBA0-E351-1516-1544671307DE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6889102" y="1816318"/>
            <a:ext cx="3389383" cy="4326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A0C49CB-C382-3131-ABEB-493F6AE1B16F}"/>
              </a:ext>
            </a:extLst>
          </p:cNvPr>
          <p:cNvCxnSpPr>
            <a:cxnSpLocks/>
          </p:cNvCxnSpPr>
          <p:nvPr/>
        </p:nvCxnSpPr>
        <p:spPr>
          <a:xfrm flipH="1" flipV="1">
            <a:off x="3674199" y="4092352"/>
            <a:ext cx="72709" cy="6502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FF030EE-5710-593A-1A1F-208CD7C106E4}"/>
              </a:ext>
            </a:extLst>
          </p:cNvPr>
          <p:cNvCxnSpPr>
            <a:cxnSpLocks/>
          </p:cNvCxnSpPr>
          <p:nvPr/>
        </p:nvCxnSpPr>
        <p:spPr>
          <a:xfrm flipV="1">
            <a:off x="2517667" y="4093154"/>
            <a:ext cx="659640" cy="477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666F71E-F761-49FB-EB47-1FA7D8F91C42}"/>
              </a:ext>
            </a:extLst>
          </p:cNvPr>
          <p:cNvSpPr txBox="1"/>
          <p:nvPr/>
        </p:nvSpPr>
        <p:spPr>
          <a:xfrm>
            <a:off x="9545869" y="2569175"/>
            <a:ext cx="1646605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b="1" dirty="0">
                <a:solidFill>
                  <a:srgbClr val="00B050"/>
                </a:solidFill>
              </a:rPr>
              <a:t>Integrated reporting</a:t>
            </a:r>
          </a:p>
          <a:p>
            <a:pPr algn="l"/>
            <a:r>
              <a:rPr lang="en-US" sz="1600" b="1" dirty="0">
                <a:solidFill>
                  <a:srgbClr val="00B050"/>
                </a:solidFill>
              </a:rPr>
              <a:t>Integrated planning</a:t>
            </a:r>
          </a:p>
          <a:p>
            <a:pPr algn="l"/>
            <a:r>
              <a:rPr lang="en-US" sz="1600" b="1" dirty="0">
                <a:solidFill>
                  <a:srgbClr val="00B050"/>
                </a:solidFill>
              </a:rPr>
              <a:t>Inside the SAP stack</a:t>
            </a:r>
          </a:p>
        </p:txBody>
      </p:sp>
    </p:spTree>
    <p:extLst>
      <p:ext uri="{BB962C8B-B14F-4D97-AF65-F5344CB8AC3E}">
        <p14:creationId xmlns:p14="http://schemas.microsoft.com/office/powerpoint/2010/main" val="873648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9BA614-553A-5C36-45B7-4259C8E48563}"/>
              </a:ext>
            </a:extLst>
          </p:cNvPr>
          <p:cNvSpPr txBox="1"/>
          <p:nvPr/>
        </p:nvSpPr>
        <p:spPr>
          <a:xfrm>
            <a:off x="9362850" y="2595471"/>
            <a:ext cx="2266646" cy="9848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b="1" dirty="0">
                <a:solidFill>
                  <a:srgbClr val="00B050"/>
                </a:solidFill>
              </a:rPr>
              <a:t>Fast implementation</a:t>
            </a:r>
          </a:p>
          <a:p>
            <a:pPr algn="l"/>
            <a:r>
              <a:rPr lang="en-US" sz="1600" b="1" dirty="0">
                <a:solidFill>
                  <a:srgbClr val="00B050"/>
                </a:solidFill>
              </a:rPr>
              <a:t>Gartner MQ Leader planning</a:t>
            </a:r>
          </a:p>
          <a:p>
            <a:pPr algn="l"/>
            <a:r>
              <a:rPr lang="en-US" sz="1600" b="1" dirty="0">
                <a:solidFill>
                  <a:srgbClr val="00B050"/>
                </a:solidFill>
              </a:rPr>
              <a:t>Easy to adopt</a:t>
            </a:r>
          </a:p>
          <a:p>
            <a:pPr algn="l"/>
            <a:r>
              <a:rPr lang="en-US" sz="1600" b="1" dirty="0">
                <a:solidFill>
                  <a:srgbClr val="00B050"/>
                </a:solidFill>
              </a:rPr>
              <a:t>Budget friendly</a:t>
            </a:r>
          </a:p>
        </p:txBody>
      </p:sp>
      <p:sp>
        <p:nvSpPr>
          <p:cNvPr id="47" name="Cloud 46">
            <a:extLst>
              <a:ext uri="{FF2B5EF4-FFF2-40B4-BE49-F238E27FC236}">
                <a16:creationId xmlns:a16="http://schemas.microsoft.com/office/drawing/2014/main" id="{CDA771E4-0FAD-8B6C-0B0D-1AD5C74917C5}"/>
              </a:ext>
            </a:extLst>
          </p:cNvPr>
          <p:cNvSpPr/>
          <p:nvPr/>
        </p:nvSpPr>
        <p:spPr>
          <a:xfrm>
            <a:off x="4199227" y="2165119"/>
            <a:ext cx="1351252" cy="13716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BDD873-441A-2F7C-4B47-9C784817F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Process Automation fit into this picture?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E94233E-1D08-B5A2-52CA-43E76E13CB5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57200" y="998986"/>
            <a:ext cx="11675225" cy="418743"/>
          </a:xfrm>
        </p:spPr>
        <p:txBody>
          <a:bodyPr/>
          <a:lstStyle/>
          <a:p>
            <a:r>
              <a:rPr lang="en-US" b="1" dirty="0"/>
              <a:t>You are on-prem or not looking for integrating in the SAP stack now. You look for a solution for Analytics and Planning.</a:t>
            </a:r>
          </a:p>
        </p:txBody>
      </p:sp>
      <p:sp>
        <p:nvSpPr>
          <p:cNvPr id="5" name="Cylinder 4">
            <a:extLst>
              <a:ext uri="{FF2B5EF4-FFF2-40B4-BE49-F238E27FC236}">
                <a16:creationId xmlns:a16="http://schemas.microsoft.com/office/drawing/2014/main" id="{33E2A8EE-1FBD-66C1-DAD0-AF1F68C7AFC9}"/>
              </a:ext>
            </a:extLst>
          </p:cNvPr>
          <p:cNvSpPr/>
          <p:nvPr/>
        </p:nvSpPr>
        <p:spPr>
          <a:xfrm>
            <a:off x="733425" y="4667250"/>
            <a:ext cx="1485900" cy="1466850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SAP R/3</a:t>
            </a:r>
            <a:br>
              <a:rPr lang="en-US" dirty="0"/>
            </a:br>
            <a:r>
              <a:rPr lang="en-US" dirty="0"/>
              <a:t>SAP ECC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FCB26479-D98D-EB08-AD01-278D969A147D}"/>
              </a:ext>
            </a:extLst>
          </p:cNvPr>
          <p:cNvSpPr/>
          <p:nvPr/>
        </p:nvSpPr>
        <p:spPr>
          <a:xfrm>
            <a:off x="2559629" y="4743450"/>
            <a:ext cx="2838450" cy="1466850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SAP ECC </a:t>
            </a:r>
          </a:p>
          <a:p>
            <a:pPr algn="ctr"/>
            <a:r>
              <a:rPr lang="en-US" dirty="0"/>
              <a:t>SAP4/HANA</a:t>
            </a:r>
          </a:p>
        </p:txBody>
      </p:sp>
      <p:sp>
        <p:nvSpPr>
          <p:cNvPr id="7" name="Cylinder 6">
            <a:extLst>
              <a:ext uri="{FF2B5EF4-FFF2-40B4-BE49-F238E27FC236}">
                <a16:creationId xmlns:a16="http://schemas.microsoft.com/office/drawing/2014/main" id="{347DE8DE-A0B8-E8F8-5482-F7F57803C19A}"/>
              </a:ext>
            </a:extLst>
          </p:cNvPr>
          <p:cNvSpPr/>
          <p:nvPr/>
        </p:nvSpPr>
        <p:spPr>
          <a:xfrm>
            <a:off x="7195700" y="4667250"/>
            <a:ext cx="1485900" cy="1466850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Non SAP</a:t>
            </a:r>
          </a:p>
          <a:p>
            <a:pPr algn="ctr"/>
            <a:r>
              <a:rPr lang="en-US" dirty="0"/>
              <a:t>Data warehouse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6FA889B3-3C74-21FF-3560-88711EABCE61}"/>
              </a:ext>
            </a:extLst>
          </p:cNvPr>
          <p:cNvSpPr/>
          <p:nvPr/>
        </p:nvSpPr>
        <p:spPr>
          <a:xfrm>
            <a:off x="8921457" y="4667250"/>
            <a:ext cx="2838450" cy="1466850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Non SAP Applications</a:t>
            </a:r>
          </a:p>
        </p:txBody>
      </p:sp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29442F6-3C10-AD8E-2684-4F198406C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619" y="4726154"/>
            <a:ext cx="1351681" cy="1349041"/>
          </a:xfrm>
          <a:prstGeom prst="rect">
            <a:avLst/>
          </a:prstGeom>
        </p:spPr>
      </p:pic>
      <p:sp>
        <p:nvSpPr>
          <p:cNvPr id="11" name="Cylinder 10">
            <a:extLst>
              <a:ext uri="{FF2B5EF4-FFF2-40B4-BE49-F238E27FC236}">
                <a16:creationId xmlns:a16="http://schemas.microsoft.com/office/drawing/2014/main" id="{7D62EE16-4B5A-1F25-D220-771AD8AB5FB4}"/>
              </a:ext>
            </a:extLst>
          </p:cNvPr>
          <p:cNvSpPr/>
          <p:nvPr/>
        </p:nvSpPr>
        <p:spPr>
          <a:xfrm>
            <a:off x="885825" y="4819650"/>
            <a:ext cx="1485900" cy="1466850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SAP R/3</a:t>
            </a:r>
            <a:br>
              <a:rPr lang="en-US" dirty="0"/>
            </a:br>
            <a:r>
              <a:rPr lang="en-US" dirty="0"/>
              <a:t>SAP ECC</a:t>
            </a:r>
          </a:p>
          <a:p>
            <a:pPr algn="ctr"/>
            <a:r>
              <a:rPr lang="en-US" dirty="0"/>
              <a:t>SAP BW</a:t>
            </a:r>
          </a:p>
        </p:txBody>
      </p:sp>
      <p:sp>
        <p:nvSpPr>
          <p:cNvPr id="13" name="Cylinder 12">
            <a:extLst>
              <a:ext uri="{FF2B5EF4-FFF2-40B4-BE49-F238E27FC236}">
                <a16:creationId xmlns:a16="http://schemas.microsoft.com/office/drawing/2014/main" id="{F2339BF8-930E-F444-89CC-5176FA1C50DC}"/>
              </a:ext>
            </a:extLst>
          </p:cNvPr>
          <p:cNvSpPr/>
          <p:nvPr/>
        </p:nvSpPr>
        <p:spPr>
          <a:xfrm>
            <a:off x="7348100" y="4819650"/>
            <a:ext cx="1485900" cy="1466850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Non SAP</a:t>
            </a:r>
          </a:p>
          <a:p>
            <a:pPr algn="ctr"/>
            <a:r>
              <a:rPr lang="en-US" dirty="0"/>
              <a:t>Data warehouse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25713048-A242-BB12-8A89-8E2DA3DD85F1}"/>
              </a:ext>
            </a:extLst>
          </p:cNvPr>
          <p:cNvSpPr/>
          <p:nvPr/>
        </p:nvSpPr>
        <p:spPr>
          <a:xfrm>
            <a:off x="2712029" y="4895850"/>
            <a:ext cx="2838450" cy="1466850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SAP ECC </a:t>
            </a:r>
          </a:p>
          <a:p>
            <a:pPr algn="ctr"/>
            <a:r>
              <a:rPr lang="en-US" dirty="0"/>
              <a:t>SAP S/4HANA</a:t>
            </a:r>
            <a:br>
              <a:rPr lang="en-US" dirty="0"/>
            </a:br>
            <a:r>
              <a:rPr lang="en-US" dirty="0"/>
              <a:t>SAP BW/4HANA</a:t>
            </a: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ED411E62-4E04-20FD-92EC-963E61F4CF1B}"/>
              </a:ext>
            </a:extLst>
          </p:cNvPr>
          <p:cNvSpPr/>
          <p:nvPr/>
        </p:nvSpPr>
        <p:spPr>
          <a:xfrm>
            <a:off x="9073857" y="4819650"/>
            <a:ext cx="2838450" cy="1466850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Non SAP Applications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E76035-720B-CE2B-A393-A8A7E8909EE2}"/>
              </a:ext>
            </a:extLst>
          </p:cNvPr>
          <p:cNvSpPr txBox="1"/>
          <p:nvPr/>
        </p:nvSpPr>
        <p:spPr>
          <a:xfrm>
            <a:off x="591956" y="1647511"/>
            <a:ext cx="2172903" cy="276998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Automation</a:t>
            </a:r>
          </a:p>
          <a:p>
            <a:pPr algn="l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Process definition</a:t>
            </a:r>
          </a:p>
          <a:p>
            <a:pPr algn="l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Process optimization</a:t>
            </a:r>
          </a:p>
          <a:p>
            <a:pPr algn="l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Workflow definition</a:t>
            </a:r>
          </a:p>
          <a:p>
            <a:pPr algn="l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Workflow optimization</a:t>
            </a:r>
          </a:p>
          <a:p>
            <a:pPr algn="l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Shopfloor automation</a:t>
            </a:r>
          </a:p>
          <a:p>
            <a:pPr algn="l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Shopfloor integration</a:t>
            </a:r>
          </a:p>
          <a:p>
            <a:pPr algn="l"/>
            <a:r>
              <a:rPr lang="en-US" dirty="0"/>
              <a:t>Data Preparation</a:t>
            </a:r>
            <a:br>
              <a:rPr lang="en-US" dirty="0"/>
            </a:br>
            <a:r>
              <a:rPr lang="en-US" dirty="0"/>
              <a:t>Data Analytics &amp; Planning</a:t>
            </a:r>
          </a:p>
          <a:p>
            <a:pPr algn="l"/>
            <a:endParaRPr lang="en-US" dirty="0"/>
          </a:p>
        </p:txBody>
      </p:sp>
      <p:pic>
        <p:nvPicPr>
          <p:cNvPr id="19" name="Picture 18" descr="A black and white logo&#10;&#10;Description automatically generated">
            <a:extLst>
              <a:ext uri="{FF2B5EF4-FFF2-40B4-BE49-F238E27FC236}">
                <a16:creationId xmlns:a16="http://schemas.microsoft.com/office/drawing/2014/main" id="{A776648B-A964-7C66-2BE4-5085993FB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543" y="1433420"/>
            <a:ext cx="952501" cy="952501"/>
          </a:xfrm>
          <a:prstGeom prst="rect">
            <a:avLst/>
          </a:prstGeom>
        </p:spPr>
      </p:pic>
      <p:pic>
        <p:nvPicPr>
          <p:cNvPr id="21" name="Picture 20" descr="A blue and white logo&#10;&#10;Description automatically generated">
            <a:extLst>
              <a:ext uri="{FF2B5EF4-FFF2-40B4-BE49-F238E27FC236}">
                <a16:creationId xmlns:a16="http://schemas.microsoft.com/office/drawing/2014/main" id="{831C8DD7-26F1-DD98-0C8B-09B0FB869A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122" y="3429000"/>
            <a:ext cx="664154" cy="664154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97ABD32-B137-3A91-FA02-C429D1E5EC93}"/>
              </a:ext>
            </a:extLst>
          </p:cNvPr>
          <p:cNvCxnSpPr/>
          <p:nvPr/>
        </p:nvCxnSpPr>
        <p:spPr>
          <a:xfrm>
            <a:off x="274819" y="3720381"/>
            <a:ext cx="2300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3F85AB6-8DA1-9D92-017A-0C92D063C238}"/>
              </a:ext>
            </a:extLst>
          </p:cNvPr>
          <p:cNvCxnSpPr/>
          <p:nvPr/>
        </p:nvCxnSpPr>
        <p:spPr>
          <a:xfrm>
            <a:off x="255066" y="3996606"/>
            <a:ext cx="2300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C80A8B7-3275-5E1A-FD5E-F5E0C6609C92}"/>
              </a:ext>
            </a:extLst>
          </p:cNvPr>
          <p:cNvCxnSpPr>
            <a:cxnSpLocks/>
          </p:cNvCxnSpPr>
          <p:nvPr/>
        </p:nvCxnSpPr>
        <p:spPr>
          <a:xfrm flipH="1">
            <a:off x="2058701" y="3996606"/>
            <a:ext cx="1110093" cy="670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C21741F-49CA-21CA-59C7-0A4E30FE5E5D}"/>
              </a:ext>
            </a:extLst>
          </p:cNvPr>
          <p:cNvCxnSpPr>
            <a:cxnSpLocks/>
          </p:cNvCxnSpPr>
          <p:nvPr/>
        </p:nvCxnSpPr>
        <p:spPr>
          <a:xfrm flipH="1" flipV="1">
            <a:off x="5398079" y="3295650"/>
            <a:ext cx="1557765" cy="1371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9C9892F-D3CE-5E59-4CE8-766AF2C36926}"/>
              </a:ext>
            </a:extLst>
          </p:cNvPr>
          <p:cNvCxnSpPr/>
          <p:nvPr/>
        </p:nvCxnSpPr>
        <p:spPr>
          <a:xfrm flipV="1">
            <a:off x="3992714" y="3226392"/>
            <a:ext cx="440746" cy="2631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ube 33">
            <a:extLst>
              <a:ext uri="{FF2B5EF4-FFF2-40B4-BE49-F238E27FC236}">
                <a16:creationId xmlns:a16="http://schemas.microsoft.com/office/drawing/2014/main" id="{45E991B4-E028-04EE-92D2-451BBC6C8E46}"/>
              </a:ext>
            </a:extLst>
          </p:cNvPr>
          <p:cNvSpPr/>
          <p:nvPr/>
        </p:nvSpPr>
        <p:spPr>
          <a:xfrm>
            <a:off x="4450124" y="2492074"/>
            <a:ext cx="751177" cy="672003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/>
              <a:t>Analytics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06C8397-EFB4-728D-648C-AF00C3C15FD2}"/>
              </a:ext>
            </a:extLst>
          </p:cNvPr>
          <p:cNvCxnSpPr>
            <a:cxnSpLocks/>
          </p:cNvCxnSpPr>
          <p:nvPr/>
        </p:nvCxnSpPr>
        <p:spPr>
          <a:xfrm flipV="1">
            <a:off x="5503714" y="2064923"/>
            <a:ext cx="4989368" cy="63581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69B9E3C-E4C5-F7ED-488F-E57434732BB8}"/>
              </a:ext>
            </a:extLst>
          </p:cNvPr>
          <p:cNvCxnSpPr>
            <a:cxnSpLocks/>
          </p:cNvCxnSpPr>
          <p:nvPr/>
        </p:nvCxnSpPr>
        <p:spPr>
          <a:xfrm flipH="1" flipV="1">
            <a:off x="5398079" y="3138889"/>
            <a:ext cx="4454660" cy="14521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01D6A1C-AA12-7DFC-1760-590B852DE110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3674199" y="4093154"/>
            <a:ext cx="0" cy="5740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7637F4B-FB36-6441-545D-5BBA7CD0C7ED}"/>
              </a:ext>
            </a:extLst>
          </p:cNvPr>
          <p:cNvGrpSpPr/>
          <p:nvPr/>
        </p:nvGrpSpPr>
        <p:grpSpPr>
          <a:xfrm>
            <a:off x="6678662" y="2328927"/>
            <a:ext cx="5286894" cy="4177145"/>
            <a:chOff x="1837113" y="2123902"/>
            <a:chExt cx="5286894" cy="417714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BFEEF71-C4A5-4BFE-7433-110294A0C1B4}"/>
                </a:ext>
              </a:extLst>
            </p:cNvPr>
            <p:cNvSpPr/>
            <p:nvPr/>
          </p:nvSpPr>
          <p:spPr>
            <a:xfrm>
              <a:off x="1837113" y="2123902"/>
              <a:ext cx="5286894" cy="417714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hteck 2">
              <a:extLst>
                <a:ext uri="{FF2B5EF4-FFF2-40B4-BE49-F238E27FC236}">
                  <a16:creationId xmlns:a16="http://schemas.microsoft.com/office/drawing/2014/main" id="{C520D5C2-7CF9-14A1-0F55-2059994B8295}"/>
                </a:ext>
              </a:extLst>
            </p:cNvPr>
            <p:cNvSpPr/>
            <p:nvPr/>
          </p:nvSpPr>
          <p:spPr>
            <a:xfrm rot="2700000">
              <a:off x="3497807" y="2856690"/>
              <a:ext cx="2307611" cy="2307611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b="1">
                <a:solidFill>
                  <a:schemeClr val="bg1"/>
                </a:solidFill>
              </a:endParaRPr>
            </a:p>
          </p:txBody>
        </p:sp>
        <p:sp>
          <p:nvSpPr>
            <p:cNvPr id="41" name="Rechteck 3">
              <a:extLst>
                <a:ext uri="{FF2B5EF4-FFF2-40B4-BE49-F238E27FC236}">
                  <a16:creationId xmlns:a16="http://schemas.microsoft.com/office/drawing/2014/main" id="{E2D0E2A4-DE47-2B6D-DA1A-0EEEC5AB40BB}"/>
                </a:ext>
              </a:extLst>
            </p:cNvPr>
            <p:cNvSpPr/>
            <p:nvPr/>
          </p:nvSpPr>
          <p:spPr>
            <a:xfrm rot="18900000">
              <a:off x="3074335" y="2966478"/>
              <a:ext cx="576903" cy="576903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b="1">
                  <a:solidFill>
                    <a:schemeClr val="bg1"/>
                  </a:solidFill>
                  <a:cs typeface="Segoe UI Semilight" panose="020B0402040204020203" pitchFamily="34" charset="0"/>
                </a:rPr>
                <a:t>SD</a:t>
              </a:r>
            </a:p>
          </p:txBody>
        </p:sp>
        <p:sp>
          <p:nvSpPr>
            <p:cNvPr id="42" name="Textfeld 9">
              <a:extLst>
                <a:ext uri="{FF2B5EF4-FFF2-40B4-BE49-F238E27FC236}">
                  <a16:creationId xmlns:a16="http://schemas.microsoft.com/office/drawing/2014/main" id="{CCADDB04-9479-33EC-5ECA-6FBDF7A5A355}"/>
                </a:ext>
              </a:extLst>
            </p:cNvPr>
            <p:cNvSpPr txBox="1"/>
            <p:nvPr/>
          </p:nvSpPr>
          <p:spPr>
            <a:xfrm>
              <a:off x="3631972" y="3833412"/>
              <a:ext cx="2227904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 err="1">
                  <a:solidFill>
                    <a:schemeClr val="bg1"/>
                  </a:solidFill>
                  <a:cs typeface="Segoe UI Semilight" panose="020B0402040204020203" pitchFamily="34" charset="0"/>
                </a:rPr>
                <a:t>Available</a:t>
              </a:r>
              <a:r>
                <a:rPr lang="de-DE" b="1" dirty="0">
                  <a:solidFill>
                    <a:schemeClr val="bg1"/>
                  </a:solidFill>
                  <a:cs typeface="Segoe UI Semilight" panose="020B0402040204020203" pitchFamily="34" charset="0"/>
                </a:rPr>
                <a:t> Modules</a:t>
              </a:r>
            </a:p>
          </p:txBody>
        </p:sp>
        <p:sp>
          <p:nvSpPr>
            <p:cNvPr id="43" name="Rechteck 11">
              <a:extLst>
                <a:ext uri="{FF2B5EF4-FFF2-40B4-BE49-F238E27FC236}">
                  <a16:creationId xmlns:a16="http://schemas.microsoft.com/office/drawing/2014/main" id="{0D3C66E7-180E-4A00-BD61-FCC7FD55B715}"/>
                </a:ext>
              </a:extLst>
            </p:cNvPr>
            <p:cNvSpPr/>
            <p:nvPr/>
          </p:nvSpPr>
          <p:spPr>
            <a:xfrm rot="18900000">
              <a:off x="3488618" y="2552193"/>
              <a:ext cx="576903" cy="576903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b="1">
                  <a:solidFill>
                    <a:schemeClr val="bg1"/>
                  </a:solidFill>
                  <a:cs typeface="Segoe UI Semilight" panose="020B0402040204020203" pitchFamily="34" charset="0"/>
                </a:rPr>
                <a:t>MM</a:t>
              </a:r>
            </a:p>
          </p:txBody>
        </p:sp>
        <p:sp>
          <p:nvSpPr>
            <p:cNvPr id="44" name="Rechteck 14">
              <a:extLst>
                <a:ext uri="{FF2B5EF4-FFF2-40B4-BE49-F238E27FC236}">
                  <a16:creationId xmlns:a16="http://schemas.microsoft.com/office/drawing/2014/main" id="{1E838AF8-3064-0531-3296-7C55FFCC9583}"/>
                </a:ext>
              </a:extLst>
            </p:cNvPr>
            <p:cNvSpPr/>
            <p:nvPr/>
          </p:nvSpPr>
          <p:spPr>
            <a:xfrm rot="2700000">
              <a:off x="5163492" y="2482269"/>
              <a:ext cx="576903" cy="576903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b="1">
                  <a:solidFill>
                    <a:schemeClr val="bg1"/>
                  </a:solidFill>
                  <a:cs typeface="Segoe UI Semilight" panose="020B0402040204020203" pitchFamily="34" charset="0"/>
                </a:rPr>
                <a:t>FI</a:t>
              </a:r>
            </a:p>
          </p:txBody>
        </p:sp>
        <p:sp>
          <p:nvSpPr>
            <p:cNvPr id="46" name="Rechteck 15">
              <a:extLst>
                <a:ext uri="{FF2B5EF4-FFF2-40B4-BE49-F238E27FC236}">
                  <a16:creationId xmlns:a16="http://schemas.microsoft.com/office/drawing/2014/main" id="{7ED8618B-53EB-022A-A8F6-1176B2B481EE}"/>
                </a:ext>
              </a:extLst>
            </p:cNvPr>
            <p:cNvSpPr/>
            <p:nvPr/>
          </p:nvSpPr>
          <p:spPr>
            <a:xfrm rot="2700000">
              <a:off x="5577775" y="2896552"/>
              <a:ext cx="576903" cy="576903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b="1">
                  <a:solidFill>
                    <a:schemeClr val="bg1"/>
                  </a:solidFill>
                  <a:cs typeface="Segoe UI Semilight" panose="020B0402040204020203" pitchFamily="34" charset="0"/>
                </a:rPr>
                <a:t>CO</a:t>
              </a:r>
            </a:p>
          </p:txBody>
        </p:sp>
        <p:sp>
          <p:nvSpPr>
            <p:cNvPr id="48" name="Rechteck 18">
              <a:extLst>
                <a:ext uri="{FF2B5EF4-FFF2-40B4-BE49-F238E27FC236}">
                  <a16:creationId xmlns:a16="http://schemas.microsoft.com/office/drawing/2014/main" id="{0202A77F-9518-3D39-CC8F-3F58BDAAD4DD}"/>
                </a:ext>
              </a:extLst>
            </p:cNvPr>
            <p:cNvSpPr/>
            <p:nvPr/>
          </p:nvSpPr>
          <p:spPr>
            <a:xfrm rot="18900000">
              <a:off x="5789483" y="4356149"/>
              <a:ext cx="576903" cy="576903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b="1">
                  <a:solidFill>
                    <a:schemeClr val="bg1"/>
                  </a:solidFill>
                  <a:cs typeface="Segoe UI Semilight" panose="020B0402040204020203" pitchFamily="34" charset="0"/>
                </a:rPr>
                <a:t>QM</a:t>
              </a:r>
            </a:p>
          </p:txBody>
        </p:sp>
        <p:sp>
          <p:nvSpPr>
            <p:cNvPr id="50" name="Rechteck 19">
              <a:extLst>
                <a:ext uri="{FF2B5EF4-FFF2-40B4-BE49-F238E27FC236}">
                  <a16:creationId xmlns:a16="http://schemas.microsoft.com/office/drawing/2014/main" id="{C2FC167B-1E93-2487-88D3-2640272D3CB3}"/>
                </a:ext>
              </a:extLst>
            </p:cNvPr>
            <p:cNvSpPr/>
            <p:nvPr/>
          </p:nvSpPr>
          <p:spPr>
            <a:xfrm rot="18900000">
              <a:off x="5375196" y="4770432"/>
              <a:ext cx="576903" cy="576903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b="1">
                  <a:solidFill>
                    <a:schemeClr val="bg1"/>
                  </a:solidFill>
                  <a:cs typeface="Segoe UI Semilight" panose="020B0402040204020203" pitchFamily="34" charset="0"/>
                </a:rPr>
                <a:t>CS</a:t>
              </a:r>
            </a:p>
          </p:txBody>
        </p:sp>
        <p:sp>
          <p:nvSpPr>
            <p:cNvPr id="51" name="Rechteck 20">
              <a:extLst>
                <a:ext uri="{FF2B5EF4-FFF2-40B4-BE49-F238E27FC236}">
                  <a16:creationId xmlns:a16="http://schemas.microsoft.com/office/drawing/2014/main" id="{7D4A89F0-8842-F23B-BF51-A4501BA53BD1}"/>
                </a:ext>
              </a:extLst>
            </p:cNvPr>
            <p:cNvSpPr/>
            <p:nvPr/>
          </p:nvSpPr>
          <p:spPr>
            <a:xfrm rot="18900000">
              <a:off x="4960915" y="5186852"/>
              <a:ext cx="576903" cy="576903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b="1">
                  <a:solidFill>
                    <a:schemeClr val="bg1"/>
                  </a:solidFill>
                  <a:cs typeface="Segoe UI Semilight" panose="020B0402040204020203" pitchFamily="34" charset="0"/>
                </a:rPr>
                <a:t>PM</a:t>
              </a:r>
            </a:p>
          </p:txBody>
        </p:sp>
        <p:sp>
          <p:nvSpPr>
            <p:cNvPr id="52" name="Rechteck 21">
              <a:extLst>
                <a:ext uri="{FF2B5EF4-FFF2-40B4-BE49-F238E27FC236}">
                  <a16:creationId xmlns:a16="http://schemas.microsoft.com/office/drawing/2014/main" id="{4F5595E3-4B08-0A4D-DBFA-9D2184AB29C4}"/>
                </a:ext>
              </a:extLst>
            </p:cNvPr>
            <p:cNvSpPr/>
            <p:nvPr/>
          </p:nvSpPr>
          <p:spPr>
            <a:xfrm rot="2700000">
              <a:off x="3526986" y="4935006"/>
              <a:ext cx="576903" cy="576903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b="1">
                  <a:solidFill>
                    <a:schemeClr val="bg1"/>
                  </a:solidFill>
                  <a:cs typeface="Segoe UI Semilight" panose="020B0402040204020203" pitchFamily="34" charset="0"/>
                </a:rPr>
                <a:t>PP</a:t>
              </a:r>
            </a:p>
          </p:txBody>
        </p:sp>
        <p:sp>
          <p:nvSpPr>
            <p:cNvPr id="53" name="Rechteck 25">
              <a:extLst>
                <a:ext uri="{FF2B5EF4-FFF2-40B4-BE49-F238E27FC236}">
                  <a16:creationId xmlns:a16="http://schemas.microsoft.com/office/drawing/2014/main" id="{0961D70C-384E-7FE3-A1E2-D4F740117C96}"/>
                </a:ext>
              </a:extLst>
            </p:cNvPr>
            <p:cNvSpPr/>
            <p:nvPr/>
          </p:nvSpPr>
          <p:spPr>
            <a:xfrm rot="2700000">
              <a:off x="3944929" y="5352839"/>
              <a:ext cx="576903" cy="576903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b="1">
                  <a:solidFill>
                    <a:schemeClr val="bg1"/>
                  </a:solidFill>
                  <a:cs typeface="Segoe UI Semilight" panose="020B0402040204020203" pitchFamily="34" charset="0"/>
                </a:rPr>
                <a:t>PS</a:t>
              </a:r>
            </a:p>
          </p:txBody>
        </p:sp>
        <p:sp>
          <p:nvSpPr>
            <p:cNvPr id="55" name="Rechteck 21">
              <a:extLst>
                <a:ext uri="{FF2B5EF4-FFF2-40B4-BE49-F238E27FC236}">
                  <a16:creationId xmlns:a16="http://schemas.microsoft.com/office/drawing/2014/main" id="{858264A6-D650-9D73-6B4C-D8A9E0E3A8A3}"/>
                </a:ext>
              </a:extLst>
            </p:cNvPr>
            <p:cNvSpPr/>
            <p:nvPr/>
          </p:nvSpPr>
          <p:spPr>
            <a:xfrm rot="2700000">
              <a:off x="2729030" y="4131740"/>
              <a:ext cx="576903" cy="576903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b="1" dirty="0">
                  <a:solidFill>
                    <a:schemeClr val="bg1"/>
                  </a:solidFill>
                  <a:cs typeface="Segoe UI Semilight" panose="020B0402040204020203" pitchFamily="34" charset="0"/>
                </a:rPr>
                <a:t>HR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335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DAA38-565A-A48E-48BB-641D64647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Executive Summary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0C50D1B-43A0-C144-6F7B-933927EB7E40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21529" y="1806956"/>
            <a:ext cx="9944277" cy="2230890"/>
          </a:xfrm>
        </p:spPr>
        <p:txBody>
          <a:bodyPr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(Generative) AI will come – one way or the other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Getting your data right is key. (Before you can use AI)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Utilizing these data along the way is smart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 smart.</a:t>
            </a:r>
          </a:p>
        </p:txBody>
      </p:sp>
    </p:spTree>
    <p:extLst>
      <p:ext uri="{BB962C8B-B14F-4D97-AF65-F5344CB8AC3E}">
        <p14:creationId xmlns:p14="http://schemas.microsoft.com/office/powerpoint/2010/main" val="1823476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9">
            <a:extLst>
              <a:ext uri="{FF2B5EF4-FFF2-40B4-BE49-F238E27FC236}">
                <a16:creationId xmlns:a16="http://schemas.microsoft.com/office/drawing/2014/main" id="{C3D8FC5B-A485-4223-B955-3E0A35F3A711}"/>
              </a:ext>
            </a:extLst>
          </p:cNvPr>
          <p:cNvSpPr txBox="1"/>
          <p:nvPr/>
        </p:nvSpPr>
        <p:spPr>
          <a:xfrm>
            <a:off x="9346750" y="4431597"/>
            <a:ext cx="238805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Arial Narrow" panose="020B0606020202030204" pitchFamily="34" charset="0"/>
              </a:rPr>
              <a:t>Peter </a:t>
            </a:r>
            <a:r>
              <a:rPr lang="de-DE" sz="1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Huegel</a:t>
            </a:r>
            <a:endParaRPr lang="de-DE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l"/>
            <a:r>
              <a:rPr lang="en-U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Customer Solutions Architect</a:t>
            </a:r>
            <a:endParaRPr lang="de-DE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D76B5F-D179-475C-A468-0D4160EFCFC7}"/>
              </a:ext>
            </a:extLst>
          </p:cNvPr>
          <p:cNvGrpSpPr/>
          <p:nvPr/>
        </p:nvGrpSpPr>
        <p:grpSpPr>
          <a:xfrm>
            <a:off x="9346750" y="5368597"/>
            <a:ext cx="2281298" cy="525885"/>
            <a:chOff x="9050478" y="5373065"/>
            <a:chExt cx="2281298" cy="525885"/>
          </a:xfrm>
        </p:grpSpPr>
        <p:sp>
          <p:nvSpPr>
            <p:cNvPr id="5" name="TextBox 20">
              <a:extLst>
                <a:ext uri="{FF2B5EF4-FFF2-40B4-BE49-F238E27FC236}">
                  <a16:creationId xmlns:a16="http://schemas.microsoft.com/office/drawing/2014/main" id="{5AC10C0A-0C3C-451D-90B5-4FECC9A0BD80}"/>
                </a:ext>
              </a:extLst>
            </p:cNvPr>
            <p:cNvSpPr txBox="1"/>
            <p:nvPr userDrawn="1"/>
          </p:nvSpPr>
          <p:spPr>
            <a:xfrm>
              <a:off x="9370196" y="5373065"/>
              <a:ext cx="1961580" cy="5078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spcAft>
                  <a:spcPts val="600"/>
                </a:spcAft>
              </a:pPr>
              <a:r>
                <a:rPr lang="de-DE" sz="14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(703) 463-9801</a:t>
              </a:r>
            </a:p>
            <a:p>
              <a:pPr algn="l">
                <a:spcAft>
                  <a:spcPts val="600"/>
                </a:spcAft>
              </a:pPr>
              <a:r>
                <a:rPr lang="de-DE" sz="14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peter.huegel@pa-ats.com</a:t>
              </a:r>
            </a:p>
          </p:txBody>
        </p: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00A13991-FCA0-41DC-97D4-EDBC8ECE0464}"/>
                </a:ext>
              </a:extLst>
            </p:cNvPr>
            <p:cNvGrpSpPr/>
            <p:nvPr userDrawn="1"/>
          </p:nvGrpSpPr>
          <p:grpSpPr>
            <a:xfrm>
              <a:off x="9050479" y="5692286"/>
              <a:ext cx="206498" cy="206664"/>
              <a:chOff x="1066794" y="1110710"/>
              <a:chExt cx="227843" cy="228028"/>
            </a:xfrm>
            <a:solidFill>
              <a:schemeClr val="bg1">
                <a:lumMod val="95000"/>
              </a:schemeClr>
            </a:solidFill>
          </p:grpSpPr>
          <p:sp>
            <p:nvSpPr>
              <p:cNvPr id="9" name="Graphic 1">
                <a:extLst>
                  <a:ext uri="{FF2B5EF4-FFF2-40B4-BE49-F238E27FC236}">
                    <a16:creationId xmlns:a16="http://schemas.microsoft.com/office/drawing/2014/main" id="{2361D858-050E-4227-8C00-6C4CC765BE56}"/>
                  </a:ext>
                </a:extLst>
              </p:cNvPr>
              <p:cNvSpPr/>
              <p:nvPr/>
            </p:nvSpPr>
            <p:spPr>
              <a:xfrm>
                <a:off x="1151382" y="1117663"/>
                <a:ext cx="143255" cy="221075"/>
              </a:xfrm>
              <a:custGeom>
                <a:avLst/>
                <a:gdLst>
                  <a:gd name="connsiteX0" fmla="*/ 0 w 143255"/>
                  <a:gd name="connsiteY0" fmla="*/ 143256 h 221075"/>
                  <a:gd name="connsiteX1" fmla="*/ 39815 w 143255"/>
                  <a:gd name="connsiteY1" fmla="*/ 218503 h 221075"/>
                  <a:gd name="connsiteX2" fmla="*/ 44005 w 143255"/>
                  <a:gd name="connsiteY2" fmla="*/ 221075 h 221075"/>
                  <a:gd name="connsiteX3" fmla="*/ 44196 w 143255"/>
                  <a:gd name="connsiteY3" fmla="*/ 221075 h 221075"/>
                  <a:gd name="connsiteX4" fmla="*/ 48387 w 143255"/>
                  <a:gd name="connsiteY4" fmla="*/ 218218 h 221075"/>
                  <a:gd name="connsiteX5" fmla="*/ 143256 w 143255"/>
                  <a:gd name="connsiteY5" fmla="*/ 0 h 221075"/>
                  <a:gd name="connsiteX6" fmla="*/ 0 w 143255"/>
                  <a:gd name="connsiteY6" fmla="*/ 143256 h 22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3255" h="221075">
                    <a:moveTo>
                      <a:pt x="0" y="143256"/>
                    </a:moveTo>
                    <a:lnTo>
                      <a:pt x="39815" y="218503"/>
                    </a:lnTo>
                    <a:cubicBezTo>
                      <a:pt x="40672" y="220028"/>
                      <a:pt x="42291" y="221075"/>
                      <a:pt x="44005" y="221075"/>
                    </a:cubicBezTo>
                    <a:cubicBezTo>
                      <a:pt x="44101" y="221075"/>
                      <a:pt x="44101" y="221075"/>
                      <a:pt x="44196" y="221075"/>
                    </a:cubicBezTo>
                    <a:cubicBezTo>
                      <a:pt x="46006" y="220980"/>
                      <a:pt x="47625" y="219932"/>
                      <a:pt x="48387" y="218218"/>
                    </a:cubicBezTo>
                    <a:lnTo>
                      <a:pt x="143256" y="0"/>
                    </a:lnTo>
                    <a:lnTo>
                      <a:pt x="0" y="1432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>
                  <a:latin typeface="+mn-lt"/>
                </a:endParaRPr>
              </a:p>
            </p:txBody>
          </p:sp>
          <p:sp>
            <p:nvSpPr>
              <p:cNvPr id="10" name="Graphic 1">
                <a:extLst>
                  <a:ext uri="{FF2B5EF4-FFF2-40B4-BE49-F238E27FC236}">
                    <a16:creationId xmlns:a16="http://schemas.microsoft.com/office/drawing/2014/main" id="{E179A107-29AE-4363-8C8C-7A4448B6AE0D}"/>
                  </a:ext>
                </a:extLst>
              </p:cNvPr>
              <p:cNvSpPr/>
              <p:nvPr/>
            </p:nvSpPr>
            <p:spPr>
              <a:xfrm>
                <a:off x="1066794" y="1110710"/>
                <a:ext cx="221176" cy="143351"/>
              </a:xfrm>
              <a:custGeom>
                <a:avLst/>
                <a:gdLst>
                  <a:gd name="connsiteX0" fmla="*/ 2863 w 221176"/>
                  <a:gd name="connsiteY0" fmla="*/ 94964 h 143351"/>
                  <a:gd name="connsiteX1" fmla="*/ 6 w 221176"/>
                  <a:gd name="connsiteY1" fmla="*/ 99155 h 143351"/>
                  <a:gd name="connsiteX2" fmla="*/ 2578 w 221176"/>
                  <a:gd name="connsiteY2" fmla="*/ 103537 h 143351"/>
                  <a:gd name="connsiteX3" fmla="*/ 77825 w 221176"/>
                  <a:gd name="connsiteY3" fmla="*/ 143351 h 143351"/>
                  <a:gd name="connsiteX4" fmla="*/ 221177 w 221176"/>
                  <a:gd name="connsiteY4" fmla="*/ 0 h 143351"/>
                  <a:gd name="connsiteX5" fmla="*/ 2863 w 221176"/>
                  <a:gd name="connsiteY5" fmla="*/ 94964 h 143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1176" h="143351">
                    <a:moveTo>
                      <a:pt x="2863" y="94964"/>
                    </a:moveTo>
                    <a:cubicBezTo>
                      <a:pt x="1149" y="95726"/>
                      <a:pt x="101" y="97346"/>
                      <a:pt x="6" y="99155"/>
                    </a:cubicBezTo>
                    <a:cubicBezTo>
                      <a:pt x="-89" y="100965"/>
                      <a:pt x="958" y="102679"/>
                      <a:pt x="2578" y="103537"/>
                    </a:cubicBezTo>
                    <a:lnTo>
                      <a:pt x="77825" y="143351"/>
                    </a:lnTo>
                    <a:lnTo>
                      <a:pt x="221177" y="0"/>
                    </a:lnTo>
                    <a:lnTo>
                      <a:pt x="2863" y="9496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>
                  <a:latin typeface="+mn-lt"/>
                </a:endParaRPr>
              </a:p>
            </p:txBody>
          </p:sp>
        </p:grpSp>
        <p:sp>
          <p:nvSpPr>
            <p:cNvPr id="8" name="Graphic 5">
              <a:extLst>
                <a:ext uri="{FF2B5EF4-FFF2-40B4-BE49-F238E27FC236}">
                  <a16:creationId xmlns:a16="http://schemas.microsoft.com/office/drawing/2014/main" id="{40DF5633-D2BB-4D52-9D98-7B56DCEBA239}"/>
                </a:ext>
              </a:extLst>
            </p:cNvPr>
            <p:cNvSpPr/>
            <p:nvPr userDrawn="1"/>
          </p:nvSpPr>
          <p:spPr>
            <a:xfrm>
              <a:off x="9050478" y="5398984"/>
              <a:ext cx="200456" cy="200438"/>
            </a:xfrm>
            <a:custGeom>
              <a:avLst/>
              <a:gdLst>
                <a:gd name="connsiteX0" fmla="*/ 207092 w 214236"/>
                <a:gd name="connsiteY0" fmla="*/ 156496 h 214217"/>
                <a:gd name="connsiteX1" fmla="*/ 183756 w 214236"/>
                <a:gd name="connsiteY1" fmla="*/ 133159 h 214217"/>
                <a:gd name="connsiteX2" fmla="*/ 166516 w 214236"/>
                <a:gd name="connsiteY2" fmla="*/ 126016 h 214217"/>
                <a:gd name="connsiteX3" fmla="*/ 149276 w 214236"/>
                <a:gd name="connsiteY3" fmla="*/ 133159 h 214217"/>
                <a:gd name="connsiteX4" fmla="*/ 142989 w 214236"/>
                <a:gd name="connsiteY4" fmla="*/ 139446 h 214217"/>
                <a:gd name="connsiteX5" fmla="*/ 74790 w 214236"/>
                <a:gd name="connsiteY5" fmla="*/ 71247 h 214217"/>
                <a:gd name="connsiteX6" fmla="*/ 81077 w 214236"/>
                <a:gd name="connsiteY6" fmla="*/ 64960 h 214217"/>
                <a:gd name="connsiteX7" fmla="*/ 81077 w 214236"/>
                <a:gd name="connsiteY7" fmla="*/ 30480 h 214217"/>
                <a:gd name="connsiteX8" fmla="*/ 57740 w 214236"/>
                <a:gd name="connsiteY8" fmla="*/ 7144 h 214217"/>
                <a:gd name="connsiteX9" fmla="*/ 40500 w 214236"/>
                <a:gd name="connsiteY9" fmla="*/ 0 h 214217"/>
                <a:gd name="connsiteX10" fmla="*/ 23260 w 214236"/>
                <a:gd name="connsiteY10" fmla="*/ 7144 h 214217"/>
                <a:gd name="connsiteX11" fmla="*/ 10401 w 214236"/>
                <a:gd name="connsiteY11" fmla="*/ 20002 h 214217"/>
                <a:gd name="connsiteX12" fmla="*/ 5829 w 214236"/>
                <a:gd name="connsiteY12" fmla="*/ 64484 h 214217"/>
                <a:gd name="connsiteX13" fmla="*/ 149657 w 214236"/>
                <a:gd name="connsiteY13" fmla="*/ 208312 h 214217"/>
                <a:gd name="connsiteX14" fmla="*/ 169183 w 214236"/>
                <a:gd name="connsiteY14" fmla="*/ 214217 h 214217"/>
                <a:gd name="connsiteX15" fmla="*/ 194234 w 214236"/>
                <a:gd name="connsiteY15" fmla="*/ 203835 h 214217"/>
                <a:gd name="connsiteX16" fmla="*/ 207092 w 214236"/>
                <a:gd name="connsiteY16" fmla="*/ 190976 h 214217"/>
                <a:gd name="connsiteX17" fmla="*/ 214236 w 214236"/>
                <a:gd name="connsiteY17" fmla="*/ 173736 h 214217"/>
                <a:gd name="connsiteX18" fmla="*/ 207092 w 214236"/>
                <a:gd name="connsiteY18" fmla="*/ 156496 h 214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4236" h="214217">
                  <a:moveTo>
                    <a:pt x="207092" y="156496"/>
                  </a:moveTo>
                  <a:lnTo>
                    <a:pt x="183756" y="133159"/>
                  </a:lnTo>
                  <a:cubicBezTo>
                    <a:pt x="179184" y="128588"/>
                    <a:pt x="172993" y="126016"/>
                    <a:pt x="166516" y="126016"/>
                  </a:cubicBezTo>
                  <a:cubicBezTo>
                    <a:pt x="160039" y="126016"/>
                    <a:pt x="153848" y="128588"/>
                    <a:pt x="149276" y="133159"/>
                  </a:cubicBezTo>
                  <a:lnTo>
                    <a:pt x="142989" y="139446"/>
                  </a:lnTo>
                  <a:cubicBezTo>
                    <a:pt x="118510" y="119158"/>
                    <a:pt x="94983" y="95726"/>
                    <a:pt x="74790" y="71247"/>
                  </a:cubicBezTo>
                  <a:lnTo>
                    <a:pt x="81077" y="64960"/>
                  </a:lnTo>
                  <a:cubicBezTo>
                    <a:pt x="90602" y="55435"/>
                    <a:pt x="90602" y="39910"/>
                    <a:pt x="81077" y="30480"/>
                  </a:cubicBezTo>
                  <a:lnTo>
                    <a:pt x="57740" y="7144"/>
                  </a:lnTo>
                  <a:cubicBezTo>
                    <a:pt x="53168" y="2572"/>
                    <a:pt x="46977" y="0"/>
                    <a:pt x="40500" y="0"/>
                  </a:cubicBezTo>
                  <a:cubicBezTo>
                    <a:pt x="33928" y="0"/>
                    <a:pt x="27832" y="2572"/>
                    <a:pt x="23260" y="7144"/>
                  </a:cubicBezTo>
                  <a:lnTo>
                    <a:pt x="10401" y="20002"/>
                  </a:lnTo>
                  <a:cubicBezTo>
                    <a:pt x="-1505" y="31718"/>
                    <a:pt x="-3410" y="50482"/>
                    <a:pt x="5829" y="64484"/>
                  </a:cubicBezTo>
                  <a:cubicBezTo>
                    <a:pt x="43262" y="121158"/>
                    <a:pt x="93078" y="170878"/>
                    <a:pt x="149657" y="208312"/>
                  </a:cubicBezTo>
                  <a:cubicBezTo>
                    <a:pt x="155467" y="212122"/>
                    <a:pt x="162230" y="214217"/>
                    <a:pt x="169183" y="214217"/>
                  </a:cubicBezTo>
                  <a:cubicBezTo>
                    <a:pt x="178613" y="214217"/>
                    <a:pt x="187566" y="210502"/>
                    <a:pt x="194234" y="203835"/>
                  </a:cubicBezTo>
                  <a:lnTo>
                    <a:pt x="207092" y="190976"/>
                  </a:lnTo>
                  <a:cubicBezTo>
                    <a:pt x="211664" y="186404"/>
                    <a:pt x="214236" y="180213"/>
                    <a:pt x="214236" y="173736"/>
                  </a:cubicBezTo>
                  <a:cubicBezTo>
                    <a:pt x="214236" y="167259"/>
                    <a:pt x="211664" y="161163"/>
                    <a:pt x="207092" y="15649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n-lt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9434FEE-4AF8-610F-48F1-013CF9EFAB5B}"/>
              </a:ext>
            </a:extLst>
          </p:cNvPr>
          <p:cNvSpPr txBox="1"/>
          <p:nvPr/>
        </p:nvSpPr>
        <p:spPr>
          <a:xfrm>
            <a:off x="323442" y="6122893"/>
            <a:ext cx="80227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2"/>
                </a:solidFill>
                <a:latin typeface="Arial Narrow" panose="020B0606020202030204" pitchFamily="34" charset="0"/>
              </a:rPr>
              <a:t>Let’s get our data challenges behind us, so we can attack new challenges</a:t>
            </a:r>
          </a:p>
        </p:txBody>
      </p:sp>
      <p:pic>
        <p:nvPicPr>
          <p:cNvPr id="2" name="Picture 2" descr="ASUG - Become a Member Today">
            <a:extLst>
              <a:ext uri="{FF2B5EF4-FFF2-40B4-BE49-F238E27FC236}">
                <a16:creationId xmlns:a16="http://schemas.microsoft.com/office/drawing/2014/main" id="{AFA93E51-258C-A9CA-B9E2-44741E3E6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178" y="441975"/>
            <a:ext cx="1921303" cy="56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erson wearing glasses and a blue shirt&#10;&#10;Description automatically generated">
            <a:extLst>
              <a:ext uri="{FF2B5EF4-FFF2-40B4-BE49-F238E27FC236}">
                <a16:creationId xmlns:a16="http://schemas.microsoft.com/office/drawing/2014/main" id="{439FECEE-F9E1-1F82-9CDE-ECAD366DF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865" y="1777980"/>
            <a:ext cx="2547820" cy="2560753"/>
          </a:xfrm>
          <a:prstGeom prst="rect">
            <a:avLst/>
          </a:prstGeom>
        </p:spPr>
      </p:pic>
      <p:pic>
        <p:nvPicPr>
          <p:cNvPr id="12" name="Picture 11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16C34E99-2E8C-A643-5D84-9B62A8B591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475" y="1835294"/>
            <a:ext cx="6934200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78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mputer screen shot of a computer screen&#10;&#10;Description automatically generated">
            <a:extLst>
              <a:ext uri="{FF2B5EF4-FFF2-40B4-BE49-F238E27FC236}">
                <a16:creationId xmlns:a16="http://schemas.microsoft.com/office/drawing/2014/main" id="{BF036D09-54A0-9E93-610D-20EB69086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650" y="0"/>
            <a:ext cx="96656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75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hat&#10;&#10;Description automatically generated">
            <a:extLst>
              <a:ext uri="{FF2B5EF4-FFF2-40B4-BE49-F238E27FC236}">
                <a16:creationId xmlns:a16="http://schemas.microsoft.com/office/drawing/2014/main" id="{5BCCAB55-5B56-1DBE-32B7-9342615F5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19" y="0"/>
            <a:ext cx="11230761" cy="6858000"/>
          </a:xfrm>
          <a:prstGeom prst="rect">
            <a:avLst/>
          </a:prstGeom>
        </p:spPr>
      </p:pic>
      <p:pic>
        <p:nvPicPr>
          <p:cNvPr id="8" name="Picture 7" descr="A black and white website with white text&#10;&#10;Description automatically generated">
            <a:extLst>
              <a:ext uri="{FF2B5EF4-FFF2-40B4-BE49-F238E27FC236}">
                <a16:creationId xmlns:a16="http://schemas.microsoft.com/office/drawing/2014/main" id="{46220C13-D6D4-8B41-41CB-259C7A4D8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868" y="3843229"/>
            <a:ext cx="3286991" cy="184893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E812D59-F34C-D2B9-DAAD-037B37448417}"/>
              </a:ext>
            </a:extLst>
          </p:cNvPr>
          <p:cNvGrpSpPr/>
          <p:nvPr/>
        </p:nvGrpSpPr>
        <p:grpSpPr>
          <a:xfrm>
            <a:off x="0" y="0"/>
            <a:ext cx="12192003" cy="6858000"/>
            <a:chOff x="0" y="0"/>
            <a:chExt cx="12192004" cy="6858000"/>
          </a:xfrm>
        </p:grpSpPr>
        <p:pic>
          <p:nvPicPr>
            <p:cNvPr id="10" name="Picture 9" descr="A black and white website with white text&#10;&#10;Description automatically generated">
              <a:extLst>
                <a:ext uri="{FF2B5EF4-FFF2-40B4-BE49-F238E27FC236}">
                  <a16:creationId xmlns:a16="http://schemas.microsoft.com/office/drawing/2014/main" id="{9ED4157B-B304-9168-E725-742A426F1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4" cy="6858000"/>
            </a:xfrm>
            <a:prstGeom prst="rect">
              <a:avLst/>
            </a:prstGeom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593BC511-7599-88DD-AC8D-00D6C489D9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4657" y="5390284"/>
              <a:ext cx="886229" cy="524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5947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E606229B-5C87-A667-D533-5727938C1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155" y="0"/>
            <a:ext cx="96656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81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B71B881-D8D8-5AD2-A762-1CAD2BA85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155" y="0"/>
            <a:ext cx="96656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61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hat&#10;&#10;Description automatically generated">
            <a:extLst>
              <a:ext uri="{FF2B5EF4-FFF2-40B4-BE49-F238E27FC236}">
                <a16:creationId xmlns:a16="http://schemas.microsoft.com/office/drawing/2014/main" id="{995FE0B3-48AE-95AC-361F-B42565C25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155" y="0"/>
            <a:ext cx="96656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43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1DC8D9D3-E2A2-B35D-6255-C68F1AD5E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267"/>
            <a:ext cx="12192000" cy="610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198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ABEB9-CD7D-965F-EF3B-E702A94CF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5252" y="772083"/>
            <a:ext cx="4790209" cy="570740"/>
          </a:xfrm>
        </p:spPr>
        <p:txBody>
          <a:bodyPr/>
          <a:lstStyle/>
          <a:p>
            <a:r>
              <a:rPr lang="en-US" dirty="0">
                <a:latin typeface="Aria"/>
              </a:rPr>
              <a:t>How do we get to Plan A then?</a:t>
            </a:r>
          </a:p>
        </p:txBody>
      </p:sp>
      <p:pic>
        <p:nvPicPr>
          <p:cNvPr id="8" name="Picture 7" descr="A stick figure with a smile&#10;&#10;Description automatically generated">
            <a:extLst>
              <a:ext uri="{FF2B5EF4-FFF2-40B4-BE49-F238E27FC236}">
                <a16:creationId xmlns:a16="http://schemas.microsoft.com/office/drawing/2014/main" id="{8FD1626A-2873-E020-BD99-0B4E1B63B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34" y="772083"/>
            <a:ext cx="3143250" cy="3143250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9FA01092-CB40-7BAC-3429-25B5E8D78671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28638" y="741424"/>
            <a:ext cx="5075457" cy="845547"/>
          </a:xfrm>
        </p:spPr>
        <p:txBody>
          <a:bodyPr/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Let’s call this plan B 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as this is usually not the default SME approach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7C1814-2A1A-801E-B137-E2A1A1870FB2}"/>
              </a:ext>
            </a:extLst>
          </p:cNvPr>
          <p:cNvSpPr txBox="1"/>
          <p:nvPr/>
        </p:nvSpPr>
        <p:spPr>
          <a:xfrm>
            <a:off x="6015252" y="1634853"/>
            <a:ext cx="6660938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Starting position: </a:t>
            </a:r>
          </a:p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Generative AI will not fix your data challenges,</a:t>
            </a:r>
          </a:p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but quality data is needed to get (any) AI going</a:t>
            </a:r>
          </a:p>
          <a:p>
            <a:pPr algn="l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Conclusion:</a:t>
            </a:r>
          </a:p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Data quality should be the priority</a:t>
            </a:r>
          </a:p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Everything else must follow</a:t>
            </a:r>
          </a:p>
          <a:p>
            <a:pPr algn="l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6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F4626-6E32-D608-8147-A861149F8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emphasizing Data Quality?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A12ED4-ED28-2518-0157-BA4A804F44BB}"/>
              </a:ext>
            </a:extLst>
          </p:cNvPr>
          <p:cNvSpPr txBox="1"/>
          <p:nvPr/>
        </p:nvSpPr>
        <p:spPr>
          <a:xfrm>
            <a:off x="571500" y="1009122"/>
            <a:ext cx="900727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Data quality defined as &lt;The right data, at the right moment, at the right place &gt;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F68E9E-E7A6-6E3B-EF26-9DDC662B2348}"/>
              </a:ext>
            </a:extLst>
          </p:cNvPr>
          <p:cNvSpPr txBox="1"/>
          <p:nvPr/>
        </p:nvSpPr>
        <p:spPr>
          <a:xfrm>
            <a:off x="457200" y="2027196"/>
            <a:ext cx="6525385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is the driver for the success in production, inventory, sales, analytics and AI projects. </a:t>
            </a:r>
          </a:p>
          <a:p>
            <a:pPr algn="l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Garbage in – Garbage out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is still a thing. </a:t>
            </a:r>
          </a:p>
          <a:p>
            <a:pPr algn="l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D66204-6E62-3963-B6D5-B258DB8F5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522" y="1881545"/>
            <a:ext cx="4371866" cy="43718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305BE7-D6ED-D353-A7A7-4EACC9C3462E}"/>
              </a:ext>
            </a:extLst>
          </p:cNvPr>
          <p:cNvSpPr txBox="1"/>
          <p:nvPr/>
        </p:nvSpPr>
        <p:spPr>
          <a:xfrm>
            <a:off x="7029522" y="6350763"/>
            <a:ext cx="268182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DE" sz="1400" dirty="0" err="1"/>
              <a:t>Created</a:t>
            </a:r>
            <a:r>
              <a:rPr lang="de-DE" sz="1400" dirty="0"/>
              <a:t> </a:t>
            </a:r>
            <a:r>
              <a:rPr lang="de-DE" sz="1400" dirty="0" err="1"/>
              <a:t>by</a:t>
            </a:r>
            <a:r>
              <a:rPr lang="de-DE" sz="1400" dirty="0"/>
              <a:t> DALL.E  </a:t>
            </a:r>
            <a:r>
              <a:rPr lang="de-DE" sz="1400" dirty="0" err="1"/>
              <a:t>based</a:t>
            </a:r>
            <a:r>
              <a:rPr lang="de-DE" sz="1400" dirty="0"/>
              <a:t> on </a:t>
            </a:r>
            <a:r>
              <a:rPr lang="de-DE" sz="1400" dirty="0" err="1"/>
              <a:t>this</a:t>
            </a:r>
            <a:r>
              <a:rPr lang="de-DE" sz="1400" dirty="0"/>
              <a:t> </a:t>
            </a:r>
            <a:r>
              <a:rPr lang="de-DE" sz="1400" dirty="0" err="1"/>
              <a:t>quote</a:t>
            </a:r>
            <a:r>
              <a:rPr lang="de-DE" sz="1400" dirty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238735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PA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0D2"/>
      </a:accent1>
      <a:accent2>
        <a:srgbClr val="00578F"/>
      </a:accent2>
      <a:accent3>
        <a:srgbClr val="081823"/>
      </a:accent3>
      <a:accent4>
        <a:srgbClr val="E1E3E4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1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2" id="{7B3800B3-599B-4858-BF5A-F60E12D14707}" vid="{5F8D822B-87CC-4F0A-8764-AAF410032D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00E7479EF34A9488EFD24C54816B69C" ma:contentTypeVersion="14" ma:contentTypeDescription="Ein neues Dokument erstellen." ma:contentTypeScope="" ma:versionID="b2d191e322f6cd2fe00ff9328aec9c37">
  <xsd:schema xmlns:xsd="http://www.w3.org/2001/XMLSchema" xmlns:xs="http://www.w3.org/2001/XMLSchema" xmlns:p="http://schemas.microsoft.com/office/2006/metadata/properties" xmlns:ns2="1f8b648d-3790-4141-ab49-38b9170cae40" xmlns:ns3="2f01e5dd-4048-49f1-8c88-f291984736b5" targetNamespace="http://schemas.microsoft.com/office/2006/metadata/properties" ma:root="true" ma:fieldsID="37eebd2e41df08068d54a0725a67d000" ns2:_="" ns3:_="">
    <xsd:import namespace="1f8b648d-3790-4141-ab49-38b9170cae40"/>
    <xsd:import namespace="2f01e5dd-4048-49f1-8c88-f291984736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8b648d-3790-4141-ab49-38b9170cae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Bildmarkierungen" ma:readOnly="false" ma:fieldId="{5cf76f15-5ced-4ddc-b409-7134ff3c332f}" ma:taxonomyMulti="true" ma:sspId="e3a112be-6c3b-4df5-aaf2-aa6a8afd777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01e5dd-4048-49f1-8c88-f291984736b5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a2b088fb-ef17-4f4c-b63c-7947e43e30b2}" ma:internalName="TaxCatchAll" ma:showField="CatchAllData" ma:web="2f01e5dd-4048-49f1-8c88-f291984736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f01e5dd-4048-49f1-8c88-f291984736b5" xsi:nil="true"/>
    <lcf76f155ced4ddcb4097134ff3c332f xmlns="1f8b648d-3790-4141-ab49-38b9170cae40">
      <Terms xmlns="http://schemas.microsoft.com/office/infopath/2007/PartnerControls"/>
    </lcf76f155ced4ddcb4097134ff3c332f>
    <SharedWithUsers xmlns="2f01e5dd-4048-49f1-8c88-f291984736b5">
      <UserInfo>
        <DisplayName/>
        <AccountId xsi:nil="true"/>
        <AccountType/>
      </UserInfo>
    </SharedWithUsers>
    <MediaLengthInSeconds xmlns="1f8b648d-3790-4141-ab49-38b9170cae40" xsi:nil="true"/>
  </documentManagement>
</p:properties>
</file>

<file path=customXml/itemProps1.xml><?xml version="1.0" encoding="utf-8"?>
<ds:datastoreItem xmlns:ds="http://schemas.openxmlformats.org/officeDocument/2006/customXml" ds:itemID="{01ADFFFA-9FE4-465F-9E57-0A061B532F3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D4DBAAE-DBFB-4ED5-B954-709A747100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f8b648d-3790-4141-ab49-38b9170cae40"/>
    <ds:schemaRef ds:uri="2f01e5dd-4048-49f1-8c88-f291984736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365D2CB-EB16-42FD-BA0A-D2C4899AB580}">
  <ds:schemaRefs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terms/"/>
    <ds:schemaRef ds:uri="http://purl.org/dc/elements/1.1/"/>
    <ds:schemaRef ds:uri="1f8b648d-3790-4141-ab49-38b9170cae40"/>
    <ds:schemaRef ds:uri="http://schemas.microsoft.com/office/2006/metadata/properties"/>
    <ds:schemaRef ds:uri="http://schemas.microsoft.com/office/infopath/2007/PartnerControls"/>
    <ds:schemaRef ds:uri="2f01e5dd-4048-49f1-8c88-f291984736b5"/>
    <ds:schemaRef ds:uri="http://purl.org/dc/dcmitype/"/>
    <ds:schemaRef ds:uri="ca4286cb-b36f-42f4-826c-30bf9fb0381e"/>
    <ds:schemaRef ds:uri="89f06298-6072-496d-aadc-830a23f5fba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 Power Point Master Template</Template>
  <TotalTime>0</TotalTime>
  <Words>823</Words>
  <Application>Microsoft Office PowerPoint</Application>
  <PresentationFormat>Widescreen</PresentationFormat>
  <Paragraphs>201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</vt:lpstr>
      <vt:lpstr>Arial</vt:lpstr>
      <vt:lpstr>Arial Narrow</vt:lpstr>
      <vt:lpstr>Calibri</vt:lpstr>
      <vt:lpstr>IBM Plex Sans</vt:lpstr>
      <vt:lpstr>Segoe UI Semilight</vt:lpstr>
      <vt:lpstr>Office</vt:lpstr>
      <vt:lpstr>Answer the data challenges for SMEs in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we get to Plan A then?</vt:lpstr>
      <vt:lpstr>Why emphasizing Data Quality?</vt:lpstr>
      <vt:lpstr>How do data and (Generative) AI relate?</vt:lpstr>
      <vt:lpstr>This is what a Plan A can look like</vt:lpstr>
      <vt:lpstr>How does Process Automation fit into this picture?</vt:lpstr>
      <vt:lpstr>How does Process Automation fit into this picture?</vt:lpstr>
      <vt:lpstr>How does Process Automation fit into this picture?</vt:lpstr>
      <vt:lpstr>How does Process Automation fit into this picture?</vt:lpstr>
      <vt:lpstr>How does Process Automation fit into this picture?</vt:lpstr>
      <vt:lpstr>How does Process Automation fit into this picture?</vt:lpstr>
      <vt:lpstr>Executive 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Chavez Moraima</dc:creator>
  <cp:lastModifiedBy>Kaaron Johnson</cp:lastModifiedBy>
  <cp:revision>7</cp:revision>
  <dcterms:created xsi:type="dcterms:W3CDTF">2024-02-14T11:46:41Z</dcterms:created>
  <dcterms:modified xsi:type="dcterms:W3CDTF">2024-03-14T21:38:31Z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0x010100300E7479EF34A9488EFD24C54816B69C</vt:lpwstr>
  </property>
  <property fmtid="{D5CDD505-2E9C-101B-9397-08002B2CF9AE}" pid="3" name="MediaServiceImageTags">
    <vt:lpwstr/>
  </property>
  <property fmtid="{D5CDD505-2E9C-101B-9397-08002B2CF9AE}" pid="4" name="Order">
    <vt:r8>235300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</Properties>
</file>