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7" r:id="rId5"/>
    <p:sldMasterId id="2147483685" r:id="rId6"/>
    <p:sldMasterId id="2147483675" r:id="rId7"/>
    <p:sldMasterId id="2147483687" r:id="rId8"/>
  </p:sldMasterIdLst>
  <p:notesMasterIdLst>
    <p:notesMasterId r:id="rId29"/>
  </p:notesMasterIdLst>
  <p:sldIdLst>
    <p:sldId id="307" r:id="rId9"/>
    <p:sldId id="331" r:id="rId10"/>
    <p:sldId id="332" r:id="rId11"/>
    <p:sldId id="330" r:id="rId12"/>
    <p:sldId id="325" r:id="rId13"/>
    <p:sldId id="326" r:id="rId14"/>
    <p:sldId id="334" r:id="rId15"/>
    <p:sldId id="333" r:id="rId16"/>
    <p:sldId id="335" r:id="rId17"/>
    <p:sldId id="339" r:id="rId18"/>
    <p:sldId id="338" r:id="rId19"/>
    <p:sldId id="327" r:id="rId20"/>
    <p:sldId id="337" r:id="rId21"/>
    <p:sldId id="328" r:id="rId22"/>
    <p:sldId id="340" r:id="rId23"/>
    <p:sldId id="341" r:id="rId24"/>
    <p:sldId id="342" r:id="rId25"/>
    <p:sldId id="343" r:id="rId26"/>
    <p:sldId id="308" r:id="rId27"/>
    <p:sldId id="31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6E"/>
    <a:srgbClr val="FF4E00"/>
    <a:srgbClr val="8B288D"/>
    <a:srgbClr val="3E2162"/>
    <a:srgbClr val="0E72BA"/>
    <a:srgbClr val="242E69"/>
    <a:srgbClr val="0172BD"/>
    <a:srgbClr val="FF8E3E"/>
    <a:srgbClr val="EA941A"/>
    <a:srgbClr val="5C3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p:restoredTop sz="95045" autoAdjust="0"/>
  </p:normalViewPr>
  <p:slideViewPr>
    <p:cSldViewPr snapToGrid="0" snapToObjects="1">
      <p:cViewPr>
        <p:scale>
          <a:sx n="60" d="100"/>
          <a:sy n="60" d="100"/>
        </p:scale>
        <p:origin x="1325" y="569"/>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1DA8C-F526-C74C-A1A9-5A2E60920ADF}"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49A2A-21B6-5649-80D9-F23F123781E4}" type="slidenum">
              <a:rPr lang="en-US" smtClean="0"/>
              <a:t>‹#›</a:t>
            </a:fld>
            <a:endParaRPr lang="en-US"/>
          </a:p>
        </p:txBody>
      </p:sp>
    </p:spTree>
    <p:extLst>
      <p:ext uri="{BB962C8B-B14F-4D97-AF65-F5344CB8AC3E}">
        <p14:creationId xmlns:p14="http://schemas.microsoft.com/office/powerpoint/2010/main" val="224427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a:t>
            </a:fld>
            <a:endParaRPr lang="en-US"/>
          </a:p>
        </p:txBody>
      </p:sp>
    </p:spTree>
    <p:extLst>
      <p:ext uri="{BB962C8B-B14F-4D97-AF65-F5344CB8AC3E}">
        <p14:creationId xmlns:p14="http://schemas.microsoft.com/office/powerpoint/2010/main" val="322852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11</a:t>
            </a:fld>
            <a:endParaRPr lang="en-US"/>
          </a:p>
        </p:txBody>
      </p:sp>
    </p:spTree>
    <p:extLst>
      <p:ext uri="{BB962C8B-B14F-4D97-AF65-F5344CB8AC3E}">
        <p14:creationId xmlns:p14="http://schemas.microsoft.com/office/powerpoint/2010/main" val="1524911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12</a:t>
            </a:fld>
            <a:endParaRPr lang="en-US"/>
          </a:p>
        </p:txBody>
      </p:sp>
    </p:spTree>
    <p:extLst>
      <p:ext uri="{BB962C8B-B14F-4D97-AF65-F5344CB8AC3E}">
        <p14:creationId xmlns:p14="http://schemas.microsoft.com/office/powerpoint/2010/main" val="52003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dirty="0">
                <a:solidFill>
                  <a:schemeClr val="dk1"/>
                </a:solidFill>
                <a:latin typeface="Arial"/>
                <a:ea typeface="Arial"/>
                <a:cs typeface="Arial"/>
                <a:sym typeface="Arial"/>
              </a:rPr>
              <a:t>Speaker Outline:</a:t>
            </a:r>
            <a:endParaRPr lang="en-US" dirty="0"/>
          </a:p>
          <a:p>
            <a:pPr marL="0" marR="0" lvl="0" indent="0" algn="l" rtl="0">
              <a:lnSpc>
                <a:spcPct val="100000"/>
              </a:lnSpc>
              <a:spcBef>
                <a:spcPts val="300"/>
              </a:spcBef>
              <a:spcAft>
                <a:spcPts val="0"/>
              </a:spcAft>
              <a:buClr>
                <a:schemeClr val="dk1"/>
              </a:buClr>
              <a:buSzPts val="1200"/>
              <a:buFont typeface="Calibri"/>
              <a:buNone/>
            </a:pPr>
            <a:endParaRPr lang="en-US" sz="1200" dirty="0">
              <a:latin typeface="Open Sans"/>
              <a:ea typeface="Open Sans"/>
              <a:cs typeface="Open Sans"/>
              <a:sym typeface="Open Sans"/>
            </a:endParaRPr>
          </a:p>
          <a:p>
            <a:pPr marL="0" marR="0" lvl="0" indent="0" algn="l" rtl="0">
              <a:lnSpc>
                <a:spcPct val="100000"/>
              </a:lnSpc>
              <a:spcBef>
                <a:spcPts val="300"/>
              </a:spcBef>
              <a:spcAft>
                <a:spcPts val="0"/>
              </a:spcAft>
              <a:buClr>
                <a:schemeClr val="dk1"/>
              </a:buClr>
              <a:buSzPts val="1200"/>
              <a:buFont typeface="Open Sans"/>
              <a:buNone/>
            </a:pPr>
            <a:r>
              <a:rPr lang="en-US" sz="1200" dirty="0">
                <a:latin typeface="Open Sans"/>
                <a:ea typeface="Open Sans"/>
                <a:cs typeface="Open Sans"/>
                <a:sym typeface="Open Sans"/>
              </a:rPr>
              <a:t>Based on that same </a:t>
            </a:r>
            <a:r>
              <a:rPr lang="en-US" sz="1200" dirty="0" err="1">
                <a:latin typeface="Open Sans"/>
                <a:ea typeface="Open Sans"/>
                <a:cs typeface="Open Sans"/>
                <a:sym typeface="Open Sans"/>
              </a:rPr>
              <a:t>SAPInsider</a:t>
            </a:r>
            <a:r>
              <a:rPr lang="en-US" sz="1200" dirty="0">
                <a:latin typeface="Open Sans"/>
                <a:ea typeface="Open Sans"/>
                <a:cs typeface="Open Sans"/>
                <a:sym typeface="Open Sans"/>
              </a:rPr>
              <a:t> research among 152 members, 83% of those planning to move to RISE with SAP are considering RISE because of capabilities for innovation for example through SAP BTP.</a:t>
            </a:r>
            <a:endParaRPr lang="en-US" dirty="0"/>
          </a:p>
          <a:p>
            <a:endParaRPr lang="en-US" dirty="0"/>
          </a:p>
        </p:txBody>
      </p:sp>
      <p:sp>
        <p:nvSpPr>
          <p:cNvPr id="4" name="Slide Number Placeholder 3"/>
          <p:cNvSpPr>
            <a:spLocks noGrp="1"/>
          </p:cNvSpPr>
          <p:nvPr>
            <p:ph type="sldNum" sz="quarter" idx="5"/>
          </p:nvPr>
        </p:nvSpPr>
        <p:spPr/>
        <p:txBody>
          <a:bodyPr/>
          <a:lstStyle/>
          <a:p>
            <a:fld id="{A3549A2A-21B6-5649-80D9-F23F123781E4}" type="slidenum">
              <a:rPr lang="en-US" smtClean="0"/>
              <a:t>13</a:t>
            </a:fld>
            <a:endParaRPr lang="en-US"/>
          </a:p>
        </p:txBody>
      </p:sp>
    </p:spTree>
    <p:extLst>
      <p:ext uri="{BB962C8B-B14F-4D97-AF65-F5344CB8AC3E}">
        <p14:creationId xmlns:p14="http://schemas.microsoft.com/office/powerpoint/2010/main" val="167237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14</a:t>
            </a:fld>
            <a:endParaRPr lang="en-US"/>
          </a:p>
        </p:txBody>
      </p:sp>
    </p:spTree>
    <p:extLst>
      <p:ext uri="{BB962C8B-B14F-4D97-AF65-F5344CB8AC3E}">
        <p14:creationId xmlns:p14="http://schemas.microsoft.com/office/powerpoint/2010/main" val="226507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360"/>
              </a:spcBef>
              <a:spcAft>
                <a:spcPts val="0"/>
              </a:spcAft>
              <a:buClr>
                <a:srgbClr val="000000"/>
              </a:buClr>
              <a:buSzPts val="1400"/>
              <a:buFont typeface="Arial"/>
              <a:buNone/>
            </a:pPr>
            <a:r>
              <a:rPr lang="en-US" dirty="0"/>
              <a:t>Clean core + SAP BTP + AWS = Vast Innovation Options</a:t>
            </a:r>
            <a:endParaRPr lang="en-US" b="1" dirty="0"/>
          </a:p>
          <a:p>
            <a:pPr marL="457200" marR="0" lvl="0" indent="-228600" algn="l" rtl="0">
              <a:lnSpc>
                <a:spcPct val="100000"/>
              </a:lnSpc>
              <a:spcBef>
                <a:spcPts val="360"/>
              </a:spcBef>
              <a:spcAft>
                <a:spcPts val="0"/>
              </a:spcAft>
              <a:buClr>
                <a:srgbClr val="000000"/>
              </a:buClr>
              <a:buSzPts val="1400"/>
              <a:buFont typeface="Arial"/>
              <a:buNone/>
            </a:pPr>
            <a:endParaRPr lang="en-US" b="1" dirty="0"/>
          </a:p>
          <a:p>
            <a:pPr marL="457200" marR="0" lvl="0" indent="-228600" algn="l" rtl="0">
              <a:lnSpc>
                <a:spcPct val="100000"/>
              </a:lnSpc>
              <a:spcBef>
                <a:spcPts val="360"/>
              </a:spcBef>
              <a:spcAft>
                <a:spcPts val="0"/>
              </a:spcAft>
              <a:buClr>
                <a:srgbClr val="000000"/>
              </a:buClr>
              <a:buSzPts val="1400"/>
              <a:buFont typeface="Arial"/>
              <a:buNone/>
            </a:pPr>
            <a:r>
              <a:rPr lang="en-US" b="1" dirty="0"/>
              <a:t>++This slide has 2 builds included to make it easier to consume</a:t>
            </a:r>
            <a:endParaRPr lang="en-US" dirty="0"/>
          </a:p>
          <a:p>
            <a:pPr marL="457200" marR="0" lvl="0" indent="-228600" algn="l" rtl="0">
              <a:lnSpc>
                <a:spcPct val="100000"/>
              </a:lnSpc>
              <a:spcBef>
                <a:spcPts val="360"/>
              </a:spcBef>
              <a:spcAft>
                <a:spcPts val="0"/>
              </a:spcAft>
              <a:buClr>
                <a:srgbClr val="000000"/>
              </a:buClr>
              <a:buSzPts val="1400"/>
              <a:buFont typeface="Arial"/>
              <a:buNone/>
            </a:pPr>
            <a:endParaRPr lang="en-US" dirty="0"/>
          </a:p>
          <a:p>
            <a:pPr marL="457200" marR="0" lvl="0" indent="-228600" algn="l" rtl="0">
              <a:lnSpc>
                <a:spcPct val="100000"/>
              </a:lnSpc>
              <a:spcBef>
                <a:spcPts val="360"/>
              </a:spcBef>
              <a:spcAft>
                <a:spcPts val="0"/>
              </a:spcAft>
              <a:buClr>
                <a:srgbClr val="000000"/>
              </a:buClr>
              <a:buSzPts val="1400"/>
              <a:buFont typeface="Arial"/>
              <a:buNone/>
            </a:pPr>
            <a:r>
              <a:rPr lang="en-US" b="1" dirty="0"/>
              <a:t>Bulleted Talk Track:</a:t>
            </a:r>
            <a:endParaRPr lang="en-US" dirty="0"/>
          </a:p>
          <a:p>
            <a:pPr marL="171450" lvl="0" indent="-171450" algn="l" rtl="0">
              <a:lnSpc>
                <a:spcPct val="100000"/>
              </a:lnSpc>
              <a:spcBef>
                <a:spcPts val="360"/>
              </a:spcBef>
              <a:spcAft>
                <a:spcPts val="0"/>
              </a:spcAft>
              <a:buSzPts val="1400"/>
              <a:buFont typeface="Arial"/>
              <a:buChar char="•"/>
            </a:pPr>
            <a:r>
              <a:rPr lang="en-US" dirty="0"/>
              <a:t>Starting at a base level, you’ll see an SAP Landscape running on AWS</a:t>
            </a:r>
          </a:p>
          <a:p>
            <a:pPr marL="171450" lvl="0" indent="-171450" algn="l" rtl="0">
              <a:lnSpc>
                <a:spcPct val="100000"/>
              </a:lnSpc>
              <a:spcBef>
                <a:spcPts val="360"/>
              </a:spcBef>
              <a:spcAft>
                <a:spcPts val="0"/>
              </a:spcAft>
              <a:buSzPts val="1400"/>
              <a:buFont typeface="Arial"/>
              <a:buChar char="•"/>
            </a:pPr>
            <a:r>
              <a:rPr lang="en-US" dirty="0"/>
              <a:t>RISE customers now have an innovation platform with 300+ services across AWS and SAP BTP to deliver on your Modernization strategy</a:t>
            </a:r>
          </a:p>
          <a:p>
            <a:pPr marL="171450" lvl="0" indent="-171450" algn="l" rtl="0">
              <a:lnSpc>
                <a:spcPct val="100000"/>
              </a:lnSpc>
              <a:spcBef>
                <a:spcPts val="360"/>
              </a:spcBef>
              <a:spcAft>
                <a:spcPts val="0"/>
              </a:spcAft>
              <a:buSzPts val="1400"/>
              <a:buFont typeface="Arial"/>
              <a:buChar char="•"/>
            </a:pPr>
            <a:r>
              <a:rPr lang="en-US" dirty="0"/>
              <a:t>This lead to a reduction on Infrastructure and general overhead costs while developing new business models to empower your teams and move your business forward</a:t>
            </a:r>
          </a:p>
          <a:p>
            <a:pPr marL="457200" lvl="0" indent="-228600" algn="l" rtl="0">
              <a:lnSpc>
                <a:spcPct val="100000"/>
              </a:lnSpc>
              <a:spcBef>
                <a:spcPts val="360"/>
              </a:spcBef>
              <a:spcAft>
                <a:spcPts val="0"/>
              </a:spcAft>
              <a:buSzPts val="1400"/>
              <a:buNone/>
            </a:pPr>
            <a:endParaRPr lang="en-US" sz="1200" dirty="0">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dirty="0">
                <a:solidFill>
                  <a:schemeClr val="dk1"/>
                </a:solidFill>
                <a:latin typeface="Arial"/>
                <a:ea typeface="Arial"/>
                <a:cs typeface="Arial"/>
                <a:sym typeface="Arial"/>
              </a:rPr>
              <a:t>We first start by being customer obsessed and understand our customers’ transformation goals such as driving new revenue or reducing costs. Then we think about the needed strategic capabilities to achieve those goals and the solutions to enable them.</a:t>
            </a:r>
            <a:endParaRPr lang="en-US" sz="800" dirty="0">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dirty="0">
                <a:solidFill>
                  <a:schemeClr val="dk1"/>
                </a:solidFill>
                <a:latin typeface="Arial"/>
                <a:ea typeface="Arial"/>
                <a:cs typeface="Arial"/>
                <a:sym typeface="Arial"/>
              </a:rPr>
              <a:t>We have leading infrastructure and we have the application layer with a clean core, but where this gets interesting is in the differentiation layer, where we have SAP solutions and our own AWS solutions that extend beyond the SAP estate to complete end to end business processes. This is where we join up to extend machine learning, drive big data, enable automation or even enhance SAP itself</a:t>
            </a:r>
            <a:endParaRPr lang="en-US" sz="800" dirty="0">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dirty="0">
                <a:solidFill>
                  <a:schemeClr val="dk1"/>
                </a:solidFill>
                <a:latin typeface="Arial"/>
                <a:ea typeface="Arial"/>
                <a:cs typeface="Arial"/>
                <a:sym typeface="Arial"/>
              </a:rPr>
              <a:t>What do I mean by this? Maybe it is a best kept secret how our solutions work together. I will give you a few examples</a:t>
            </a:r>
            <a:endParaRPr lang="en-US" sz="800" dirty="0">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1" dirty="0">
                <a:solidFill>
                  <a:schemeClr val="dk1"/>
                </a:solidFill>
                <a:latin typeface="Arial"/>
                <a:ea typeface="Arial"/>
                <a:cs typeface="Arial"/>
                <a:sym typeface="Arial"/>
              </a:rPr>
              <a:t>Amazon Forecast ML</a:t>
            </a:r>
            <a:r>
              <a:rPr lang="en-US" sz="1200" dirty="0">
                <a:solidFill>
                  <a:schemeClr val="dk1"/>
                </a:solidFill>
                <a:latin typeface="Arial"/>
                <a:ea typeface="Arial"/>
                <a:cs typeface="Arial"/>
                <a:sym typeface="Arial"/>
              </a:rPr>
              <a:t>: Enhances </a:t>
            </a:r>
            <a:r>
              <a:rPr lang="en-US" sz="1200" b="1" dirty="0">
                <a:solidFill>
                  <a:schemeClr val="dk1"/>
                </a:solidFill>
                <a:latin typeface="Arial"/>
                <a:ea typeface="Arial"/>
                <a:cs typeface="Arial"/>
                <a:sym typeface="Arial"/>
              </a:rPr>
              <a:t>S/4</a:t>
            </a:r>
            <a:r>
              <a:rPr lang="en-US" sz="1200" dirty="0">
                <a:solidFill>
                  <a:schemeClr val="dk1"/>
                </a:solidFill>
                <a:latin typeface="Arial"/>
                <a:ea typeface="Arial"/>
                <a:cs typeface="Arial"/>
                <a:sym typeface="Arial"/>
              </a:rPr>
              <a:t> and </a:t>
            </a:r>
            <a:r>
              <a:rPr lang="en-US" sz="1200" b="1" dirty="0">
                <a:solidFill>
                  <a:schemeClr val="dk1"/>
                </a:solidFill>
                <a:latin typeface="Arial"/>
                <a:ea typeface="Arial"/>
                <a:cs typeface="Arial"/>
                <a:sym typeface="Arial"/>
              </a:rPr>
              <a:t>IBP</a:t>
            </a:r>
            <a:r>
              <a:rPr lang="en-US" sz="1200" dirty="0">
                <a:solidFill>
                  <a:schemeClr val="dk1"/>
                </a:solidFill>
                <a:latin typeface="Arial"/>
                <a:ea typeface="Arial"/>
                <a:cs typeface="Arial"/>
                <a:sym typeface="Arial"/>
              </a:rPr>
              <a:t> by applying ML to demand signal data to help those solutions provide more accurate forecasting</a:t>
            </a:r>
            <a:endParaRPr lang="en-US" sz="800" dirty="0">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1" dirty="0">
                <a:solidFill>
                  <a:schemeClr val="dk1"/>
                </a:solidFill>
                <a:latin typeface="Arial"/>
                <a:ea typeface="Arial"/>
                <a:cs typeface="Arial"/>
                <a:sym typeface="Arial"/>
              </a:rPr>
              <a:t>Amazon Lookout for Equipment</a:t>
            </a:r>
            <a:r>
              <a:rPr lang="en-US" sz="1200" dirty="0">
                <a:solidFill>
                  <a:schemeClr val="dk1"/>
                </a:solidFill>
                <a:latin typeface="Arial"/>
                <a:ea typeface="Arial"/>
                <a:cs typeface="Arial"/>
                <a:sym typeface="Arial"/>
              </a:rPr>
              <a:t>: Extends </a:t>
            </a:r>
            <a:r>
              <a:rPr lang="en-US" sz="1200" b="1" dirty="0">
                <a:solidFill>
                  <a:schemeClr val="dk1"/>
                </a:solidFill>
                <a:latin typeface="Arial"/>
                <a:ea typeface="Arial"/>
                <a:cs typeface="Arial"/>
                <a:sym typeface="Arial"/>
              </a:rPr>
              <a:t>SAP Asset Management </a:t>
            </a:r>
            <a:r>
              <a:rPr lang="en-US" sz="1200" dirty="0">
                <a:solidFill>
                  <a:schemeClr val="dk1"/>
                </a:solidFill>
                <a:latin typeface="Arial"/>
                <a:ea typeface="Arial"/>
                <a:cs typeface="Arial"/>
                <a:sym typeface="Arial"/>
              </a:rPr>
              <a:t>by identifying equipment anomalies using ML for more accurate predictive maintenance </a:t>
            </a:r>
            <a:endParaRPr lang="en-US" sz="800" dirty="0">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dirty="0">
                <a:solidFill>
                  <a:schemeClr val="dk1"/>
                </a:solidFill>
                <a:latin typeface="Arial"/>
                <a:ea typeface="Arial"/>
                <a:cs typeface="Arial"/>
                <a:sym typeface="Arial"/>
              </a:rPr>
              <a:t>(optional) </a:t>
            </a:r>
            <a:r>
              <a:rPr lang="en-US" sz="1200" b="1" dirty="0">
                <a:solidFill>
                  <a:schemeClr val="dk1"/>
                </a:solidFill>
                <a:latin typeface="Arial"/>
                <a:ea typeface="Arial"/>
                <a:cs typeface="Arial"/>
                <a:sym typeface="Arial"/>
              </a:rPr>
              <a:t>Amazon Lookout for Vision</a:t>
            </a:r>
            <a:r>
              <a:rPr lang="en-US" sz="1200" dirty="0">
                <a:solidFill>
                  <a:schemeClr val="dk1"/>
                </a:solidFill>
                <a:latin typeface="Arial"/>
                <a:ea typeface="Arial"/>
                <a:cs typeface="Arial"/>
                <a:sym typeface="Arial"/>
              </a:rPr>
              <a:t>: Extends </a:t>
            </a:r>
            <a:r>
              <a:rPr lang="en-US" sz="1200" b="1" dirty="0">
                <a:solidFill>
                  <a:schemeClr val="dk1"/>
                </a:solidFill>
                <a:latin typeface="Arial"/>
                <a:ea typeface="Arial"/>
                <a:cs typeface="Arial"/>
                <a:sym typeface="Arial"/>
              </a:rPr>
              <a:t>SAP</a:t>
            </a:r>
            <a:r>
              <a:rPr lang="en-US" sz="1200" dirty="0">
                <a:solidFill>
                  <a:schemeClr val="dk1"/>
                </a:solidFill>
                <a:latin typeface="Arial"/>
                <a:ea typeface="Arial"/>
                <a:cs typeface="Arial"/>
                <a:sym typeface="Arial"/>
              </a:rPr>
              <a:t> </a:t>
            </a:r>
            <a:r>
              <a:rPr lang="en-US" sz="1200" b="1" dirty="0">
                <a:solidFill>
                  <a:schemeClr val="dk1"/>
                </a:solidFill>
                <a:latin typeface="Arial"/>
                <a:ea typeface="Arial"/>
                <a:cs typeface="Arial"/>
                <a:sym typeface="Arial"/>
              </a:rPr>
              <a:t>Quality Management</a:t>
            </a:r>
            <a:r>
              <a:rPr lang="en-US" sz="1200" dirty="0">
                <a:solidFill>
                  <a:schemeClr val="dk1"/>
                </a:solidFill>
                <a:latin typeface="Arial"/>
                <a:ea typeface="Arial"/>
                <a:cs typeface="Arial"/>
                <a:sym typeface="Arial"/>
              </a:rPr>
              <a:t> by using AWS image recognition capability to spot defects during quality inspections </a:t>
            </a:r>
            <a:endParaRPr lang="en-US" sz="800" dirty="0">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dirty="0">
                <a:solidFill>
                  <a:schemeClr val="dk1"/>
                </a:solidFill>
                <a:latin typeface="Arial"/>
                <a:ea typeface="Arial"/>
                <a:cs typeface="Arial"/>
                <a:sym typeface="Arial"/>
              </a:rPr>
              <a:t>All of the above improves SAP without customizations and the list goes on and on. Simply said we make SAP run better for our customers in all parts of the stack when we do it together. </a:t>
            </a:r>
            <a:endParaRPr lang="en-US" sz="800" dirty="0">
              <a:solidFill>
                <a:schemeClr val="dk1"/>
              </a:solidFill>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A3549A2A-21B6-5649-80D9-F23F123781E4}" type="slidenum">
              <a:rPr lang="en-US" smtClean="0"/>
              <a:t>15</a:t>
            </a:fld>
            <a:endParaRPr lang="en-US"/>
          </a:p>
        </p:txBody>
      </p:sp>
    </p:spTree>
    <p:extLst>
      <p:ext uri="{BB962C8B-B14F-4D97-AF65-F5344CB8AC3E}">
        <p14:creationId xmlns:p14="http://schemas.microsoft.com/office/powerpoint/2010/main" val="70610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16</a:t>
            </a:fld>
            <a:endParaRPr lang="en-US"/>
          </a:p>
        </p:txBody>
      </p:sp>
    </p:spTree>
    <p:extLst>
      <p:ext uri="{BB962C8B-B14F-4D97-AF65-F5344CB8AC3E}">
        <p14:creationId xmlns:p14="http://schemas.microsoft.com/office/powerpoint/2010/main" val="255927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17</a:t>
            </a:fld>
            <a:endParaRPr lang="en-US"/>
          </a:p>
        </p:txBody>
      </p:sp>
    </p:spTree>
    <p:extLst>
      <p:ext uri="{BB962C8B-B14F-4D97-AF65-F5344CB8AC3E}">
        <p14:creationId xmlns:p14="http://schemas.microsoft.com/office/powerpoint/2010/main" val="292506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18</a:t>
            </a:fld>
            <a:endParaRPr lang="en-US"/>
          </a:p>
        </p:txBody>
      </p:sp>
    </p:spTree>
    <p:extLst>
      <p:ext uri="{BB962C8B-B14F-4D97-AF65-F5344CB8AC3E}">
        <p14:creationId xmlns:p14="http://schemas.microsoft.com/office/powerpoint/2010/main" val="1611989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19</a:t>
            </a:fld>
            <a:endParaRPr lang="en-US"/>
          </a:p>
        </p:txBody>
      </p:sp>
    </p:spTree>
    <p:extLst>
      <p:ext uri="{BB962C8B-B14F-4D97-AF65-F5344CB8AC3E}">
        <p14:creationId xmlns:p14="http://schemas.microsoft.com/office/powerpoint/2010/main" val="680807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20</a:t>
            </a:fld>
            <a:endParaRPr lang="en-US"/>
          </a:p>
        </p:txBody>
      </p:sp>
    </p:spTree>
    <p:extLst>
      <p:ext uri="{BB962C8B-B14F-4D97-AF65-F5344CB8AC3E}">
        <p14:creationId xmlns:p14="http://schemas.microsoft.com/office/powerpoint/2010/main" val="88707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a:t>
            </a:fld>
            <a:endParaRPr lang="en-US"/>
          </a:p>
        </p:txBody>
      </p:sp>
    </p:spTree>
    <p:extLst>
      <p:ext uri="{BB962C8B-B14F-4D97-AF65-F5344CB8AC3E}">
        <p14:creationId xmlns:p14="http://schemas.microsoft.com/office/powerpoint/2010/main" val="100160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4</a:t>
            </a:fld>
            <a:endParaRPr lang="en-US"/>
          </a:p>
        </p:txBody>
      </p:sp>
    </p:spTree>
    <p:extLst>
      <p:ext uri="{BB962C8B-B14F-4D97-AF65-F5344CB8AC3E}">
        <p14:creationId xmlns:p14="http://schemas.microsoft.com/office/powerpoint/2010/main" val="148354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5</a:t>
            </a:fld>
            <a:endParaRPr lang="en-US"/>
          </a:p>
        </p:txBody>
      </p:sp>
    </p:spTree>
    <p:extLst>
      <p:ext uri="{BB962C8B-B14F-4D97-AF65-F5344CB8AC3E}">
        <p14:creationId xmlns:p14="http://schemas.microsoft.com/office/powerpoint/2010/main" val="392170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360"/>
              </a:spcBef>
              <a:spcAft>
                <a:spcPts val="0"/>
              </a:spcAft>
              <a:buSzPts val="1400"/>
              <a:buNone/>
            </a:pPr>
            <a:r>
              <a:rPr lang="en-US" sz="1200" dirty="0"/>
              <a:t>Ideal solution AAF was looking at should include: </a:t>
            </a:r>
          </a:p>
          <a:p>
            <a:pPr marL="457200" lvl="0" indent="-292100" algn="l" rtl="0">
              <a:lnSpc>
                <a:spcPct val="90000"/>
              </a:lnSpc>
              <a:spcBef>
                <a:spcPts val="0"/>
              </a:spcBef>
              <a:spcAft>
                <a:spcPts val="0"/>
              </a:spcAft>
              <a:buClr>
                <a:schemeClr val="dk1"/>
              </a:buClr>
              <a:buSzPts val="1000"/>
              <a:buChar char="●"/>
            </a:pPr>
            <a:r>
              <a:rPr lang="en-US" sz="1200" b="1" dirty="0">
                <a:latin typeface="Libre Franklin"/>
                <a:ea typeface="Libre Franklin"/>
                <a:cs typeface="Libre Franklin"/>
                <a:sym typeface="Libre Franklin"/>
              </a:rPr>
              <a:t>Integrated Systems </a:t>
            </a:r>
            <a:r>
              <a:rPr lang="en-US" sz="1200" dirty="0">
                <a:latin typeface="Libre Franklin"/>
                <a:ea typeface="Libre Franklin"/>
                <a:cs typeface="Libre Franklin"/>
                <a:sym typeface="Libre Franklin"/>
              </a:rPr>
              <a:t>starting with a single, modern ERP platform integrated with the suite of SAP solutions already in use</a:t>
            </a:r>
            <a:endParaRPr lang="en-US" sz="1200" dirty="0">
              <a:latin typeface="Arial"/>
              <a:ea typeface="Arial"/>
              <a:cs typeface="Arial"/>
              <a:sym typeface="Arial"/>
            </a:endParaRPr>
          </a:p>
          <a:p>
            <a:pPr marL="228600" lvl="0" indent="-165100" algn="l" rtl="0">
              <a:lnSpc>
                <a:spcPct val="90000"/>
              </a:lnSpc>
              <a:spcBef>
                <a:spcPts val="1000"/>
              </a:spcBef>
              <a:spcAft>
                <a:spcPts val="0"/>
              </a:spcAft>
              <a:buClr>
                <a:schemeClr val="dk1"/>
              </a:buClr>
              <a:buSzPts val="1000"/>
              <a:buChar char="•"/>
            </a:pPr>
            <a:r>
              <a:rPr lang="en-US" sz="1200" b="1" dirty="0">
                <a:latin typeface="Libre Franklin"/>
                <a:ea typeface="Libre Franklin"/>
                <a:cs typeface="Libre Franklin"/>
                <a:sym typeface="Libre Franklin"/>
              </a:rPr>
              <a:t>Standardized Processes </a:t>
            </a:r>
            <a:r>
              <a:rPr lang="en-US" sz="1200" dirty="0">
                <a:latin typeface="Libre Franklin"/>
                <a:ea typeface="Libre Franklin"/>
                <a:cs typeface="Libre Franklin"/>
                <a:sym typeface="Libre Franklin"/>
              </a:rPr>
              <a:t>based on best and next practices to minimize manual activities</a:t>
            </a:r>
            <a:endParaRPr lang="en-US" sz="1200" dirty="0">
              <a:latin typeface="Arial"/>
              <a:ea typeface="Arial"/>
              <a:cs typeface="Arial"/>
              <a:sym typeface="Arial"/>
            </a:endParaRPr>
          </a:p>
          <a:p>
            <a:pPr marL="228600" lvl="0" indent="-165100" algn="l" rtl="0">
              <a:lnSpc>
                <a:spcPct val="90000"/>
              </a:lnSpc>
              <a:spcBef>
                <a:spcPts val="1000"/>
              </a:spcBef>
              <a:spcAft>
                <a:spcPts val="0"/>
              </a:spcAft>
              <a:buClr>
                <a:schemeClr val="dk1"/>
              </a:buClr>
              <a:buSzPts val="1000"/>
              <a:buChar char="•"/>
            </a:pPr>
            <a:r>
              <a:rPr lang="en-US" sz="1200" b="1" dirty="0">
                <a:latin typeface="Libre Franklin"/>
                <a:ea typeface="Libre Franklin"/>
                <a:cs typeface="Libre Franklin"/>
                <a:sym typeface="Libre Franklin"/>
              </a:rPr>
              <a:t>End-to-End Visibility </a:t>
            </a:r>
            <a:r>
              <a:rPr lang="en-US" sz="1200" dirty="0">
                <a:latin typeface="Libre Franklin"/>
                <a:ea typeface="Libre Franklin"/>
                <a:cs typeface="Libre Franklin"/>
                <a:sym typeface="Libre Franklin"/>
              </a:rPr>
              <a:t>to support high-quality products and meet customer needs now and in the future</a:t>
            </a:r>
            <a:endParaRPr lang="en-US" sz="1200" dirty="0"/>
          </a:p>
          <a:p>
            <a:endParaRPr lang="en-US" dirty="0"/>
          </a:p>
        </p:txBody>
      </p:sp>
      <p:sp>
        <p:nvSpPr>
          <p:cNvPr id="4" name="Slide Number Placeholder 3"/>
          <p:cNvSpPr>
            <a:spLocks noGrp="1"/>
          </p:cNvSpPr>
          <p:nvPr>
            <p:ph type="sldNum" sz="quarter" idx="5"/>
          </p:nvPr>
        </p:nvSpPr>
        <p:spPr/>
        <p:txBody>
          <a:bodyPr/>
          <a:lstStyle/>
          <a:p>
            <a:fld id="{A3549A2A-21B6-5649-80D9-F23F123781E4}" type="slidenum">
              <a:rPr lang="en-US" smtClean="0"/>
              <a:t>6</a:t>
            </a:fld>
            <a:endParaRPr lang="en-US"/>
          </a:p>
        </p:txBody>
      </p:sp>
    </p:spTree>
    <p:extLst>
      <p:ext uri="{BB962C8B-B14F-4D97-AF65-F5344CB8AC3E}">
        <p14:creationId xmlns:p14="http://schemas.microsoft.com/office/powerpoint/2010/main" val="116465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7</a:t>
            </a:fld>
            <a:endParaRPr lang="en-US"/>
          </a:p>
        </p:txBody>
      </p:sp>
    </p:spTree>
    <p:extLst>
      <p:ext uri="{BB962C8B-B14F-4D97-AF65-F5344CB8AC3E}">
        <p14:creationId xmlns:p14="http://schemas.microsoft.com/office/powerpoint/2010/main" val="207964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8</a:t>
            </a:fld>
            <a:endParaRPr lang="en-US"/>
          </a:p>
        </p:txBody>
      </p:sp>
    </p:spTree>
    <p:extLst>
      <p:ext uri="{BB962C8B-B14F-4D97-AF65-F5344CB8AC3E}">
        <p14:creationId xmlns:p14="http://schemas.microsoft.com/office/powerpoint/2010/main" val="118949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rtl="0">
              <a:lnSpc>
                <a:spcPct val="100000"/>
              </a:lnSpc>
              <a:spcBef>
                <a:spcPts val="0"/>
              </a:spcBef>
              <a:spcAft>
                <a:spcPts val="0"/>
              </a:spcAft>
              <a:buClr>
                <a:schemeClr val="dk1"/>
              </a:buClr>
              <a:buSzPts val="1200"/>
              <a:buFont typeface="Arial"/>
              <a:buChar char="•"/>
            </a:pPr>
            <a:r>
              <a:rPr lang="en-US" sz="1200" dirty="0"/>
              <a:t>RISE with SAP S/4HANA on AWS enables AAF to provide the tools necessary for everyone to execute against their top priority—providing a safe working environment through clean, filtered air for customers and their businesses—leading to an improved customer and employee experience</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Compared to ECC 6 and 7 systems, RISE with SAP S/4HANA is more flexible and has tremendous capabilities, including ways that AAF can adapt to its business</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From a business process perspective, new RISE with SAP S/4HANA systems will help keep accuracy and consistency in tracking materials—from production to inventory and supply chain—giving end-to-end visibility to historical customer interactions</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Overall, the digital transformation journey is poised to help AAF produce high-quality products and scale the business with a growing customer base</a:t>
            </a:r>
            <a:endParaRPr lang="en-US" dirty="0"/>
          </a:p>
        </p:txBody>
      </p:sp>
      <p:sp>
        <p:nvSpPr>
          <p:cNvPr id="4" name="Slide Number Placeholder 3"/>
          <p:cNvSpPr>
            <a:spLocks noGrp="1"/>
          </p:cNvSpPr>
          <p:nvPr>
            <p:ph type="sldNum" sz="quarter" idx="5"/>
          </p:nvPr>
        </p:nvSpPr>
        <p:spPr/>
        <p:txBody>
          <a:bodyPr/>
          <a:lstStyle/>
          <a:p>
            <a:fld id="{A3549A2A-21B6-5649-80D9-F23F123781E4}" type="slidenum">
              <a:rPr lang="en-US" smtClean="0"/>
              <a:t>9</a:t>
            </a:fld>
            <a:endParaRPr lang="en-US"/>
          </a:p>
        </p:txBody>
      </p:sp>
    </p:spTree>
    <p:extLst>
      <p:ext uri="{BB962C8B-B14F-4D97-AF65-F5344CB8AC3E}">
        <p14:creationId xmlns:p14="http://schemas.microsoft.com/office/powerpoint/2010/main" val="426025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rtl="0">
              <a:lnSpc>
                <a:spcPct val="100000"/>
              </a:lnSpc>
              <a:spcBef>
                <a:spcPts val="0"/>
              </a:spcBef>
              <a:spcAft>
                <a:spcPts val="0"/>
              </a:spcAft>
              <a:buClr>
                <a:schemeClr val="dk1"/>
              </a:buClr>
              <a:buSzPts val="1200"/>
              <a:buFont typeface="Arial"/>
              <a:buChar char="•"/>
            </a:pPr>
            <a:r>
              <a:rPr lang="en-US" sz="1200" dirty="0"/>
              <a:t>RISE with SAP S/4HANA on AWS enables AAF to provide the tools necessary for everyone to execute against their top priority—providing a safe working environment through clean, filtered air for customers and their businesses—leading to an improved customer and employee experience</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Compared to ECC 6 and 7 systems, RISE with SAP S/4HANA is more flexible and has tremendous capabilities, including ways that AAF can adapt to its business</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From a business process perspective, new RISE with SAP S/4HANA systems will help keep accuracy and consistency in tracking materials—from production to inventory and supply chain—giving end-to-end visibility to historical customer interactions</a:t>
            </a:r>
            <a:endParaRPr lang="en-US" dirty="0"/>
          </a:p>
          <a:p>
            <a:pPr marL="285750" lvl="0" indent="-285750" algn="l" rtl="0">
              <a:lnSpc>
                <a:spcPct val="100000"/>
              </a:lnSpc>
              <a:spcBef>
                <a:spcPts val="360"/>
              </a:spcBef>
              <a:spcAft>
                <a:spcPts val="0"/>
              </a:spcAft>
              <a:buClr>
                <a:schemeClr val="dk1"/>
              </a:buClr>
              <a:buSzPts val="1200"/>
              <a:buFont typeface="Arial"/>
              <a:buChar char="•"/>
            </a:pPr>
            <a:r>
              <a:rPr lang="en-US" sz="1200" dirty="0"/>
              <a:t>Overall, the digital transformation journey is poised to help AAF produce high-quality products and scale the business with a growing customer base</a:t>
            </a:r>
            <a:endParaRPr lang="en-US" dirty="0"/>
          </a:p>
        </p:txBody>
      </p:sp>
      <p:sp>
        <p:nvSpPr>
          <p:cNvPr id="4" name="Slide Number Placeholder 3"/>
          <p:cNvSpPr>
            <a:spLocks noGrp="1"/>
          </p:cNvSpPr>
          <p:nvPr>
            <p:ph type="sldNum" sz="quarter" idx="5"/>
          </p:nvPr>
        </p:nvSpPr>
        <p:spPr/>
        <p:txBody>
          <a:bodyPr/>
          <a:lstStyle/>
          <a:p>
            <a:fld id="{A3549A2A-21B6-5649-80D9-F23F123781E4}" type="slidenum">
              <a:rPr lang="en-US" smtClean="0"/>
              <a:t>10</a:t>
            </a:fld>
            <a:endParaRPr lang="en-US"/>
          </a:p>
        </p:txBody>
      </p:sp>
    </p:spTree>
    <p:extLst>
      <p:ext uri="{BB962C8B-B14F-4D97-AF65-F5344CB8AC3E}">
        <p14:creationId xmlns:p14="http://schemas.microsoft.com/office/powerpoint/2010/main" val="18545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B1B5EA-D41A-3B46-8DE2-2CA3B6744266}"/>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Questions?</a:t>
            </a:r>
            <a:br>
              <a:rPr lang="en-US" sz="3600" dirty="0">
                <a:solidFill>
                  <a:schemeClr val="tx1"/>
                </a:solidFill>
                <a:latin typeface="Arial" panose="020B0604020202020204" pitchFamily="34" charset="0"/>
                <a:cs typeface="Arial" panose="020B0604020202020204" pitchFamily="34" charset="0"/>
              </a:rPr>
            </a:br>
            <a:endParaRPr lang="en-US" sz="3200" b="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6D97A2-10F5-3746-9659-58BBFE3B65A6}"/>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Arial" panose="020B0604020202020204" pitchFamily="34" charset="0"/>
                <a:cs typeface="Arial" panose="020B0604020202020204" pitchFamily="34" charset="0"/>
              </a:rPr>
              <a:pPr/>
              <a:t>‹#›</a:t>
            </a:fld>
            <a:r>
              <a:rPr lang="en-US" sz="900" dirty="0">
                <a:latin typeface="Arial" panose="020B0604020202020204" pitchFamily="34" charset="0"/>
                <a:cs typeface="Arial" panose="020B0604020202020204" pitchFamily="34" charset="0"/>
              </a:rPr>
              <a:t>    © </a:t>
            </a:r>
            <a:fld id="{F1D65528-6588-D84B-9B55-38F60EB7C7FC}" type="datetimeyyyy">
              <a:rPr lang="en-US" sz="900" smtClean="0">
                <a:latin typeface="Arial" panose="020B0604020202020204" pitchFamily="34" charset="0"/>
                <a:cs typeface="Arial" panose="020B0604020202020204" pitchFamily="34" charset="0"/>
              </a:rPr>
              <a:t>2023</a:t>
            </a:fld>
            <a:r>
              <a:rPr lang="en-US" sz="900" dirty="0">
                <a:latin typeface="Arial" panose="020B0604020202020204" pitchFamily="34" charset="0"/>
                <a:cs typeface="Arial" panose="020B0604020202020204" pitchFamily="34" charset="0"/>
              </a:rPr>
              <a:t> ASUG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44D604-ED90-7343-AB07-E6CBB9C7C811}"/>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Thank you.</a:t>
            </a:r>
            <a:endParaRPr lang="en-US" sz="3200" b="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E44BC8D-2352-EC43-AC4C-BE0AFE5B04D7}"/>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Arial" panose="020B0604020202020204" pitchFamily="34" charset="0"/>
                <a:cs typeface="Arial" panose="020B0604020202020204" pitchFamily="34" charset="0"/>
              </a:rPr>
              <a:pPr/>
              <a:t>‹#›</a:t>
            </a:fld>
            <a:r>
              <a:rPr lang="en-US" sz="900" dirty="0">
                <a:latin typeface="Arial" panose="020B0604020202020204" pitchFamily="34" charset="0"/>
                <a:cs typeface="Arial" panose="020B0604020202020204" pitchFamily="34" charset="0"/>
              </a:rPr>
              <a:t>    © </a:t>
            </a:r>
            <a:fld id="{F1D65528-6588-D84B-9B55-38F60EB7C7FC}" type="datetimeyyyy">
              <a:rPr lang="en-US" sz="900" smtClean="0">
                <a:latin typeface="Arial" panose="020B0604020202020204" pitchFamily="34" charset="0"/>
                <a:cs typeface="Arial" panose="020B0604020202020204" pitchFamily="34" charset="0"/>
              </a:rPr>
              <a:pPr/>
              <a:t>2023</a:t>
            </a:fld>
            <a:r>
              <a:rPr lang="en-US" sz="900" dirty="0">
                <a:latin typeface="Arial" panose="020B0604020202020204" pitchFamily="34" charset="0"/>
                <a:cs typeface="Arial" panose="020B0604020202020204" pitchFamily="34" charset="0"/>
              </a:rPr>
              <a:t> ASUG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04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688F-0FE2-47E1-AE39-26AF1A9853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913FC9-2610-4710-89AE-5809E18F5D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8050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13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5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896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4BAF9-EE13-7C4D-B78B-08A5939CFAC9}"/>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E0767A-AEC1-5843-8D8A-1CFA4F4FAF6A}"/>
              </a:ext>
            </a:extLst>
          </p:cNvPr>
          <p:cNvPicPr>
            <a:picLocks noChangeAspect="1"/>
          </p:cNvPicPr>
          <p:nvPr userDrawn="1"/>
        </p:nvPicPr>
        <p:blipFill>
          <a:blip r:embed="rId5">
            <a:alphaModFix amt="50000"/>
          </a:blip>
          <a:stretch>
            <a:fillRect/>
          </a:stretch>
        </p:blipFill>
        <p:spPr>
          <a:xfrm>
            <a:off x="9678010" y="6049504"/>
            <a:ext cx="2176018" cy="647661"/>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 id="2147483655" r:id="rId2"/>
    <p:sldLayoutId id="2147483679" r:id="rId3"/>
  </p:sldLayoutIdLst>
  <p:hf sldNum="0" hdr="0" ftr="0" dt="0"/>
  <p:txStyles>
    <p:title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Rg"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Rg"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Rg"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A08D2-9752-5B42-9EDE-75281CB0F66C}"/>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37D1C67-BCB4-7448-8A22-0DCA98527FB2}"/>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Arial" panose="020B0604020202020204" pitchFamily="34" charset="0"/>
                <a:cs typeface="Arial" panose="020B0604020202020204" pitchFamily="34" charset="0"/>
              </a:rPr>
              <a:pPr/>
              <a:t>‹#›</a:t>
            </a:fld>
            <a:r>
              <a:rPr lang="en-US" sz="900" dirty="0">
                <a:latin typeface="Arial" panose="020B0604020202020204" pitchFamily="34" charset="0"/>
                <a:cs typeface="Arial" panose="020B0604020202020204" pitchFamily="34" charset="0"/>
              </a:rPr>
              <a:t>    © </a:t>
            </a:r>
            <a:fld id="{ECF465D9-24E5-FB4E-8FF9-0086A3FB9590}" type="datetimeyyyy">
              <a:rPr lang="en-US" sz="900" smtClean="0">
                <a:latin typeface="Arial" panose="020B0604020202020204" pitchFamily="34" charset="0"/>
                <a:cs typeface="Arial" panose="020B0604020202020204" pitchFamily="34" charset="0"/>
              </a:rPr>
              <a:t>2023</a:t>
            </a:fld>
            <a:r>
              <a:rPr lang="en-US" sz="900" dirty="0">
                <a:latin typeface="Arial" panose="020B0604020202020204" pitchFamily="34" charset="0"/>
                <a:cs typeface="Arial" panose="020B0604020202020204" pitchFamily="34" charset="0"/>
              </a:rPr>
              <a:t> ASUG</a:t>
            </a:r>
          </a:p>
        </p:txBody>
      </p:sp>
      <p:pic>
        <p:nvPicPr>
          <p:cNvPr id="8" name="Picture 7" descr="A picture containing wheel&#10;&#10;Description automatically generated">
            <a:extLst>
              <a:ext uri="{FF2B5EF4-FFF2-40B4-BE49-F238E27FC236}">
                <a16:creationId xmlns:a16="http://schemas.microsoft.com/office/drawing/2014/main" id="{22389D0F-BFAA-974C-A589-E7F941EBD64E}"/>
              </a:ext>
            </a:extLst>
          </p:cNvPr>
          <p:cNvPicPr>
            <a:picLocks noChangeAspect="1"/>
          </p:cNvPicPr>
          <p:nvPr userDrawn="1"/>
        </p:nvPicPr>
        <p:blipFill>
          <a:blip r:embed="rId3"/>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526220698"/>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992CD-4FAD-2746-8648-B1A6F9082B5E}"/>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002A6F-3739-F24A-A7E3-2FAEF601B2EB}"/>
              </a:ext>
            </a:extLst>
          </p:cNvPr>
          <p:cNvPicPr>
            <a:picLocks noChangeAspect="1"/>
          </p:cNvPicPr>
          <p:nvPr userDrawn="1"/>
        </p:nvPicPr>
        <p:blipFill>
          <a:blip r:embed="rId3">
            <a:alphaModFix amt="50000"/>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AA56488F-B8C1-494E-AE06-667C5EA38219}"/>
              </a:ext>
            </a:extLst>
          </p:cNvPr>
          <p:cNvSpPr txBox="1"/>
          <p:nvPr userDrawn="1"/>
        </p:nvSpPr>
        <p:spPr>
          <a:xfrm>
            <a:off x="640081" y="6423295"/>
            <a:ext cx="2611582" cy="230832"/>
          </a:xfrm>
          <a:prstGeom prst="rect">
            <a:avLst/>
          </a:prstGeom>
          <a:noFill/>
        </p:spPr>
        <p:txBody>
          <a:bodyPr wrap="square" rtlCol="0">
            <a:spAutoFit/>
          </a:bodyPr>
          <a:lstStyle/>
          <a:p>
            <a:r>
              <a:rPr lang="en-US" sz="900" baseline="0" dirty="0">
                <a:solidFill>
                  <a:schemeClr val="bg1"/>
                </a:solidFill>
                <a:latin typeface="Arial" panose="020B0604020202020204" pitchFamily="34" charset="0"/>
                <a:cs typeface="Arial" panose="020B0604020202020204" pitchFamily="34" charset="0"/>
              </a:rPr>
              <a:t>‹#›    © 2022 ASUG</a:t>
            </a:r>
          </a:p>
        </p:txBody>
      </p:sp>
    </p:spTree>
    <p:extLst>
      <p:ext uri="{BB962C8B-B14F-4D97-AF65-F5344CB8AC3E}">
        <p14:creationId xmlns:p14="http://schemas.microsoft.com/office/powerpoint/2010/main" val="1863066882"/>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25364D-7DA5-D540-9938-478CABC7C30D}"/>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1C087E-4EC5-EF40-9776-99BC7B548B35}"/>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Arial" panose="020B0604020202020204" pitchFamily="34" charset="0"/>
                <a:cs typeface="Arial" panose="020B0604020202020204" pitchFamily="34" charset="0"/>
              </a:rPr>
              <a:pPr/>
              <a:t>‹#›</a:t>
            </a:fld>
            <a:r>
              <a:rPr lang="en-US" sz="900" dirty="0">
                <a:latin typeface="Arial" panose="020B0604020202020204" pitchFamily="34" charset="0"/>
                <a:cs typeface="Arial" panose="020B0604020202020204" pitchFamily="34" charset="0"/>
              </a:rPr>
              <a:t>    © </a:t>
            </a:r>
            <a:fld id="{EFC9EA19-CF19-6149-BD73-EEC0986897C9}" type="datetimeyyyy">
              <a:rPr lang="en-US" sz="900" smtClean="0">
                <a:latin typeface="Arial" panose="020B0604020202020204" pitchFamily="34" charset="0"/>
                <a:cs typeface="Arial" panose="020B0604020202020204" pitchFamily="34" charset="0"/>
              </a:rPr>
              <a:t>2023</a:t>
            </a:fld>
            <a:r>
              <a:rPr lang="en-US" sz="900" dirty="0">
                <a:latin typeface="Arial" panose="020B0604020202020204" pitchFamily="34" charset="0"/>
                <a:cs typeface="Arial" panose="020B0604020202020204" pitchFamily="34" charset="0"/>
              </a:rPr>
              <a:t> ASUG</a:t>
            </a:r>
          </a:p>
        </p:txBody>
      </p:sp>
      <p:pic>
        <p:nvPicPr>
          <p:cNvPr id="5" name="Picture 4" descr="A picture containing wheel&#10;&#10;Description automatically generated">
            <a:extLst>
              <a:ext uri="{FF2B5EF4-FFF2-40B4-BE49-F238E27FC236}">
                <a16:creationId xmlns:a16="http://schemas.microsoft.com/office/drawing/2014/main" id="{0546DD02-4B36-3D4B-AA14-54BD2C65684D}"/>
              </a:ext>
            </a:extLst>
          </p:cNvPr>
          <p:cNvPicPr>
            <a:picLocks noChangeAspect="1"/>
          </p:cNvPicPr>
          <p:nvPr userDrawn="1"/>
        </p:nvPicPr>
        <p:blipFill>
          <a:blip r:embed="rId3"/>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626364333"/>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FBCEC-A737-EE4B-BF4C-2E3013F166F4}"/>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24A98C5-7536-F842-BD38-7584EAE001DE}"/>
              </a:ext>
            </a:extLst>
          </p:cNvPr>
          <p:cNvPicPr>
            <a:picLocks noChangeAspect="1"/>
          </p:cNvPicPr>
          <p:nvPr userDrawn="1"/>
        </p:nvPicPr>
        <p:blipFill>
          <a:blip r:embed="rId3"/>
          <a:stretch>
            <a:fillRect/>
          </a:stretch>
        </p:blipFill>
        <p:spPr>
          <a:xfrm>
            <a:off x="10440145" y="6251187"/>
            <a:ext cx="1083983" cy="393154"/>
          </a:xfrm>
          <a:prstGeom prst="rect">
            <a:avLst/>
          </a:prstGeom>
        </p:spPr>
      </p:pic>
      <p:sp>
        <p:nvSpPr>
          <p:cNvPr id="9" name="Rectangle 8">
            <a:extLst>
              <a:ext uri="{FF2B5EF4-FFF2-40B4-BE49-F238E27FC236}">
                <a16:creationId xmlns:a16="http://schemas.microsoft.com/office/drawing/2014/main" id="{F676F3E2-5ED3-6242-B909-07C61C9BF2F9}"/>
              </a:ext>
            </a:extLst>
          </p:cNvPr>
          <p:cNvSpPr/>
          <p:nvPr userDrawn="1"/>
        </p:nvSpPr>
        <p:spPr>
          <a:xfrm>
            <a:off x="0" y="1465695"/>
            <a:ext cx="5936876" cy="2238935"/>
          </a:xfrm>
          <a:prstGeom prst="rect">
            <a:avLst/>
          </a:prstGeom>
          <a:gradFill flip="none" rotWithShape="1">
            <a:gsLst>
              <a:gs pos="0">
                <a:srgbClr val="FF4E00"/>
              </a:gs>
              <a:gs pos="100000">
                <a:srgbClr val="FF8E3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458B719-5720-9C4C-86E1-1915A6318580}"/>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Arial" panose="020B0604020202020204" pitchFamily="34" charset="0"/>
                <a:cs typeface="Arial" panose="020B0604020202020204" pitchFamily="34" charset="0"/>
              </a:rPr>
              <a:pPr/>
              <a:t>‹#›</a:t>
            </a:fld>
            <a:r>
              <a:rPr lang="en-US" sz="900" dirty="0">
                <a:latin typeface="Arial" panose="020B0604020202020204" pitchFamily="34" charset="0"/>
                <a:cs typeface="Arial" panose="020B0604020202020204" pitchFamily="34" charset="0"/>
              </a:rPr>
              <a:t>    © </a:t>
            </a:r>
            <a:fld id="{EFC9EA19-CF19-6149-BD73-EEC0986897C9}" type="datetimeyyyy">
              <a:rPr lang="en-US" sz="900" smtClean="0">
                <a:latin typeface="Arial" panose="020B0604020202020204" pitchFamily="34" charset="0"/>
                <a:cs typeface="Arial" panose="020B0604020202020204" pitchFamily="34" charset="0"/>
              </a:rPr>
              <a:pPr/>
              <a:t>2023</a:t>
            </a:fld>
            <a:r>
              <a:rPr lang="en-US" sz="900" dirty="0">
                <a:latin typeface="Arial" panose="020B0604020202020204" pitchFamily="34" charset="0"/>
                <a:cs typeface="Arial" panose="020B0604020202020204" pitchFamily="34" charset="0"/>
              </a:rPr>
              <a:t> ASUG</a:t>
            </a:r>
          </a:p>
        </p:txBody>
      </p:sp>
    </p:spTree>
    <p:extLst>
      <p:ext uri="{BB962C8B-B14F-4D97-AF65-F5344CB8AC3E}">
        <p14:creationId xmlns:p14="http://schemas.microsoft.com/office/powerpoint/2010/main" val="1699165831"/>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sap.com/about/customer-stories.html?sort=latest_desc&amp;search=AAF&amp;pdf-asset=c03b1f69-f87d-0010-bca6-c68f7e60039b&amp;page=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9.png"/><Relationship Id="rId9" Type="http://schemas.openxmlformats.org/officeDocument/2006/relationships/image" Target="../media/image32.png"/><Relationship Id="rId1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notesSlide" Target="../notesSlides/notesSlide14.xml"/><Relationship Id="rId16" Type="http://schemas.openxmlformats.org/officeDocument/2006/relationships/image" Target="../media/image52.svg"/><Relationship Id="rId1" Type="http://schemas.openxmlformats.org/officeDocument/2006/relationships/slideLayout" Target="../slideLayouts/slideLayout6.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9.png"/><Relationship Id="rId9" Type="http://schemas.openxmlformats.org/officeDocument/2006/relationships/image" Target="../media/image45.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discovery-center.cloud.sap/serviceCatalog?regions=all&amp;provider=all"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mailto:raymond.smith@softwareone.com" TargetMode="External"/><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mailto:larry.rodgers@softwareone.com" TargetMode="External"/><Relationship Id="rId4" Type="http://schemas.openxmlformats.org/officeDocument/2006/relationships/hyperlink" Target="mailto:muthmano@amazo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softwareone.com/en-us/media-releases/2023/04/04/brian-duffy-new-chief-executive-officer-of-softwareon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B72D-7602-A340-B17E-A920EB7E48B1}"/>
              </a:ext>
            </a:extLst>
          </p:cNvPr>
          <p:cNvSpPr txBox="1">
            <a:spLocks/>
          </p:cNvSpPr>
          <p:nvPr/>
        </p:nvSpPr>
        <p:spPr>
          <a:xfrm>
            <a:off x="640080" y="1632923"/>
            <a:ext cx="11071273"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American Air Filters Case Study</a:t>
            </a:r>
          </a:p>
          <a:p>
            <a:r>
              <a:rPr lang="en-US" sz="2400" b="0" dirty="0">
                <a:solidFill>
                  <a:schemeClr val="tx1"/>
                </a:solidFill>
                <a:latin typeface="Arial" panose="020B0604020202020204" pitchFamily="34" charset="0"/>
                <a:cs typeface="Arial" panose="020B0604020202020204" pitchFamily="34" charset="0"/>
              </a:rPr>
              <a:t>S/4HANA Cloud with SAP RISE on AWS</a:t>
            </a:r>
          </a:p>
          <a:p>
            <a:br>
              <a:rPr lang="en-US" sz="3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Raymond Smith</a:t>
            </a:r>
            <a:r>
              <a:rPr lang="en-US" sz="1600" b="0" dirty="0">
                <a:solidFill>
                  <a:schemeClr val="tx1"/>
                </a:solidFill>
                <a:latin typeface="Arial" panose="020B0604020202020204" pitchFamily="34" charset="0"/>
                <a:cs typeface="Arial" panose="020B0604020202020204" pitchFamily="34" charset="0"/>
              </a:rPr>
              <a:t>, North America SAP Practice, Principal Technical Architect, SoftwareOne</a:t>
            </a:r>
            <a:br>
              <a:rPr lang="en-US" sz="1600" b="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Manoj </a:t>
            </a:r>
            <a:r>
              <a:rPr lang="en-US" sz="1600" dirty="0" err="1">
                <a:solidFill>
                  <a:schemeClr val="tx1"/>
                </a:solidFill>
                <a:latin typeface="Arial" panose="020B0604020202020204" pitchFamily="34" charset="0"/>
                <a:cs typeface="Arial" panose="020B0604020202020204" pitchFamily="34" charset="0"/>
              </a:rPr>
              <a:t>Muthukrishnan</a:t>
            </a:r>
            <a:r>
              <a:rPr lang="en-US" sz="1600" b="0" dirty="0">
                <a:solidFill>
                  <a:schemeClr val="tx1"/>
                </a:solidFill>
                <a:latin typeface="Arial" panose="020B0604020202020204" pitchFamily="34" charset="0"/>
                <a:cs typeface="Arial" panose="020B0604020202020204" pitchFamily="34" charset="0"/>
              </a:rPr>
              <a:t>, Sr. Manager, Americas SAP on AWS, Partner Solution Architect Leader, Amazon Web Services</a:t>
            </a:r>
          </a:p>
          <a:p>
            <a:r>
              <a:rPr lang="en-US" sz="1600" dirty="0">
                <a:solidFill>
                  <a:schemeClr val="tx1"/>
                </a:solidFill>
                <a:latin typeface="Arial" panose="020B0604020202020204" pitchFamily="34" charset="0"/>
                <a:cs typeface="Arial" panose="020B0604020202020204" pitchFamily="34" charset="0"/>
              </a:rPr>
              <a:t>Larry Rodgers</a:t>
            </a:r>
            <a:r>
              <a:rPr lang="en-US" sz="1600" b="0" dirty="0">
                <a:solidFill>
                  <a:schemeClr val="tx1"/>
                </a:solidFill>
                <a:latin typeface="Arial" panose="020B0604020202020204" pitchFamily="34" charset="0"/>
                <a:cs typeface="Arial" panose="020B0604020202020204" pitchFamily="34" charset="0"/>
              </a:rPr>
              <a:t>, North America SAP Practice Executive, SoftwareOne</a:t>
            </a:r>
            <a:endParaRPr lang="en-US" sz="2800" b="0" dirty="0">
              <a:solidFill>
                <a:schemeClr val="tx1"/>
              </a:solidFill>
              <a:latin typeface="Arial" panose="020B0604020202020204" pitchFamily="34" charset="0"/>
              <a:cs typeface="Arial" panose="020B0604020202020204" pitchFamily="34" charset="0"/>
            </a:endParaRPr>
          </a:p>
          <a:p>
            <a:br>
              <a:rPr lang="en-US" sz="3200" b="0" dirty="0">
                <a:solidFill>
                  <a:schemeClr val="tx1"/>
                </a:solidFill>
                <a:latin typeface="Arial" panose="020B0604020202020204" pitchFamily="34" charset="0"/>
                <a:cs typeface="Arial" panose="020B0604020202020204" pitchFamily="34" charset="0"/>
              </a:rPr>
            </a:br>
            <a:r>
              <a:rPr lang="en-US" sz="3200" b="0" dirty="0">
                <a:solidFill>
                  <a:schemeClr val="tx1"/>
                </a:solidFill>
                <a:latin typeface="Arial" panose="020B0604020202020204" pitchFamily="34" charset="0"/>
                <a:cs typeface="Arial" panose="020B0604020202020204" pitchFamily="34" charset="0"/>
              </a:rPr>
              <a:t>SoftwareOne</a:t>
            </a:r>
          </a:p>
          <a:p>
            <a:endParaRPr lang="en-US" sz="3200" b="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2EDED0A-8383-45E2-8E22-529D92DC2D0A}"/>
              </a:ext>
            </a:extLst>
          </p:cNvPr>
          <p:cNvSpPr txBox="1">
            <a:spLocks/>
          </p:cNvSpPr>
          <p:nvPr/>
        </p:nvSpPr>
        <p:spPr>
          <a:xfrm>
            <a:off x="417057" y="4959704"/>
            <a:ext cx="4835169" cy="1467683"/>
          </a:xfrm>
          <a:prstGeom prst="rect">
            <a:avLst/>
          </a:prstGeom>
          <a:noFill/>
          <a:ln>
            <a:noFill/>
          </a:ln>
          <a:effectLst/>
        </p:spPr>
        <p:txBody>
          <a:bodyPr lIns="91440" tIns="45720" rIns="91440" bIns="45720" anchor="t"/>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endParaRPr lang="en-US" sz="3200" b="0" dirty="0">
              <a:solidFill>
                <a:schemeClr val="tx1"/>
              </a:solidFill>
              <a:latin typeface="Arial" panose="020B0604020202020204" pitchFamily="34" charset="0"/>
              <a:cs typeface="Arial" panose="020B0604020202020204" pitchFamily="34" charset="0"/>
            </a:endParaRPr>
          </a:p>
          <a:p>
            <a:br>
              <a:rPr lang="en-US" sz="3200" b="0" dirty="0">
                <a:latin typeface="Arial" panose="020B0604020202020204" pitchFamily="34" charset="0"/>
                <a:cs typeface="Arial" panose="020B0604020202020204" pitchFamily="34" charset="0"/>
              </a:rPr>
            </a:br>
            <a:endParaRPr lang="en-US" sz="3200" b="0">
              <a:solidFill>
                <a:schemeClr val="tx1"/>
              </a:solidFill>
              <a:latin typeface="Arial" panose="020B0604020202020204" pitchFamily="34" charset="0"/>
              <a:cs typeface="Arial" panose="020B0604020202020204" pitchFamily="34" charset="0"/>
            </a:endParaRPr>
          </a:p>
          <a:p>
            <a:endParaRPr lang="en-US" sz="3200" b="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B2809AE-E2EC-6754-A01A-0DF35FBC219E}"/>
              </a:ext>
            </a:extLst>
          </p:cNvPr>
          <p:cNvGrpSpPr/>
          <p:nvPr/>
        </p:nvGrpSpPr>
        <p:grpSpPr>
          <a:xfrm>
            <a:off x="8926218" y="436055"/>
            <a:ext cx="2764930" cy="617397"/>
            <a:chOff x="8821063" y="244912"/>
            <a:chExt cx="2764930" cy="617397"/>
          </a:xfrm>
        </p:grpSpPr>
        <p:pic>
          <p:nvPicPr>
            <p:cNvPr id="5" name="Picture 4">
              <a:extLst>
                <a:ext uri="{FF2B5EF4-FFF2-40B4-BE49-F238E27FC236}">
                  <a16:creationId xmlns:a16="http://schemas.microsoft.com/office/drawing/2014/main" id="{F6EBCDEA-71D3-82D2-B4D6-52846267DB11}"/>
                </a:ext>
              </a:extLst>
            </p:cNvPr>
            <p:cNvPicPr>
              <a:picLocks noChangeAspect="1"/>
            </p:cNvPicPr>
            <p:nvPr/>
          </p:nvPicPr>
          <p:blipFill>
            <a:blip r:embed="rId3"/>
            <a:srcRect/>
            <a:stretch/>
          </p:blipFill>
          <p:spPr>
            <a:xfrm>
              <a:off x="8821063" y="277794"/>
              <a:ext cx="1373032" cy="521531"/>
            </a:xfrm>
            <a:prstGeom prst="rect">
              <a:avLst/>
            </a:prstGeom>
          </p:spPr>
        </p:pic>
        <p:pic>
          <p:nvPicPr>
            <p:cNvPr id="7" name="Picture 6">
              <a:extLst>
                <a:ext uri="{FF2B5EF4-FFF2-40B4-BE49-F238E27FC236}">
                  <a16:creationId xmlns:a16="http://schemas.microsoft.com/office/drawing/2014/main" id="{64F136A9-69E9-38EA-9BB8-BCE377B6DE98}"/>
                </a:ext>
              </a:extLst>
            </p:cNvPr>
            <p:cNvPicPr>
              <a:picLocks noChangeAspect="1"/>
            </p:cNvPicPr>
            <p:nvPr/>
          </p:nvPicPr>
          <p:blipFill>
            <a:blip r:embed="rId4"/>
            <a:srcRect/>
            <a:stretch/>
          </p:blipFill>
          <p:spPr>
            <a:xfrm>
              <a:off x="10781966" y="312338"/>
              <a:ext cx="804027" cy="482545"/>
            </a:xfrm>
            <a:prstGeom prst="rect">
              <a:avLst/>
            </a:prstGeom>
          </p:spPr>
        </p:pic>
        <p:cxnSp>
          <p:nvCxnSpPr>
            <p:cNvPr id="9" name="Straight Connector 8">
              <a:extLst>
                <a:ext uri="{FF2B5EF4-FFF2-40B4-BE49-F238E27FC236}">
                  <a16:creationId xmlns:a16="http://schemas.microsoft.com/office/drawing/2014/main" id="{C2428D7E-6C06-45BB-A10E-5EE62B2F59E2}"/>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968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9C42A-C6B1-4943-A532-588541F91747}"/>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Results and benefits</a:t>
            </a:r>
          </a:p>
        </p:txBody>
      </p:sp>
      <p:sp>
        <p:nvSpPr>
          <p:cNvPr id="5" name="TextBox 4">
            <a:extLst>
              <a:ext uri="{FF2B5EF4-FFF2-40B4-BE49-F238E27FC236}">
                <a16:creationId xmlns:a16="http://schemas.microsoft.com/office/drawing/2014/main" id="{70230633-F579-F948-A05E-8B82A065D570}"/>
              </a:ext>
            </a:extLst>
          </p:cNvPr>
          <p:cNvSpPr txBox="1"/>
          <p:nvPr/>
        </p:nvSpPr>
        <p:spPr>
          <a:xfrm>
            <a:off x="719911" y="1247517"/>
            <a:ext cx="2983988" cy="378565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Improved customer and employee experience</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More flexible capabilities to adapt to its business</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Accuracy and consistency in tracking materials</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End-to-end visibility to historical client interactions</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Production of high-quality products to scale the business with a growing client base</a:t>
            </a:r>
          </a:p>
        </p:txBody>
      </p:sp>
      <p:pic>
        <p:nvPicPr>
          <p:cNvPr id="7" name="Google Shape;531;p56">
            <a:extLst>
              <a:ext uri="{FF2B5EF4-FFF2-40B4-BE49-F238E27FC236}">
                <a16:creationId xmlns:a16="http://schemas.microsoft.com/office/drawing/2014/main" id="{F63BE558-58A9-7C74-85DD-4F352B88FC3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16290"/>
          <a:stretch/>
        </p:blipFill>
        <p:spPr>
          <a:xfrm>
            <a:off x="4090888" y="1247517"/>
            <a:ext cx="7621686" cy="4076044"/>
          </a:xfrm>
          <a:prstGeom prst="rect">
            <a:avLst/>
          </a:prstGeom>
          <a:noFill/>
          <a:ln>
            <a:noFill/>
          </a:ln>
        </p:spPr>
      </p:pic>
      <p:sp>
        <p:nvSpPr>
          <p:cNvPr id="8" name="Google Shape;530;p56">
            <a:extLst>
              <a:ext uri="{FF2B5EF4-FFF2-40B4-BE49-F238E27FC236}">
                <a16:creationId xmlns:a16="http://schemas.microsoft.com/office/drawing/2014/main" id="{422E9E17-6E03-4CBE-68E9-187C5D8B9564}"/>
              </a:ext>
            </a:extLst>
          </p:cNvPr>
          <p:cNvSpPr txBox="1"/>
          <p:nvPr/>
        </p:nvSpPr>
        <p:spPr>
          <a:xfrm>
            <a:off x="5351378" y="5523115"/>
            <a:ext cx="651011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chemeClr val="hlink"/>
                </a:solidFill>
                <a:latin typeface="Arial"/>
                <a:ea typeface="Arial"/>
                <a:cs typeface="Arial"/>
                <a:sym typeface="Arial"/>
                <a:hlinkClick r:id="rId4"/>
              </a:rPr>
              <a:t>SAP Customer Reference: AAF using RISE to accelerate transition to S/4HANA</a:t>
            </a:r>
            <a:endParaRPr sz="1400" b="0" i="0" u="none" strike="noStrike" cap="none" dirty="0">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55541D31-56C5-89A9-1CCC-C4DF683892A6}"/>
              </a:ext>
            </a:extLst>
          </p:cNvPr>
          <p:cNvGrpSpPr/>
          <p:nvPr/>
        </p:nvGrpSpPr>
        <p:grpSpPr>
          <a:xfrm>
            <a:off x="10170782" y="388750"/>
            <a:ext cx="1654004" cy="369332"/>
            <a:chOff x="8821063" y="244912"/>
            <a:chExt cx="2764930" cy="617397"/>
          </a:xfrm>
        </p:grpSpPr>
        <p:pic>
          <p:nvPicPr>
            <p:cNvPr id="10" name="Picture 9">
              <a:extLst>
                <a:ext uri="{FF2B5EF4-FFF2-40B4-BE49-F238E27FC236}">
                  <a16:creationId xmlns:a16="http://schemas.microsoft.com/office/drawing/2014/main" id="{6B573C27-D419-7B7A-20E4-C4A8203C63DA}"/>
                </a:ext>
              </a:extLst>
            </p:cNvPr>
            <p:cNvPicPr>
              <a:picLocks noChangeAspect="1"/>
            </p:cNvPicPr>
            <p:nvPr/>
          </p:nvPicPr>
          <p:blipFill>
            <a:blip r:embed="rId5"/>
            <a:srcRect/>
            <a:stretch/>
          </p:blipFill>
          <p:spPr>
            <a:xfrm>
              <a:off x="8821063" y="297255"/>
              <a:ext cx="1373032" cy="482609"/>
            </a:xfrm>
            <a:prstGeom prst="rect">
              <a:avLst/>
            </a:prstGeom>
          </p:spPr>
        </p:pic>
        <p:pic>
          <p:nvPicPr>
            <p:cNvPr id="11" name="Picture 10">
              <a:extLst>
                <a:ext uri="{FF2B5EF4-FFF2-40B4-BE49-F238E27FC236}">
                  <a16:creationId xmlns:a16="http://schemas.microsoft.com/office/drawing/2014/main" id="{D691655D-8972-06D5-8540-1CEB7D72A316}"/>
                </a:ext>
              </a:extLst>
            </p:cNvPr>
            <p:cNvPicPr>
              <a:picLocks noChangeAspect="1"/>
            </p:cNvPicPr>
            <p:nvPr/>
          </p:nvPicPr>
          <p:blipFill>
            <a:blip r:embed="rId6"/>
            <a:srcRect/>
            <a:stretch/>
          </p:blipFill>
          <p:spPr>
            <a:xfrm>
              <a:off x="10781966" y="312434"/>
              <a:ext cx="804027" cy="482352"/>
            </a:xfrm>
            <a:prstGeom prst="rect">
              <a:avLst/>
            </a:prstGeom>
          </p:spPr>
        </p:pic>
        <p:cxnSp>
          <p:nvCxnSpPr>
            <p:cNvPr id="12" name="Straight Connector 11">
              <a:extLst>
                <a:ext uri="{FF2B5EF4-FFF2-40B4-BE49-F238E27FC236}">
                  <a16:creationId xmlns:a16="http://schemas.microsoft.com/office/drawing/2014/main" id="{D5C59EEE-ED64-8FDD-E961-94D261293C2E}"/>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2766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E1E02C2-596C-1031-6120-3E12694D98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16675" y="0"/>
            <a:ext cx="5775325" cy="670939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p:spPr>
      </p:pic>
      <p:sp>
        <p:nvSpPr>
          <p:cNvPr id="3" name="Title 1">
            <a:extLst>
              <a:ext uri="{FF2B5EF4-FFF2-40B4-BE49-F238E27FC236}">
                <a16:creationId xmlns:a16="http://schemas.microsoft.com/office/drawing/2014/main" id="{AB74C6D3-1827-9388-99FE-ACD6194B4AAD}"/>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Lessons learned</a:t>
            </a:r>
          </a:p>
        </p:txBody>
      </p:sp>
      <p:sp>
        <p:nvSpPr>
          <p:cNvPr id="6" name="TextBox 5">
            <a:extLst>
              <a:ext uri="{FF2B5EF4-FFF2-40B4-BE49-F238E27FC236}">
                <a16:creationId xmlns:a16="http://schemas.microsoft.com/office/drawing/2014/main" id="{05F822AA-F901-285E-1BB1-F993F457BF34}"/>
              </a:ext>
            </a:extLst>
          </p:cNvPr>
          <p:cNvSpPr txBox="1"/>
          <p:nvPr/>
        </p:nvSpPr>
        <p:spPr>
          <a:xfrm>
            <a:off x="719910" y="1247517"/>
            <a:ext cx="5176798" cy="3939540"/>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Change Management – Technical and Business</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RISE – service model</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Best Practices Deployment</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Business Engagement </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Quality of data</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Single Sign-on</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Integration Client Testing</a:t>
            </a:r>
          </a:p>
        </p:txBody>
      </p:sp>
      <p:pic>
        <p:nvPicPr>
          <p:cNvPr id="7" name="Picture 6">
            <a:extLst>
              <a:ext uri="{FF2B5EF4-FFF2-40B4-BE49-F238E27FC236}">
                <a16:creationId xmlns:a16="http://schemas.microsoft.com/office/drawing/2014/main" id="{5CBCE6F9-261F-97EF-FF8C-B5E87ADC500F}"/>
              </a:ext>
            </a:extLst>
          </p:cNvPr>
          <p:cNvPicPr>
            <a:picLocks noChangeAspect="1"/>
          </p:cNvPicPr>
          <p:nvPr/>
        </p:nvPicPr>
        <p:blipFill>
          <a:blip r:embed="rId4"/>
          <a:srcRect/>
          <a:stretch/>
        </p:blipFill>
        <p:spPr>
          <a:xfrm>
            <a:off x="10496621" y="6303815"/>
            <a:ext cx="988649" cy="293128"/>
          </a:xfrm>
          <a:prstGeom prst="rect">
            <a:avLst/>
          </a:prstGeom>
        </p:spPr>
      </p:pic>
      <p:grpSp>
        <p:nvGrpSpPr>
          <p:cNvPr id="12" name="Group 11">
            <a:extLst>
              <a:ext uri="{FF2B5EF4-FFF2-40B4-BE49-F238E27FC236}">
                <a16:creationId xmlns:a16="http://schemas.microsoft.com/office/drawing/2014/main" id="{48556AC1-9DB4-9F54-549A-C8E2FBEF4712}"/>
              </a:ext>
            </a:extLst>
          </p:cNvPr>
          <p:cNvGrpSpPr/>
          <p:nvPr/>
        </p:nvGrpSpPr>
        <p:grpSpPr>
          <a:xfrm>
            <a:off x="10170782" y="388750"/>
            <a:ext cx="1654004" cy="369332"/>
            <a:chOff x="8821063" y="244912"/>
            <a:chExt cx="2764930" cy="617397"/>
          </a:xfrm>
        </p:grpSpPr>
        <p:pic>
          <p:nvPicPr>
            <p:cNvPr id="13" name="Picture 12">
              <a:extLst>
                <a:ext uri="{FF2B5EF4-FFF2-40B4-BE49-F238E27FC236}">
                  <a16:creationId xmlns:a16="http://schemas.microsoft.com/office/drawing/2014/main" id="{1677C925-E964-9C6D-12A1-B249DAB312F3}"/>
                </a:ext>
              </a:extLst>
            </p:cNvPr>
            <p:cNvPicPr>
              <a:picLocks noChangeAspect="1"/>
            </p:cNvPicPr>
            <p:nvPr/>
          </p:nvPicPr>
          <p:blipFill>
            <a:blip r:embed="rId5"/>
            <a:srcRect/>
            <a:stretch/>
          </p:blipFill>
          <p:spPr>
            <a:xfrm>
              <a:off x="8821063" y="297255"/>
              <a:ext cx="1373032" cy="482609"/>
            </a:xfrm>
            <a:prstGeom prst="rect">
              <a:avLst/>
            </a:prstGeom>
          </p:spPr>
        </p:pic>
        <p:pic>
          <p:nvPicPr>
            <p:cNvPr id="14" name="Picture 13">
              <a:extLst>
                <a:ext uri="{FF2B5EF4-FFF2-40B4-BE49-F238E27FC236}">
                  <a16:creationId xmlns:a16="http://schemas.microsoft.com/office/drawing/2014/main" id="{D64277EB-10C2-5190-0051-8EDC81E183CC}"/>
                </a:ext>
              </a:extLst>
            </p:cNvPr>
            <p:cNvPicPr>
              <a:picLocks noChangeAspect="1"/>
            </p:cNvPicPr>
            <p:nvPr/>
          </p:nvPicPr>
          <p:blipFill>
            <a:blip r:embed="rId6"/>
            <a:srcRect/>
            <a:stretch/>
          </p:blipFill>
          <p:spPr>
            <a:xfrm>
              <a:off x="10781966" y="312434"/>
              <a:ext cx="804027" cy="482352"/>
            </a:xfrm>
            <a:prstGeom prst="rect">
              <a:avLst/>
            </a:prstGeom>
          </p:spPr>
        </p:pic>
        <p:cxnSp>
          <p:nvCxnSpPr>
            <p:cNvPr id="15" name="Straight Connector 14">
              <a:extLst>
                <a:ext uri="{FF2B5EF4-FFF2-40B4-BE49-F238E27FC236}">
                  <a16:creationId xmlns:a16="http://schemas.microsoft.com/office/drawing/2014/main" id="{9FE246FD-7B45-E3AF-9070-D3B41D8F6DB5}"/>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2056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E25D98-B6FC-3146-A9EA-807574825D1F}"/>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Why Select SoftwareOne as a partner?</a:t>
            </a:r>
          </a:p>
        </p:txBody>
      </p:sp>
      <p:sp>
        <p:nvSpPr>
          <p:cNvPr id="5" name="TextBox 4">
            <a:extLst>
              <a:ext uri="{FF2B5EF4-FFF2-40B4-BE49-F238E27FC236}">
                <a16:creationId xmlns:a16="http://schemas.microsoft.com/office/drawing/2014/main" id="{C0CA7646-00BD-7041-9E31-1B9DCD074EB0}"/>
              </a:ext>
            </a:extLst>
          </p:cNvPr>
          <p:cNvSpPr txBox="1"/>
          <p:nvPr/>
        </p:nvSpPr>
        <p:spPr>
          <a:xfrm>
            <a:off x="719910" y="1247517"/>
            <a:ext cx="4379140" cy="2769989"/>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Unique combination of SAP, AWS and licensing and commercial expertise</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Experience supporting RISE with SAP clients for advisory, implementation and managed services</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Extremely positive feedback from all our customers on current and past SAP engagements</a:t>
            </a:r>
          </a:p>
        </p:txBody>
      </p:sp>
      <p:grpSp>
        <p:nvGrpSpPr>
          <p:cNvPr id="2" name="Group 1">
            <a:extLst>
              <a:ext uri="{FF2B5EF4-FFF2-40B4-BE49-F238E27FC236}">
                <a16:creationId xmlns:a16="http://schemas.microsoft.com/office/drawing/2014/main" id="{ACF4EB72-C364-879C-6BC4-301C3ACB4B74}"/>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DAA8438F-B224-575B-FEEA-26C290753AB2}"/>
                </a:ext>
              </a:extLst>
            </p:cNvPr>
            <p:cNvPicPr>
              <a:picLocks noChangeAspect="1"/>
            </p:cNvPicPr>
            <p:nvPr/>
          </p:nvPicPr>
          <p:blipFill>
            <a:blip r:embed="rId3"/>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500F08BB-FD8F-5060-6AB3-3D83D0B4EB75}"/>
                </a:ext>
              </a:extLst>
            </p:cNvPr>
            <p:cNvPicPr>
              <a:picLocks noChangeAspect="1"/>
            </p:cNvPicPr>
            <p:nvPr/>
          </p:nvPicPr>
          <p:blipFill>
            <a:blip r:embed="rId4"/>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F0213472-38BB-9601-E466-302AF0EC5E6D}"/>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A84C1726-591E-6C38-18C2-963900A74A97}"/>
              </a:ext>
            </a:extLst>
          </p:cNvPr>
          <p:cNvGrpSpPr/>
          <p:nvPr/>
        </p:nvGrpSpPr>
        <p:grpSpPr>
          <a:xfrm>
            <a:off x="6980044" y="982998"/>
            <a:ext cx="4508904" cy="4537838"/>
            <a:chOff x="880537" y="1598528"/>
            <a:chExt cx="4508904" cy="4537838"/>
          </a:xfrm>
        </p:grpSpPr>
        <p:sp>
          <p:nvSpPr>
            <p:cNvPr id="9" name="Oval 8">
              <a:extLst>
                <a:ext uri="{FF2B5EF4-FFF2-40B4-BE49-F238E27FC236}">
                  <a16:creationId xmlns:a16="http://schemas.microsoft.com/office/drawing/2014/main" id="{5C4EBB93-704F-DBBF-B076-EBE5BF718CEA}"/>
                </a:ext>
              </a:extLst>
            </p:cNvPr>
            <p:cNvSpPr/>
            <p:nvPr/>
          </p:nvSpPr>
          <p:spPr>
            <a:xfrm>
              <a:off x="880537" y="3160058"/>
              <a:ext cx="2495486" cy="2495486"/>
            </a:xfrm>
            <a:prstGeom prst="ellipse">
              <a:avLst/>
            </a:prstGeom>
            <a:solidFill>
              <a:srgbClr val="FF4E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600">
                <a:latin typeface="Arial" panose="020B0604020202020204" pitchFamily="34" charset="0"/>
              </a:endParaRPr>
            </a:p>
          </p:txBody>
        </p:sp>
        <p:sp>
          <p:nvSpPr>
            <p:cNvPr id="10" name="Oval 9">
              <a:extLst>
                <a:ext uri="{FF2B5EF4-FFF2-40B4-BE49-F238E27FC236}">
                  <a16:creationId xmlns:a16="http://schemas.microsoft.com/office/drawing/2014/main" id="{A8E6B27F-1C28-0FF8-C198-146BFBFE3D38}"/>
                </a:ext>
              </a:extLst>
            </p:cNvPr>
            <p:cNvSpPr/>
            <p:nvPr/>
          </p:nvSpPr>
          <p:spPr>
            <a:xfrm>
              <a:off x="2797643" y="3160058"/>
              <a:ext cx="2495486" cy="2495486"/>
            </a:xfrm>
            <a:prstGeom prst="ellipse">
              <a:avLst/>
            </a:prstGeom>
            <a:solidFill>
              <a:srgbClr val="8B288D">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600">
                <a:latin typeface="Arial" panose="020B0604020202020204" pitchFamily="34" charset="0"/>
              </a:endParaRPr>
            </a:p>
          </p:txBody>
        </p:sp>
        <p:sp>
          <p:nvSpPr>
            <p:cNvPr id="11" name="Oval 10">
              <a:extLst>
                <a:ext uri="{FF2B5EF4-FFF2-40B4-BE49-F238E27FC236}">
                  <a16:creationId xmlns:a16="http://schemas.microsoft.com/office/drawing/2014/main" id="{F140A2DA-6FBE-8BA8-F091-FCB7F3AC57E5}"/>
                </a:ext>
              </a:extLst>
            </p:cNvPr>
            <p:cNvSpPr/>
            <p:nvPr/>
          </p:nvSpPr>
          <p:spPr>
            <a:xfrm>
              <a:off x="1839090" y="1598528"/>
              <a:ext cx="2495486" cy="2495486"/>
            </a:xfrm>
            <a:prstGeom prst="ellipse">
              <a:avLst/>
            </a:prstGeom>
            <a:solidFill>
              <a:srgbClr val="00226E">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600">
                <a:latin typeface="Arial" panose="020B0604020202020204" pitchFamily="34" charset="0"/>
              </a:endParaRPr>
            </a:p>
          </p:txBody>
        </p:sp>
        <p:sp>
          <p:nvSpPr>
            <p:cNvPr id="12" name="TextBox 11">
              <a:extLst>
                <a:ext uri="{FF2B5EF4-FFF2-40B4-BE49-F238E27FC236}">
                  <a16:creationId xmlns:a16="http://schemas.microsoft.com/office/drawing/2014/main" id="{7224058C-C072-67E0-9EDD-18A00372C75A}"/>
                </a:ext>
              </a:extLst>
            </p:cNvPr>
            <p:cNvSpPr txBox="1"/>
            <p:nvPr/>
          </p:nvSpPr>
          <p:spPr>
            <a:xfrm>
              <a:off x="1081127" y="4248466"/>
              <a:ext cx="1614254" cy="1077218"/>
            </a:xfrm>
            <a:prstGeom prst="rect">
              <a:avLst/>
            </a:prstGeom>
            <a:noFill/>
          </p:spPr>
          <p:txBody>
            <a:bodyPr wrap="square" rtlCol="0">
              <a:spAutoFit/>
            </a:bodyPr>
            <a:lstStyle/>
            <a:p>
              <a:pPr algn="r"/>
              <a:r>
                <a:rPr lang="en-US" sz="1600" b="1" dirty="0">
                  <a:solidFill>
                    <a:schemeClr val="bg1"/>
                  </a:solidFill>
                  <a:latin typeface="Arial" panose="020B0604020202020204" pitchFamily="34" charset="0"/>
                </a:rPr>
                <a:t>Certified SAP </a:t>
              </a:r>
              <a:br>
                <a:rPr lang="en-US" sz="1600" b="1" dirty="0">
                  <a:solidFill>
                    <a:schemeClr val="bg1"/>
                  </a:solidFill>
                  <a:latin typeface="Arial" panose="020B0604020202020204" pitchFamily="34" charset="0"/>
                </a:rPr>
              </a:br>
              <a:r>
                <a:rPr lang="en-US" sz="1600" b="1" dirty="0">
                  <a:solidFill>
                    <a:schemeClr val="bg1"/>
                  </a:solidFill>
                  <a:latin typeface="Arial" panose="020B0604020202020204" pitchFamily="34" charset="0"/>
                </a:rPr>
                <a:t>and AWS </a:t>
              </a:r>
            </a:p>
            <a:p>
              <a:pPr algn="r"/>
              <a:r>
                <a:rPr lang="en-US" sz="1600" b="1" dirty="0">
                  <a:solidFill>
                    <a:schemeClr val="bg1"/>
                  </a:solidFill>
                  <a:latin typeface="Arial" panose="020B0604020202020204" pitchFamily="34" charset="0"/>
                </a:rPr>
                <a:t>Technology </a:t>
              </a:r>
            </a:p>
            <a:p>
              <a:pPr algn="r"/>
              <a:r>
                <a:rPr lang="en-US" sz="1600" b="1" dirty="0">
                  <a:solidFill>
                    <a:schemeClr val="bg1"/>
                  </a:solidFill>
                  <a:latin typeface="Arial" panose="020B0604020202020204" pitchFamily="34" charset="0"/>
                </a:rPr>
                <a:t>Experts</a:t>
              </a:r>
            </a:p>
          </p:txBody>
        </p:sp>
        <p:sp>
          <p:nvSpPr>
            <p:cNvPr id="13" name="TextBox 12">
              <a:extLst>
                <a:ext uri="{FF2B5EF4-FFF2-40B4-BE49-F238E27FC236}">
                  <a16:creationId xmlns:a16="http://schemas.microsoft.com/office/drawing/2014/main" id="{1217B926-6FF3-1179-BAEA-8E909CF6EEE7}"/>
                </a:ext>
              </a:extLst>
            </p:cNvPr>
            <p:cNvSpPr txBox="1"/>
            <p:nvPr/>
          </p:nvSpPr>
          <p:spPr>
            <a:xfrm>
              <a:off x="3478285" y="4248466"/>
              <a:ext cx="1911156" cy="584775"/>
            </a:xfrm>
            <a:prstGeom prst="rect">
              <a:avLst/>
            </a:prstGeom>
            <a:noFill/>
          </p:spPr>
          <p:txBody>
            <a:bodyPr wrap="square" rtlCol="0">
              <a:spAutoFit/>
            </a:bodyPr>
            <a:lstStyle/>
            <a:p>
              <a:r>
                <a:rPr lang="en-US" sz="1600" b="1">
                  <a:solidFill>
                    <a:schemeClr val="bg1"/>
                  </a:solidFill>
                  <a:latin typeface="Arial" panose="020B0604020202020204" pitchFamily="34" charset="0"/>
                </a:rPr>
                <a:t>Unbeatable </a:t>
              </a:r>
            </a:p>
            <a:p>
              <a:r>
                <a:rPr lang="en-US" sz="1600" b="1">
                  <a:solidFill>
                    <a:schemeClr val="bg1"/>
                  </a:solidFill>
                  <a:latin typeface="Arial" panose="020B0604020202020204" pitchFamily="34" charset="0"/>
                </a:rPr>
                <a:t>AWS Expertise</a:t>
              </a:r>
            </a:p>
          </p:txBody>
        </p:sp>
        <p:sp>
          <p:nvSpPr>
            <p:cNvPr id="14" name="TextBox 13">
              <a:extLst>
                <a:ext uri="{FF2B5EF4-FFF2-40B4-BE49-F238E27FC236}">
                  <a16:creationId xmlns:a16="http://schemas.microsoft.com/office/drawing/2014/main" id="{67B2DFDE-188C-8CBF-75D5-D7F006A89643}"/>
                </a:ext>
              </a:extLst>
            </p:cNvPr>
            <p:cNvSpPr txBox="1"/>
            <p:nvPr/>
          </p:nvSpPr>
          <p:spPr>
            <a:xfrm>
              <a:off x="2131255" y="2251835"/>
              <a:ext cx="1911156" cy="830997"/>
            </a:xfrm>
            <a:prstGeom prst="rect">
              <a:avLst/>
            </a:prstGeom>
            <a:noFill/>
          </p:spPr>
          <p:txBody>
            <a:bodyPr wrap="square" rtlCol="0">
              <a:spAutoFit/>
            </a:bodyPr>
            <a:lstStyle/>
            <a:p>
              <a:pPr algn="ctr"/>
              <a:r>
                <a:rPr lang="en-US" sz="1600" b="1">
                  <a:solidFill>
                    <a:schemeClr val="bg1"/>
                  </a:solidFill>
                  <a:latin typeface="Arial" panose="020B0604020202020204" pitchFamily="34" charset="0"/>
                </a:rPr>
                <a:t>SAP </a:t>
              </a:r>
            </a:p>
            <a:p>
              <a:pPr algn="ctr"/>
              <a:r>
                <a:rPr lang="en-US" sz="1600" b="1">
                  <a:solidFill>
                    <a:schemeClr val="bg1"/>
                  </a:solidFill>
                  <a:latin typeface="Arial" panose="020B0604020202020204" pitchFamily="34" charset="0"/>
                </a:rPr>
                <a:t>Commercial</a:t>
              </a:r>
            </a:p>
            <a:p>
              <a:pPr algn="ctr"/>
              <a:r>
                <a:rPr lang="en-US" sz="1600" b="1">
                  <a:solidFill>
                    <a:schemeClr val="bg1"/>
                  </a:solidFill>
                  <a:latin typeface="Arial" panose="020B0604020202020204" pitchFamily="34" charset="0"/>
                </a:rPr>
                <a:t>Advisory</a:t>
              </a:r>
            </a:p>
          </p:txBody>
        </p:sp>
        <p:grpSp>
          <p:nvGrpSpPr>
            <p:cNvPr id="15" name="Group 14">
              <a:extLst>
                <a:ext uri="{FF2B5EF4-FFF2-40B4-BE49-F238E27FC236}">
                  <a16:creationId xmlns:a16="http://schemas.microsoft.com/office/drawing/2014/main" id="{D86F5DDA-E384-A685-02DA-27985C099C0A}"/>
                </a:ext>
              </a:extLst>
            </p:cNvPr>
            <p:cNvGrpSpPr/>
            <p:nvPr/>
          </p:nvGrpSpPr>
          <p:grpSpPr>
            <a:xfrm>
              <a:off x="981752" y="2220195"/>
              <a:ext cx="4210163" cy="3916171"/>
              <a:chOff x="981752" y="2220195"/>
              <a:chExt cx="4210163" cy="3916171"/>
            </a:xfrm>
          </p:grpSpPr>
          <p:grpSp>
            <p:nvGrpSpPr>
              <p:cNvPr id="16" name="Group 15">
                <a:extLst>
                  <a:ext uri="{FF2B5EF4-FFF2-40B4-BE49-F238E27FC236}">
                    <a16:creationId xmlns:a16="http://schemas.microsoft.com/office/drawing/2014/main" id="{892E864E-BE46-4EE2-6EB5-2F466E7FDD40}"/>
                  </a:ext>
                </a:extLst>
              </p:cNvPr>
              <p:cNvGrpSpPr/>
              <p:nvPr/>
            </p:nvGrpSpPr>
            <p:grpSpPr>
              <a:xfrm>
                <a:off x="981752" y="2220195"/>
                <a:ext cx="4210163" cy="1936750"/>
                <a:chOff x="4036721" y="1936751"/>
                <a:chExt cx="4210163" cy="1936750"/>
              </a:xfrm>
            </p:grpSpPr>
            <p:sp>
              <p:nvSpPr>
                <p:cNvPr id="18" name="Arc 17">
                  <a:extLst>
                    <a:ext uri="{FF2B5EF4-FFF2-40B4-BE49-F238E27FC236}">
                      <a16:creationId xmlns:a16="http://schemas.microsoft.com/office/drawing/2014/main" id="{AF57C805-A7DE-6A0E-F3DF-12900837B820}"/>
                    </a:ext>
                  </a:extLst>
                </p:cNvPr>
                <p:cNvSpPr/>
                <p:nvPr/>
              </p:nvSpPr>
              <p:spPr>
                <a:xfrm rot="900000">
                  <a:off x="6310134" y="1936751"/>
                  <a:ext cx="1936750" cy="1936750"/>
                </a:xfrm>
                <a:prstGeom prst="arc">
                  <a:avLst/>
                </a:prstGeom>
                <a:ln w="12700">
                  <a:solidFill>
                    <a:schemeClr val="bg1">
                      <a:lumMod val="6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latin typeface="Arial" panose="020B0604020202020204" pitchFamily="34" charset="0"/>
                  </a:endParaRPr>
                </a:p>
              </p:txBody>
            </p:sp>
            <p:sp>
              <p:nvSpPr>
                <p:cNvPr id="19" name="Arc 18">
                  <a:extLst>
                    <a:ext uri="{FF2B5EF4-FFF2-40B4-BE49-F238E27FC236}">
                      <a16:creationId xmlns:a16="http://schemas.microsoft.com/office/drawing/2014/main" id="{858CBC1E-6BFB-1F78-40AB-A373F494DEDE}"/>
                    </a:ext>
                  </a:extLst>
                </p:cNvPr>
                <p:cNvSpPr/>
                <p:nvPr/>
              </p:nvSpPr>
              <p:spPr>
                <a:xfrm rot="20700000" flipH="1">
                  <a:off x="4036721" y="1936751"/>
                  <a:ext cx="1936750" cy="1936750"/>
                </a:xfrm>
                <a:prstGeom prst="arc">
                  <a:avLst/>
                </a:prstGeom>
                <a:ln w="12700">
                  <a:solidFill>
                    <a:schemeClr val="bg1">
                      <a:lumMod val="6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latin typeface="Arial" panose="020B0604020202020204" pitchFamily="34" charset="0"/>
                  </a:endParaRPr>
                </a:p>
              </p:txBody>
            </p:sp>
          </p:grpSp>
          <p:sp>
            <p:nvSpPr>
              <p:cNvPr id="17" name="Arc 16">
                <a:extLst>
                  <a:ext uri="{FF2B5EF4-FFF2-40B4-BE49-F238E27FC236}">
                    <a16:creationId xmlns:a16="http://schemas.microsoft.com/office/drawing/2014/main" id="{339A49C5-F91C-0A1E-1C1A-DFFC8A9A00E6}"/>
                  </a:ext>
                </a:extLst>
              </p:cNvPr>
              <p:cNvSpPr/>
              <p:nvPr/>
            </p:nvSpPr>
            <p:spPr>
              <a:xfrm rot="8073223">
                <a:off x="2131786" y="4199616"/>
                <a:ext cx="1936750" cy="1936750"/>
              </a:xfrm>
              <a:prstGeom prst="arc">
                <a:avLst/>
              </a:prstGeom>
              <a:ln w="12700">
                <a:solidFill>
                  <a:schemeClr val="bg1">
                    <a:lumMod val="6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latin typeface="Arial" panose="020B0604020202020204" pitchFamily="34" charset="0"/>
                </a:endParaRPr>
              </a:p>
            </p:txBody>
          </p:sp>
        </p:grpSp>
      </p:grpSp>
      <p:grpSp>
        <p:nvGrpSpPr>
          <p:cNvPr id="20" name="Group 19">
            <a:extLst>
              <a:ext uri="{FF2B5EF4-FFF2-40B4-BE49-F238E27FC236}">
                <a16:creationId xmlns:a16="http://schemas.microsoft.com/office/drawing/2014/main" id="{F702BCAC-40D0-F3D0-9C58-6422BA06EC54}"/>
              </a:ext>
            </a:extLst>
          </p:cNvPr>
          <p:cNvGrpSpPr/>
          <p:nvPr/>
        </p:nvGrpSpPr>
        <p:grpSpPr>
          <a:xfrm>
            <a:off x="719909" y="5125250"/>
            <a:ext cx="7407864" cy="1106498"/>
            <a:chOff x="1228387" y="4888922"/>
            <a:chExt cx="6666385" cy="995745"/>
          </a:xfrm>
        </p:grpSpPr>
        <p:pic>
          <p:nvPicPr>
            <p:cNvPr id="21" name="Google Shape;555;p58" descr="A picture containing logo&#10;&#10;Description automatically generated">
              <a:extLst>
                <a:ext uri="{FF2B5EF4-FFF2-40B4-BE49-F238E27FC236}">
                  <a16:creationId xmlns:a16="http://schemas.microsoft.com/office/drawing/2014/main" id="{5552FD54-7239-FC80-AA66-F21A2D5CAC75}"/>
                </a:ext>
              </a:extLst>
            </p:cNvPr>
            <p:cNvPicPr preferRelativeResize="0"/>
            <p:nvPr/>
          </p:nvPicPr>
          <p:blipFill rotWithShape="1">
            <a:blip r:embed="rId5">
              <a:alphaModFix/>
            </a:blip>
            <a:srcRect l="27033" t="27264" r="27632" b="27191"/>
            <a:stretch/>
          </p:blipFill>
          <p:spPr>
            <a:xfrm>
              <a:off x="1228387" y="4888922"/>
              <a:ext cx="991176" cy="995745"/>
            </a:xfrm>
            <a:prstGeom prst="rect">
              <a:avLst/>
            </a:prstGeom>
            <a:noFill/>
            <a:ln>
              <a:noFill/>
            </a:ln>
          </p:spPr>
        </p:pic>
        <p:pic>
          <p:nvPicPr>
            <p:cNvPr id="22" name="Picture 2" descr="DataXstream is Now an SAP® Gold Partner - DataXstream OMS+">
              <a:extLst>
                <a:ext uri="{FF2B5EF4-FFF2-40B4-BE49-F238E27FC236}">
                  <a16:creationId xmlns:a16="http://schemas.microsoft.com/office/drawing/2014/main" id="{2579B83F-CB3E-F2D9-CE06-748E2502C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600" y="4927649"/>
              <a:ext cx="1517536" cy="8911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dson Consulting gains Recognised Expertise status in SAP S/4HANA | Edson  Consulting">
              <a:extLst>
                <a:ext uri="{FF2B5EF4-FFF2-40B4-BE49-F238E27FC236}">
                  <a16:creationId xmlns:a16="http://schemas.microsoft.com/office/drawing/2014/main" id="{560E8B81-A502-F2D7-FBF9-D3D578D44F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609" y="5458450"/>
              <a:ext cx="3199163" cy="3486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701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9C42A-C6B1-4943-A532-588541F91747}"/>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Important factors impacting a decision to use RISE with SAP</a:t>
            </a:r>
          </a:p>
        </p:txBody>
      </p:sp>
      <p:grpSp>
        <p:nvGrpSpPr>
          <p:cNvPr id="2" name="Group 1">
            <a:extLst>
              <a:ext uri="{FF2B5EF4-FFF2-40B4-BE49-F238E27FC236}">
                <a16:creationId xmlns:a16="http://schemas.microsoft.com/office/drawing/2014/main" id="{5CFD53FB-FABA-F825-9C5F-78043836CC1F}"/>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B774C185-FC6E-34F4-46B1-BD77115576A2}"/>
                </a:ext>
              </a:extLst>
            </p:cNvPr>
            <p:cNvPicPr>
              <a:picLocks noChangeAspect="1"/>
            </p:cNvPicPr>
            <p:nvPr/>
          </p:nvPicPr>
          <p:blipFill>
            <a:blip r:embed="rId3"/>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423A4863-DCCC-4057-07FC-A21A19F057AF}"/>
                </a:ext>
              </a:extLst>
            </p:cNvPr>
            <p:cNvPicPr>
              <a:picLocks noChangeAspect="1"/>
            </p:cNvPicPr>
            <p:nvPr/>
          </p:nvPicPr>
          <p:blipFill>
            <a:blip r:embed="rId4"/>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10D0397B-16F8-79D8-0865-F80EDDE8E80F}"/>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8" name="Google Shape;575;p60">
            <a:extLst>
              <a:ext uri="{FF2B5EF4-FFF2-40B4-BE49-F238E27FC236}">
                <a16:creationId xmlns:a16="http://schemas.microsoft.com/office/drawing/2014/main" id="{76809182-FE58-9FE5-BB07-80E3C77975CE}"/>
              </a:ext>
            </a:extLst>
          </p:cNvPr>
          <p:cNvSpPr txBox="1"/>
          <p:nvPr/>
        </p:nvSpPr>
        <p:spPr>
          <a:xfrm>
            <a:off x="241074" y="2952964"/>
            <a:ext cx="233680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Experience</a:t>
            </a:r>
            <a:endParaRPr/>
          </a:p>
        </p:txBody>
      </p:sp>
      <p:cxnSp>
        <p:nvCxnSpPr>
          <p:cNvPr id="9" name="Google Shape;576;p60">
            <a:extLst>
              <a:ext uri="{FF2B5EF4-FFF2-40B4-BE49-F238E27FC236}">
                <a16:creationId xmlns:a16="http://schemas.microsoft.com/office/drawing/2014/main" id="{4CA789B6-3DFF-88A3-0A95-7542A65FFB67}"/>
              </a:ext>
            </a:extLst>
          </p:cNvPr>
          <p:cNvCxnSpPr/>
          <p:nvPr/>
        </p:nvCxnSpPr>
        <p:spPr>
          <a:xfrm>
            <a:off x="351363" y="3448945"/>
            <a:ext cx="2142067" cy="0"/>
          </a:xfrm>
          <a:prstGeom prst="straightConnector1">
            <a:avLst/>
          </a:prstGeom>
          <a:noFill/>
          <a:ln w="12700" cap="flat" cmpd="sng">
            <a:solidFill>
              <a:srgbClr val="FF4E00"/>
            </a:solidFill>
            <a:prstDash val="solid"/>
            <a:round/>
            <a:headEnd type="none" w="sm" len="sm"/>
            <a:tailEnd type="none" w="sm" len="sm"/>
          </a:ln>
        </p:spPr>
      </p:cxnSp>
      <p:sp>
        <p:nvSpPr>
          <p:cNvPr id="10" name="Google Shape;577;p60">
            <a:extLst>
              <a:ext uri="{FF2B5EF4-FFF2-40B4-BE49-F238E27FC236}">
                <a16:creationId xmlns:a16="http://schemas.microsoft.com/office/drawing/2014/main" id="{B4D213D9-5F55-73C5-57F6-78277135C54A}"/>
              </a:ext>
            </a:extLst>
          </p:cNvPr>
          <p:cNvSpPr txBox="1"/>
          <p:nvPr/>
        </p:nvSpPr>
        <p:spPr>
          <a:xfrm>
            <a:off x="351362" y="3664815"/>
            <a:ext cx="2142067"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Tap into the 14+ years AWS has been supporting mission-critical SAP workloads to accelerate your success</a:t>
            </a:r>
            <a:endParaRPr/>
          </a:p>
        </p:txBody>
      </p:sp>
      <p:sp>
        <p:nvSpPr>
          <p:cNvPr id="11" name="Google Shape;578;p60">
            <a:extLst>
              <a:ext uri="{FF2B5EF4-FFF2-40B4-BE49-F238E27FC236}">
                <a16:creationId xmlns:a16="http://schemas.microsoft.com/office/drawing/2014/main" id="{575D7E10-E3F0-596A-F19C-EC92552D3629}"/>
              </a:ext>
            </a:extLst>
          </p:cNvPr>
          <p:cNvSpPr txBox="1"/>
          <p:nvPr/>
        </p:nvSpPr>
        <p:spPr>
          <a:xfrm>
            <a:off x="2577875" y="2952964"/>
            <a:ext cx="233680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Reliability</a:t>
            </a:r>
            <a:endParaRPr/>
          </a:p>
        </p:txBody>
      </p:sp>
      <p:cxnSp>
        <p:nvCxnSpPr>
          <p:cNvPr id="12" name="Google Shape;579;p60">
            <a:extLst>
              <a:ext uri="{FF2B5EF4-FFF2-40B4-BE49-F238E27FC236}">
                <a16:creationId xmlns:a16="http://schemas.microsoft.com/office/drawing/2014/main" id="{9D90B3FF-043F-726A-8272-069237A9DF66}"/>
              </a:ext>
            </a:extLst>
          </p:cNvPr>
          <p:cNvCxnSpPr/>
          <p:nvPr/>
        </p:nvCxnSpPr>
        <p:spPr>
          <a:xfrm>
            <a:off x="2675242" y="3448945"/>
            <a:ext cx="2142067" cy="0"/>
          </a:xfrm>
          <a:prstGeom prst="straightConnector1">
            <a:avLst/>
          </a:prstGeom>
          <a:noFill/>
          <a:ln w="12700" cap="flat" cmpd="sng">
            <a:solidFill>
              <a:srgbClr val="FF4E00"/>
            </a:solidFill>
            <a:prstDash val="solid"/>
            <a:round/>
            <a:headEnd type="none" w="sm" len="sm"/>
            <a:tailEnd type="none" w="sm" len="sm"/>
          </a:ln>
        </p:spPr>
      </p:cxnSp>
      <p:sp>
        <p:nvSpPr>
          <p:cNvPr id="13" name="Google Shape;580;p60">
            <a:extLst>
              <a:ext uri="{FF2B5EF4-FFF2-40B4-BE49-F238E27FC236}">
                <a16:creationId xmlns:a16="http://schemas.microsoft.com/office/drawing/2014/main" id="{ED90B8F9-1CBD-B0F2-1ED0-EE4C5EF9CD15}"/>
              </a:ext>
            </a:extLst>
          </p:cNvPr>
          <p:cNvSpPr txBox="1"/>
          <p:nvPr/>
        </p:nvSpPr>
        <p:spPr>
          <a:xfrm>
            <a:off x="2675241" y="3664815"/>
            <a:ext cx="2142067"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Run critical SAP workloads on the world’s most secure, extensive, and reliable global cloud infrastructure</a:t>
            </a:r>
            <a:endParaRPr/>
          </a:p>
        </p:txBody>
      </p:sp>
      <p:sp>
        <p:nvSpPr>
          <p:cNvPr id="14" name="Google Shape;581;p60">
            <a:extLst>
              <a:ext uri="{FF2B5EF4-FFF2-40B4-BE49-F238E27FC236}">
                <a16:creationId xmlns:a16="http://schemas.microsoft.com/office/drawing/2014/main" id="{9DD80376-5D4C-7A3D-86A2-A988AD57CDBB}"/>
              </a:ext>
            </a:extLst>
          </p:cNvPr>
          <p:cNvSpPr txBox="1"/>
          <p:nvPr/>
        </p:nvSpPr>
        <p:spPr>
          <a:xfrm>
            <a:off x="4914677" y="2956170"/>
            <a:ext cx="233680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Performance</a:t>
            </a:r>
            <a:endParaRPr/>
          </a:p>
        </p:txBody>
      </p:sp>
      <p:cxnSp>
        <p:nvCxnSpPr>
          <p:cNvPr id="15" name="Google Shape;582;p60">
            <a:extLst>
              <a:ext uri="{FF2B5EF4-FFF2-40B4-BE49-F238E27FC236}">
                <a16:creationId xmlns:a16="http://schemas.microsoft.com/office/drawing/2014/main" id="{DDF8CDB5-8B4D-C95D-4837-00A33C0EBDE4}"/>
              </a:ext>
            </a:extLst>
          </p:cNvPr>
          <p:cNvCxnSpPr/>
          <p:nvPr/>
        </p:nvCxnSpPr>
        <p:spPr>
          <a:xfrm>
            <a:off x="5012045" y="3452152"/>
            <a:ext cx="2142067" cy="0"/>
          </a:xfrm>
          <a:prstGeom prst="straightConnector1">
            <a:avLst/>
          </a:prstGeom>
          <a:noFill/>
          <a:ln w="12700" cap="flat" cmpd="sng">
            <a:solidFill>
              <a:srgbClr val="FF4E00"/>
            </a:solidFill>
            <a:prstDash val="solid"/>
            <a:round/>
            <a:headEnd type="none" w="sm" len="sm"/>
            <a:tailEnd type="none" w="sm" len="sm"/>
          </a:ln>
        </p:spPr>
      </p:cxnSp>
      <p:sp>
        <p:nvSpPr>
          <p:cNvPr id="16" name="Google Shape;583;p60">
            <a:extLst>
              <a:ext uri="{FF2B5EF4-FFF2-40B4-BE49-F238E27FC236}">
                <a16:creationId xmlns:a16="http://schemas.microsoft.com/office/drawing/2014/main" id="{1C840F7F-ED96-BACF-58B1-B6E12C5213D6}"/>
              </a:ext>
            </a:extLst>
          </p:cNvPr>
          <p:cNvSpPr txBox="1"/>
          <p:nvPr/>
        </p:nvSpPr>
        <p:spPr>
          <a:xfrm>
            <a:off x="5012045" y="3668022"/>
            <a:ext cx="214206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Improve SAP application performance with EC2 Instances running Nitro hypervisor</a:t>
            </a:r>
            <a:endParaRPr/>
          </a:p>
        </p:txBody>
      </p:sp>
      <p:sp>
        <p:nvSpPr>
          <p:cNvPr id="17" name="Google Shape;584;p60">
            <a:extLst>
              <a:ext uri="{FF2B5EF4-FFF2-40B4-BE49-F238E27FC236}">
                <a16:creationId xmlns:a16="http://schemas.microsoft.com/office/drawing/2014/main" id="{93B13331-D110-AE43-2246-A66039A0727E}"/>
              </a:ext>
            </a:extLst>
          </p:cNvPr>
          <p:cNvSpPr txBox="1"/>
          <p:nvPr/>
        </p:nvSpPr>
        <p:spPr>
          <a:xfrm>
            <a:off x="7251477" y="2952964"/>
            <a:ext cx="233680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Global footprint</a:t>
            </a:r>
            <a:endParaRPr/>
          </a:p>
          <a:p>
            <a:pPr marL="0" marR="0" lvl="0" indent="0" algn="ctr" rtl="0">
              <a:lnSpc>
                <a:spcPct val="100000"/>
              </a:lnSpc>
              <a:spcBef>
                <a:spcPts val="0"/>
              </a:spcBef>
              <a:spcAft>
                <a:spcPts val="0"/>
              </a:spcAft>
              <a:buNone/>
            </a:pPr>
            <a:endParaRPr sz="1600" b="1" i="0" u="none" strike="noStrike" cap="none">
              <a:solidFill>
                <a:schemeClr val="dk1"/>
              </a:solidFill>
              <a:latin typeface="Arial"/>
              <a:ea typeface="Arial"/>
              <a:cs typeface="Arial"/>
              <a:sym typeface="Arial"/>
            </a:endParaRPr>
          </a:p>
        </p:txBody>
      </p:sp>
      <p:cxnSp>
        <p:nvCxnSpPr>
          <p:cNvPr id="18" name="Google Shape;585;p60">
            <a:extLst>
              <a:ext uri="{FF2B5EF4-FFF2-40B4-BE49-F238E27FC236}">
                <a16:creationId xmlns:a16="http://schemas.microsoft.com/office/drawing/2014/main" id="{95019141-4FC8-2C48-DABB-C9B1F4FDCCA3}"/>
              </a:ext>
            </a:extLst>
          </p:cNvPr>
          <p:cNvCxnSpPr/>
          <p:nvPr/>
        </p:nvCxnSpPr>
        <p:spPr>
          <a:xfrm>
            <a:off x="7348846" y="3448945"/>
            <a:ext cx="2142067" cy="0"/>
          </a:xfrm>
          <a:prstGeom prst="straightConnector1">
            <a:avLst/>
          </a:prstGeom>
          <a:noFill/>
          <a:ln w="12700" cap="flat" cmpd="sng">
            <a:solidFill>
              <a:srgbClr val="FF4E00"/>
            </a:solidFill>
            <a:prstDash val="solid"/>
            <a:round/>
            <a:headEnd type="none" w="sm" len="sm"/>
            <a:tailEnd type="none" w="sm" len="sm"/>
          </a:ln>
        </p:spPr>
      </p:cxnSp>
      <p:sp>
        <p:nvSpPr>
          <p:cNvPr id="19" name="Google Shape;586;p60">
            <a:extLst>
              <a:ext uri="{FF2B5EF4-FFF2-40B4-BE49-F238E27FC236}">
                <a16:creationId xmlns:a16="http://schemas.microsoft.com/office/drawing/2014/main" id="{EB58B5D2-0FD0-D42B-907F-2383AAC2B92C}"/>
              </a:ext>
            </a:extLst>
          </p:cNvPr>
          <p:cNvSpPr txBox="1"/>
          <p:nvPr/>
        </p:nvSpPr>
        <p:spPr>
          <a:xfrm>
            <a:off x="7348841" y="3664816"/>
            <a:ext cx="2142067"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Extend to the SAP Business Technology Platform in 9 AWS Regions globally to modernize and innovate your core business processes</a:t>
            </a:r>
            <a:endParaRPr/>
          </a:p>
        </p:txBody>
      </p:sp>
      <p:sp>
        <p:nvSpPr>
          <p:cNvPr id="20" name="Google Shape;587;p60">
            <a:extLst>
              <a:ext uri="{FF2B5EF4-FFF2-40B4-BE49-F238E27FC236}">
                <a16:creationId xmlns:a16="http://schemas.microsoft.com/office/drawing/2014/main" id="{6B0C4A22-DD31-F959-5D46-A7E65974E9A2}"/>
              </a:ext>
            </a:extLst>
          </p:cNvPr>
          <p:cNvSpPr txBox="1"/>
          <p:nvPr/>
        </p:nvSpPr>
        <p:spPr>
          <a:xfrm>
            <a:off x="9588279" y="2952964"/>
            <a:ext cx="233680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Partner ecosystem </a:t>
            </a:r>
            <a:endParaRPr/>
          </a:p>
        </p:txBody>
      </p:sp>
      <p:cxnSp>
        <p:nvCxnSpPr>
          <p:cNvPr id="21" name="Google Shape;588;p60">
            <a:extLst>
              <a:ext uri="{FF2B5EF4-FFF2-40B4-BE49-F238E27FC236}">
                <a16:creationId xmlns:a16="http://schemas.microsoft.com/office/drawing/2014/main" id="{715547DE-66A4-3D01-75AA-A08E107438B6}"/>
              </a:ext>
            </a:extLst>
          </p:cNvPr>
          <p:cNvCxnSpPr/>
          <p:nvPr/>
        </p:nvCxnSpPr>
        <p:spPr>
          <a:xfrm>
            <a:off x="9685647" y="3448945"/>
            <a:ext cx="2142067" cy="0"/>
          </a:xfrm>
          <a:prstGeom prst="straightConnector1">
            <a:avLst/>
          </a:prstGeom>
          <a:noFill/>
          <a:ln w="12700" cap="flat" cmpd="sng">
            <a:solidFill>
              <a:srgbClr val="FF4E00"/>
            </a:solidFill>
            <a:prstDash val="solid"/>
            <a:round/>
            <a:headEnd type="none" w="sm" len="sm"/>
            <a:tailEnd type="none" w="sm" len="sm"/>
          </a:ln>
        </p:spPr>
      </p:cxnSp>
      <p:sp>
        <p:nvSpPr>
          <p:cNvPr id="22" name="Google Shape;589;p60">
            <a:extLst>
              <a:ext uri="{FF2B5EF4-FFF2-40B4-BE49-F238E27FC236}">
                <a16:creationId xmlns:a16="http://schemas.microsoft.com/office/drawing/2014/main" id="{4BCC6C9F-8ACC-1371-C018-4518086F7DF0}"/>
              </a:ext>
            </a:extLst>
          </p:cNvPr>
          <p:cNvSpPr txBox="1"/>
          <p:nvPr/>
        </p:nvSpPr>
        <p:spPr>
          <a:xfrm>
            <a:off x="9685637" y="3664817"/>
            <a:ext cx="2142067"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Tap into the SAP on AWS Competency Partner ecosystem for migration and transformation of RISE with SAP on AWS  landscape</a:t>
            </a:r>
            <a:endParaRPr/>
          </a:p>
        </p:txBody>
      </p:sp>
      <p:pic>
        <p:nvPicPr>
          <p:cNvPr id="23" name="Graphic 22">
            <a:extLst>
              <a:ext uri="{FF2B5EF4-FFF2-40B4-BE49-F238E27FC236}">
                <a16:creationId xmlns:a16="http://schemas.microsoft.com/office/drawing/2014/main" id="{17D2D799-2AB7-2465-1149-C63EE46EA5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0525" y="2070345"/>
            <a:ext cx="571500" cy="666750"/>
          </a:xfrm>
          <a:prstGeom prst="rect">
            <a:avLst/>
          </a:prstGeom>
        </p:spPr>
      </p:pic>
      <p:pic>
        <p:nvPicPr>
          <p:cNvPr id="24" name="Graphic 23" descr="World outline">
            <a:extLst>
              <a:ext uri="{FF2B5EF4-FFF2-40B4-BE49-F238E27FC236}">
                <a16:creationId xmlns:a16="http://schemas.microsoft.com/office/drawing/2014/main" id="{AC4CD563-EC93-8458-8C01-A0704246CD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17324" y="2016530"/>
            <a:ext cx="805107" cy="805107"/>
          </a:xfrm>
          <a:prstGeom prst="rect">
            <a:avLst/>
          </a:prstGeom>
        </p:spPr>
      </p:pic>
      <p:pic>
        <p:nvPicPr>
          <p:cNvPr id="25" name="Graphic 24" descr="Rocket outline">
            <a:extLst>
              <a:ext uri="{FF2B5EF4-FFF2-40B4-BE49-F238E27FC236}">
                <a16:creationId xmlns:a16="http://schemas.microsoft.com/office/drawing/2014/main" id="{E4E1412A-B3D3-B92E-2587-9A53EF68F9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5624" y="2064345"/>
            <a:ext cx="740752" cy="740752"/>
          </a:xfrm>
          <a:prstGeom prst="rect">
            <a:avLst/>
          </a:prstGeom>
        </p:spPr>
      </p:pic>
      <p:pic>
        <p:nvPicPr>
          <p:cNvPr id="26" name="Graphic 25" descr="Handshake outline">
            <a:extLst>
              <a:ext uri="{FF2B5EF4-FFF2-40B4-BE49-F238E27FC236}">
                <a16:creationId xmlns:a16="http://schemas.microsoft.com/office/drawing/2014/main" id="{069693F4-D4B9-F6FE-511D-733410D602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9480" y="1976629"/>
            <a:ext cx="914400" cy="914400"/>
          </a:xfrm>
          <a:prstGeom prst="rect">
            <a:avLst/>
          </a:prstGeom>
        </p:spPr>
      </p:pic>
      <p:pic>
        <p:nvPicPr>
          <p:cNvPr id="27" name="Graphic 26" descr="Head with gears outline">
            <a:extLst>
              <a:ext uri="{FF2B5EF4-FFF2-40B4-BE49-F238E27FC236}">
                <a16:creationId xmlns:a16="http://schemas.microsoft.com/office/drawing/2014/main" id="{8EF94663-D820-A20B-40FF-DA67A6662F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9841" y="2031275"/>
            <a:ext cx="805107" cy="805107"/>
          </a:xfrm>
          <a:prstGeom prst="rect">
            <a:avLst/>
          </a:prstGeom>
        </p:spPr>
      </p:pic>
    </p:spTree>
    <p:extLst>
      <p:ext uri="{BB962C8B-B14F-4D97-AF65-F5344CB8AC3E}">
        <p14:creationId xmlns:p14="http://schemas.microsoft.com/office/powerpoint/2010/main" val="4099045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571338-B473-D84C-B241-CCA527FAAAFA}"/>
              </a:ext>
            </a:extLst>
          </p:cNvPr>
          <p:cNvSpPr txBox="1">
            <a:spLocks/>
          </p:cNvSpPr>
          <p:nvPr/>
        </p:nvSpPr>
        <p:spPr>
          <a:xfrm>
            <a:off x="719909" y="346313"/>
            <a:ext cx="7681141"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The world’s most secure, extensive, and reliable global cloud infrastructure</a:t>
            </a:r>
          </a:p>
        </p:txBody>
      </p:sp>
      <p:grpSp>
        <p:nvGrpSpPr>
          <p:cNvPr id="2" name="Group 1">
            <a:extLst>
              <a:ext uri="{FF2B5EF4-FFF2-40B4-BE49-F238E27FC236}">
                <a16:creationId xmlns:a16="http://schemas.microsoft.com/office/drawing/2014/main" id="{1AA0C0D5-19DD-C683-8C6A-897AC0EC8DA4}"/>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508B92C8-1AAB-0841-F86D-B92AC4B06334}"/>
                </a:ext>
              </a:extLst>
            </p:cNvPr>
            <p:cNvPicPr>
              <a:picLocks noChangeAspect="1"/>
            </p:cNvPicPr>
            <p:nvPr/>
          </p:nvPicPr>
          <p:blipFill>
            <a:blip r:embed="rId3"/>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67D35AB2-1842-4FE5-3586-70AE8C6528DA}"/>
                </a:ext>
              </a:extLst>
            </p:cNvPr>
            <p:cNvPicPr>
              <a:picLocks noChangeAspect="1"/>
            </p:cNvPicPr>
            <p:nvPr/>
          </p:nvPicPr>
          <p:blipFill>
            <a:blip r:embed="rId4"/>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EB905849-9688-044D-8D50-920508F85067}"/>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8" name="Google Shape;646;p61">
            <a:extLst>
              <a:ext uri="{FF2B5EF4-FFF2-40B4-BE49-F238E27FC236}">
                <a16:creationId xmlns:a16="http://schemas.microsoft.com/office/drawing/2014/main" id="{8656F9B2-5B63-129B-3D05-77476C3D1BB7}"/>
              </a:ext>
            </a:extLst>
          </p:cNvPr>
          <p:cNvSpPr txBox="1"/>
          <p:nvPr/>
        </p:nvSpPr>
        <p:spPr>
          <a:xfrm>
            <a:off x="4216456" y="5981042"/>
            <a:ext cx="6862455"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2EA6"/>
              </a:buClr>
              <a:buSzPts val="1200"/>
              <a:buFont typeface="Arial"/>
              <a:buNone/>
            </a:pPr>
            <a:r>
              <a:rPr lang="en-US" sz="1200" b="1" i="0" u="none" strike="noStrike" cap="none" dirty="0">
                <a:solidFill>
                  <a:srgbClr val="FF4E00"/>
                </a:solidFill>
                <a:latin typeface="Arial" panose="020B0604020202020204" pitchFamily="34" charset="0"/>
                <a:ea typeface="Play"/>
                <a:cs typeface="Arial" panose="020B0604020202020204" pitchFamily="34" charset="0"/>
                <a:sym typeface="Play"/>
              </a:rPr>
              <a:t>Announced Regions: </a:t>
            </a:r>
            <a:r>
              <a:rPr lang="en-US" sz="1200" b="1" i="0" u="none" strike="noStrike" cap="none" dirty="0">
                <a:latin typeface="Arial" panose="020B0604020202020204" pitchFamily="34" charset="0"/>
                <a:ea typeface="Play"/>
                <a:cs typeface="Arial" panose="020B0604020202020204" pitchFamily="34" charset="0"/>
                <a:sym typeface="Play"/>
              </a:rPr>
              <a:t>4 </a:t>
            </a:r>
            <a:r>
              <a:rPr lang="en-US" sz="1200" b="0" i="0" u="none" strike="noStrike" cap="none" dirty="0">
                <a:latin typeface="Arial" panose="020B0604020202020204" pitchFamily="34" charset="0"/>
                <a:ea typeface="Play"/>
                <a:cs typeface="Arial" panose="020B0604020202020204" pitchFamily="34" charset="0"/>
                <a:sym typeface="Play"/>
              </a:rPr>
              <a:t>Regions and 12 AZs in Canada, Israel, New Zealand, and Thailand</a:t>
            </a:r>
            <a:endParaRPr dirty="0">
              <a:latin typeface="Arial" panose="020B0604020202020204" pitchFamily="34" charset="0"/>
              <a:cs typeface="Arial" panose="020B0604020202020204" pitchFamily="34" charset="0"/>
            </a:endParaRPr>
          </a:p>
        </p:txBody>
      </p:sp>
      <p:sp>
        <p:nvSpPr>
          <p:cNvPr id="9" name="Google Shape;648;p61">
            <a:extLst>
              <a:ext uri="{FF2B5EF4-FFF2-40B4-BE49-F238E27FC236}">
                <a16:creationId xmlns:a16="http://schemas.microsoft.com/office/drawing/2014/main" id="{78E7123F-EB2E-D9EC-D216-1501D0799C53}"/>
              </a:ext>
            </a:extLst>
          </p:cNvPr>
          <p:cNvSpPr txBox="1"/>
          <p:nvPr/>
        </p:nvSpPr>
        <p:spPr>
          <a:xfrm>
            <a:off x="1206768" y="5914464"/>
            <a:ext cx="228748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2EA6"/>
              </a:buClr>
              <a:buSzPts val="2000"/>
              <a:buFont typeface="Arial"/>
              <a:buNone/>
            </a:pPr>
            <a:r>
              <a:rPr lang="en-US" sz="2000" b="1" i="0" u="none" strike="noStrike" cap="none" dirty="0">
                <a:solidFill>
                  <a:srgbClr val="FF4E00"/>
                </a:solidFill>
                <a:latin typeface="Arial" panose="020B0604020202020204" pitchFamily="34" charset="0"/>
                <a:ea typeface="Play"/>
                <a:cs typeface="Arial" panose="020B0604020202020204" pitchFamily="34" charset="0"/>
                <a:sym typeface="Play"/>
              </a:rPr>
              <a:t>31</a:t>
            </a:r>
            <a:r>
              <a:rPr lang="en-US" sz="2000" b="0" i="0" u="none" strike="noStrike" cap="none" dirty="0">
                <a:solidFill>
                  <a:srgbClr val="FF4E00"/>
                </a:solidFill>
                <a:latin typeface="Arial" panose="020B0604020202020204" pitchFamily="34" charset="0"/>
                <a:ea typeface="Play"/>
                <a:cs typeface="Arial" panose="020B0604020202020204" pitchFamily="34" charset="0"/>
                <a:sym typeface="Play"/>
              </a:rPr>
              <a:t> Regions | </a:t>
            </a:r>
            <a:r>
              <a:rPr lang="en-US" sz="2000" b="1" i="0" u="none" strike="noStrike" cap="none" dirty="0">
                <a:solidFill>
                  <a:srgbClr val="FF4E00"/>
                </a:solidFill>
                <a:latin typeface="Arial" panose="020B0604020202020204" pitchFamily="34" charset="0"/>
                <a:ea typeface="Play"/>
                <a:cs typeface="Arial" panose="020B0604020202020204" pitchFamily="34" charset="0"/>
                <a:sym typeface="Play"/>
              </a:rPr>
              <a:t>99</a:t>
            </a:r>
            <a:r>
              <a:rPr lang="en-US" sz="2000" b="0" i="0" u="none" strike="noStrike" cap="none" dirty="0">
                <a:solidFill>
                  <a:srgbClr val="FF4E00"/>
                </a:solidFill>
                <a:latin typeface="Arial" panose="020B0604020202020204" pitchFamily="34" charset="0"/>
                <a:ea typeface="Play"/>
                <a:cs typeface="Arial" panose="020B0604020202020204" pitchFamily="34" charset="0"/>
                <a:sym typeface="Play"/>
              </a:rPr>
              <a:t> AZs</a:t>
            </a:r>
            <a:endParaRPr dirty="0">
              <a:solidFill>
                <a:srgbClr val="FF4E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B53D95C-64EF-13E5-4AB6-2A5E5EA35CD0}"/>
              </a:ext>
            </a:extLst>
          </p:cNvPr>
          <p:cNvGrpSpPr/>
          <p:nvPr/>
        </p:nvGrpSpPr>
        <p:grpSpPr>
          <a:xfrm>
            <a:off x="0" y="1398233"/>
            <a:ext cx="12190478" cy="4587092"/>
            <a:chOff x="0" y="1719995"/>
            <a:chExt cx="12190478" cy="4587092"/>
          </a:xfrm>
        </p:grpSpPr>
        <p:pic>
          <p:nvPicPr>
            <p:cNvPr id="11" name="Google Shape;600;p61">
              <a:extLst>
                <a:ext uri="{FF2B5EF4-FFF2-40B4-BE49-F238E27FC236}">
                  <a16:creationId xmlns:a16="http://schemas.microsoft.com/office/drawing/2014/main" id="{E1AD8030-EA15-C5DE-8B57-A1AE094C3D6D}"/>
                </a:ext>
              </a:extLst>
            </p:cNvPr>
            <p:cNvPicPr preferRelativeResize="0"/>
            <p:nvPr/>
          </p:nvPicPr>
          <p:blipFill rotWithShape="1">
            <a:blip r:embed="rId5">
              <a:alphaModFix/>
            </a:blip>
            <a:srcRect/>
            <a:stretch/>
          </p:blipFill>
          <p:spPr>
            <a:xfrm>
              <a:off x="0" y="3855365"/>
              <a:ext cx="12190478" cy="2451722"/>
            </a:xfrm>
            <a:prstGeom prst="rect">
              <a:avLst/>
            </a:prstGeom>
            <a:noFill/>
            <a:ln>
              <a:noFill/>
            </a:ln>
          </p:spPr>
        </p:pic>
        <p:sp>
          <p:nvSpPr>
            <p:cNvPr id="12" name="Google Shape;606;p61">
              <a:extLst>
                <a:ext uri="{FF2B5EF4-FFF2-40B4-BE49-F238E27FC236}">
                  <a16:creationId xmlns:a16="http://schemas.microsoft.com/office/drawing/2014/main" id="{8B152D1A-C3FE-8731-E72B-4C9FEBCAD9CA}"/>
                </a:ext>
              </a:extLst>
            </p:cNvPr>
            <p:cNvSpPr/>
            <p:nvPr/>
          </p:nvSpPr>
          <p:spPr>
            <a:xfrm>
              <a:off x="1372164" y="1994739"/>
              <a:ext cx="2888078" cy="95093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United States</a:t>
              </a:r>
            </a:p>
            <a:p>
              <a:pPr marL="0" marR="0" lvl="0" indent="0" algn="l" rtl="0">
                <a:lnSpc>
                  <a:spcPct val="100000"/>
                </a:lnSpc>
                <a:spcBef>
                  <a:spcPts val="0"/>
                </a:spcBef>
                <a:spcAft>
                  <a:spcPts val="0"/>
                </a:spcAft>
                <a:buClr>
                  <a:srgbClr val="000000"/>
                </a:buClr>
                <a:buSzPts val="1200"/>
                <a:buFont typeface="Arial"/>
                <a:buNone/>
              </a:pPr>
              <a:r>
                <a:rPr lang="en-US" sz="1100" b="1" i="0" u="none" strike="noStrike" cap="none" dirty="0">
                  <a:solidFill>
                    <a:srgbClr val="000000"/>
                  </a:solidFill>
                  <a:latin typeface="Arial" panose="020B0604020202020204" pitchFamily="34" charset="0"/>
                  <a:ea typeface="Play"/>
                  <a:cs typeface="Arial" panose="020B0604020202020204" pitchFamily="34" charset="0"/>
                  <a:sym typeface="Play"/>
                </a:rPr>
                <a:t>GovCloud (U.S.): </a:t>
              </a:r>
              <a:r>
                <a:rPr lang="en-US" sz="1100" b="0" i="0" u="none" strike="noStrike" cap="none" dirty="0">
                  <a:solidFill>
                    <a:srgbClr val="000000"/>
                  </a:solidFill>
                  <a:latin typeface="Arial" panose="020B0604020202020204" pitchFamily="34" charset="0"/>
                  <a:ea typeface="Play"/>
                  <a:cs typeface="Arial" panose="020B0604020202020204" pitchFamily="34" charset="0"/>
                  <a:sym typeface="Play"/>
                </a:rPr>
                <a:t>U.S.-East (3), US-West (3)</a:t>
              </a:r>
              <a:endParaRPr lang="en-US" sz="1100" dirty="0">
                <a:latin typeface="Arial" panose="020B0604020202020204" pitchFamily="34" charset="0"/>
                <a:cs typeface="Arial" panose="020B0604020202020204" pitchFamily="34" charset="0"/>
              </a:endParaRPr>
            </a:p>
            <a:p>
              <a:pPr marL="0" marR="0" lvl="0" indent="0" algn="l" rtl="0">
                <a:lnSpc>
                  <a:spcPct val="100000"/>
                </a:lnSpc>
                <a:spcBef>
                  <a:spcPts val="200"/>
                </a:spcBef>
                <a:spcAft>
                  <a:spcPts val="0"/>
                </a:spcAft>
                <a:buClr>
                  <a:srgbClr val="000000"/>
                </a:buClr>
                <a:buSzPts val="1200"/>
                <a:buFont typeface="Arial"/>
                <a:buNone/>
              </a:pPr>
              <a:r>
                <a:rPr lang="en-US" sz="1100" b="1" i="0" u="none" strike="noStrike" cap="none" dirty="0">
                  <a:solidFill>
                    <a:srgbClr val="000000"/>
                  </a:solidFill>
                  <a:latin typeface="Arial" panose="020B0604020202020204" pitchFamily="34" charset="0"/>
                  <a:ea typeface="Play"/>
                  <a:cs typeface="Arial" panose="020B0604020202020204" pitchFamily="34" charset="0"/>
                  <a:sym typeface="Play"/>
                </a:rPr>
                <a:t>U.S. West: </a:t>
              </a:r>
              <a:r>
                <a:rPr lang="en-US" sz="1100" b="0" i="0" u="none" strike="noStrike" cap="none" dirty="0">
                  <a:solidFill>
                    <a:srgbClr val="000000"/>
                  </a:solidFill>
                  <a:latin typeface="Arial" panose="020B0604020202020204" pitchFamily="34" charset="0"/>
                  <a:ea typeface="Play"/>
                  <a:cs typeface="Arial" panose="020B0604020202020204" pitchFamily="34" charset="0"/>
                  <a:sym typeface="Play"/>
                </a:rPr>
                <a:t>Oregon (4), Northern California (3)</a:t>
              </a:r>
              <a:endParaRPr lang="en-US" sz="1100" dirty="0">
                <a:latin typeface="Arial" panose="020B0604020202020204" pitchFamily="34" charset="0"/>
                <a:cs typeface="Arial" panose="020B0604020202020204" pitchFamily="34" charset="0"/>
              </a:endParaRPr>
            </a:p>
            <a:p>
              <a:pPr marL="0" marR="0" lvl="0" indent="0" algn="l" rtl="0">
                <a:lnSpc>
                  <a:spcPct val="100000"/>
                </a:lnSpc>
                <a:spcBef>
                  <a:spcPts val="200"/>
                </a:spcBef>
                <a:spcAft>
                  <a:spcPts val="0"/>
                </a:spcAft>
                <a:buClr>
                  <a:srgbClr val="000000"/>
                </a:buClr>
                <a:buSzPts val="1200"/>
                <a:buFont typeface="Arial"/>
                <a:buNone/>
              </a:pPr>
              <a:r>
                <a:rPr lang="en-US" sz="1100" b="1" i="0" u="none" strike="noStrike" cap="none" dirty="0">
                  <a:solidFill>
                    <a:srgbClr val="000000"/>
                  </a:solidFill>
                  <a:latin typeface="Arial" panose="020B0604020202020204" pitchFamily="34" charset="0"/>
                  <a:ea typeface="Play"/>
                  <a:cs typeface="Arial" panose="020B0604020202020204" pitchFamily="34" charset="0"/>
                  <a:sym typeface="Play"/>
                </a:rPr>
                <a:t>U.S. East: </a:t>
              </a:r>
              <a:r>
                <a:rPr lang="en-US" sz="1100" b="0" i="0" u="none" strike="noStrike" cap="none" dirty="0">
                  <a:solidFill>
                    <a:srgbClr val="000000"/>
                  </a:solidFill>
                  <a:latin typeface="Arial" panose="020B0604020202020204" pitchFamily="34" charset="0"/>
                  <a:ea typeface="Play"/>
                  <a:cs typeface="Arial" panose="020B0604020202020204" pitchFamily="34" charset="0"/>
                  <a:sym typeface="Play"/>
                </a:rPr>
                <a:t>N. Virginia (6), Ohio (3)</a:t>
              </a:r>
              <a:endParaRPr lang="en-US"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C2ED4C1-A933-3E51-1030-DECE003E4D6B}"/>
                </a:ext>
              </a:extLst>
            </p:cNvPr>
            <p:cNvGrpSpPr/>
            <p:nvPr/>
          </p:nvGrpSpPr>
          <p:grpSpPr>
            <a:xfrm>
              <a:off x="792166" y="1884201"/>
              <a:ext cx="454584" cy="2894797"/>
              <a:chOff x="792166" y="1884431"/>
              <a:chExt cx="454584" cy="2894797"/>
            </a:xfrm>
          </p:grpSpPr>
          <p:grpSp>
            <p:nvGrpSpPr>
              <p:cNvPr id="70" name="Google Shape;601;p61">
                <a:extLst>
                  <a:ext uri="{FF2B5EF4-FFF2-40B4-BE49-F238E27FC236}">
                    <a16:creationId xmlns:a16="http://schemas.microsoft.com/office/drawing/2014/main" id="{724836B7-22D9-D9E2-5B43-0FFDB7275B48}"/>
                  </a:ext>
                </a:extLst>
              </p:cNvPr>
              <p:cNvGrpSpPr/>
              <p:nvPr/>
            </p:nvGrpSpPr>
            <p:grpSpPr>
              <a:xfrm>
                <a:off x="832149" y="2174805"/>
                <a:ext cx="374619" cy="2604423"/>
                <a:chOff x="837234" y="2036197"/>
                <a:chExt cx="374619" cy="2604423"/>
              </a:xfrm>
            </p:grpSpPr>
            <p:sp>
              <p:nvSpPr>
                <p:cNvPr id="74" name="Google Shape;603;p61">
                  <a:extLst>
                    <a:ext uri="{FF2B5EF4-FFF2-40B4-BE49-F238E27FC236}">
                      <a16:creationId xmlns:a16="http://schemas.microsoft.com/office/drawing/2014/main" id="{454EE58F-8121-7EC0-EF28-7287A66604FA}"/>
                    </a:ext>
                  </a:extLst>
                </p:cNvPr>
                <p:cNvSpPr/>
                <p:nvPr/>
              </p:nvSpPr>
              <p:spPr>
                <a:xfrm>
                  <a:off x="837234" y="4557444"/>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75" name="Google Shape;604;p61">
                  <a:extLst>
                    <a:ext uri="{FF2B5EF4-FFF2-40B4-BE49-F238E27FC236}">
                      <a16:creationId xmlns:a16="http://schemas.microsoft.com/office/drawing/2014/main" id="{61340B9F-7822-6A7D-DEC7-0733A1141F17}"/>
                    </a:ext>
                  </a:extLst>
                </p:cNvPr>
                <p:cNvCxnSpPr>
                  <a:cxnSpLocks/>
                </p:cNvCxnSpPr>
                <p:nvPr/>
              </p:nvCxnSpPr>
              <p:spPr>
                <a:xfrm flipV="1">
                  <a:off x="1024543" y="2036197"/>
                  <a:ext cx="0" cy="2551641"/>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71" name="Group 70">
                <a:extLst>
                  <a:ext uri="{FF2B5EF4-FFF2-40B4-BE49-F238E27FC236}">
                    <a16:creationId xmlns:a16="http://schemas.microsoft.com/office/drawing/2014/main" id="{74EEE618-F778-54C3-DD78-610A7597FCC1}"/>
                  </a:ext>
                </a:extLst>
              </p:cNvPr>
              <p:cNvGrpSpPr/>
              <p:nvPr/>
            </p:nvGrpSpPr>
            <p:grpSpPr>
              <a:xfrm>
                <a:off x="792166" y="1884431"/>
                <a:ext cx="454584" cy="454580"/>
                <a:chOff x="792166" y="1884431"/>
                <a:chExt cx="454584" cy="454580"/>
              </a:xfrm>
            </p:grpSpPr>
            <p:sp>
              <p:nvSpPr>
                <p:cNvPr id="72" name="Google Shape;655;p61">
                  <a:extLst>
                    <a:ext uri="{FF2B5EF4-FFF2-40B4-BE49-F238E27FC236}">
                      <a16:creationId xmlns:a16="http://schemas.microsoft.com/office/drawing/2014/main" id="{3B3E06B1-F989-7719-480D-DAB8DE563C39}"/>
                    </a:ext>
                  </a:extLst>
                </p:cNvPr>
                <p:cNvSpPr/>
                <p:nvPr/>
              </p:nvSpPr>
              <p:spPr>
                <a:xfrm>
                  <a:off x="792166" y="1884431"/>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73" name="Graphic 72" descr="Marker outline">
                  <a:extLst>
                    <a:ext uri="{FF2B5EF4-FFF2-40B4-BE49-F238E27FC236}">
                      <a16:creationId xmlns:a16="http://schemas.microsoft.com/office/drawing/2014/main" id="{47D7F25B-BD7D-1CEF-2FB9-9F399CB86F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1917124"/>
                  <a:ext cx="389195" cy="389195"/>
                </a:xfrm>
                <a:prstGeom prst="rect">
                  <a:avLst/>
                </a:prstGeom>
              </p:spPr>
            </p:pic>
          </p:grpSp>
        </p:grpSp>
        <p:grpSp>
          <p:nvGrpSpPr>
            <p:cNvPr id="14" name="Group 13">
              <a:extLst>
                <a:ext uri="{FF2B5EF4-FFF2-40B4-BE49-F238E27FC236}">
                  <a16:creationId xmlns:a16="http://schemas.microsoft.com/office/drawing/2014/main" id="{B8DF7776-4227-D5AA-D0C0-E51A28846170}"/>
                </a:ext>
              </a:extLst>
            </p:cNvPr>
            <p:cNvGrpSpPr/>
            <p:nvPr/>
          </p:nvGrpSpPr>
          <p:grpSpPr>
            <a:xfrm>
              <a:off x="1283721" y="4083561"/>
              <a:ext cx="454584" cy="1289446"/>
              <a:chOff x="792166" y="3413418"/>
              <a:chExt cx="454584" cy="1289446"/>
            </a:xfrm>
          </p:grpSpPr>
          <p:grpSp>
            <p:nvGrpSpPr>
              <p:cNvPr id="64" name="Google Shape;601;p61">
                <a:extLst>
                  <a:ext uri="{FF2B5EF4-FFF2-40B4-BE49-F238E27FC236}">
                    <a16:creationId xmlns:a16="http://schemas.microsoft.com/office/drawing/2014/main" id="{71E28FA4-4CBA-C56A-1FD0-287F2642D68E}"/>
                  </a:ext>
                </a:extLst>
              </p:cNvPr>
              <p:cNvGrpSpPr/>
              <p:nvPr/>
            </p:nvGrpSpPr>
            <p:grpSpPr>
              <a:xfrm>
                <a:off x="832149" y="3693804"/>
                <a:ext cx="374619" cy="1009060"/>
                <a:chOff x="837234" y="3555196"/>
                <a:chExt cx="374619" cy="1009060"/>
              </a:xfrm>
            </p:grpSpPr>
            <p:sp>
              <p:nvSpPr>
                <p:cNvPr id="68" name="Google Shape;603;p61">
                  <a:extLst>
                    <a:ext uri="{FF2B5EF4-FFF2-40B4-BE49-F238E27FC236}">
                      <a16:creationId xmlns:a16="http://schemas.microsoft.com/office/drawing/2014/main" id="{CB1D9107-1095-512E-F821-046E64875C2C}"/>
                    </a:ext>
                  </a:extLst>
                </p:cNvPr>
                <p:cNvSpPr/>
                <p:nvPr/>
              </p:nvSpPr>
              <p:spPr>
                <a:xfrm>
                  <a:off x="837234" y="4481080"/>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69" name="Google Shape;604;p61">
                  <a:extLst>
                    <a:ext uri="{FF2B5EF4-FFF2-40B4-BE49-F238E27FC236}">
                      <a16:creationId xmlns:a16="http://schemas.microsoft.com/office/drawing/2014/main" id="{B4693FA8-05E0-60DA-1514-CACAD35FF4D4}"/>
                    </a:ext>
                  </a:extLst>
                </p:cNvPr>
                <p:cNvCxnSpPr>
                  <a:cxnSpLocks/>
                </p:cNvCxnSpPr>
                <p:nvPr/>
              </p:nvCxnSpPr>
              <p:spPr>
                <a:xfrm flipV="1">
                  <a:off x="1024543" y="3555196"/>
                  <a:ext cx="0" cy="956278"/>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65" name="Group 64">
                <a:extLst>
                  <a:ext uri="{FF2B5EF4-FFF2-40B4-BE49-F238E27FC236}">
                    <a16:creationId xmlns:a16="http://schemas.microsoft.com/office/drawing/2014/main" id="{2264F0B3-9120-D477-CD90-3FA9A6937B10}"/>
                  </a:ext>
                </a:extLst>
              </p:cNvPr>
              <p:cNvGrpSpPr/>
              <p:nvPr/>
            </p:nvGrpSpPr>
            <p:grpSpPr>
              <a:xfrm>
                <a:off x="792166" y="3413418"/>
                <a:ext cx="454584" cy="454580"/>
                <a:chOff x="792166" y="3413418"/>
                <a:chExt cx="454584" cy="454580"/>
              </a:xfrm>
            </p:grpSpPr>
            <p:sp>
              <p:nvSpPr>
                <p:cNvPr id="66" name="Google Shape;655;p61">
                  <a:extLst>
                    <a:ext uri="{FF2B5EF4-FFF2-40B4-BE49-F238E27FC236}">
                      <a16:creationId xmlns:a16="http://schemas.microsoft.com/office/drawing/2014/main" id="{92BFDB4F-C3E1-9721-2056-CD09090D69EE}"/>
                    </a:ext>
                  </a:extLst>
                </p:cNvPr>
                <p:cNvSpPr/>
                <p:nvPr/>
              </p:nvSpPr>
              <p:spPr>
                <a:xfrm>
                  <a:off x="792166" y="3413418"/>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67" name="Graphic 66" descr="Marker outline">
                  <a:extLst>
                    <a:ext uri="{FF2B5EF4-FFF2-40B4-BE49-F238E27FC236}">
                      <a16:creationId xmlns:a16="http://schemas.microsoft.com/office/drawing/2014/main" id="{AB882C66-F37D-1CBE-129B-08FCD7A739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446111"/>
                  <a:ext cx="389195" cy="389195"/>
                </a:xfrm>
                <a:prstGeom prst="rect">
                  <a:avLst/>
                </a:prstGeom>
              </p:spPr>
            </p:pic>
          </p:grpSp>
        </p:grpSp>
        <p:grpSp>
          <p:nvGrpSpPr>
            <p:cNvPr id="15" name="Group 14">
              <a:extLst>
                <a:ext uri="{FF2B5EF4-FFF2-40B4-BE49-F238E27FC236}">
                  <a16:creationId xmlns:a16="http://schemas.microsoft.com/office/drawing/2014/main" id="{853A3E37-F880-D641-B96A-0A8087E3E3FE}"/>
                </a:ext>
              </a:extLst>
            </p:cNvPr>
            <p:cNvGrpSpPr/>
            <p:nvPr/>
          </p:nvGrpSpPr>
          <p:grpSpPr>
            <a:xfrm>
              <a:off x="2243537" y="3221351"/>
              <a:ext cx="454584" cy="1164289"/>
              <a:chOff x="792166" y="3538575"/>
              <a:chExt cx="454584" cy="1164289"/>
            </a:xfrm>
          </p:grpSpPr>
          <p:grpSp>
            <p:nvGrpSpPr>
              <p:cNvPr id="58" name="Google Shape;601;p61">
                <a:extLst>
                  <a:ext uri="{FF2B5EF4-FFF2-40B4-BE49-F238E27FC236}">
                    <a16:creationId xmlns:a16="http://schemas.microsoft.com/office/drawing/2014/main" id="{3FBECAB9-543F-1BB6-47E7-E80171567E5B}"/>
                  </a:ext>
                </a:extLst>
              </p:cNvPr>
              <p:cNvGrpSpPr/>
              <p:nvPr/>
            </p:nvGrpSpPr>
            <p:grpSpPr>
              <a:xfrm>
                <a:off x="832149" y="3693804"/>
                <a:ext cx="374619" cy="1009060"/>
                <a:chOff x="837234" y="3555196"/>
                <a:chExt cx="374619" cy="1009060"/>
              </a:xfrm>
            </p:grpSpPr>
            <p:sp>
              <p:nvSpPr>
                <p:cNvPr id="62" name="Google Shape;603;p61">
                  <a:extLst>
                    <a:ext uri="{FF2B5EF4-FFF2-40B4-BE49-F238E27FC236}">
                      <a16:creationId xmlns:a16="http://schemas.microsoft.com/office/drawing/2014/main" id="{267788EE-8BCC-7405-AC64-5799FAF7EBDE}"/>
                    </a:ext>
                  </a:extLst>
                </p:cNvPr>
                <p:cNvSpPr/>
                <p:nvPr/>
              </p:nvSpPr>
              <p:spPr>
                <a:xfrm>
                  <a:off x="837234" y="4481080"/>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63" name="Google Shape;604;p61">
                  <a:extLst>
                    <a:ext uri="{FF2B5EF4-FFF2-40B4-BE49-F238E27FC236}">
                      <a16:creationId xmlns:a16="http://schemas.microsoft.com/office/drawing/2014/main" id="{69F20FB3-2BA3-54B8-B0E0-121A49E5529D}"/>
                    </a:ext>
                  </a:extLst>
                </p:cNvPr>
                <p:cNvCxnSpPr>
                  <a:cxnSpLocks/>
                </p:cNvCxnSpPr>
                <p:nvPr/>
              </p:nvCxnSpPr>
              <p:spPr>
                <a:xfrm flipV="1">
                  <a:off x="1024543" y="3555196"/>
                  <a:ext cx="0" cy="956278"/>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59" name="Group 58">
                <a:extLst>
                  <a:ext uri="{FF2B5EF4-FFF2-40B4-BE49-F238E27FC236}">
                    <a16:creationId xmlns:a16="http://schemas.microsoft.com/office/drawing/2014/main" id="{BD6742C5-9C2D-9A76-0935-BA522176A27F}"/>
                  </a:ext>
                </a:extLst>
              </p:cNvPr>
              <p:cNvGrpSpPr/>
              <p:nvPr/>
            </p:nvGrpSpPr>
            <p:grpSpPr>
              <a:xfrm>
                <a:off x="792166" y="3538575"/>
                <a:ext cx="454584" cy="454580"/>
                <a:chOff x="792166" y="3538575"/>
                <a:chExt cx="454584" cy="454580"/>
              </a:xfrm>
            </p:grpSpPr>
            <p:sp>
              <p:nvSpPr>
                <p:cNvPr id="60" name="Google Shape;655;p61">
                  <a:extLst>
                    <a:ext uri="{FF2B5EF4-FFF2-40B4-BE49-F238E27FC236}">
                      <a16:creationId xmlns:a16="http://schemas.microsoft.com/office/drawing/2014/main" id="{06E3D3BC-9D3C-BACF-9212-A613E75CDEA3}"/>
                    </a:ext>
                  </a:extLst>
                </p:cNvPr>
                <p:cNvSpPr/>
                <p:nvPr/>
              </p:nvSpPr>
              <p:spPr>
                <a:xfrm>
                  <a:off x="792166" y="3538575"/>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61" name="Graphic 60" descr="Marker outline">
                  <a:extLst>
                    <a:ext uri="{FF2B5EF4-FFF2-40B4-BE49-F238E27FC236}">
                      <a16:creationId xmlns:a16="http://schemas.microsoft.com/office/drawing/2014/main" id="{3821031A-D636-5668-B6EF-079FE131AE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571268"/>
                  <a:ext cx="389195" cy="389195"/>
                </a:xfrm>
                <a:prstGeom prst="rect">
                  <a:avLst/>
                </a:prstGeom>
              </p:spPr>
            </p:pic>
          </p:grpSp>
        </p:grpSp>
        <p:grpSp>
          <p:nvGrpSpPr>
            <p:cNvPr id="16" name="Group 15">
              <a:extLst>
                <a:ext uri="{FF2B5EF4-FFF2-40B4-BE49-F238E27FC236}">
                  <a16:creationId xmlns:a16="http://schemas.microsoft.com/office/drawing/2014/main" id="{D7F68704-4FA8-7610-DE76-44E8501CE9AB}"/>
                </a:ext>
              </a:extLst>
            </p:cNvPr>
            <p:cNvGrpSpPr/>
            <p:nvPr/>
          </p:nvGrpSpPr>
          <p:grpSpPr>
            <a:xfrm>
              <a:off x="4948233" y="3221351"/>
              <a:ext cx="454584" cy="2356162"/>
              <a:chOff x="792166" y="2346702"/>
              <a:chExt cx="454584" cy="2356162"/>
            </a:xfrm>
          </p:grpSpPr>
          <p:grpSp>
            <p:nvGrpSpPr>
              <p:cNvPr id="52" name="Google Shape;601;p61">
                <a:extLst>
                  <a:ext uri="{FF2B5EF4-FFF2-40B4-BE49-F238E27FC236}">
                    <a16:creationId xmlns:a16="http://schemas.microsoft.com/office/drawing/2014/main" id="{189E29B0-7D12-53DF-D68F-37952D9BF530}"/>
                  </a:ext>
                </a:extLst>
              </p:cNvPr>
              <p:cNvGrpSpPr/>
              <p:nvPr/>
            </p:nvGrpSpPr>
            <p:grpSpPr>
              <a:xfrm>
                <a:off x="832149" y="2565753"/>
                <a:ext cx="374619" cy="2137111"/>
                <a:chOff x="837234" y="2427145"/>
                <a:chExt cx="374619" cy="2137111"/>
              </a:xfrm>
            </p:grpSpPr>
            <p:sp>
              <p:nvSpPr>
                <p:cNvPr id="56" name="Google Shape;603;p61">
                  <a:extLst>
                    <a:ext uri="{FF2B5EF4-FFF2-40B4-BE49-F238E27FC236}">
                      <a16:creationId xmlns:a16="http://schemas.microsoft.com/office/drawing/2014/main" id="{AE0C9EA6-B19B-C1B9-75A4-9DFD39792513}"/>
                    </a:ext>
                  </a:extLst>
                </p:cNvPr>
                <p:cNvSpPr/>
                <p:nvPr/>
              </p:nvSpPr>
              <p:spPr>
                <a:xfrm>
                  <a:off x="837234" y="4481080"/>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57" name="Google Shape;604;p61">
                  <a:extLst>
                    <a:ext uri="{FF2B5EF4-FFF2-40B4-BE49-F238E27FC236}">
                      <a16:creationId xmlns:a16="http://schemas.microsoft.com/office/drawing/2014/main" id="{A9E313CC-06AB-9628-8810-96D2AFE10F7B}"/>
                    </a:ext>
                  </a:extLst>
                </p:cNvPr>
                <p:cNvCxnSpPr>
                  <a:cxnSpLocks/>
                </p:cNvCxnSpPr>
                <p:nvPr/>
              </p:nvCxnSpPr>
              <p:spPr>
                <a:xfrm flipV="1">
                  <a:off x="1024543" y="2427145"/>
                  <a:ext cx="0" cy="2084329"/>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53" name="Group 52">
                <a:extLst>
                  <a:ext uri="{FF2B5EF4-FFF2-40B4-BE49-F238E27FC236}">
                    <a16:creationId xmlns:a16="http://schemas.microsoft.com/office/drawing/2014/main" id="{76CCB540-2695-D9F0-5F9C-779127B16B3E}"/>
                  </a:ext>
                </a:extLst>
              </p:cNvPr>
              <p:cNvGrpSpPr/>
              <p:nvPr/>
            </p:nvGrpSpPr>
            <p:grpSpPr>
              <a:xfrm>
                <a:off x="792166" y="2346702"/>
                <a:ext cx="454584" cy="454580"/>
                <a:chOff x="792166" y="2346702"/>
                <a:chExt cx="454584" cy="454580"/>
              </a:xfrm>
            </p:grpSpPr>
            <p:sp>
              <p:nvSpPr>
                <p:cNvPr id="54" name="Google Shape;655;p61">
                  <a:extLst>
                    <a:ext uri="{FF2B5EF4-FFF2-40B4-BE49-F238E27FC236}">
                      <a16:creationId xmlns:a16="http://schemas.microsoft.com/office/drawing/2014/main" id="{C3BB134B-D24B-37CE-0FCB-3510DAD9DC9D}"/>
                    </a:ext>
                  </a:extLst>
                </p:cNvPr>
                <p:cNvSpPr/>
                <p:nvPr/>
              </p:nvSpPr>
              <p:spPr>
                <a:xfrm>
                  <a:off x="792166" y="2346702"/>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55" name="Graphic 54" descr="Marker outline">
                  <a:extLst>
                    <a:ext uri="{FF2B5EF4-FFF2-40B4-BE49-F238E27FC236}">
                      <a16:creationId xmlns:a16="http://schemas.microsoft.com/office/drawing/2014/main" id="{EE287834-19BC-B74C-25A4-FC388A085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2379395"/>
                  <a:ext cx="389195" cy="389195"/>
                </a:xfrm>
                <a:prstGeom prst="rect">
                  <a:avLst/>
                </a:prstGeom>
              </p:spPr>
            </p:pic>
          </p:grpSp>
        </p:grpSp>
        <p:grpSp>
          <p:nvGrpSpPr>
            <p:cNvPr id="17" name="Group 16">
              <a:extLst>
                <a:ext uri="{FF2B5EF4-FFF2-40B4-BE49-F238E27FC236}">
                  <a16:creationId xmlns:a16="http://schemas.microsoft.com/office/drawing/2014/main" id="{FBFE2F5D-8EDE-FE12-2F21-E88A0A0E6C8B}"/>
                </a:ext>
              </a:extLst>
            </p:cNvPr>
            <p:cNvGrpSpPr/>
            <p:nvPr/>
          </p:nvGrpSpPr>
          <p:grpSpPr>
            <a:xfrm>
              <a:off x="6211913" y="3629647"/>
              <a:ext cx="454584" cy="1223383"/>
              <a:chOff x="792166" y="3479481"/>
              <a:chExt cx="454584" cy="1223383"/>
            </a:xfrm>
          </p:grpSpPr>
          <p:grpSp>
            <p:nvGrpSpPr>
              <p:cNvPr id="46" name="Google Shape;601;p61">
                <a:extLst>
                  <a:ext uri="{FF2B5EF4-FFF2-40B4-BE49-F238E27FC236}">
                    <a16:creationId xmlns:a16="http://schemas.microsoft.com/office/drawing/2014/main" id="{49CCD789-E132-335D-37A3-3E080CEAF53F}"/>
                  </a:ext>
                </a:extLst>
              </p:cNvPr>
              <p:cNvGrpSpPr/>
              <p:nvPr/>
            </p:nvGrpSpPr>
            <p:grpSpPr>
              <a:xfrm>
                <a:off x="832149" y="3693804"/>
                <a:ext cx="374619" cy="1009060"/>
                <a:chOff x="837234" y="3555196"/>
                <a:chExt cx="374619" cy="1009060"/>
              </a:xfrm>
            </p:grpSpPr>
            <p:sp>
              <p:nvSpPr>
                <p:cNvPr id="50" name="Google Shape;603;p61">
                  <a:extLst>
                    <a:ext uri="{FF2B5EF4-FFF2-40B4-BE49-F238E27FC236}">
                      <a16:creationId xmlns:a16="http://schemas.microsoft.com/office/drawing/2014/main" id="{50611755-09D2-C5F3-8305-AD5465EBBA72}"/>
                    </a:ext>
                  </a:extLst>
                </p:cNvPr>
                <p:cNvSpPr/>
                <p:nvPr/>
              </p:nvSpPr>
              <p:spPr>
                <a:xfrm>
                  <a:off x="837234" y="4481080"/>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51" name="Google Shape;604;p61">
                  <a:extLst>
                    <a:ext uri="{FF2B5EF4-FFF2-40B4-BE49-F238E27FC236}">
                      <a16:creationId xmlns:a16="http://schemas.microsoft.com/office/drawing/2014/main" id="{09700E4A-9007-4216-9EB2-6413217DB3AF}"/>
                    </a:ext>
                  </a:extLst>
                </p:cNvPr>
                <p:cNvCxnSpPr>
                  <a:cxnSpLocks/>
                </p:cNvCxnSpPr>
                <p:nvPr/>
              </p:nvCxnSpPr>
              <p:spPr>
                <a:xfrm flipV="1">
                  <a:off x="1024543" y="3555196"/>
                  <a:ext cx="0" cy="956278"/>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47" name="Group 46">
                <a:extLst>
                  <a:ext uri="{FF2B5EF4-FFF2-40B4-BE49-F238E27FC236}">
                    <a16:creationId xmlns:a16="http://schemas.microsoft.com/office/drawing/2014/main" id="{04BB5408-8C36-0D6B-7F13-FA7D21422AAA}"/>
                  </a:ext>
                </a:extLst>
              </p:cNvPr>
              <p:cNvGrpSpPr/>
              <p:nvPr/>
            </p:nvGrpSpPr>
            <p:grpSpPr>
              <a:xfrm>
                <a:off x="792166" y="3479481"/>
                <a:ext cx="454584" cy="454580"/>
                <a:chOff x="792166" y="3479481"/>
                <a:chExt cx="454584" cy="454580"/>
              </a:xfrm>
            </p:grpSpPr>
            <p:sp>
              <p:nvSpPr>
                <p:cNvPr id="48" name="Google Shape;655;p61">
                  <a:extLst>
                    <a:ext uri="{FF2B5EF4-FFF2-40B4-BE49-F238E27FC236}">
                      <a16:creationId xmlns:a16="http://schemas.microsoft.com/office/drawing/2014/main" id="{02BB8CC9-7D89-8307-C2FC-16187202E0E0}"/>
                    </a:ext>
                  </a:extLst>
                </p:cNvPr>
                <p:cNvSpPr/>
                <p:nvPr/>
              </p:nvSpPr>
              <p:spPr>
                <a:xfrm>
                  <a:off x="792166" y="3479481"/>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49" name="Graphic 48" descr="Marker outline">
                  <a:extLst>
                    <a:ext uri="{FF2B5EF4-FFF2-40B4-BE49-F238E27FC236}">
                      <a16:creationId xmlns:a16="http://schemas.microsoft.com/office/drawing/2014/main" id="{FB9560DD-6BAA-DFD8-3490-EB51B3B9F2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512174"/>
                  <a:ext cx="389195" cy="389195"/>
                </a:xfrm>
                <a:prstGeom prst="rect">
                  <a:avLst/>
                </a:prstGeom>
              </p:spPr>
            </p:pic>
          </p:grpSp>
        </p:grpSp>
        <p:grpSp>
          <p:nvGrpSpPr>
            <p:cNvPr id="18" name="Group 17">
              <a:extLst>
                <a:ext uri="{FF2B5EF4-FFF2-40B4-BE49-F238E27FC236}">
                  <a16:creationId xmlns:a16="http://schemas.microsoft.com/office/drawing/2014/main" id="{C71FCFA8-F10A-F89F-D583-CE21177EB3E8}"/>
                </a:ext>
              </a:extLst>
            </p:cNvPr>
            <p:cNvGrpSpPr/>
            <p:nvPr/>
          </p:nvGrpSpPr>
          <p:grpSpPr>
            <a:xfrm>
              <a:off x="5335404" y="1722297"/>
              <a:ext cx="454584" cy="2653269"/>
              <a:chOff x="792166" y="3614894"/>
              <a:chExt cx="454584" cy="2653269"/>
            </a:xfrm>
          </p:grpSpPr>
          <p:grpSp>
            <p:nvGrpSpPr>
              <p:cNvPr id="40" name="Google Shape;601;p61">
                <a:extLst>
                  <a:ext uri="{FF2B5EF4-FFF2-40B4-BE49-F238E27FC236}">
                    <a16:creationId xmlns:a16="http://schemas.microsoft.com/office/drawing/2014/main" id="{BC322601-0121-8231-335F-4BA8C8CC30A8}"/>
                  </a:ext>
                </a:extLst>
              </p:cNvPr>
              <p:cNvGrpSpPr/>
              <p:nvPr/>
            </p:nvGrpSpPr>
            <p:grpSpPr>
              <a:xfrm>
                <a:off x="832149" y="3832431"/>
                <a:ext cx="374619" cy="2435732"/>
                <a:chOff x="837234" y="3693823"/>
                <a:chExt cx="374619" cy="2435732"/>
              </a:xfrm>
            </p:grpSpPr>
            <p:sp>
              <p:nvSpPr>
                <p:cNvPr id="44" name="Google Shape;603;p61">
                  <a:extLst>
                    <a:ext uri="{FF2B5EF4-FFF2-40B4-BE49-F238E27FC236}">
                      <a16:creationId xmlns:a16="http://schemas.microsoft.com/office/drawing/2014/main" id="{A7ADE6AB-6F8C-9DB2-145C-4F2380BEC4D0}"/>
                    </a:ext>
                  </a:extLst>
                </p:cNvPr>
                <p:cNvSpPr/>
                <p:nvPr/>
              </p:nvSpPr>
              <p:spPr>
                <a:xfrm>
                  <a:off x="837234" y="6046379"/>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45" name="Google Shape;604;p61">
                  <a:extLst>
                    <a:ext uri="{FF2B5EF4-FFF2-40B4-BE49-F238E27FC236}">
                      <a16:creationId xmlns:a16="http://schemas.microsoft.com/office/drawing/2014/main" id="{E5ECD6FB-D814-739B-A8D0-CB03E84D414E}"/>
                    </a:ext>
                  </a:extLst>
                </p:cNvPr>
                <p:cNvCxnSpPr>
                  <a:cxnSpLocks/>
                </p:cNvCxnSpPr>
                <p:nvPr/>
              </p:nvCxnSpPr>
              <p:spPr>
                <a:xfrm flipV="1">
                  <a:off x="1024543" y="3693823"/>
                  <a:ext cx="0" cy="2382950"/>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41" name="Group 40">
                <a:extLst>
                  <a:ext uri="{FF2B5EF4-FFF2-40B4-BE49-F238E27FC236}">
                    <a16:creationId xmlns:a16="http://schemas.microsoft.com/office/drawing/2014/main" id="{9F846145-1240-4049-632E-CCE5D3D83DE8}"/>
                  </a:ext>
                </a:extLst>
              </p:cNvPr>
              <p:cNvGrpSpPr/>
              <p:nvPr/>
            </p:nvGrpSpPr>
            <p:grpSpPr>
              <a:xfrm>
                <a:off x="792166" y="3614894"/>
                <a:ext cx="454584" cy="454580"/>
                <a:chOff x="792166" y="3614894"/>
                <a:chExt cx="454584" cy="454580"/>
              </a:xfrm>
            </p:grpSpPr>
            <p:sp>
              <p:nvSpPr>
                <p:cNvPr id="42" name="Google Shape;655;p61">
                  <a:extLst>
                    <a:ext uri="{FF2B5EF4-FFF2-40B4-BE49-F238E27FC236}">
                      <a16:creationId xmlns:a16="http://schemas.microsoft.com/office/drawing/2014/main" id="{3DCB2A80-613B-FA9B-17D3-B98952578F3F}"/>
                    </a:ext>
                  </a:extLst>
                </p:cNvPr>
                <p:cNvSpPr/>
                <p:nvPr/>
              </p:nvSpPr>
              <p:spPr>
                <a:xfrm>
                  <a:off x="792166" y="3614894"/>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43" name="Graphic 42" descr="Marker outline">
                  <a:extLst>
                    <a:ext uri="{FF2B5EF4-FFF2-40B4-BE49-F238E27FC236}">
                      <a16:creationId xmlns:a16="http://schemas.microsoft.com/office/drawing/2014/main" id="{90772503-98AD-ABC2-BC0F-425E539318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647587"/>
                  <a:ext cx="389195" cy="389195"/>
                </a:xfrm>
                <a:prstGeom prst="rect">
                  <a:avLst/>
                </a:prstGeom>
              </p:spPr>
            </p:pic>
          </p:grpSp>
        </p:grpSp>
        <p:grpSp>
          <p:nvGrpSpPr>
            <p:cNvPr id="19" name="Group 18">
              <a:extLst>
                <a:ext uri="{FF2B5EF4-FFF2-40B4-BE49-F238E27FC236}">
                  <a16:creationId xmlns:a16="http://schemas.microsoft.com/office/drawing/2014/main" id="{D91FC231-E901-85EA-B159-AE50F4C4EA02}"/>
                </a:ext>
              </a:extLst>
            </p:cNvPr>
            <p:cNvGrpSpPr/>
            <p:nvPr/>
          </p:nvGrpSpPr>
          <p:grpSpPr>
            <a:xfrm>
              <a:off x="8044992" y="1719995"/>
              <a:ext cx="454584" cy="3107401"/>
              <a:chOff x="792166" y="3612592"/>
              <a:chExt cx="454584" cy="3107401"/>
            </a:xfrm>
          </p:grpSpPr>
          <p:grpSp>
            <p:nvGrpSpPr>
              <p:cNvPr id="34" name="Google Shape;601;p61">
                <a:extLst>
                  <a:ext uri="{FF2B5EF4-FFF2-40B4-BE49-F238E27FC236}">
                    <a16:creationId xmlns:a16="http://schemas.microsoft.com/office/drawing/2014/main" id="{1FB004FA-B62C-E190-7A1F-816EC9827145}"/>
                  </a:ext>
                </a:extLst>
              </p:cNvPr>
              <p:cNvGrpSpPr/>
              <p:nvPr/>
            </p:nvGrpSpPr>
            <p:grpSpPr>
              <a:xfrm>
                <a:off x="832149" y="3632259"/>
                <a:ext cx="374619" cy="3087734"/>
                <a:chOff x="837234" y="3493651"/>
                <a:chExt cx="374619" cy="3087734"/>
              </a:xfrm>
            </p:grpSpPr>
            <p:sp>
              <p:nvSpPr>
                <p:cNvPr id="38" name="Google Shape;603;p61">
                  <a:extLst>
                    <a:ext uri="{FF2B5EF4-FFF2-40B4-BE49-F238E27FC236}">
                      <a16:creationId xmlns:a16="http://schemas.microsoft.com/office/drawing/2014/main" id="{951D9592-823B-3ED7-1E17-1D79C3B3A44F}"/>
                    </a:ext>
                  </a:extLst>
                </p:cNvPr>
                <p:cNvSpPr/>
                <p:nvPr/>
              </p:nvSpPr>
              <p:spPr>
                <a:xfrm>
                  <a:off x="837234" y="6498209"/>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39" name="Google Shape;604;p61">
                  <a:extLst>
                    <a:ext uri="{FF2B5EF4-FFF2-40B4-BE49-F238E27FC236}">
                      <a16:creationId xmlns:a16="http://schemas.microsoft.com/office/drawing/2014/main" id="{23000B0A-6B61-1F40-C25A-733C91862875}"/>
                    </a:ext>
                  </a:extLst>
                </p:cNvPr>
                <p:cNvCxnSpPr>
                  <a:cxnSpLocks/>
                </p:cNvCxnSpPr>
                <p:nvPr/>
              </p:nvCxnSpPr>
              <p:spPr>
                <a:xfrm flipV="1">
                  <a:off x="1024543" y="3493651"/>
                  <a:ext cx="0" cy="3034952"/>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35" name="Group 34">
                <a:extLst>
                  <a:ext uri="{FF2B5EF4-FFF2-40B4-BE49-F238E27FC236}">
                    <a16:creationId xmlns:a16="http://schemas.microsoft.com/office/drawing/2014/main" id="{8340A5AF-A020-19E6-B29F-4DB0465F09BE}"/>
                  </a:ext>
                </a:extLst>
              </p:cNvPr>
              <p:cNvGrpSpPr/>
              <p:nvPr/>
            </p:nvGrpSpPr>
            <p:grpSpPr>
              <a:xfrm>
                <a:off x="792166" y="3612592"/>
                <a:ext cx="454584" cy="454580"/>
                <a:chOff x="792166" y="3612592"/>
                <a:chExt cx="454584" cy="454580"/>
              </a:xfrm>
            </p:grpSpPr>
            <p:sp>
              <p:nvSpPr>
                <p:cNvPr id="36" name="Google Shape;655;p61">
                  <a:extLst>
                    <a:ext uri="{FF2B5EF4-FFF2-40B4-BE49-F238E27FC236}">
                      <a16:creationId xmlns:a16="http://schemas.microsoft.com/office/drawing/2014/main" id="{7BC50932-88FD-68E4-215A-19F823F88A97}"/>
                    </a:ext>
                  </a:extLst>
                </p:cNvPr>
                <p:cNvSpPr/>
                <p:nvPr/>
              </p:nvSpPr>
              <p:spPr>
                <a:xfrm>
                  <a:off x="792166" y="3612592"/>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37" name="Graphic 36" descr="Marker outline">
                  <a:extLst>
                    <a:ext uri="{FF2B5EF4-FFF2-40B4-BE49-F238E27FC236}">
                      <a16:creationId xmlns:a16="http://schemas.microsoft.com/office/drawing/2014/main" id="{0F47C52B-261F-09D5-481E-959F8A6E54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645285"/>
                  <a:ext cx="389195" cy="389195"/>
                </a:xfrm>
                <a:prstGeom prst="rect">
                  <a:avLst/>
                </a:prstGeom>
              </p:spPr>
            </p:pic>
          </p:grpSp>
        </p:grpSp>
        <p:grpSp>
          <p:nvGrpSpPr>
            <p:cNvPr id="20" name="Group 19">
              <a:extLst>
                <a:ext uri="{FF2B5EF4-FFF2-40B4-BE49-F238E27FC236}">
                  <a16:creationId xmlns:a16="http://schemas.microsoft.com/office/drawing/2014/main" id="{5497B4DA-755E-3868-34FB-4C67289E0CD5}"/>
                </a:ext>
              </a:extLst>
            </p:cNvPr>
            <p:cNvGrpSpPr/>
            <p:nvPr/>
          </p:nvGrpSpPr>
          <p:grpSpPr>
            <a:xfrm>
              <a:off x="9914942" y="4327237"/>
              <a:ext cx="454584" cy="1398712"/>
              <a:chOff x="792166" y="3304152"/>
              <a:chExt cx="454584" cy="1398712"/>
            </a:xfrm>
          </p:grpSpPr>
          <p:grpSp>
            <p:nvGrpSpPr>
              <p:cNvPr id="28" name="Google Shape;601;p61">
                <a:extLst>
                  <a:ext uri="{FF2B5EF4-FFF2-40B4-BE49-F238E27FC236}">
                    <a16:creationId xmlns:a16="http://schemas.microsoft.com/office/drawing/2014/main" id="{C30B1925-2DC3-5236-E908-E868382484DE}"/>
                  </a:ext>
                </a:extLst>
              </p:cNvPr>
              <p:cNvGrpSpPr/>
              <p:nvPr/>
            </p:nvGrpSpPr>
            <p:grpSpPr>
              <a:xfrm>
                <a:off x="832149" y="3693804"/>
                <a:ext cx="374619" cy="1009060"/>
                <a:chOff x="837234" y="3555196"/>
                <a:chExt cx="374619" cy="1009060"/>
              </a:xfrm>
            </p:grpSpPr>
            <p:sp>
              <p:nvSpPr>
                <p:cNvPr id="32" name="Google Shape;603;p61">
                  <a:extLst>
                    <a:ext uri="{FF2B5EF4-FFF2-40B4-BE49-F238E27FC236}">
                      <a16:creationId xmlns:a16="http://schemas.microsoft.com/office/drawing/2014/main" id="{E879FE30-355B-E385-5FF6-BB0A8F2E6758}"/>
                    </a:ext>
                  </a:extLst>
                </p:cNvPr>
                <p:cNvSpPr/>
                <p:nvPr/>
              </p:nvSpPr>
              <p:spPr>
                <a:xfrm>
                  <a:off x="837234" y="4481080"/>
                  <a:ext cx="374619" cy="83176"/>
                </a:xfrm>
                <a:prstGeom prst="ellipse">
                  <a:avLst/>
                </a:prstGeom>
                <a:solidFill>
                  <a:schemeClr val="bg2">
                    <a:lumMod val="50000"/>
                    <a:alpha val="60000"/>
                  </a:schemeClr>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cxnSp>
              <p:nvCxnSpPr>
                <p:cNvPr id="33" name="Google Shape;604;p61">
                  <a:extLst>
                    <a:ext uri="{FF2B5EF4-FFF2-40B4-BE49-F238E27FC236}">
                      <a16:creationId xmlns:a16="http://schemas.microsoft.com/office/drawing/2014/main" id="{94495C47-8329-73FA-71EA-0FCB5D3EC665}"/>
                    </a:ext>
                  </a:extLst>
                </p:cNvPr>
                <p:cNvCxnSpPr>
                  <a:cxnSpLocks/>
                </p:cNvCxnSpPr>
                <p:nvPr/>
              </p:nvCxnSpPr>
              <p:spPr>
                <a:xfrm flipV="1">
                  <a:off x="1024543" y="3555196"/>
                  <a:ext cx="0" cy="956278"/>
                </a:xfrm>
                <a:prstGeom prst="straightConnector1">
                  <a:avLst/>
                </a:prstGeom>
                <a:noFill/>
                <a:ln w="19050" cap="rnd" cmpd="sng">
                  <a:solidFill>
                    <a:srgbClr val="00226E">
                      <a:alpha val="89803"/>
                    </a:srgbClr>
                  </a:solidFill>
                  <a:prstDash val="solid"/>
                  <a:miter lim="800000"/>
                  <a:headEnd type="none" w="lg" len="lg"/>
                  <a:tailEnd type="none" w="lg" len="lg"/>
                </a:ln>
              </p:spPr>
            </p:cxnSp>
          </p:grpSp>
          <p:grpSp>
            <p:nvGrpSpPr>
              <p:cNvPr id="29" name="Group 28">
                <a:extLst>
                  <a:ext uri="{FF2B5EF4-FFF2-40B4-BE49-F238E27FC236}">
                    <a16:creationId xmlns:a16="http://schemas.microsoft.com/office/drawing/2014/main" id="{AABF16D0-737D-B8FD-7467-F40B2C9565C9}"/>
                  </a:ext>
                </a:extLst>
              </p:cNvPr>
              <p:cNvGrpSpPr/>
              <p:nvPr/>
            </p:nvGrpSpPr>
            <p:grpSpPr>
              <a:xfrm>
                <a:off x="792166" y="3304152"/>
                <a:ext cx="454584" cy="454580"/>
                <a:chOff x="792166" y="3304152"/>
                <a:chExt cx="454584" cy="454580"/>
              </a:xfrm>
            </p:grpSpPr>
            <p:sp>
              <p:nvSpPr>
                <p:cNvPr id="30" name="Google Shape;655;p61">
                  <a:extLst>
                    <a:ext uri="{FF2B5EF4-FFF2-40B4-BE49-F238E27FC236}">
                      <a16:creationId xmlns:a16="http://schemas.microsoft.com/office/drawing/2014/main" id="{76650337-7FD2-8BBF-1C64-3800A5DB6CA4}"/>
                    </a:ext>
                  </a:extLst>
                </p:cNvPr>
                <p:cNvSpPr/>
                <p:nvPr/>
              </p:nvSpPr>
              <p:spPr>
                <a:xfrm>
                  <a:off x="792166" y="3304152"/>
                  <a:ext cx="454584" cy="454580"/>
                </a:xfrm>
                <a:prstGeom prst="ellipse">
                  <a:avLst/>
                </a:prstGeom>
                <a:solidFill>
                  <a:srgbClr val="002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353"/>
                    <a:buFont typeface="Arial"/>
                    <a:buNone/>
                  </a:pPr>
                  <a:endParaRPr sz="2353"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31" name="Graphic 30" descr="Marker outline">
                  <a:extLst>
                    <a:ext uri="{FF2B5EF4-FFF2-40B4-BE49-F238E27FC236}">
                      <a16:creationId xmlns:a16="http://schemas.microsoft.com/office/drawing/2014/main" id="{BAA37B44-CE3D-BB71-0041-BED96AD7FA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861" y="3336845"/>
                  <a:ext cx="389195" cy="389195"/>
                </a:xfrm>
                <a:prstGeom prst="rect">
                  <a:avLst/>
                </a:prstGeom>
              </p:spPr>
            </p:pic>
          </p:grpSp>
        </p:grpSp>
        <p:sp>
          <p:nvSpPr>
            <p:cNvPr id="21" name="Google Shape;606;p61">
              <a:extLst>
                <a:ext uri="{FF2B5EF4-FFF2-40B4-BE49-F238E27FC236}">
                  <a16:creationId xmlns:a16="http://schemas.microsoft.com/office/drawing/2014/main" id="{6400FF16-DABB-C492-C295-F258F80991B0}"/>
                </a:ext>
              </a:extLst>
            </p:cNvPr>
            <p:cNvSpPr/>
            <p:nvPr/>
          </p:nvSpPr>
          <p:spPr>
            <a:xfrm>
              <a:off x="5915402" y="1815971"/>
              <a:ext cx="1002007" cy="174867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Europe</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Frankfurt (3) </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Ireland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London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Milan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Paris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Spain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Stockholm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Zurich (3)</a:t>
              </a:r>
              <a:endParaRPr lang="en-US" dirty="0">
                <a:latin typeface="Arial" panose="020B0604020202020204" pitchFamily="34" charset="0"/>
                <a:cs typeface="Arial" panose="020B0604020202020204" pitchFamily="34" charset="0"/>
              </a:endParaRPr>
            </a:p>
          </p:txBody>
        </p:sp>
        <p:sp>
          <p:nvSpPr>
            <p:cNvPr id="22" name="Google Shape;606;p61">
              <a:extLst>
                <a:ext uri="{FF2B5EF4-FFF2-40B4-BE49-F238E27FC236}">
                  <a16:creationId xmlns:a16="http://schemas.microsoft.com/office/drawing/2014/main" id="{BE4E4907-AA44-6830-7434-778184B67E7F}"/>
                </a:ext>
              </a:extLst>
            </p:cNvPr>
            <p:cNvSpPr/>
            <p:nvPr/>
          </p:nvSpPr>
          <p:spPr>
            <a:xfrm>
              <a:off x="8621869" y="1817718"/>
              <a:ext cx="1565683" cy="174867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Asia Pacific</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Beijing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Hong Kong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Hyderabad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Jakarta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Mumbai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Ningxia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Osaka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Seoul (4)</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Singapore (3)</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Tokyo (4)</a:t>
              </a:r>
              <a:endParaRPr lang="en-US" dirty="0">
                <a:latin typeface="Arial" panose="020B0604020202020204" pitchFamily="34" charset="0"/>
                <a:cs typeface="Arial" panose="020B0604020202020204" pitchFamily="34" charset="0"/>
              </a:endParaRPr>
            </a:p>
          </p:txBody>
        </p:sp>
        <p:sp>
          <p:nvSpPr>
            <p:cNvPr id="23" name="Google Shape;606;p61">
              <a:extLst>
                <a:ext uri="{FF2B5EF4-FFF2-40B4-BE49-F238E27FC236}">
                  <a16:creationId xmlns:a16="http://schemas.microsoft.com/office/drawing/2014/main" id="{B779BC6E-A91A-4CDA-5A31-FBD9BA50D8EE}"/>
                </a:ext>
              </a:extLst>
            </p:cNvPr>
            <p:cNvSpPr/>
            <p:nvPr/>
          </p:nvSpPr>
          <p:spPr>
            <a:xfrm>
              <a:off x="1656778" y="4589022"/>
              <a:ext cx="1506703" cy="6357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South America</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São Paulo (3)</a:t>
              </a:r>
            </a:p>
          </p:txBody>
        </p:sp>
        <p:sp>
          <p:nvSpPr>
            <p:cNvPr id="24" name="Google Shape;606;p61">
              <a:extLst>
                <a:ext uri="{FF2B5EF4-FFF2-40B4-BE49-F238E27FC236}">
                  <a16:creationId xmlns:a16="http://schemas.microsoft.com/office/drawing/2014/main" id="{38191A1C-56C1-9D8D-B5BA-4BF90E3225D7}"/>
                </a:ext>
              </a:extLst>
            </p:cNvPr>
            <p:cNvSpPr/>
            <p:nvPr/>
          </p:nvSpPr>
          <p:spPr>
            <a:xfrm>
              <a:off x="2797206" y="3322062"/>
              <a:ext cx="828848" cy="6357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Canada</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Central (3)</a:t>
              </a:r>
            </a:p>
          </p:txBody>
        </p:sp>
        <p:sp>
          <p:nvSpPr>
            <p:cNvPr id="25" name="Google Shape;606;p61">
              <a:extLst>
                <a:ext uri="{FF2B5EF4-FFF2-40B4-BE49-F238E27FC236}">
                  <a16:creationId xmlns:a16="http://schemas.microsoft.com/office/drawing/2014/main" id="{A821E8D5-9A69-3556-E271-365A7AAAA99E}"/>
                </a:ext>
              </a:extLst>
            </p:cNvPr>
            <p:cNvSpPr/>
            <p:nvPr/>
          </p:nvSpPr>
          <p:spPr>
            <a:xfrm>
              <a:off x="3861532" y="3319754"/>
              <a:ext cx="1000274" cy="635788"/>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Africa</a:t>
              </a:r>
            </a:p>
            <a:p>
              <a:pPr marL="0" marR="0" lvl="0" indent="0" algn="r"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Cape Town (3)</a:t>
              </a:r>
            </a:p>
          </p:txBody>
        </p:sp>
        <p:sp>
          <p:nvSpPr>
            <p:cNvPr id="26" name="Google Shape;606;p61">
              <a:extLst>
                <a:ext uri="{FF2B5EF4-FFF2-40B4-BE49-F238E27FC236}">
                  <a16:creationId xmlns:a16="http://schemas.microsoft.com/office/drawing/2014/main" id="{222A4CF7-ADA4-0564-7A88-4AE5EF867C3E}"/>
                </a:ext>
              </a:extLst>
            </p:cNvPr>
            <p:cNvSpPr/>
            <p:nvPr/>
          </p:nvSpPr>
          <p:spPr>
            <a:xfrm>
              <a:off x="6795438" y="3728159"/>
              <a:ext cx="1431075" cy="6357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Middle East</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Bahrain (3)</a:t>
              </a:r>
              <a:b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b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UAE (3)</a:t>
              </a:r>
            </a:p>
          </p:txBody>
        </p:sp>
        <p:sp>
          <p:nvSpPr>
            <p:cNvPr id="27" name="Google Shape;606;p61">
              <a:extLst>
                <a:ext uri="{FF2B5EF4-FFF2-40B4-BE49-F238E27FC236}">
                  <a16:creationId xmlns:a16="http://schemas.microsoft.com/office/drawing/2014/main" id="{65E0BCC6-4B27-F309-FFBB-83A9D6508E80}"/>
                </a:ext>
              </a:extLst>
            </p:cNvPr>
            <p:cNvSpPr/>
            <p:nvPr/>
          </p:nvSpPr>
          <p:spPr>
            <a:xfrm>
              <a:off x="10502286" y="4426326"/>
              <a:ext cx="1431075" cy="6357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600"/>
                </a:spcAft>
                <a:buClr>
                  <a:srgbClr val="24B0FF"/>
                </a:buClr>
                <a:buSzPts val="1600"/>
                <a:buFont typeface="Arial"/>
                <a:buNone/>
              </a:pPr>
              <a:r>
                <a:rPr lang="en-US" sz="1600" b="1" i="0" u="none" strike="noStrike" cap="none" dirty="0">
                  <a:solidFill>
                    <a:srgbClr val="FF4E00"/>
                  </a:solidFill>
                  <a:latin typeface="Arial" panose="020B0604020202020204" pitchFamily="34" charset="0"/>
                  <a:ea typeface="Play"/>
                  <a:cs typeface="Arial" panose="020B0604020202020204" pitchFamily="34" charset="0"/>
                  <a:sym typeface="Play"/>
                </a:rPr>
                <a:t>Australia</a:t>
              </a:r>
            </a:p>
            <a:p>
              <a:pPr marL="0" marR="0" lvl="0" indent="0" algn="l" rtl="0">
                <a:lnSpc>
                  <a:spcPct val="100000"/>
                </a:lnSpc>
                <a:spcBef>
                  <a:spcPts val="0"/>
                </a:spcBef>
                <a:spcAft>
                  <a:spcPts val="0"/>
                </a:spcAft>
                <a:buClr>
                  <a:srgbClr val="000000"/>
                </a:buClr>
                <a:buSzPts val="1200"/>
                <a:buFont typeface="Arial"/>
                <a:buNone/>
              </a:pP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Sydney (3)</a:t>
              </a:r>
              <a:b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br>
              <a:r>
                <a:rPr lang="en-US" sz="1100" i="0" u="none" strike="noStrike" cap="none" dirty="0">
                  <a:solidFill>
                    <a:srgbClr val="000000"/>
                  </a:solidFill>
                  <a:latin typeface="Arial" panose="020B0604020202020204" pitchFamily="34" charset="0"/>
                  <a:ea typeface="Play"/>
                  <a:cs typeface="Arial" panose="020B0604020202020204" pitchFamily="34" charset="0"/>
                  <a:sym typeface="Play"/>
                </a:rPr>
                <a:t>Melbourne (3)</a:t>
              </a:r>
            </a:p>
          </p:txBody>
        </p:sp>
      </p:grpSp>
    </p:spTree>
    <p:extLst>
      <p:ext uri="{BB962C8B-B14F-4D97-AF65-F5344CB8AC3E}">
        <p14:creationId xmlns:p14="http://schemas.microsoft.com/office/powerpoint/2010/main" val="435736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571338-B473-D84C-B241-CCA527FAAAFA}"/>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Clean core + SAP BTP + AWS = vast innovation options</a:t>
            </a:r>
          </a:p>
        </p:txBody>
      </p:sp>
      <p:grpSp>
        <p:nvGrpSpPr>
          <p:cNvPr id="2" name="Group 1">
            <a:extLst>
              <a:ext uri="{FF2B5EF4-FFF2-40B4-BE49-F238E27FC236}">
                <a16:creationId xmlns:a16="http://schemas.microsoft.com/office/drawing/2014/main" id="{1AA0C0D5-19DD-C683-8C6A-897AC0EC8DA4}"/>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508B92C8-1AAB-0841-F86D-B92AC4B06334}"/>
                </a:ext>
              </a:extLst>
            </p:cNvPr>
            <p:cNvPicPr>
              <a:picLocks noChangeAspect="1"/>
            </p:cNvPicPr>
            <p:nvPr/>
          </p:nvPicPr>
          <p:blipFill>
            <a:blip r:embed="rId3"/>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67D35AB2-1842-4FE5-3586-70AE8C6528DA}"/>
                </a:ext>
              </a:extLst>
            </p:cNvPr>
            <p:cNvPicPr>
              <a:picLocks noChangeAspect="1"/>
            </p:cNvPicPr>
            <p:nvPr/>
          </p:nvPicPr>
          <p:blipFill>
            <a:blip r:embed="rId4"/>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EB905849-9688-044D-8D50-920508F85067}"/>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8" name="Google Shape;669;p62">
            <a:extLst>
              <a:ext uri="{FF2B5EF4-FFF2-40B4-BE49-F238E27FC236}">
                <a16:creationId xmlns:a16="http://schemas.microsoft.com/office/drawing/2014/main" id="{6F36A92A-DCFF-5CBE-8204-0C4B8E305220}"/>
              </a:ext>
            </a:extLst>
          </p:cNvPr>
          <p:cNvCxnSpPr/>
          <p:nvPr/>
        </p:nvCxnSpPr>
        <p:spPr>
          <a:xfrm>
            <a:off x="4228517" y="3933750"/>
            <a:ext cx="3241960" cy="0"/>
          </a:xfrm>
          <a:prstGeom prst="straightConnector1">
            <a:avLst/>
          </a:prstGeom>
          <a:noFill/>
          <a:ln w="19050" cap="flat" cmpd="sng">
            <a:solidFill>
              <a:schemeClr val="dk1"/>
            </a:solidFill>
            <a:prstDash val="solid"/>
            <a:round/>
            <a:headEnd type="none" w="sm" len="sm"/>
            <a:tailEnd type="none" w="sm" len="sm"/>
          </a:ln>
        </p:spPr>
      </p:cxnSp>
      <p:cxnSp>
        <p:nvCxnSpPr>
          <p:cNvPr id="9" name="Google Shape;670;p62">
            <a:extLst>
              <a:ext uri="{FF2B5EF4-FFF2-40B4-BE49-F238E27FC236}">
                <a16:creationId xmlns:a16="http://schemas.microsoft.com/office/drawing/2014/main" id="{2ACC14F6-E327-1A85-2E9E-9762C7029BFB}"/>
              </a:ext>
            </a:extLst>
          </p:cNvPr>
          <p:cNvCxnSpPr/>
          <p:nvPr/>
        </p:nvCxnSpPr>
        <p:spPr>
          <a:xfrm rot="10800000" flipH="1">
            <a:off x="3662993" y="2788931"/>
            <a:ext cx="1664934" cy="964747"/>
          </a:xfrm>
          <a:prstGeom prst="straightConnector1">
            <a:avLst/>
          </a:prstGeom>
          <a:noFill/>
          <a:ln w="19050" cap="flat" cmpd="sng">
            <a:solidFill>
              <a:schemeClr val="dk1"/>
            </a:solidFill>
            <a:prstDash val="solid"/>
            <a:round/>
            <a:headEnd type="none" w="sm" len="sm"/>
            <a:tailEnd type="none" w="sm" len="sm"/>
          </a:ln>
        </p:spPr>
      </p:cxnSp>
      <p:cxnSp>
        <p:nvCxnSpPr>
          <p:cNvPr id="10" name="Google Shape;671;p62">
            <a:extLst>
              <a:ext uri="{FF2B5EF4-FFF2-40B4-BE49-F238E27FC236}">
                <a16:creationId xmlns:a16="http://schemas.microsoft.com/office/drawing/2014/main" id="{B8C266CF-A7F9-2AD7-85A1-E07116FA685E}"/>
              </a:ext>
            </a:extLst>
          </p:cNvPr>
          <p:cNvCxnSpPr/>
          <p:nvPr/>
        </p:nvCxnSpPr>
        <p:spPr>
          <a:xfrm>
            <a:off x="6328310" y="2785027"/>
            <a:ext cx="1729583" cy="979851"/>
          </a:xfrm>
          <a:prstGeom prst="straightConnector1">
            <a:avLst/>
          </a:prstGeom>
          <a:noFill/>
          <a:ln w="19050" cap="flat" cmpd="sng">
            <a:solidFill>
              <a:schemeClr val="dk1"/>
            </a:solidFill>
            <a:prstDash val="solid"/>
            <a:round/>
            <a:headEnd type="none" w="sm" len="sm"/>
            <a:tailEnd type="none" w="sm" len="sm"/>
          </a:ln>
        </p:spPr>
      </p:cxnSp>
      <p:cxnSp>
        <p:nvCxnSpPr>
          <p:cNvPr id="11" name="Google Shape;672;p62">
            <a:extLst>
              <a:ext uri="{FF2B5EF4-FFF2-40B4-BE49-F238E27FC236}">
                <a16:creationId xmlns:a16="http://schemas.microsoft.com/office/drawing/2014/main" id="{FA7F7190-0F66-4F1C-BB0C-D6C9A8401424}"/>
              </a:ext>
            </a:extLst>
          </p:cNvPr>
          <p:cNvCxnSpPr/>
          <p:nvPr/>
        </p:nvCxnSpPr>
        <p:spPr>
          <a:xfrm rot="10800000" flipH="1">
            <a:off x="3567748" y="2936236"/>
            <a:ext cx="4563498" cy="3904"/>
          </a:xfrm>
          <a:prstGeom prst="straightConnector1">
            <a:avLst/>
          </a:prstGeom>
          <a:noFill/>
          <a:ln w="19050" cap="flat" cmpd="sng">
            <a:solidFill>
              <a:schemeClr val="dk1"/>
            </a:solidFill>
            <a:prstDash val="solid"/>
            <a:round/>
            <a:headEnd type="none" w="sm" len="sm"/>
            <a:tailEnd type="none" w="sm" len="sm"/>
          </a:ln>
        </p:spPr>
      </p:cxnSp>
      <p:cxnSp>
        <p:nvCxnSpPr>
          <p:cNvPr id="12" name="Google Shape;673;p62">
            <a:extLst>
              <a:ext uri="{FF2B5EF4-FFF2-40B4-BE49-F238E27FC236}">
                <a16:creationId xmlns:a16="http://schemas.microsoft.com/office/drawing/2014/main" id="{2E2EACA7-0A85-6B68-5558-7D3B6DA1382C}"/>
              </a:ext>
            </a:extLst>
          </p:cNvPr>
          <p:cNvCxnSpPr/>
          <p:nvPr/>
        </p:nvCxnSpPr>
        <p:spPr>
          <a:xfrm rot="10800000" flipH="1">
            <a:off x="5684647" y="2785027"/>
            <a:ext cx="2383661" cy="1294069"/>
          </a:xfrm>
          <a:prstGeom prst="straightConnector1">
            <a:avLst/>
          </a:prstGeom>
          <a:noFill/>
          <a:ln w="19050" cap="flat" cmpd="sng">
            <a:solidFill>
              <a:schemeClr val="dk1"/>
            </a:solidFill>
            <a:prstDash val="solid"/>
            <a:round/>
            <a:headEnd type="none" w="sm" len="sm"/>
            <a:tailEnd type="none" w="sm" len="sm"/>
          </a:ln>
        </p:spPr>
      </p:cxnSp>
      <p:cxnSp>
        <p:nvCxnSpPr>
          <p:cNvPr id="13" name="Google Shape;674;p62">
            <a:extLst>
              <a:ext uri="{FF2B5EF4-FFF2-40B4-BE49-F238E27FC236}">
                <a16:creationId xmlns:a16="http://schemas.microsoft.com/office/drawing/2014/main" id="{64D13C70-EA9F-3ACD-7674-9B735BB90B28}"/>
              </a:ext>
            </a:extLst>
          </p:cNvPr>
          <p:cNvCxnSpPr/>
          <p:nvPr/>
        </p:nvCxnSpPr>
        <p:spPr>
          <a:xfrm>
            <a:off x="3630686" y="2788931"/>
            <a:ext cx="2381410" cy="1272757"/>
          </a:xfrm>
          <a:prstGeom prst="straightConnector1">
            <a:avLst/>
          </a:prstGeom>
          <a:noFill/>
          <a:ln w="19050" cap="flat" cmpd="sng">
            <a:solidFill>
              <a:schemeClr val="dk1"/>
            </a:solidFill>
            <a:prstDash val="solid"/>
            <a:round/>
            <a:headEnd type="none" w="sm" len="sm"/>
            <a:tailEnd type="none" w="sm" len="sm"/>
          </a:ln>
        </p:spPr>
      </p:cxnSp>
      <p:cxnSp>
        <p:nvCxnSpPr>
          <p:cNvPr id="14" name="Google Shape;675;p62">
            <a:extLst>
              <a:ext uri="{FF2B5EF4-FFF2-40B4-BE49-F238E27FC236}">
                <a16:creationId xmlns:a16="http://schemas.microsoft.com/office/drawing/2014/main" id="{7B759028-DE00-5296-AD00-E1D610DA8B61}"/>
              </a:ext>
            </a:extLst>
          </p:cNvPr>
          <p:cNvCxnSpPr/>
          <p:nvPr/>
        </p:nvCxnSpPr>
        <p:spPr>
          <a:xfrm>
            <a:off x="5836750" y="3476270"/>
            <a:ext cx="0" cy="243638"/>
          </a:xfrm>
          <a:prstGeom prst="straightConnector1">
            <a:avLst/>
          </a:prstGeom>
          <a:noFill/>
          <a:ln w="19050" cap="flat" cmpd="sng">
            <a:solidFill>
              <a:schemeClr val="dk1"/>
            </a:solidFill>
            <a:prstDash val="solid"/>
            <a:round/>
            <a:headEnd type="none" w="sm" len="sm"/>
            <a:tailEnd type="none" w="sm" len="sm"/>
          </a:ln>
        </p:spPr>
      </p:cxnSp>
      <p:cxnSp>
        <p:nvCxnSpPr>
          <p:cNvPr id="15" name="Google Shape;676;p62">
            <a:extLst>
              <a:ext uri="{FF2B5EF4-FFF2-40B4-BE49-F238E27FC236}">
                <a16:creationId xmlns:a16="http://schemas.microsoft.com/office/drawing/2014/main" id="{8515FE4D-8E3C-5221-3A0F-FF89E682CE62}"/>
              </a:ext>
            </a:extLst>
          </p:cNvPr>
          <p:cNvCxnSpPr/>
          <p:nvPr/>
        </p:nvCxnSpPr>
        <p:spPr>
          <a:xfrm>
            <a:off x="5024035" y="2788931"/>
            <a:ext cx="2383504" cy="1296028"/>
          </a:xfrm>
          <a:prstGeom prst="straightConnector1">
            <a:avLst/>
          </a:prstGeom>
          <a:noFill/>
          <a:ln w="19050" cap="flat" cmpd="sng">
            <a:solidFill>
              <a:schemeClr val="dk1"/>
            </a:solidFill>
            <a:prstDash val="solid"/>
            <a:round/>
            <a:headEnd type="none" w="sm" len="sm"/>
            <a:tailEnd type="none" w="sm" len="sm"/>
          </a:ln>
        </p:spPr>
      </p:cxnSp>
      <p:cxnSp>
        <p:nvCxnSpPr>
          <p:cNvPr id="16" name="Google Shape;677;p62">
            <a:extLst>
              <a:ext uri="{FF2B5EF4-FFF2-40B4-BE49-F238E27FC236}">
                <a16:creationId xmlns:a16="http://schemas.microsoft.com/office/drawing/2014/main" id="{A2C2CC6A-0C98-D745-894E-2F355066346E}"/>
              </a:ext>
            </a:extLst>
          </p:cNvPr>
          <p:cNvCxnSpPr/>
          <p:nvPr/>
        </p:nvCxnSpPr>
        <p:spPr>
          <a:xfrm rot="10800000" flipH="1">
            <a:off x="4291455" y="2873622"/>
            <a:ext cx="2297501" cy="1211337"/>
          </a:xfrm>
          <a:prstGeom prst="straightConnector1">
            <a:avLst/>
          </a:prstGeom>
          <a:noFill/>
          <a:ln w="19050" cap="flat" cmpd="sng">
            <a:solidFill>
              <a:schemeClr val="dk1"/>
            </a:solidFill>
            <a:prstDash val="solid"/>
            <a:round/>
            <a:headEnd type="none" w="sm" len="sm"/>
            <a:tailEnd type="none" w="sm" len="sm"/>
          </a:ln>
        </p:spPr>
      </p:cxnSp>
      <p:cxnSp>
        <p:nvCxnSpPr>
          <p:cNvPr id="17" name="Google Shape;678;p62">
            <a:extLst>
              <a:ext uri="{FF2B5EF4-FFF2-40B4-BE49-F238E27FC236}">
                <a16:creationId xmlns:a16="http://schemas.microsoft.com/office/drawing/2014/main" id="{F456373A-0A4F-B187-AC2F-DCFB00284250}"/>
              </a:ext>
            </a:extLst>
          </p:cNvPr>
          <p:cNvCxnSpPr/>
          <p:nvPr/>
        </p:nvCxnSpPr>
        <p:spPr>
          <a:xfrm>
            <a:off x="3662993" y="3451260"/>
            <a:ext cx="955754" cy="610428"/>
          </a:xfrm>
          <a:prstGeom prst="straightConnector1">
            <a:avLst/>
          </a:prstGeom>
          <a:noFill/>
          <a:ln w="19050" cap="flat" cmpd="sng">
            <a:solidFill>
              <a:schemeClr val="dk1"/>
            </a:solidFill>
            <a:prstDash val="solid"/>
            <a:round/>
            <a:headEnd type="none" w="sm" len="sm"/>
            <a:tailEnd type="none" w="sm" len="sm"/>
          </a:ln>
        </p:spPr>
      </p:cxnSp>
      <p:cxnSp>
        <p:nvCxnSpPr>
          <p:cNvPr id="18" name="Google Shape;679;p62">
            <a:extLst>
              <a:ext uri="{FF2B5EF4-FFF2-40B4-BE49-F238E27FC236}">
                <a16:creationId xmlns:a16="http://schemas.microsoft.com/office/drawing/2014/main" id="{DA2F6EB8-8B53-97AB-02AB-7E52DD7A6303}"/>
              </a:ext>
            </a:extLst>
          </p:cNvPr>
          <p:cNvCxnSpPr/>
          <p:nvPr/>
        </p:nvCxnSpPr>
        <p:spPr>
          <a:xfrm>
            <a:off x="4443401" y="3476270"/>
            <a:ext cx="0" cy="243638"/>
          </a:xfrm>
          <a:prstGeom prst="straightConnector1">
            <a:avLst/>
          </a:prstGeom>
          <a:noFill/>
          <a:ln w="19050" cap="flat" cmpd="sng">
            <a:solidFill>
              <a:schemeClr val="dk1"/>
            </a:solidFill>
            <a:prstDash val="solid"/>
            <a:round/>
            <a:headEnd type="none" w="sm" len="sm"/>
            <a:tailEnd type="none" w="sm" len="sm"/>
          </a:ln>
        </p:spPr>
      </p:cxnSp>
      <p:cxnSp>
        <p:nvCxnSpPr>
          <p:cNvPr id="19" name="Google Shape;680;p62">
            <a:extLst>
              <a:ext uri="{FF2B5EF4-FFF2-40B4-BE49-F238E27FC236}">
                <a16:creationId xmlns:a16="http://schemas.microsoft.com/office/drawing/2014/main" id="{26118254-31BA-7519-EE2C-034A7AD19EA4}"/>
              </a:ext>
            </a:extLst>
          </p:cNvPr>
          <p:cNvCxnSpPr/>
          <p:nvPr/>
        </p:nvCxnSpPr>
        <p:spPr>
          <a:xfrm rot="10800000" flipH="1">
            <a:off x="7103490" y="3462460"/>
            <a:ext cx="954403" cy="616636"/>
          </a:xfrm>
          <a:prstGeom prst="straightConnector1">
            <a:avLst/>
          </a:prstGeom>
          <a:noFill/>
          <a:ln w="19050" cap="flat" cmpd="sng">
            <a:solidFill>
              <a:schemeClr val="dk1"/>
            </a:solidFill>
            <a:prstDash val="solid"/>
            <a:round/>
            <a:headEnd type="none" w="sm" len="sm"/>
            <a:tailEnd type="none" w="sm" len="sm"/>
          </a:ln>
        </p:spPr>
      </p:cxnSp>
      <p:cxnSp>
        <p:nvCxnSpPr>
          <p:cNvPr id="20" name="Google Shape;681;p62">
            <a:extLst>
              <a:ext uri="{FF2B5EF4-FFF2-40B4-BE49-F238E27FC236}">
                <a16:creationId xmlns:a16="http://schemas.microsoft.com/office/drawing/2014/main" id="{9AE4C912-028C-A67D-3F5C-E35AFAE9BE90}"/>
              </a:ext>
            </a:extLst>
          </p:cNvPr>
          <p:cNvCxnSpPr/>
          <p:nvPr/>
        </p:nvCxnSpPr>
        <p:spPr>
          <a:xfrm>
            <a:off x="7255593" y="3476270"/>
            <a:ext cx="0" cy="243638"/>
          </a:xfrm>
          <a:prstGeom prst="straightConnector1">
            <a:avLst/>
          </a:prstGeom>
          <a:noFill/>
          <a:ln w="19050" cap="flat" cmpd="sng">
            <a:solidFill>
              <a:schemeClr val="dk1"/>
            </a:solidFill>
            <a:prstDash val="solid"/>
            <a:round/>
            <a:headEnd type="none" w="sm" len="sm"/>
            <a:tailEnd type="none" w="sm" len="sm"/>
          </a:ln>
        </p:spPr>
      </p:cxnSp>
      <p:sp>
        <p:nvSpPr>
          <p:cNvPr id="21" name="Google Shape;682;p62">
            <a:extLst>
              <a:ext uri="{FF2B5EF4-FFF2-40B4-BE49-F238E27FC236}">
                <a16:creationId xmlns:a16="http://schemas.microsoft.com/office/drawing/2014/main" id="{0D2B33D0-3E6B-6AB5-AA3A-1E185AD7313E}"/>
              </a:ext>
            </a:extLst>
          </p:cNvPr>
          <p:cNvSpPr/>
          <p:nvPr/>
        </p:nvSpPr>
        <p:spPr>
          <a:xfrm>
            <a:off x="2359550" y="5522427"/>
            <a:ext cx="6517736" cy="590971"/>
          </a:xfrm>
          <a:prstGeom prst="rect">
            <a:avLst/>
          </a:prstGeom>
          <a:noFill/>
          <a:ln w="19050" cap="flat" cmpd="sng">
            <a:solidFill>
              <a:srgbClr val="00226E"/>
            </a:solidFill>
            <a:prstDash val="solid"/>
            <a:round/>
            <a:headEnd type="none" w="sm" len="sm"/>
            <a:tailEnd type="none" w="sm" len="sm"/>
          </a:ln>
        </p:spPr>
        <p:txBody>
          <a:bodyPr spcFirstLastPara="1" wrap="square" lIns="0" tIns="0" rIns="0" bIns="146300" anchor="b"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2" name="Google Shape;683;p62">
            <a:extLst>
              <a:ext uri="{FF2B5EF4-FFF2-40B4-BE49-F238E27FC236}">
                <a16:creationId xmlns:a16="http://schemas.microsoft.com/office/drawing/2014/main" id="{EF1EAE37-5432-DFF7-18C8-8F8BDB3F22AF}"/>
              </a:ext>
            </a:extLst>
          </p:cNvPr>
          <p:cNvSpPr/>
          <p:nvPr/>
        </p:nvSpPr>
        <p:spPr>
          <a:xfrm>
            <a:off x="4285701" y="5740968"/>
            <a:ext cx="947290" cy="153888"/>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CORE SERVICES</a:t>
            </a:r>
            <a:endParaRPr/>
          </a:p>
        </p:txBody>
      </p:sp>
      <p:sp>
        <p:nvSpPr>
          <p:cNvPr id="23" name="Google Shape;684;p62">
            <a:extLst>
              <a:ext uri="{FF2B5EF4-FFF2-40B4-BE49-F238E27FC236}">
                <a16:creationId xmlns:a16="http://schemas.microsoft.com/office/drawing/2014/main" id="{0D725EA0-20D3-9E41-CDFF-6E9D5BAA4755}"/>
              </a:ext>
            </a:extLst>
          </p:cNvPr>
          <p:cNvSpPr/>
          <p:nvPr/>
        </p:nvSpPr>
        <p:spPr>
          <a:xfrm>
            <a:off x="5697826" y="5664024"/>
            <a:ext cx="1218040" cy="30777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SECURITY AND COMPLIANCE</a:t>
            </a:r>
            <a:endParaRPr/>
          </a:p>
        </p:txBody>
      </p:sp>
      <p:sp>
        <p:nvSpPr>
          <p:cNvPr id="24" name="Google Shape;685;p62">
            <a:extLst>
              <a:ext uri="{FF2B5EF4-FFF2-40B4-BE49-F238E27FC236}">
                <a16:creationId xmlns:a16="http://schemas.microsoft.com/office/drawing/2014/main" id="{6D79813F-74B5-3953-8A42-D324BF6C0D70}"/>
              </a:ext>
            </a:extLst>
          </p:cNvPr>
          <p:cNvSpPr/>
          <p:nvPr/>
        </p:nvSpPr>
        <p:spPr>
          <a:xfrm>
            <a:off x="7175799" y="5740967"/>
            <a:ext cx="1582019" cy="17772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MANAGEMENT TOOLS</a:t>
            </a:r>
            <a:endParaRPr sz="1000" b="0" i="0" u="none" strike="noStrike" cap="none">
              <a:latin typeface="Arial"/>
              <a:ea typeface="Arial"/>
              <a:cs typeface="Arial"/>
              <a:sym typeface="Arial"/>
            </a:endParaRPr>
          </a:p>
        </p:txBody>
      </p:sp>
      <p:sp>
        <p:nvSpPr>
          <p:cNvPr id="25" name="Google Shape;686;p62">
            <a:extLst>
              <a:ext uri="{FF2B5EF4-FFF2-40B4-BE49-F238E27FC236}">
                <a16:creationId xmlns:a16="http://schemas.microsoft.com/office/drawing/2014/main" id="{A3B678F5-113B-A0B8-626E-E8AF9EC7B317}"/>
              </a:ext>
            </a:extLst>
          </p:cNvPr>
          <p:cNvSpPr/>
          <p:nvPr/>
        </p:nvSpPr>
        <p:spPr>
          <a:xfrm>
            <a:off x="2603103" y="5740968"/>
            <a:ext cx="1215210" cy="15201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INFRASTRUCTURE</a:t>
            </a:r>
            <a:endParaRPr/>
          </a:p>
        </p:txBody>
      </p:sp>
      <p:cxnSp>
        <p:nvCxnSpPr>
          <p:cNvPr id="26" name="Google Shape;687;p62">
            <a:extLst>
              <a:ext uri="{FF2B5EF4-FFF2-40B4-BE49-F238E27FC236}">
                <a16:creationId xmlns:a16="http://schemas.microsoft.com/office/drawing/2014/main" id="{CDBEC4B6-5BBB-DEE0-18C1-345075F7DDDF}"/>
              </a:ext>
            </a:extLst>
          </p:cNvPr>
          <p:cNvCxnSpPr/>
          <p:nvPr/>
        </p:nvCxnSpPr>
        <p:spPr>
          <a:xfrm>
            <a:off x="4049252" y="5628627"/>
            <a:ext cx="0" cy="378570"/>
          </a:xfrm>
          <a:prstGeom prst="straightConnector1">
            <a:avLst/>
          </a:prstGeom>
          <a:noFill/>
          <a:ln w="19050" cap="flat" cmpd="sng">
            <a:solidFill>
              <a:schemeClr val="dk1"/>
            </a:solidFill>
            <a:prstDash val="solid"/>
            <a:miter lim="800000"/>
            <a:headEnd type="none" w="sm" len="sm"/>
            <a:tailEnd type="none" w="sm" len="sm"/>
          </a:ln>
        </p:spPr>
      </p:cxnSp>
      <p:cxnSp>
        <p:nvCxnSpPr>
          <p:cNvPr id="27" name="Google Shape;688;p62">
            <a:extLst>
              <a:ext uri="{FF2B5EF4-FFF2-40B4-BE49-F238E27FC236}">
                <a16:creationId xmlns:a16="http://schemas.microsoft.com/office/drawing/2014/main" id="{CCA78B16-30A2-B51F-FCF5-F1A390CE9E00}"/>
              </a:ext>
            </a:extLst>
          </p:cNvPr>
          <p:cNvCxnSpPr/>
          <p:nvPr/>
        </p:nvCxnSpPr>
        <p:spPr>
          <a:xfrm>
            <a:off x="5555160" y="5628627"/>
            <a:ext cx="0" cy="378570"/>
          </a:xfrm>
          <a:prstGeom prst="straightConnector1">
            <a:avLst/>
          </a:prstGeom>
          <a:noFill/>
          <a:ln w="19050" cap="flat" cmpd="sng">
            <a:solidFill>
              <a:schemeClr val="dk1"/>
            </a:solidFill>
            <a:prstDash val="solid"/>
            <a:miter lim="800000"/>
            <a:headEnd type="none" w="sm" len="sm"/>
            <a:tailEnd type="none" w="sm" len="sm"/>
          </a:ln>
        </p:spPr>
      </p:cxnSp>
      <p:cxnSp>
        <p:nvCxnSpPr>
          <p:cNvPr id="28" name="Google Shape;689;p62">
            <a:extLst>
              <a:ext uri="{FF2B5EF4-FFF2-40B4-BE49-F238E27FC236}">
                <a16:creationId xmlns:a16="http://schemas.microsoft.com/office/drawing/2014/main" id="{7BDA5D74-A05D-61C8-BA71-A968AFBBB954}"/>
              </a:ext>
            </a:extLst>
          </p:cNvPr>
          <p:cNvCxnSpPr/>
          <p:nvPr/>
        </p:nvCxnSpPr>
        <p:spPr>
          <a:xfrm>
            <a:off x="7058532" y="5628627"/>
            <a:ext cx="0" cy="378570"/>
          </a:xfrm>
          <a:prstGeom prst="straightConnector1">
            <a:avLst/>
          </a:prstGeom>
          <a:noFill/>
          <a:ln w="19050" cap="flat" cmpd="sng">
            <a:solidFill>
              <a:schemeClr val="dk1"/>
            </a:solidFill>
            <a:prstDash val="solid"/>
            <a:miter lim="800000"/>
            <a:headEnd type="none" w="sm" len="sm"/>
            <a:tailEnd type="none" w="sm" len="sm"/>
          </a:ln>
        </p:spPr>
      </p:cxnSp>
      <p:sp>
        <p:nvSpPr>
          <p:cNvPr id="29" name="Google Shape;690;p62">
            <a:extLst>
              <a:ext uri="{FF2B5EF4-FFF2-40B4-BE49-F238E27FC236}">
                <a16:creationId xmlns:a16="http://schemas.microsoft.com/office/drawing/2014/main" id="{7E247861-515C-8657-0F29-B3111F5532DB}"/>
              </a:ext>
            </a:extLst>
          </p:cNvPr>
          <p:cNvSpPr txBox="1"/>
          <p:nvPr/>
        </p:nvSpPr>
        <p:spPr>
          <a:xfrm>
            <a:off x="5558535" y="4966441"/>
            <a:ext cx="710131"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S/4 HANA</a:t>
            </a:r>
            <a:endParaRPr/>
          </a:p>
        </p:txBody>
      </p:sp>
      <p:sp>
        <p:nvSpPr>
          <p:cNvPr id="30" name="Google Shape;707;p62">
            <a:extLst>
              <a:ext uri="{FF2B5EF4-FFF2-40B4-BE49-F238E27FC236}">
                <a16:creationId xmlns:a16="http://schemas.microsoft.com/office/drawing/2014/main" id="{43FBA737-DB1B-E567-051B-4599F429DA9D}"/>
              </a:ext>
            </a:extLst>
          </p:cNvPr>
          <p:cNvSpPr/>
          <p:nvPr/>
        </p:nvSpPr>
        <p:spPr>
          <a:xfrm>
            <a:off x="7858430" y="4884653"/>
            <a:ext cx="889367" cy="541036"/>
          </a:xfrm>
          <a:prstGeom prst="rect">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Third</a:t>
            </a:r>
            <a:endParaRPr/>
          </a:p>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party applications</a:t>
            </a:r>
            <a:endParaRPr/>
          </a:p>
        </p:txBody>
      </p:sp>
      <p:sp>
        <p:nvSpPr>
          <p:cNvPr id="31" name="Google Shape;708;p62">
            <a:extLst>
              <a:ext uri="{FF2B5EF4-FFF2-40B4-BE49-F238E27FC236}">
                <a16:creationId xmlns:a16="http://schemas.microsoft.com/office/drawing/2014/main" id="{9C2A1FE3-E615-C63C-44EB-8C6B9CE29EF6}"/>
              </a:ext>
            </a:extLst>
          </p:cNvPr>
          <p:cNvSpPr/>
          <p:nvPr/>
        </p:nvSpPr>
        <p:spPr>
          <a:xfrm>
            <a:off x="4032707"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panose="020B0604020202020204" pitchFamily="34" charset="0"/>
                <a:ea typeface="Play"/>
                <a:cs typeface="Arial" panose="020B0604020202020204" pitchFamily="34" charset="0"/>
                <a:sym typeface="Play"/>
              </a:rPr>
              <a:t>OLTP</a:t>
            </a:r>
            <a:endParaRPr>
              <a:latin typeface="Arial" panose="020B0604020202020204" pitchFamily="34" charset="0"/>
              <a:cs typeface="Arial" panose="020B0604020202020204" pitchFamily="34" charset="0"/>
            </a:endParaRPr>
          </a:p>
        </p:txBody>
      </p:sp>
      <p:sp>
        <p:nvSpPr>
          <p:cNvPr id="32" name="Google Shape;709;p62">
            <a:extLst>
              <a:ext uri="{FF2B5EF4-FFF2-40B4-BE49-F238E27FC236}">
                <a16:creationId xmlns:a16="http://schemas.microsoft.com/office/drawing/2014/main" id="{08634B24-2B14-F79E-0A93-DA4E7B701DF5}"/>
              </a:ext>
            </a:extLst>
          </p:cNvPr>
          <p:cNvSpPr/>
          <p:nvPr/>
        </p:nvSpPr>
        <p:spPr>
          <a:xfrm>
            <a:off x="2521650" y="4884653"/>
            <a:ext cx="690123" cy="541036"/>
          </a:xfrm>
          <a:prstGeom prst="rect">
            <a:avLst/>
          </a:prstGeom>
          <a:noFill/>
          <a:ln w="19050" cap="flat" cmpd="sng">
            <a:solidFill>
              <a:schemeClr val="dk1"/>
            </a:solidFill>
            <a:prstDash val="solid"/>
            <a:round/>
            <a:headEnd type="none" w="sm" len="sm"/>
            <a:tailEnd type="none" w="sm" len="sm"/>
          </a:ln>
        </p:spPr>
        <p:txBody>
          <a:bodyPr spcFirstLastPara="1" wrap="square" lIns="0" tIns="182875" rIns="0" bIns="0" anchor="ctr" anchorCtr="0">
            <a:no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Data lakes</a:t>
            </a:r>
            <a:endParaRPr/>
          </a:p>
        </p:txBody>
      </p:sp>
      <p:sp>
        <p:nvSpPr>
          <p:cNvPr id="33" name="Google Shape;710;p62">
            <a:extLst>
              <a:ext uri="{FF2B5EF4-FFF2-40B4-BE49-F238E27FC236}">
                <a16:creationId xmlns:a16="http://schemas.microsoft.com/office/drawing/2014/main" id="{080AF5AF-F83E-C503-57B2-AEE5F9E0532E}"/>
              </a:ext>
            </a:extLst>
          </p:cNvPr>
          <p:cNvSpPr/>
          <p:nvPr/>
        </p:nvSpPr>
        <p:spPr>
          <a:xfrm>
            <a:off x="5562997"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panose="020B0604020202020204" pitchFamily="34" charset="0"/>
                <a:ea typeface="Play"/>
                <a:cs typeface="Arial" panose="020B0604020202020204" pitchFamily="34" charset="0"/>
                <a:sym typeface="Play"/>
              </a:rPr>
              <a:t>OLTP</a:t>
            </a:r>
            <a:endParaRPr>
              <a:latin typeface="Arial" panose="020B0604020202020204" pitchFamily="34" charset="0"/>
              <a:cs typeface="Arial" panose="020B0604020202020204" pitchFamily="34" charset="0"/>
            </a:endParaRPr>
          </a:p>
        </p:txBody>
      </p:sp>
      <p:sp>
        <p:nvSpPr>
          <p:cNvPr id="34" name="Google Shape;711;p62">
            <a:extLst>
              <a:ext uri="{FF2B5EF4-FFF2-40B4-BE49-F238E27FC236}">
                <a16:creationId xmlns:a16="http://schemas.microsoft.com/office/drawing/2014/main" id="{CF66D55E-1E72-6D59-1E28-45E9FA92DE27}"/>
              </a:ext>
            </a:extLst>
          </p:cNvPr>
          <p:cNvSpPr/>
          <p:nvPr/>
        </p:nvSpPr>
        <p:spPr>
          <a:xfrm>
            <a:off x="6328142"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panose="020B0604020202020204" pitchFamily="34" charset="0"/>
                <a:ea typeface="Play"/>
                <a:cs typeface="Arial" panose="020B0604020202020204" pitchFamily="34" charset="0"/>
                <a:sym typeface="Play"/>
              </a:rPr>
              <a:t>OLAP</a:t>
            </a:r>
            <a:endParaRPr>
              <a:latin typeface="Arial" panose="020B0604020202020204" pitchFamily="34" charset="0"/>
              <a:cs typeface="Arial" panose="020B0604020202020204" pitchFamily="34" charset="0"/>
            </a:endParaRPr>
          </a:p>
        </p:txBody>
      </p:sp>
      <p:sp>
        <p:nvSpPr>
          <p:cNvPr id="35" name="Google Shape;712;p62">
            <a:extLst>
              <a:ext uri="{FF2B5EF4-FFF2-40B4-BE49-F238E27FC236}">
                <a16:creationId xmlns:a16="http://schemas.microsoft.com/office/drawing/2014/main" id="{D938CEA0-1786-E90E-570C-6B36720FFE82}"/>
              </a:ext>
            </a:extLst>
          </p:cNvPr>
          <p:cNvSpPr/>
          <p:nvPr/>
        </p:nvSpPr>
        <p:spPr>
          <a:xfrm>
            <a:off x="7093287"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panose="020B0604020202020204" pitchFamily="34" charset="0"/>
                <a:ea typeface="Play"/>
                <a:cs typeface="Arial" panose="020B0604020202020204" pitchFamily="34" charset="0"/>
                <a:sym typeface="Play"/>
              </a:rPr>
              <a:t>OLAP</a:t>
            </a:r>
            <a:endParaRPr>
              <a:latin typeface="Arial" panose="020B0604020202020204" pitchFamily="34" charset="0"/>
              <a:cs typeface="Arial" panose="020B0604020202020204" pitchFamily="34" charset="0"/>
            </a:endParaRPr>
          </a:p>
        </p:txBody>
      </p:sp>
      <p:sp>
        <p:nvSpPr>
          <p:cNvPr id="36" name="Google Shape;713;p62">
            <a:extLst>
              <a:ext uri="{FF2B5EF4-FFF2-40B4-BE49-F238E27FC236}">
                <a16:creationId xmlns:a16="http://schemas.microsoft.com/office/drawing/2014/main" id="{FC40D3F9-360D-6307-9F02-71D5205364D9}"/>
              </a:ext>
            </a:extLst>
          </p:cNvPr>
          <p:cNvSpPr/>
          <p:nvPr/>
        </p:nvSpPr>
        <p:spPr>
          <a:xfrm>
            <a:off x="4797852"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latin typeface="Arial" panose="020B0604020202020204" pitchFamily="34" charset="0"/>
                <a:ea typeface="Play"/>
                <a:cs typeface="Arial" panose="020B0604020202020204" pitchFamily="34" charset="0"/>
                <a:sym typeface="Play"/>
              </a:rPr>
              <a:t>OLTP</a:t>
            </a:r>
            <a:endParaRPr>
              <a:latin typeface="Arial" panose="020B0604020202020204" pitchFamily="34" charset="0"/>
              <a:cs typeface="Arial" panose="020B0604020202020204" pitchFamily="34" charset="0"/>
            </a:endParaRPr>
          </a:p>
        </p:txBody>
      </p:sp>
      <p:sp>
        <p:nvSpPr>
          <p:cNvPr id="37" name="Google Shape;714;p62">
            <a:extLst>
              <a:ext uri="{FF2B5EF4-FFF2-40B4-BE49-F238E27FC236}">
                <a16:creationId xmlns:a16="http://schemas.microsoft.com/office/drawing/2014/main" id="{145298FD-44B1-1C61-945C-D387933D7327}"/>
              </a:ext>
            </a:extLst>
          </p:cNvPr>
          <p:cNvSpPr txBox="1"/>
          <p:nvPr/>
        </p:nvSpPr>
        <p:spPr>
          <a:xfrm>
            <a:off x="4978801" y="4966441"/>
            <a:ext cx="318998"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SOH</a:t>
            </a:r>
            <a:endParaRPr/>
          </a:p>
        </p:txBody>
      </p:sp>
      <p:sp>
        <p:nvSpPr>
          <p:cNvPr id="38" name="Google Shape;715;p62">
            <a:extLst>
              <a:ext uri="{FF2B5EF4-FFF2-40B4-BE49-F238E27FC236}">
                <a16:creationId xmlns:a16="http://schemas.microsoft.com/office/drawing/2014/main" id="{D397D618-E966-9E86-B7D9-6E262DDD02A1}"/>
              </a:ext>
            </a:extLst>
          </p:cNvPr>
          <p:cNvSpPr txBox="1"/>
          <p:nvPr/>
        </p:nvSpPr>
        <p:spPr>
          <a:xfrm>
            <a:off x="4221791" y="4966441"/>
            <a:ext cx="272510"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panose="020B0604020202020204" pitchFamily="34" charset="0"/>
                <a:ea typeface="Arial"/>
                <a:cs typeface="Arial" panose="020B0604020202020204" pitchFamily="34" charset="0"/>
                <a:sym typeface="Arial"/>
              </a:rPr>
              <a:t>ECC</a:t>
            </a:r>
            <a:endParaRPr>
              <a:latin typeface="Arial" panose="020B0604020202020204" pitchFamily="34" charset="0"/>
              <a:cs typeface="Arial" panose="020B0604020202020204" pitchFamily="34" charset="0"/>
            </a:endParaRPr>
          </a:p>
        </p:txBody>
      </p:sp>
      <p:sp>
        <p:nvSpPr>
          <p:cNvPr id="39" name="Google Shape;716;p62">
            <a:extLst>
              <a:ext uri="{FF2B5EF4-FFF2-40B4-BE49-F238E27FC236}">
                <a16:creationId xmlns:a16="http://schemas.microsoft.com/office/drawing/2014/main" id="{28C229F2-A54B-77BF-5826-B1896F5C8ED2}"/>
              </a:ext>
            </a:extLst>
          </p:cNvPr>
          <p:cNvSpPr txBox="1"/>
          <p:nvPr/>
        </p:nvSpPr>
        <p:spPr>
          <a:xfrm>
            <a:off x="6445130" y="4966441"/>
            <a:ext cx="437619"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err="1">
                <a:latin typeface="Arial"/>
                <a:ea typeface="Arial"/>
                <a:cs typeface="Arial"/>
                <a:sym typeface="Arial"/>
              </a:rPr>
              <a:t>BWoH</a:t>
            </a:r>
            <a:endParaRPr dirty="0"/>
          </a:p>
        </p:txBody>
      </p:sp>
      <p:sp>
        <p:nvSpPr>
          <p:cNvPr id="40" name="Google Shape;717;p62">
            <a:extLst>
              <a:ext uri="{FF2B5EF4-FFF2-40B4-BE49-F238E27FC236}">
                <a16:creationId xmlns:a16="http://schemas.microsoft.com/office/drawing/2014/main" id="{D7E5B0A3-50AB-EDE0-9BE1-6141BD4CD22B}"/>
              </a:ext>
            </a:extLst>
          </p:cNvPr>
          <p:cNvSpPr txBox="1"/>
          <p:nvPr/>
        </p:nvSpPr>
        <p:spPr>
          <a:xfrm>
            <a:off x="7243909" y="4966441"/>
            <a:ext cx="399147"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BW/4</a:t>
            </a:r>
            <a:endParaRPr/>
          </a:p>
        </p:txBody>
      </p:sp>
      <p:sp>
        <p:nvSpPr>
          <p:cNvPr id="41" name="Google Shape;718;p62">
            <a:extLst>
              <a:ext uri="{FF2B5EF4-FFF2-40B4-BE49-F238E27FC236}">
                <a16:creationId xmlns:a16="http://schemas.microsoft.com/office/drawing/2014/main" id="{25925559-8DA2-AD16-6FE4-D6C74DA14B18}"/>
              </a:ext>
            </a:extLst>
          </p:cNvPr>
          <p:cNvSpPr txBox="1"/>
          <p:nvPr/>
        </p:nvSpPr>
        <p:spPr>
          <a:xfrm>
            <a:off x="9281786" y="4326758"/>
            <a:ext cx="2460610" cy="40011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9900"/>
              </a:buClr>
              <a:buSzPts val="1600"/>
              <a:buFont typeface="Arial"/>
              <a:buNone/>
            </a:pPr>
            <a:r>
              <a:rPr lang="en-US" sz="1400" b="1" i="0" u="none" strike="noStrike" cap="none" dirty="0">
                <a:solidFill>
                  <a:srgbClr val="FF4E00"/>
                </a:solidFill>
                <a:latin typeface="Arial"/>
                <a:ea typeface="Arial"/>
                <a:cs typeface="Arial"/>
                <a:sym typeface="Arial"/>
              </a:rPr>
              <a:t>DIFFERENTIATION LAYER</a:t>
            </a:r>
            <a:endParaRPr sz="1400" dirty="0">
              <a:solidFill>
                <a:srgbClr val="FF4E00"/>
              </a:solidFill>
            </a:endParaRPr>
          </a:p>
          <a:p>
            <a:pPr marL="0" marR="0" lvl="0" indent="0" algn="l" rtl="0">
              <a:lnSpc>
                <a:spcPct val="100000"/>
              </a:lnSpc>
              <a:spcBef>
                <a:spcPts val="0"/>
              </a:spcBef>
              <a:spcAft>
                <a:spcPts val="0"/>
              </a:spcAft>
              <a:buClr>
                <a:srgbClr val="002EA6"/>
              </a:buClr>
              <a:buSzPts val="1200"/>
              <a:buFont typeface="Arial"/>
              <a:buNone/>
            </a:pPr>
            <a:r>
              <a:rPr lang="en-US" sz="1200" b="0" i="0" u="none" strike="noStrike" cap="none" dirty="0">
                <a:latin typeface="Arial"/>
                <a:ea typeface="Arial"/>
                <a:cs typeface="Arial"/>
                <a:sym typeface="Arial"/>
              </a:rPr>
              <a:t>SAP+AWS = Better Together</a:t>
            </a:r>
            <a:endParaRPr dirty="0"/>
          </a:p>
        </p:txBody>
      </p:sp>
      <p:sp>
        <p:nvSpPr>
          <p:cNvPr id="42" name="Google Shape;719;p62">
            <a:extLst>
              <a:ext uri="{FF2B5EF4-FFF2-40B4-BE49-F238E27FC236}">
                <a16:creationId xmlns:a16="http://schemas.microsoft.com/office/drawing/2014/main" id="{2365E575-D457-C06B-D5BF-13EF91ADA075}"/>
              </a:ext>
            </a:extLst>
          </p:cNvPr>
          <p:cNvSpPr txBox="1"/>
          <p:nvPr/>
        </p:nvSpPr>
        <p:spPr>
          <a:xfrm>
            <a:off x="9270881" y="4969216"/>
            <a:ext cx="2014975" cy="40011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9900"/>
              </a:buClr>
              <a:buSzPts val="1600"/>
              <a:buFont typeface="Arial"/>
              <a:buNone/>
            </a:pPr>
            <a:r>
              <a:rPr lang="en-US" sz="1400" b="1" i="0" u="none" strike="noStrike" cap="none" dirty="0">
                <a:solidFill>
                  <a:srgbClr val="FF4E00"/>
                </a:solidFill>
                <a:latin typeface="Arial"/>
                <a:ea typeface="Arial"/>
                <a:cs typeface="Arial"/>
                <a:sym typeface="Arial"/>
              </a:rPr>
              <a:t>APPLICATION LAYER</a:t>
            </a:r>
            <a:endParaRPr sz="1400" dirty="0">
              <a:solidFill>
                <a:srgbClr val="FF4E00"/>
              </a:solidFill>
            </a:endParaRPr>
          </a:p>
          <a:p>
            <a:pPr marL="0" marR="0" lvl="0" indent="0" algn="l" rtl="0">
              <a:lnSpc>
                <a:spcPct val="100000"/>
              </a:lnSpc>
              <a:spcBef>
                <a:spcPts val="0"/>
              </a:spcBef>
              <a:spcAft>
                <a:spcPts val="0"/>
              </a:spcAft>
              <a:buClr>
                <a:srgbClr val="002EA6"/>
              </a:buClr>
              <a:buSzPts val="1200"/>
              <a:buFont typeface="Arial"/>
              <a:buNone/>
            </a:pPr>
            <a:r>
              <a:rPr lang="en-US" sz="1200" b="0" i="0" u="none" strike="noStrike" cap="none" dirty="0">
                <a:latin typeface="Arial"/>
                <a:ea typeface="Arial"/>
                <a:cs typeface="Arial"/>
                <a:sym typeface="Arial"/>
              </a:rPr>
              <a:t>Build to consume</a:t>
            </a:r>
            <a:endParaRPr dirty="0"/>
          </a:p>
        </p:txBody>
      </p:sp>
      <p:sp>
        <p:nvSpPr>
          <p:cNvPr id="43" name="Google Shape;720;p62">
            <a:extLst>
              <a:ext uri="{FF2B5EF4-FFF2-40B4-BE49-F238E27FC236}">
                <a16:creationId xmlns:a16="http://schemas.microsoft.com/office/drawing/2014/main" id="{7810F0BA-366B-A281-D789-41863E528AFC}"/>
              </a:ext>
            </a:extLst>
          </p:cNvPr>
          <p:cNvSpPr txBox="1"/>
          <p:nvPr/>
        </p:nvSpPr>
        <p:spPr>
          <a:xfrm>
            <a:off x="9274736" y="5617857"/>
            <a:ext cx="2447786" cy="40011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9900"/>
              </a:buClr>
              <a:buSzPts val="1600"/>
              <a:buFont typeface="Arial"/>
              <a:buNone/>
            </a:pPr>
            <a:r>
              <a:rPr lang="en-US" sz="1400" b="1" i="0" u="none" strike="noStrike" cap="none" dirty="0">
                <a:solidFill>
                  <a:srgbClr val="FF4E00"/>
                </a:solidFill>
                <a:latin typeface="Arial"/>
                <a:ea typeface="Arial"/>
                <a:cs typeface="Arial"/>
                <a:sym typeface="Arial"/>
              </a:rPr>
              <a:t>INFRASTRUCTURE LAYER</a:t>
            </a:r>
            <a:endParaRPr sz="1400" dirty="0">
              <a:solidFill>
                <a:srgbClr val="FF4E00"/>
              </a:solidFill>
            </a:endParaRPr>
          </a:p>
          <a:p>
            <a:pPr marL="0" marR="0" lvl="0" indent="0" algn="l" rtl="0">
              <a:lnSpc>
                <a:spcPct val="100000"/>
              </a:lnSpc>
              <a:spcBef>
                <a:spcPts val="0"/>
              </a:spcBef>
              <a:spcAft>
                <a:spcPts val="0"/>
              </a:spcAft>
              <a:buClr>
                <a:srgbClr val="002EA6"/>
              </a:buClr>
              <a:buSzPts val="1200"/>
              <a:buFont typeface="Arial"/>
              <a:buNone/>
            </a:pPr>
            <a:r>
              <a:rPr lang="en-US" sz="1200" b="0" i="0" u="none" strike="noStrike" cap="none" dirty="0">
                <a:latin typeface="Arial"/>
                <a:ea typeface="Arial"/>
                <a:cs typeface="Arial"/>
                <a:sym typeface="Arial"/>
              </a:rPr>
              <a:t>Build to last</a:t>
            </a:r>
            <a:endParaRPr dirty="0"/>
          </a:p>
        </p:txBody>
      </p:sp>
      <p:grpSp>
        <p:nvGrpSpPr>
          <p:cNvPr id="44" name="Google Shape;721;p62">
            <a:extLst>
              <a:ext uri="{FF2B5EF4-FFF2-40B4-BE49-F238E27FC236}">
                <a16:creationId xmlns:a16="http://schemas.microsoft.com/office/drawing/2014/main" id="{6323646B-99BE-4336-3B35-9F0799BB46DA}"/>
              </a:ext>
            </a:extLst>
          </p:cNvPr>
          <p:cNvGrpSpPr/>
          <p:nvPr/>
        </p:nvGrpSpPr>
        <p:grpSpPr>
          <a:xfrm>
            <a:off x="2337955" y="4274761"/>
            <a:ext cx="6547538" cy="504104"/>
            <a:chOff x="4025447" y="4559004"/>
            <a:chExt cx="3762239" cy="290874"/>
          </a:xfrm>
        </p:grpSpPr>
        <p:sp>
          <p:nvSpPr>
            <p:cNvPr id="45" name="Google Shape;722;p62">
              <a:extLst>
                <a:ext uri="{FF2B5EF4-FFF2-40B4-BE49-F238E27FC236}">
                  <a16:creationId xmlns:a16="http://schemas.microsoft.com/office/drawing/2014/main" id="{3C61CD37-2DD1-18FB-FE14-1D664B3ADF93}"/>
                </a:ext>
              </a:extLst>
            </p:cNvPr>
            <p:cNvSpPr/>
            <p:nvPr/>
          </p:nvSpPr>
          <p:spPr>
            <a:xfrm>
              <a:off x="6468088" y="4663829"/>
              <a:ext cx="1273283" cy="8879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2EA6"/>
                </a:buClr>
                <a:buSzPts val="1000"/>
                <a:buFont typeface="Arial"/>
                <a:buNone/>
              </a:pPr>
              <a:r>
                <a:rPr lang="en-US" sz="1000" b="0" i="0" u="none" strike="noStrike" cap="none">
                  <a:latin typeface="Arial"/>
                  <a:ea typeface="Arial"/>
                  <a:cs typeface="Arial"/>
                  <a:sym typeface="Arial"/>
                </a:rPr>
                <a:t>SAP Business Technology Platform</a:t>
              </a:r>
              <a:endParaRPr/>
            </a:p>
          </p:txBody>
        </p:sp>
        <p:sp>
          <p:nvSpPr>
            <p:cNvPr id="46" name="Google Shape;723;p62">
              <a:extLst>
                <a:ext uri="{FF2B5EF4-FFF2-40B4-BE49-F238E27FC236}">
                  <a16:creationId xmlns:a16="http://schemas.microsoft.com/office/drawing/2014/main" id="{CC34B7C5-2835-F442-5908-D7097888F6C9}"/>
                </a:ext>
              </a:extLst>
            </p:cNvPr>
            <p:cNvSpPr/>
            <p:nvPr/>
          </p:nvSpPr>
          <p:spPr>
            <a:xfrm>
              <a:off x="4037855" y="4668198"/>
              <a:ext cx="880484" cy="8879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latin typeface="Arial"/>
                  <a:ea typeface="Arial"/>
                  <a:cs typeface="Arial"/>
                  <a:sym typeface="Arial"/>
                </a:rPr>
                <a:t>AWS Cloud Services</a:t>
              </a:r>
              <a:endParaRPr dirty="0"/>
            </a:p>
          </p:txBody>
        </p:sp>
        <p:sp>
          <p:nvSpPr>
            <p:cNvPr id="47" name="Google Shape;724;p62">
              <a:extLst>
                <a:ext uri="{FF2B5EF4-FFF2-40B4-BE49-F238E27FC236}">
                  <a16:creationId xmlns:a16="http://schemas.microsoft.com/office/drawing/2014/main" id="{D64C89C3-26BF-E673-079A-0FC412837A6F}"/>
                </a:ext>
              </a:extLst>
            </p:cNvPr>
            <p:cNvSpPr/>
            <p:nvPr/>
          </p:nvSpPr>
          <p:spPr>
            <a:xfrm>
              <a:off x="4025447" y="4559004"/>
              <a:ext cx="2823030" cy="290874"/>
            </a:xfrm>
            <a:custGeom>
              <a:avLst/>
              <a:gdLst/>
              <a:ahLst/>
              <a:cxnLst/>
              <a:rect l="l" t="t" r="r" b="b"/>
              <a:pathLst>
                <a:path w="1409700" h="1198441" extrusionOk="0">
                  <a:moveTo>
                    <a:pt x="0" y="6350"/>
                  </a:moveTo>
                  <a:lnTo>
                    <a:pt x="1409700" y="0"/>
                  </a:lnTo>
                  <a:lnTo>
                    <a:pt x="342900" y="1192091"/>
                  </a:lnTo>
                  <a:lnTo>
                    <a:pt x="0" y="1198441"/>
                  </a:lnTo>
                  <a:lnTo>
                    <a:pt x="0" y="6350"/>
                  </a:lnTo>
                  <a:close/>
                </a:path>
              </a:pathLst>
            </a:custGeom>
            <a:no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latin typeface="Arial"/>
                <a:ea typeface="Arial"/>
                <a:cs typeface="Arial"/>
                <a:sym typeface="Arial"/>
              </a:endParaRPr>
            </a:p>
          </p:txBody>
        </p:sp>
        <p:sp>
          <p:nvSpPr>
            <p:cNvPr id="48" name="Google Shape;725;p62">
              <a:extLst>
                <a:ext uri="{FF2B5EF4-FFF2-40B4-BE49-F238E27FC236}">
                  <a16:creationId xmlns:a16="http://schemas.microsoft.com/office/drawing/2014/main" id="{89424AFA-A0D4-B089-B5C9-09AB5F796510}"/>
                </a:ext>
              </a:extLst>
            </p:cNvPr>
            <p:cNvSpPr/>
            <p:nvPr/>
          </p:nvSpPr>
          <p:spPr>
            <a:xfrm rot="10800000">
              <a:off x="4964656" y="4559004"/>
              <a:ext cx="2823030" cy="290874"/>
            </a:xfrm>
            <a:custGeom>
              <a:avLst/>
              <a:gdLst/>
              <a:ahLst/>
              <a:cxnLst/>
              <a:rect l="l" t="t" r="r" b="b"/>
              <a:pathLst>
                <a:path w="1409700" h="1198441" extrusionOk="0">
                  <a:moveTo>
                    <a:pt x="0" y="6350"/>
                  </a:moveTo>
                  <a:lnTo>
                    <a:pt x="1409700" y="0"/>
                  </a:lnTo>
                  <a:lnTo>
                    <a:pt x="342900" y="1192091"/>
                  </a:lnTo>
                  <a:lnTo>
                    <a:pt x="0" y="1198441"/>
                  </a:lnTo>
                  <a:lnTo>
                    <a:pt x="0" y="6350"/>
                  </a:lnTo>
                  <a:close/>
                </a:path>
              </a:pathLst>
            </a:custGeom>
            <a:no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latin typeface="Arial"/>
                <a:ea typeface="Arial"/>
                <a:cs typeface="Arial"/>
                <a:sym typeface="Arial"/>
              </a:endParaRPr>
            </a:p>
          </p:txBody>
        </p:sp>
      </p:grpSp>
      <p:sp>
        <p:nvSpPr>
          <p:cNvPr id="49" name="Google Shape;726;p62">
            <a:extLst>
              <a:ext uri="{FF2B5EF4-FFF2-40B4-BE49-F238E27FC236}">
                <a16:creationId xmlns:a16="http://schemas.microsoft.com/office/drawing/2014/main" id="{A71B04E9-2ACA-F197-9181-61ACBE22BDC4}"/>
              </a:ext>
            </a:extLst>
          </p:cNvPr>
          <p:cNvSpPr/>
          <p:nvPr/>
        </p:nvSpPr>
        <p:spPr>
          <a:xfrm>
            <a:off x="4961097" y="2726298"/>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AI/ML</a:t>
            </a:r>
            <a:endParaRPr/>
          </a:p>
        </p:txBody>
      </p:sp>
      <p:sp>
        <p:nvSpPr>
          <p:cNvPr id="50" name="Google Shape;727;p62">
            <a:extLst>
              <a:ext uri="{FF2B5EF4-FFF2-40B4-BE49-F238E27FC236}">
                <a16:creationId xmlns:a16="http://schemas.microsoft.com/office/drawing/2014/main" id="{A405F8E0-F8D8-18A4-E7CA-C6725B77F1EE}"/>
              </a:ext>
            </a:extLst>
          </p:cNvPr>
          <p:cNvSpPr/>
          <p:nvPr/>
        </p:nvSpPr>
        <p:spPr>
          <a:xfrm>
            <a:off x="5621866" y="3719908"/>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Lambda</a:t>
            </a:r>
            <a:endParaRPr/>
          </a:p>
        </p:txBody>
      </p:sp>
      <p:sp>
        <p:nvSpPr>
          <p:cNvPr id="51" name="Google Shape;728;p62">
            <a:extLst>
              <a:ext uri="{FF2B5EF4-FFF2-40B4-BE49-F238E27FC236}">
                <a16:creationId xmlns:a16="http://schemas.microsoft.com/office/drawing/2014/main" id="{A7F99A2F-F7C4-C60D-1D5E-388F9F8108EF}"/>
              </a:ext>
            </a:extLst>
          </p:cNvPr>
          <p:cNvSpPr/>
          <p:nvPr/>
        </p:nvSpPr>
        <p:spPr>
          <a:xfrm>
            <a:off x="6272220" y="3399827"/>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dirty="0">
                <a:latin typeface="Arial"/>
                <a:ea typeface="Arial"/>
                <a:cs typeface="Arial"/>
                <a:sym typeface="Arial"/>
              </a:rPr>
              <a:t>DW</a:t>
            </a:r>
            <a:br>
              <a:rPr lang="en-US" sz="600" b="0" i="0" u="none" strike="noStrike" cap="none" dirty="0">
                <a:latin typeface="Arial"/>
                <a:ea typeface="Arial"/>
                <a:cs typeface="Arial"/>
                <a:sym typeface="Arial"/>
              </a:rPr>
            </a:br>
            <a:r>
              <a:rPr lang="en-US" sz="600" b="0" i="0" u="none" strike="noStrike" cap="none" dirty="0">
                <a:latin typeface="Arial"/>
                <a:ea typeface="Arial"/>
                <a:cs typeface="Arial"/>
                <a:sym typeface="Arial"/>
              </a:rPr>
              <a:t>Cloud</a:t>
            </a:r>
            <a:endParaRPr dirty="0"/>
          </a:p>
        </p:txBody>
      </p:sp>
      <p:sp>
        <p:nvSpPr>
          <p:cNvPr id="52" name="Google Shape;729;p62">
            <a:extLst>
              <a:ext uri="{FF2B5EF4-FFF2-40B4-BE49-F238E27FC236}">
                <a16:creationId xmlns:a16="http://schemas.microsoft.com/office/drawing/2014/main" id="{FF0BF3F1-53AE-CF19-3DFE-2C4A85C15548}"/>
              </a:ext>
            </a:extLst>
          </p:cNvPr>
          <p:cNvSpPr/>
          <p:nvPr/>
        </p:nvSpPr>
        <p:spPr>
          <a:xfrm>
            <a:off x="5621866" y="3048586"/>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Amazon</a:t>
            </a:r>
            <a:br>
              <a:rPr lang="en-US" sz="600" b="0" i="0" u="none" strike="noStrike" cap="none">
                <a:latin typeface="Arial"/>
                <a:ea typeface="Arial"/>
                <a:cs typeface="Arial"/>
                <a:sym typeface="Arial"/>
              </a:rPr>
            </a:br>
            <a:r>
              <a:rPr lang="en-US" sz="600" b="0" i="0" u="none" strike="noStrike" cap="none">
                <a:latin typeface="Arial"/>
                <a:ea typeface="Arial"/>
                <a:cs typeface="Arial"/>
                <a:sym typeface="Arial"/>
              </a:rPr>
              <a:t>Forecast</a:t>
            </a:r>
            <a:endParaRPr/>
          </a:p>
        </p:txBody>
      </p:sp>
      <p:sp>
        <p:nvSpPr>
          <p:cNvPr id="53" name="Google Shape;730;p62">
            <a:extLst>
              <a:ext uri="{FF2B5EF4-FFF2-40B4-BE49-F238E27FC236}">
                <a16:creationId xmlns:a16="http://schemas.microsoft.com/office/drawing/2014/main" id="{DEC4CB33-CB8D-903D-F65D-3A062EF5B8FE}"/>
              </a:ext>
            </a:extLst>
          </p:cNvPr>
          <p:cNvSpPr/>
          <p:nvPr/>
        </p:nvSpPr>
        <p:spPr>
          <a:xfrm>
            <a:off x="4993405" y="3388627"/>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Amazon</a:t>
            </a:r>
            <a:br>
              <a:rPr lang="en-US" sz="600" b="0" i="0" u="none" strike="noStrike" cap="none">
                <a:latin typeface="Arial"/>
                <a:ea typeface="Arial"/>
                <a:cs typeface="Arial"/>
                <a:sym typeface="Arial"/>
              </a:rPr>
            </a:br>
            <a:r>
              <a:rPr lang="en-US" sz="600" b="0" i="0" u="none" strike="noStrike" cap="none">
                <a:latin typeface="Arial"/>
                <a:ea typeface="Arial"/>
                <a:cs typeface="Arial"/>
                <a:sym typeface="Arial"/>
              </a:rPr>
              <a:t>Lookout</a:t>
            </a:r>
            <a:endParaRPr/>
          </a:p>
        </p:txBody>
      </p:sp>
      <p:sp>
        <p:nvSpPr>
          <p:cNvPr id="54" name="Google Shape;731;p62">
            <a:extLst>
              <a:ext uri="{FF2B5EF4-FFF2-40B4-BE49-F238E27FC236}">
                <a16:creationId xmlns:a16="http://schemas.microsoft.com/office/drawing/2014/main" id="{770906AD-92DE-A1B9-8345-ACABE5F71488}"/>
              </a:ext>
            </a:extLst>
          </p:cNvPr>
          <p:cNvSpPr/>
          <p:nvPr/>
        </p:nvSpPr>
        <p:spPr>
          <a:xfrm>
            <a:off x="6265372" y="2712003"/>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HANA</a:t>
            </a:r>
            <a:endParaRPr/>
          </a:p>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Cloud</a:t>
            </a:r>
            <a:endParaRPr/>
          </a:p>
        </p:txBody>
      </p:sp>
      <p:sp>
        <p:nvSpPr>
          <p:cNvPr id="55" name="Google Shape;732;p62">
            <a:extLst>
              <a:ext uri="{FF2B5EF4-FFF2-40B4-BE49-F238E27FC236}">
                <a16:creationId xmlns:a16="http://schemas.microsoft.com/office/drawing/2014/main" id="{80D12165-9428-3188-8CA1-B54DCC8A21DD}"/>
              </a:ext>
            </a:extLst>
          </p:cNvPr>
          <p:cNvSpPr/>
          <p:nvPr/>
        </p:nvSpPr>
        <p:spPr>
          <a:xfrm>
            <a:off x="3567748" y="2726298"/>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Red-</a:t>
            </a:r>
            <a:br>
              <a:rPr lang="en-US" sz="600" b="0" i="0" u="none" strike="noStrike" cap="none">
                <a:latin typeface="Arial"/>
                <a:ea typeface="Arial"/>
                <a:cs typeface="Arial"/>
                <a:sym typeface="Arial"/>
              </a:rPr>
            </a:br>
            <a:r>
              <a:rPr lang="en-US" sz="600" b="0" i="0" u="none" strike="noStrike" cap="none">
                <a:latin typeface="Arial"/>
                <a:ea typeface="Arial"/>
                <a:cs typeface="Arial"/>
                <a:sym typeface="Arial"/>
              </a:rPr>
              <a:t>Shift</a:t>
            </a:r>
            <a:endParaRPr/>
          </a:p>
        </p:txBody>
      </p:sp>
      <p:sp>
        <p:nvSpPr>
          <p:cNvPr id="56" name="Google Shape;733;p62">
            <a:extLst>
              <a:ext uri="{FF2B5EF4-FFF2-40B4-BE49-F238E27FC236}">
                <a16:creationId xmlns:a16="http://schemas.microsoft.com/office/drawing/2014/main" id="{BD15DD7F-47BB-3F14-DF57-84EF3D53768C}"/>
              </a:ext>
            </a:extLst>
          </p:cNvPr>
          <p:cNvSpPr/>
          <p:nvPr/>
        </p:nvSpPr>
        <p:spPr>
          <a:xfrm>
            <a:off x="4228517" y="3719908"/>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AppFlow</a:t>
            </a:r>
            <a:endParaRPr/>
          </a:p>
        </p:txBody>
      </p:sp>
      <p:sp>
        <p:nvSpPr>
          <p:cNvPr id="57" name="Google Shape;734;p62">
            <a:extLst>
              <a:ext uri="{FF2B5EF4-FFF2-40B4-BE49-F238E27FC236}">
                <a16:creationId xmlns:a16="http://schemas.microsoft.com/office/drawing/2014/main" id="{612EF52C-A699-C56A-075C-247B340A21A5}"/>
              </a:ext>
            </a:extLst>
          </p:cNvPr>
          <p:cNvSpPr/>
          <p:nvPr/>
        </p:nvSpPr>
        <p:spPr>
          <a:xfrm>
            <a:off x="4228517" y="3048586"/>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Glue</a:t>
            </a:r>
            <a:br>
              <a:rPr lang="en-US" sz="600" b="0" i="0" u="none" strike="noStrike" cap="none">
                <a:latin typeface="Arial"/>
                <a:ea typeface="Arial"/>
                <a:cs typeface="Arial"/>
                <a:sym typeface="Arial"/>
              </a:rPr>
            </a:br>
            <a:r>
              <a:rPr lang="en-US" sz="600" b="0" i="0" u="none" strike="noStrike" cap="none">
                <a:latin typeface="Arial"/>
                <a:ea typeface="Arial"/>
                <a:cs typeface="Arial"/>
                <a:sym typeface="Arial"/>
              </a:rPr>
              <a:t>(ETL)</a:t>
            </a:r>
            <a:endParaRPr/>
          </a:p>
        </p:txBody>
      </p:sp>
      <p:sp>
        <p:nvSpPr>
          <p:cNvPr id="58" name="Google Shape;735;p62">
            <a:extLst>
              <a:ext uri="{FF2B5EF4-FFF2-40B4-BE49-F238E27FC236}">
                <a16:creationId xmlns:a16="http://schemas.microsoft.com/office/drawing/2014/main" id="{BE8A23F9-09A4-D3B7-E4A0-0853F42FDDB3}"/>
              </a:ext>
            </a:extLst>
          </p:cNvPr>
          <p:cNvSpPr/>
          <p:nvPr/>
        </p:nvSpPr>
        <p:spPr>
          <a:xfrm>
            <a:off x="3600055" y="3388627"/>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S3</a:t>
            </a:r>
            <a:br>
              <a:rPr lang="en-US" sz="600" b="0" i="0" u="none" strike="noStrike" cap="none">
                <a:latin typeface="Arial"/>
                <a:ea typeface="Arial"/>
                <a:cs typeface="Arial"/>
                <a:sym typeface="Arial"/>
              </a:rPr>
            </a:br>
            <a:r>
              <a:rPr lang="en-US" sz="600" b="0" i="0" u="none" strike="noStrike" cap="none">
                <a:latin typeface="Arial"/>
                <a:ea typeface="Arial"/>
                <a:cs typeface="Arial"/>
                <a:sym typeface="Arial"/>
              </a:rPr>
              <a:t>(Storage)</a:t>
            </a:r>
            <a:endParaRPr/>
          </a:p>
        </p:txBody>
      </p:sp>
      <p:sp>
        <p:nvSpPr>
          <p:cNvPr id="59" name="Google Shape;736;p62">
            <a:extLst>
              <a:ext uri="{FF2B5EF4-FFF2-40B4-BE49-F238E27FC236}">
                <a16:creationId xmlns:a16="http://schemas.microsoft.com/office/drawing/2014/main" id="{DCCEF76B-6D11-309C-F3BE-D02B5DD5EF33}"/>
              </a:ext>
            </a:extLst>
          </p:cNvPr>
          <p:cNvSpPr/>
          <p:nvPr/>
        </p:nvSpPr>
        <p:spPr>
          <a:xfrm>
            <a:off x="7040709" y="3719908"/>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ABAP</a:t>
            </a:r>
            <a:endParaRPr/>
          </a:p>
        </p:txBody>
      </p:sp>
      <p:sp>
        <p:nvSpPr>
          <p:cNvPr id="60" name="Google Shape;737;p62">
            <a:extLst>
              <a:ext uri="{FF2B5EF4-FFF2-40B4-BE49-F238E27FC236}">
                <a16:creationId xmlns:a16="http://schemas.microsoft.com/office/drawing/2014/main" id="{505E0D05-0F89-7FD3-A822-58ECF6497161}"/>
              </a:ext>
            </a:extLst>
          </p:cNvPr>
          <p:cNvSpPr/>
          <p:nvPr/>
        </p:nvSpPr>
        <p:spPr>
          <a:xfrm>
            <a:off x="7691063" y="3399827"/>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SAP Build</a:t>
            </a:r>
            <a:endParaRPr/>
          </a:p>
        </p:txBody>
      </p:sp>
      <p:sp>
        <p:nvSpPr>
          <p:cNvPr id="61" name="Google Shape;738;p62">
            <a:extLst>
              <a:ext uri="{FF2B5EF4-FFF2-40B4-BE49-F238E27FC236}">
                <a16:creationId xmlns:a16="http://schemas.microsoft.com/office/drawing/2014/main" id="{318F6CB6-7D56-C105-EB78-D559D53AB822}"/>
              </a:ext>
            </a:extLst>
          </p:cNvPr>
          <p:cNvSpPr/>
          <p:nvPr/>
        </p:nvSpPr>
        <p:spPr>
          <a:xfrm>
            <a:off x="7040709" y="3048586"/>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SAC</a:t>
            </a:r>
            <a:endParaRPr/>
          </a:p>
        </p:txBody>
      </p:sp>
      <p:sp>
        <p:nvSpPr>
          <p:cNvPr id="62" name="Google Shape;739;p62">
            <a:extLst>
              <a:ext uri="{FF2B5EF4-FFF2-40B4-BE49-F238E27FC236}">
                <a16:creationId xmlns:a16="http://schemas.microsoft.com/office/drawing/2014/main" id="{3A5774D2-33E3-98A3-6488-3ED22E1F602A}"/>
              </a:ext>
            </a:extLst>
          </p:cNvPr>
          <p:cNvSpPr/>
          <p:nvPr/>
        </p:nvSpPr>
        <p:spPr>
          <a:xfrm>
            <a:off x="7701478" y="2722394"/>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600"/>
              <a:buFont typeface="Arial"/>
              <a:buNone/>
            </a:pPr>
            <a:r>
              <a:rPr lang="en-US" sz="600" b="0" i="0" u="none" strike="noStrike" cap="none">
                <a:latin typeface="Arial"/>
                <a:ea typeface="Arial"/>
                <a:cs typeface="Arial"/>
                <a:sym typeface="Arial"/>
              </a:rPr>
              <a:t>SAP AI</a:t>
            </a:r>
            <a:endParaRPr/>
          </a:p>
        </p:txBody>
      </p:sp>
      <p:grpSp>
        <p:nvGrpSpPr>
          <p:cNvPr id="63" name="Google Shape;740;p62">
            <a:extLst>
              <a:ext uri="{FF2B5EF4-FFF2-40B4-BE49-F238E27FC236}">
                <a16:creationId xmlns:a16="http://schemas.microsoft.com/office/drawing/2014/main" id="{716A0C32-3EEA-494F-0481-15D0607B1DAC}"/>
              </a:ext>
            </a:extLst>
          </p:cNvPr>
          <p:cNvGrpSpPr/>
          <p:nvPr/>
        </p:nvGrpSpPr>
        <p:grpSpPr>
          <a:xfrm>
            <a:off x="90749" y="4785286"/>
            <a:ext cx="1709237" cy="1232681"/>
            <a:chOff x="498830" y="4993293"/>
            <a:chExt cx="1709237" cy="1232681"/>
          </a:xfrm>
        </p:grpSpPr>
        <p:sp>
          <p:nvSpPr>
            <p:cNvPr id="64" name="Google Shape;741;p62">
              <a:extLst>
                <a:ext uri="{FF2B5EF4-FFF2-40B4-BE49-F238E27FC236}">
                  <a16:creationId xmlns:a16="http://schemas.microsoft.com/office/drawing/2014/main" id="{C0AF6AEA-8598-BDD6-677C-8B33E10D755E}"/>
                </a:ext>
              </a:extLst>
            </p:cNvPr>
            <p:cNvSpPr/>
            <p:nvPr/>
          </p:nvSpPr>
          <p:spPr>
            <a:xfrm>
              <a:off x="498830" y="4993293"/>
              <a:ext cx="1709237" cy="123268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65" name="Google Shape;742;p62">
              <a:extLst>
                <a:ext uri="{FF2B5EF4-FFF2-40B4-BE49-F238E27FC236}">
                  <a16:creationId xmlns:a16="http://schemas.microsoft.com/office/drawing/2014/main" id="{546F579C-A392-EB97-1C23-DE534E4761BD}"/>
                </a:ext>
              </a:extLst>
            </p:cNvPr>
            <p:cNvSpPr/>
            <p:nvPr/>
          </p:nvSpPr>
          <p:spPr>
            <a:xfrm>
              <a:off x="873278" y="5534184"/>
              <a:ext cx="429768" cy="42768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100"/>
                <a:buFont typeface="Arial"/>
                <a:buNone/>
              </a:pPr>
              <a:r>
                <a:rPr lang="en-US" sz="1000" b="1" i="0" u="none" strike="noStrike" cap="none">
                  <a:latin typeface="Arial"/>
                  <a:ea typeface="Arial"/>
                  <a:cs typeface="Arial"/>
                  <a:sym typeface="Arial"/>
                </a:rPr>
                <a:t>AWS</a:t>
              </a:r>
              <a:endParaRPr sz="1400"/>
            </a:p>
          </p:txBody>
        </p:sp>
        <p:sp>
          <p:nvSpPr>
            <p:cNvPr id="66" name="Google Shape;743;p62">
              <a:extLst>
                <a:ext uri="{FF2B5EF4-FFF2-40B4-BE49-F238E27FC236}">
                  <a16:creationId xmlns:a16="http://schemas.microsoft.com/office/drawing/2014/main" id="{F32DEA89-EF0C-2D54-C750-2A857AB74C86}"/>
                </a:ext>
              </a:extLst>
            </p:cNvPr>
            <p:cNvSpPr/>
            <p:nvPr/>
          </p:nvSpPr>
          <p:spPr>
            <a:xfrm>
              <a:off x="1447923" y="5534184"/>
              <a:ext cx="429768" cy="42768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1100"/>
                <a:buFont typeface="Arial"/>
                <a:buNone/>
              </a:pPr>
              <a:r>
                <a:rPr lang="en-US" sz="1000" b="1" i="0" u="none" strike="noStrike" cap="none">
                  <a:latin typeface="Arial"/>
                  <a:ea typeface="Arial"/>
                  <a:cs typeface="Arial"/>
                  <a:sym typeface="Arial"/>
                </a:rPr>
                <a:t>SAP</a:t>
              </a:r>
              <a:endParaRPr sz="1400"/>
            </a:p>
          </p:txBody>
        </p:sp>
        <p:sp>
          <p:nvSpPr>
            <p:cNvPr id="67" name="Google Shape;744;p62">
              <a:extLst>
                <a:ext uri="{FF2B5EF4-FFF2-40B4-BE49-F238E27FC236}">
                  <a16:creationId xmlns:a16="http://schemas.microsoft.com/office/drawing/2014/main" id="{EA088F34-4C09-3E5C-52F7-543210A7A780}"/>
                </a:ext>
              </a:extLst>
            </p:cNvPr>
            <p:cNvSpPr txBox="1"/>
            <p:nvPr/>
          </p:nvSpPr>
          <p:spPr>
            <a:xfrm>
              <a:off x="964994" y="5067345"/>
              <a:ext cx="887423" cy="338514"/>
            </a:xfrm>
            <a:prstGeom prst="rect">
              <a:avLst/>
            </a:prstGeom>
            <a:noFill/>
            <a:ln>
              <a:noFill/>
            </a:ln>
          </p:spPr>
          <p:txBody>
            <a:bodyPr spcFirstLastPara="1" wrap="square" lIns="0" tIns="45700" rIns="91425" bIns="45700" anchor="t" anchorCtr="0">
              <a:spAutoFit/>
            </a:bodyPr>
            <a:lstStyle/>
            <a:p>
              <a:pPr marL="0" marR="0" lvl="0" indent="0" algn="ctr" rtl="0">
                <a:lnSpc>
                  <a:spcPct val="100000"/>
                </a:lnSpc>
                <a:spcBef>
                  <a:spcPts val="0"/>
                </a:spcBef>
                <a:spcAft>
                  <a:spcPts val="0"/>
                </a:spcAft>
                <a:buClr>
                  <a:srgbClr val="002EA6"/>
                </a:buClr>
                <a:buSzPts val="1800"/>
                <a:buFont typeface="Arial"/>
                <a:buNone/>
              </a:pPr>
              <a:r>
                <a:rPr lang="en-US" sz="1600" b="1" i="0" u="none" strike="noStrike" cap="none">
                  <a:latin typeface="Arial"/>
                  <a:ea typeface="Arial"/>
                  <a:cs typeface="Arial"/>
                  <a:sym typeface="Arial"/>
                </a:rPr>
                <a:t>Legend</a:t>
              </a:r>
              <a:endParaRPr sz="1600"/>
            </a:p>
          </p:txBody>
        </p:sp>
      </p:grpSp>
      <p:sp>
        <p:nvSpPr>
          <p:cNvPr id="68" name="Google Shape;745;p62">
            <a:extLst>
              <a:ext uri="{FF2B5EF4-FFF2-40B4-BE49-F238E27FC236}">
                <a16:creationId xmlns:a16="http://schemas.microsoft.com/office/drawing/2014/main" id="{EB20975D-23EA-3EBC-D89A-9FAFFE263794}"/>
              </a:ext>
            </a:extLst>
          </p:cNvPr>
          <p:cNvSpPr/>
          <p:nvPr/>
        </p:nvSpPr>
        <p:spPr>
          <a:xfrm>
            <a:off x="2690410" y="3094068"/>
            <a:ext cx="715893" cy="689754"/>
          </a:xfrm>
          <a:prstGeom prst="ellipse">
            <a:avLst/>
          </a:prstGeom>
          <a:solidFill>
            <a:schemeClr val="lt1"/>
          </a:solidFill>
          <a:ln w="19050" cap="flat" cmpd="sng">
            <a:solidFill>
              <a:srgbClr val="00226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900"/>
              <a:buFont typeface="Arial"/>
              <a:buNone/>
            </a:pPr>
            <a:r>
              <a:rPr lang="en-US" sz="900" b="1" i="0" u="none" strike="noStrike" cap="none">
                <a:latin typeface="Arial"/>
                <a:ea typeface="Arial"/>
                <a:cs typeface="Arial"/>
                <a:sym typeface="Arial"/>
              </a:rPr>
              <a:t>200+ AWS </a:t>
            </a:r>
            <a:endParaRPr/>
          </a:p>
          <a:p>
            <a:pPr marL="0" marR="0" lvl="0" indent="0" algn="ctr" rtl="0">
              <a:lnSpc>
                <a:spcPct val="100000"/>
              </a:lnSpc>
              <a:spcBef>
                <a:spcPts val="0"/>
              </a:spcBef>
              <a:spcAft>
                <a:spcPts val="0"/>
              </a:spcAft>
              <a:buClr>
                <a:srgbClr val="002EA6"/>
              </a:buClr>
              <a:buSzPts val="900"/>
              <a:buFont typeface="Arial"/>
              <a:buNone/>
            </a:pPr>
            <a:r>
              <a:rPr lang="en-US" sz="900" b="1" i="0" u="none" strike="noStrike" cap="none">
                <a:latin typeface="Arial"/>
                <a:ea typeface="Arial"/>
                <a:cs typeface="Arial"/>
                <a:sym typeface="Arial"/>
              </a:rPr>
              <a:t>services</a:t>
            </a:r>
            <a:endParaRPr/>
          </a:p>
        </p:txBody>
      </p:sp>
      <p:sp>
        <p:nvSpPr>
          <p:cNvPr id="69" name="Google Shape;746;p62">
            <a:extLst>
              <a:ext uri="{FF2B5EF4-FFF2-40B4-BE49-F238E27FC236}">
                <a16:creationId xmlns:a16="http://schemas.microsoft.com/office/drawing/2014/main" id="{2442C70D-55B7-E23B-6BD4-A3C1D82B77D5}"/>
              </a:ext>
            </a:extLst>
          </p:cNvPr>
          <p:cNvSpPr/>
          <p:nvPr/>
        </p:nvSpPr>
        <p:spPr>
          <a:xfrm>
            <a:off x="8378204" y="3102743"/>
            <a:ext cx="715893" cy="689754"/>
          </a:xfrm>
          <a:prstGeom prst="ellipse">
            <a:avLst/>
          </a:prstGeom>
          <a:solidFill>
            <a:schemeClr val="lt1"/>
          </a:solidFill>
          <a:ln w="19050" cap="flat" cmpd="sng">
            <a:solidFill>
              <a:srgbClr val="FF4E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2EA6"/>
              </a:buClr>
              <a:buSzPts val="900"/>
              <a:buFont typeface="Arial"/>
              <a:buNone/>
            </a:pPr>
            <a:r>
              <a:rPr lang="en-US" sz="900" b="1" i="0" u="none" strike="noStrike" cap="none">
                <a:latin typeface="Arial"/>
                <a:ea typeface="Arial"/>
                <a:cs typeface="Arial"/>
                <a:sym typeface="Arial"/>
              </a:rPr>
              <a:t>90+ SAP </a:t>
            </a:r>
            <a:endParaRPr/>
          </a:p>
          <a:p>
            <a:pPr marL="0" marR="0" lvl="0" indent="0" algn="ctr" rtl="0">
              <a:lnSpc>
                <a:spcPct val="100000"/>
              </a:lnSpc>
              <a:spcBef>
                <a:spcPts val="0"/>
              </a:spcBef>
              <a:spcAft>
                <a:spcPts val="0"/>
              </a:spcAft>
              <a:buClr>
                <a:srgbClr val="002EA6"/>
              </a:buClr>
              <a:buSzPts val="900"/>
              <a:buFont typeface="Arial"/>
              <a:buNone/>
            </a:pPr>
            <a:r>
              <a:rPr lang="en-US" sz="900" b="1" i="0" u="none" strike="noStrike" cap="none">
                <a:latin typeface="Arial"/>
                <a:ea typeface="Arial"/>
                <a:cs typeface="Arial"/>
                <a:sym typeface="Arial"/>
              </a:rPr>
              <a:t>BTP  </a:t>
            </a:r>
            <a:endParaRPr/>
          </a:p>
          <a:p>
            <a:pPr marL="0" marR="0" lvl="0" indent="0" algn="ctr" rtl="0">
              <a:lnSpc>
                <a:spcPct val="100000"/>
              </a:lnSpc>
              <a:spcBef>
                <a:spcPts val="0"/>
              </a:spcBef>
              <a:spcAft>
                <a:spcPts val="0"/>
              </a:spcAft>
              <a:buClr>
                <a:srgbClr val="002EA6"/>
              </a:buClr>
              <a:buSzPts val="900"/>
              <a:buFont typeface="Arial"/>
              <a:buNone/>
            </a:pPr>
            <a:r>
              <a:rPr lang="en-US" sz="900" b="1" i="0" u="none" strike="noStrike" cap="none">
                <a:latin typeface="Arial"/>
                <a:ea typeface="Arial"/>
                <a:cs typeface="Arial"/>
                <a:sym typeface="Arial"/>
              </a:rPr>
              <a:t>services</a:t>
            </a:r>
            <a:endParaRPr/>
          </a:p>
        </p:txBody>
      </p:sp>
      <p:sp>
        <p:nvSpPr>
          <p:cNvPr id="70" name="Google Shape;747;p62">
            <a:extLst>
              <a:ext uri="{FF2B5EF4-FFF2-40B4-BE49-F238E27FC236}">
                <a16:creationId xmlns:a16="http://schemas.microsoft.com/office/drawing/2014/main" id="{1DDA23A3-121B-12CC-3437-121E3AE42D73}"/>
              </a:ext>
            </a:extLst>
          </p:cNvPr>
          <p:cNvSpPr/>
          <p:nvPr/>
        </p:nvSpPr>
        <p:spPr>
          <a:xfrm>
            <a:off x="3280849" y="4884653"/>
            <a:ext cx="692382" cy="541036"/>
          </a:xfrm>
          <a:prstGeom prst="rect">
            <a:avLst/>
          </a:prstGeom>
          <a:noFill/>
          <a:ln w="19050" cap="flat" cmpd="sng">
            <a:solidFill>
              <a:schemeClr val="accent3"/>
            </a:solidFill>
            <a:prstDash val="solid"/>
            <a:round/>
            <a:headEnd type="none" w="sm" len="sm"/>
            <a:tailEnd type="none" w="sm" len="sm"/>
          </a:ln>
        </p:spPr>
        <p:txBody>
          <a:bodyPr spcFirstLastPara="1" wrap="square" lIns="0" tIns="0" rIns="0" bIns="9144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dirty="0">
                <a:latin typeface="Arial" panose="020B0604020202020204" pitchFamily="34" charset="0"/>
                <a:ea typeface="Play"/>
                <a:cs typeface="Arial" panose="020B0604020202020204" pitchFamily="34" charset="0"/>
                <a:sym typeface="Play"/>
              </a:rPr>
              <a:t>SaaS</a:t>
            </a:r>
            <a:endParaRPr dirty="0">
              <a:latin typeface="Arial" panose="020B0604020202020204" pitchFamily="34" charset="0"/>
              <a:cs typeface="Arial" panose="020B0604020202020204" pitchFamily="34" charset="0"/>
            </a:endParaRPr>
          </a:p>
        </p:txBody>
      </p:sp>
      <p:sp>
        <p:nvSpPr>
          <p:cNvPr id="71" name="Google Shape;748;p62">
            <a:extLst>
              <a:ext uri="{FF2B5EF4-FFF2-40B4-BE49-F238E27FC236}">
                <a16:creationId xmlns:a16="http://schemas.microsoft.com/office/drawing/2014/main" id="{0612781E-663D-2E13-9DD3-70A56E9EE283}"/>
              </a:ext>
            </a:extLst>
          </p:cNvPr>
          <p:cNvSpPr txBox="1"/>
          <p:nvPr/>
        </p:nvSpPr>
        <p:spPr>
          <a:xfrm>
            <a:off x="3494431" y="4976378"/>
            <a:ext cx="272510"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SAP</a:t>
            </a:r>
            <a:endParaRPr/>
          </a:p>
        </p:txBody>
      </p:sp>
      <p:grpSp>
        <p:nvGrpSpPr>
          <p:cNvPr id="72" name="Group 71">
            <a:extLst>
              <a:ext uri="{FF2B5EF4-FFF2-40B4-BE49-F238E27FC236}">
                <a16:creationId xmlns:a16="http://schemas.microsoft.com/office/drawing/2014/main" id="{52EB249B-8E6E-4F3A-F8B5-0B432873581F}"/>
              </a:ext>
            </a:extLst>
          </p:cNvPr>
          <p:cNvGrpSpPr/>
          <p:nvPr/>
        </p:nvGrpSpPr>
        <p:grpSpPr>
          <a:xfrm>
            <a:off x="713672" y="1175303"/>
            <a:ext cx="10111308" cy="4625955"/>
            <a:chOff x="713672" y="1382880"/>
            <a:chExt cx="10111308" cy="4625955"/>
          </a:xfrm>
        </p:grpSpPr>
        <p:sp>
          <p:nvSpPr>
            <p:cNvPr id="73" name="Google Shape;750;p62">
              <a:extLst>
                <a:ext uri="{FF2B5EF4-FFF2-40B4-BE49-F238E27FC236}">
                  <a16:creationId xmlns:a16="http://schemas.microsoft.com/office/drawing/2014/main" id="{11F6AD37-17F4-E0E1-ACA3-3224F73934F5}"/>
                </a:ext>
              </a:extLst>
            </p:cNvPr>
            <p:cNvSpPr/>
            <p:nvPr/>
          </p:nvSpPr>
          <p:spPr>
            <a:xfrm>
              <a:off x="1756742" y="2462797"/>
              <a:ext cx="8218609" cy="3546038"/>
            </a:xfrm>
            <a:prstGeom prst="arc">
              <a:avLst>
                <a:gd name="adj1" fmla="val 11370695"/>
                <a:gd name="adj2" fmla="val 21100124"/>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118"/>
                <a:buFont typeface="Arial"/>
                <a:buNone/>
              </a:pPr>
              <a:endParaRPr sz="2118" b="0" i="0" u="none" strike="noStrike" cap="none">
                <a:solidFill>
                  <a:srgbClr val="FFFFFF"/>
                </a:solidFill>
                <a:highlight>
                  <a:srgbClr val="000000"/>
                </a:highlight>
                <a:latin typeface="Arial"/>
                <a:ea typeface="Arial"/>
                <a:cs typeface="Arial"/>
                <a:sym typeface="Arial"/>
              </a:endParaRPr>
            </a:p>
          </p:txBody>
        </p:sp>
        <p:grpSp>
          <p:nvGrpSpPr>
            <p:cNvPr id="74" name="Group 73">
              <a:extLst>
                <a:ext uri="{FF2B5EF4-FFF2-40B4-BE49-F238E27FC236}">
                  <a16:creationId xmlns:a16="http://schemas.microsoft.com/office/drawing/2014/main" id="{15C3336D-34B9-5857-6615-D5677C03FD08}"/>
                </a:ext>
              </a:extLst>
            </p:cNvPr>
            <p:cNvGrpSpPr/>
            <p:nvPr/>
          </p:nvGrpSpPr>
          <p:grpSpPr>
            <a:xfrm>
              <a:off x="8098275" y="1618639"/>
              <a:ext cx="1305276" cy="1095977"/>
              <a:chOff x="8098275" y="1618639"/>
              <a:chExt cx="1305276" cy="1095977"/>
            </a:xfrm>
          </p:grpSpPr>
          <p:sp>
            <p:nvSpPr>
              <p:cNvPr id="90" name="Google Shape;848;p62">
                <a:extLst>
                  <a:ext uri="{FF2B5EF4-FFF2-40B4-BE49-F238E27FC236}">
                    <a16:creationId xmlns:a16="http://schemas.microsoft.com/office/drawing/2014/main" id="{B7D2F07D-9BE3-5137-EAF7-A84371F0AD94}"/>
                  </a:ext>
                </a:extLst>
              </p:cNvPr>
              <p:cNvSpPr txBox="1"/>
              <p:nvPr/>
            </p:nvSpPr>
            <p:spPr>
              <a:xfrm>
                <a:off x="8098275" y="2345284"/>
                <a:ext cx="1305276"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Optimize supply chain</a:t>
                </a:r>
                <a:endParaRPr sz="1200" b="0" i="0" u="none" strike="noStrike" cap="none">
                  <a:solidFill>
                    <a:srgbClr val="000000"/>
                  </a:solidFill>
                  <a:latin typeface="Arial" panose="020B0604020202020204" pitchFamily="34" charset="0"/>
                  <a:ea typeface="Play"/>
                  <a:cs typeface="Arial" panose="020B0604020202020204" pitchFamily="34" charset="0"/>
                  <a:sym typeface="Play"/>
                </a:endParaRPr>
              </a:p>
            </p:txBody>
          </p:sp>
          <p:pic>
            <p:nvPicPr>
              <p:cNvPr id="91" name="Graphic 90" descr="Box outline">
                <a:extLst>
                  <a:ext uri="{FF2B5EF4-FFF2-40B4-BE49-F238E27FC236}">
                    <a16:creationId xmlns:a16="http://schemas.microsoft.com/office/drawing/2014/main" id="{A98B03AA-C2B3-FF2D-4FAC-E172542584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11473" y="1618639"/>
                <a:ext cx="678881" cy="678881"/>
              </a:xfrm>
              <a:prstGeom prst="rect">
                <a:avLst/>
              </a:prstGeom>
            </p:spPr>
          </p:pic>
        </p:grpSp>
        <p:grpSp>
          <p:nvGrpSpPr>
            <p:cNvPr id="75" name="Group 74">
              <a:extLst>
                <a:ext uri="{FF2B5EF4-FFF2-40B4-BE49-F238E27FC236}">
                  <a16:creationId xmlns:a16="http://schemas.microsoft.com/office/drawing/2014/main" id="{10B3B20A-749A-4473-87E8-7D212DCC08AA}"/>
                </a:ext>
              </a:extLst>
            </p:cNvPr>
            <p:cNvGrpSpPr/>
            <p:nvPr/>
          </p:nvGrpSpPr>
          <p:grpSpPr>
            <a:xfrm>
              <a:off x="6358320" y="1384690"/>
              <a:ext cx="994980" cy="1003059"/>
              <a:chOff x="6358320" y="1384690"/>
              <a:chExt cx="994980" cy="1003059"/>
            </a:xfrm>
          </p:grpSpPr>
          <p:sp>
            <p:nvSpPr>
              <p:cNvPr id="88" name="Google Shape;836;p62">
                <a:extLst>
                  <a:ext uri="{FF2B5EF4-FFF2-40B4-BE49-F238E27FC236}">
                    <a16:creationId xmlns:a16="http://schemas.microsoft.com/office/drawing/2014/main" id="{3591F9A5-8833-B0A5-86BB-CF5D11015170}"/>
                  </a:ext>
                </a:extLst>
              </p:cNvPr>
              <p:cNvSpPr txBox="1"/>
              <p:nvPr/>
            </p:nvSpPr>
            <p:spPr>
              <a:xfrm>
                <a:off x="6358320" y="2018417"/>
                <a:ext cx="99498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Increase production</a:t>
                </a:r>
                <a:endParaRPr sz="1200">
                  <a:latin typeface="Arial" panose="020B0604020202020204" pitchFamily="34" charset="0"/>
                  <a:cs typeface="Arial" panose="020B0604020202020204" pitchFamily="34" charset="0"/>
                </a:endParaRPr>
              </a:p>
            </p:txBody>
          </p:sp>
          <p:pic>
            <p:nvPicPr>
              <p:cNvPr id="89" name="Graphic 88" descr="Production outline">
                <a:extLst>
                  <a:ext uri="{FF2B5EF4-FFF2-40B4-BE49-F238E27FC236}">
                    <a16:creationId xmlns:a16="http://schemas.microsoft.com/office/drawing/2014/main" id="{B007A6B3-A477-B7C2-7F58-31191D3B1F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9815" y="1384690"/>
                <a:ext cx="591990" cy="591990"/>
              </a:xfrm>
              <a:prstGeom prst="rect">
                <a:avLst/>
              </a:prstGeom>
            </p:spPr>
          </p:pic>
        </p:grpSp>
        <p:grpSp>
          <p:nvGrpSpPr>
            <p:cNvPr id="76" name="Group 75">
              <a:extLst>
                <a:ext uri="{FF2B5EF4-FFF2-40B4-BE49-F238E27FC236}">
                  <a16:creationId xmlns:a16="http://schemas.microsoft.com/office/drawing/2014/main" id="{138961C0-FBD6-5131-BB31-787EF44E205D}"/>
                </a:ext>
              </a:extLst>
            </p:cNvPr>
            <p:cNvGrpSpPr/>
            <p:nvPr/>
          </p:nvGrpSpPr>
          <p:grpSpPr>
            <a:xfrm>
              <a:off x="4178527" y="1382880"/>
              <a:ext cx="1193544" cy="1004869"/>
              <a:chOff x="4178527" y="1382880"/>
              <a:chExt cx="1193544" cy="1004869"/>
            </a:xfrm>
          </p:grpSpPr>
          <p:sp>
            <p:nvSpPr>
              <p:cNvPr id="86" name="Google Shape;804;p62">
                <a:extLst>
                  <a:ext uri="{FF2B5EF4-FFF2-40B4-BE49-F238E27FC236}">
                    <a16:creationId xmlns:a16="http://schemas.microsoft.com/office/drawing/2014/main" id="{8C9F0AB8-B765-76E7-0282-C7C4817072F2}"/>
                  </a:ext>
                </a:extLst>
              </p:cNvPr>
              <p:cNvSpPr txBox="1"/>
              <p:nvPr/>
            </p:nvSpPr>
            <p:spPr>
              <a:xfrm>
                <a:off x="4178527" y="2018417"/>
                <a:ext cx="1193544"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20"/>
                  <a:buFont typeface="Arial"/>
                  <a:buNone/>
                </a:pP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Delight customers</a:t>
                </a:r>
                <a:endParaRPr sz="1200">
                  <a:latin typeface="Arial" panose="020B0604020202020204" pitchFamily="34" charset="0"/>
                  <a:cs typeface="Arial" panose="020B0604020202020204" pitchFamily="34" charset="0"/>
                </a:endParaRPr>
              </a:p>
            </p:txBody>
          </p:sp>
          <p:pic>
            <p:nvPicPr>
              <p:cNvPr id="87" name="Graphic 86" descr="Rating outline">
                <a:extLst>
                  <a:ext uri="{FF2B5EF4-FFF2-40B4-BE49-F238E27FC236}">
                    <a16:creationId xmlns:a16="http://schemas.microsoft.com/office/drawing/2014/main" id="{EF60A0CD-1AA8-55AF-48C5-2928441720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54206" y="1382880"/>
                <a:ext cx="642186" cy="642186"/>
              </a:xfrm>
              <a:prstGeom prst="rect">
                <a:avLst/>
              </a:prstGeom>
            </p:spPr>
          </p:pic>
        </p:grpSp>
        <p:grpSp>
          <p:nvGrpSpPr>
            <p:cNvPr id="77" name="Group 76">
              <a:extLst>
                <a:ext uri="{FF2B5EF4-FFF2-40B4-BE49-F238E27FC236}">
                  <a16:creationId xmlns:a16="http://schemas.microsoft.com/office/drawing/2014/main" id="{C2FD99D7-1287-3309-37EF-9A98D4B18176}"/>
                </a:ext>
              </a:extLst>
            </p:cNvPr>
            <p:cNvGrpSpPr/>
            <p:nvPr/>
          </p:nvGrpSpPr>
          <p:grpSpPr>
            <a:xfrm>
              <a:off x="2151214" y="1693466"/>
              <a:ext cx="1523133" cy="985235"/>
              <a:chOff x="2151214" y="1693466"/>
              <a:chExt cx="1523133" cy="985235"/>
            </a:xfrm>
          </p:grpSpPr>
          <p:sp>
            <p:nvSpPr>
              <p:cNvPr id="84" name="Google Shape;767;p62">
                <a:extLst>
                  <a:ext uri="{FF2B5EF4-FFF2-40B4-BE49-F238E27FC236}">
                    <a16:creationId xmlns:a16="http://schemas.microsoft.com/office/drawing/2014/main" id="{13377EEE-36C5-2999-D692-FFAE20094E2A}"/>
                  </a:ext>
                </a:extLst>
              </p:cNvPr>
              <p:cNvSpPr txBox="1"/>
              <p:nvPr/>
            </p:nvSpPr>
            <p:spPr>
              <a:xfrm>
                <a:off x="2151214" y="2309369"/>
                <a:ext cx="1523133"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Data-driven </a:t>
                </a:r>
                <a:br>
                  <a:rPr lang="en-US" sz="1200" b="0" i="0" u="none" strike="noStrike" cap="none">
                    <a:solidFill>
                      <a:srgbClr val="000000"/>
                    </a:solidFill>
                    <a:latin typeface="Arial" panose="020B0604020202020204" pitchFamily="34" charset="0"/>
                    <a:ea typeface="Play"/>
                    <a:cs typeface="Arial" panose="020B0604020202020204" pitchFamily="34" charset="0"/>
                    <a:sym typeface="Play"/>
                  </a:rPr>
                </a:b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decision making </a:t>
                </a:r>
                <a:endParaRPr sz="1200">
                  <a:latin typeface="Arial" panose="020B0604020202020204" pitchFamily="34" charset="0"/>
                  <a:cs typeface="Arial" panose="020B0604020202020204" pitchFamily="34" charset="0"/>
                </a:endParaRPr>
              </a:p>
            </p:txBody>
          </p:sp>
          <p:pic>
            <p:nvPicPr>
              <p:cNvPr id="85" name="Graphic 84" descr="Research outline">
                <a:extLst>
                  <a:ext uri="{FF2B5EF4-FFF2-40B4-BE49-F238E27FC236}">
                    <a16:creationId xmlns:a16="http://schemas.microsoft.com/office/drawing/2014/main" id="{31F41401-0348-9E26-2A05-1F2F4B0690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7875" y="1693466"/>
                <a:ext cx="591990" cy="591990"/>
              </a:xfrm>
              <a:prstGeom prst="rect">
                <a:avLst/>
              </a:prstGeom>
            </p:spPr>
          </p:pic>
        </p:grpSp>
        <p:grpSp>
          <p:nvGrpSpPr>
            <p:cNvPr id="78" name="Group 77">
              <a:extLst>
                <a:ext uri="{FF2B5EF4-FFF2-40B4-BE49-F238E27FC236}">
                  <a16:creationId xmlns:a16="http://schemas.microsoft.com/office/drawing/2014/main" id="{91E0A626-13B1-28BA-BD78-A8107FEA1A9A}"/>
                </a:ext>
              </a:extLst>
            </p:cNvPr>
            <p:cNvGrpSpPr/>
            <p:nvPr/>
          </p:nvGrpSpPr>
          <p:grpSpPr>
            <a:xfrm>
              <a:off x="713672" y="2589490"/>
              <a:ext cx="1236930" cy="1025484"/>
              <a:chOff x="713672" y="2589490"/>
              <a:chExt cx="1236930" cy="1025484"/>
            </a:xfrm>
          </p:grpSpPr>
          <p:sp>
            <p:nvSpPr>
              <p:cNvPr id="82" name="Google Shape;753;p62">
                <a:extLst>
                  <a:ext uri="{FF2B5EF4-FFF2-40B4-BE49-F238E27FC236}">
                    <a16:creationId xmlns:a16="http://schemas.microsoft.com/office/drawing/2014/main" id="{A3897D42-0E87-E067-8209-606048335A92}"/>
                  </a:ext>
                </a:extLst>
              </p:cNvPr>
              <p:cNvSpPr txBox="1"/>
              <p:nvPr/>
            </p:nvSpPr>
            <p:spPr>
              <a:xfrm>
                <a:off x="713672" y="3245642"/>
                <a:ext cx="123693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Arial" panose="020B0604020202020204" pitchFamily="34" charset="0"/>
                    <a:ea typeface="Play"/>
                    <a:cs typeface="Arial" panose="020B0604020202020204" pitchFamily="34" charset="0"/>
                    <a:sym typeface="Play"/>
                  </a:rPr>
                  <a:t>New revenue sources</a:t>
                </a:r>
                <a:endParaRPr sz="1200" dirty="0">
                  <a:latin typeface="Arial" panose="020B0604020202020204" pitchFamily="34" charset="0"/>
                  <a:cs typeface="Arial" panose="020B0604020202020204" pitchFamily="34" charset="0"/>
                </a:endParaRPr>
              </a:p>
            </p:txBody>
          </p:sp>
          <p:pic>
            <p:nvPicPr>
              <p:cNvPr id="83" name="Graphic 82" descr="Money outline">
                <a:extLst>
                  <a:ext uri="{FF2B5EF4-FFF2-40B4-BE49-F238E27FC236}">
                    <a16:creationId xmlns:a16="http://schemas.microsoft.com/office/drawing/2014/main" id="{1A05EFF2-4951-DD70-5724-ACE7E4D993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6142" y="2589490"/>
                <a:ext cx="591990" cy="591990"/>
              </a:xfrm>
              <a:prstGeom prst="rect">
                <a:avLst/>
              </a:prstGeom>
            </p:spPr>
          </p:pic>
        </p:grpSp>
        <p:grpSp>
          <p:nvGrpSpPr>
            <p:cNvPr id="79" name="Group 78">
              <a:extLst>
                <a:ext uri="{FF2B5EF4-FFF2-40B4-BE49-F238E27FC236}">
                  <a16:creationId xmlns:a16="http://schemas.microsoft.com/office/drawing/2014/main" id="{213B3067-1C82-E397-0953-653869679B24}"/>
                </a:ext>
              </a:extLst>
            </p:cNvPr>
            <p:cNvGrpSpPr/>
            <p:nvPr/>
          </p:nvGrpSpPr>
          <p:grpSpPr>
            <a:xfrm>
              <a:off x="9759998" y="2611961"/>
              <a:ext cx="1064982" cy="1052877"/>
              <a:chOff x="9759998" y="2611961"/>
              <a:chExt cx="1064982" cy="1052877"/>
            </a:xfrm>
          </p:grpSpPr>
          <p:sp>
            <p:nvSpPr>
              <p:cNvPr id="80" name="Google Shape;828;p62">
                <a:extLst>
                  <a:ext uri="{FF2B5EF4-FFF2-40B4-BE49-F238E27FC236}">
                    <a16:creationId xmlns:a16="http://schemas.microsoft.com/office/drawing/2014/main" id="{F1E81A6D-D80F-40B3-674B-BFAE3F0DFB23}"/>
                  </a:ext>
                </a:extLst>
              </p:cNvPr>
              <p:cNvSpPr txBox="1"/>
              <p:nvPr/>
            </p:nvSpPr>
            <p:spPr>
              <a:xfrm>
                <a:off x="9759998" y="3295506"/>
                <a:ext cx="106498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0"/>
                  <a:buFont typeface="Arial"/>
                  <a:buNone/>
                </a:pP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Increased </a:t>
                </a:r>
                <a:br>
                  <a:rPr lang="en-US" sz="1200" b="0" i="0" u="none" strike="noStrike" cap="none">
                    <a:solidFill>
                      <a:srgbClr val="000000"/>
                    </a:solidFill>
                    <a:latin typeface="Arial" panose="020B0604020202020204" pitchFamily="34" charset="0"/>
                    <a:ea typeface="Play"/>
                    <a:cs typeface="Arial" panose="020B0604020202020204" pitchFamily="34" charset="0"/>
                    <a:sym typeface="Play"/>
                  </a:rPr>
                </a:br>
                <a:r>
                  <a:rPr lang="en-US" sz="1200" b="0" i="0" u="none" strike="noStrike" cap="none">
                    <a:solidFill>
                      <a:srgbClr val="000000"/>
                    </a:solidFill>
                    <a:latin typeface="Arial" panose="020B0604020202020204" pitchFamily="34" charset="0"/>
                    <a:ea typeface="Play"/>
                    <a:cs typeface="Arial" panose="020B0604020202020204" pitchFamily="34" charset="0"/>
                    <a:sym typeface="Play"/>
                  </a:rPr>
                  <a:t>efficiency</a:t>
                </a:r>
                <a:endParaRPr sz="1200">
                  <a:latin typeface="Arial" panose="020B0604020202020204" pitchFamily="34" charset="0"/>
                  <a:cs typeface="Arial" panose="020B0604020202020204" pitchFamily="34" charset="0"/>
                </a:endParaRPr>
              </a:p>
            </p:txBody>
          </p:sp>
          <p:pic>
            <p:nvPicPr>
              <p:cNvPr id="81" name="Graphic 80" descr="Stopwatch 75% outline">
                <a:extLst>
                  <a:ext uri="{FF2B5EF4-FFF2-40B4-BE49-F238E27FC236}">
                    <a16:creationId xmlns:a16="http://schemas.microsoft.com/office/drawing/2014/main" id="{A389D8E6-649A-851A-591B-CF357CADEAE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53049" y="2611961"/>
                <a:ext cx="678880" cy="678880"/>
              </a:xfrm>
              <a:prstGeom prst="rect">
                <a:avLst/>
              </a:prstGeom>
            </p:spPr>
          </p:pic>
        </p:grpSp>
      </p:grpSp>
      <p:pic>
        <p:nvPicPr>
          <p:cNvPr id="92" name="Graphic 91" descr="Network outline">
            <a:extLst>
              <a:ext uri="{FF2B5EF4-FFF2-40B4-BE49-F238E27FC236}">
                <a16:creationId xmlns:a16="http://schemas.microsoft.com/office/drawing/2014/main" id="{CDE97919-33A5-2AC0-1CC2-0F258948D80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56637" y="4932293"/>
            <a:ext cx="237600" cy="237600"/>
          </a:xfrm>
          <a:prstGeom prst="rect">
            <a:avLst/>
          </a:prstGeom>
        </p:spPr>
      </p:pic>
    </p:spTree>
    <p:extLst>
      <p:ext uri="{BB962C8B-B14F-4D97-AF65-F5344CB8AC3E}">
        <p14:creationId xmlns:p14="http://schemas.microsoft.com/office/powerpoint/2010/main" val="4460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571338-B473-D84C-B241-CCA527FAAAFA}"/>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RISE on AWS with BTP accelerates client value</a:t>
            </a:r>
          </a:p>
        </p:txBody>
      </p:sp>
      <p:grpSp>
        <p:nvGrpSpPr>
          <p:cNvPr id="2" name="Group 1">
            <a:extLst>
              <a:ext uri="{FF2B5EF4-FFF2-40B4-BE49-F238E27FC236}">
                <a16:creationId xmlns:a16="http://schemas.microsoft.com/office/drawing/2014/main" id="{1AA0C0D5-19DD-C683-8C6A-897AC0EC8DA4}"/>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508B92C8-1AAB-0841-F86D-B92AC4B06334}"/>
                </a:ext>
              </a:extLst>
            </p:cNvPr>
            <p:cNvPicPr>
              <a:picLocks noChangeAspect="1"/>
            </p:cNvPicPr>
            <p:nvPr/>
          </p:nvPicPr>
          <p:blipFill>
            <a:blip r:embed="rId3"/>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67D35AB2-1842-4FE5-3586-70AE8C6528DA}"/>
                </a:ext>
              </a:extLst>
            </p:cNvPr>
            <p:cNvPicPr>
              <a:picLocks noChangeAspect="1"/>
            </p:cNvPicPr>
            <p:nvPr/>
          </p:nvPicPr>
          <p:blipFill>
            <a:blip r:embed="rId4"/>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EB905849-9688-044D-8D50-920508F85067}"/>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D88CF80C-93B3-9E4E-95CE-4A1A5893CAE9}"/>
              </a:ext>
            </a:extLst>
          </p:cNvPr>
          <p:cNvGrpSpPr/>
          <p:nvPr/>
        </p:nvGrpSpPr>
        <p:grpSpPr>
          <a:xfrm>
            <a:off x="493657" y="1631121"/>
            <a:ext cx="2140979" cy="2449585"/>
            <a:chOff x="707379" y="1631121"/>
            <a:chExt cx="1970755" cy="2449585"/>
          </a:xfrm>
        </p:grpSpPr>
        <p:sp>
          <p:nvSpPr>
            <p:cNvPr id="9" name="Google Shape;872;p63">
              <a:extLst>
                <a:ext uri="{FF2B5EF4-FFF2-40B4-BE49-F238E27FC236}">
                  <a16:creationId xmlns:a16="http://schemas.microsoft.com/office/drawing/2014/main" id="{94EEBB1C-5E03-510E-EED3-971A8BB2A1A4}"/>
                </a:ext>
              </a:extLst>
            </p:cNvPr>
            <p:cNvSpPr/>
            <p:nvPr/>
          </p:nvSpPr>
          <p:spPr>
            <a:xfrm>
              <a:off x="707379" y="1631121"/>
              <a:ext cx="1970755" cy="2449585"/>
            </a:xfrm>
            <a:prstGeom prst="roundRect">
              <a:avLst>
                <a:gd name="adj" fmla="val 0"/>
              </a:avLst>
            </a:prstGeom>
            <a:solidFill>
              <a:srgbClr val="00226E"/>
            </a:solidFill>
            <a:ln w="19050" cap="flat" cmpd="sng">
              <a:noFill/>
              <a:prstDash val="solid"/>
              <a:miter lim="800000"/>
              <a:headEnd type="none" w="sm" len="sm"/>
              <a:tailEnd type="none" w="sm" len="sm"/>
            </a:ln>
          </p:spPr>
          <p:txBody>
            <a:bodyPr spcFirstLastPara="1" wrap="square" lIns="107950" tIns="86375" rIns="107950" bIns="86375" anchor="ctr" anchorCtr="0">
              <a:noAutofit/>
            </a:bodyPr>
            <a:lstStyle/>
            <a:p>
              <a:pPr marL="0" marR="0" lvl="0" indent="0" algn="ctr" rtl="0">
                <a:lnSpc>
                  <a:spcPct val="100000"/>
                </a:lnSpc>
                <a:spcBef>
                  <a:spcPts val="0"/>
                </a:spcBef>
                <a:spcAft>
                  <a:spcPts val="0"/>
                </a:spcAft>
                <a:buClr>
                  <a:srgbClr val="F0AB00"/>
                </a:buClr>
                <a:buSzPts val="3200"/>
                <a:buFont typeface="Arial"/>
                <a:buNone/>
              </a:pPr>
              <a:r>
                <a:rPr lang="en-US" sz="4000" b="0" i="0" u="none" strike="noStrike" cap="none">
                  <a:solidFill>
                    <a:srgbClr val="FFFFFF"/>
                  </a:solidFill>
                  <a:latin typeface="Arial" panose="020B0604020202020204" pitchFamily="34" charset="0"/>
                  <a:ea typeface="Libre Franklin"/>
                  <a:cs typeface="Arial" panose="020B0604020202020204" pitchFamily="34" charset="0"/>
                  <a:sym typeface="Libre Franklin"/>
                </a:rPr>
                <a:t> </a:t>
              </a:r>
              <a:endParaRPr sz="1400" b="0" i="0" u="none" strike="noStrike" cap="none">
                <a:solidFill>
                  <a:srgbClr val="000000"/>
                </a:solidFill>
                <a:latin typeface="Arial" panose="020B0604020202020204" pitchFamily="34" charset="0"/>
                <a:ea typeface="Libre Franklin"/>
                <a:cs typeface="Arial" panose="020B0604020202020204" pitchFamily="34" charset="0"/>
                <a:sym typeface="Libre Franklin"/>
              </a:endParaRPr>
            </a:p>
          </p:txBody>
        </p:sp>
        <p:sp>
          <p:nvSpPr>
            <p:cNvPr id="10" name="Google Shape;875;p63">
              <a:extLst>
                <a:ext uri="{FF2B5EF4-FFF2-40B4-BE49-F238E27FC236}">
                  <a16:creationId xmlns:a16="http://schemas.microsoft.com/office/drawing/2014/main" id="{C6DD5CCB-1D41-B7AA-4FB6-D781BCB5B24B}"/>
                </a:ext>
              </a:extLst>
            </p:cNvPr>
            <p:cNvSpPr/>
            <p:nvPr/>
          </p:nvSpPr>
          <p:spPr>
            <a:xfrm>
              <a:off x="713769" y="2804001"/>
              <a:ext cx="1957975" cy="1077218"/>
            </a:xfrm>
            <a:prstGeom prst="rect">
              <a:avLst/>
            </a:prstGeom>
            <a:noFill/>
            <a:ln>
              <a:noFill/>
            </a:ln>
          </p:spPr>
          <p:txBody>
            <a:bodyPr spcFirstLastPara="1" wrap="square" lIns="91440" tIns="0" rIns="91440" bIns="0" anchor="t" anchorCtr="0">
              <a:noAutofit/>
            </a:bodyPr>
            <a:lstStyle/>
            <a:p>
              <a:pPr marL="0" marR="0" lvl="0" indent="0" algn="ctr" rtl="0">
                <a:lnSpc>
                  <a:spcPct val="100000"/>
                </a:lnSpc>
                <a:spcBef>
                  <a:spcPts val="0"/>
                </a:spcBef>
                <a:spcAft>
                  <a:spcPts val="0"/>
                </a:spcAft>
                <a:buClr>
                  <a:srgbClr val="F0AB00"/>
                </a:buClr>
                <a:buSzPts val="1280"/>
                <a:buFont typeface="Arial"/>
                <a:buNone/>
              </a:pP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AWS Regions* </a:t>
              </a:r>
              <a:b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b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for BTP only vs </a:t>
              </a:r>
              <a:b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br>
              <a:r>
                <a:rPr lang="en-US" sz="16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10</a:t>
              </a: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 total from other CSP’s combined</a:t>
              </a:r>
              <a:endParaRPr sz="14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endParaRPr>
            </a:p>
          </p:txBody>
        </p:sp>
        <p:sp>
          <p:nvSpPr>
            <p:cNvPr id="11" name="Google Shape;876;p63">
              <a:extLst>
                <a:ext uri="{FF2B5EF4-FFF2-40B4-BE49-F238E27FC236}">
                  <a16:creationId xmlns:a16="http://schemas.microsoft.com/office/drawing/2014/main" id="{4FC0A1D2-7F7F-F784-C45F-26AAA96161BC}"/>
                </a:ext>
              </a:extLst>
            </p:cNvPr>
            <p:cNvSpPr txBox="1"/>
            <p:nvPr/>
          </p:nvSpPr>
          <p:spPr>
            <a:xfrm>
              <a:off x="713769" y="1809949"/>
              <a:ext cx="1957975" cy="6771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9900"/>
                </a:buClr>
                <a:buSzPts val="6000"/>
                <a:buFont typeface="Arial"/>
                <a:buNone/>
              </a:pPr>
              <a:r>
                <a:rPr lang="en-US" sz="44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11</a:t>
              </a:r>
              <a:endParaRPr sz="4400" b="0" i="0" u="none" strike="noStrike" cap="none" dirty="0">
                <a:solidFill>
                  <a:srgbClr val="FF4E00"/>
                </a:solidFill>
                <a:latin typeface="Arial" panose="020B0604020202020204" pitchFamily="34" charset="0"/>
                <a:ea typeface="Libre Franklin"/>
                <a:cs typeface="Arial" panose="020B0604020202020204" pitchFamily="34" charset="0"/>
                <a:sym typeface="Libre Franklin"/>
              </a:endParaRPr>
            </a:p>
          </p:txBody>
        </p:sp>
      </p:grpSp>
      <p:grpSp>
        <p:nvGrpSpPr>
          <p:cNvPr id="12" name="Group 11">
            <a:extLst>
              <a:ext uri="{FF2B5EF4-FFF2-40B4-BE49-F238E27FC236}">
                <a16:creationId xmlns:a16="http://schemas.microsoft.com/office/drawing/2014/main" id="{F5C3C188-C7C7-4B3A-59F1-ED31498CF153}"/>
              </a:ext>
            </a:extLst>
          </p:cNvPr>
          <p:cNvGrpSpPr/>
          <p:nvPr/>
        </p:nvGrpSpPr>
        <p:grpSpPr>
          <a:xfrm>
            <a:off x="2764371" y="1617387"/>
            <a:ext cx="2139749" cy="2449585"/>
            <a:chOff x="2883742" y="1617387"/>
            <a:chExt cx="1969623" cy="2449585"/>
          </a:xfrm>
        </p:grpSpPr>
        <p:sp>
          <p:nvSpPr>
            <p:cNvPr id="13" name="Google Shape;873;p63">
              <a:extLst>
                <a:ext uri="{FF2B5EF4-FFF2-40B4-BE49-F238E27FC236}">
                  <a16:creationId xmlns:a16="http://schemas.microsoft.com/office/drawing/2014/main" id="{24EE8D08-2A73-7A89-E123-21A9ED5CCCE5}"/>
                </a:ext>
              </a:extLst>
            </p:cNvPr>
            <p:cNvSpPr/>
            <p:nvPr/>
          </p:nvSpPr>
          <p:spPr>
            <a:xfrm>
              <a:off x="2883742" y="1617387"/>
              <a:ext cx="1969623" cy="2449585"/>
            </a:xfrm>
            <a:prstGeom prst="roundRect">
              <a:avLst>
                <a:gd name="adj" fmla="val 0"/>
              </a:avLst>
            </a:prstGeom>
            <a:solidFill>
              <a:srgbClr val="00226E"/>
            </a:solidFill>
            <a:ln w="19050" cap="flat" cmpd="sng">
              <a:noFill/>
              <a:prstDash val="solid"/>
              <a:miter lim="800000"/>
              <a:headEnd type="none" w="sm" len="sm"/>
              <a:tailEnd type="none" w="sm" len="sm"/>
            </a:ln>
          </p:spPr>
          <p:txBody>
            <a:bodyPr spcFirstLastPara="1" wrap="square" lIns="107950" tIns="86375" rIns="107950" bIns="86375" anchor="ctr" anchorCtr="0">
              <a:noAutofit/>
            </a:bodyPr>
            <a:lstStyle/>
            <a:p>
              <a:pPr marL="0" marR="0" lvl="0" indent="0" algn="ctr" rtl="0">
                <a:lnSpc>
                  <a:spcPct val="100000"/>
                </a:lnSpc>
                <a:spcBef>
                  <a:spcPts val="0"/>
                </a:spcBef>
                <a:spcAft>
                  <a:spcPts val="0"/>
                </a:spcAft>
                <a:buClr>
                  <a:srgbClr val="F0AB00"/>
                </a:buClr>
                <a:buSzPts val="1727"/>
                <a:buFont typeface="Arial"/>
                <a:buNone/>
              </a:pPr>
              <a:endParaRPr sz="2159" b="1" i="0" u="none" strike="noStrike" cap="none">
                <a:solidFill>
                  <a:srgbClr val="FF9900"/>
                </a:solidFill>
                <a:latin typeface="Arial" panose="020B0604020202020204" pitchFamily="34" charset="0"/>
                <a:ea typeface="Libre Franklin"/>
                <a:cs typeface="Arial" panose="020B0604020202020204" pitchFamily="34" charset="0"/>
                <a:sym typeface="Libre Franklin"/>
              </a:endParaRPr>
            </a:p>
          </p:txBody>
        </p:sp>
        <p:sp>
          <p:nvSpPr>
            <p:cNvPr id="14" name="Google Shape;877;p63">
              <a:extLst>
                <a:ext uri="{FF2B5EF4-FFF2-40B4-BE49-F238E27FC236}">
                  <a16:creationId xmlns:a16="http://schemas.microsoft.com/office/drawing/2014/main" id="{13BEB265-9686-45DB-E227-B412157E4D42}"/>
                </a:ext>
              </a:extLst>
            </p:cNvPr>
            <p:cNvSpPr txBox="1"/>
            <p:nvPr/>
          </p:nvSpPr>
          <p:spPr>
            <a:xfrm>
              <a:off x="2909377" y="2804001"/>
              <a:ext cx="1918352" cy="1015663"/>
            </a:xfrm>
            <a:prstGeom prst="rect">
              <a:avLst/>
            </a:prstGeom>
            <a:noFill/>
            <a:ln>
              <a:noFill/>
            </a:ln>
          </p:spPr>
          <p:txBody>
            <a:bodyPr spcFirstLastPara="1" wrap="square" lIns="91440" tIns="0" rIns="9144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More BTP services available on AWS than competition</a:t>
              </a:r>
              <a:endParaRPr sz="1600" b="1" i="0" u="none" strike="noStrike" cap="none" dirty="0">
                <a:solidFill>
                  <a:schemeClr val="bg1"/>
                </a:solidFill>
                <a:latin typeface="Arial" panose="020B0604020202020204" pitchFamily="34" charset="0"/>
                <a:ea typeface="Libre Franklin"/>
                <a:cs typeface="Arial" panose="020B0604020202020204" pitchFamily="34" charset="0"/>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endParaRPr>
            </a:p>
          </p:txBody>
        </p:sp>
        <p:sp>
          <p:nvSpPr>
            <p:cNvPr id="15" name="Google Shape;878;p63">
              <a:extLst>
                <a:ext uri="{FF2B5EF4-FFF2-40B4-BE49-F238E27FC236}">
                  <a16:creationId xmlns:a16="http://schemas.microsoft.com/office/drawing/2014/main" id="{2A907837-7622-C8ED-312B-B8C19731A522}"/>
                </a:ext>
              </a:extLst>
            </p:cNvPr>
            <p:cNvSpPr/>
            <p:nvPr/>
          </p:nvSpPr>
          <p:spPr>
            <a:xfrm>
              <a:off x="2896842" y="1809949"/>
              <a:ext cx="1943423" cy="10156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9900"/>
                </a:buClr>
                <a:buSzPts val="4800"/>
                <a:buFont typeface="Arial"/>
                <a:buNone/>
              </a:pPr>
              <a:r>
                <a:rPr lang="en-US" sz="44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30/42</a:t>
              </a:r>
              <a:r>
                <a:rPr lang="en-US"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rPr>
                <a:t> </a:t>
              </a:r>
              <a:endParaRPr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endParaRPr>
            </a:p>
          </p:txBody>
        </p:sp>
      </p:grpSp>
      <p:grpSp>
        <p:nvGrpSpPr>
          <p:cNvPr id="16" name="Group 15">
            <a:extLst>
              <a:ext uri="{FF2B5EF4-FFF2-40B4-BE49-F238E27FC236}">
                <a16:creationId xmlns:a16="http://schemas.microsoft.com/office/drawing/2014/main" id="{4B119AFF-1F01-CCD8-9E38-ACCD9A3A9D2A}"/>
              </a:ext>
            </a:extLst>
          </p:cNvPr>
          <p:cNvGrpSpPr/>
          <p:nvPr/>
        </p:nvGrpSpPr>
        <p:grpSpPr>
          <a:xfrm>
            <a:off x="5033855" y="1612948"/>
            <a:ext cx="2139750" cy="2449585"/>
            <a:chOff x="5082060" y="1612948"/>
            <a:chExt cx="1969624" cy="2449585"/>
          </a:xfrm>
        </p:grpSpPr>
        <p:sp>
          <p:nvSpPr>
            <p:cNvPr id="17" name="Google Shape;874;p63">
              <a:extLst>
                <a:ext uri="{FF2B5EF4-FFF2-40B4-BE49-F238E27FC236}">
                  <a16:creationId xmlns:a16="http://schemas.microsoft.com/office/drawing/2014/main" id="{99017997-3A24-0BE9-A292-93D9B4CC7FF0}"/>
                </a:ext>
              </a:extLst>
            </p:cNvPr>
            <p:cNvSpPr/>
            <p:nvPr/>
          </p:nvSpPr>
          <p:spPr>
            <a:xfrm>
              <a:off x="5082061" y="1612948"/>
              <a:ext cx="1969623" cy="2449585"/>
            </a:xfrm>
            <a:prstGeom prst="roundRect">
              <a:avLst>
                <a:gd name="adj" fmla="val 0"/>
              </a:avLst>
            </a:prstGeom>
            <a:solidFill>
              <a:srgbClr val="00226E"/>
            </a:solidFill>
            <a:ln w="19050" cap="flat" cmpd="sng">
              <a:noFill/>
              <a:prstDash val="solid"/>
              <a:miter lim="800000"/>
              <a:headEnd type="none" w="sm" len="sm"/>
              <a:tailEnd type="none" w="sm" len="sm"/>
            </a:ln>
          </p:spPr>
          <p:txBody>
            <a:bodyPr spcFirstLastPara="1" wrap="square" lIns="107950" tIns="86375" rIns="107950" bIns="86375" anchor="ctr" anchorCtr="0">
              <a:noAutofit/>
            </a:bodyPr>
            <a:lstStyle/>
            <a:p>
              <a:pPr marL="0" marR="0" lvl="0" indent="0" algn="ctr" rtl="0">
                <a:lnSpc>
                  <a:spcPct val="100000"/>
                </a:lnSpc>
                <a:spcBef>
                  <a:spcPts val="0"/>
                </a:spcBef>
                <a:spcAft>
                  <a:spcPts val="0"/>
                </a:spcAft>
                <a:buClr>
                  <a:srgbClr val="F0AB00"/>
                </a:buClr>
                <a:buSzPts val="1727"/>
                <a:buFont typeface="Arial"/>
                <a:buNone/>
              </a:pPr>
              <a:endParaRPr sz="2159" b="1" i="0" u="none" strike="noStrike" cap="none">
                <a:solidFill>
                  <a:srgbClr val="FF9900"/>
                </a:solidFill>
                <a:latin typeface="Arial" panose="020B0604020202020204" pitchFamily="34" charset="0"/>
                <a:ea typeface="Libre Franklin"/>
                <a:cs typeface="Arial" panose="020B0604020202020204" pitchFamily="34" charset="0"/>
                <a:sym typeface="Libre Franklin"/>
              </a:endParaRPr>
            </a:p>
          </p:txBody>
        </p:sp>
        <p:sp>
          <p:nvSpPr>
            <p:cNvPr id="18" name="Google Shape;879;p63">
              <a:extLst>
                <a:ext uri="{FF2B5EF4-FFF2-40B4-BE49-F238E27FC236}">
                  <a16:creationId xmlns:a16="http://schemas.microsoft.com/office/drawing/2014/main" id="{02D4294A-FD32-1880-0522-CD2EF8AD2F0A}"/>
                </a:ext>
              </a:extLst>
            </p:cNvPr>
            <p:cNvSpPr txBox="1"/>
            <p:nvPr/>
          </p:nvSpPr>
          <p:spPr>
            <a:xfrm>
              <a:off x="5082061" y="2804001"/>
              <a:ext cx="1969623" cy="738664"/>
            </a:xfrm>
            <a:prstGeom prst="rect">
              <a:avLst/>
            </a:prstGeom>
            <a:noFill/>
            <a:ln>
              <a:noFill/>
            </a:ln>
          </p:spPr>
          <p:txBody>
            <a:bodyPr spcFirstLastPara="1" wrap="square" lIns="91440" tIns="0" rIns="9144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Less downtime than the next hyperscaler in </a:t>
              </a:r>
              <a:r>
                <a:rPr lang="en-US" sz="16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2022</a:t>
              </a:r>
              <a:endParaRPr sz="1400" b="0" i="0" u="none" strike="noStrike" cap="none" dirty="0">
                <a:solidFill>
                  <a:srgbClr val="FF4E00"/>
                </a:solidFill>
                <a:latin typeface="Arial" panose="020B0604020202020204" pitchFamily="34" charset="0"/>
                <a:ea typeface="Libre Franklin"/>
                <a:cs typeface="Arial" panose="020B0604020202020204" pitchFamily="34" charset="0"/>
                <a:sym typeface="Libre Franklin"/>
              </a:endParaRPr>
            </a:p>
          </p:txBody>
        </p:sp>
        <p:sp>
          <p:nvSpPr>
            <p:cNvPr id="19" name="Google Shape;880;p63">
              <a:extLst>
                <a:ext uri="{FF2B5EF4-FFF2-40B4-BE49-F238E27FC236}">
                  <a16:creationId xmlns:a16="http://schemas.microsoft.com/office/drawing/2014/main" id="{2776DAD5-4F29-F5D0-AFBA-D902ECAF3B8C}"/>
                </a:ext>
              </a:extLst>
            </p:cNvPr>
            <p:cNvSpPr/>
            <p:nvPr/>
          </p:nvSpPr>
          <p:spPr>
            <a:xfrm>
              <a:off x="5082060" y="1809949"/>
              <a:ext cx="1969624" cy="10156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9900"/>
                </a:buClr>
                <a:buSzPts val="6000"/>
                <a:buFont typeface="Arial"/>
                <a:buNone/>
              </a:pPr>
              <a:r>
                <a:rPr lang="en-US" sz="44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6X</a:t>
              </a:r>
              <a:r>
                <a:rPr lang="en-US"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rPr>
                <a:t> </a:t>
              </a:r>
              <a:endParaRPr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endParaRPr>
            </a:p>
          </p:txBody>
        </p:sp>
      </p:grpSp>
      <p:grpSp>
        <p:nvGrpSpPr>
          <p:cNvPr id="20" name="Group 19">
            <a:extLst>
              <a:ext uri="{FF2B5EF4-FFF2-40B4-BE49-F238E27FC236}">
                <a16:creationId xmlns:a16="http://schemas.microsoft.com/office/drawing/2014/main" id="{EB49DDB3-2043-6940-54D0-825972709B25}"/>
              </a:ext>
            </a:extLst>
          </p:cNvPr>
          <p:cNvGrpSpPr/>
          <p:nvPr/>
        </p:nvGrpSpPr>
        <p:grpSpPr>
          <a:xfrm>
            <a:off x="7303341" y="1612948"/>
            <a:ext cx="2139749" cy="2449585"/>
            <a:chOff x="7261004" y="1612948"/>
            <a:chExt cx="1969623" cy="2449585"/>
          </a:xfrm>
        </p:grpSpPr>
        <p:sp>
          <p:nvSpPr>
            <p:cNvPr id="21" name="Google Shape;883;p63">
              <a:extLst>
                <a:ext uri="{FF2B5EF4-FFF2-40B4-BE49-F238E27FC236}">
                  <a16:creationId xmlns:a16="http://schemas.microsoft.com/office/drawing/2014/main" id="{AF48BA74-3E4A-B5C9-8E3E-8EBF44205835}"/>
                </a:ext>
              </a:extLst>
            </p:cNvPr>
            <p:cNvSpPr/>
            <p:nvPr/>
          </p:nvSpPr>
          <p:spPr>
            <a:xfrm>
              <a:off x="7261004" y="1612948"/>
              <a:ext cx="1969623" cy="2449585"/>
            </a:xfrm>
            <a:prstGeom prst="roundRect">
              <a:avLst>
                <a:gd name="adj" fmla="val 0"/>
              </a:avLst>
            </a:prstGeom>
            <a:solidFill>
              <a:srgbClr val="00226E"/>
            </a:solidFill>
            <a:ln w="19050" cap="flat" cmpd="sng">
              <a:noFill/>
              <a:prstDash val="solid"/>
              <a:miter lim="800000"/>
              <a:headEnd type="none" w="sm" len="sm"/>
              <a:tailEnd type="none" w="sm" len="sm"/>
            </a:ln>
          </p:spPr>
          <p:txBody>
            <a:bodyPr spcFirstLastPara="1" wrap="square" lIns="107950" tIns="86375" rIns="107950" bIns="86375" anchor="ctr" anchorCtr="0">
              <a:noAutofit/>
            </a:bodyPr>
            <a:lstStyle/>
            <a:p>
              <a:pPr marL="0" marR="0" lvl="0" indent="0" algn="ctr" rtl="0">
                <a:lnSpc>
                  <a:spcPct val="100000"/>
                </a:lnSpc>
                <a:spcBef>
                  <a:spcPts val="0"/>
                </a:spcBef>
                <a:spcAft>
                  <a:spcPts val="0"/>
                </a:spcAft>
                <a:buClr>
                  <a:srgbClr val="F0AB00"/>
                </a:buClr>
                <a:buSzPts val="1727"/>
                <a:buFont typeface="Arial"/>
                <a:buNone/>
              </a:pPr>
              <a:endParaRPr sz="2159" b="1" i="0" u="none" strike="noStrike" cap="none">
                <a:solidFill>
                  <a:srgbClr val="FF9900"/>
                </a:solidFill>
                <a:latin typeface="Arial" panose="020B0604020202020204" pitchFamily="34" charset="0"/>
                <a:ea typeface="Libre Franklin"/>
                <a:cs typeface="Arial" panose="020B0604020202020204" pitchFamily="34" charset="0"/>
                <a:sym typeface="Libre Franklin"/>
              </a:endParaRPr>
            </a:p>
          </p:txBody>
        </p:sp>
        <p:sp>
          <p:nvSpPr>
            <p:cNvPr id="22" name="Google Shape;884;p63">
              <a:extLst>
                <a:ext uri="{FF2B5EF4-FFF2-40B4-BE49-F238E27FC236}">
                  <a16:creationId xmlns:a16="http://schemas.microsoft.com/office/drawing/2014/main" id="{1CE368AE-668F-6545-9328-660868916D54}"/>
                </a:ext>
              </a:extLst>
            </p:cNvPr>
            <p:cNvSpPr/>
            <p:nvPr/>
          </p:nvSpPr>
          <p:spPr>
            <a:xfrm>
              <a:off x="7261004" y="1809949"/>
              <a:ext cx="1969623" cy="10156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9900"/>
                </a:buClr>
                <a:buSzPts val="6000"/>
                <a:buFont typeface="Arial"/>
                <a:buNone/>
              </a:pPr>
              <a:r>
                <a:rPr lang="en-US" sz="44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24</a:t>
              </a:r>
              <a:r>
                <a:rPr lang="en-US"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rPr>
                <a:t> </a:t>
              </a:r>
              <a:endParaRPr sz="4400" b="0" i="0" u="none" strike="noStrike" cap="none" dirty="0">
                <a:solidFill>
                  <a:schemeClr val="accent2"/>
                </a:solidFill>
                <a:latin typeface="Arial" panose="020B0604020202020204" pitchFamily="34" charset="0"/>
                <a:ea typeface="Libre Franklin"/>
                <a:cs typeface="Arial" panose="020B0604020202020204" pitchFamily="34" charset="0"/>
                <a:sym typeface="Libre Franklin"/>
              </a:endParaRPr>
            </a:p>
          </p:txBody>
        </p:sp>
        <p:sp>
          <p:nvSpPr>
            <p:cNvPr id="23" name="Google Shape;885;p63">
              <a:extLst>
                <a:ext uri="{FF2B5EF4-FFF2-40B4-BE49-F238E27FC236}">
                  <a16:creationId xmlns:a16="http://schemas.microsoft.com/office/drawing/2014/main" id="{AC4549B9-2712-6B67-9FF3-EFB7A52A766C}"/>
                </a:ext>
              </a:extLst>
            </p:cNvPr>
            <p:cNvSpPr txBox="1"/>
            <p:nvPr/>
          </p:nvSpPr>
          <p:spPr>
            <a:xfrm>
              <a:off x="7274104" y="2804001"/>
              <a:ext cx="1943422" cy="984885"/>
            </a:xfrm>
            <a:prstGeom prst="rect">
              <a:avLst/>
            </a:prstGeom>
            <a:noFill/>
            <a:ln>
              <a:noFill/>
            </a:ln>
          </p:spPr>
          <p:txBody>
            <a:bodyPr spcFirstLastPara="1" wrap="square" lIns="91440" tIns="0" rIns="9144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BTP services available </a:t>
              </a:r>
              <a:b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br>
              <a:r>
                <a:rPr lang="en-US" sz="1600" b="1" i="1" u="sng" strike="noStrike" cap="none" dirty="0">
                  <a:solidFill>
                    <a:schemeClr val="bg1"/>
                  </a:solidFill>
                  <a:latin typeface="Arial" panose="020B0604020202020204" pitchFamily="34" charset="0"/>
                  <a:ea typeface="Libre Franklin"/>
                  <a:cs typeface="Arial" panose="020B0604020202020204" pitchFamily="34" charset="0"/>
                  <a:sym typeface="Libre Franklin"/>
                </a:rPr>
                <a:t>only on</a:t>
              </a:r>
              <a:r>
                <a:rPr lang="en-US" sz="1600" b="1" i="1" strike="noStrike" cap="none" dirty="0">
                  <a:solidFill>
                    <a:schemeClr val="bg1"/>
                  </a:solidFill>
                  <a:latin typeface="Arial" panose="020B0604020202020204" pitchFamily="34" charset="0"/>
                  <a:ea typeface="Libre Franklin"/>
                  <a:cs typeface="Arial" panose="020B0604020202020204" pitchFamily="34" charset="0"/>
                  <a:sym typeface="Libre Franklin"/>
                </a:rPr>
                <a:t> </a:t>
              </a:r>
              <a:r>
                <a:rPr lang="en-US" sz="16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AWS</a:t>
              </a:r>
              <a:endParaRPr sz="1400" b="0" i="0" u="none" strike="noStrike" cap="none" dirty="0">
                <a:solidFill>
                  <a:srgbClr val="FF4E00"/>
                </a:solidFill>
                <a:latin typeface="Arial" panose="020B0604020202020204" pitchFamily="34" charset="0"/>
                <a:ea typeface="Libre Franklin"/>
                <a:cs typeface="Arial" panose="020B0604020202020204" pitchFamily="34" charset="0"/>
                <a:sym typeface="Libre Franklin"/>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Arial" panose="020B0604020202020204" pitchFamily="34" charset="0"/>
                <a:ea typeface="Libre Franklin"/>
                <a:cs typeface="Arial" panose="020B0604020202020204" pitchFamily="34" charset="0"/>
                <a:sym typeface="Libre Franklin"/>
              </a:endParaRPr>
            </a:p>
          </p:txBody>
        </p:sp>
      </p:grpSp>
      <p:grpSp>
        <p:nvGrpSpPr>
          <p:cNvPr id="24" name="Group 23">
            <a:extLst>
              <a:ext uri="{FF2B5EF4-FFF2-40B4-BE49-F238E27FC236}">
                <a16:creationId xmlns:a16="http://schemas.microsoft.com/office/drawing/2014/main" id="{0DC2A4F9-E515-5663-B12C-F7764DAF32B1}"/>
              </a:ext>
            </a:extLst>
          </p:cNvPr>
          <p:cNvGrpSpPr/>
          <p:nvPr/>
        </p:nvGrpSpPr>
        <p:grpSpPr>
          <a:xfrm>
            <a:off x="9572826" y="1612948"/>
            <a:ext cx="2139749" cy="2449585"/>
            <a:chOff x="9461701" y="1612948"/>
            <a:chExt cx="1969623" cy="2449585"/>
          </a:xfrm>
        </p:grpSpPr>
        <p:sp>
          <p:nvSpPr>
            <p:cNvPr id="25" name="Google Shape;886;p63">
              <a:extLst>
                <a:ext uri="{FF2B5EF4-FFF2-40B4-BE49-F238E27FC236}">
                  <a16:creationId xmlns:a16="http://schemas.microsoft.com/office/drawing/2014/main" id="{C5A154BA-D7CA-B202-690A-B00C14CAC7C7}"/>
                </a:ext>
              </a:extLst>
            </p:cNvPr>
            <p:cNvSpPr/>
            <p:nvPr/>
          </p:nvSpPr>
          <p:spPr>
            <a:xfrm>
              <a:off x="9461701" y="1612948"/>
              <a:ext cx="1969623" cy="2449585"/>
            </a:xfrm>
            <a:prstGeom prst="roundRect">
              <a:avLst>
                <a:gd name="adj" fmla="val 0"/>
              </a:avLst>
            </a:prstGeom>
            <a:solidFill>
              <a:srgbClr val="00226E"/>
            </a:solidFill>
            <a:ln w="19050" cap="flat" cmpd="sng">
              <a:noFill/>
              <a:prstDash val="solid"/>
              <a:miter lim="800000"/>
              <a:headEnd type="none" w="sm" len="sm"/>
              <a:tailEnd type="none" w="sm" len="sm"/>
            </a:ln>
          </p:spPr>
          <p:txBody>
            <a:bodyPr spcFirstLastPara="1" wrap="square" lIns="107950" tIns="86375" rIns="107950" bIns="86375" anchor="ctr" anchorCtr="0">
              <a:noAutofit/>
            </a:bodyPr>
            <a:lstStyle/>
            <a:p>
              <a:pPr marL="0" marR="0" lvl="0" indent="0" algn="ctr" rtl="0">
                <a:lnSpc>
                  <a:spcPct val="100000"/>
                </a:lnSpc>
                <a:spcBef>
                  <a:spcPts val="0"/>
                </a:spcBef>
                <a:spcAft>
                  <a:spcPts val="0"/>
                </a:spcAft>
                <a:buClr>
                  <a:srgbClr val="F0AB00"/>
                </a:buClr>
                <a:buSzPts val="1727"/>
                <a:buFont typeface="Arial"/>
                <a:buNone/>
              </a:pPr>
              <a:endParaRPr sz="2159" b="1" i="0" u="none" strike="noStrike" cap="none">
                <a:solidFill>
                  <a:srgbClr val="FF9900"/>
                </a:solidFill>
                <a:latin typeface="Arial" panose="020B0604020202020204" pitchFamily="34" charset="0"/>
                <a:ea typeface="Libre Franklin"/>
                <a:cs typeface="Arial" panose="020B0604020202020204" pitchFamily="34" charset="0"/>
                <a:sym typeface="Libre Franklin"/>
              </a:endParaRPr>
            </a:p>
          </p:txBody>
        </p:sp>
        <p:sp>
          <p:nvSpPr>
            <p:cNvPr id="26" name="Google Shape;887;p63">
              <a:extLst>
                <a:ext uri="{FF2B5EF4-FFF2-40B4-BE49-F238E27FC236}">
                  <a16:creationId xmlns:a16="http://schemas.microsoft.com/office/drawing/2014/main" id="{1FBB2168-D8DB-602C-EA33-3B592A76C996}"/>
                </a:ext>
              </a:extLst>
            </p:cNvPr>
            <p:cNvSpPr/>
            <p:nvPr/>
          </p:nvSpPr>
          <p:spPr>
            <a:xfrm>
              <a:off x="9461701" y="1809949"/>
              <a:ext cx="1969623" cy="89255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9900"/>
                </a:buClr>
                <a:buSzPts val="5200"/>
                <a:buFont typeface="Arial"/>
                <a:buNone/>
              </a:pPr>
              <a:r>
                <a:rPr lang="en-US" sz="44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100%</a:t>
              </a:r>
              <a:r>
                <a:rPr lang="en-US" sz="4400" b="0"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 </a:t>
              </a:r>
              <a:endParaRPr sz="4400" b="0" i="0" u="none" strike="noStrike" cap="none" dirty="0">
                <a:solidFill>
                  <a:srgbClr val="FF4E00"/>
                </a:solidFill>
                <a:latin typeface="Arial" panose="020B0604020202020204" pitchFamily="34" charset="0"/>
                <a:ea typeface="Libre Franklin"/>
                <a:cs typeface="Arial" panose="020B0604020202020204" pitchFamily="34" charset="0"/>
                <a:sym typeface="Libre Franklin"/>
              </a:endParaRPr>
            </a:p>
          </p:txBody>
        </p:sp>
        <p:sp>
          <p:nvSpPr>
            <p:cNvPr id="27" name="Google Shape;888;p63">
              <a:extLst>
                <a:ext uri="{FF2B5EF4-FFF2-40B4-BE49-F238E27FC236}">
                  <a16:creationId xmlns:a16="http://schemas.microsoft.com/office/drawing/2014/main" id="{CFA72D96-91DA-F0D4-8D10-19A2EFE69085}"/>
                </a:ext>
              </a:extLst>
            </p:cNvPr>
            <p:cNvSpPr txBox="1"/>
            <p:nvPr/>
          </p:nvSpPr>
          <p:spPr>
            <a:xfrm>
              <a:off x="9474801" y="2804001"/>
              <a:ext cx="1943422" cy="1231106"/>
            </a:xfrm>
            <a:prstGeom prst="rect">
              <a:avLst/>
            </a:prstGeom>
            <a:noFill/>
            <a:ln>
              <a:noFill/>
            </a:ln>
          </p:spPr>
          <p:txBody>
            <a:bodyPr spcFirstLastPara="1" wrap="square" lIns="91440" tIns="0" rIns="9144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New BTP Services launched on </a:t>
              </a:r>
              <a:r>
                <a:rPr lang="en-US" sz="1600"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AWS</a:t>
              </a:r>
              <a:r>
                <a:rPr lang="en-US" sz="1600" b="1"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 </a:t>
              </a:r>
              <a:r>
                <a:rPr lang="en-US" sz="16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rPr>
                <a:t>in 2022 (vs 33% for next CSP)</a:t>
              </a:r>
              <a:endParaRPr sz="1400" b="0" i="0" u="none" strike="noStrike" cap="none" dirty="0">
                <a:solidFill>
                  <a:schemeClr val="bg1"/>
                </a:solidFill>
                <a:latin typeface="Arial" panose="020B0604020202020204" pitchFamily="34" charset="0"/>
                <a:ea typeface="Libre Franklin"/>
                <a:cs typeface="Arial" panose="020B0604020202020204" pitchFamily="34" charset="0"/>
                <a:sym typeface="Libre Franklin"/>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Arial" panose="020B0604020202020204" pitchFamily="34" charset="0"/>
                <a:ea typeface="Libre Franklin"/>
                <a:cs typeface="Arial" panose="020B0604020202020204" pitchFamily="34" charset="0"/>
                <a:sym typeface="Libre Franklin"/>
              </a:endParaRPr>
            </a:p>
          </p:txBody>
        </p:sp>
      </p:grpSp>
      <p:sp>
        <p:nvSpPr>
          <p:cNvPr id="28" name="TextBox 27">
            <a:extLst>
              <a:ext uri="{FF2B5EF4-FFF2-40B4-BE49-F238E27FC236}">
                <a16:creationId xmlns:a16="http://schemas.microsoft.com/office/drawing/2014/main" id="{79ED35E8-B1A8-C9A6-773C-D24FA0AA746A}"/>
              </a:ext>
            </a:extLst>
          </p:cNvPr>
          <p:cNvSpPr txBox="1"/>
          <p:nvPr/>
        </p:nvSpPr>
        <p:spPr>
          <a:xfrm>
            <a:off x="500599" y="4334648"/>
            <a:ext cx="11197744" cy="1500411"/>
          </a:xfrm>
          <a:prstGeom prst="rect">
            <a:avLst/>
          </a:prstGeom>
          <a:noFill/>
        </p:spPr>
        <p:txBody>
          <a:bodyPr wrap="square" lIns="0" tIns="0" rIns="0" bIns="0">
            <a:noAutofit/>
          </a:bodyPr>
          <a:lstStyle/>
          <a:p>
            <a:pPr marL="0" marR="0" lvl="0" indent="0" algn="ctr" rtl="0">
              <a:lnSpc>
                <a:spcPct val="100000"/>
              </a:lnSpc>
              <a:spcBef>
                <a:spcPts val="300"/>
              </a:spcBef>
              <a:spcAft>
                <a:spcPts val="0"/>
              </a:spcAft>
              <a:buClr>
                <a:srgbClr val="000000"/>
              </a:buClr>
              <a:buSzPts val="2000"/>
              <a:buFont typeface="Arial"/>
              <a:buNone/>
            </a:pPr>
            <a:r>
              <a:rPr lang="en-US" b="1" i="0" u="none" strike="noStrike" cap="none" dirty="0">
                <a:solidFill>
                  <a:srgbClr val="FF4E00"/>
                </a:solidFill>
                <a:latin typeface="Arial" panose="020B0604020202020204" pitchFamily="34" charset="0"/>
                <a:ea typeface="Libre Franklin"/>
                <a:cs typeface="Arial" panose="020B0604020202020204" pitchFamily="34" charset="0"/>
                <a:sym typeface="Libre Franklin"/>
              </a:rPr>
              <a:t>AWS is a trusted SAP partner for BTP performance</a:t>
            </a:r>
            <a:endParaRPr lang="en-US" b="0" i="0" u="none" strike="noStrike" cap="none" dirty="0">
              <a:solidFill>
                <a:srgbClr val="FF4E00"/>
              </a:solidFill>
              <a:latin typeface="Arial" panose="020B0604020202020204" pitchFamily="34" charset="0"/>
              <a:ea typeface="Libre Franklin"/>
              <a:cs typeface="Arial" panose="020B0604020202020204" pitchFamily="34" charset="0"/>
              <a:sym typeface="Libre Franklin"/>
            </a:endParaRPr>
          </a:p>
          <a:p>
            <a:pPr marL="0" marR="0" lvl="0" indent="0" algn="ctr" rtl="0">
              <a:lnSpc>
                <a:spcPct val="100000"/>
              </a:lnSpc>
              <a:spcBef>
                <a:spcPts val="300"/>
              </a:spcBef>
              <a:spcAft>
                <a:spcPts val="0"/>
              </a:spcAft>
              <a:buClr>
                <a:srgbClr val="000000"/>
              </a:buClr>
              <a:buSzPts val="2000"/>
              <a:buFont typeface="Arial"/>
              <a:buNone/>
            </a:pPr>
            <a:r>
              <a:rPr lang="en-US" sz="18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Higher performance from lower latency</a:t>
            </a:r>
          </a:p>
          <a:p>
            <a:pPr marL="0" marR="0" lvl="0" indent="0" algn="ctr" rtl="0">
              <a:lnSpc>
                <a:spcPct val="100000"/>
              </a:lnSpc>
              <a:spcBef>
                <a:spcPts val="300"/>
              </a:spcBef>
              <a:spcAft>
                <a:spcPts val="0"/>
              </a:spcAft>
              <a:buClr>
                <a:srgbClr val="000000"/>
              </a:buClr>
              <a:buSzPts val="2000"/>
              <a:buFont typeface="Arial"/>
              <a:buNone/>
            </a:pPr>
            <a:r>
              <a:rPr lang="en-US" sz="18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Higher availability from simplified environment</a:t>
            </a:r>
          </a:p>
          <a:p>
            <a:pPr marL="0" marR="0" lvl="0" indent="0" algn="ctr" rtl="0">
              <a:lnSpc>
                <a:spcPct val="100000"/>
              </a:lnSpc>
              <a:spcBef>
                <a:spcPts val="300"/>
              </a:spcBef>
              <a:spcAft>
                <a:spcPts val="0"/>
              </a:spcAft>
              <a:buClr>
                <a:srgbClr val="000000"/>
              </a:buClr>
              <a:buSzPts val="2000"/>
              <a:buFont typeface="Arial"/>
              <a:buNone/>
            </a:pPr>
            <a:r>
              <a:rPr lang="en-US" sz="18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More BTP Services across more Regions to support your Modernization Strategy</a:t>
            </a:r>
          </a:p>
        </p:txBody>
      </p:sp>
      <p:sp>
        <p:nvSpPr>
          <p:cNvPr id="29" name="TextBox 28">
            <a:extLst>
              <a:ext uri="{FF2B5EF4-FFF2-40B4-BE49-F238E27FC236}">
                <a16:creationId xmlns:a16="http://schemas.microsoft.com/office/drawing/2014/main" id="{6A60A9CF-D87B-32D6-FAD4-A5CB772A7CA6}"/>
              </a:ext>
            </a:extLst>
          </p:cNvPr>
          <p:cNvSpPr txBox="1"/>
          <p:nvPr/>
        </p:nvSpPr>
        <p:spPr>
          <a:xfrm>
            <a:off x="4074782" y="6186059"/>
            <a:ext cx="6096000" cy="307777"/>
          </a:xfrm>
          <a:prstGeom prst="rect">
            <a:avLst/>
          </a:prstGeom>
          <a:noFill/>
        </p:spPr>
        <p:txBody>
          <a:bodyPr wrap="square" lIns="0" tIns="0" rIns="0" bIns="0">
            <a:noAutofit/>
          </a:bodyPr>
          <a:lstStyle/>
          <a:p>
            <a:pPr marL="0" marR="0" lvl="0" indent="0" algn="r" rtl="0">
              <a:lnSpc>
                <a:spcPct val="100000"/>
              </a:lnSpc>
              <a:spcBef>
                <a:spcPts val="0"/>
              </a:spcBef>
              <a:spcAft>
                <a:spcPts val="0"/>
              </a:spcAft>
              <a:buClr>
                <a:srgbClr val="000000"/>
              </a:buClr>
              <a:buSzPts val="1050"/>
              <a:buFont typeface="Arial"/>
              <a:buNone/>
            </a:pPr>
            <a:r>
              <a:rPr lang="en-US" sz="10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*Includes AWS GovCloud region</a:t>
            </a:r>
          </a:p>
          <a:p>
            <a:pPr marL="0" marR="0" lvl="0" indent="0" algn="r" rtl="0">
              <a:lnSpc>
                <a:spcPct val="100000"/>
              </a:lnSpc>
              <a:spcBef>
                <a:spcPts val="0"/>
              </a:spcBef>
              <a:spcAft>
                <a:spcPts val="0"/>
              </a:spcAft>
              <a:buClr>
                <a:srgbClr val="000000"/>
              </a:buClr>
              <a:buSzPts val="1050"/>
              <a:buFont typeface="Arial"/>
              <a:buNone/>
            </a:pPr>
            <a:r>
              <a:rPr lang="en-US" sz="10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(as of Feb 2023 - SAP Discovery Center </a:t>
            </a:r>
            <a:r>
              <a:rPr lang="en-US" sz="1000" b="0" i="0" u="sng" strike="noStrike" cap="none" dirty="0">
                <a:solidFill>
                  <a:schemeClr val="hlink"/>
                </a:solidFill>
                <a:latin typeface="Arial" panose="020B0604020202020204" pitchFamily="34" charset="0"/>
                <a:ea typeface="Libre Franklin"/>
                <a:cs typeface="Arial" panose="020B0604020202020204" pitchFamily="34" charset="0"/>
                <a:sym typeface="Libre Franklin"/>
                <a:hlinkClick r:id="rId5"/>
              </a:rPr>
              <a:t>Link</a:t>
            </a:r>
            <a:r>
              <a:rPr lang="en-US" sz="1000" b="0" i="0" u="sng" strike="noStrike" cap="none" dirty="0">
                <a:solidFill>
                  <a:schemeClr val="hlink"/>
                </a:solidFill>
                <a:latin typeface="Arial" panose="020B0604020202020204" pitchFamily="34" charset="0"/>
                <a:ea typeface="Libre Franklin"/>
                <a:cs typeface="Arial" panose="020B0604020202020204" pitchFamily="34" charset="0"/>
                <a:sym typeface="Libre Franklin"/>
              </a:rPr>
              <a:t>)</a:t>
            </a:r>
            <a:endParaRPr lang="en-US" sz="10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endParaRPr>
          </a:p>
        </p:txBody>
      </p:sp>
    </p:spTree>
    <p:extLst>
      <p:ext uri="{BB962C8B-B14F-4D97-AF65-F5344CB8AC3E}">
        <p14:creationId xmlns:p14="http://schemas.microsoft.com/office/powerpoint/2010/main" val="39251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4">
            <a:extLst>
              <a:ext uri="{FF2B5EF4-FFF2-40B4-BE49-F238E27FC236}">
                <a16:creationId xmlns:a16="http://schemas.microsoft.com/office/drawing/2014/main" id="{46A0C37B-1B5C-710F-D301-3378658AF70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416675" y="0"/>
            <a:ext cx="5775325" cy="670939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p:spPr>
      </p:pic>
      <p:sp>
        <p:nvSpPr>
          <p:cNvPr id="9" name="Title 1">
            <a:extLst>
              <a:ext uri="{FF2B5EF4-FFF2-40B4-BE49-F238E27FC236}">
                <a16:creationId xmlns:a16="http://schemas.microsoft.com/office/drawing/2014/main" id="{E3892733-AD2B-ED94-81D5-29E9A80E25AB}"/>
              </a:ext>
            </a:extLst>
          </p:cNvPr>
          <p:cNvSpPr txBox="1">
            <a:spLocks/>
          </p:cNvSpPr>
          <p:nvPr/>
        </p:nvSpPr>
        <p:spPr>
          <a:xfrm>
            <a:off x="719909" y="346313"/>
            <a:ext cx="4750162"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SoftwareOne &amp; AWS</a:t>
            </a:r>
          </a:p>
        </p:txBody>
      </p:sp>
      <p:sp>
        <p:nvSpPr>
          <p:cNvPr id="10" name="TextBox 9">
            <a:extLst>
              <a:ext uri="{FF2B5EF4-FFF2-40B4-BE49-F238E27FC236}">
                <a16:creationId xmlns:a16="http://schemas.microsoft.com/office/drawing/2014/main" id="{8AF4D9F7-DA88-E473-A127-3CBD9F350271}"/>
              </a:ext>
            </a:extLst>
          </p:cNvPr>
          <p:cNvSpPr txBox="1"/>
          <p:nvPr/>
        </p:nvSpPr>
        <p:spPr>
          <a:xfrm>
            <a:off x="719910" y="1247517"/>
            <a:ext cx="5176798" cy="4355038"/>
          </a:xfrm>
          <a:prstGeom prst="rect">
            <a:avLst/>
          </a:prstGeom>
          <a:noFill/>
        </p:spPr>
        <p:txBody>
          <a:bodyPr wrap="square" rtlCol="0">
            <a:spAutoFit/>
          </a:bodyPr>
          <a:lstStyle/>
          <a:p>
            <a:pPr>
              <a:spcAft>
                <a:spcPts val="1800"/>
              </a:spcAft>
            </a:pPr>
            <a:r>
              <a:rPr lang="en-US" sz="2000" dirty="0">
                <a:latin typeface="Arial" panose="020B0604020202020204" pitchFamily="34" charset="0"/>
                <a:cs typeface="Arial" panose="020B0604020202020204" pitchFamily="34" charset="0"/>
              </a:rPr>
              <a:t>A strong partnership beyond SAP</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Multi-year </a:t>
            </a:r>
            <a:r>
              <a:rPr lang="en-US" sz="1400" b="1" dirty="0">
                <a:latin typeface="Arial" panose="020B0604020202020204" pitchFamily="34" charset="0"/>
                <a:cs typeface="Arial" panose="020B0604020202020204" pitchFamily="34" charset="0"/>
              </a:rPr>
              <a:t>Strategic Collaboration Agreement </a:t>
            </a:r>
            <a:r>
              <a:rPr lang="en-US" sz="1400" dirty="0">
                <a:latin typeface="Arial" panose="020B0604020202020204" pitchFamily="34" charset="0"/>
                <a:cs typeface="Arial" panose="020B0604020202020204" pitchFamily="34" charset="0"/>
              </a:rPr>
              <a:t>signed in 2022 to accelerate our customers’ cloud journey</a:t>
            </a:r>
          </a:p>
          <a:p>
            <a:pPr marL="285750" indent="-285750">
              <a:spcAft>
                <a:spcPts val="12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Additional funding </a:t>
            </a:r>
            <a:r>
              <a:rPr lang="en-US" sz="1400" dirty="0">
                <a:latin typeface="Arial" panose="020B0604020202020204" pitchFamily="34" charset="0"/>
                <a:cs typeface="Arial" panose="020B0604020202020204" pitchFamily="34" charset="0"/>
              </a:rPr>
              <a:t>available to support clients’ cloud adoption*</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SoftwareOne is an AWS </a:t>
            </a:r>
            <a:r>
              <a:rPr lang="en-US" sz="1400" b="1" dirty="0">
                <a:latin typeface="Arial" panose="020B0604020202020204" pitchFamily="34" charset="0"/>
                <a:cs typeface="Arial" panose="020B0604020202020204" pitchFamily="34" charset="0"/>
              </a:rPr>
              <a:t>migration</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modernization</a:t>
            </a:r>
            <a:r>
              <a:rPr lang="en-US" sz="1400" dirty="0">
                <a:latin typeface="Arial" panose="020B0604020202020204" pitchFamily="34" charset="0"/>
                <a:cs typeface="Arial" panose="020B0604020202020204" pitchFamily="34" charset="0"/>
              </a:rPr>
              <a:t> specialist</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With deep expertise in critical workloads, including </a:t>
            </a:r>
            <a:r>
              <a:rPr lang="en-US" sz="1400" b="1" dirty="0">
                <a:latin typeface="Arial" panose="020B0604020202020204" pitchFamily="34" charset="0"/>
                <a:cs typeface="Arial" panose="020B0604020202020204" pitchFamily="34" charset="0"/>
              </a:rPr>
              <a:t>SAP RISE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S/4HANA on native cloud</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Driving commercial transformation with </a:t>
            </a:r>
            <a:r>
              <a:rPr lang="en-US" sz="1400" b="1" dirty="0">
                <a:latin typeface="Arial" panose="020B0604020202020204" pitchFamily="34" charset="0"/>
                <a:cs typeface="Arial" panose="020B0604020202020204" pitchFamily="34" charset="0"/>
              </a:rPr>
              <a:t>FinOps</a:t>
            </a:r>
            <a:r>
              <a:rPr lang="en-US" sz="1400" dirty="0">
                <a:latin typeface="Arial" panose="020B0604020202020204" pitchFamily="34" charset="0"/>
                <a:cs typeface="Arial" panose="020B0604020202020204" pitchFamily="34" charset="0"/>
              </a:rPr>
              <a:t> to drive cost optimization</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SoftwareOne adds </a:t>
            </a:r>
            <a:r>
              <a:rPr lang="en-US" sz="1400" b="1" dirty="0">
                <a:latin typeface="Arial" panose="020B0604020202020204" pitchFamily="34" charset="0"/>
                <a:cs typeface="Arial" panose="020B0604020202020204" pitchFamily="34" charset="0"/>
              </a:rPr>
              <a:t>AWS Marketplace </a:t>
            </a:r>
            <a:r>
              <a:rPr lang="en-US" sz="1400" dirty="0">
                <a:latin typeface="Arial" panose="020B0604020202020204" pitchFamily="34" charset="0"/>
                <a:cs typeface="Arial" panose="020B0604020202020204" pitchFamily="34" charset="0"/>
              </a:rPr>
              <a:t>to extend its digital software sourcing services</a:t>
            </a:r>
          </a:p>
          <a:p>
            <a:pPr marL="285750" indent="-2857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SAP RISE reseller</a:t>
            </a:r>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2DFCCF-6E7D-A90C-019C-7D8316435094}"/>
              </a:ext>
            </a:extLst>
          </p:cNvPr>
          <p:cNvPicPr>
            <a:picLocks noChangeAspect="1"/>
          </p:cNvPicPr>
          <p:nvPr/>
        </p:nvPicPr>
        <p:blipFill>
          <a:blip r:embed="rId4"/>
          <a:srcRect/>
          <a:stretch/>
        </p:blipFill>
        <p:spPr>
          <a:xfrm>
            <a:off x="10496621" y="6303815"/>
            <a:ext cx="988649" cy="293128"/>
          </a:xfrm>
          <a:prstGeom prst="rect">
            <a:avLst/>
          </a:prstGeom>
        </p:spPr>
      </p:pic>
      <p:grpSp>
        <p:nvGrpSpPr>
          <p:cNvPr id="12" name="Group 11">
            <a:extLst>
              <a:ext uri="{FF2B5EF4-FFF2-40B4-BE49-F238E27FC236}">
                <a16:creationId xmlns:a16="http://schemas.microsoft.com/office/drawing/2014/main" id="{F1F29194-9CE8-3A63-7A58-EF094836C7B2}"/>
              </a:ext>
            </a:extLst>
          </p:cNvPr>
          <p:cNvGrpSpPr/>
          <p:nvPr/>
        </p:nvGrpSpPr>
        <p:grpSpPr>
          <a:xfrm>
            <a:off x="10170782" y="388750"/>
            <a:ext cx="1653907" cy="369332"/>
            <a:chOff x="8821063" y="244912"/>
            <a:chExt cx="2764768" cy="617397"/>
          </a:xfrm>
        </p:grpSpPr>
        <p:pic>
          <p:nvPicPr>
            <p:cNvPr id="13" name="Picture 12">
              <a:extLst>
                <a:ext uri="{FF2B5EF4-FFF2-40B4-BE49-F238E27FC236}">
                  <a16:creationId xmlns:a16="http://schemas.microsoft.com/office/drawing/2014/main" id="{8AD36AA3-F45E-AC2B-DBB6-969A4CD13031}"/>
                </a:ext>
              </a:extLst>
            </p:cNvPr>
            <p:cNvPicPr>
              <a:picLocks noChangeAspect="1"/>
            </p:cNvPicPr>
            <p:nvPr/>
          </p:nvPicPr>
          <p:blipFill>
            <a:blip r:embed="rId5"/>
            <a:srcRect/>
            <a:stretch/>
          </p:blipFill>
          <p:spPr>
            <a:xfrm>
              <a:off x="8821063" y="297255"/>
              <a:ext cx="1373030" cy="482609"/>
            </a:xfrm>
            <a:prstGeom prst="rect">
              <a:avLst/>
            </a:prstGeom>
          </p:spPr>
        </p:pic>
        <p:pic>
          <p:nvPicPr>
            <p:cNvPr id="14" name="Picture 13">
              <a:extLst>
                <a:ext uri="{FF2B5EF4-FFF2-40B4-BE49-F238E27FC236}">
                  <a16:creationId xmlns:a16="http://schemas.microsoft.com/office/drawing/2014/main" id="{C590ABCB-236B-F7F1-532A-6BC174CACF69}"/>
                </a:ext>
              </a:extLst>
            </p:cNvPr>
            <p:cNvPicPr>
              <a:picLocks noChangeAspect="1"/>
            </p:cNvPicPr>
            <p:nvPr/>
          </p:nvPicPr>
          <p:blipFill>
            <a:blip r:embed="rId6"/>
            <a:srcRect/>
            <a:stretch/>
          </p:blipFill>
          <p:spPr>
            <a:xfrm>
              <a:off x="10782126" y="312434"/>
              <a:ext cx="803705" cy="482352"/>
            </a:xfrm>
            <a:prstGeom prst="rect">
              <a:avLst/>
            </a:prstGeom>
          </p:spPr>
        </p:pic>
        <p:cxnSp>
          <p:nvCxnSpPr>
            <p:cNvPr id="15" name="Straight Connector 14">
              <a:extLst>
                <a:ext uri="{FF2B5EF4-FFF2-40B4-BE49-F238E27FC236}">
                  <a16:creationId xmlns:a16="http://schemas.microsoft.com/office/drawing/2014/main" id="{DF820B01-4498-F269-1575-E8049125A2C0}"/>
                </a:ext>
              </a:extLst>
            </p:cNvPr>
            <p:cNvCxnSpPr>
              <a:cxnSpLocks/>
            </p:cNvCxnSpPr>
            <p:nvPr/>
          </p:nvCxnSpPr>
          <p:spPr>
            <a:xfrm>
              <a:off x="10488030" y="244912"/>
              <a:ext cx="0" cy="617397"/>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grpSp>
      <p:sp>
        <p:nvSpPr>
          <p:cNvPr id="16" name="TextBox 15">
            <a:extLst>
              <a:ext uri="{FF2B5EF4-FFF2-40B4-BE49-F238E27FC236}">
                <a16:creationId xmlns:a16="http://schemas.microsoft.com/office/drawing/2014/main" id="{6F1BE951-FDFF-0623-5AA2-20E1E01B6FED}"/>
              </a:ext>
            </a:extLst>
          </p:cNvPr>
          <p:cNvSpPr txBox="1"/>
          <p:nvPr/>
        </p:nvSpPr>
        <p:spPr>
          <a:xfrm>
            <a:off x="6846043" y="4324281"/>
            <a:ext cx="1763612" cy="225424"/>
          </a:xfrm>
          <a:prstGeom prst="rect">
            <a:avLst/>
          </a:prstGeom>
          <a:noFill/>
        </p:spPr>
        <p:txBody>
          <a:bodyPr wrap="square" lIns="0" tIns="0" rIns="0" bIns="0">
            <a:noAutofit/>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bg1"/>
                </a:solidFill>
                <a:latin typeface="Arial" panose="020B0604020202020204" pitchFamily="34" charset="0"/>
                <a:ea typeface="Libre Franklin"/>
                <a:cs typeface="Arial" panose="020B0604020202020204" pitchFamily="34" charset="0"/>
                <a:sym typeface="Libre Franklin"/>
              </a:rPr>
              <a:t>Find us on AWS Marketplace</a:t>
            </a:r>
          </a:p>
        </p:txBody>
      </p:sp>
      <p:pic>
        <p:nvPicPr>
          <p:cNvPr id="17" name="Graphic 16">
            <a:extLst>
              <a:ext uri="{FF2B5EF4-FFF2-40B4-BE49-F238E27FC236}">
                <a16:creationId xmlns:a16="http://schemas.microsoft.com/office/drawing/2014/main" id="{524A01A7-0445-24BB-3385-068ECE02B8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0679" y="4724590"/>
            <a:ext cx="1734340" cy="1734340"/>
          </a:xfrm>
          <a:prstGeom prst="rect">
            <a:avLst/>
          </a:prstGeom>
        </p:spPr>
      </p:pic>
      <p:sp>
        <p:nvSpPr>
          <p:cNvPr id="18" name="TextBox 17">
            <a:extLst>
              <a:ext uri="{FF2B5EF4-FFF2-40B4-BE49-F238E27FC236}">
                <a16:creationId xmlns:a16="http://schemas.microsoft.com/office/drawing/2014/main" id="{B5138F52-1F16-FF4F-CADC-58A6CBC05DC6}"/>
              </a:ext>
            </a:extLst>
          </p:cNvPr>
          <p:cNvSpPr txBox="1"/>
          <p:nvPr/>
        </p:nvSpPr>
        <p:spPr>
          <a:xfrm>
            <a:off x="719910" y="5964771"/>
            <a:ext cx="6096000" cy="169200"/>
          </a:xfrm>
          <a:prstGeom prst="rect">
            <a:avLst/>
          </a:prstGeom>
          <a:noFill/>
        </p:spPr>
        <p:txBody>
          <a:bodyPr wrap="square" lIns="0" tIns="0" rIns="0" bIns="0">
            <a:noAutofit/>
          </a:bodyPr>
          <a:lstStyle/>
          <a:p>
            <a:pPr marL="0" marR="0" lvl="0" indent="0" rtl="0">
              <a:lnSpc>
                <a:spcPct val="100000"/>
              </a:lnSpc>
              <a:spcBef>
                <a:spcPts val="0"/>
              </a:spcBef>
              <a:spcAft>
                <a:spcPts val="0"/>
              </a:spcAft>
              <a:buClr>
                <a:srgbClr val="000000"/>
              </a:buClr>
              <a:buSzPts val="1050"/>
              <a:buFont typeface="Arial"/>
              <a:buNone/>
            </a:pPr>
            <a:r>
              <a:rPr lang="en-US" sz="1000" b="0" i="0" u="none" strike="noStrike" cap="none" dirty="0">
                <a:solidFill>
                  <a:srgbClr val="000000"/>
                </a:solidFill>
                <a:latin typeface="Arial" panose="020B0604020202020204" pitchFamily="34" charset="0"/>
                <a:ea typeface="Libre Franklin"/>
                <a:cs typeface="Arial" panose="020B0604020202020204" pitchFamily="34" charset="0"/>
                <a:sym typeface="Libre Franklin"/>
              </a:rPr>
              <a:t>*Applicable to SoftwareOne’s unique RISE Advisory services</a:t>
            </a:r>
          </a:p>
        </p:txBody>
      </p:sp>
    </p:spTree>
    <p:extLst>
      <p:ext uri="{BB962C8B-B14F-4D97-AF65-F5344CB8AC3E}">
        <p14:creationId xmlns:p14="http://schemas.microsoft.com/office/powerpoint/2010/main" val="353695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4">
            <a:extLst>
              <a:ext uri="{FF2B5EF4-FFF2-40B4-BE49-F238E27FC236}">
                <a16:creationId xmlns:a16="http://schemas.microsoft.com/office/drawing/2014/main" id="{E6D5479F-6E42-92ED-FC47-4FB7503B46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775325" cy="670939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p:spPr>
      </p:pic>
      <p:grpSp>
        <p:nvGrpSpPr>
          <p:cNvPr id="2" name="Group 1">
            <a:extLst>
              <a:ext uri="{FF2B5EF4-FFF2-40B4-BE49-F238E27FC236}">
                <a16:creationId xmlns:a16="http://schemas.microsoft.com/office/drawing/2014/main" id="{1AA0C0D5-19DD-C683-8C6A-897AC0EC8DA4}"/>
              </a:ext>
            </a:extLst>
          </p:cNvPr>
          <p:cNvGrpSpPr/>
          <p:nvPr/>
        </p:nvGrpSpPr>
        <p:grpSpPr>
          <a:xfrm>
            <a:off x="10170782" y="388750"/>
            <a:ext cx="1654004" cy="369332"/>
            <a:chOff x="8821063" y="244912"/>
            <a:chExt cx="2764930" cy="617397"/>
          </a:xfrm>
        </p:grpSpPr>
        <p:pic>
          <p:nvPicPr>
            <p:cNvPr id="3" name="Picture 2">
              <a:extLst>
                <a:ext uri="{FF2B5EF4-FFF2-40B4-BE49-F238E27FC236}">
                  <a16:creationId xmlns:a16="http://schemas.microsoft.com/office/drawing/2014/main" id="{508B92C8-1AAB-0841-F86D-B92AC4B06334}"/>
                </a:ext>
              </a:extLst>
            </p:cNvPr>
            <p:cNvPicPr>
              <a:picLocks noChangeAspect="1"/>
            </p:cNvPicPr>
            <p:nvPr/>
          </p:nvPicPr>
          <p:blipFill>
            <a:blip r:embed="rId4"/>
            <a:srcRect/>
            <a:stretch/>
          </p:blipFill>
          <p:spPr>
            <a:xfrm>
              <a:off x="8821063" y="297255"/>
              <a:ext cx="1373032" cy="482609"/>
            </a:xfrm>
            <a:prstGeom prst="rect">
              <a:avLst/>
            </a:prstGeom>
          </p:spPr>
        </p:pic>
        <p:pic>
          <p:nvPicPr>
            <p:cNvPr id="6" name="Picture 5">
              <a:extLst>
                <a:ext uri="{FF2B5EF4-FFF2-40B4-BE49-F238E27FC236}">
                  <a16:creationId xmlns:a16="http://schemas.microsoft.com/office/drawing/2014/main" id="{67D35AB2-1842-4FE5-3586-70AE8C6528DA}"/>
                </a:ext>
              </a:extLst>
            </p:cNvPr>
            <p:cNvPicPr>
              <a:picLocks noChangeAspect="1"/>
            </p:cNvPicPr>
            <p:nvPr/>
          </p:nvPicPr>
          <p:blipFill>
            <a:blip r:embed="rId5"/>
            <a:srcRect/>
            <a:stretch/>
          </p:blipFill>
          <p:spPr>
            <a:xfrm>
              <a:off x="10781966" y="312434"/>
              <a:ext cx="804027" cy="482352"/>
            </a:xfrm>
            <a:prstGeom prst="rect">
              <a:avLst/>
            </a:prstGeom>
          </p:spPr>
        </p:pic>
        <p:cxnSp>
          <p:nvCxnSpPr>
            <p:cNvPr id="7" name="Straight Connector 6">
              <a:extLst>
                <a:ext uri="{FF2B5EF4-FFF2-40B4-BE49-F238E27FC236}">
                  <a16:creationId xmlns:a16="http://schemas.microsoft.com/office/drawing/2014/main" id="{EB905849-9688-044D-8D50-920508F85067}"/>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9" name="Title 1">
            <a:extLst>
              <a:ext uri="{FF2B5EF4-FFF2-40B4-BE49-F238E27FC236}">
                <a16:creationId xmlns:a16="http://schemas.microsoft.com/office/drawing/2014/main" id="{E7A86567-DA88-3C5C-284A-D0222193DAF9}"/>
              </a:ext>
            </a:extLst>
          </p:cNvPr>
          <p:cNvSpPr txBox="1">
            <a:spLocks/>
          </p:cNvSpPr>
          <p:nvPr/>
        </p:nvSpPr>
        <p:spPr>
          <a:xfrm>
            <a:off x="6495234" y="346313"/>
            <a:ext cx="2997108"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RISE on AWS client testimonials*</a:t>
            </a:r>
          </a:p>
        </p:txBody>
      </p:sp>
      <p:sp>
        <p:nvSpPr>
          <p:cNvPr id="11" name="TextBox 10">
            <a:extLst>
              <a:ext uri="{FF2B5EF4-FFF2-40B4-BE49-F238E27FC236}">
                <a16:creationId xmlns:a16="http://schemas.microsoft.com/office/drawing/2014/main" id="{C9FB9E13-21ED-EAEE-9D20-5E3CEAA23D14}"/>
              </a:ext>
            </a:extLst>
          </p:cNvPr>
          <p:cNvSpPr txBox="1"/>
          <p:nvPr/>
        </p:nvSpPr>
        <p:spPr>
          <a:xfrm>
            <a:off x="640081" y="6423295"/>
            <a:ext cx="2611582" cy="230832"/>
          </a:xfrm>
          <a:prstGeom prst="rect">
            <a:avLst/>
          </a:prstGeom>
          <a:noFill/>
        </p:spPr>
        <p:txBody>
          <a:bodyPr wrap="square" rtlCol="0">
            <a:spAutoFit/>
          </a:bodyPr>
          <a:lstStyle/>
          <a:p>
            <a:fld id="{CB922572-1CF0-8945-9978-2C0D252FD6B1}" type="slidenum">
              <a:rPr lang="en-US" sz="900" smtClean="0">
                <a:solidFill>
                  <a:schemeClr val="bg1"/>
                </a:solidFill>
                <a:latin typeface="Arial" panose="020B0604020202020204" pitchFamily="34" charset="0"/>
                <a:cs typeface="Arial" panose="020B0604020202020204" pitchFamily="34" charset="0"/>
              </a:rPr>
              <a:pPr/>
              <a:t>18</a:t>
            </a:fld>
            <a:r>
              <a:rPr lang="en-US" sz="900" dirty="0">
                <a:solidFill>
                  <a:schemeClr val="bg1"/>
                </a:solidFill>
                <a:latin typeface="Arial" panose="020B0604020202020204" pitchFamily="34" charset="0"/>
                <a:cs typeface="Arial" panose="020B0604020202020204" pitchFamily="34" charset="0"/>
              </a:rPr>
              <a:t>    © </a:t>
            </a:r>
            <a:fld id="{EFC9EA19-CF19-6149-BD73-EEC0986897C9}" type="datetimeyyyy">
              <a:rPr lang="en-US" sz="900" smtClean="0">
                <a:solidFill>
                  <a:schemeClr val="bg1"/>
                </a:solidFill>
                <a:latin typeface="Arial" panose="020B0604020202020204" pitchFamily="34" charset="0"/>
                <a:cs typeface="Arial" panose="020B0604020202020204" pitchFamily="34" charset="0"/>
              </a:rPr>
              <a:pPr/>
              <a:t>2023</a:t>
            </a:fld>
            <a:r>
              <a:rPr lang="en-US" sz="900" dirty="0">
                <a:solidFill>
                  <a:schemeClr val="bg1"/>
                </a:solidFill>
                <a:latin typeface="Arial" panose="020B0604020202020204" pitchFamily="34" charset="0"/>
                <a:cs typeface="Arial" panose="020B0604020202020204" pitchFamily="34" charset="0"/>
              </a:rPr>
              <a:t> ASUG</a:t>
            </a:r>
          </a:p>
        </p:txBody>
      </p:sp>
      <p:sp>
        <p:nvSpPr>
          <p:cNvPr id="12" name="Content Placeholder 12">
            <a:extLst>
              <a:ext uri="{FF2B5EF4-FFF2-40B4-BE49-F238E27FC236}">
                <a16:creationId xmlns:a16="http://schemas.microsoft.com/office/drawing/2014/main" id="{FA569539-8807-C601-1B96-2BBD92298448}"/>
              </a:ext>
            </a:extLst>
          </p:cNvPr>
          <p:cNvSpPr txBox="1">
            <a:spLocks/>
          </p:cNvSpPr>
          <p:nvPr/>
        </p:nvSpPr>
        <p:spPr>
          <a:xfrm>
            <a:off x="9551383" y="2317555"/>
            <a:ext cx="2163010" cy="845695"/>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Arial" panose="020B0604020202020204" pitchFamily="34" charset="0"/>
                <a:cs typeface="Arial" panose="020B0604020202020204" pitchFamily="34" charset="0"/>
              </a:rPr>
              <a:t>Accelerating Innovation and Improving agility with SAP on AWS</a:t>
            </a:r>
          </a:p>
        </p:txBody>
      </p:sp>
      <p:sp>
        <p:nvSpPr>
          <p:cNvPr id="13" name="TextBox 12">
            <a:extLst>
              <a:ext uri="{FF2B5EF4-FFF2-40B4-BE49-F238E27FC236}">
                <a16:creationId xmlns:a16="http://schemas.microsoft.com/office/drawing/2014/main" id="{6009EB65-39B5-4236-9125-8EEFD2AC38D9}"/>
              </a:ext>
            </a:extLst>
          </p:cNvPr>
          <p:cNvSpPr txBox="1"/>
          <p:nvPr/>
        </p:nvSpPr>
        <p:spPr>
          <a:xfrm>
            <a:off x="4129695" y="6353338"/>
            <a:ext cx="6096000" cy="169200"/>
          </a:xfrm>
          <a:prstGeom prst="rect">
            <a:avLst/>
          </a:prstGeom>
          <a:noFill/>
        </p:spPr>
        <p:txBody>
          <a:bodyPr wrap="square" lIns="0" tIns="0" rIns="0" bIns="0">
            <a:noAutofit/>
          </a:bodyPr>
          <a:lstStyle/>
          <a:p>
            <a:pPr marR="0" lvl="0" algn="r" rtl="0">
              <a:lnSpc>
                <a:spcPct val="100000"/>
              </a:lnSpc>
              <a:spcBef>
                <a:spcPts val="0"/>
              </a:spcBef>
              <a:spcAft>
                <a:spcPts val="0"/>
              </a:spcAft>
              <a:buClr>
                <a:srgbClr val="000000"/>
              </a:buClr>
              <a:buSzPts val="1050"/>
            </a:pPr>
            <a:r>
              <a:rPr lang="en-US" sz="1000" b="0" i="0" u="none" strike="noStrike" cap="none">
                <a:solidFill>
                  <a:srgbClr val="000000"/>
                </a:solidFill>
                <a:latin typeface="Arial" panose="020B0604020202020204" pitchFamily="34" charset="0"/>
                <a:ea typeface="Libre Franklin"/>
                <a:cs typeface="Arial" panose="020B0604020202020204" pitchFamily="34" charset="0"/>
                <a:sym typeface="Libre Franklin"/>
              </a:rPr>
              <a:t>*Includes RISE Advisory</a:t>
            </a:r>
          </a:p>
        </p:txBody>
      </p:sp>
      <p:pic>
        <p:nvPicPr>
          <p:cNvPr id="14" name="Google Shape;908;p65" descr="Visy - For a better World">
            <a:extLst>
              <a:ext uri="{FF2B5EF4-FFF2-40B4-BE49-F238E27FC236}">
                <a16:creationId xmlns:a16="http://schemas.microsoft.com/office/drawing/2014/main" id="{4184AC65-A5B9-6A43-4755-B0202FA88F20}"/>
              </a:ext>
            </a:extLst>
          </p:cNvPr>
          <p:cNvPicPr preferRelativeResize="0"/>
          <p:nvPr/>
        </p:nvPicPr>
        <p:blipFill rotWithShape="1">
          <a:blip r:embed="rId6">
            <a:alphaModFix/>
          </a:blip>
          <a:srcRect/>
          <a:stretch/>
        </p:blipFill>
        <p:spPr>
          <a:xfrm>
            <a:off x="6578654" y="2130802"/>
            <a:ext cx="2114550" cy="1219200"/>
          </a:xfrm>
          <a:prstGeom prst="rect">
            <a:avLst/>
          </a:prstGeom>
          <a:noFill/>
          <a:ln>
            <a:noFill/>
          </a:ln>
        </p:spPr>
      </p:pic>
      <p:sp>
        <p:nvSpPr>
          <p:cNvPr id="15" name="Content Placeholder 12">
            <a:extLst>
              <a:ext uri="{FF2B5EF4-FFF2-40B4-BE49-F238E27FC236}">
                <a16:creationId xmlns:a16="http://schemas.microsoft.com/office/drawing/2014/main" id="{FC2B66D5-19D8-2AB3-534E-0CFF15FDFB32}"/>
              </a:ext>
            </a:extLst>
          </p:cNvPr>
          <p:cNvSpPr txBox="1">
            <a:spLocks/>
          </p:cNvSpPr>
          <p:nvPr/>
        </p:nvSpPr>
        <p:spPr>
          <a:xfrm>
            <a:off x="9551383" y="4140677"/>
            <a:ext cx="2163009" cy="1098350"/>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vert="horz" wrap="square" lIns="0" tIns="0" rIns="0" bIns="0" rtlCol="0" anchor="ctr">
            <a:noAutofit/>
          </a:bodyPr>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Wingdings" panose="05000000000000000000" pitchFamily="2" charset="2"/>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Wingdings" panose="05000000000000000000" pitchFamily="2" charset="2"/>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“Helped us achieve significant savings during our RISE on AWS negotiation”</a:t>
            </a:r>
          </a:p>
        </p:txBody>
      </p:sp>
      <p:pic>
        <p:nvPicPr>
          <p:cNvPr id="16" name="Google Shape;904;p65" descr="Welcome to Zurich Australia">
            <a:extLst>
              <a:ext uri="{FF2B5EF4-FFF2-40B4-BE49-F238E27FC236}">
                <a16:creationId xmlns:a16="http://schemas.microsoft.com/office/drawing/2014/main" id="{62227352-59E1-C1CC-9602-7496DF6D5D6F}"/>
              </a:ext>
            </a:extLst>
          </p:cNvPr>
          <p:cNvPicPr preferRelativeResize="0"/>
          <p:nvPr/>
        </p:nvPicPr>
        <p:blipFill rotWithShape="1">
          <a:blip r:embed="rId7">
            <a:alphaModFix/>
          </a:blip>
          <a:srcRect/>
          <a:stretch/>
        </p:blipFill>
        <p:spPr>
          <a:xfrm>
            <a:off x="6416675" y="4364216"/>
            <a:ext cx="2525107" cy="651272"/>
          </a:xfrm>
          <a:prstGeom prst="rect">
            <a:avLst/>
          </a:prstGeom>
          <a:noFill/>
          <a:ln>
            <a:noFill/>
          </a:ln>
        </p:spPr>
      </p:pic>
      <p:cxnSp>
        <p:nvCxnSpPr>
          <p:cNvPr id="17" name="Straight Connector 16">
            <a:extLst>
              <a:ext uri="{FF2B5EF4-FFF2-40B4-BE49-F238E27FC236}">
                <a16:creationId xmlns:a16="http://schemas.microsoft.com/office/drawing/2014/main" id="{43E5B95B-6803-9F81-FAD6-C5AC4AF03C81}"/>
              </a:ext>
            </a:extLst>
          </p:cNvPr>
          <p:cNvCxnSpPr>
            <a:cxnSpLocks/>
          </p:cNvCxnSpPr>
          <p:nvPr/>
        </p:nvCxnSpPr>
        <p:spPr>
          <a:xfrm>
            <a:off x="9246582" y="2104470"/>
            <a:ext cx="0" cy="12718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E4805E-E071-BF0B-3963-2A8F888B95E3}"/>
              </a:ext>
            </a:extLst>
          </p:cNvPr>
          <p:cNvCxnSpPr>
            <a:cxnSpLocks/>
          </p:cNvCxnSpPr>
          <p:nvPr/>
        </p:nvCxnSpPr>
        <p:spPr>
          <a:xfrm>
            <a:off x="9246582" y="4053920"/>
            <a:ext cx="0" cy="12718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74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4544-ED17-A5E0-E2DF-662D57B973D5}"/>
              </a:ext>
            </a:extLst>
          </p:cNvPr>
          <p:cNvSpPr txBox="1">
            <a:spLocks/>
          </p:cNvSpPr>
          <p:nvPr/>
        </p:nvSpPr>
        <p:spPr>
          <a:xfrm>
            <a:off x="1069572" y="814830"/>
            <a:ext cx="8005848" cy="55401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Thank You! Any Questions?</a:t>
            </a:r>
            <a:endParaRPr lang="en-US" sz="3200" b="0" dirty="0">
              <a:solidFill>
                <a:schemeClr val="tx1"/>
              </a:solidFill>
              <a:latin typeface="Arial" panose="020B0604020202020204" pitchFamily="34" charset="0"/>
              <a:cs typeface="Arial" panose="020B0604020202020204" pitchFamily="34" charset="0"/>
            </a:endParaRPr>
          </a:p>
        </p:txBody>
      </p:sp>
      <p:sp>
        <p:nvSpPr>
          <p:cNvPr id="4" name="Google Shape;924;p67">
            <a:extLst>
              <a:ext uri="{FF2B5EF4-FFF2-40B4-BE49-F238E27FC236}">
                <a16:creationId xmlns:a16="http://schemas.microsoft.com/office/drawing/2014/main" id="{009CD8F6-11CE-4E51-8535-EDD77B02BDE2}"/>
              </a:ext>
            </a:extLst>
          </p:cNvPr>
          <p:cNvSpPr txBox="1">
            <a:spLocks/>
          </p:cNvSpPr>
          <p:nvPr/>
        </p:nvSpPr>
        <p:spPr>
          <a:xfrm>
            <a:off x="2312384" y="1924696"/>
            <a:ext cx="4782422" cy="4169333"/>
          </a:xfrm>
          <a:prstGeom prst="rect">
            <a:avLst/>
          </a:prstGeom>
          <a:noFill/>
          <a:ln>
            <a:noFill/>
          </a:ln>
        </p:spPr>
        <p:txBody>
          <a:bodyPr spcFirstLastPara="1" wrap="square" lIns="0" tIns="0" rIns="0" bIns="0" anchor="t" anchorCtr="0">
            <a:noAutofit/>
          </a:bodyPr>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3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3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3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Clr>
                <a:schemeClr val="dk1"/>
              </a:buClr>
              <a:buSzPts val="1800"/>
            </a:pPr>
            <a:r>
              <a:rPr lang="en-US" sz="1800" b="1" dirty="0">
                <a:latin typeface="Arial" panose="020B0604020202020204" pitchFamily="34" charset="0"/>
                <a:ea typeface="Libre Franklin"/>
                <a:cs typeface="Arial" panose="020B0604020202020204" pitchFamily="34" charset="0"/>
                <a:sym typeface="Libre Franklin"/>
              </a:rPr>
              <a:t>Raymond Smith</a:t>
            </a:r>
            <a:endParaRPr lang="en-US" sz="1800" dirty="0">
              <a:latin typeface="Arial" panose="020B0604020202020204" pitchFamily="34" charset="0"/>
              <a:ea typeface="Libre Franklin"/>
              <a:cs typeface="Arial" panose="020B0604020202020204" pitchFamily="34" charset="0"/>
              <a:sym typeface="Libre Franklin"/>
            </a:endParaRP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rPr>
              <a:t>SAP Practice Executive, North America</a:t>
            </a: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rPr>
              <a:t>SoftwareOne</a:t>
            </a: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hlinkClick r:id="rId3">
                  <a:extLst>
                    <a:ext uri="{A12FA001-AC4F-418D-AE19-62706E023703}">
                      <ahyp:hlinkClr xmlns:ahyp="http://schemas.microsoft.com/office/drawing/2018/hyperlinkcolor" val="tx"/>
                    </a:ext>
                  </a:extLst>
                </a:hlinkClick>
              </a:rPr>
              <a:t>raymond.smith@softwareone.com</a:t>
            </a:r>
            <a:r>
              <a:rPr lang="en-US" dirty="0">
                <a:latin typeface="Arial" panose="020B0604020202020204" pitchFamily="34" charset="0"/>
                <a:ea typeface="Libre Franklin"/>
                <a:cs typeface="Arial" panose="020B0604020202020204" pitchFamily="34" charset="0"/>
                <a:sym typeface="Libre Franklin"/>
              </a:rPr>
              <a:t> </a:t>
            </a:r>
          </a:p>
          <a:p>
            <a:pPr>
              <a:spcAft>
                <a:spcPts val="0"/>
              </a:spcAft>
              <a:buClr>
                <a:srgbClr val="3E00FF"/>
              </a:buClr>
              <a:buSzPts val="1400"/>
            </a:pPr>
            <a:r>
              <a:rPr lang="en-US" u="sng" dirty="0">
                <a:latin typeface="Arial" panose="020B0604020202020204" pitchFamily="34" charset="0"/>
                <a:ea typeface="Libre Franklin"/>
                <a:cs typeface="Arial" panose="020B0604020202020204" pitchFamily="34" charset="0"/>
                <a:sym typeface="Libre Franklin"/>
              </a:rPr>
              <a:t>https://www.linkedin.com/in/raymonddeesmith/</a:t>
            </a:r>
          </a:p>
          <a:p>
            <a:pPr>
              <a:spcAft>
                <a:spcPts val="0"/>
              </a:spcAft>
              <a:buClr>
                <a:schemeClr val="dk1"/>
              </a:buClr>
              <a:buSzPts val="1400"/>
            </a:pPr>
            <a:endParaRPr lang="en-US" u="sng" dirty="0">
              <a:latin typeface="Arial" panose="020B0604020202020204" pitchFamily="34" charset="0"/>
              <a:ea typeface="Libre Franklin"/>
              <a:cs typeface="Arial" panose="020B0604020202020204" pitchFamily="34" charset="0"/>
              <a:sym typeface="Libre Franklin"/>
            </a:endParaRPr>
          </a:p>
          <a:p>
            <a:pPr>
              <a:spcAft>
                <a:spcPts val="0"/>
              </a:spcAft>
              <a:buClr>
                <a:schemeClr val="dk1"/>
              </a:buClr>
              <a:buSzPts val="1800"/>
            </a:pPr>
            <a:r>
              <a:rPr lang="en-US" sz="1800" b="1" dirty="0">
                <a:latin typeface="Arial" panose="020B0604020202020204" pitchFamily="34" charset="0"/>
                <a:ea typeface="Libre Franklin"/>
                <a:cs typeface="Arial" panose="020B0604020202020204" pitchFamily="34" charset="0"/>
                <a:sym typeface="Libre Franklin"/>
              </a:rPr>
              <a:t>Manoj </a:t>
            </a:r>
            <a:r>
              <a:rPr lang="en-US" sz="1800" b="1" dirty="0" err="1">
                <a:latin typeface="Arial" panose="020B0604020202020204" pitchFamily="34" charset="0"/>
                <a:ea typeface="Libre Franklin"/>
                <a:cs typeface="Arial" panose="020B0604020202020204" pitchFamily="34" charset="0"/>
                <a:sym typeface="Libre Franklin"/>
              </a:rPr>
              <a:t>Muthukrishnan</a:t>
            </a:r>
            <a:endParaRPr lang="en-US" sz="1800" dirty="0">
              <a:latin typeface="Arial" panose="020B0604020202020204" pitchFamily="34" charset="0"/>
              <a:ea typeface="Libre Franklin"/>
              <a:cs typeface="Arial" panose="020B0604020202020204" pitchFamily="34" charset="0"/>
              <a:sym typeface="Libre Franklin"/>
            </a:endParaRP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rPr>
              <a:t>Senior Manager, Americas SAP on AWS, Partner Solution Architect Leader</a:t>
            </a: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rPr>
              <a:t>Amazon Web Services</a:t>
            </a: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hlinkClick r:id="rId4">
                  <a:extLst>
                    <a:ext uri="{A12FA001-AC4F-418D-AE19-62706E023703}">
                      <ahyp:hlinkClr xmlns:ahyp="http://schemas.microsoft.com/office/drawing/2018/hyperlinkcolor" val="tx"/>
                    </a:ext>
                  </a:extLst>
                </a:hlinkClick>
              </a:rPr>
              <a:t>muthmano@amazon.com</a:t>
            </a:r>
            <a:r>
              <a:rPr lang="en-US" dirty="0">
                <a:latin typeface="Arial" panose="020B0604020202020204" pitchFamily="34" charset="0"/>
                <a:ea typeface="Libre Franklin"/>
                <a:cs typeface="Arial" panose="020B0604020202020204" pitchFamily="34" charset="0"/>
                <a:sym typeface="Libre Franklin"/>
              </a:rPr>
              <a:t> </a:t>
            </a:r>
          </a:p>
          <a:p>
            <a:pPr>
              <a:spcAft>
                <a:spcPts val="0"/>
              </a:spcAft>
              <a:buClr>
                <a:srgbClr val="3E00FF"/>
              </a:buClr>
              <a:buSzPts val="1400"/>
            </a:pPr>
            <a:r>
              <a:rPr lang="en-US" u="sng" dirty="0">
                <a:latin typeface="Arial" panose="020B0604020202020204" pitchFamily="34" charset="0"/>
                <a:ea typeface="Libre Franklin"/>
                <a:cs typeface="Arial" panose="020B0604020202020204" pitchFamily="34" charset="0"/>
                <a:sym typeface="Libre Franklin"/>
              </a:rPr>
              <a:t>https://www.linkedin.com/in/manoj-m-b58b5a4/</a:t>
            </a:r>
          </a:p>
          <a:p>
            <a:pPr>
              <a:spcAft>
                <a:spcPts val="0"/>
              </a:spcAft>
              <a:buClr>
                <a:srgbClr val="3E00FF"/>
              </a:buClr>
              <a:buSzPts val="1400"/>
            </a:pPr>
            <a:endParaRPr lang="en-US" u="sng" dirty="0">
              <a:latin typeface="Arial" panose="020B0604020202020204" pitchFamily="34" charset="0"/>
              <a:ea typeface="Libre Franklin"/>
              <a:cs typeface="Arial" panose="020B0604020202020204" pitchFamily="34" charset="0"/>
              <a:sym typeface="Libre Franklin"/>
            </a:endParaRPr>
          </a:p>
          <a:p>
            <a:pPr>
              <a:spcAft>
                <a:spcPts val="0"/>
              </a:spcAft>
              <a:buSzPts val="1800"/>
            </a:pPr>
            <a:r>
              <a:rPr lang="en-US" sz="1800" b="1" dirty="0">
                <a:latin typeface="Arial" panose="020B0604020202020204" pitchFamily="34" charset="0"/>
                <a:ea typeface="Libre Franklin"/>
                <a:cs typeface="Arial" panose="020B0604020202020204" pitchFamily="34" charset="0"/>
                <a:sym typeface="Libre Franklin"/>
              </a:rPr>
              <a:t>Larry Rodgers</a:t>
            </a:r>
            <a:endParaRPr lang="en-US" dirty="0">
              <a:latin typeface="Arial" panose="020B0604020202020204" pitchFamily="34" charset="0"/>
              <a:cs typeface="Arial" panose="020B0604020202020204" pitchFamily="34" charset="0"/>
            </a:endParaRPr>
          </a:p>
          <a:p>
            <a:pPr>
              <a:spcAft>
                <a:spcPts val="0"/>
              </a:spcAft>
              <a:buClr>
                <a:schemeClr val="dk1"/>
              </a:buClr>
              <a:buSzPts val="1400"/>
            </a:pPr>
            <a:r>
              <a:rPr lang="en-US" dirty="0">
                <a:latin typeface="Arial" panose="020B0604020202020204" pitchFamily="34" charset="0"/>
                <a:ea typeface="Libre Franklin"/>
                <a:cs typeface="Arial" panose="020B0604020202020204" pitchFamily="34" charset="0"/>
                <a:sym typeface="Libre Franklin"/>
              </a:rPr>
              <a:t>SAP Practice Executive, North America</a:t>
            </a:r>
          </a:p>
          <a:p>
            <a:pPr>
              <a:spcAft>
                <a:spcPts val="0"/>
              </a:spcAft>
              <a:buClr>
                <a:srgbClr val="3E00FF"/>
              </a:buClr>
              <a:buSzPts val="1400"/>
            </a:pPr>
            <a:r>
              <a:rPr lang="en-US" dirty="0">
                <a:latin typeface="Arial" panose="020B0604020202020204" pitchFamily="34" charset="0"/>
                <a:ea typeface="Libre Franklin"/>
                <a:cs typeface="Arial" panose="020B0604020202020204" pitchFamily="34" charset="0"/>
                <a:sym typeface="Libre Franklin"/>
              </a:rPr>
              <a:t>SoftwareOne</a:t>
            </a:r>
          </a:p>
          <a:p>
            <a:pPr>
              <a:spcAft>
                <a:spcPts val="0"/>
              </a:spcAft>
              <a:buClr>
                <a:srgbClr val="3E00FF"/>
              </a:buClr>
              <a:buSzPts val="1400"/>
            </a:pPr>
            <a:r>
              <a:rPr lang="en-US" dirty="0">
                <a:latin typeface="Arial" panose="020B0604020202020204" pitchFamily="34" charset="0"/>
                <a:ea typeface="Libre Franklin"/>
                <a:cs typeface="Arial" panose="020B0604020202020204" pitchFamily="34" charset="0"/>
                <a:sym typeface="Libre Franklin"/>
                <a:hlinkClick r:id="rId5">
                  <a:extLst>
                    <a:ext uri="{A12FA001-AC4F-418D-AE19-62706E023703}">
                      <ahyp:hlinkClr xmlns:ahyp="http://schemas.microsoft.com/office/drawing/2018/hyperlinkcolor" val="tx"/>
                    </a:ext>
                  </a:extLst>
                </a:hlinkClick>
              </a:rPr>
              <a:t>larry.rodgers@softwareone.com</a:t>
            </a:r>
            <a:r>
              <a:rPr lang="en-US" dirty="0">
                <a:latin typeface="Arial" panose="020B0604020202020204" pitchFamily="34" charset="0"/>
                <a:ea typeface="Libre Franklin"/>
                <a:cs typeface="Arial" panose="020B0604020202020204" pitchFamily="34" charset="0"/>
                <a:sym typeface="Libre Franklin"/>
              </a:rPr>
              <a:t> </a:t>
            </a:r>
          </a:p>
          <a:p>
            <a:pPr>
              <a:spcAft>
                <a:spcPts val="0"/>
              </a:spcAft>
              <a:buClr>
                <a:srgbClr val="3E00FF"/>
              </a:buClr>
              <a:buSzPts val="1400"/>
            </a:pPr>
            <a:r>
              <a:rPr lang="en-US" u="sng" dirty="0">
                <a:latin typeface="Arial" panose="020B0604020202020204" pitchFamily="34" charset="0"/>
                <a:ea typeface="Libre Franklin"/>
                <a:cs typeface="Arial" panose="020B0604020202020204" pitchFamily="34" charset="0"/>
                <a:sym typeface="Libre Franklin"/>
              </a:rPr>
              <a:t>https://www.linkedin.com/in/larry-rodgers-b2126a21/ </a:t>
            </a:r>
            <a:endParaRPr lang="en-US" dirty="0">
              <a:latin typeface="Arial" panose="020B0604020202020204" pitchFamily="34" charset="0"/>
              <a:cs typeface="Arial" panose="020B0604020202020204" pitchFamily="34" charset="0"/>
            </a:endParaRPr>
          </a:p>
        </p:txBody>
      </p:sp>
      <p:pic>
        <p:nvPicPr>
          <p:cNvPr id="5" name="Google Shape;927;p67">
            <a:extLst>
              <a:ext uri="{FF2B5EF4-FFF2-40B4-BE49-F238E27FC236}">
                <a16:creationId xmlns:a16="http://schemas.microsoft.com/office/drawing/2014/main" id="{C153B9B6-B157-0EDF-CEE1-DA25AEEEDEFF}"/>
              </a:ext>
            </a:extLst>
          </p:cNvPr>
          <p:cNvPicPr preferRelativeResize="0"/>
          <p:nvPr/>
        </p:nvPicPr>
        <p:blipFill>
          <a:blip r:embed="rId6"/>
          <a:srcRect/>
          <a:stretch/>
        </p:blipFill>
        <p:spPr>
          <a:xfrm>
            <a:off x="1210802" y="3794391"/>
            <a:ext cx="716379" cy="429941"/>
          </a:xfrm>
          <a:prstGeom prst="rect">
            <a:avLst/>
          </a:prstGeom>
          <a:noFill/>
          <a:ln>
            <a:noFill/>
          </a:ln>
        </p:spPr>
      </p:pic>
      <p:pic>
        <p:nvPicPr>
          <p:cNvPr id="6" name="Google Shape;928;p67">
            <a:extLst>
              <a:ext uri="{FF2B5EF4-FFF2-40B4-BE49-F238E27FC236}">
                <a16:creationId xmlns:a16="http://schemas.microsoft.com/office/drawing/2014/main" id="{4E5EAFBC-A981-266F-9154-E080BCC43F50}"/>
              </a:ext>
            </a:extLst>
          </p:cNvPr>
          <p:cNvPicPr preferRelativeResize="0"/>
          <p:nvPr/>
        </p:nvPicPr>
        <p:blipFill>
          <a:blip r:embed="rId7"/>
          <a:srcRect/>
          <a:stretch/>
        </p:blipFill>
        <p:spPr>
          <a:xfrm>
            <a:off x="1192445" y="2433692"/>
            <a:ext cx="753093" cy="286054"/>
          </a:xfrm>
          <a:prstGeom prst="rect">
            <a:avLst/>
          </a:prstGeom>
          <a:noFill/>
          <a:ln>
            <a:noFill/>
          </a:ln>
        </p:spPr>
      </p:pic>
      <p:pic>
        <p:nvPicPr>
          <p:cNvPr id="9" name="Google Shape;928;p67">
            <a:extLst>
              <a:ext uri="{FF2B5EF4-FFF2-40B4-BE49-F238E27FC236}">
                <a16:creationId xmlns:a16="http://schemas.microsoft.com/office/drawing/2014/main" id="{FCB70ABE-9A77-9782-5EC8-C1FD1DDB8EFD}"/>
              </a:ext>
            </a:extLst>
          </p:cNvPr>
          <p:cNvPicPr preferRelativeResize="0"/>
          <p:nvPr/>
        </p:nvPicPr>
        <p:blipFill>
          <a:blip r:embed="rId7"/>
          <a:srcRect/>
          <a:stretch/>
        </p:blipFill>
        <p:spPr>
          <a:xfrm>
            <a:off x="1192445" y="5298977"/>
            <a:ext cx="753093" cy="286054"/>
          </a:xfrm>
          <a:prstGeom prst="rect">
            <a:avLst/>
          </a:prstGeom>
          <a:noFill/>
          <a:ln>
            <a:noFill/>
          </a:ln>
        </p:spPr>
      </p:pic>
      <p:grpSp>
        <p:nvGrpSpPr>
          <p:cNvPr id="10" name="Group 9">
            <a:extLst>
              <a:ext uri="{FF2B5EF4-FFF2-40B4-BE49-F238E27FC236}">
                <a16:creationId xmlns:a16="http://schemas.microsoft.com/office/drawing/2014/main" id="{18A4F4AF-2581-6069-ECB0-DAF7377066B5}"/>
              </a:ext>
            </a:extLst>
          </p:cNvPr>
          <p:cNvGrpSpPr/>
          <p:nvPr/>
        </p:nvGrpSpPr>
        <p:grpSpPr>
          <a:xfrm>
            <a:off x="8926218" y="436055"/>
            <a:ext cx="2764930" cy="617397"/>
            <a:chOff x="8821063" y="244912"/>
            <a:chExt cx="2764930" cy="617397"/>
          </a:xfrm>
        </p:grpSpPr>
        <p:pic>
          <p:nvPicPr>
            <p:cNvPr id="11" name="Picture 10">
              <a:extLst>
                <a:ext uri="{FF2B5EF4-FFF2-40B4-BE49-F238E27FC236}">
                  <a16:creationId xmlns:a16="http://schemas.microsoft.com/office/drawing/2014/main" id="{E6A58984-5606-35C4-2A97-23F278FFE7DB}"/>
                </a:ext>
              </a:extLst>
            </p:cNvPr>
            <p:cNvPicPr>
              <a:picLocks noChangeAspect="1"/>
            </p:cNvPicPr>
            <p:nvPr/>
          </p:nvPicPr>
          <p:blipFill>
            <a:blip r:embed="rId7"/>
            <a:srcRect/>
            <a:stretch/>
          </p:blipFill>
          <p:spPr>
            <a:xfrm>
              <a:off x="8821063" y="277794"/>
              <a:ext cx="1373032" cy="521531"/>
            </a:xfrm>
            <a:prstGeom prst="rect">
              <a:avLst/>
            </a:prstGeom>
          </p:spPr>
        </p:pic>
        <p:pic>
          <p:nvPicPr>
            <p:cNvPr id="12" name="Picture 11">
              <a:extLst>
                <a:ext uri="{FF2B5EF4-FFF2-40B4-BE49-F238E27FC236}">
                  <a16:creationId xmlns:a16="http://schemas.microsoft.com/office/drawing/2014/main" id="{20E653F9-DA82-ACAA-2E3F-946A1C563D12}"/>
                </a:ext>
              </a:extLst>
            </p:cNvPr>
            <p:cNvPicPr>
              <a:picLocks noChangeAspect="1"/>
            </p:cNvPicPr>
            <p:nvPr/>
          </p:nvPicPr>
          <p:blipFill>
            <a:blip r:embed="rId6"/>
            <a:srcRect/>
            <a:stretch/>
          </p:blipFill>
          <p:spPr>
            <a:xfrm>
              <a:off x="10781966" y="312338"/>
              <a:ext cx="804027" cy="482545"/>
            </a:xfrm>
            <a:prstGeom prst="rect">
              <a:avLst/>
            </a:prstGeom>
          </p:spPr>
        </p:pic>
        <p:cxnSp>
          <p:nvCxnSpPr>
            <p:cNvPr id="13" name="Straight Connector 12">
              <a:extLst>
                <a:ext uri="{FF2B5EF4-FFF2-40B4-BE49-F238E27FC236}">
                  <a16:creationId xmlns:a16="http://schemas.microsoft.com/office/drawing/2014/main" id="{CA69247C-44EC-6A4B-BA4E-80222D6A302B}"/>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20112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07C21-A317-734F-B018-6153FE0EEA3C}"/>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Brian Duffy</a:t>
            </a:r>
          </a:p>
        </p:txBody>
      </p:sp>
      <p:sp>
        <p:nvSpPr>
          <p:cNvPr id="5" name="TextBox 4">
            <a:extLst>
              <a:ext uri="{FF2B5EF4-FFF2-40B4-BE49-F238E27FC236}">
                <a16:creationId xmlns:a16="http://schemas.microsoft.com/office/drawing/2014/main" id="{E0DDD3C1-DFE2-264D-A4DE-13389BAA0A87}"/>
              </a:ext>
            </a:extLst>
          </p:cNvPr>
          <p:cNvSpPr txBox="1"/>
          <p:nvPr/>
        </p:nvSpPr>
        <p:spPr>
          <a:xfrm>
            <a:off x="719910" y="1247517"/>
            <a:ext cx="1065467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SoftwareOne Welcomes New CEO</a:t>
            </a:r>
          </a:p>
        </p:txBody>
      </p:sp>
      <p:pic>
        <p:nvPicPr>
          <p:cNvPr id="2" name="Picture Placeholder 6" descr="A person in a suit smiling&#10;&#10;Description automatically generated with low confidence">
            <a:extLst>
              <a:ext uri="{FF2B5EF4-FFF2-40B4-BE49-F238E27FC236}">
                <a16:creationId xmlns:a16="http://schemas.microsoft.com/office/drawing/2014/main" id="{AC7F5D8B-5EEF-A52E-221E-44B4861002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401526" y="432167"/>
            <a:ext cx="5715262" cy="5715262"/>
          </a:xfrm>
          <a:prstGeom prst="ellipse">
            <a:avLst/>
          </a:prstGeom>
        </p:spPr>
      </p:pic>
      <p:sp>
        <p:nvSpPr>
          <p:cNvPr id="3" name="TextBox 2">
            <a:extLst>
              <a:ext uri="{FF2B5EF4-FFF2-40B4-BE49-F238E27FC236}">
                <a16:creationId xmlns:a16="http://schemas.microsoft.com/office/drawing/2014/main" id="{4BF81D13-9674-E021-3EB6-DEC5909AC8A7}"/>
              </a:ext>
            </a:extLst>
          </p:cNvPr>
          <p:cNvSpPr txBox="1"/>
          <p:nvPr/>
        </p:nvSpPr>
        <p:spPr>
          <a:xfrm>
            <a:off x="719910" y="1702703"/>
            <a:ext cx="4367905"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4"/>
              </a:rPr>
              <a:t>SoftwareOne announces Brian Duffy as new Chief Executive Officer | SoftwareOne media release</a:t>
            </a:r>
            <a:endParaRPr lang="en-US" sz="1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E348B84-2174-392E-2707-03B47D0C14AA}"/>
              </a:ext>
            </a:extLst>
          </p:cNvPr>
          <p:cNvGrpSpPr/>
          <p:nvPr/>
        </p:nvGrpSpPr>
        <p:grpSpPr>
          <a:xfrm>
            <a:off x="10170782" y="388750"/>
            <a:ext cx="1654004" cy="369332"/>
            <a:chOff x="8821063" y="244912"/>
            <a:chExt cx="2764930" cy="617397"/>
          </a:xfrm>
        </p:grpSpPr>
        <p:pic>
          <p:nvPicPr>
            <p:cNvPr id="7" name="Picture 6">
              <a:extLst>
                <a:ext uri="{FF2B5EF4-FFF2-40B4-BE49-F238E27FC236}">
                  <a16:creationId xmlns:a16="http://schemas.microsoft.com/office/drawing/2014/main" id="{A9D7CC7F-BE7C-C2E3-7FA8-77A004D975DF}"/>
                </a:ext>
              </a:extLst>
            </p:cNvPr>
            <p:cNvPicPr>
              <a:picLocks noChangeAspect="1"/>
            </p:cNvPicPr>
            <p:nvPr/>
          </p:nvPicPr>
          <p:blipFill>
            <a:blip r:embed="rId5"/>
            <a:srcRect/>
            <a:stretch/>
          </p:blipFill>
          <p:spPr>
            <a:xfrm>
              <a:off x="8821063" y="297255"/>
              <a:ext cx="1373032" cy="482609"/>
            </a:xfrm>
            <a:prstGeom prst="rect">
              <a:avLst/>
            </a:prstGeom>
          </p:spPr>
        </p:pic>
        <p:pic>
          <p:nvPicPr>
            <p:cNvPr id="8" name="Picture 7">
              <a:extLst>
                <a:ext uri="{FF2B5EF4-FFF2-40B4-BE49-F238E27FC236}">
                  <a16:creationId xmlns:a16="http://schemas.microsoft.com/office/drawing/2014/main" id="{87F5FBBE-6EEC-C540-56B4-60D072AC5811}"/>
                </a:ext>
              </a:extLst>
            </p:cNvPr>
            <p:cNvPicPr>
              <a:picLocks noChangeAspect="1"/>
            </p:cNvPicPr>
            <p:nvPr/>
          </p:nvPicPr>
          <p:blipFill>
            <a:blip r:embed="rId6"/>
            <a:srcRect/>
            <a:stretch/>
          </p:blipFill>
          <p:spPr>
            <a:xfrm>
              <a:off x="10781966" y="312434"/>
              <a:ext cx="804027" cy="482352"/>
            </a:xfrm>
            <a:prstGeom prst="rect">
              <a:avLst/>
            </a:prstGeom>
          </p:spPr>
        </p:pic>
        <p:cxnSp>
          <p:nvCxnSpPr>
            <p:cNvPr id="9" name="Straight Connector 8">
              <a:extLst>
                <a:ext uri="{FF2B5EF4-FFF2-40B4-BE49-F238E27FC236}">
                  <a16:creationId xmlns:a16="http://schemas.microsoft.com/office/drawing/2014/main" id="{AB55624C-547A-C9C0-A4A6-8BC67EDD7FC8}"/>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68622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DEF56CEF-6824-657F-5328-DDA1E2FAE844}"/>
              </a:ext>
            </a:extLst>
          </p:cNvPr>
          <p:cNvSpPr txBox="1">
            <a:spLocks/>
          </p:cNvSpPr>
          <p:nvPr/>
        </p:nvSpPr>
        <p:spPr>
          <a:xfrm>
            <a:off x="1224209" y="1624747"/>
            <a:ext cx="3472855" cy="495565"/>
          </a:xfrm>
          <a:prstGeom prst="rect">
            <a:avLst/>
          </a:prstGeom>
        </p:spPr>
        <p:txBody>
          <a:bodyPr wrap="square" lIns="0" tIns="0" rIns="0" bIns="0">
            <a:noAutofit/>
          </a:bodyPr>
          <a:lst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latin typeface="Arial" panose="020B0604020202020204" pitchFamily="34" charset="0"/>
                <a:cs typeface="Arial" panose="020B0604020202020204" pitchFamily="34" charset="0"/>
              </a:rPr>
              <a:t>Get in Touch</a:t>
            </a:r>
          </a:p>
        </p:txBody>
      </p:sp>
      <p:sp>
        <p:nvSpPr>
          <p:cNvPr id="4" name="Text Placeholder 9">
            <a:extLst>
              <a:ext uri="{FF2B5EF4-FFF2-40B4-BE49-F238E27FC236}">
                <a16:creationId xmlns:a16="http://schemas.microsoft.com/office/drawing/2014/main" id="{8B227455-E80A-89EE-E2D1-72C1D9375726}"/>
              </a:ext>
            </a:extLst>
          </p:cNvPr>
          <p:cNvSpPr txBox="1">
            <a:spLocks/>
          </p:cNvSpPr>
          <p:nvPr/>
        </p:nvSpPr>
        <p:spPr>
          <a:xfrm>
            <a:off x="1224209" y="2522562"/>
            <a:ext cx="4754667" cy="1574866"/>
          </a:xfrm>
          <a:prstGeom prst="rect">
            <a:avLst/>
          </a:prstGeom>
        </p:spPr>
        <p:txBody>
          <a:bodyPr wrap="square" lIns="0" tIns="0" rIns="0" bIns="0">
            <a:noAutofit/>
          </a:bodyPr>
          <a:lst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Rg"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Rg"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Rg"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b="1" dirty="0">
                <a:solidFill>
                  <a:schemeClr val="tx1"/>
                </a:solidFill>
                <a:latin typeface="Arial" panose="020B0604020202020204" pitchFamily="34" charset="0"/>
              </a:rPr>
              <a:t>ASUG.com</a:t>
            </a:r>
          </a:p>
          <a:p>
            <a:r>
              <a:rPr lang="en-US" sz="1200" b="1" dirty="0">
                <a:solidFill>
                  <a:schemeClr val="tx1"/>
                </a:solidFill>
                <a:latin typeface="Arial" panose="020B0604020202020204" pitchFamily="34" charset="0"/>
              </a:rPr>
              <a:t>ASUG is passionate about helping people and organizations get the most value from their SAP investment. Through networking opportunities, education, research, and ongoing advocacy, ASUG helps our members make more possible.</a:t>
            </a:r>
          </a:p>
        </p:txBody>
      </p:sp>
      <p:sp>
        <p:nvSpPr>
          <p:cNvPr id="8" name="TextBox 7">
            <a:extLst>
              <a:ext uri="{FF2B5EF4-FFF2-40B4-BE49-F238E27FC236}">
                <a16:creationId xmlns:a16="http://schemas.microsoft.com/office/drawing/2014/main" id="{740AFD46-2BC8-502F-BB4C-61422660D640}"/>
              </a:ext>
            </a:extLst>
          </p:cNvPr>
          <p:cNvSpPr txBox="1"/>
          <p:nvPr/>
        </p:nvSpPr>
        <p:spPr>
          <a:xfrm>
            <a:off x="1224208" y="4168468"/>
            <a:ext cx="5264273" cy="897815"/>
          </a:xfrm>
          <a:prstGeom prst="rect">
            <a:avLst/>
          </a:prstGeom>
          <a:noFill/>
        </p:spPr>
        <p:txBody>
          <a:bodyPr wrap="square" lIns="0" tIns="0" rIns="0" bIns="0">
            <a:noAutofit/>
          </a:bodyPr>
          <a:lstStyle/>
          <a:p>
            <a:pPr>
              <a:spcBef>
                <a:spcPts val="750"/>
              </a:spcBef>
              <a:spcAft>
                <a:spcPts val="600"/>
              </a:spcAft>
              <a:buClr>
                <a:schemeClr val="lt1"/>
              </a:buClr>
              <a:buSzPts val="900"/>
            </a:pPr>
            <a:r>
              <a:rPr lang="en-US" sz="800" dirty="0">
                <a:solidFill>
                  <a:schemeClr val="lt1"/>
                </a:solidFill>
                <a:latin typeface="Arial" panose="020B0604020202020204" pitchFamily="34" charset="0"/>
                <a:cs typeface="Arial" panose="020B0604020202020204" pitchFamily="34" charset="0"/>
              </a:rPr>
              <a:t>Copyright© 2015 to 2023 ASUG®</a:t>
            </a:r>
          </a:p>
          <a:p>
            <a:pPr marL="0" marR="0" lvl="0" indent="0" rtl="0">
              <a:lnSpc>
                <a:spcPct val="100000"/>
              </a:lnSpc>
              <a:spcBef>
                <a:spcPts val="750"/>
              </a:spcBef>
              <a:spcAft>
                <a:spcPts val="600"/>
              </a:spcAft>
              <a:buClr>
                <a:schemeClr val="lt1"/>
              </a:buClr>
              <a:buSzPts val="900"/>
              <a:buFont typeface="Arial"/>
              <a:buNone/>
            </a:pPr>
            <a:r>
              <a:rPr lang="en-US" sz="800" b="0" i="0" u="none" strike="noStrike" cap="none" dirty="0">
                <a:solidFill>
                  <a:schemeClr val="lt1"/>
                </a:solidFill>
                <a:latin typeface="Arial" panose="020B0604020202020204" pitchFamily="34" charset="0"/>
                <a:ea typeface="Libre Franklin Medium"/>
                <a:cs typeface="Arial" panose="020B0604020202020204" pitchFamily="34" charset="0"/>
                <a:sym typeface="Libre Franklin Medium"/>
              </a:rPr>
              <a:t>All SAP products are the trademarks or registered trademarks of SAP SE in Germany and in several other countries. All other brands, logos, and product names are registered trademarks or service marks of their respective owners. Americas' SAP Users' Group is a membership-driven organization that is independent of SAP SE.</a:t>
            </a:r>
            <a:endParaRPr lang="en-US" sz="8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grpSp>
        <p:nvGrpSpPr>
          <p:cNvPr id="10" name="Group 9">
            <a:extLst>
              <a:ext uri="{FF2B5EF4-FFF2-40B4-BE49-F238E27FC236}">
                <a16:creationId xmlns:a16="http://schemas.microsoft.com/office/drawing/2014/main" id="{209C5C38-0B10-78FE-939F-874E950BFA72}"/>
              </a:ext>
            </a:extLst>
          </p:cNvPr>
          <p:cNvGrpSpPr/>
          <p:nvPr/>
        </p:nvGrpSpPr>
        <p:grpSpPr>
          <a:xfrm>
            <a:off x="8926218" y="436055"/>
            <a:ext cx="2764930" cy="617397"/>
            <a:chOff x="8821063" y="244912"/>
            <a:chExt cx="2764930" cy="617397"/>
          </a:xfrm>
        </p:grpSpPr>
        <p:pic>
          <p:nvPicPr>
            <p:cNvPr id="11" name="Picture 10">
              <a:extLst>
                <a:ext uri="{FF2B5EF4-FFF2-40B4-BE49-F238E27FC236}">
                  <a16:creationId xmlns:a16="http://schemas.microsoft.com/office/drawing/2014/main" id="{92C28E24-D2FC-DF05-30B7-BA480E9B45F9}"/>
                </a:ext>
              </a:extLst>
            </p:cNvPr>
            <p:cNvPicPr>
              <a:picLocks noChangeAspect="1"/>
            </p:cNvPicPr>
            <p:nvPr/>
          </p:nvPicPr>
          <p:blipFill>
            <a:blip r:embed="rId3"/>
            <a:srcRect/>
            <a:stretch/>
          </p:blipFill>
          <p:spPr>
            <a:xfrm>
              <a:off x="8821063" y="277794"/>
              <a:ext cx="1373032" cy="521531"/>
            </a:xfrm>
            <a:prstGeom prst="rect">
              <a:avLst/>
            </a:prstGeom>
          </p:spPr>
        </p:pic>
        <p:pic>
          <p:nvPicPr>
            <p:cNvPr id="12" name="Picture 11">
              <a:extLst>
                <a:ext uri="{FF2B5EF4-FFF2-40B4-BE49-F238E27FC236}">
                  <a16:creationId xmlns:a16="http://schemas.microsoft.com/office/drawing/2014/main" id="{CA8A34F3-AAC3-4514-B559-4AF314750245}"/>
                </a:ext>
              </a:extLst>
            </p:cNvPr>
            <p:cNvPicPr>
              <a:picLocks noChangeAspect="1"/>
            </p:cNvPicPr>
            <p:nvPr/>
          </p:nvPicPr>
          <p:blipFill>
            <a:blip r:embed="rId4"/>
            <a:srcRect/>
            <a:stretch/>
          </p:blipFill>
          <p:spPr>
            <a:xfrm>
              <a:off x="10781966" y="312338"/>
              <a:ext cx="804027" cy="482545"/>
            </a:xfrm>
            <a:prstGeom prst="rect">
              <a:avLst/>
            </a:prstGeom>
          </p:spPr>
        </p:pic>
        <p:cxnSp>
          <p:nvCxnSpPr>
            <p:cNvPr id="13" name="Straight Connector 12">
              <a:extLst>
                <a:ext uri="{FF2B5EF4-FFF2-40B4-BE49-F238E27FC236}">
                  <a16:creationId xmlns:a16="http://schemas.microsoft.com/office/drawing/2014/main" id="{A7DA1920-38A2-BC94-2370-D1FDE681F244}"/>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pic>
        <p:nvPicPr>
          <p:cNvPr id="19" name="Graphic 18">
            <a:extLst>
              <a:ext uri="{FF2B5EF4-FFF2-40B4-BE49-F238E27FC236}">
                <a16:creationId xmlns:a16="http://schemas.microsoft.com/office/drawing/2014/main" id="{D211198F-479F-9CF7-7157-2EC6CC3657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9293" y="1052147"/>
            <a:ext cx="1457325" cy="371475"/>
          </a:xfrm>
          <a:prstGeom prst="rect">
            <a:avLst/>
          </a:prstGeom>
        </p:spPr>
      </p:pic>
    </p:spTree>
    <p:extLst>
      <p:ext uri="{BB962C8B-B14F-4D97-AF65-F5344CB8AC3E}">
        <p14:creationId xmlns:p14="http://schemas.microsoft.com/office/powerpoint/2010/main" val="396424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0871-FE26-B701-CCFC-AA2D4B821EFA}"/>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Happy Hour Info</a:t>
            </a:r>
          </a:p>
        </p:txBody>
      </p:sp>
      <p:sp>
        <p:nvSpPr>
          <p:cNvPr id="3" name="TextBox 2">
            <a:extLst>
              <a:ext uri="{FF2B5EF4-FFF2-40B4-BE49-F238E27FC236}">
                <a16:creationId xmlns:a16="http://schemas.microsoft.com/office/drawing/2014/main" id="{F7B9E206-6689-EAB0-ED47-4698A4017E0A}"/>
              </a:ext>
            </a:extLst>
          </p:cNvPr>
          <p:cNvSpPr txBox="1"/>
          <p:nvPr/>
        </p:nvSpPr>
        <p:spPr>
          <a:xfrm>
            <a:off x="719910" y="1247517"/>
            <a:ext cx="10654672"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Time: </a:t>
            </a:r>
          </a:p>
          <a:p>
            <a:r>
              <a:rPr lang="en-US" b="1" dirty="0">
                <a:latin typeface="Arial" panose="020B0604020202020204" pitchFamily="34" charset="0"/>
                <a:cs typeface="Arial" panose="020B0604020202020204" pitchFamily="34" charset="0"/>
              </a:rPr>
              <a:t>3:00PM – 4:00PM</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Location: </a:t>
            </a:r>
          </a:p>
          <a:p>
            <a:r>
              <a:rPr lang="en-US" b="1" dirty="0">
                <a:latin typeface="Arial" panose="020B0604020202020204" pitchFamily="34" charset="0"/>
                <a:cs typeface="Arial" panose="020B0604020202020204" pitchFamily="34" charset="0"/>
              </a:rPr>
              <a:t>General Session</a:t>
            </a:r>
          </a:p>
        </p:txBody>
      </p:sp>
      <p:pic>
        <p:nvPicPr>
          <p:cNvPr id="6" name="Picture 11" descr="Close-up of wine tasting">
            <a:extLst>
              <a:ext uri="{FF2B5EF4-FFF2-40B4-BE49-F238E27FC236}">
                <a16:creationId xmlns:a16="http://schemas.microsoft.com/office/drawing/2014/main" id="{4DC60795-2BD2-B7B8-B512-9DD9577C0D44}"/>
              </a:ext>
            </a:extLst>
          </p:cNvPr>
          <p:cNvPicPr>
            <a:picLocks noChangeAspect="1"/>
          </p:cNvPicPr>
          <p:nvPr/>
        </p:nvPicPr>
        <p:blipFill>
          <a:blip r:embed="rId2"/>
          <a:srcRect l="16641" r="16641"/>
          <a:stretch/>
        </p:blipFill>
        <p:spPr>
          <a:xfrm>
            <a:off x="5401525" y="432167"/>
            <a:ext cx="5715262" cy="5715262"/>
          </a:xfrm>
          <a:prstGeom prst="ellipse">
            <a:avLst/>
          </a:prstGeom>
        </p:spPr>
      </p:pic>
      <p:grpSp>
        <p:nvGrpSpPr>
          <p:cNvPr id="8" name="Group 7">
            <a:extLst>
              <a:ext uri="{FF2B5EF4-FFF2-40B4-BE49-F238E27FC236}">
                <a16:creationId xmlns:a16="http://schemas.microsoft.com/office/drawing/2014/main" id="{CB4AA706-A647-BA28-95C9-0F7574040AB7}"/>
              </a:ext>
            </a:extLst>
          </p:cNvPr>
          <p:cNvGrpSpPr/>
          <p:nvPr/>
        </p:nvGrpSpPr>
        <p:grpSpPr>
          <a:xfrm>
            <a:off x="10170782" y="388750"/>
            <a:ext cx="1654004" cy="369332"/>
            <a:chOff x="8821063" y="244912"/>
            <a:chExt cx="2764930" cy="617397"/>
          </a:xfrm>
        </p:grpSpPr>
        <p:pic>
          <p:nvPicPr>
            <p:cNvPr id="9" name="Picture 8">
              <a:extLst>
                <a:ext uri="{FF2B5EF4-FFF2-40B4-BE49-F238E27FC236}">
                  <a16:creationId xmlns:a16="http://schemas.microsoft.com/office/drawing/2014/main" id="{D10A24FA-E0AB-5BF2-CDB6-D73BA3CD1536}"/>
                </a:ext>
              </a:extLst>
            </p:cNvPr>
            <p:cNvPicPr>
              <a:picLocks noChangeAspect="1"/>
            </p:cNvPicPr>
            <p:nvPr/>
          </p:nvPicPr>
          <p:blipFill>
            <a:blip r:embed="rId3"/>
            <a:srcRect/>
            <a:stretch/>
          </p:blipFill>
          <p:spPr>
            <a:xfrm>
              <a:off x="8821063" y="297255"/>
              <a:ext cx="1373032" cy="482609"/>
            </a:xfrm>
            <a:prstGeom prst="rect">
              <a:avLst/>
            </a:prstGeom>
          </p:spPr>
        </p:pic>
        <p:pic>
          <p:nvPicPr>
            <p:cNvPr id="10" name="Picture 9">
              <a:extLst>
                <a:ext uri="{FF2B5EF4-FFF2-40B4-BE49-F238E27FC236}">
                  <a16:creationId xmlns:a16="http://schemas.microsoft.com/office/drawing/2014/main" id="{459C3C19-8FFC-F79C-7E57-C15BE2588A7F}"/>
                </a:ext>
              </a:extLst>
            </p:cNvPr>
            <p:cNvPicPr>
              <a:picLocks noChangeAspect="1"/>
            </p:cNvPicPr>
            <p:nvPr/>
          </p:nvPicPr>
          <p:blipFill>
            <a:blip r:embed="rId4"/>
            <a:srcRect/>
            <a:stretch/>
          </p:blipFill>
          <p:spPr>
            <a:xfrm>
              <a:off x="10781966" y="312434"/>
              <a:ext cx="804027" cy="482352"/>
            </a:xfrm>
            <a:prstGeom prst="rect">
              <a:avLst/>
            </a:prstGeom>
          </p:spPr>
        </p:pic>
        <p:cxnSp>
          <p:nvCxnSpPr>
            <p:cNvPr id="11" name="Straight Connector 10">
              <a:extLst>
                <a:ext uri="{FF2B5EF4-FFF2-40B4-BE49-F238E27FC236}">
                  <a16:creationId xmlns:a16="http://schemas.microsoft.com/office/drawing/2014/main" id="{1EBBC5B4-F847-2CD1-0BA0-C9254BD2A501}"/>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1596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light bulb with a black background&#10;&#10;Description automatically generated with low confidence">
            <a:extLst>
              <a:ext uri="{FF2B5EF4-FFF2-40B4-BE49-F238E27FC236}">
                <a16:creationId xmlns:a16="http://schemas.microsoft.com/office/drawing/2014/main" id="{C6EB4115-76A2-2B50-9A2B-3D01E3A99E2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16675" y="0"/>
            <a:ext cx="5775325" cy="670939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p:spPr>
      </p:pic>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In this session</a:t>
            </a:r>
          </a:p>
        </p:txBody>
      </p:sp>
      <p:sp>
        <p:nvSpPr>
          <p:cNvPr id="7" name="TextBox 6">
            <a:extLst>
              <a:ext uri="{FF2B5EF4-FFF2-40B4-BE49-F238E27FC236}">
                <a16:creationId xmlns:a16="http://schemas.microsoft.com/office/drawing/2014/main" id="{45FAFAAC-C329-3545-92FF-AD34DB084B28}"/>
              </a:ext>
            </a:extLst>
          </p:cNvPr>
          <p:cNvSpPr txBox="1"/>
          <p:nvPr/>
        </p:nvSpPr>
        <p:spPr>
          <a:xfrm>
            <a:off x="719910" y="1247517"/>
            <a:ext cx="5176798" cy="3554819"/>
          </a:xfrm>
          <a:prstGeom prst="rect">
            <a:avLst/>
          </a:prstGeom>
          <a:noFill/>
        </p:spPr>
        <p:txBody>
          <a:bodyPr wrap="square" rtlCol="0">
            <a:spAutoFit/>
          </a:bodyPr>
          <a:lstStyle/>
          <a:p>
            <a:pPr>
              <a:spcAft>
                <a:spcPts val="1800"/>
              </a:spcAft>
            </a:pPr>
            <a:r>
              <a:rPr lang="en-US" sz="2000" dirty="0">
                <a:latin typeface="Arial" panose="020B0604020202020204" pitchFamily="34" charset="0"/>
                <a:cs typeface="Arial" panose="020B0604020202020204" pitchFamily="34" charset="0"/>
              </a:rPr>
              <a:t>You’ll learn about:</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Greenfield SAP S/4HANA cloud implementation with RISE with SAP on Amazon Web Services (AWS) </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Best-practice implementation processes and key advantages of the SAP Business Technology Platform (SAP BTP)</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successful engagement of AWS and a trusted SAP and AWS advisor</a:t>
            </a:r>
          </a:p>
        </p:txBody>
      </p:sp>
      <p:pic>
        <p:nvPicPr>
          <p:cNvPr id="4" name="Picture 3">
            <a:extLst>
              <a:ext uri="{FF2B5EF4-FFF2-40B4-BE49-F238E27FC236}">
                <a16:creationId xmlns:a16="http://schemas.microsoft.com/office/drawing/2014/main" id="{6986FEB2-82F2-02A1-5A2D-D89CC8C47E62}"/>
              </a:ext>
            </a:extLst>
          </p:cNvPr>
          <p:cNvPicPr>
            <a:picLocks noChangeAspect="1"/>
          </p:cNvPicPr>
          <p:nvPr/>
        </p:nvPicPr>
        <p:blipFill>
          <a:blip r:embed="rId4"/>
          <a:srcRect/>
          <a:stretch/>
        </p:blipFill>
        <p:spPr>
          <a:xfrm>
            <a:off x="10496621" y="6303815"/>
            <a:ext cx="988649" cy="293128"/>
          </a:xfrm>
          <a:prstGeom prst="rect">
            <a:avLst/>
          </a:prstGeom>
        </p:spPr>
      </p:pic>
      <p:grpSp>
        <p:nvGrpSpPr>
          <p:cNvPr id="5" name="Group 4">
            <a:extLst>
              <a:ext uri="{FF2B5EF4-FFF2-40B4-BE49-F238E27FC236}">
                <a16:creationId xmlns:a16="http://schemas.microsoft.com/office/drawing/2014/main" id="{CB3C07C6-3B39-4E91-7793-EC90B0477B22}"/>
              </a:ext>
            </a:extLst>
          </p:cNvPr>
          <p:cNvGrpSpPr/>
          <p:nvPr/>
        </p:nvGrpSpPr>
        <p:grpSpPr>
          <a:xfrm>
            <a:off x="10170782" y="388750"/>
            <a:ext cx="1653907" cy="369332"/>
            <a:chOff x="8821063" y="244912"/>
            <a:chExt cx="2764768" cy="617397"/>
          </a:xfrm>
        </p:grpSpPr>
        <p:pic>
          <p:nvPicPr>
            <p:cNvPr id="6" name="Picture 5">
              <a:extLst>
                <a:ext uri="{FF2B5EF4-FFF2-40B4-BE49-F238E27FC236}">
                  <a16:creationId xmlns:a16="http://schemas.microsoft.com/office/drawing/2014/main" id="{242B124A-056F-DA77-52AA-3C7139843FF7}"/>
                </a:ext>
              </a:extLst>
            </p:cNvPr>
            <p:cNvPicPr>
              <a:picLocks noChangeAspect="1"/>
            </p:cNvPicPr>
            <p:nvPr/>
          </p:nvPicPr>
          <p:blipFill>
            <a:blip r:embed="rId5"/>
            <a:srcRect/>
            <a:stretch/>
          </p:blipFill>
          <p:spPr>
            <a:xfrm>
              <a:off x="8821063" y="297255"/>
              <a:ext cx="1373030" cy="482609"/>
            </a:xfrm>
            <a:prstGeom prst="rect">
              <a:avLst/>
            </a:prstGeom>
          </p:spPr>
        </p:pic>
        <p:pic>
          <p:nvPicPr>
            <p:cNvPr id="8" name="Picture 7">
              <a:extLst>
                <a:ext uri="{FF2B5EF4-FFF2-40B4-BE49-F238E27FC236}">
                  <a16:creationId xmlns:a16="http://schemas.microsoft.com/office/drawing/2014/main" id="{F852E7CB-6691-33FA-8784-7D08CBF85A03}"/>
                </a:ext>
              </a:extLst>
            </p:cNvPr>
            <p:cNvPicPr>
              <a:picLocks noChangeAspect="1"/>
            </p:cNvPicPr>
            <p:nvPr/>
          </p:nvPicPr>
          <p:blipFill>
            <a:blip r:embed="rId6"/>
            <a:srcRect/>
            <a:stretch/>
          </p:blipFill>
          <p:spPr>
            <a:xfrm>
              <a:off x="10782126" y="312434"/>
              <a:ext cx="803705" cy="482352"/>
            </a:xfrm>
            <a:prstGeom prst="rect">
              <a:avLst/>
            </a:prstGeom>
          </p:spPr>
        </p:pic>
        <p:cxnSp>
          <p:nvCxnSpPr>
            <p:cNvPr id="9" name="Straight Connector 8">
              <a:extLst>
                <a:ext uri="{FF2B5EF4-FFF2-40B4-BE49-F238E27FC236}">
                  <a16:creationId xmlns:a16="http://schemas.microsoft.com/office/drawing/2014/main" id="{744325E3-29A5-3160-069B-96EEBE405A29}"/>
                </a:ext>
              </a:extLst>
            </p:cNvPr>
            <p:cNvCxnSpPr>
              <a:cxnSpLocks/>
            </p:cNvCxnSpPr>
            <p:nvPr/>
          </p:nvCxnSpPr>
          <p:spPr>
            <a:xfrm>
              <a:off x="10488030" y="244912"/>
              <a:ext cx="0" cy="617397"/>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75203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07C21-A317-734F-B018-6153FE0EEA3C}"/>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Meet American Air Filters (AAF) Flanders</a:t>
            </a:r>
          </a:p>
        </p:txBody>
      </p:sp>
      <p:sp>
        <p:nvSpPr>
          <p:cNvPr id="5" name="TextBox 4">
            <a:extLst>
              <a:ext uri="{FF2B5EF4-FFF2-40B4-BE49-F238E27FC236}">
                <a16:creationId xmlns:a16="http://schemas.microsoft.com/office/drawing/2014/main" id="{E0DDD3C1-DFE2-264D-A4DE-13389BAA0A87}"/>
              </a:ext>
            </a:extLst>
          </p:cNvPr>
          <p:cNvSpPr txBox="1"/>
          <p:nvPr/>
        </p:nvSpPr>
        <p:spPr>
          <a:xfrm>
            <a:off x="719910" y="1247517"/>
            <a:ext cx="6768910" cy="3816429"/>
          </a:xfrm>
          <a:prstGeom prst="rect">
            <a:avLst/>
          </a:prstGeom>
          <a:noFill/>
        </p:spPr>
        <p:txBody>
          <a:bodyPr wrap="square" rtlCol="0">
            <a:spAutoFit/>
          </a:bodyPr>
          <a:lstStyle/>
          <a:p>
            <a:pPr>
              <a:spcAft>
                <a:spcPts val="1200"/>
              </a:spcAft>
            </a:pPr>
            <a:r>
              <a:rPr lang="en-US" sz="1600" dirty="0">
                <a:latin typeface="Arial" panose="020B0604020202020204" pitchFamily="34" charset="0"/>
                <a:cs typeface="Arial" panose="020B0604020202020204" pitchFamily="34" charset="0"/>
              </a:rPr>
              <a:t>World’s largest manufacturer of air filtration solutions, operating production, warehousing, and distribution facilities in 22 countries across four continents. </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Global headquarters in Louisville, Kentucky</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Provides air filters and ventilation systems for large buildings, including convention centers, office buildings, hospitals, manufacturing facilities, cleanrooms, and nuclear power applications. </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Supported in international ventures through the resources of the parent company, Daikin Industries Ltd.</a:t>
            </a:r>
          </a:p>
          <a:p>
            <a:pPr>
              <a:spcAft>
                <a:spcPts val="1200"/>
              </a:spcAft>
            </a:pPr>
            <a:r>
              <a:rPr lang="en-US" sz="1600" dirty="0">
                <a:solidFill>
                  <a:srgbClr val="FF4E00"/>
                </a:solidFill>
                <a:latin typeface="Arial" panose="020B0604020202020204" pitchFamily="34" charset="0"/>
                <a:cs typeface="Arial" panose="020B0604020202020204" pitchFamily="34" charset="0"/>
              </a:rPr>
              <a:t>When a global pandemic caused the demand for air filtration solutions to surge, AAF sprang into action to meet demand. </a:t>
            </a:r>
          </a:p>
          <a:p>
            <a:pPr>
              <a:spcAft>
                <a:spcPts val="1200"/>
              </a:spcAft>
            </a:pPr>
            <a:r>
              <a:rPr lang="en-US" sz="1600" b="1" dirty="0">
                <a:solidFill>
                  <a:srgbClr val="FF4E00"/>
                </a:solidFill>
                <a:latin typeface="Arial" panose="020B0604020202020204" pitchFamily="34" charset="0"/>
                <a:cs typeface="Arial" panose="020B0604020202020204" pitchFamily="34" charset="0"/>
              </a:rPr>
              <a:t>But would its legacy SAP ERP system be up to the task?</a:t>
            </a:r>
          </a:p>
        </p:txBody>
      </p:sp>
      <p:pic>
        <p:nvPicPr>
          <p:cNvPr id="2" name="Content Placeholder 9">
            <a:extLst>
              <a:ext uri="{FF2B5EF4-FFF2-40B4-BE49-F238E27FC236}">
                <a16:creationId xmlns:a16="http://schemas.microsoft.com/office/drawing/2014/main" id="{8E7F546A-6A30-8D79-9959-0855998172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9241" y="6026687"/>
            <a:ext cx="2551305" cy="516824"/>
          </a:xfrm>
          <a:custGeom>
            <a:avLst/>
            <a:gdLst>
              <a:gd name="connsiteX0" fmla="*/ 0 w 11233150"/>
              <a:gd name="connsiteY0" fmla="*/ 0 h 3795713"/>
              <a:gd name="connsiteX1" fmla="*/ 11233150 w 11233150"/>
              <a:gd name="connsiteY1" fmla="*/ 0 h 3795713"/>
              <a:gd name="connsiteX2" fmla="*/ 11233150 w 11233150"/>
              <a:gd name="connsiteY2" fmla="*/ 3795713 h 3795713"/>
              <a:gd name="connsiteX3" fmla="*/ 0 w 1123315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11233150" h="3795713">
                <a:moveTo>
                  <a:pt x="0" y="0"/>
                </a:moveTo>
                <a:lnTo>
                  <a:pt x="11233150" y="0"/>
                </a:lnTo>
                <a:lnTo>
                  <a:pt x="11233150" y="3795713"/>
                </a:lnTo>
                <a:lnTo>
                  <a:pt x="0" y="3795713"/>
                </a:lnTo>
                <a:close/>
              </a:path>
            </a:pathLst>
          </a:custGeom>
        </p:spPr>
      </p:pic>
      <p:pic>
        <p:nvPicPr>
          <p:cNvPr id="3" name="Google Shape;489;p51">
            <a:extLst>
              <a:ext uri="{FF2B5EF4-FFF2-40B4-BE49-F238E27FC236}">
                <a16:creationId xmlns:a16="http://schemas.microsoft.com/office/drawing/2014/main" id="{95B2628E-BA1C-1419-DA6C-4C6B652F0780}"/>
              </a:ext>
            </a:extLst>
          </p:cNvPr>
          <p:cNvPicPr preferRelativeResize="0"/>
          <p:nvPr/>
        </p:nvPicPr>
        <p:blipFill rotWithShape="1">
          <a:blip r:embed="rId5">
            <a:extLst>
              <a:ext uri="{28A0092B-C50C-407E-A947-70E740481C1C}">
                <a14:useLocalDpi xmlns:a14="http://schemas.microsoft.com/office/drawing/2010/main" val="0"/>
              </a:ext>
            </a:extLst>
          </a:blip>
          <a:srcRect l="39863" r="8843" b="228"/>
          <a:stretch/>
        </p:blipFill>
        <p:spPr>
          <a:xfrm>
            <a:off x="8397875" y="0"/>
            <a:ext cx="3794125" cy="6710371"/>
          </a:xfrm>
          <a:prstGeom prst="rect">
            <a:avLst/>
          </a:prstGeom>
          <a:noFill/>
          <a:ln>
            <a:noFill/>
          </a:ln>
        </p:spPr>
      </p:pic>
      <p:pic>
        <p:nvPicPr>
          <p:cNvPr id="6" name="Picture 5">
            <a:extLst>
              <a:ext uri="{FF2B5EF4-FFF2-40B4-BE49-F238E27FC236}">
                <a16:creationId xmlns:a16="http://schemas.microsoft.com/office/drawing/2014/main" id="{5DF7A190-DAD9-D36F-0E70-83EC02BB3E53}"/>
              </a:ext>
            </a:extLst>
          </p:cNvPr>
          <p:cNvPicPr>
            <a:picLocks noChangeAspect="1"/>
          </p:cNvPicPr>
          <p:nvPr/>
        </p:nvPicPr>
        <p:blipFill>
          <a:blip r:embed="rId6"/>
          <a:srcRect/>
          <a:stretch/>
        </p:blipFill>
        <p:spPr>
          <a:xfrm>
            <a:off x="10496621" y="6303815"/>
            <a:ext cx="988649" cy="293128"/>
          </a:xfrm>
          <a:prstGeom prst="rect">
            <a:avLst/>
          </a:prstGeom>
        </p:spPr>
      </p:pic>
      <p:grpSp>
        <p:nvGrpSpPr>
          <p:cNvPr id="7" name="Group 6">
            <a:extLst>
              <a:ext uri="{FF2B5EF4-FFF2-40B4-BE49-F238E27FC236}">
                <a16:creationId xmlns:a16="http://schemas.microsoft.com/office/drawing/2014/main" id="{5D866BDD-1D7D-FE03-E517-0971AC958FF7}"/>
              </a:ext>
            </a:extLst>
          </p:cNvPr>
          <p:cNvGrpSpPr/>
          <p:nvPr/>
        </p:nvGrpSpPr>
        <p:grpSpPr>
          <a:xfrm>
            <a:off x="10170782" y="388750"/>
            <a:ext cx="1654004" cy="369332"/>
            <a:chOff x="8821063" y="244912"/>
            <a:chExt cx="2764930" cy="617397"/>
          </a:xfrm>
        </p:grpSpPr>
        <p:pic>
          <p:nvPicPr>
            <p:cNvPr id="8" name="Picture 7">
              <a:extLst>
                <a:ext uri="{FF2B5EF4-FFF2-40B4-BE49-F238E27FC236}">
                  <a16:creationId xmlns:a16="http://schemas.microsoft.com/office/drawing/2014/main" id="{82BFFDAF-041A-4D77-C820-4182E7B376CC}"/>
                </a:ext>
              </a:extLst>
            </p:cNvPr>
            <p:cNvPicPr>
              <a:picLocks noChangeAspect="1"/>
            </p:cNvPicPr>
            <p:nvPr/>
          </p:nvPicPr>
          <p:blipFill>
            <a:blip r:embed="rId7"/>
            <a:srcRect/>
            <a:stretch/>
          </p:blipFill>
          <p:spPr>
            <a:xfrm>
              <a:off x="8821063" y="297255"/>
              <a:ext cx="1373032" cy="482609"/>
            </a:xfrm>
            <a:prstGeom prst="rect">
              <a:avLst/>
            </a:prstGeom>
          </p:spPr>
        </p:pic>
        <p:pic>
          <p:nvPicPr>
            <p:cNvPr id="9" name="Picture 8">
              <a:extLst>
                <a:ext uri="{FF2B5EF4-FFF2-40B4-BE49-F238E27FC236}">
                  <a16:creationId xmlns:a16="http://schemas.microsoft.com/office/drawing/2014/main" id="{49809F21-500E-16D2-5C36-25FA7F490D0E}"/>
                </a:ext>
              </a:extLst>
            </p:cNvPr>
            <p:cNvPicPr>
              <a:picLocks noChangeAspect="1"/>
            </p:cNvPicPr>
            <p:nvPr/>
          </p:nvPicPr>
          <p:blipFill>
            <a:blip r:embed="rId8"/>
            <a:srcRect/>
            <a:stretch/>
          </p:blipFill>
          <p:spPr>
            <a:xfrm>
              <a:off x="10781966" y="312434"/>
              <a:ext cx="804027" cy="482352"/>
            </a:xfrm>
            <a:prstGeom prst="rect">
              <a:avLst/>
            </a:prstGeom>
          </p:spPr>
        </p:pic>
        <p:cxnSp>
          <p:nvCxnSpPr>
            <p:cNvPr id="10" name="Straight Connector 9">
              <a:extLst>
                <a:ext uri="{FF2B5EF4-FFF2-40B4-BE49-F238E27FC236}">
                  <a16:creationId xmlns:a16="http://schemas.microsoft.com/office/drawing/2014/main" id="{CBB3FAB8-08CF-0D1E-1A1F-084E9CB33349}"/>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25441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142BE6-D564-C0CD-824B-6B79A1F0CE18}"/>
              </a:ext>
            </a:extLst>
          </p:cNvPr>
          <p:cNvSpPr/>
          <p:nvPr/>
        </p:nvSpPr>
        <p:spPr>
          <a:xfrm>
            <a:off x="8397875" y="0"/>
            <a:ext cx="3794125" cy="6710371"/>
          </a:xfrm>
          <a:prstGeom prst="rect">
            <a:avLst/>
          </a:prstGeom>
          <a:solidFill>
            <a:srgbClr val="00226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EF9C42A-C6B1-4943-A532-588541F91747}"/>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Business challenge</a:t>
            </a:r>
          </a:p>
        </p:txBody>
      </p:sp>
      <p:sp>
        <p:nvSpPr>
          <p:cNvPr id="5" name="TextBox 4">
            <a:extLst>
              <a:ext uri="{FF2B5EF4-FFF2-40B4-BE49-F238E27FC236}">
                <a16:creationId xmlns:a16="http://schemas.microsoft.com/office/drawing/2014/main" id="{70230633-F579-F948-A05E-8B82A065D570}"/>
              </a:ext>
            </a:extLst>
          </p:cNvPr>
          <p:cNvSpPr txBox="1"/>
          <p:nvPr/>
        </p:nvSpPr>
        <p:spPr>
          <a:xfrm>
            <a:off x="719910" y="1247517"/>
            <a:ext cx="6962617" cy="2462213"/>
          </a:xfrm>
          <a:prstGeom prst="rect">
            <a:avLst/>
          </a:prstGeom>
          <a:noFill/>
        </p:spPr>
        <p:txBody>
          <a:bodyPr wrap="square" rtlCol="0">
            <a:spAutoFit/>
          </a:bodyPr>
          <a:lstStyle/>
          <a:p>
            <a:pPr>
              <a:spcAft>
                <a:spcPts val="1200"/>
              </a:spcAft>
            </a:pPr>
            <a:r>
              <a:rPr lang="en-US" b="1" dirty="0">
                <a:latin typeface="Arial" panose="020B0604020202020204" pitchFamily="34" charset="0"/>
                <a:cs typeface="Arial" panose="020B0604020202020204" pitchFamily="34" charset="0"/>
              </a:rPr>
              <a:t>The challenge:</a:t>
            </a:r>
          </a:p>
          <a:p>
            <a:pPr>
              <a:spcAft>
                <a:spcPts val="1200"/>
              </a:spcAft>
            </a:pPr>
            <a:r>
              <a:rPr lang="en-US" sz="2800" dirty="0">
                <a:latin typeface="Arial" panose="020B0604020202020204" pitchFamily="34" charset="0"/>
                <a:cs typeface="Arial" panose="020B0604020202020204" pitchFamily="34" charset="0"/>
              </a:rPr>
              <a:t>"There was not enough capacity to support the growth, and we had product allocation problems and delivery problems.”</a:t>
            </a:r>
          </a:p>
          <a:p>
            <a:pPr>
              <a:spcAft>
                <a:spcPts val="1200"/>
              </a:spcAft>
            </a:pPr>
            <a:r>
              <a:rPr lang="en-US" sz="1600" dirty="0">
                <a:latin typeface="Arial" panose="020B0604020202020204" pitchFamily="34" charset="0"/>
                <a:cs typeface="Arial" panose="020B0604020202020204" pitchFamily="34" charset="0"/>
              </a:rPr>
              <a:t>Bob Betts, </a:t>
            </a:r>
            <a:br>
              <a:rPr lang="en-US" sz="1600"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SAP Programs Director, AAF</a:t>
            </a:r>
          </a:p>
        </p:txBody>
      </p:sp>
      <p:pic>
        <p:nvPicPr>
          <p:cNvPr id="3" name="Picture 2">
            <a:extLst>
              <a:ext uri="{FF2B5EF4-FFF2-40B4-BE49-F238E27FC236}">
                <a16:creationId xmlns:a16="http://schemas.microsoft.com/office/drawing/2014/main" id="{4EE5EE6E-187A-E9B6-C38A-003D0C2EE976}"/>
              </a:ext>
            </a:extLst>
          </p:cNvPr>
          <p:cNvPicPr>
            <a:picLocks noChangeAspect="1"/>
          </p:cNvPicPr>
          <p:nvPr/>
        </p:nvPicPr>
        <p:blipFill>
          <a:blip r:embed="rId3"/>
          <a:srcRect/>
          <a:stretch/>
        </p:blipFill>
        <p:spPr>
          <a:xfrm>
            <a:off x="10496621" y="6303815"/>
            <a:ext cx="988649" cy="293128"/>
          </a:xfrm>
          <a:prstGeom prst="rect">
            <a:avLst/>
          </a:prstGeom>
        </p:spPr>
      </p:pic>
      <p:sp>
        <p:nvSpPr>
          <p:cNvPr id="7" name="TextBox 6">
            <a:extLst>
              <a:ext uri="{FF2B5EF4-FFF2-40B4-BE49-F238E27FC236}">
                <a16:creationId xmlns:a16="http://schemas.microsoft.com/office/drawing/2014/main" id="{5DE45DF2-9111-94B4-C7BA-3F32024308D5}"/>
              </a:ext>
            </a:extLst>
          </p:cNvPr>
          <p:cNvSpPr txBox="1"/>
          <p:nvPr/>
        </p:nvSpPr>
        <p:spPr>
          <a:xfrm>
            <a:off x="8882825" y="1399917"/>
            <a:ext cx="2824224"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Need of a common ERP platform to accommodate current and future growth.</a:t>
            </a:r>
          </a:p>
          <a:p>
            <a:pPr marL="285750" indent="-28575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Minimize the amount of manual activity required to conduct business, manage processes, and maintain systems.</a:t>
            </a:r>
          </a:p>
        </p:txBody>
      </p:sp>
      <p:grpSp>
        <p:nvGrpSpPr>
          <p:cNvPr id="8" name="Group 7">
            <a:extLst>
              <a:ext uri="{FF2B5EF4-FFF2-40B4-BE49-F238E27FC236}">
                <a16:creationId xmlns:a16="http://schemas.microsoft.com/office/drawing/2014/main" id="{9422FAF1-1962-DC28-5B6A-4C57E5BEE8E8}"/>
              </a:ext>
            </a:extLst>
          </p:cNvPr>
          <p:cNvGrpSpPr/>
          <p:nvPr/>
        </p:nvGrpSpPr>
        <p:grpSpPr>
          <a:xfrm>
            <a:off x="10170782" y="388750"/>
            <a:ext cx="1653907" cy="369332"/>
            <a:chOff x="8821063" y="244912"/>
            <a:chExt cx="2764768" cy="617397"/>
          </a:xfrm>
        </p:grpSpPr>
        <p:pic>
          <p:nvPicPr>
            <p:cNvPr id="9" name="Picture 8">
              <a:extLst>
                <a:ext uri="{FF2B5EF4-FFF2-40B4-BE49-F238E27FC236}">
                  <a16:creationId xmlns:a16="http://schemas.microsoft.com/office/drawing/2014/main" id="{2AF51690-CE20-09BD-AD7F-3F487B24DB18}"/>
                </a:ext>
              </a:extLst>
            </p:cNvPr>
            <p:cNvPicPr>
              <a:picLocks noChangeAspect="1"/>
            </p:cNvPicPr>
            <p:nvPr/>
          </p:nvPicPr>
          <p:blipFill>
            <a:blip r:embed="rId4"/>
            <a:srcRect/>
            <a:stretch/>
          </p:blipFill>
          <p:spPr>
            <a:xfrm>
              <a:off x="8821063" y="297255"/>
              <a:ext cx="1373030" cy="482609"/>
            </a:xfrm>
            <a:prstGeom prst="rect">
              <a:avLst/>
            </a:prstGeom>
          </p:spPr>
        </p:pic>
        <p:pic>
          <p:nvPicPr>
            <p:cNvPr id="10" name="Picture 9">
              <a:extLst>
                <a:ext uri="{FF2B5EF4-FFF2-40B4-BE49-F238E27FC236}">
                  <a16:creationId xmlns:a16="http://schemas.microsoft.com/office/drawing/2014/main" id="{2C450969-255A-0861-A79F-7590E7FAA285}"/>
                </a:ext>
              </a:extLst>
            </p:cNvPr>
            <p:cNvPicPr>
              <a:picLocks noChangeAspect="1"/>
            </p:cNvPicPr>
            <p:nvPr/>
          </p:nvPicPr>
          <p:blipFill>
            <a:blip r:embed="rId5"/>
            <a:srcRect/>
            <a:stretch/>
          </p:blipFill>
          <p:spPr>
            <a:xfrm>
              <a:off x="10782126" y="312434"/>
              <a:ext cx="803705" cy="482352"/>
            </a:xfrm>
            <a:prstGeom prst="rect">
              <a:avLst/>
            </a:prstGeom>
          </p:spPr>
        </p:pic>
        <p:cxnSp>
          <p:nvCxnSpPr>
            <p:cNvPr id="11" name="Straight Connector 10">
              <a:extLst>
                <a:ext uri="{FF2B5EF4-FFF2-40B4-BE49-F238E27FC236}">
                  <a16:creationId xmlns:a16="http://schemas.microsoft.com/office/drawing/2014/main" id="{16634053-95B6-3BC7-1FB9-B7BE284F26BC}"/>
                </a:ext>
              </a:extLst>
            </p:cNvPr>
            <p:cNvCxnSpPr>
              <a:cxnSpLocks/>
            </p:cNvCxnSpPr>
            <p:nvPr/>
          </p:nvCxnSpPr>
          <p:spPr>
            <a:xfrm>
              <a:off x="10488030" y="244912"/>
              <a:ext cx="0" cy="617397"/>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3732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07C21-A317-734F-B018-6153FE0EEA3C}"/>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How SAP RISE, AWS, &amp; SoftwareOne helped</a:t>
            </a:r>
          </a:p>
        </p:txBody>
      </p:sp>
      <p:sp>
        <p:nvSpPr>
          <p:cNvPr id="5" name="TextBox 4">
            <a:extLst>
              <a:ext uri="{FF2B5EF4-FFF2-40B4-BE49-F238E27FC236}">
                <a16:creationId xmlns:a16="http://schemas.microsoft.com/office/drawing/2014/main" id="{E0DDD3C1-DFE2-264D-A4DE-13389BAA0A87}"/>
              </a:ext>
            </a:extLst>
          </p:cNvPr>
          <p:cNvSpPr txBox="1"/>
          <p:nvPr/>
        </p:nvSpPr>
        <p:spPr>
          <a:xfrm>
            <a:off x="719909" y="1247517"/>
            <a:ext cx="7006191"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RISE with SAP, Private Edition running on Amazon Web Services (AWS) to fast-track the journey to S/4HANA and AAF becoming an intelligent enterprise.</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RISE on AWS selected for its superior performance, resilience and unrivalled support for BTP and cost.</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S/4HANA and SAP cloud solutions to standardize processes across AAF while simplifying and unifying licensing. </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SoftwareOne as a RISE with SAP Partner provided the BASIS and BTP expertise to make it all happen, as AAF did not have in-house resources.</a:t>
            </a:r>
          </a:p>
        </p:txBody>
      </p:sp>
      <p:pic>
        <p:nvPicPr>
          <p:cNvPr id="3" name="Google Shape;489;p51">
            <a:extLst>
              <a:ext uri="{FF2B5EF4-FFF2-40B4-BE49-F238E27FC236}">
                <a16:creationId xmlns:a16="http://schemas.microsoft.com/office/drawing/2014/main" id="{95B2628E-BA1C-1419-DA6C-4C6B652F0780}"/>
              </a:ext>
            </a:extLst>
          </p:cNvPr>
          <p:cNvPicPr preferRelativeResize="0"/>
          <p:nvPr/>
        </p:nvPicPr>
        <p:blipFill>
          <a:blip r:embed="rId3">
            <a:extLst>
              <a:ext uri="{28A0092B-C50C-407E-A947-70E740481C1C}">
                <a14:useLocalDpi xmlns:a14="http://schemas.microsoft.com/office/drawing/2010/main"/>
              </a:ext>
            </a:extLst>
          </a:blip>
          <a:srcRect/>
          <a:stretch/>
        </p:blipFill>
        <p:spPr>
          <a:xfrm>
            <a:off x="8397875" y="0"/>
            <a:ext cx="3794125" cy="6710371"/>
          </a:xfrm>
          <a:prstGeom prst="rect">
            <a:avLst/>
          </a:prstGeom>
          <a:noFill/>
          <a:ln>
            <a:noFill/>
          </a:ln>
        </p:spPr>
      </p:pic>
      <p:pic>
        <p:nvPicPr>
          <p:cNvPr id="6" name="Picture 5">
            <a:extLst>
              <a:ext uri="{FF2B5EF4-FFF2-40B4-BE49-F238E27FC236}">
                <a16:creationId xmlns:a16="http://schemas.microsoft.com/office/drawing/2014/main" id="{5DF7A190-DAD9-D36F-0E70-83EC02BB3E53}"/>
              </a:ext>
            </a:extLst>
          </p:cNvPr>
          <p:cNvPicPr>
            <a:picLocks noChangeAspect="1"/>
          </p:cNvPicPr>
          <p:nvPr/>
        </p:nvPicPr>
        <p:blipFill>
          <a:blip r:embed="rId4"/>
          <a:srcRect/>
          <a:stretch/>
        </p:blipFill>
        <p:spPr>
          <a:xfrm>
            <a:off x="10496621" y="6303815"/>
            <a:ext cx="988649" cy="293128"/>
          </a:xfrm>
          <a:prstGeom prst="rect">
            <a:avLst/>
          </a:prstGeom>
        </p:spPr>
      </p:pic>
      <p:grpSp>
        <p:nvGrpSpPr>
          <p:cNvPr id="7" name="Group 6">
            <a:extLst>
              <a:ext uri="{FF2B5EF4-FFF2-40B4-BE49-F238E27FC236}">
                <a16:creationId xmlns:a16="http://schemas.microsoft.com/office/drawing/2014/main" id="{1B49FC96-991F-1DE0-006F-880BF0F8B7B8}"/>
              </a:ext>
            </a:extLst>
          </p:cNvPr>
          <p:cNvGrpSpPr/>
          <p:nvPr/>
        </p:nvGrpSpPr>
        <p:grpSpPr>
          <a:xfrm>
            <a:off x="3359077" y="5373216"/>
            <a:ext cx="4463250" cy="1249267"/>
            <a:chOff x="2250124" y="5373216"/>
            <a:chExt cx="4463250" cy="1249267"/>
          </a:xfrm>
        </p:grpSpPr>
        <p:pic>
          <p:nvPicPr>
            <p:cNvPr id="8" name="Google Shape;504;p53" descr="Text&#10;&#10;Description automatically generated with medium confidence">
              <a:extLst>
                <a:ext uri="{FF2B5EF4-FFF2-40B4-BE49-F238E27FC236}">
                  <a16:creationId xmlns:a16="http://schemas.microsoft.com/office/drawing/2014/main" id="{2F6C138E-68A4-B724-14EE-7D831937E1FC}"/>
                </a:ext>
              </a:extLst>
            </p:cNvPr>
            <p:cNvPicPr preferRelativeResize="0"/>
            <p:nvPr/>
          </p:nvPicPr>
          <p:blipFill rotWithShape="1">
            <a:blip r:embed="rId5">
              <a:alphaModFix/>
            </a:blip>
            <a:srcRect l="23165" t="22699" r="30580" b="12308"/>
            <a:stretch/>
          </p:blipFill>
          <p:spPr>
            <a:xfrm>
              <a:off x="2250124" y="5379235"/>
              <a:ext cx="1644774" cy="1243248"/>
            </a:xfrm>
            <a:prstGeom prst="rect">
              <a:avLst/>
            </a:prstGeom>
            <a:noFill/>
            <a:ln>
              <a:noFill/>
            </a:ln>
          </p:spPr>
        </p:pic>
        <p:pic>
          <p:nvPicPr>
            <p:cNvPr id="9" name="Google Shape;505;p53" descr="A picture containing text, tableware, dishware, plate&#10;&#10;Description automatically generated">
              <a:extLst>
                <a:ext uri="{FF2B5EF4-FFF2-40B4-BE49-F238E27FC236}">
                  <a16:creationId xmlns:a16="http://schemas.microsoft.com/office/drawing/2014/main" id="{2E3A06BB-7C4B-A895-FD9A-12333723DFB3}"/>
                </a:ext>
              </a:extLst>
            </p:cNvPr>
            <p:cNvPicPr preferRelativeResize="0"/>
            <p:nvPr/>
          </p:nvPicPr>
          <p:blipFill rotWithShape="1">
            <a:blip r:embed="rId6">
              <a:alphaModFix/>
            </a:blip>
            <a:srcRect/>
            <a:stretch/>
          </p:blipFill>
          <p:spPr>
            <a:xfrm>
              <a:off x="5567947" y="5589545"/>
              <a:ext cx="1145427" cy="685691"/>
            </a:xfrm>
            <a:prstGeom prst="rect">
              <a:avLst/>
            </a:prstGeom>
            <a:noFill/>
            <a:ln>
              <a:noFill/>
            </a:ln>
          </p:spPr>
        </p:pic>
        <p:pic>
          <p:nvPicPr>
            <p:cNvPr id="10" name="Google Shape;506;p53" descr="Logo&#10;&#10;Description automatically generated">
              <a:extLst>
                <a:ext uri="{FF2B5EF4-FFF2-40B4-BE49-F238E27FC236}">
                  <a16:creationId xmlns:a16="http://schemas.microsoft.com/office/drawing/2014/main" id="{2663AEC0-019D-4FD9-E9B9-7DF18BE0B51F}"/>
                </a:ext>
              </a:extLst>
            </p:cNvPr>
            <p:cNvPicPr preferRelativeResize="0"/>
            <p:nvPr/>
          </p:nvPicPr>
          <p:blipFill rotWithShape="1">
            <a:blip r:embed="rId7">
              <a:alphaModFix/>
            </a:blip>
            <a:srcRect/>
            <a:stretch/>
          </p:blipFill>
          <p:spPr>
            <a:xfrm>
              <a:off x="3972506" y="5373216"/>
              <a:ext cx="1289135" cy="1118349"/>
            </a:xfrm>
            <a:prstGeom prst="rect">
              <a:avLst/>
            </a:prstGeom>
            <a:noFill/>
            <a:ln>
              <a:noFill/>
            </a:ln>
          </p:spPr>
        </p:pic>
      </p:grpSp>
      <p:grpSp>
        <p:nvGrpSpPr>
          <p:cNvPr id="11" name="Group 10">
            <a:extLst>
              <a:ext uri="{FF2B5EF4-FFF2-40B4-BE49-F238E27FC236}">
                <a16:creationId xmlns:a16="http://schemas.microsoft.com/office/drawing/2014/main" id="{984E2ECD-EF1F-7927-1EBD-92EED711B6BA}"/>
              </a:ext>
            </a:extLst>
          </p:cNvPr>
          <p:cNvGrpSpPr/>
          <p:nvPr/>
        </p:nvGrpSpPr>
        <p:grpSpPr>
          <a:xfrm>
            <a:off x="10170782" y="388750"/>
            <a:ext cx="1653907" cy="369332"/>
            <a:chOff x="8821063" y="244912"/>
            <a:chExt cx="2764768" cy="617397"/>
          </a:xfrm>
        </p:grpSpPr>
        <p:pic>
          <p:nvPicPr>
            <p:cNvPr id="12" name="Picture 11">
              <a:extLst>
                <a:ext uri="{FF2B5EF4-FFF2-40B4-BE49-F238E27FC236}">
                  <a16:creationId xmlns:a16="http://schemas.microsoft.com/office/drawing/2014/main" id="{B4EF3058-5FF6-EAD5-C4B7-4DB0494DDFBA}"/>
                </a:ext>
              </a:extLst>
            </p:cNvPr>
            <p:cNvPicPr>
              <a:picLocks noChangeAspect="1"/>
            </p:cNvPicPr>
            <p:nvPr/>
          </p:nvPicPr>
          <p:blipFill>
            <a:blip r:embed="rId8"/>
            <a:srcRect/>
            <a:stretch/>
          </p:blipFill>
          <p:spPr>
            <a:xfrm>
              <a:off x="8821063" y="297255"/>
              <a:ext cx="1373030" cy="482609"/>
            </a:xfrm>
            <a:prstGeom prst="rect">
              <a:avLst/>
            </a:prstGeom>
          </p:spPr>
        </p:pic>
        <p:pic>
          <p:nvPicPr>
            <p:cNvPr id="13" name="Picture 12">
              <a:extLst>
                <a:ext uri="{FF2B5EF4-FFF2-40B4-BE49-F238E27FC236}">
                  <a16:creationId xmlns:a16="http://schemas.microsoft.com/office/drawing/2014/main" id="{770AB700-26CB-D68F-FA73-21EECCC7E4A1}"/>
                </a:ext>
              </a:extLst>
            </p:cNvPr>
            <p:cNvPicPr>
              <a:picLocks noChangeAspect="1"/>
            </p:cNvPicPr>
            <p:nvPr/>
          </p:nvPicPr>
          <p:blipFill>
            <a:blip r:embed="rId9"/>
            <a:srcRect/>
            <a:stretch/>
          </p:blipFill>
          <p:spPr>
            <a:xfrm>
              <a:off x="10782126" y="312434"/>
              <a:ext cx="803705" cy="482352"/>
            </a:xfrm>
            <a:prstGeom prst="rect">
              <a:avLst/>
            </a:prstGeom>
          </p:spPr>
        </p:pic>
        <p:cxnSp>
          <p:nvCxnSpPr>
            <p:cNvPr id="14" name="Straight Connector 13">
              <a:extLst>
                <a:ext uri="{FF2B5EF4-FFF2-40B4-BE49-F238E27FC236}">
                  <a16:creationId xmlns:a16="http://schemas.microsoft.com/office/drawing/2014/main" id="{83152193-E394-C34F-3882-56EB67CA773E}"/>
                </a:ext>
              </a:extLst>
            </p:cNvPr>
            <p:cNvCxnSpPr>
              <a:cxnSpLocks/>
            </p:cNvCxnSpPr>
            <p:nvPr/>
          </p:nvCxnSpPr>
          <p:spPr>
            <a:xfrm>
              <a:off x="10488030" y="244912"/>
              <a:ext cx="0" cy="617397"/>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4063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9C42A-C6B1-4943-A532-588541F91747}"/>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Leveraging BTP to support the integration requirements</a:t>
            </a:r>
          </a:p>
        </p:txBody>
      </p:sp>
      <p:grpSp>
        <p:nvGrpSpPr>
          <p:cNvPr id="2" name="Group 1">
            <a:extLst>
              <a:ext uri="{FF2B5EF4-FFF2-40B4-BE49-F238E27FC236}">
                <a16:creationId xmlns:a16="http://schemas.microsoft.com/office/drawing/2014/main" id="{41C85B98-1EFC-1F4E-EE8B-0EC1607B3B3B}"/>
              </a:ext>
            </a:extLst>
          </p:cNvPr>
          <p:cNvGrpSpPr/>
          <p:nvPr/>
        </p:nvGrpSpPr>
        <p:grpSpPr>
          <a:xfrm>
            <a:off x="1051560" y="1041209"/>
            <a:ext cx="10088880" cy="4961375"/>
            <a:chOff x="1006832" y="1350898"/>
            <a:chExt cx="10088880" cy="4961375"/>
          </a:xfrm>
        </p:grpSpPr>
        <p:pic>
          <p:nvPicPr>
            <p:cNvPr id="3" name="Google Shape;514;p54">
              <a:extLst>
                <a:ext uri="{FF2B5EF4-FFF2-40B4-BE49-F238E27FC236}">
                  <a16:creationId xmlns:a16="http://schemas.microsoft.com/office/drawing/2014/main" id="{C378111B-681A-4956-D861-4E87A5DECCB9}"/>
                </a:ext>
              </a:extLst>
            </p:cNvPr>
            <p:cNvPicPr preferRelativeResize="0"/>
            <p:nvPr/>
          </p:nvPicPr>
          <p:blipFill rotWithShape="1">
            <a:blip r:embed="rId3">
              <a:alphaModFix/>
            </a:blip>
            <a:srcRect/>
            <a:stretch/>
          </p:blipFill>
          <p:spPr>
            <a:xfrm>
              <a:off x="1006832" y="1374494"/>
              <a:ext cx="10088880" cy="4937779"/>
            </a:xfrm>
            <a:prstGeom prst="rect">
              <a:avLst/>
            </a:prstGeom>
            <a:noFill/>
            <a:ln>
              <a:noFill/>
            </a:ln>
          </p:spPr>
        </p:pic>
        <p:sp>
          <p:nvSpPr>
            <p:cNvPr id="6" name="Title 8">
              <a:extLst>
                <a:ext uri="{FF2B5EF4-FFF2-40B4-BE49-F238E27FC236}">
                  <a16:creationId xmlns:a16="http://schemas.microsoft.com/office/drawing/2014/main" id="{BD6F4C4F-86FB-3C73-DF82-9FFEE343C334}"/>
                </a:ext>
              </a:extLst>
            </p:cNvPr>
            <p:cNvSpPr txBox="1">
              <a:spLocks/>
            </p:cNvSpPr>
            <p:nvPr/>
          </p:nvSpPr>
          <p:spPr>
            <a:xfrm>
              <a:off x="3624891" y="1350898"/>
              <a:ext cx="4615342" cy="442768"/>
            </a:xfrm>
            <a:prstGeom prst="rect">
              <a:avLst/>
            </a:prstGeom>
            <a:solidFill>
              <a:schemeClr val="bg1"/>
            </a:solidFill>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2400" dirty="0">
                  <a:latin typeface="Arial" panose="020B0604020202020204" pitchFamily="34" charset="0"/>
                  <a:cs typeface="Arial" panose="020B0604020202020204" pitchFamily="34" charset="0"/>
                </a:rPr>
                <a:t>The AAF Digital Enterprise</a:t>
              </a:r>
            </a:p>
          </p:txBody>
        </p:sp>
      </p:grpSp>
      <p:grpSp>
        <p:nvGrpSpPr>
          <p:cNvPr id="7" name="Group 6">
            <a:extLst>
              <a:ext uri="{FF2B5EF4-FFF2-40B4-BE49-F238E27FC236}">
                <a16:creationId xmlns:a16="http://schemas.microsoft.com/office/drawing/2014/main" id="{582AE2B7-1A8F-6C16-B9DD-6256090A5E2C}"/>
              </a:ext>
            </a:extLst>
          </p:cNvPr>
          <p:cNvGrpSpPr/>
          <p:nvPr/>
        </p:nvGrpSpPr>
        <p:grpSpPr>
          <a:xfrm>
            <a:off x="10170782" y="388750"/>
            <a:ext cx="1654004" cy="369332"/>
            <a:chOff x="8821063" y="244912"/>
            <a:chExt cx="2764930" cy="617397"/>
          </a:xfrm>
        </p:grpSpPr>
        <p:pic>
          <p:nvPicPr>
            <p:cNvPr id="8" name="Picture 7">
              <a:extLst>
                <a:ext uri="{FF2B5EF4-FFF2-40B4-BE49-F238E27FC236}">
                  <a16:creationId xmlns:a16="http://schemas.microsoft.com/office/drawing/2014/main" id="{222AAFC2-2827-D649-153D-93A6162AB4DB}"/>
                </a:ext>
              </a:extLst>
            </p:cNvPr>
            <p:cNvPicPr>
              <a:picLocks noChangeAspect="1"/>
            </p:cNvPicPr>
            <p:nvPr/>
          </p:nvPicPr>
          <p:blipFill>
            <a:blip r:embed="rId4"/>
            <a:srcRect/>
            <a:stretch/>
          </p:blipFill>
          <p:spPr>
            <a:xfrm>
              <a:off x="8821063" y="297255"/>
              <a:ext cx="1373032" cy="482609"/>
            </a:xfrm>
            <a:prstGeom prst="rect">
              <a:avLst/>
            </a:prstGeom>
          </p:spPr>
        </p:pic>
        <p:pic>
          <p:nvPicPr>
            <p:cNvPr id="9" name="Picture 8">
              <a:extLst>
                <a:ext uri="{FF2B5EF4-FFF2-40B4-BE49-F238E27FC236}">
                  <a16:creationId xmlns:a16="http://schemas.microsoft.com/office/drawing/2014/main" id="{2345034F-39B0-BCAD-AB7D-415D0719F6CC}"/>
                </a:ext>
              </a:extLst>
            </p:cNvPr>
            <p:cNvPicPr>
              <a:picLocks noChangeAspect="1"/>
            </p:cNvPicPr>
            <p:nvPr/>
          </p:nvPicPr>
          <p:blipFill>
            <a:blip r:embed="rId5"/>
            <a:srcRect/>
            <a:stretch/>
          </p:blipFill>
          <p:spPr>
            <a:xfrm>
              <a:off x="10781966" y="312434"/>
              <a:ext cx="804027" cy="482352"/>
            </a:xfrm>
            <a:prstGeom prst="rect">
              <a:avLst/>
            </a:prstGeom>
          </p:spPr>
        </p:pic>
        <p:cxnSp>
          <p:nvCxnSpPr>
            <p:cNvPr id="10" name="Straight Connector 9">
              <a:extLst>
                <a:ext uri="{FF2B5EF4-FFF2-40B4-BE49-F238E27FC236}">
                  <a16:creationId xmlns:a16="http://schemas.microsoft.com/office/drawing/2014/main" id="{B4DA0141-99C4-2182-F99D-FBAF9CB3DA31}"/>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2235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9C42A-C6B1-4943-A532-588541F91747}"/>
              </a:ext>
            </a:extLst>
          </p:cNvPr>
          <p:cNvSpPr txBox="1">
            <a:spLocks/>
          </p:cNvSpPr>
          <p:nvPr/>
        </p:nvSpPr>
        <p:spPr>
          <a:xfrm>
            <a:off x="719910" y="346313"/>
            <a:ext cx="6611620"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Managing technical changes across RISE and other SAP cloud services</a:t>
            </a:r>
          </a:p>
        </p:txBody>
      </p:sp>
      <p:sp>
        <p:nvSpPr>
          <p:cNvPr id="5" name="TextBox 4">
            <a:extLst>
              <a:ext uri="{FF2B5EF4-FFF2-40B4-BE49-F238E27FC236}">
                <a16:creationId xmlns:a16="http://schemas.microsoft.com/office/drawing/2014/main" id="{70230633-F579-F948-A05E-8B82A065D570}"/>
              </a:ext>
            </a:extLst>
          </p:cNvPr>
          <p:cNvSpPr txBox="1"/>
          <p:nvPr/>
        </p:nvSpPr>
        <p:spPr>
          <a:xfrm>
            <a:off x="719911" y="1552317"/>
            <a:ext cx="2272146" cy="10772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RISE vs. native (hybrid)</a:t>
            </a:r>
          </a:p>
          <a:p>
            <a:pPr marL="285750" indent="-285750">
              <a:spcAft>
                <a:spcPts val="1200"/>
              </a:spcAft>
              <a:buFont typeface="Arial" panose="020B0604020202020204" pitchFamily="34" charset="0"/>
              <a:buChar char="•"/>
            </a:pPr>
            <a:r>
              <a:rPr lang="en-US" dirty="0" err="1">
                <a:latin typeface="Arial" panose="020B0604020202020204" pitchFamily="34" charset="0"/>
                <a:cs typeface="Arial" panose="020B0604020202020204" pitchFamily="34" charset="0"/>
              </a:rPr>
              <a:t>ChaRM</a:t>
            </a:r>
            <a:r>
              <a:rPr lang="en-US" dirty="0">
                <a:latin typeface="Arial" panose="020B0604020202020204" pitchFamily="34" charset="0"/>
                <a:cs typeface="Arial" panose="020B0604020202020204" pitchFamily="34" charset="0"/>
              </a:rPr>
              <a:t> / manual</a:t>
            </a:r>
          </a:p>
        </p:txBody>
      </p:sp>
      <p:grpSp>
        <p:nvGrpSpPr>
          <p:cNvPr id="2" name="Group 1">
            <a:extLst>
              <a:ext uri="{FF2B5EF4-FFF2-40B4-BE49-F238E27FC236}">
                <a16:creationId xmlns:a16="http://schemas.microsoft.com/office/drawing/2014/main" id="{F7E7C6F2-D21C-996F-D656-9E6E6184DC5C}"/>
              </a:ext>
            </a:extLst>
          </p:cNvPr>
          <p:cNvGrpSpPr/>
          <p:nvPr/>
        </p:nvGrpSpPr>
        <p:grpSpPr>
          <a:xfrm>
            <a:off x="3623455" y="1626446"/>
            <a:ext cx="8042821" cy="4214707"/>
            <a:chOff x="3280853" y="2025503"/>
            <a:chExt cx="8042821" cy="4214707"/>
          </a:xfrm>
        </p:grpSpPr>
        <p:pic>
          <p:nvPicPr>
            <p:cNvPr id="3" name="Google Shape;522;p55">
              <a:extLst>
                <a:ext uri="{FF2B5EF4-FFF2-40B4-BE49-F238E27FC236}">
                  <a16:creationId xmlns:a16="http://schemas.microsoft.com/office/drawing/2014/main" id="{D6771CCC-C71A-7C04-4184-E5C247DFD490}"/>
                </a:ext>
              </a:extLst>
            </p:cNvPr>
            <p:cNvPicPr preferRelativeResize="0"/>
            <p:nvPr/>
          </p:nvPicPr>
          <p:blipFill rotWithShape="1">
            <a:blip r:embed="rId3">
              <a:alphaModFix/>
            </a:blip>
            <a:srcRect t="16638"/>
            <a:stretch/>
          </p:blipFill>
          <p:spPr>
            <a:xfrm>
              <a:off x="3280853" y="2413248"/>
              <a:ext cx="8042821" cy="3826962"/>
            </a:xfrm>
            <a:prstGeom prst="rect">
              <a:avLst/>
            </a:prstGeom>
            <a:noFill/>
            <a:ln>
              <a:noFill/>
            </a:ln>
          </p:spPr>
        </p:pic>
        <p:sp>
          <p:nvSpPr>
            <p:cNvPr id="6" name="Title 8">
              <a:extLst>
                <a:ext uri="{FF2B5EF4-FFF2-40B4-BE49-F238E27FC236}">
                  <a16:creationId xmlns:a16="http://schemas.microsoft.com/office/drawing/2014/main" id="{C79F34D4-C4D7-B809-CE74-0304DE7A7E77}"/>
                </a:ext>
              </a:extLst>
            </p:cNvPr>
            <p:cNvSpPr txBox="1">
              <a:spLocks/>
            </p:cNvSpPr>
            <p:nvPr/>
          </p:nvSpPr>
          <p:spPr>
            <a:xfrm>
              <a:off x="3316546" y="2025503"/>
              <a:ext cx="6353766" cy="382772"/>
            </a:xfrm>
            <a:prstGeom prst="rect">
              <a:avLst/>
            </a:prstGeom>
            <a:solidFill>
              <a:schemeClr val="bg1"/>
            </a:solidFill>
          </p:spPr>
          <p:txBody>
            <a:bodyPr vert="horz" lIns="91440" tIns="0" rIns="0" bIns="0" rtlCol="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DS4 – QS4 – PS4 Transport Strategy</a:t>
              </a:r>
            </a:p>
          </p:txBody>
        </p:sp>
      </p:grpSp>
      <p:grpSp>
        <p:nvGrpSpPr>
          <p:cNvPr id="7" name="Group 6">
            <a:extLst>
              <a:ext uri="{FF2B5EF4-FFF2-40B4-BE49-F238E27FC236}">
                <a16:creationId xmlns:a16="http://schemas.microsoft.com/office/drawing/2014/main" id="{FF0602EB-D017-BAFE-F2FB-A32A96F0C2D7}"/>
              </a:ext>
            </a:extLst>
          </p:cNvPr>
          <p:cNvGrpSpPr/>
          <p:nvPr/>
        </p:nvGrpSpPr>
        <p:grpSpPr>
          <a:xfrm>
            <a:off x="10170782" y="388750"/>
            <a:ext cx="1654004" cy="369332"/>
            <a:chOff x="8821063" y="244912"/>
            <a:chExt cx="2764930" cy="617397"/>
          </a:xfrm>
        </p:grpSpPr>
        <p:pic>
          <p:nvPicPr>
            <p:cNvPr id="8" name="Picture 7">
              <a:extLst>
                <a:ext uri="{FF2B5EF4-FFF2-40B4-BE49-F238E27FC236}">
                  <a16:creationId xmlns:a16="http://schemas.microsoft.com/office/drawing/2014/main" id="{FA5B3A00-FAFF-4677-9284-765083DE05F6}"/>
                </a:ext>
              </a:extLst>
            </p:cNvPr>
            <p:cNvPicPr>
              <a:picLocks noChangeAspect="1"/>
            </p:cNvPicPr>
            <p:nvPr/>
          </p:nvPicPr>
          <p:blipFill>
            <a:blip r:embed="rId4"/>
            <a:srcRect/>
            <a:stretch/>
          </p:blipFill>
          <p:spPr>
            <a:xfrm>
              <a:off x="8821063" y="297255"/>
              <a:ext cx="1373032" cy="482609"/>
            </a:xfrm>
            <a:prstGeom prst="rect">
              <a:avLst/>
            </a:prstGeom>
          </p:spPr>
        </p:pic>
        <p:pic>
          <p:nvPicPr>
            <p:cNvPr id="9" name="Picture 8">
              <a:extLst>
                <a:ext uri="{FF2B5EF4-FFF2-40B4-BE49-F238E27FC236}">
                  <a16:creationId xmlns:a16="http://schemas.microsoft.com/office/drawing/2014/main" id="{6DE75919-6F2A-7EE5-7528-5281ECE980D2}"/>
                </a:ext>
              </a:extLst>
            </p:cNvPr>
            <p:cNvPicPr>
              <a:picLocks noChangeAspect="1"/>
            </p:cNvPicPr>
            <p:nvPr/>
          </p:nvPicPr>
          <p:blipFill>
            <a:blip r:embed="rId5"/>
            <a:srcRect/>
            <a:stretch/>
          </p:blipFill>
          <p:spPr>
            <a:xfrm>
              <a:off x="10781966" y="312434"/>
              <a:ext cx="804027" cy="482352"/>
            </a:xfrm>
            <a:prstGeom prst="rect">
              <a:avLst/>
            </a:prstGeom>
          </p:spPr>
        </p:pic>
        <p:cxnSp>
          <p:nvCxnSpPr>
            <p:cNvPr id="10" name="Straight Connector 9">
              <a:extLst>
                <a:ext uri="{FF2B5EF4-FFF2-40B4-BE49-F238E27FC236}">
                  <a16:creationId xmlns:a16="http://schemas.microsoft.com/office/drawing/2014/main" id="{EC1DA326-C018-9938-7CDD-D0DCCE4034C8}"/>
                </a:ext>
              </a:extLst>
            </p:cNvPr>
            <p:cNvCxnSpPr>
              <a:cxnSpLocks/>
            </p:cNvCxnSpPr>
            <p:nvPr/>
          </p:nvCxnSpPr>
          <p:spPr>
            <a:xfrm>
              <a:off x="10488030" y="244912"/>
              <a:ext cx="0" cy="6173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99785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58cfa1de-6aea-4694-b2c3-d297ff41cac6" xsi:nil="true"/>
    <TaxCatchAll xmlns="f30feb56-18b9-48ce-bf47-6e6900332ec3" xsi:nil="true"/>
    <lcf76f155ced4ddcb4097134ff3c332f xmlns="58cfa1de-6aea-4694-b2c3-d297ff41cac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C7064E3F524F4BA56313D2825AC6C0" ma:contentTypeVersion="17" ma:contentTypeDescription="Create a new document." ma:contentTypeScope="" ma:versionID="0da823f368e8682a0dd4345ada30c972">
  <xsd:schema xmlns:xsd="http://www.w3.org/2001/XMLSchema" xmlns:xs="http://www.w3.org/2001/XMLSchema" xmlns:p="http://schemas.microsoft.com/office/2006/metadata/properties" xmlns:ns2="f30feb56-18b9-48ce-bf47-6e6900332ec3" xmlns:ns3="58cfa1de-6aea-4694-b2c3-d297ff41cac6" targetNamespace="http://schemas.microsoft.com/office/2006/metadata/properties" ma:root="true" ma:fieldsID="1e45a36502e8ae6f212c7744012782c6" ns2:_="" ns3:_="">
    <xsd:import namespace="f30feb56-18b9-48ce-bf47-6e6900332ec3"/>
    <xsd:import namespace="58cfa1de-6aea-4694-b2c3-d297ff41ca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0feb56-18b9-48ce-bf47-6e6900332e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d77f6fa9-64d5-4873-ae46-921c4dff1ae1}" ma:internalName="TaxCatchAll" ma:showField="CatchAllData" ma:web="f30feb56-18b9-48ce-bf47-6e6900332e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cfa1de-6aea-4694-b2c3-d297ff41cac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_Flow_SignoffStatus" ma:index="12" nillable="true" ma:displayName="Sign-off status" ma:internalName="_x0024_Resources_x003a_core_x002c_Signoff_Status_x003b_">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6f15632-b304-49da-92fa-05eba147a0b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F4E36E-7266-40DE-9998-F2E1BF34DBDB}">
  <ds:schemaRefs>
    <ds:schemaRef ds:uri="http://schemas.microsoft.com/sharepoint/v3/contenttype/forms"/>
  </ds:schemaRefs>
</ds:datastoreItem>
</file>

<file path=customXml/itemProps2.xml><?xml version="1.0" encoding="utf-8"?>
<ds:datastoreItem xmlns:ds="http://schemas.openxmlformats.org/officeDocument/2006/customXml" ds:itemID="{8B5AE8DC-0B17-4B57-8100-311A39CCD5AB}">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58cfa1de-6aea-4694-b2c3-d297ff41cac6"/>
    <ds:schemaRef ds:uri="f30feb56-18b9-48ce-bf47-6e6900332ec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1892E60-104E-4381-A04E-C4B4A68383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0feb56-18b9-48ce-bf47-6e6900332ec3"/>
    <ds:schemaRef ds:uri="58cfa1de-6aea-4694-b2c3-d297ff41c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Quotable</Template>
  <TotalTime>2553</TotalTime>
  <Words>2216</Words>
  <Application>Microsoft Office PowerPoint</Application>
  <PresentationFormat>Widescreen</PresentationFormat>
  <Paragraphs>284</Paragraphs>
  <Slides>20</Slides>
  <Notes>19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Arial</vt:lpstr>
      <vt:lpstr>Benton Sans</vt:lpstr>
      <vt:lpstr>Calibri</vt:lpstr>
      <vt:lpstr>Calibri Light</vt:lpstr>
      <vt:lpstr>Century Gothic</vt:lpstr>
      <vt:lpstr>Libre Franklin</vt:lpstr>
      <vt:lpstr>Open Sans</vt:lpstr>
      <vt:lpstr>Proxima Nova Rg</vt:lpstr>
      <vt:lpstr>Wingdings 2</vt:lpstr>
      <vt:lpstr>Quotable</vt:lpstr>
      <vt:lpstr>2_Custom Design</vt:lpstr>
      <vt:lpstr>8_Custom Design</vt:lpstr>
      <vt:lpstr>5_Custom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Brett</dc:creator>
  <cp:lastModifiedBy>Natalie Lo</cp:lastModifiedBy>
  <cp:revision>259</cp:revision>
  <cp:lastPrinted>2019-07-12T15:23:43Z</cp:lastPrinted>
  <dcterms:created xsi:type="dcterms:W3CDTF">2019-06-20T17:26:24Z</dcterms:created>
  <dcterms:modified xsi:type="dcterms:W3CDTF">2023-05-30T19:50:10Z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0x01010061C7064E3F524F4BA56313D2825AC6C0</vt:lpwstr>
  </property>
</Properties>
</file>