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9809" r:id="rId5"/>
    <p:sldId id="266" r:id="rId6"/>
    <p:sldId id="9848" r:id="rId7"/>
    <p:sldId id="9784" r:id="rId8"/>
    <p:sldId id="9853" r:id="rId9"/>
    <p:sldId id="9788" r:id="rId10"/>
    <p:sldId id="9812" r:id="rId11"/>
    <p:sldId id="9847" r:id="rId12"/>
    <p:sldId id="9816" r:id="rId13"/>
    <p:sldId id="9804" r:id="rId14"/>
    <p:sldId id="9854" r:id="rId15"/>
    <p:sldId id="9855" r:id="rId16"/>
    <p:sldId id="268" r:id="rId17"/>
    <p:sldId id="273" r:id="rId18"/>
    <p:sldId id="269" r:id="rId19"/>
    <p:sldId id="274" r:id="rId20"/>
    <p:sldId id="270" r:id="rId21"/>
    <p:sldId id="9820"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61" userDrawn="1">
          <p15:clr>
            <a:srgbClr val="A4A3A4"/>
          </p15:clr>
        </p15:guide>
        <p15:guide id="4" pos="7219" userDrawn="1">
          <p15:clr>
            <a:srgbClr val="A4A3A4"/>
          </p15:clr>
        </p15:guide>
        <p15:guide id="5" orient="horz" pos="391" userDrawn="1">
          <p15:clr>
            <a:srgbClr val="A4A3A4"/>
          </p15:clr>
        </p15:guide>
        <p15:guide id="6" orient="horz" pos="3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1A"/>
    <a:srgbClr val="0E509A"/>
    <a:srgbClr val="54C0E8"/>
    <a:srgbClr val="395394"/>
    <a:srgbClr val="000000"/>
    <a:srgbClr val="3B5CAD"/>
    <a:srgbClr val="5AB9DD"/>
    <a:srgbClr val="63C6EA"/>
    <a:srgbClr val="F2F2F0"/>
    <a:srgbClr val="EBEB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56B8D-AE1E-498E-8E24-1767BC833288}" v="115" dt="2022-02-23T20:31:46.61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0898" autoAdjust="0"/>
  </p:normalViewPr>
  <p:slideViewPr>
    <p:cSldViewPr snapToGrid="0">
      <p:cViewPr varScale="1">
        <p:scale>
          <a:sx n="91" d="100"/>
          <a:sy n="91" d="100"/>
        </p:scale>
        <p:origin x="612" y="96"/>
      </p:cViewPr>
      <p:guideLst>
        <p:guide orient="horz" pos="2160"/>
        <p:guide pos="3840"/>
        <p:guide pos="461"/>
        <p:guide pos="7219"/>
        <p:guide orient="horz" pos="391"/>
        <p:guide orient="horz" pos="3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8F9E0-43AF-4F3B-B1CA-4B04EECA2CFA}" type="doc">
      <dgm:prSet loTypeId="urn:microsoft.com/office/officeart/2005/8/layout/equation1" loCatId="process" qsTypeId="urn:microsoft.com/office/officeart/2005/8/quickstyle/3d1" qsCatId="3D" csTypeId="urn:microsoft.com/office/officeart/2005/8/colors/accent0_1" csCatId="mainScheme" phldr="1"/>
      <dgm:spPr/>
      <dgm:t>
        <a:bodyPr/>
        <a:lstStyle/>
        <a:p>
          <a:endParaRPr lang="en-US"/>
        </a:p>
      </dgm:t>
    </dgm:pt>
    <dgm:pt modelId="{4D7AF4FA-DEDE-45E3-B4DA-3DB9DEE119E5}">
      <dgm:prSet phldrT="[Text]" custT="1"/>
      <dgm:spPr>
        <a:ln>
          <a:solidFill>
            <a:schemeClr val="accent4"/>
          </a:solidFill>
        </a:ln>
      </dgm:spPr>
      <dgm:t>
        <a:bodyPr/>
        <a:lstStyle/>
        <a:p>
          <a:endParaRPr lang="en-US" sz="1200">
            <a:latin typeface="Montserrat Medium" panose="02000505000000020004"/>
          </a:endParaRPr>
        </a:p>
      </dgm:t>
    </dgm:pt>
    <dgm:pt modelId="{C9ACF523-D56C-4D75-88F1-D54ACF7496F6}" type="parTrans" cxnId="{773DF7B3-850A-4DFE-9904-355D67139451}">
      <dgm:prSet/>
      <dgm:spPr/>
      <dgm:t>
        <a:bodyPr/>
        <a:lstStyle/>
        <a:p>
          <a:endParaRPr lang="en-US"/>
        </a:p>
      </dgm:t>
    </dgm:pt>
    <dgm:pt modelId="{222BB380-E2A7-49C2-B81F-E33162F278C8}" type="sibTrans" cxnId="{773DF7B3-850A-4DFE-9904-355D67139451}">
      <dgm:prSet/>
      <dgm:spPr>
        <a:solidFill>
          <a:schemeClr val="bg1"/>
        </a:solidFill>
        <a:ln>
          <a:solidFill>
            <a:schemeClr val="tx2"/>
          </a:solidFill>
        </a:ln>
      </dgm:spPr>
      <dgm:t>
        <a:bodyPr/>
        <a:lstStyle/>
        <a:p>
          <a:endParaRPr lang="en-US"/>
        </a:p>
      </dgm:t>
    </dgm:pt>
    <dgm:pt modelId="{A34B608A-2561-4327-95F5-E090906645E6}">
      <dgm:prSet phldrT="[Text]"/>
      <dgm:spPr>
        <a:ln>
          <a:solidFill>
            <a:schemeClr val="accent4"/>
          </a:solidFill>
        </a:ln>
      </dgm:spPr>
      <dgm:t>
        <a:bodyPr/>
        <a:lstStyle/>
        <a:p>
          <a:r>
            <a:rPr lang="en-US"/>
            <a:t>  </a:t>
          </a:r>
        </a:p>
      </dgm:t>
    </dgm:pt>
    <dgm:pt modelId="{504E03A8-A102-4083-8FD8-448182A698AC}" type="parTrans" cxnId="{5234A9D0-94EE-491A-9C9B-F2F843E2E8B5}">
      <dgm:prSet/>
      <dgm:spPr/>
      <dgm:t>
        <a:bodyPr/>
        <a:lstStyle/>
        <a:p>
          <a:endParaRPr lang="en-US"/>
        </a:p>
      </dgm:t>
    </dgm:pt>
    <dgm:pt modelId="{82F9051D-7075-43FD-BCE9-1BE8C607E341}" type="sibTrans" cxnId="{5234A9D0-94EE-491A-9C9B-F2F843E2E8B5}">
      <dgm:prSet/>
      <dgm:spPr>
        <a:solidFill>
          <a:schemeClr val="bg1"/>
        </a:solidFill>
        <a:ln>
          <a:solidFill>
            <a:schemeClr val="tx2"/>
          </a:solidFill>
        </a:ln>
      </dgm:spPr>
      <dgm:t>
        <a:bodyPr/>
        <a:lstStyle/>
        <a:p>
          <a:endParaRPr lang="en-US"/>
        </a:p>
      </dgm:t>
    </dgm:pt>
    <dgm:pt modelId="{86EB4530-09B6-442F-971E-006D1F72B7CB}">
      <dgm:prSet phldrT="[Text]"/>
      <dgm:spPr>
        <a:ln>
          <a:solidFill>
            <a:schemeClr val="accent4"/>
          </a:solidFill>
        </a:ln>
      </dgm:spPr>
      <dgm:t>
        <a:bodyPr/>
        <a:lstStyle/>
        <a:p>
          <a:r>
            <a:rPr lang="en-US"/>
            <a:t> </a:t>
          </a:r>
        </a:p>
      </dgm:t>
    </dgm:pt>
    <dgm:pt modelId="{0EBE1D9E-D930-4823-8CB6-4F11D47D2E24}" type="parTrans" cxnId="{CE72DDC7-97CE-45AF-90E0-11BF30ACD804}">
      <dgm:prSet/>
      <dgm:spPr/>
      <dgm:t>
        <a:bodyPr/>
        <a:lstStyle/>
        <a:p>
          <a:endParaRPr lang="en-US"/>
        </a:p>
      </dgm:t>
    </dgm:pt>
    <dgm:pt modelId="{B32D60B4-419E-4874-AE8C-C5F8BDC2FDAF}" type="sibTrans" cxnId="{CE72DDC7-97CE-45AF-90E0-11BF30ACD804}">
      <dgm:prSet/>
      <dgm:spPr>
        <a:solidFill>
          <a:schemeClr val="bg1"/>
        </a:solidFill>
        <a:ln>
          <a:solidFill>
            <a:schemeClr val="tx2"/>
          </a:solidFill>
        </a:ln>
      </dgm:spPr>
      <dgm:t>
        <a:bodyPr/>
        <a:lstStyle/>
        <a:p>
          <a:endParaRPr lang="en-US"/>
        </a:p>
      </dgm:t>
    </dgm:pt>
    <dgm:pt modelId="{B1FB6720-8E80-4C84-9284-AE2C520295DD}">
      <dgm:prSet/>
      <dgm:spPr>
        <a:ln>
          <a:solidFill>
            <a:schemeClr val="accent4"/>
          </a:solidFill>
        </a:ln>
      </dgm:spPr>
      <dgm:t>
        <a:bodyPr/>
        <a:lstStyle/>
        <a:p>
          <a:endParaRPr lang="en-US"/>
        </a:p>
      </dgm:t>
    </dgm:pt>
    <dgm:pt modelId="{834797C4-F5AD-4049-8E80-5FE3E64C7812}" type="parTrans" cxnId="{568441FA-1C43-41C7-9C92-AE72ECE4B0E0}">
      <dgm:prSet/>
      <dgm:spPr/>
      <dgm:t>
        <a:bodyPr/>
        <a:lstStyle/>
        <a:p>
          <a:endParaRPr lang="en-US"/>
        </a:p>
      </dgm:t>
    </dgm:pt>
    <dgm:pt modelId="{31E9FE30-B0C4-4F6F-BC86-1664B6D2D64F}" type="sibTrans" cxnId="{568441FA-1C43-41C7-9C92-AE72ECE4B0E0}">
      <dgm:prSet/>
      <dgm:spPr>
        <a:solidFill>
          <a:schemeClr val="bg1"/>
        </a:solidFill>
        <a:ln>
          <a:solidFill>
            <a:schemeClr val="tx2"/>
          </a:solidFill>
        </a:ln>
      </dgm:spPr>
      <dgm:t>
        <a:bodyPr/>
        <a:lstStyle/>
        <a:p>
          <a:endParaRPr lang="en-US"/>
        </a:p>
      </dgm:t>
    </dgm:pt>
    <dgm:pt modelId="{7ADE68C5-AD53-4E26-B69B-79B59FB039B5}">
      <dgm:prSet/>
      <dgm:spPr>
        <a:ln>
          <a:solidFill>
            <a:schemeClr val="accent4"/>
          </a:solidFill>
        </a:ln>
      </dgm:spPr>
      <dgm:t>
        <a:bodyPr/>
        <a:lstStyle/>
        <a:p>
          <a:endParaRPr lang="en-US"/>
        </a:p>
      </dgm:t>
    </dgm:pt>
    <dgm:pt modelId="{2C445D2A-49A8-4C8D-ABB6-2F1E03FA2522}" type="parTrans" cxnId="{5247F75C-02AC-4EB6-9D69-BF70CF33053E}">
      <dgm:prSet/>
      <dgm:spPr/>
      <dgm:t>
        <a:bodyPr/>
        <a:lstStyle/>
        <a:p>
          <a:endParaRPr lang="en-US"/>
        </a:p>
      </dgm:t>
    </dgm:pt>
    <dgm:pt modelId="{3AAF3750-1A76-42D3-A307-154E6BBDB05E}" type="sibTrans" cxnId="{5247F75C-02AC-4EB6-9D69-BF70CF33053E}">
      <dgm:prSet/>
      <dgm:spPr>
        <a:solidFill>
          <a:srgbClr val="2F4D9F"/>
        </a:solidFill>
      </dgm:spPr>
      <dgm:t>
        <a:bodyPr/>
        <a:lstStyle/>
        <a:p>
          <a:endParaRPr lang="en-US"/>
        </a:p>
      </dgm:t>
    </dgm:pt>
    <dgm:pt modelId="{76D32493-D732-4279-BFB8-067779FD0BB7}">
      <dgm:prSet/>
      <dgm:spPr>
        <a:ln>
          <a:solidFill>
            <a:schemeClr val="accent4"/>
          </a:solidFill>
        </a:ln>
      </dgm:spPr>
      <dgm:t>
        <a:bodyPr/>
        <a:lstStyle/>
        <a:p>
          <a:endParaRPr lang="en-US"/>
        </a:p>
      </dgm:t>
    </dgm:pt>
    <dgm:pt modelId="{E61940CC-DB41-4935-AEEE-AC9BA26B7608}" type="parTrans" cxnId="{DF893A5D-9A3C-47C6-B521-CB78EA36D332}">
      <dgm:prSet/>
      <dgm:spPr/>
      <dgm:t>
        <a:bodyPr/>
        <a:lstStyle/>
        <a:p>
          <a:endParaRPr lang="en-US"/>
        </a:p>
      </dgm:t>
    </dgm:pt>
    <dgm:pt modelId="{64766F52-EFF7-41E5-8D76-1DBA2D4282C5}" type="sibTrans" cxnId="{DF893A5D-9A3C-47C6-B521-CB78EA36D332}">
      <dgm:prSet/>
      <dgm:spPr/>
      <dgm:t>
        <a:bodyPr/>
        <a:lstStyle/>
        <a:p>
          <a:endParaRPr lang="en-US"/>
        </a:p>
      </dgm:t>
    </dgm:pt>
    <dgm:pt modelId="{26AE9018-7C86-41D7-B297-2C49D1739AE2}" type="pres">
      <dgm:prSet presAssocID="{5EA8F9E0-43AF-4F3B-B1CA-4B04EECA2CFA}" presName="linearFlow" presStyleCnt="0">
        <dgm:presLayoutVars>
          <dgm:dir/>
          <dgm:resizeHandles val="exact"/>
        </dgm:presLayoutVars>
      </dgm:prSet>
      <dgm:spPr/>
    </dgm:pt>
    <dgm:pt modelId="{85F1603F-DF96-4177-B59D-5D7A71E22AF9}" type="pres">
      <dgm:prSet presAssocID="{4D7AF4FA-DEDE-45E3-B4DA-3DB9DEE119E5}" presName="node" presStyleLbl="node1" presStyleIdx="0" presStyleCnt="6">
        <dgm:presLayoutVars>
          <dgm:bulletEnabled val="1"/>
        </dgm:presLayoutVars>
      </dgm:prSet>
      <dgm:spPr/>
    </dgm:pt>
    <dgm:pt modelId="{67FDF1C9-AC89-42E8-BB20-017503A50EF0}" type="pres">
      <dgm:prSet presAssocID="{222BB380-E2A7-49C2-B81F-E33162F278C8}" presName="spacerL" presStyleCnt="0"/>
      <dgm:spPr/>
    </dgm:pt>
    <dgm:pt modelId="{C93CC97E-3154-48EB-9592-13E0F5AE889B}" type="pres">
      <dgm:prSet presAssocID="{222BB380-E2A7-49C2-B81F-E33162F278C8}" presName="sibTrans" presStyleLbl="sibTrans2D1" presStyleIdx="0" presStyleCnt="5"/>
      <dgm:spPr/>
    </dgm:pt>
    <dgm:pt modelId="{8AC72F4B-CC20-4B9D-8C49-DF7B77A640B7}" type="pres">
      <dgm:prSet presAssocID="{222BB380-E2A7-49C2-B81F-E33162F278C8}" presName="spacerR" presStyleCnt="0"/>
      <dgm:spPr/>
    </dgm:pt>
    <dgm:pt modelId="{27BD1C2F-4EB5-43BA-9366-E71C7E8E126D}" type="pres">
      <dgm:prSet presAssocID="{B1FB6720-8E80-4C84-9284-AE2C520295DD}" presName="node" presStyleLbl="node1" presStyleIdx="1" presStyleCnt="6">
        <dgm:presLayoutVars>
          <dgm:bulletEnabled val="1"/>
        </dgm:presLayoutVars>
      </dgm:prSet>
      <dgm:spPr/>
    </dgm:pt>
    <dgm:pt modelId="{3518BD7E-E42E-40DB-8A21-E4756719DF05}" type="pres">
      <dgm:prSet presAssocID="{31E9FE30-B0C4-4F6F-BC86-1664B6D2D64F}" presName="spacerL" presStyleCnt="0"/>
      <dgm:spPr/>
    </dgm:pt>
    <dgm:pt modelId="{E338E21F-0635-4B72-A2D6-313C9207AC9C}" type="pres">
      <dgm:prSet presAssocID="{31E9FE30-B0C4-4F6F-BC86-1664B6D2D64F}" presName="sibTrans" presStyleLbl="sibTrans2D1" presStyleIdx="1" presStyleCnt="5"/>
      <dgm:spPr/>
    </dgm:pt>
    <dgm:pt modelId="{9B9CF975-B2F9-4C65-AEE0-56926F1E749C}" type="pres">
      <dgm:prSet presAssocID="{31E9FE30-B0C4-4F6F-BC86-1664B6D2D64F}" presName="spacerR" presStyleCnt="0"/>
      <dgm:spPr/>
    </dgm:pt>
    <dgm:pt modelId="{40EE8B45-6593-40BF-8AE8-D13FE87D4860}" type="pres">
      <dgm:prSet presAssocID="{A34B608A-2561-4327-95F5-E090906645E6}" presName="node" presStyleLbl="node1" presStyleIdx="2" presStyleCnt="6">
        <dgm:presLayoutVars>
          <dgm:bulletEnabled val="1"/>
        </dgm:presLayoutVars>
      </dgm:prSet>
      <dgm:spPr/>
    </dgm:pt>
    <dgm:pt modelId="{6CAB7AA6-8BAD-472E-B375-732B121C64E7}" type="pres">
      <dgm:prSet presAssocID="{82F9051D-7075-43FD-BCE9-1BE8C607E341}" presName="spacerL" presStyleCnt="0"/>
      <dgm:spPr/>
    </dgm:pt>
    <dgm:pt modelId="{B318364D-523A-443B-9E50-722FBE4F34C2}" type="pres">
      <dgm:prSet presAssocID="{82F9051D-7075-43FD-BCE9-1BE8C607E341}" presName="sibTrans" presStyleLbl="sibTrans2D1" presStyleIdx="2" presStyleCnt="5" custLinFactX="517130" custLinFactNeighborX="600000"/>
      <dgm:spPr/>
    </dgm:pt>
    <dgm:pt modelId="{A2FF025F-0556-4CBB-9A9D-6ACB6CBDDBE6}" type="pres">
      <dgm:prSet presAssocID="{82F9051D-7075-43FD-BCE9-1BE8C607E341}" presName="spacerR" presStyleCnt="0"/>
      <dgm:spPr/>
    </dgm:pt>
    <dgm:pt modelId="{F813F2E4-50FB-4316-9B51-AFAFBC8098DB}" type="pres">
      <dgm:prSet presAssocID="{86EB4530-09B6-442F-971E-006D1F72B7CB}" presName="node" presStyleLbl="node1" presStyleIdx="3" presStyleCnt="6">
        <dgm:presLayoutVars>
          <dgm:bulletEnabled val="1"/>
        </dgm:presLayoutVars>
      </dgm:prSet>
      <dgm:spPr/>
    </dgm:pt>
    <dgm:pt modelId="{4D6FAD54-7B52-4E35-8A65-99711A75A5B1}" type="pres">
      <dgm:prSet presAssocID="{B32D60B4-419E-4874-AE8C-C5F8BDC2FDAF}" presName="spacerL" presStyleCnt="0"/>
      <dgm:spPr/>
    </dgm:pt>
    <dgm:pt modelId="{DECB193C-A895-40CA-B537-6D5510101DE1}" type="pres">
      <dgm:prSet presAssocID="{B32D60B4-419E-4874-AE8C-C5F8BDC2FDAF}" presName="sibTrans" presStyleLbl="sibTrans2D1" presStyleIdx="3" presStyleCnt="5"/>
      <dgm:spPr/>
    </dgm:pt>
    <dgm:pt modelId="{1B79D41B-055D-4172-87E8-7304D1FC691D}" type="pres">
      <dgm:prSet presAssocID="{B32D60B4-419E-4874-AE8C-C5F8BDC2FDAF}" presName="spacerR" presStyleCnt="0"/>
      <dgm:spPr/>
    </dgm:pt>
    <dgm:pt modelId="{A1565D7A-A5D6-464D-9224-22DF62017E3F}" type="pres">
      <dgm:prSet presAssocID="{7ADE68C5-AD53-4E26-B69B-79B59FB039B5}" presName="node" presStyleLbl="node1" presStyleIdx="4" presStyleCnt="6">
        <dgm:presLayoutVars>
          <dgm:bulletEnabled val="1"/>
        </dgm:presLayoutVars>
      </dgm:prSet>
      <dgm:spPr/>
    </dgm:pt>
    <dgm:pt modelId="{F62ADD62-D55D-4EA8-98AB-84C778E4D331}" type="pres">
      <dgm:prSet presAssocID="{3AAF3750-1A76-42D3-A307-154E6BBDB05E}" presName="spacerL" presStyleCnt="0"/>
      <dgm:spPr/>
    </dgm:pt>
    <dgm:pt modelId="{180A9BCD-1318-42F0-BE47-6E7199310F02}" type="pres">
      <dgm:prSet presAssocID="{3AAF3750-1A76-42D3-A307-154E6BBDB05E}" presName="sibTrans" presStyleLbl="sibTrans2D1" presStyleIdx="4" presStyleCnt="5" custLinFactX="-519685" custLinFactNeighborX="-600000"/>
      <dgm:spPr/>
    </dgm:pt>
    <dgm:pt modelId="{64913503-47C3-47DE-8924-73D2E9DB9D21}" type="pres">
      <dgm:prSet presAssocID="{3AAF3750-1A76-42D3-A307-154E6BBDB05E}" presName="spacerR" presStyleCnt="0"/>
      <dgm:spPr/>
    </dgm:pt>
    <dgm:pt modelId="{F1DF20B7-A35F-4FD4-BB02-F4AF0897B771}" type="pres">
      <dgm:prSet presAssocID="{76D32493-D732-4279-BFB8-067779FD0BB7}" presName="node" presStyleLbl="node1" presStyleIdx="5" presStyleCnt="6">
        <dgm:presLayoutVars>
          <dgm:bulletEnabled val="1"/>
        </dgm:presLayoutVars>
      </dgm:prSet>
      <dgm:spPr/>
    </dgm:pt>
  </dgm:ptLst>
  <dgm:cxnLst>
    <dgm:cxn modelId="{C85A2308-870F-40E7-8307-46FECE8A3577}" type="presOf" srcId="{3AAF3750-1A76-42D3-A307-154E6BBDB05E}" destId="{180A9BCD-1318-42F0-BE47-6E7199310F02}" srcOrd="0" destOrd="0" presId="urn:microsoft.com/office/officeart/2005/8/layout/equation1"/>
    <dgm:cxn modelId="{E16E3D0C-6A60-4389-A7AC-8F15654E113A}" type="presOf" srcId="{76D32493-D732-4279-BFB8-067779FD0BB7}" destId="{F1DF20B7-A35F-4FD4-BB02-F4AF0897B771}" srcOrd="0" destOrd="0" presId="urn:microsoft.com/office/officeart/2005/8/layout/equation1"/>
    <dgm:cxn modelId="{28946110-BF50-4193-B09D-78260D8CA420}" type="presOf" srcId="{31E9FE30-B0C4-4F6F-BC86-1664B6D2D64F}" destId="{E338E21F-0635-4B72-A2D6-313C9207AC9C}" srcOrd="0" destOrd="0" presId="urn:microsoft.com/office/officeart/2005/8/layout/equation1"/>
    <dgm:cxn modelId="{7721802B-985D-49E5-B1D8-A3D9E5AF9027}" type="presOf" srcId="{5EA8F9E0-43AF-4F3B-B1CA-4B04EECA2CFA}" destId="{26AE9018-7C86-41D7-B297-2C49D1739AE2}" srcOrd="0" destOrd="0" presId="urn:microsoft.com/office/officeart/2005/8/layout/equation1"/>
    <dgm:cxn modelId="{F521453B-FED3-4A02-AC40-424B90221C53}" type="presOf" srcId="{222BB380-E2A7-49C2-B81F-E33162F278C8}" destId="{C93CC97E-3154-48EB-9592-13E0F5AE889B}" srcOrd="0" destOrd="0" presId="urn:microsoft.com/office/officeart/2005/8/layout/equation1"/>
    <dgm:cxn modelId="{5247F75C-02AC-4EB6-9D69-BF70CF33053E}" srcId="{5EA8F9E0-43AF-4F3B-B1CA-4B04EECA2CFA}" destId="{7ADE68C5-AD53-4E26-B69B-79B59FB039B5}" srcOrd="4" destOrd="0" parTransId="{2C445D2A-49A8-4C8D-ABB6-2F1E03FA2522}" sibTransId="{3AAF3750-1A76-42D3-A307-154E6BBDB05E}"/>
    <dgm:cxn modelId="{DF893A5D-9A3C-47C6-B521-CB78EA36D332}" srcId="{5EA8F9E0-43AF-4F3B-B1CA-4B04EECA2CFA}" destId="{76D32493-D732-4279-BFB8-067779FD0BB7}" srcOrd="5" destOrd="0" parTransId="{E61940CC-DB41-4935-AEEE-AC9BA26B7608}" sibTransId="{64766F52-EFF7-41E5-8D76-1DBA2D4282C5}"/>
    <dgm:cxn modelId="{5733445F-A1BB-4519-B146-31180E8058B5}" type="presOf" srcId="{4D7AF4FA-DEDE-45E3-B4DA-3DB9DEE119E5}" destId="{85F1603F-DF96-4177-B59D-5D7A71E22AF9}" srcOrd="0" destOrd="0" presId="urn:microsoft.com/office/officeart/2005/8/layout/equation1"/>
    <dgm:cxn modelId="{931FC46C-32D0-449F-93C9-341E3645735A}" type="presOf" srcId="{A34B608A-2561-4327-95F5-E090906645E6}" destId="{40EE8B45-6593-40BF-8AE8-D13FE87D4860}" srcOrd="0" destOrd="0" presId="urn:microsoft.com/office/officeart/2005/8/layout/equation1"/>
    <dgm:cxn modelId="{80C4DE59-AD5E-4BD6-865D-278241453E81}" type="presOf" srcId="{B1FB6720-8E80-4C84-9284-AE2C520295DD}" destId="{27BD1C2F-4EB5-43BA-9366-E71C7E8E126D}" srcOrd="0" destOrd="0" presId="urn:microsoft.com/office/officeart/2005/8/layout/equation1"/>
    <dgm:cxn modelId="{1E991F8A-8F10-44D6-9DD5-3413117D13DE}" type="presOf" srcId="{7ADE68C5-AD53-4E26-B69B-79B59FB039B5}" destId="{A1565D7A-A5D6-464D-9224-22DF62017E3F}" srcOrd="0" destOrd="0" presId="urn:microsoft.com/office/officeart/2005/8/layout/equation1"/>
    <dgm:cxn modelId="{7016F7A8-C539-4966-B547-0E6FA3F84C40}" type="presOf" srcId="{B32D60B4-419E-4874-AE8C-C5F8BDC2FDAF}" destId="{DECB193C-A895-40CA-B537-6D5510101DE1}" srcOrd="0" destOrd="0" presId="urn:microsoft.com/office/officeart/2005/8/layout/equation1"/>
    <dgm:cxn modelId="{773DF7B3-850A-4DFE-9904-355D67139451}" srcId="{5EA8F9E0-43AF-4F3B-B1CA-4B04EECA2CFA}" destId="{4D7AF4FA-DEDE-45E3-B4DA-3DB9DEE119E5}" srcOrd="0" destOrd="0" parTransId="{C9ACF523-D56C-4D75-88F1-D54ACF7496F6}" sibTransId="{222BB380-E2A7-49C2-B81F-E33162F278C8}"/>
    <dgm:cxn modelId="{82865BBC-48A5-4D42-B0B0-B639118D345D}" type="presOf" srcId="{82F9051D-7075-43FD-BCE9-1BE8C607E341}" destId="{B318364D-523A-443B-9E50-722FBE4F34C2}" srcOrd="0" destOrd="0" presId="urn:microsoft.com/office/officeart/2005/8/layout/equation1"/>
    <dgm:cxn modelId="{CE72DDC7-97CE-45AF-90E0-11BF30ACD804}" srcId="{5EA8F9E0-43AF-4F3B-B1CA-4B04EECA2CFA}" destId="{86EB4530-09B6-442F-971E-006D1F72B7CB}" srcOrd="3" destOrd="0" parTransId="{0EBE1D9E-D930-4823-8CB6-4F11D47D2E24}" sibTransId="{B32D60B4-419E-4874-AE8C-C5F8BDC2FDAF}"/>
    <dgm:cxn modelId="{5234A9D0-94EE-491A-9C9B-F2F843E2E8B5}" srcId="{5EA8F9E0-43AF-4F3B-B1CA-4B04EECA2CFA}" destId="{A34B608A-2561-4327-95F5-E090906645E6}" srcOrd="2" destOrd="0" parTransId="{504E03A8-A102-4083-8FD8-448182A698AC}" sibTransId="{82F9051D-7075-43FD-BCE9-1BE8C607E341}"/>
    <dgm:cxn modelId="{568441FA-1C43-41C7-9C92-AE72ECE4B0E0}" srcId="{5EA8F9E0-43AF-4F3B-B1CA-4B04EECA2CFA}" destId="{B1FB6720-8E80-4C84-9284-AE2C520295DD}" srcOrd="1" destOrd="0" parTransId="{834797C4-F5AD-4049-8E80-5FE3E64C7812}" sibTransId="{31E9FE30-B0C4-4F6F-BC86-1664B6D2D64F}"/>
    <dgm:cxn modelId="{081E28FF-6C3C-42AA-B17E-24E8A9DE8EB6}" type="presOf" srcId="{86EB4530-09B6-442F-971E-006D1F72B7CB}" destId="{F813F2E4-50FB-4316-9B51-AFAFBC8098DB}" srcOrd="0" destOrd="0" presId="urn:microsoft.com/office/officeart/2005/8/layout/equation1"/>
    <dgm:cxn modelId="{C9709721-FF01-470C-BEA0-A516969F839B}" type="presParOf" srcId="{26AE9018-7C86-41D7-B297-2C49D1739AE2}" destId="{85F1603F-DF96-4177-B59D-5D7A71E22AF9}" srcOrd="0" destOrd="0" presId="urn:microsoft.com/office/officeart/2005/8/layout/equation1"/>
    <dgm:cxn modelId="{5412E046-9D8E-48BA-9D52-37002C86A6E4}" type="presParOf" srcId="{26AE9018-7C86-41D7-B297-2C49D1739AE2}" destId="{67FDF1C9-AC89-42E8-BB20-017503A50EF0}" srcOrd="1" destOrd="0" presId="urn:microsoft.com/office/officeart/2005/8/layout/equation1"/>
    <dgm:cxn modelId="{5FC34427-2F65-4AA2-8817-80D8515354D3}" type="presParOf" srcId="{26AE9018-7C86-41D7-B297-2C49D1739AE2}" destId="{C93CC97E-3154-48EB-9592-13E0F5AE889B}" srcOrd="2" destOrd="0" presId="urn:microsoft.com/office/officeart/2005/8/layout/equation1"/>
    <dgm:cxn modelId="{7DCED982-66F6-4B9C-93F5-374A92052C10}" type="presParOf" srcId="{26AE9018-7C86-41D7-B297-2C49D1739AE2}" destId="{8AC72F4B-CC20-4B9D-8C49-DF7B77A640B7}" srcOrd="3" destOrd="0" presId="urn:microsoft.com/office/officeart/2005/8/layout/equation1"/>
    <dgm:cxn modelId="{8C138403-A62B-4032-BD01-B94F8140A185}" type="presParOf" srcId="{26AE9018-7C86-41D7-B297-2C49D1739AE2}" destId="{27BD1C2F-4EB5-43BA-9366-E71C7E8E126D}" srcOrd="4" destOrd="0" presId="urn:microsoft.com/office/officeart/2005/8/layout/equation1"/>
    <dgm:cxn modelId="{F8EC649F-3AA5-4417-BDC4-B759B10E1ADD}" type="presParOf" srcId="{26AE9018-7C86-41D7-B297-2C49D1739AE2}" destId="{3518BD7E-E42E-40DB-8A21-E4756719DF05}" srcOrd="5" destOrd="0" presId="urn:microsoft.com/office/officeart/2005/8/layout/equation1"/>
    <dgm:cxn modelId="{F3030BF1-C0BA-4752-871F-B23F42CE42B0}" type="presParOf" srcId="{26AE9018-7C86-41D7-B297-2C49D1739AE2}" destId="{E338E21F-0635-4B72-A2D6-313C9207AC9C}" srcOrd="6" destOrd="0" presId="urn:microsoft.com/office/officeart/2005/8/layout/equation1"/>
    <dgm:cxn modelId="{742AF592-3224-40BF-8CD9-F7FB61876335}" type="presParOf" srcId="{26AE9018-7C86-41D7-B297-2C49D1739AE2}" destId="{9B9CF975-B2F9-4C65-AEE0-56926F1E749C}" srcOrd="7" destOrd="0" presId="urn:microsoft.com/office/officeart/2005/8/layout/equation1"/>
    <dgm:cxn modelId="{AABA1490-F8BA-4BB5-8402-7C3F83431251}" type="presParOf" srcId="{26AE9018-7C86-41D7-B297-2C49D1739AE2}" destId="{40EE8B45-6593-40BF-8AE8-D13FE87D4860}" srcOrd="8" destOrd="0" presId="urn:microsoft.com/office/officeart/2005/8/layout/equation1"/>
    <dgm:cxn modelId="{7840D45A-47CA-4E95-8337-9EE9E8068619}" type="presParOf" srcId="{26AE9018-7C86-41D7-B297-2C49D1739AE2}" destId="{6CAB7AA6-8BAD-472E-B375-732B121C64E7}" srcOrd="9" destOrd="0" presId="urn:microsoft.com/office/officeart/2005/8/layout/equation1"/>
    <dgm:cxn modelId="{3E3CCBDF-4C9C-4260-B0FA-A9AC261043C1}" type="presParOf" srcId="{26AE9018-7C86-41D7-B297-2C49D1739AE2}" destId="{B318364D-523A-443B-9E50-722FBE4F34C2}" srcOrd="10" destOrd="0" presId="urn:microsoft.com/office/officeart/2005/8/layout/equation1"/>
    <dgm:cxn modelId="{25128998-E173-4BA3-9B3D-0C9F864F0685}" type="presParOf" srcId="{26AE9018-7C86-41D7-B297-2C49D1739AE2}" destId="{A2FF025F-0556-4CBB-9A9D-6ACB6CBDDBE6}" srcOrd="11" destOrd="0" presId="urn:microsoft.com/office/officeart/2005/8/layout/equation1"/>
    <dgm:cxn modelId="{56D0DBBD-0C0E-45C1-9FCB-E31CB706D255}" type="presParOf" srcId="{26AE9018-7C86-41D7-B297-2C49D1739AE2}" destId="{F813F2E4-50FB-4316-9B51-AFAFBC8098DB}" srcOrd="12" destOrd="0" presId="urn:microsoft.com/office/officeart/2005/8/layout/equation1"/>
    <dgm:cxn modelId="{9E213DA8-203F-458D-82FD-0EAEB0FEF8D7}" type="presParOf" srcId="{26AE9018-7C86-41D7-B297-2C49D1739AE2}" destId="{4D6FAD54-7B52-4E35-8A65-99711A75A5B1}" srcOrd="13" destOrd="0" presId="urn:microsoft.com/office/officeart/2005/8/layout/equation1"/>
    <dgm:cxn modelId="{DF9663D0-9202-4387-9FC1-4D6CBAAABD9E}" type="presParOf" srcId="{26AE9018-7C86-41D7-B297-2C49D1739AE2}" destId="{DECB193C-A895-40CA-B537-6D5510101DE1}" srcOrd="14" destOrd="0" presId="urn:microsoft.com/office/officeart/2005/8/layout/equation1"/>
    <dgm:cxn modelId="{B9F15E42-135B-47C4-8AE7-481B27EEAEC3}" type="presParOf" srcId="{26AE9018-7C86-41D7-B297-2C49D1739AE2}" destId="{1B79D41B-055D-4172-87E8-7304D1FC691D}" srcOrd="15" destOrd="0" presId="urn:microsoft.com/office/officeart/2005/8/layout/equation1"/>
    <dgm:cxn modelId="{FA877F30-9FD2-49D6-942E-5E6B6587A62E}" type="presParOf" srcId="{26AE9018-7C86-41D7-B297-2C49D1739AE2}" destId="{A1565D7A-A5D6-464D-9224-22DF62017E3F}" srcOrd="16" destOrd="0" presId="urn:microsoft.com/office/officeart/2005/8/layout/equation1"/>
    <dgm:cxn modelId="{0AFC578C-8E78-4A9E-8FC0-E2777658AFAD}" type="presParOf" srcId="{26AE9018-7C86-41D7-B297-2C49D1739AE2}" destId="{F62ADD62-D55D-4EA8-98AB-84C778E4D331}" srcOrd="17" destOrd="0" presId="urn:microsoft.com/office/officeart/2005/8/layout/equation1"/>
    <dgm:cxn modelId="{4D8EBBF1-8F70-4387-8E97-31FEBF1FC608}" type="presParOf" srcId="{26AE9018-7C86-41D7-B297-2C49D1739AE2}" destId="{180A9BCD-1318-42F0-BE47-6E7199310F02}" srcOrd="18" destOrd="0" presId="urn:microsoft.com/office/officeart/2005/8/layout/equation1"/>
    <dgm:cxn modelId="{189C0A5A-71AF-420A-8D6A-963299A4C9BC}" type="presParOf" srcId="{26AE9018-7C86-41D7-B297-2C49D1739AE2}" destId="{64913503-47C3-47DE-8924-73D2E9DB9D21}" srcOrd="19" destOrd="0" presId="urn:microsoft.com/office/officeart/2005/8/layout/equation1"/>
    <dgm:cxn modelId="{6879B6BB-1E8D-4612-81D5-88F8924C3A85}" type="presParOf" srcId="{26AE9018-7C86-41D7-B297-2C49D1739AE2}" destId="{F1DF20B7-A35F-4FD4-BB02-F4AF0897B771}" srcOrd="2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EF9AF1-4104-4E4E-89D0-B13DB86B3F2C}" type="doc">
      <dgm:prSet loTypeId="urn:microsoft.com/office/officeart/2005/8/layout/cycle8" loCatId="cycle" qsTypeId="urn:microsoft.com/office/officeart/2005/8/quickstyle/simple1" qsCatId="simple" csTypeId="urn:microsoft.com/office/officeart/2005/8/colors/accent4_1" csCatId="accent4" phldr="1"/>
      <dgm:spPr/>
    </dgm:pt>
    <dgm:pt modelId="{A39B5A6F-20AA-492D-8A92-A327B8795559}">
      <dgm:prSet phldrT="[Text]" custT="1"/>
      <dgm:spPr>
        <a:scene3d>
          <a:camera prst="orthographicFront"/>
          <a:lightRig rig="threePt" dir="t"/>
        </a:scene3d>
        <a:sp3d>
          <a:bevelT/>
        </a:sp3d>
      </dgm:spPr>
      <dgm:t>
        <a:bodyPr/>
        <a:lstStyle/>
        <a:p>
          <a:r>
            <a:rPr lang="en-US" sz="900">
              <a:latin typeface="Montserrat Medium" panose="02000505000000020004"/>
            </a:rPr>
            <a:t>Data Collection &amp; Transformation</a:t>
          </a:r>
        </a:p>
      </dgm:t>
    </dgm:pt>
    <dgm:pt modelId="{29CAFB6E-180F-458F-97E1-C7E765C78CA3}" type="parTrans" cxnId="{71FFDF18-C1DB-435A-AFB0-8A4609D39063}">
      <dgm:prSet/>
      <dgm:spPr/>
      <dgm:t>
        <a:bodyPr/>
        <a:lstStyle/>
        <a:p>
          <a:endParaRPr lang="en-US" sz="1400">
            <a:latin typeface="Montserrat Medium" panose="02000505000000020004"/>
          </a:endParaRPr>
        </a:p>
      </dgm:t>
    </dgm:pt>
    <dgm:pt modelId="{F83571D3-F5C3-4247-B26C-C3B5ACACA49A}" type="sibTrans" cxnId="{71FFDF18-C1DB-435A-AFB0-8A4609D39063}">
      <dgm:prSet/>
      <dgm:spPr/>
      <dgm:t>
        <a:bodyPr/>
        <a:lstStyle/>
        <a:p>
          <a:endParaRPr lang="en-US" sz="1400">
            <a:latin typeface="Montserrat Medium" panose="02000505000000020004"/>
          </a:endParaRPr>
        </a:p>
      </dgm:t>
    </dgm:pt>
    <dgm:pt modelId="{2C2F6443-6BF9-414D-AA8A-506581D7811A}">
      <dgm:prSet phldrT="[Text]" custT="1"/>
      <dgm:spPr>
        <a:scene3d>
          <a:camera prst="orthographicFront"/>
          <a:lightRig rig="threePt" dir="t"/>
        </a:scene3d>
        <a:sp3d>
          <a:bevelT/>
        </a:sp3d>
      </dgm:spPr>
      <dgm:t>
        <a:bodyPr/>
        <a:lstStyle/>
        <a:p>
          <a:r>
            <a:rPr lang="en-US" sz="900">
              <a:latin typeface="Montserrat Medium" panose="02000505000000020004"/>
            </a:rPr>
            <a:t>Data Governance</a:t>
          </a:r>
        </a:p>
      </dgm:t>
    </dgm:pt>
    <dgm:pt modelId="{39AA2F5C-64CC-4CF8-A9DE-1BE62C793D3F}" type="parTrans" cxnId="{2F502E90-0213-418F-BCF6-CB1EE038C990}">
      <dgm:prSet/>
      <dgm:spPr/>
      <dgm:t>
        <a:bodyPr/>
        <a:lstStyle/>
        <a:p>
          <a:endParaRPr lang="en-US" sz="1400">
            <a:latin typeface="Montserrat Medium" panose="02000505000000020004"/>
          </a:endParaRPr>
        </a:p>
      </dgm:t>
    </dgm:pt>
    <dgm:pt modelId="{DB99B3B7-F490-49BD-B33A-00135C3B600D}" type="sibTrans" cxnId="{2F502E90-0213-418F-BCF6-CB1EE038C990}">
      <dgm:prSet/>
      <dgm:spPr/>
      <dgm:t>
        <a:bodyPr/>
        <a:lstStyle/>
        <a:p>
          <a:endParaRPr lang="en-US" sz="1400">
            <a:latin typeface="Montserrat Medium" panose="02000505000000020004"/>
          </a:endParaRPr>
        </a:p>
      </dgm:t>
    </dgm:pt>
    <dgm:pt modelId="{F0B638BA-6C15-475A-9DEB-1A82CE8E44CD}">
      <dgm:prSet phldrT="[Text]" custT="1"/>
      <dgm:spPr>
        <a:scene3d>
          <a:camera prst="orthographicFront"/>
          <a:lightRig rig="threePt" dir="t"/>
        </a:scene3d>
        <a:sp3d>
          <a:bevelT/>
        </a:sp3d>
      </dgm:spPr>
      <dgm:t>
        <a:bodyPr/>
        <a:lstStyle/>
        <a:p>
          <a:r>
            <a:rPr lang="en-US" sz="900">
              <a:latin typeface="Montserrat Medium" panose="02000505000000020004"/>
            </a:rPr>
            <a:t>Data Quality</a:t>
          </a:r>
        </a:p>
      </dgm:t>
    </dgm:pt>
    <dgm:pt modelId="{01AFB979-E5AB-4D5F-B04D-6C792BC0DEED}" type="parTrans" cxnId="{F6ED287B-C0B2-4BDD-AE9B-4BC68FA674B7}">
      <dgm:prSet/>
      <dgm:spPr/>
      <dgm:t>
        <a:bodyPr/>
        <a:lstStyle/>
        <a:p>
          <a:endParaRPr lang="en-US" sz="1400">
            <a:latin typeface="Montserrat Medium" panose="02000505000000020004"/>
          </a:endParaRPr>
        </a:p>
      </dgm:t>
    </dgm:pt>
    <dgm:pt modelId="{DAB89C5F-B4AB-4491-8458-9EA22AC18F09}" type="sibTrans" cxnId="{F6ED287B-C0B2-4BDD-AE9B-4BC68FA674B7}">
      <dgm:prSet/>
      <dgm:spPr/>
      <dgm:t>
        <a:bodyPr/>
        <a:lstStyle/>
        <a:p>
          <a:endParaRPr lang="en-US" sz="1400">
            <a:latin typeface="Montserrat Medium" panose="02000505000000020004"/>
          </a:endParaRPr>
        </a:p>
      </dgm:t>
    </dgm:pt>
    <dgm:pt modelId="{755B54D7-3F05-458E-B64E-A18B13ED5EDF}">
      <dgm:prSet custT="1"/>
      <dgm:spPr>
        <a:scene3d>
          <a:camera prst="orthographicFront"/>
          <a:lightRig rig="threePt" dir="t"/>
        </a:scene3d>
        <a:sp3d>
          <a:bevelT/>
        </a:sp3d>
      </dgm:spPr>
      <dgm:t>
        <a:bodyPr/>
        <a:lstStyle/>
        <a:p>
          <a:r>
            <a:rPr lang="en-US" sz="900" dirty="0">
              <a:latin typeface="Montserrat Medium" panose="02000505000000020004"/>
            </a:rPr>
            <a:t>Data Management</a:t>
          </a:r>
        </a:p>
      </dgm:t>
    </dgm:pt>
    <dgm:pt modelId="{9A6B913F-4C5D-4630-A981-A121233DC0E4}" type="parTrans" cxnId="{D7932F20-088C-4D39-BA1A-03A5EEE7B7FF}">
      <dgm:prSet/>
      <dgm:spPr/>
      <dgm:t>
        <a:bodyPr/>
        <a:lstStyle/>
        <a:p>
          <a:endParaRPr lang="en-US" sz="1400">
            <a:latin typeface="Montserrat Medium" panose="02000505000000020004"/>
          </a:endParaRPr>
        </a:p>
      </dgm:t>
    </dgm:pt>
    <dgm:pt modelId="{26CFDBB9-B1DC-46C4-9B18-4DB6BD5CD24D}" type="sibTrans" cxnId="{D7932F20-088C-4D39-BA1A-03A5EEE7B7FF}">
      <dgm:prSet/>
      <dgm:spPr/>
      <dgm:t>
        <a:bodyPr/>
        <a:lstStyle/>
        <a:p>
          <a:endParaRPr lang="en-US" sz="1400">
            <a:latin typeface="Montserrat Medium" panose="02000505000000020004"/>
          </a:endParaRPr>
        </a:p>
      </dgm:t>
    </dgm:pt>
    <dgm:pt modelId="{ECC64DB4-3665-4B26-95F2-8E590BA3F3F7}" type="pres">
      <dgm:prSet presAssocID="{88EF9AF1-4104-4E4E-89D0-B13DB86B3F2C}" presName="compositeShape" presStyleCnt="0">
        <dgm:presLayoutVars>
          <dgm:chMax val="7"/>
          <dgm:dir/>
          <dgm:resizeHandles val="exact"/>
        </dgm:presLayoutVars>
      </dgm:prSet>
      <dgm:spPr/>
    </dgm:pt>
    <dgm:pt modelId="{33C20D6B-B9AB-40FF-B656-FADB2D045205}" type="pres">
      <dgm:prSet presAssocID="{88EF9AF1-4104-4E4E-89D0-B13DB86B3F2C}" presName="wedge1" presStyleLbl="node1" presStyleIdx="0" presStyleCnt="4"/>
      <dgm:spPr/>
    </dgm:pt>
    <dgm:pt modelId="{12DE0B13-61B5-40BE-B393-41A783A77E85}" type="pres">
      <dgm:prSet presAssocID="{88EF9AF1-4104-4E4E-89D0-B13DB86B3F2C}" presName="dummy1a" presStyleCnt="0"/>
      <dgm:spPr>
        <a:scene3d>
          <a:camera prst="orthographicFront"/>
          <a:lightRig rig="threePt" dir="t"/>
        </a:scene3d>
        <a:sp3d>
          <a:bevelT/>
        </a:sp3d>
      </dgm:spPr>
    </dgm:pt>
    <dgm:pt modelId="{719674CB-FCF6-4503-B509-B97F3DADD641}" type="pres">
      <dgm:prSet presAssocID="{88EF9AF1-4104-4E4E-89D0-B13DB86B3F2C}" presName="dummy1b" presStyleCnt="0"/>
      <dgm:spPr>
        <a:scene3d>
          <a:camera prst="orthographicFront"/>
          <a:lightRig rig="threePt" dir="t"/>
        </a:scene3d>
        <a:sp3d>
          <a:bevelT/>
        </a:sp3d>
      </dgm:spPr>
    </dgm:pt>
    <dgm:pt modelId="{FA908ACC-5797-499D-9054-60F4E3911048}" type="pres">
      <dgm:prSet presAssocID="{88EF9AF1-4104-4E4E-89D0-B13DB86B3F2C}" presName="wedge1Tx" presStyleLbl="node1" presStyleIdx="0" presStyleCnt="4">
        <dgm:presLayoutVars>
          <dgm:chMax val="0"/>
          <dgm:chPref val="0"/>
          <dgm:bulletEnabled val="1"/>
        </dgm:presLayoutVars>
      </dgm:prSet>
      <dgm:spPr/>
    </dgm:pt>
    <dgm:pt modelId="{25B89C3F-AB6A-4B1A-B485-1F95B41C1E88}" type="pres">
      <dgm:prSet presAssocID="{88EF9AF1-4104-4E4E-89D0-B13DB86B3F2C}" presName="wedge2" presStyleLbl="node1" presStyleIdx="1" presStyleCnt="4"/>
      <dgm:spPr/>
    </dgm:pt>
    <dgm:pt modelId="{38DD924F-C210-42D8-9856-366860885DC9}" type="pres">
      <dgm:prSet presAssocID="{88EF9AF1-4104-4E4E-89D0-B13DB86B3F2C}" presName="dummy2a" presStyleCnt="0"/>
      <dgm:spPr>
        <a:scene3d>
          <a:camera prst="orthographicFront"/>
          <a:lightRig rig="threePt" dir="t"/>
        </a:scene3d>
        <a:sp3d>
          <a:bevelT/>
        </a:sp3d>
      </dgm:spPr>
    </dgm:pt>
    <dgm:pt modelId="{A4EC4BE8-D892-4A88-B03D-75C47BF68FF8}" type="pres">
      <dgm:prSet presAssocID="{88EF9AF1-4104-4E4E-89D0-B13DB86B3F2C}" presName="dummy2b" presStyleCnt="0"/>
      <dgm:spPr>
        <a:scene3d>
          <a:camera prst="orthographicFront"/>
          <a:lightRig rig="threePt" dir="t"/>
        </a:scene3d>
        <a:sp3d>
          <a:bevelT/>
        </a:sp3d>
      </dgm:spPr>
    </dgm:pt>
    <dgm:pt modelId="{1485F79A-391F-41FC-BB13-470506265FB2}" type="pres">
      <dgm:prSet presAssocID="{88EF9AF1-4104-4E4E-89D0-B13DB86B3F2C}" presName="wedge2Tx" presStyleLbl="node1" presStyleIdx="1" presStyleCnt="4">
        <dgm:presLayoutVars>
          <dgm:chMax val="0"/>
          <dgm:chPref val="0"/>
          <dgm:bulletEnabled val="1"/>
        </dgm:presLayoutVars>
      </dgm:prSet>
      <dgm:spPr/>
    </dgm:pt>
    <dgm:pt modelId="{A5CDA33F-9E07-4AEC-8C7B-BE089504C294}" type="pres">
      <dgm:prSet presAssocID="{88EF9AF1-4104-4E4E-89D0-B13DB86B3F2C}" presName="wedge3" presStyleLbl="node1" presStyleIdx="2" presStyleCnt="4"/>
      <dgm:spPr/>
    </dgm:pt>
    <dgm:pt modelId="{750DC2B5-864F-4D09-80B5-BE78039D2B67}" type="pres">
      <dgm:prSet presAssocID="{88EF9AF1-4104-4E4E-89D0-B13DB86B3F2C}" presName="dummy3a" presStyleCnt="0"/>
      <dgm:spPr>
        <a:scene3d>
          <a:camera prst="orthographicFront"/>
          <a:lightRig rig="threePt" dir="t"/>
        </a:scene3d>
        <a:sp3d>
          <a:bevelT/>
        </a:sp3d>
      </dgm:spPr>
    </dgm:pt>
    <dgm:pt modelId="{E43CC21F-5BB7-4F84-93BB-50670A2FAEE4}" type="pres">
      <dgm:prSet presAssocID="{88EF9AF1-4104-4E4E-89D0-B13DB86B3F2C}" presName="dummy3b" presStyleCnt="0"/>
      <dgm:spPr>
        <a:scene3d>
          <a:camera prst="orthographicFront"/>
          <a:lightRig rig="threePt" dir="t"/>
        </a:scene3d>
        <a:sp3d>
          <a:bevelT/>
        </a:sp3d>
      </dgm:spPr>
    </dgm:pt>
    <dgm:pt modelId="{86541F87-D447-48E0-91C4-7A4B44576E93}" type="pres">
      <dgm:prSet presAssocID="{88EF9AF1-4104-4E4E-89D0-B13DB86B3F2C}" presName="wedge3Tx" presStyleLbl="node1" presStyleIdx="2" presStyleCnt="4">
        <dgm:presLayoutVars>
          <dgm:chMax val="0"/>
          <dgm:chPref val="0"/>
          <dgm:bulletEnabled val="1"/>
        </dgm:presLayoutVars>
      </dgm:prSet>
      <dgm:spPr/>
    </dgm:pt>
    <dgm:pt modelId="{62C78F8B-6616-46AC-8CCC-A86264F54FBE}" type="pres">
      <dgm:prSet presAssocID="{88EF9AF1-4104-4E4E-89D0-B13DB86B3F2C}" presName="wedge4" presStyleLbl="node1" presStyleIdx="3" presStyleCnt="4"/>
      <dgm:spPr/>
    </dgm:pt>
    <dgm:pt modelId="{79B9ADBA-B85D-4B79-B176-63203F7462B2}" type="pres">
      <dgm:prSet presAssocID="{88EF9AF1-4104-4E4E-89D0-B13DB86B3F2C}" presName="dummy4a" presStyleCnt="0"/>
      <dgm:spPr>
        <a:scene3d>
          <a:camera prst="orthographicFront"/>
          <a:lightRig rig="threePt" dir="t"/>
        </a:scene3d>
        <a:sp3d>
          <a:bevelT/>
        </a:sp3d>
      </dgm:spPr>
    </dgm:pt>
    <dgm:pt modelId="{65E83036-25CB-4E70-AE80-1C65B8602A13}" type="pres">
      <dgm:prSet presAssocID="{88EF9AF1-4104-4E4E-89D0-B13DB86B3F2C}" presName="dummy4b" presStyleCnt="0"/>
      <dgm:spPr>
        <a:scene3d>
          <a:camera prst="orthographicFront"/>
          <a:lightRig rig="threePt" dir="t"/>
        </a:scene3d>
        <a:sp3d>
          <a:bevelT/>
        </a:sp3d>
      </dgm:spPr>
    </dgm:pt>
    <dgm:pt modelId="{8A185C40-A598-49E4-87E7-133A314EA0EC}" type="pres">
      <dgm:prSet presAssocID="{88EF9AF1-4104-4E4E-89D0-B13DB86B3F2C}" presName="wedge4Tx" presStyleLbl="node1" presStyleIdx="3" presStyleCnt="4">
        <dgm:presLayoutVars>
          <dgm:chMax val="0"/>
          <dgm:chPref val="0"/>
          <dgm:bulletEnabled val="1"/>
        </dgm:presLayoutVars>
      </dgm:prSet>
      <dgm:spPr/>
    </dgm:pt>
    <dgm:pt modelId="{3E3B6664-6265-4B4B-B35D-F6A9D162CD7F}" type="pres">
      <dgm:prSet presAssocID="{F83571D3-F5C3-4247-B26C-C3B5ACACA49A}" presName="arrowWedge1" presStyleLbl="fgSibTrans2D1" presStyleIdx="0" presStyleCnt="4"/>
      <dgm:spPr>
        <a:solidFill>
          <a:srgbClr val="2F4D9F"/>
        </a:solidFill>
        <a:scene3d>
          <a:camera prst="orthographicFront"/>
          <a:lightRig rig="threePt" dir="t"/>
        </a:scene3d>
        <a:sp3d>
          <a:bevelT/>
        </a:sp3d>
      </dgm:spPr>
    </dgm:pt>
    <dgm:pt modelId="{318424C4-DAB5-4E07-BC7C-29D07C55BAF4}" type="pres">
      <dgm:prSet presAssocID="{26CFDBB9-B1DC-46C4-9B18-4DB6BD5CD24D}" presName="arrowWedge2" presStyleLbl="fgSibTrans2D1" presStyleIdx="1" presStyleCnt="4"/>
      <dgm:spPr>
        <a:solidFill>
          <a:srgbClr val="2F4D9F"/>
        </a:solidFill>
        <a:scene3d>
          <a:camera prst="orthographicFront"/>
          <a:lightRig rig="threePt" dir="t"/>
        </a:scene3d>
        <a:sp3d>
          <a:bevelT/>
        </a:sp3d>
      </dgm:spPr>
    </dgm:pt>
    <dgm:pt modelId="{CA758B87-23FC-42A8-8ED6-D03674A85D1A}" type="pres">
      <dgm:prSet presAssocID="{DB99B3B7-F490-49BD-B33A-00135C3B600D}" presName="arrowWedge3" presStyleLbl="fgSibTrans2D1" presStyleIdx="2" presStyleCnt="4"/>
      <dgm:spPr>
        <a:solidFill>
          <a:srgbClr val="2F4D9F"/>
        </a:solidFill>
        <a:scene3d>
          <a:camera prst="orthographicFront"/>
          <a:lightRig rig="threePt" dir="t"/>
        </a:scene3d>
        <a:sp3d>
          <a:bevelT/>
        </a:sp3d>
      </dgm:spPr>
    </dgm:pt>
    <dgm:pt modelId="{DD305A8D-E6B1-4630-B120-ABA810FFE143}" type="pres">
      <dgm:prSet presAssocID="{DAB89C5F-B4AB-4491-8458-9EA22AC18F09}" presName="arrowWedge4" presStyleLbl="fgSibTrans2D1" presStyleIdx="3" presStyleCnt="4"/>
      <dgm:spPr>
        <a:solidFill>
          <a:srgbClr val="2F4D9F"/>
        </a:solidFill>
        <a:scene3d>
          <a:camera prst="orthographicFront"/>
          <a:lightRig rig="threePt" dir="t"/>
        </a:scene3d>
        <a:sp3d>
          <a:bevelT/>
        </a:sp3d>
      </dgm:spPr>
    </dgm:pt>
  </dgm:ptLst>
  <dgm:cxnLst>
    <dgm:cxn modelId="{71FFDF18-C1DB-435A-AFB0-8A4609D39063}" srcId="{88EF9AF1-4104-4E4E-89D0-B13DB86B3F2C}" destId="{A39B5A6F-20AA-492D-8A92-A327B8795559}" srcOrd="0" destOrd="0" parTransId="{29CAFB6E-180F-458F-97E1-C7E765C78CA3}" sibTransId="{F83571D3-F5C3-4247-B26C-C3B5ACACA49A}"/>
    <dgm:cxn modelId="{99EBE31C-2137-418C-BD27-647DE5AEE8E6}" type="presOf" srcId="{2C2F6443-6BF9-414D-AA8A-506581D7811A}" destId="{A5CDA33F-9E07-4AEC-8C7B-BE089504C294}" srcOrd="0" destOrd="0" presId="urn:microsoft.com/office/officeart/2005/8/layout/cycle8"/>
    <dgm:cxn modelId="{D7932F20-088C-4D39-BA1A-03A5EEE7B7FF}" srcId="{88EF9AF1-4104-4E4E-89D0-B13DB86B3F2C}" destId="{755B54D7-3F05-458E-B64E-A18B13ED5EDF}" srcOrd="1" destOrd="0" parTransId="{9A6B913F-4C5D-4630-A981-A121233DC0E4}" sibTransId="{26CFDBB9-B1DC-46C4-9B18-4DB6BD5CD24D}"/>
    <dgm:cxn modelId="{5A888121-8559-4C8B-BF4A-22BD9AA79FB1}" type="presOf" srcId="{A39B5A6F-20AA-492D-8A92-A327B8795559}" destId="{FA908ACC-5797-499D-9054-60F4E3911048}" srcOrd="1" destOrd="0" presId="urn:microsoft.com/office/officeart/2005/8/layout/cycle8"/>
    <dgm:cxn modelId="{E4851528-0312-49D9-B28C-8FC76293BFAC}" type="presOf" srcId="{F0B638BA-6C15-475A-9DEB-1A82CE8E44CD}" destId="{62C78F8B-6616-46AC-8CCC-A86264F54FBE}" srcOrd="0" destOrd="0" presId="urn:microsoft.com/office/officeart/2005/8/layout/cycle8"/>
    <dgm:cxn modelId="{C97D1951-BAD0-491D-AE14-221ECE5FA833}" type="presOf" srcId="{2C2F6443-6BF9-414D-AA8A-506581D7811A}" destId="{86541F87-D447-48E0-91C4-7A4B44576E93}" srcOrd="1" destOrd="0" presId="urn:microsoft.com/office/officeart/2005/8/layout/cycle8"/>
    <dgm:cxn modelId="{AD946154-ED0F-4956-AE25-D347169254EA}" type="presOf" srcId="{755B54D7-3F05-458E-B64E-A18B13ED5EDF}" destId="{25B89C3F-AB6A-4B1A-B485-1F95B41C1E88}" srcOrd="0" destOrd="0" presId="urn:microsoft.com/office/officeart/2005/8/layout/cycle8"/>
    <dgm:cxn modelId="{F6ED287B-C0B2-4BDD-AE9B-4BC68FA674B7}" srcId="{88EF9AF1-4104-4E4E-89D0-B13DB86B3F2C}" destId="{F0B638BA-6C15-475A-9DEB-1A82CE8E44CD}" srcOrd="3" destOrd="0" parTransId="{01AFB979-E5AB-4D5F-B04D-6C792BC0DEED}" sibTransId="{DAB89C5F-B4AB-4491-8458-9EA22AC18F09}"/>
    <dgm:cxn modelId="{2F502E90-0213-418F-BCF6-CB1EE038C990}" srcId="{88EF9AF1-4104-4E4E-89D0-B13DB86B3F2C}" destId="{2C2F6443-6BF9-414D-AA8A-506581D7811A}" srcOrd="2" destOrd="0" parTransId="{39AA2F5C-64CC-4CF8-A9DE-1BE62C793D3F}" sibTransId="{DB99B3B7-F490-49BD-B33A-00135C3B600D}"/>
    <dgm:cxn modelId="{268988BA-3672-4383-8C4E-DE030869E86B}" type="presOf" srcId="{88EF9AF1-4104-4E4E-89D0-B13DB86B3F2C}" destId="{ECC64DB4-3665-4B26-95F2-8E590BA3F3F7}" srcOrd="0" destOrd="0" presId="urn:microsoft.com/office/officeart/2005/8/layout/cycle8"/>
    <dgm:cxn modelId="{9194B6BD-4A7C-4272-8FEF-2FD6B2C010A3}" type="presOf" srcId="{A39B5A6F-20AA-492D-8A92-A327B8795559}" destId="{33C20D6B-B9AB-40FF-B656-FADB2D045205}" srcOrd="0" destOrd="0" presId="urn:microsoft.com/office/officeart/2005/8/layout/cycle8"/>
    <dgm:cxn modelId="{0A08C3D3-D2B3-49C4-9E8B-2270EF5CDAB0}" type="presOf" srcId="{755B54D7-3F05-458E-B64E-A18B13ED5EDF}" destId="{1485F79A-391F-41FC-BB13-470506265FB2}" srcOrd="1" destOrd="0" presId="urn:microsoft.com/office/officeart/2005/8/layout/cycle8"/>
    <dgm:cxn modelId="{D85B7CF8-F8EE-482C-BCA6-80341C4CDBBE}" type="presOf" srcId="{F0B638BA-6C15-475A-9DEB-1A82CE8E44CD}" destId="{8A185C40-A598-49E4-87E7-133A314EA0EC}" srcOrd="1" destOrd="0" presId="urn:microsoft.com/office/officeart/2005/8/layout/cycle8"/>
    <dgm:cxn modelId="{27EDCFE9-463A-44AF-BCFA-71CA14EFF01A}" type="presParOf" srcId="{ECC64DB4-3665-4B26-95F2-8E590BA3F3F7}" destId="{33C20D6B-B9AB-40FF-B656-FADB2D045205}" srcOrd="0" destOrd="0" presId="urn:microsoft.com/office/officeart/2005/8/layout/cycle8"/>
    <dgm:cxn modelId="{BD343652-3983-4855-89D4-7CA2DA41CD22}" type="presParOf" srcId="{ECC64DB4-3665-4B26-95F2-8E590BA3F3F7}" destId="{12DE0B13-61B5-40BE-B393-41A783A77E85}" srcOrd="1" destOrd="0" presId="urn:microsoft.com/office/officeart/2005/8/layout/cycle8"/>
    <dgm:cxn modelId="{D83322FC-AD91-445C-991F-9DF18E769AD4}" type="presParOf" srcId="{ECC64DB4-3665-4B26-95F2-8E590BA3F3F7}" destId="{719674CB-FCF6-4503-B509-B97F3DADD641}" srcOrd="2" destOrd="0" presId="urn:microsoft.com/office/officeart/2005/8/layout/cycle8"/>
    <dgm:cxn modelId="{C0FA9CDF-462A-4426-A417-98D3E8003EAE}" type="presParOf" srcId="{ECC64DB4-3665-4B26-95F2-8E590BA3F3F7}" destId="{FA908ACC-5797-499D-9054-60F4E3911048}" srcOrd="3" destOrd="0" presId="urn:microsoft.com/office/officeart/2005/8/layout/cycle8"/>
    <dgm:cxn modelId="{C80D750A-1873-4EB1-9CF6-C481F5872E23}" type="presParOf" srcId="{ECC64DB4-3665-4B26-95F2-8E590BA3F3F7}" destId="{25B89C3F-AB6A-4B1A-B485-1F95B41C1E88}" srcOrd="4" destOrd="0" presId="urn:microsoft.com/office/officeart/2005/8/layout/cycle8"/>
    <dgm:cxn modelId="{729642DA-1401-4B68-BEA4-00A0D0C118E7}" type="presParOf" srcId="{ECC64DB4-3665-4B26-95F2-8E590BA3F3F7}" destId="{38DD924F-C210-42D8-9856-366860885DC9}" srcOrd="5" destOrd="0" presId="urn:microsoft.com/office/officeart/2005/8/layout/cycle8"/>
    <dgm:cxn modelId="{61E4F60D-CCF8-4601-AABE-BCCADEF6D856}" type="presParOf" srcId="{ECC64DB4-3665-4B26-95F2-8E590BA3F3F7}" destId="{A4EC4BE8-D892-4A88-B03D-75C47BF68FF8}" srcOrd="6" destOrd="0" presId="urn:microsoft.com/office/officeart/2005/8/layout/cycle8"/>
    <dgm:cxn modelId="{AB21C283-6346-4C11-A51D-094DBB902A23}" type="presParOf" srcId="{ECC64DB4-3665-4B26-95F2-8E590BA3F3F7}" destId="{1485F79A-391F-41FC-BB13-470506265FB2}" srcOrd="7" destOrd="0" presId="urn:microsoft.com/office/officeart/2005/8/layout/cycle8"/>
    <dgm:cxn modelId="{0679C364-EEC0-4BAF-80B3-5CD469E90D00}" type="presParOf" srcId="{ECC64DB4-3665-4B26-95F2-8E590BA3F3F7}" destId="{A5CDA33F-9E07-4AEC-8C7B-BE089504C294}" srcOrd="8" destOrd="0" presId="urn:microsoft.com/office/officeart/2005/8/layout/cycle8"/>
    <dgm:cxn modelId="{BB2D7FA2-9322-4A2E-B51E-A042A3D81FD4}" type="presParOf" srcId="{ECC64DB4-3665-4B26-95F2-8E590BA3F3F7}" destId="{750DC2B5-864F-4D09-80B5-BE78039D2B67}" srcOrd="9" destOrd="0" presId="urn:microsoft.com/office/officeart/2005/8/layout/cycle8"/>
    <dgm:cxn modelId="{14BEA3A0-9504-4BC3-AEEA-75BFEC877575}" type="presParOf" srcId="{ECC64DB4-3665-4B26-95F2-8E590BA3F3F7}" destId="{E43CC21F-5BB7-4F84-93BB-50670A2FAEE4}" srcOrd="10" destOrd="0" presId="urn:microsoft.com/office/officeart/2005/8/layout/cycle8"/>
    <dgm:cxn modelId="{4587179B-3055-47F7-97FA-5A45D77241DD}" type="presParOf" srcId="{ECC64DB4-3665-4B26-95F2-8E590BA3F3F7}" destId="{86541F87-D447-48E0-91C4-7A4B44576E93}" srcOrd="11" destOrd="0" presId="urn:microsoft.com/office/officeart/2005/8/layout/cycle8"/>
    <dgm:cxn modelId="{666FAE4E-EDC8-4801-882F-10E5FCC8E266}" type="presParOf" srcId="{ECC64DB4-3665-4B26-95F2-8E590BA3F3F7}" destId="{62C78F8B-6616-46AC-8CCC-A86264F54FBE}" srcOrd="12" destOrd="0" presId="urn:microsoft.com/office/officeart/2005/8/layout/cycle8"/>
    <dgm:cxn modelId="{3AB70C36-C128-4E34-85C5-77752D3349D9}" type="presParOf" srcId="{ECC64DB4-3665-4B26-95F2-8E590BA3F3F7}" destId="{79B9ADBA-B85D-4B79-B176-63203F7462B2}" srcOrd="13" destOrd="0" presId="urn:microsoft.com/office/officeart/2005/8/layout/cycle8"/>
    <dgm:cxn modelId="{B38F7FBD-8F5A-4FCE-95FB-7D831FCB6187}" type="presParOf" srcId="{ECC64DB4-3665-4B26-95F2-8E590BA3F3F7}" destId="{65E83036-25CB-4E70-AE80-1C65B8602A13}" srcOrd="14" destOrd="0" presId="urn:microsoft.com/office/officeart/2005/8/layout/cycle8"/>
    <dgm:cxn modelId="{2F298997-31F8-455A-9223-7D8436C62D46}" type="presParOf" srcId="{ECC64DB4-3665-4B26-95F2-8E590BA3F3F7}" destId="{8A185C40-A598-49E4-87E7-133A314EA0EC}" srcOrd="15" destOrd="0" presId="urn:microsoft.com/office/officeart/2005/8/layout/cycle8"/>
    <dgm:cxn modelId="{317B91E0-747E-4F2B-83A2-703FD1EFCFEC}" type="presParOf" srcId="{ECC64DB4-3665-4B26-95F2-8E590BA3F3F7}" destId="{3E3B6664-6265-4B4B-B35D-F6A9D162CD7F}" srcOrd="16" destOrd="0" presId="urn:microsoft.com/office/officeart/2005/8/layout/cycle8"/>
    <dgm:cxn modelId="{BF44DB59-046B-4DEF-B12A-CF2F64F0A6D7}" type="presParOf" srcId="{ECC64DB4-3665-4B26-95F2-8E590BA3F3F7}" destId="{318424C4-DAB5-4E07-BC7C-29D07C55BAF4}" srcOrd="17" destOrd="0" presId="urn:microsoft.com/office/officeart/2005/8/layout/cycle8"/>
    <dgm:cxn modelId="{674E4765-9540-4E12-9830-FA73CE709472}" type="presParOf" srcId="{ECC64DB4-3665-4B26-95F2-8E590BA3F3F7}" destId="{CA758B87-23FC-42A8-8ED6-D03674A85D1A}" srcOrd="18" destOrd="0" presId="urn:microsoft.com/office/officeart/2005/8/layout/cycle8"/>
    <dgm:cxn modelId="{8381A970-15F4-4C64-8548-77B30B8A7778}" type="presParOf" srcId="{ECC64DB4-3665-4B26-95F2-8E590BA3F3F7}" destId="{DD305A8D-E6B1-4630-B120-ABA810FFE143}" srcOrd="19" destOrd="0" presId="urn:microsoft.com/office/officeart/2005/8/layout/cycle8"/>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C76423-CE6C-44B7-95AF-53230DECCACE}" type="doc">
      <dgm:prSet loTypeId="urn:microsoft.com/office/officeart/2005/8/layout/process1" loCatId="process" qsTypeId="urn:microsoft.com/office/officeart/2005/8/quickstyle/simple1" qsCatId="simple" csTypeId="urn:microsoft.com/office/officeart/2005/8/colors/accent1_2" csCatId="accent1" phldr="1"/>
      <dgm:spPr/>
    </dgm:pt>
    <dgm:pt modelId="{3D91C197-C717-4D89-80C4-50BFB336D566}">
      <dgm:prSet phldrT="[Text]" custT="1"/>
      <dgm:spPr>
        <a:solidFill>
          <a:schemeClr val="bg1"/>
        </a:solidFill>
        <a:ln>
          <a:solidFill>
            <a:schemeClr val="accent1"/>
          </a:solidFill>
        </a:ln>
        <a:scene3d>
          <a:camera prst="orthographicFront"/>
          <a:lightRig rig="threePt" dir="t"/>
        </a:scene3d>
        <a:sp3d>
          <a:bevelT w="165100" prst="coolSlant"/>
        </a:sp3d>
      </dgm:spPr>
      <dgm:t>
        <a:bodyPr/>
        <a:lstStyle/>
        <a:p>
          <a:r>
            <a:rPr lang="en-US" sz="900">
              <a:solidFill>
                <a:schemeClr val="tx1"/>
              </a:solidFill>
              <a:latin typeface="Montserrat Medium" panose="02000505000000020004"/>
            </a:rPr>
            <a:t>‘Data Management’ centric and not ‘Data Governance Inclined</a:t>
          </a:r>
        </a:p>
      </dgm:t>
    </dgm:pt>
    <dgm:pt modelId="{15E7273B-494F-44E4-B86D-D6D521268D7A}" type="parTrans" cxnId="{9FBFA6AB-9A4D-4161-9B8F-65030CB56281}">
      <dgm:prSet/>
      <dgm:spPr/>
      <dgm:t>
        <a:bodyPr/>
        <a:lstStyle/>
        <a:p>
          <a:endParaRPr lang="en-US" sz="1000"/>
        </a:p>
      </dgm:t>
    </dgm:pt>
    <dgm:pt modelId="{2C493E38-A36B-448D-81C9-CF52DD91B9EA}" type="sibTrans" cxnId="{9FBFA6AB-9A4D-4161-9B8F-65030CB56281}">
      <dgm:prSet custT="1"/>
      <dgm:spPr/>
      <dgm:t>
        <a:bodyPr/>
        <a:lstStyle/>
        <a:p>
          <a:endParaRPr lang="en-US" sz="1000"/>
        </a:p>
      </dgm:t>
    </dgm:pt>
    <dgm:pt modelId="{0E8EF9DF-5197-4E0C-9993-045866080CF0}">
      <dgm:prSet phldrT="[Text]" custT="1"/>
      <dgm:spPr>
        <a:solidFill>
          <a:schemeClr val="bg1"/>
        </a:solidFill>
        <a:ln>
          <a:solidFill>
            <a:srgbClr val="FAA61A"/>
          </a:solidFill>
        </a:ln>
        <a:scene3d>
          <a:camera prst="orthographicFront"/>
          <a:lightRig rig="threePt" dir="t"/>
        </a:scene3d>
        <a:sp3d>
          <a:bevelT w="165100" prst="coolSlant"/>
        </a:sp3d>
      </dgm:spPr>
      <dgm:t>
        <a:bodyPr/>
        <a:lstStyle/>
        <a:p>
          <a:r>
            <a:rPr lang="en-US" sz="900">
              <a:solidFill>
                <a:schemeClr val="tx1"/>
              </a:solidFill>
              <a:latin typeface="Montserrat Medium" panose="02000505000000020004"/>
            </a:rPr>
            <a:t>Instituting data governance organization by formalizing necessary roles and responsibilities</a:t>
          </a:r>
        </a:p>
      </dgm:t>
    </dgm:pt>
    <dgm:pt modelId="{EE41AAE5-BB20-4CCE-B2D5-5B09B02A9CBD}" type="parTrans" cxnId="{2CFE3225-A930-47DC-9A01-1800002E570D}">
      <dgm:prSet/>
      <dgm:spPr/>
      <dgm:t>
        <a:bodyPr/>
        <a:lstStyle/>
        <a:p>
          <a:endParaRPr lang="en-US" sz="1000"/>
        </a:p>
      </dgm:t>
    </dgm:pt>
    <dgm:pt modelId="{8A463104-849D-4506-A244-32E73FF96527}" type="sibTrans" cxnId="{2CFE3225-A930-47DC-9A01-1800002E570D}">
      <dgm:prSet/>
      <dgm:spPr/>
      <dgm:t>
        <a:bodyPr/>
        <a:lstStyle/>
        <a:p>
          <a:endParaRPr lang="en-US" sz="1000"/>
        </a:p>
      </dgm:t>
    </dgm:pt>
    <dgm:pt modelId="{B55ED8CD-74DE-4E8A-9AB4-9F1FB3653355}" type="pres">
      <dgm:prSet presAssocID="{F0C76423-CE6C-44B7-95AF-53230DECCACE}" presName="Name0" presStyleCnt="0">
        <dgm:presLayoutVars>
          <dgm:dir/>
          <dgm:resizeHandles val="exact"/>
        </dgm:presLayoutVars>
      </dgm:prSet>
      <dgm:spPr/>
    </dgm:pt>
    <dgm:pt modelId="{A98E0BB8-5F5E-4309-9656-402AE5778135}" type="pres">
      <dgm:prSet presAssocID="{3D91C197-C717-4D89-80C4-50BFB336D566}" presName="node" presStyleLbl="node1" presStyleIdx="0" presStyleCnt="2">
        <dgm:presLayoutVars>
          <dgm:bulletEnabled val="1"/>
        </dgm:presLayoutVars>
      </dgm:prSet>
      <dgm:spPr/>
    </dgm:pt>
    <dgm:pt modelId="{57A66F21-5A8C-4B25-BBF5-D8DB518B2B39}" type="pres">
      <dgm:prSet presAssocID="{2C493E38-A36B-448D-81C9-CF52DD91B9EA}" presName="sibTrans" presStyleLbl="sibTrans2D1" presStyleIdx="0" presStyleCnt="1"/>
      <dgm:spPr/>
    </dgm:pt>
    <dgm:pt modelId="{273630A3-9640-42E2-B614-5BA1ADCFDB72}" type="pres">
      <dgm:prSet presAssocID="{2C493E38-A36B-448D-81C9-CF52DD91B9EA}" presName="connectorText" presStyleLbl="sibTrans2D1" presStyleIdx="0" presStyleCnt="1"/>
      <dgm:spPr/>
    </dgm:pt>
    <dgm:pt modelId="{77BA56E5-A480-42C8-B506-ABC64E3A08FF}" type="pres">
      <dgm:prSet presAssocID="{0E8EF9DF-5197-4E0C-9993-045866080CF0}" presName="node" presStyleLbl="node1" presStyleIdx="1" presStyleCnt="2" custScaleY="99039">
        <dgm:presLayoutVars>
          <dgm:bulletEnabled val="1"/>
        </dgm:presLayoutVars>
      </dgm:prSet>
      <dgm:spPr/>
    </dgm:pt>
  </dgm:ptLst>
  <dgm:cxnLst>
    <dgm:cxn modelId="{D7F6BD1A-25FD-45F1-8CCB-431DAE1E06A2}" type="presOf" srcId="{0E8EF9DF-5197-4E0C-9993-045866080CF0}" destId="{77BA56E5-A480-42C8-B506-ABC64E3A08FF}" srcOrd="0" destOrd="0" presId="urn:microsoft.com/office/officeart/2005/8/layout/process1"/>
    <dgm:cxn modelId="{2CFE3225-A930-47DC-9A01-1800002E570D}" srcId="{F0C76423-CE6C-44B7-95AF-53230DECCACE}" destId="{0E8EF9DF-5197-4E0C-9993-045866080CF0}" srcOrd="1" destOrd="0" parTransId="{EE41AAE5-BB20-4CCE-B2D5-5B09B02A9CBD}" sibTransId="{8A463104-849D-4506-A244-32E73FF96527}"/>
    <dgm:cxn modelId="{534FAC2B-7ED3-4A65-925A-19A35C44731F}" type="presOf" srcId="{2C493E38-A36B-448D-81C9-CF52DD91B9EA}" destId="{57A66F21-5A8C-4B25-BBF5-D8DB518B2B39}" srcOrd="0" destOrd="0" presId="urn:microsoft.com/office/officeart/2005/8/layout/process1"/>
    <dgm:cxn modelId="{55C99443-E184-4917-B5E2-699382E68D15}" type="presOf" srcId="{3D91C197-C717-4D89-80C4-50BFB336D566}" destId="{A98E0BB8-5F5E-4309-9656-402AE5778135}" srcOrd="0" destOrd="0" presId="urn:microsoft.com/office/officeart/2005/8/layout/process1"/>
    <dgm:cxn modelId="{8A26AE97-25BC-4432-AE71-EA6BDC1F1AC1}" type="presOf" srcId="{F0C76423-CE6C-44B7-95AF-53230DECCACE}" destId="{B55ED8CD-74DE-4E8A-9AB4-9F1FB3653355}" srcOrd="0" destOrd="0" presId="urn:microsoft.com/office/officeart/2005/8/layout/process1"/>
    <dgm:cxn modelId="{9FBFA6AB-9A4D-4161-9B8F-65030CB56281}" srcId="{F0C76423-CE6C-44B7-95AF-53230DECCACE}" destId="{3D91C197-C717-4D89-80C4-50BFB336D566}" srcOrd="0" destOrd="0" parTransId="{15E7273B-494F-44E4-B86D-D6D521268D7A}" sibTransId="{2C493E38-A36B-448D-81C9-CF52DD91B9EA}"/>
    <dgm:cxn modelId="{D247DFDD-D567-4315-8CDC-FF2909A8F186}" type="presOf" srcId="{2C493E38-A36B-448D-81C9-CF52DD91B9EA}" destId="{273630A3-9640-42E2-B614-5BA1ADCFDB72}" srcOrd="1" destOrd="0" presId="urn:microsoft.com/office/officeart/2005/8/layout/process1"/>
    <dgm:cxn modelId="{E1A67EED-8C6A-446D-A6AD-F80C9B5AAFE7}" type="presParOf" srcId="{B55ED8CD-74DE-4E8A-9AB4-9F1FB3653355}" destId="{A98E0BB8-5F5E-4309-9656-402AE5778135}" srcOrd="0" destOrd="0" presId="urn:microsoft.com/office/officeart/2005/8/layout/process1"/>
    <dgm:cxn modelId="{490B1D93-B662-4EEF-B1C2-5723C5DF1151}" type="presParOf" srcId="{B55ED8CD-74DE-4E8A-9AB4-9F1FB3653355}" destId="{57A66F21-5A8C-4B25-BBF5-D8DB518B2B39}" srcOrd="1" destOrd="0" presId="urn:microsoft.com/office/officeart/2005/8/layout/process1"/>
    <dgm:cxn modelId="{62B81F2A-F75B-4241-83B3-DD94C5F16423}" type="presParOf" srcId="{57A66F21-5A8C-4B25-BBF5-D8DB518B2B39}" destId="{273630A3-9640-42E2-B614-5BA1ADCFDB72}" srcOrd="0" destOrd="0" presId="urn:microsoft.com/office/officeart/2005/8/layout/process1"/>
    <dgm:cxn modelId="{DC328DE4-937F-41DD-92CF-9BEADC28852A}" type="presParOf" srcId="{B55ED8CD-74DE-4E8A-9AB4-9F1FB3653355}" destId="{77BA56E5-A480-42C8-B506-ABC64E3A08FF}" srcOrd="2" destOrd="0" presId="urn:microsoft.com/office/officeart/2005/8/layout/process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C76423-CE6C-44B7-95AF-53230DECCACE}" type="doc">
      <dgm:prSet loTypeId="urn:microsoft.com/office/officeart/2005/8/layout/process1" loCatId="process" qsTypeId="urn:microsoft.com/office/officeart/2005/8/quickstyle/simple1" qsCatId="simple" csTypeId="urn:microsoft.com/office/officeart/2005/8/colors/accent1_2" csCatId="accent1" phldr="1"/>
      <dgm:spPr/>
    </dgm:pt>
    <dgm:pt modelId="{3D91C197-C717-4D89-80C4-50BFB336D566}">
      <dgm:prSet phldrT="[Text]" custT="1"/>
      <dgm:spPr>
        <a:solidFill>
          <a:schemeClr val="bg1"/>
        </a:solidFill>
        <a:ln>
          <a:solidFill>
            <a:schemeClr val="accent1"/>
          </a:solidFill>
        </a:ln>
        <a:scene3d>
          <a:camera prst="orthographicFront"/>
          <a:lightRig rig="threePt" dir="t"/>
        </a:scene3d>
        <a:sp3d>
          <a:bevelT w="165100" prst="coolSlant"/>
        </a:sp3d>
      </dgm:spPr>
      <dgm:t>
        <a:bodyPr/>
        <a:lstStyle/>
        <a:p>
          <a:r>
            <a:rPr lang="en-US" sz="900">
              <a:solidFill>
                <a:schemeClr val="tx1"/>
              </a:solidFill>
              <a:latin typeface="Montserrat Medium" panose="02000505000000020004"/>
            </a:rPr>
            <a:t>Limited focus on data stewardship and data standardization</a:t>
          </a:r>
        </a:p>
      </dgm:t>
    </dgm:pt>
    <dgm:pt modelId="{15E7273B-494F-44E4-B86D-D6D521268D7A}" type="parTrans" cxnId="{9FBFA6AB-9A4D-4161-9B8F-65030CB56281}">
      <dgm:prSet/>
      <dgm:spPr/>
      <dgm:t>
        <a:bodyPr/>
        <a:lstStyle/>
        <a:p>
          <a:endParaRPr lang="en-US" sz="1000"/>
        </a:p>
      </dgm:t>
    </dgm:pt>
    <dgm:pt modelId="{2C493E38-A36B-448D-81C9-CF52DD91B9EA}" type="sibTrans" cxnId="{9FBFA6AB-9A4D-4161-9B8F-65030CB56281}">
      <dgm:prSet custT="1"/>
      <dgm:spPr/>
      <dgm:t>
        <a:bodyPr/>
        <a:lstStyle/>
        <a:p>
          <a:endParaRPr lang="en-US" sz="1000"/>
        </a:p>
      </dgm:t>
    </dgm:pt>
    <dgm:pt modelId="{0E8EF9DF-5197-4E0C-9993-045866080CF0}">
      <dgm:prSet phldrT="[Text]" custT="1"/>
      <dgm:spPr>
        <a:solidFill>
          <a:schemeClr val="bg1"/>
        </a:solidFill>
        <a:ln>
          <a:solidFill>
            <a:srgbClr val="FAA61A"/>
          </a:solidFill>
        </a:ln>
        <a:scene3d>
          <a:camera prst="orthographicFront"/>
          <a:lightRig rig="threePt" dir="t"/>
        </a:scene3d>
        <a:sp3d>
          <a:bevelT w="165100" prst="coolSlant"/>
        </a:sp3d>
      </dgm:spPr>
      <dgm:t>
        <a:bodyPr/>
        <a:lstStyle/>
        <a:p>
          <a:r>
            <a:rPr lang="en-US" sz="900">
              <a:solidFill>
                <a:schemeClr val="tx1"/>
              </a:solidFill>
              <a:latin typeface="Montserrat Medium" panose="02000505000000020004"/>
            </a:rPr>
            <a:t>Emphasis on data stewardship and standardization with dedicated ‘Data Steward’ role</a:t>
          </a:r>
        </a:p>
      </dgm:t>
    </dgm:pt>
    <dgm:pt modelId="{EE41AAE5-BB20-4CCE-B2D5-5B09B02A9CBD}" type="parTrans" cxnId="{2CFE3225-A930-47DC-9A01-1800002E570D}">
      <dgm:prSet/>
      <dgm:spPr/>
      <dgm:t>
        <a:bodyPr/>
        <a:lstStyle/>
        <a:p>
          <a:endParaRPr lang="en-US" sz="1000"/>
        </a:p>
      </dgm:t>
    </dgm:pt>
    <dgm:pt modelId="{8A463104-849D-4506-A244-32E73FF96527}" type="sibTrans" cxnId="{2CFE3225-A930-47DC-9A01-1800002E570D}">
      <dgm:prSet/>
      <dgm:spPr/>
      <dgm:t>
        <a:bodyPr/>
        <a:lstStyle/>
        <a:p>
          <a:endParaRPr lang="en-US" sz="1000"/>
        </a:p>
      </dgm:t>
    </dgm:pt>
    <dgm:pt modelId="{B55ED8CD-74DE-4E8A-9AB4-9F1FB3653355}" type="pres">
      <dgm:prSet presAssocID="{F0C76423-CE6C-44B7-95AF-53230DECCACE}" presName="Name0" presStyleCnt="0">
        <dgm:presLayoutVars>
          <dgm:dir/>
          <dgm:resizeHandles val="exact"/>
        </dgm:presLayoutVars>
      </dgm:prSet>
      <dgm:spPr/>
    </dgm:pt>
    <dgm:pt modelId="{A98E0BB8-5F5E-4309-9656-402AE5778135}" type="pres">
      <dgm:prSet presAssocID="{3D91C197-C717-4D89-80C4-50BFB336D566}" presName="node" presStyleLbl="node1" presStyleIdx="0" presStyleCnt="2">
        <dgm:presLayoutVars>
          <dgm:bulletEnabled val="1"/>
        </dgm:presLayoutVars>
      </dgm:prSet>
      <dgm:spPr/>
    </dgm:pt>
    <dgm:pt modelId="{57A66F21-5A8C-4B25-BBF5-D8DB518B2B39}" type="pres">
      <dgm:prSet presAssocID="{2C493E38-A36B-448D-81C9-CF52DD91B9EA}" presName="sibTrans" presStyleLbl="sibTrans2D1" presStyleIdx="0" presStyleCnt="1"/>
      <dgm:spPr/>
    </dgm:pt>
    <dgm:pt modelId="{273630A3-9640-42E2-B614-5BA1ADCFDB72}" type="pres">
      <dgm:prSet presAssocID="{2C493E38-A36B-448D-81C9-CF52DD91B9EA}" presName="connectorText" presStyleLbl="sibTrans2D1" presStyleIdx="0" presStyleCnt="1"/>
      <dgm:spPr/>
    </dgm:pt>
    <dgm:pt modelId="{77BA56E5-A480-42C8-B506-ABC64E3A08FF}" type="pres">
      <dgm:prSet presAssocID="{0E8EF9DF-5197-4E0C-9993-045866080CF0}" presName="node" presStyleLbl="node1" presStyleIdx="1" presStyleCnt="2" custScaleY="99039">
        <dgm:presLayoutVars>
          <dgm:bulletEnabled val="1"/>
        </dgm:presLayoutVars>
      </dgm:prSet>
      <dgm:spPr/>
    </dgm:pt>
  </dgm:ptLst>
  <dgm:cxnLst>
    <dgm:cxn modelId="{D7F6BD1A-25FD-45F1-8CCB-431DAE1E06A2}" type="presOf" srcId="{0E8EF9DF-5197-4E0C-9993-045866080CF0}" destId="{77BA56E5-A480-42C8-B506-ABC64E3A08FF}" srcOrd="0" destOrd="0" presId="urn:microsoft.com/office/officeart/2005/8/layout/process1"/>
    <dgm:cxn modelId="{2CFE3225-A930-47DC-9A01-1800002E570D}" srcId="{F0C76423-CE6C-44B7-95AF-53230DECCACE}" destId="{0E8EF9DF-5197-4E0C-9993-045866080CF0}" srcOrd="1" destOrd="0" parTransId="{EE41AAE5-BB20-4CCE-B2D5-5B09B02A9CBD}" sibTransId="{8A463104-849D-4506-A244-32E73FF96527}"/>
    <dgm:cxn modelId="{534FAC2B-7ED3-4A65-925A-19A35C44731F}" type="presOf" srcId="{2C493E38-A36B-448D-81C9-CF52DD91B9EA}" destId="{57A66F21-5A8C-4B25-BBF5-D8DB518B2B39}" srcOrd="0" destOrd="0" presId="urn:microsoft.com/office/officeart/2005/8/layout/process1"/>
    <dgm:cxn modelId="{55C99443-E184-4917-B5E2-699382E68D15}" type="presOf" srcId="{3D91C197-C717-4D89-80C4-50BFB336D566}" destId="{A98E0BB8-5F5E-4309-9656-402AE5778135}" srcOrd="0" destOrd="0" presId="urn:microsoft.com/office/officeart/2005/8/layout/process1"/>
    <dgm:cxn modelId="{8A26AE97-25BC-4432-AE71-EA6BDC1F1AC1}" type="presOf" srcId="{F0C76423-CE6C-44B7-95AF-53230DECCACE}" destId="{B55ED8CD-74DE-4E8A-9AB4-9F1FB3653355}" srcOrd="0" destOrd="0" presId="urn:microsoft.com/office/officeart/2005/8/layout/process1"/>
    <dgm:cxn modelId="{9FBFA6AB-9A4D-4161-9B8F-65030CB56281}" srcId="{F0C76423-CE6C-44B7-95AF-53230DECCACE}" destId="{3D91C197-C717-4D89-80C4-50BFB336D566}" srcOrd="0" destOrd="0" parTransId="{15E7273B-494F-44E4-B86D-D6D521268D7A}" sibTransId="{2C493E38-A36B-448D-81C9-CF52DD91B9EA}"/>
    <dgm:cxn modelId="{D247DFDD-D567-4315-8CDC-FF2909A8F186}" type="presOf" srcId="{2C493E38-A36B-448D-81C9-CF52DD91B9EA}" destId="{273630A3-9640-42E2-B614-5BA1ADCFDB72}" srcOrd="1" destOrd="0" presId="urn:microsoft.com/office/officeart/2005/8/layout/process1"/>
    <dgm:cxn modelId="{E1A67EED-8C6A-446D-A6AD-F80C9B5AAFE7}" type="presParOf" srcId="{B55ED8CD-74DE-4E8A-9AB4-9F1FB3653355}" destId="{A98E0BB8-5F5E-4309-9656-402AE5778135}" srcOrd="0" destOrd="0" presId="urn:microsoft.com/office/officeart/2005/8/layout/process1"/>
    <dgm:cxn modelId="{490B1D93-B662-4EEF-B1C2-5723C5DF1151}" type="presParOf" srcId="{B55ED8CD-74DE-4E8A-9AB4-9F1FB3653355}" destId="{57A66F21-5A8C-4B25-BBF5-D8DB518B2B39}" srcOrd="1" destOrd="0" presId="urn:microsoft.com/office/officeart/2005/8/layout/process1"/>
    <dgm:cxn modelId="{62B81F2A-F75B-4241-83B3-DD94C5F16423}" type="presParOf" srcId="{57A66F21-5A8C-4B25-BBF5-D8DB518B2B39}" destId="{273630A3-9640-42E2-B614-5BA1ADCFDB72}" srcOrd="0" destOrd="0" presId="urn:microsoft.com/office/officeart/2005/8/layout/process1"/>
    <dgm:cxn modelId="{DC328DE4-937F-41DD-92CF-9BEADC28852A}" type="presParOf" srcId="{B55ED8CD-74DE-4E8A-9AB4-9F1FB3653355}" destId="{77BA56E5-A480-42C8-B506-ABC64E3A08FF}" srcOrd="2" destOrd="0" presId="urn:microsoft.com/office/officeart/2005/8/layout/process1"/>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C76423-CE6C-44B7-95AF-53230DECCACE}" type="doc">
      <dgm:prSet loTypeId="urn:microsoft.com/office/officeart/2005/8/layout/process1" loCatId="process" qsTypeId="urn:microsoft.com/office/officeart/2005/8/quickstyle/simple1" qsCatId="simple" csTypeId="urn:microsoft.com/office/officeart/2005/8/colors/accent1_2" csCatId="accent1" phldr="1"/>
      <dgm:spPr/>
    </dgm:pt>
    <dgm:pt modelId="{3D91C197-C717-4D89-80C4-50BFB336D566}">
      <dgm:prSet phldrT="[Text]" custT="1"/>
      <dgm:spPr>
        <a:solidFill>
          <a:schemeClr val="bg1"/>
        </a:solidFill>
        <a:ln>
          <a:solidFill>
            <a:srgbClr val="FAA61A"/>
          </a:solidFill>
        </a:ln>
        <a:scene3d>
          <a:camera prst="orthographicFront"/>
          <a:lightRig rig="threePt" dir="t"/>
        </a:scene3d>
        <a:sp3d>
          <a:bevelT w="165100" prst="coolSlant"/>
        </a:sp3d>
      </dgm:spPr>
      <dgm:t>
        <a:bodyPr/>
        <a:lstStyle/>
        <a:p>
          <a:r>
            <a:rPr lang="en-US" sz="900">
              <a:solidFill>
                <a:schemeClr val="tx1"/>
              </a:solidFill>
              <a:latin typeface="Montserrat Medium" panose="02000505000000020004"/>
            </a:rPr>
            <a:t>Establish automated data quality measures and practice with ‘Data Quality Analyst’</a:t>
          </a:r>
        </a:p>
      </dgm:t>
    </dgm:pt>
    <dgm:pt modelId="{15E7273B-494F-44E4-B86D-D6D521268D7A}" type="parTrans" cxnId="{9FBFA6AB-9A4D-4161-9B8F-65030CB56281}">
      <dgm:prSet/>
      <dgm:spPr/>
      <dgm:t>
        <a:bodyPr/>
        <a:lstStyle/>
        <a:p>
          <a:endParaRPr lang="en-US"/>
        </a:p>
      </dgm:t>
    </dgm:pt>
    <dgm:pt modelId="{2C493E38-A36B-448D-81C9-CF52DD91B9EA}" type="sibTrans" cxnId="{9FBFA6AB-9A4D-4161-9B8F-65030CB56281}">
      <dgm:prSet/>
      <dgm:spPr/>
      <dgm:t>
        <a:bodyPr/>
        <a:lstStyle/>
        <a:p>
          <a:endParaRPr lang="en-US"/>
        </a:p>
      </dgm:t>
    </dgm:pt>
    <dgm:pt modelId="{0E8EF9DF-5197-4E0C-9993-045866080CF0}">
      <dgm:prSet phldrT="[Text]" custT="1"/>
      <dgm:spPr>
        <a:solidFill>
          <a:schemeClr val="bg1"/>
        </a:solidFill>
        <a:ln>
          <a:solidFill>
            <a:schemeClr val="accent1"/>
          </a:solidFill>
        </a:ln>
        <a:scene3d>
          <a:camera prst="orthographicFront"/>
          <a:lightRig rig="threePt" dir="t"/>
        </a:scene3d>
        <a:sp3d>
          <a:bevelT w="165100" prst="coolSlant"/>
        </a:sp3d>
      </dgm:spPr>
      <dgm:t>
        <a:bodyPr/>
        <a:lstStyle/>
        <a:p>
          <a:r>
            <a:rPr lang="en-US" sz="900">
              <a:solidFill>
                <a:schemeClr val="tx1"/>
              </a:solidFill>
              <a:latin typeface="Montserrat Medium" panose="02000505000000020004"/>
            </a:rPr>
            <a:t>‘Reactive’ data quality measures and not ‘Proactive’</a:t>
          </a:r>
        </a:p>
      </dgm:t>
    </dgm:pt>
    <dgm:pt modelId="{EE41AAE5-BB20-4CCE-B2D5-5B09B02A9CBD}" type="parTrans" cxnId="{2CFE3225-A930-47DC-9A01-1800002E570D}">
      <dgm:prSet/>
      <dgm:spPr/>
      <dgm:t>
        <a:bodyPr/>
        <a:lstStyle/>
        <a:p>
          <a:endParaRPr lang="en-US"/>
        </a:p>
      </dgm:t>
    </dgm:pt>
    <dgm:pt modelId="{8A463104-849D-4506-A244-32E73FF96527}" type="sibTrans" cxnId="{2CFE3225-A930-47DC-9A01-1800002E570D}">
      <dgm:prSet/>
      <dgm:spPr/>
      <dgm:t>
        <a:bodyPr/>
        <a:lstStyle/>
        <a:p>
          <a:endParaRPr lang="en-US"/>
        </a:p>
      </dgm:t>
    </dgm:pt>
    <dgm:pt modelId="{B55ED8CD-74DE-4E8A-9AB4-9F1FB3653355}" type="pres">
      <dgm:prSet presAssocID="{F0C76423-CE6C-44B7-95AF-53230DECCACE}" presName="Name0" presStyleCnt="0">
        <dgm:presLayoutVars>
          <dgm:dir/>
          <dgm:resizeHandles val="exact"/>
        </dgm:presLayoutVars>
      </dgm:prSet>
      <dgm:spPr/>
    </dgm:pt>
    <dgm:pt modelId="{A98E0BB8-5F5E-4309-9656-402AE5778135}" type="pres">
      <dgm:prSet presAssocID="{3D91C197-C717-4D89-80C4-50BFB336D566}" presName="node" presStyleLbl="node1" presStyleIdx="0" presStyleCnt="2">
        <dgm:presLayoutVars>
          <dgm:bulletEnabled val="1"/>
        </dgm:presLayoutVars>
      </dgm:prSet>
      <dgm:spPr/>
    </dgm:pt>
    <dgm:pt modelId="{57A66F21-5A8C-4B25-BBF5-D8DB518B2B39}" type="pres">
      <dgm:prSet presAssocID="{2C493E38-A36B-448D-81C9-CF52DD91B9EA}" presName="sibTrans" presStyleLbl="sibTrans2D1" presStyleIdx="0" presStyleCnt="1" custAng="10800000"/>
      <dgm:spPr/>
    </dgm:pt>
    <dgm:pt modelId="{273630A3-9640-42E2-B614-5BA1ADCFDB72}" type="pres">
      <dgm:prSet presAssocID="{2C493E38-A36B-448D-81C9-CF52DD91B9EA}" presName="connectorText" presStyleLbl="sibTrans2D1" presStyleIdx="0" presStyleCnt="1"/>
      <dgm:spPr/>
    </dgm:pt>
    <dgm:pt modelId="{77BA56E5-A480-42C8-B506-ABC64E3A08FF}" type="pres">
      <dgm:prSet presAssocID="{0E8EF9DF-5197-4E0C-9993-045866080CF0}" presName="node" presStyleLbl="node1" presStyleIdx="1" presStyleCnt="2" custScaleY="99039">
        <dgm:presLayoutVars>
          <dgm:bulletEnabled val="1"/>
        </dgm:presLayoutVars>
      </dgm:prSet>
      <dgm:spPr/>
    </dgm:pt>
  </dgm:ptLst>
  <dgm:cxnLst>
    <dgm:cxn modelId="{D7F6BD1A-25FD-45F1-8CCB-431DAE1E06A2}" type="presOf" srcId="{0E8EF9DF-5197-4E0C-9993-045866080CF0}" destId="{77BA56E5-A480-42C8-B506-ABC64E3A08FF}" srcOrd="0" destOrd="0" presId="urn:microsoft.com/office/officeart/2005/8/layout/process1"/>
    <dgm:cxn modelId="{2CFE3225-A930-47DC-9A01-1800002E570D}" srcId="{F0C76423-CE6C-44B7-95AF-53230DECCACE}" destId="{0E8EF9DF-5197-4E0C-9993-045866080CF0}" srcOrd="1" destOrd="0" parTransId="{EE41AAE5-BB20-4CCE-B2D5-5B09B02A9CBD}" sibTransId="{8A463104-849D-4506-A244-32E73FF96527}"/>
    <dgm:cxn modelId="{534FAC2B-7ED3-4A65-925A-19A35C44731F}" type="presOf" srcId="{2C493E38-A36B-448D-81C9-CF52DD91B9EA}" destId="{57A66F21-5A8C-4B25-BBF5-D8DB518B2B39}" srcOrd="0" destOrd="0" presId="urn:microsoft.com/office/officeart/2005/8/layout/process1"/>
    <dgm:cxn modelId="{55C99443-E184-4917-B5E2-699382E68D15}" type="presOf" srcId="{3D91C197-C717-4D89-80C4-50BFB336D566}" destId="{A98E0BB8-5F5E-4309-9656-402AE5778135}" srcOrd="0" destOrd="0" presId="urn:microsoft.com/office/officeart/2005/8/layout/process1"/>
    <dgm:cxn modelId="{8A26AE97-25BC-4432-AE71-EA6BDC1F1AC1}" type="presOf" srcId="{F0C76423-CE6C-44B7-95AF-53230DECCACE}" destId="{B55ED8CD-74DE-4E8A-9AB4-9F1FB3653355}" srcOrd="0" destOrd="0" presId="urn:microsoft.com/office/officeart/2005/8/layout/process1"/>
    <dgm:cxn modelId="{9FBFA6AB-9A4D-4161-9B8F-65030CB56281}" srcId="{F0C76423-CE6C-44B7-95AF-53230DECCACE}" destId="{3D91C197-C717-4D89-80C4-50BFB336D566}" srcOrd="0" destOrd="0" parTransId="{15E7273B-494F-44E4-B86D-D6D521268D7A}" sibTransId="{2C493E38-A36B-448D-81C9-CF52DD91B9EA}"/>
    <dgm:cxn modelId="{D247DFDD-D567-4315-8CDC-FF2909A8F186}" type="presOf" srcId="{2C493E38-A36B-448D-81C9-CF52DD91B9EA}" destId="{273630A3-9640-42E2-B614-5BA1ADCFDB72}" srcOrd="1" destOrd="0" presId="urn:microsoft.com/office/officeart/2005/8/layout/process1"/>
    <dgm:cxn modelId="{E1A67EED-8C6A-446D-A6AD-F80C9B5AAFE7}" type="presParOf" srcId="{B55ED8CD-74DE-4E8A-9AB4-9F1FB3653355}" destId="{A98E0BB8-5F5E-4309-9656-402AE5778135}" srcOrd="0" destOrd="0" presId="urn:microsoft.com/office/officeart/2005/8/layout/process1"/>
    <dgm:cxn modelId="{490B1D93-B662-4EEF-B1C2-5723C5DF1151}" type="presParOf" srcId="{B55ED8CD-74DE-4E8A-9AB4-9F1FB3653355}" destId="{57A66F21-5A8C-4B25-BBF5-D8DB518B2B39}" srcOrd="1" destOrd="0" presId="urn:microsoft.com/office/officeart/2005/8/layout/process1"/>
    <dgm:cxn modelId="{62B81F2A-F75B-4241-83B3-DD94C5F16423}" type="presParOf" srcId="{57A66F21-5A8C-4B25-BBF5-D8DB518B2B39}" destId="{273630A3-9640-42E2-B614-5BA1ADCFDB72}" srcOrd="0" destOrd="0" presId="urn:microsoft.com/office/officeart/2005/8/layout/process1"/>
    <dgm:cxn modelId="{DC328DE4-937F-41DD-92CF-9BEADC28852A}" type="presParOf" srcId="{B55ED8CD-74DE-4E8A-9AB4-9F1FB3653355}" destId="{77BA56E5-A480-42C8-B506-ABC64E3A08FF}" srcOrd="2" destOrd="0" presId="urn:microsoft.com/office/officeart/2005/8/layout/process1"/>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C76423-CE6C-44B7-95AF-53230DECCACE}" type="doc">
      <dgm:prSet loTypeId="urn:microsoft.com/office/officeart/2005/8/layout/process1" loCatId="process" qsTypeId="urn:microsoft.com/office/officeart/2005/8/quickstyle/simple1" qsCatId="simple" csTypeId="urn:microsoft.com/office/officeart/2005/8/colors/accent1_2" csCatId="accent1" phldr="1"/>
      <dgm:spPr/>
    </dgm:pt>
    <dgm:pt modelId="{3D91C197-C717-4D89-80C4-50BFB336D566}">
      <dgm:prSet phldrT="[Text]" custT="1"/>
      <dgm:spPr>
        <a:solidFill>
          <a:schemeClr val="bg1"/>
        </a:solidFill>
        <a:ln>
          <a:solidFill>
            <a:srgbClr val="FAA61A"/>
          </a:solidFill>
        </a:ln>
        <a:scene3d>
          <a:camera prst="orthographicFront"/>
          <a:lightRig rig="threePt" dir="t"/>
        </a:scene3d>
        <a:sp3d>
          <a:bevelT w="165100" prst="coolSlant"/>
        </a:sp3d>
      </dgm:spPr>
      <dgm:t>
        <a:bodyPr/>
        <a:lstStyle/>
        <a:p>
          <a:r>
            <a:rPr lang="en-US" sz="1000" dirty="0">
              <a:solidFill>
                <a:schemeClr val="tx1"/>
              </a:solidFill>
              <a:latin typeface="Montserrat Medium" panose="02000505000000020004"/>
            </a:rPr>
            <a:t>Data entry processes using standardized mechanisms and templates</a:t>
          </a:r>
        </a:p>
      </dgm:t>
    </dgm:pt>
    <dgm:pt modelId="{15E7273B-494F-44E4-B86D-D6D521268D7A}" type="parTrans" cxnId="{9FBFA6AB-9A4D-4161-9B8F-65030CB56281}">
      <dgm:prSet/>
      <dgm:spPr/>
      <dgm:t>
        <a:bodyPr/>
        <a:lstStyle/>
        <a:p>
          <a:endParaRPr lang="en-US"/>
        </a:p>
      </dgm:t>
    </dgm:pt>
    <dgm:pt modelId="{2C493E38-A36B-448D-81C9-CF52DD91B9EA}" type="sibTrans" cxnId="{9FBFA6AB-9A4D-4161-9B8F-65030CB56281}">
      <dgm:prSet/>
      <dgm:spPr/>
      <dgm:t>
        <a:bodyPr/>
        <a:lstStyle/>
        <a:p>
          <a:endParaRPr lang="en-US"/>
        </a:p>
      </dgm:t>
    </dgm:pt>
    <dgm:pt modelId="{0E8EF9DF-5197-4E0C-9993-045866080CF0}">
      <dgm:prSet phldrT="[Text]" custT="1"/>
      <dgm:spPr>
        <a:solidFill>
          <a:schemeClr val="bg1"/>
        </a:solidFill>
        <a:ln>
          <a:solidFill>
            <a:schemeClr val="accent1"/>
          </a:solidFill>
        </a:ln>
        <a:scene3d>
          <a:camera prst="orthographicFront"/>
          <a:lightRig rig="threePt" dir="t"/>
        </a:scene3d>
        <a:sp3d>
          <a:bevelT w="165100" prst="coolSlant"/>
        </a:sp3d>
      </dgm:spPr>
      <dgm:t>
        <a:bodyPr/>
        <a:lstStyle/>
        <a:p>
          <a:r>
            <a:rPr lang="en-US" sz="1000">
              <a:solidFill>
                <a:schemeClr val="tx1"/>
              </a:solidFill>
              <a:latin typeface="Montserrat Medium" panose="02000505000000020004"/>
            </a:rPr>
            <a:t>Manual Data entry process and not standardized</a:t>
          </a:r>
        </a:p>
      </dgm:t>
    </dgm:pt>
    <dgm:pt modelId="{EE41AAE5-BB20-4CCE-B2D5-5B09B02A9CBD}" type="parTrans" cxnId="{2CFE3225-A930-47DC-9A01-1800002E570D}">
      <dgm:prSet/>
      <dgm:spPr/>
      <dgm:t>
        <a:bodyPr/>
        <a:lstStyle/>
        <a:p>
          <a:endParaRPr lang="en-US"/>
        </a:p>
      </dgm:t>
    </dgm:pt>
    <dgm:pt modelId="{8A463104-849D-4506-A244-32E73FF96527}" type="sibTrans" cxnId="{2CFE3225-A930-47DC-9A01-1800002E570D}">
      <dgm:prSet/>
      <dgm:spPr/>
      <dgm:t>
        <a:bodyPr/>
        <a:lstStyle/>
        <a:p>
          <a:endParaRPr lang="en-US"/>
        </a:p>
      </dgm:t>
    </dgm:pt>
    <dgm:pt modelId="{B55ED8CD-74DE-4E8A-9AB4-9F1FB3653355}" type="pres">
      <dgm:prSet presAssocID="{F0C76423-CE6C-44B7-95AF-53230DECCACE}" presName="Name0" presStyleCnt="0">
        <dgm:presLayoutVars>
          <dgm:dir/>
          <dgm:resizeHandles val="exact"/>
        </dgm:presLayoutVars>
      </dgm:prSet>
      <dgm:spPr/>
    </dgm:pt>
    <dgm:pt modelId="{A98E0BB8-5F5E-4309-9656-402AE5778135}" type="pres">
      <dgm:prSet presAssocID="{3D91C197-C717-4D89-80C4-50BFB336D566}" presName="node" presStyleLbl="node1" presStyleIdx="0" presStyleCnt="2">
        <dgm:presLayoutVars>
          <dgm:bulletEnabled val="1"/>
        </dgm:presLayoutVars>
      </dgm:prSet>
      <dgm:spPr/>
    </dgm:pt>
    <dgm:pt modelId="{57A66F21-5A8C-4B25-BBF5-D8DB518B2B39}" type="pres">
      <dgm:prSet presAssocID="{2C493E38-A36B-448D-81C9-CF52DD91B9EA}" presName="sibTrans" presStyleLbl="sibTrans2D1" presStyleIdx="0" presStyleCnt="1" custAng="10565839"/>
      <dgm:spPr/>
    </dgm:pt>
    <dgm:pt modelId="{273630A3-9640-42E2-B614-5BA1ADCFDB72}" type="pres">
      <dgm:prSet presAssocID="{2C493E38-A36B-448D-81C9-CF52DD91B9EA}" presName="connectorText" presStyleLbl="sibTrans2D1" presStyleIdx="0" presStyleCnt="1"/>
      <dgm:spPr/>
    </dgm:pt>
    <dgm:pt modelId="{77BA56E5-A480-42C8-B506-ABC64E3A08FF}" type="pres">
      <dgm:prSet presAssocID="{0E8EF9DF-5197-4E0C-9993-045866080CF0}" presName="node" presStyleLbl="node1" presStyleIdx="1" presStyleCnt="2" custScaleY="99039">
        <dgm:presLayoutVars>
          <dgm:bulletEnabled val="1"/>
        </dgm:presLayoutVars>
      </dgm:prSet>
      <dgm:spPr/>
    </dgm:pt>
  </dgm:ptLst>
  <dgm:cxnLst>
    <dgm:cxn modelId="{D7F6BD1A-25FD-45F1-8CCB-431DAE1E06A2}" type="presOf" srcId="{0E8EF9DF-5197-4E0C-9993-045866080CF0}" destId="{77BA56E5-A480-42C8-B506-ABC64E3A08FF}" srcOrd="0" destOrd="0" presId="urn:microsoft.com/office/officeart/2005/8/layout/process1"/>
    <dgm:cxn modelId="{2CFE3225-A930-47DC-9A01-1800002E570D}" srcId="{F0C76423-CE6C-44B7-95AF-53230DECCACE}" destId="{0E8EF9DF-5197-4E0C-9993-045866080CF0}" srcOrd="1" destOrd="0" parTransId="{EE41AAE5-BB20-4CCE-B2D5-5B09B02A9CBD}" sibTransId="{8A463104-849D-4506-A244-32E73FF96527}"/>
    <dgm:cxn modelId="{534FAC2B-7ED3-4A65-925A-19A35C44731F}" type="presOf" srcId="{2C493E38-A36B-448D-81C9-CF52DD91B9EA}" destId="{57A66F21-5A8C-4B25-BBF5-D8DB518B2B39}" srcOrd="0" destOrd="0" presId="urn:microsoft.com/office/officeart/2005/8/layout/process1"/>
    <dgm:cxn modelId="{55C99443-E184-4917-B5E2-699382E68D15}" type="presOf" srcId="{3D91C197-C717-4D89-80C4-50BFB336D566}" destId="{A98E0BB8-5F5E-4309-9656-402AE5778135}" srcOrd="0" destOrd="0" presId="urn:microsoft.com/office/officeart/2005/8/layout/process1"/>
    <dgm:cxn modelId="{8A26AE97-25BC-4432-AE71-EA6BDC1F1AC1}" type="presOf" srcId="{F0C76423-CE6C-44B7-95AF-53230DECCACE}" destId="{B55ED8CD-74DE-4E8A-9AB4-9F1FB3653355}" srcOrd="0" destOrd="0" presId="urn:microsoft.com/office/officeart/2005/8/layout/process1"/>
    <dgm:cxn modelId="{9FBFA6AB-9A4D-4161-9B8F-65030CB56281}" srcId="{F0C76423-CE6C-44B7-95AF-53230DECCACE}" destId="{3D91C197-C717-4D89-80C4-50BFB336D566}" srcOrd="0" destOrd="0" parTransId="{15E7273B-494F-44E4-B86D-D6D521268D7A}" sibTransId="{2C493E38-A36B-448D-81C9-CF52DD91B9EA}"/>
    <dgm:cxn modelId="{D247DFDD-D567-4315-8CDC-FF2909A8F186}" type="presOf" srcId="{2C493E38-A36B-448D-81C9-CF52DD91B9EA}" destId="{273630A3-9640-42E2-B614-5BA1ADCFDB72}" srcOrd="1" destOrd="0" presId="urn:microsoft.com/office/officeart/2005/8/layout/process1"/>
    <dgm:cxn modelId="{E1A67EED-8C6A-446D-A6AD-F80C9B5AAFE7}" type="presParOf" srcId="{B55ED8CD-74DE-4E8A-9AB4-9F1FB3653355}" destId="{A98E0BB8-5F5E-4309-9656-402AE5778135}" srcOrd="0" destOrd="0" presId="urn:microsoft.com/office/officeart/2005/8/layout/process1"/>
    <dgm:cxn modelId="{490B1D93-B662-4EEF-B1C2-5723C5DF1151}" type="presParOf" srcId="{B55ED8CD-74DE-4E8A-9AB4-9F1FB3653355}" destId="{57A66F21-5A8C-4B25-BBF5-D8DB518B2B39}" srcOrd="1" destOrd="0" presId="urn:microsoft.com/office/officeart/2005/8/layout/process1"/>
    <dgm:cxn modelId="{62B81F2A-F75B-4241-83B3-DD94C5F16423}" type="presParOf" srcId="{57A66F21-5A8C-4B25-BBF5-D8DB518B2B39}" destId="{273630A3-9640-42E2-B614-5BA1ADCFDB72}" srcOrd="0" destOrd="0" presId="urn:microsoft.com/office/officeart/2005/8/layout/process1"/>
    <dgm:cxn modelId="{DC328DE4-937F-41DD-92CF-9BEADC28852A}" type="presParOf" srcId="{B55ED8CD-74DE-4E8A-9AB4-9F1FB3653355}" destId="{77BA56E5-A480-42C8-B506-ABC64E3A08FF}" srcOrd="2" destOrd="0" presId="urn:microsoft.com/office/officeart/2005/8/layout/process1"/>
  </dgm:cxnLst>
  <dgm:bg>
    <a:noFill/>
  </dgm:bg>
  <dgm:whole>
    <a:ln>
      <a:noFill/>
    </a:ln>
  </dgm:whole>
  <dgm:extLst>
    <a:ext uri="http://schemas.microsoft.com/office/drawing/2008/diagram">
      <dsp:dataModelExt xmlns:dsp="http://schemas.microsoft.com/office/drawing/2008/diagram" relId="rId4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603F-DF96-4177-B59D-5D7A71E22AF9}">
      <dsp:nvSpPr>
        <dsp:cNvPr id="0" name=""/>
        <dsp:cNvSpPr/>
      </dsp:nvSpPr>
      <dsp:spPr>
        <a:xfrm>
          <a:off x="2373" y="176152"/>
          <a:ext cx="836414" cy="83641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accent4"/>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ontserrat Medium" panose="02000505000000020004"/>
          </a:endParaRPr>
        </a:p>
      </dsp:txBody>
      <dsp:txXfrm>
        <a:off x="124863" y="298642"/>
        <a:ext cx="591434" cy="591434"/>
      </dsp:txXfrm>
    </dsp:sp>
    <dsp:sp modelId="{C93CC97E-3154-48EB-9592-13E0F5AE889B}">
      <dsp:nvSpPr>
        <dsp:cNvPr id="0" name=""/>
        <dsp:cNvSpPr/>
      </dsp:nvSpPr>
      <dsp:spPr>
        <a:xfrm>
          <a:off x="906704" y="351799"/>
          <a:ext cx="485120" cy="485120"/>
        </a:xfrm>
        <a:prstGeom prst="mathPlus">
          <a:avLst/>
        </a:prstGeom>
        <a:solidFill>
          <a:schemeClr val="bg1"/>
        </a:solidFill>
        <a:ln>
          <a:solidFill>
            <a:schemeClr val="tx2"/>
          </a:solid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71007" y="537309"/>
        <a:ext cx="356514" cy="114100"/>
      </dsp:txXfrm>
    </dsp:sp>
    <dsp:sp modelId="{27BD1C2F-4EB5-43BA-9366-E71C7E8E126D}">
      <dsp:nvSpPr>
        <dsp:cNvPr id="0" name=""/>
        <dsp:cNvSpPr/>
      </dsp:nvSpPr>
      <dsp:spPr>
        <a:xfrm>
          <a:off x="1459741" y="176152"/>
          <a:ext cx="836414" cy="83641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accent4"/>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582231" y="298642"/>
        <a:ext cx="591434" cy="591434"/>
      </dsp:txXfrm>
    </dsp:sp>
    <dsp:sp modelId="{E338E21F-0635-4B72-A2D6-313C9207AC9C}">
      <dsp:nvSpPr>
        <dsp:cNvPr id="0" name=""/>
        <dsp:cNvSpPr/>
      </dsp:nvSpPr>
      <dsp:spPr>
        <a:xfrm>
          <a:off x="2364072" y="351799"/>
          <a:ext cx="485120" cy="485120"/>
        </a:xfrm>
        <a:prstGeom prst="mathPlus">
          <a:avLst/>
        </a:prstGeom>
        <a:solidFill>
          <a:schemeClr val="bg1"/>
        </a:solidFill>
        <a:ln>
          <a:solidFill>
            <a:schemeClr val="tx2"/>
          </a:solid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428375" y="537309"/>
        <a:ext cx="356514" cy="114100"/>
      </dsp:txXfrm>
    </dsp:sp>
    <dsp:sp modelId="{40EE8B45-6593-40BF-8AE8-D13FE87D4860}">
      <dsp:nvSpPr>
        <dsp:cNvPr id="0" name=""/>
        <dsp:cNvSpPr/>
      </dsp:nvSpPr>
      <dsp:spPr>
        <a:xfrm>
          <a:off x="2917109" y="176152"/>
          <a:ext cx="836414" cy="83641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accent4"/>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a:t>  </a:t>
          </a:r>
        </a:p>
      </dsp:txBody>
      <dsp:txXfrm>
        <a:off x="3039599" y="298642"/>
        <a:ext cx="591434" cy="591434"/>
      </dsp:txXfrm>
    </dsp:sp>
    <dsp:sp modelId="{B318364D-523A-443B-9E50-722FBE4F34C2}">
      <dsp:nvSpPr>
        <dsp:cNvPr id="0" name=""/>
        <dsp:cNvSpPr/>
      </dsp:nvSpPr>
      <dsp:spPr>
        <a:xfrm>
          <a:off x="6737642" y="351799"/>
          <a:ext cx="485120" cy="485120"/>
        </a:xfrm>
        <a:prstGeom prst="mathPlus">
          <a:avLst/>
        </a:prstGeom>
        <a:solidFill>
          <a:schemeClr val="bg1"/>
        </a:solidFill>
        <a:ln>
          <a:solidFill>
            <a:schemeClr val="tx2"/>
          </a:solid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801945" y="537309"/>
        <a:ext cx="356514" cy="114100"/>
      </dsp:txXfrm>
    </dsp:sp>
    <dsp:sp modelId="{F813F2E4-50FB-4316-9B51-AFAFBC8098DB}">
      <dsp:nvSpPr>
        <dsp:cNvPr id="0" name=""/>
        <dsp:cNvSpPr/>
      </dsp:nvSpPr>
      <dsp:spPr>
        <a:xfrm>
          <a:off x="4374476" y="176152"/>
          <a:ext cx="836414" cy="83641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accent4"/>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a:t> </a:t>
          </a:r>
        </a:p>
      </dsp:txBody>
      <dsp:txXfrm>
        <a:off x="4496966" y="298642"/>
        <a:ext cx="591434" cy="591434"/>
      </dsp:txXfrm>
    </dsp:sp>
    <dsp:sp modelId="{DECB193C-A895-40CA-B537-6D5510101DE1}">
      <dsp:nvSpPr>
        <dsp:cNvPr id="0" name=""/>
        <dsp:cNvSpPr/>
      </dsp:nvSpPr>
      <dsp:spPr>
        <a:xfrm>
          <a:off x="5278807" y="351799"/>
          <a:ext cx="485120" cy="485120"/>
        </a:xfrm>
        <a:prstGeom prst="mathPlus">
          <a:avLst/>
        </a:prstGeom>
        <a:solidFill>
          <a:schemeClr val="bg1"/>
        </a:solidFill>
        <a:ln>
          <a:solidFill>
            <a:schemeClr val="tx2"/>
          </a:solid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343110" y="537309"/>
        <a:ext cx="356514" cy="114100"/>
      </dsp:txXfrm>
    </dsp:sp>
    <dsp:sp modelId="{A1565D7A-A5D6-464D-9224-22DF62017E3F}">
      <dsp:nvSpPr>
        <dsp:cNvPr id="0" name=""/>
        <dsp:cNvSpPr/>
      </dsp:nvSpPr>
      <dsp:spPr>
        <a:xfrm>
          <a:off x="5831844" y="176152"/>
          <a:ext cx="836414" cy="83641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accent4"/>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954334" y="298642"/>
        <a:ext cx="591434" cy="591434"/>
      </dsp:txXfrm>
    </dsp:sp>
    <dsp:sp modelId="{180A9BCD-1318-42F0-BE47-6E7199310F02}">
      <dsp:nvSpPr>
        <dsp:cNvPr id="0" name=""/>
        <dsp:cNvSpPr/>
      </dsp:nvSpPr>
      <dsp:spPr>
        <a:xfrm>
          <a:off x="3807578" y="351799"/>
          <a:ext cx="485120" cy="485120"/>
        </a:xfrm>
        <a:prstGeom prst="mathEqual">
          <a:avLst/>
        </a:prstGeom>
        <a:solidFill>
          <a:srgbClr val="2F4D9F"/>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871881" y="451734"/>
        <a:ext cx="356514" cy="285250"/>
      </dsp:txXfrm>
    </dsp:sp>
    <dsp:sp modelId="{F1DF20B7-A35F-4FD4-BB02-F4AF0897B771}">
      <dsp:nvSpPr>
        <dsp:cNvPr id="0" name=""/>
        <dsp:cNvSpPr/>
      </dsp:nvSpPr>
      <dsp:spPr>
        <a:xfrm>
          <a:off x="7289212" y="176152"/>
          <a:ext cx="836414" cy="83641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accent4"/>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411702" y="298642"/>
        <a:ext cx="591434" cy="591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20D6B-B9AB-40FF-B656-FADB2D045205}">
      <dsp:nvSpPr>
        <dsp:cNvPr id="0" name=""/>
        <dsp:cNvSpPr/>
      </dsp:nvSpPr>
      <dsp:spPr>
        <a:xfrm>
          <a:off x="979446" y="147794"/>
          <a:ext cx="2113318" cy="2113318"/>
        </a:xfrm>
        <a:prstGeom prst="pie">
          <a:avLst>
            <a:gd name="adj1" fmla="val 16200000"/>
            <a:gd name="adj2" fmla="val 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atin typeface="Montserrat Medium" panose="02000505000000020004"/>
            </a:rPr>
            <a:t>Data Collection &amp; Transformation</a:t>
          </a:r>
        </a:p>
      </dsp:txBody>
      <dsp:txXfrm>
        <a:off x="2101266" y="585805"/>
        <a:ext cx="779915" cy="578646"/>
      </dsp:txXfrm>
    </dsp:sp>
    <dsp:sp modelId="{25B89C3F-AB6A-4B1A-B485-1F95B41C1E88}">
      <dsp:nvSpPr>
        <dsp:cNvPr id="0" name=""/>
        <dsp:cNvSpPr/>
      </dsp:nvSpPr>
      <dsp:spPr>
        <a:xfrm>
          <a:off x="979446" y="218741"/>
          <a:ext cx="2113318" cy="2113318"/>
        </a:xfrm>
        <a:prstGeom prst="pie">
          <a:avLst>
            <a:gd name="adj1" fmla="val 0"/>
            <a:gd name="adj2" fmla="val 54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Montserrat Medium" panose="02000505000000020004"/>
            </a:rPr>
            <a:t>Data Management</a:t>
          </a:r>
        </a:p>
      </dsp:txBody>
      <dsp:txXfrm>
        <a:off x="2101266" y="1315403"/>
        <a:ext cx="779915" cy="578646"/>
      </dsp:txXfrm>
    </dsp:sp>
    <dsp:sp modelId="{A5CDA33F-9E07-4AEC-8C7B-BE089504C294}">
      <dsp:nvSpPr>
        <dsp:cNvPr id="0" name=""/>
        <dsp:cNvSpPr/>
      </dsp:nvSpPr>
      <dsp:spPr>
        <a:xfrm>
          <a:off x="908499" y="218741"/>
          <a:ext cx="2113318" cy="2113318"/>
        </a:xfrm>
        <a:prstGeom prst="pie">
          <a:avLst>
            <a:gd name="adj1" fmla="val 5400000"/>
            <a:gd name="adj2" fmla="val 108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atin typeface="Montserrat Medium" panose="02000505000000020004"/>
            </a:rPr>
            <a:t>Data Governance</a:t>
          </a:r>
        </a:p>
      </dsp:txBody>
      <dsp:txXfrm>
        <a:off x="1120082" y="1315403"/>
        <a:ext cx="779915" cy="578646"/>
      </dsp:txXfrm>
    </dsp:sp>
    <dsp:sp modelId="{62C78F8B-6616-46AC-8CCC-A86264F54FBE}">
      <dsp:nvSpPr>
        <dsp:cNvPr id="0" name=""/>
        <dsp:cNvSpPr/>
      </dsp:nvSpPr>
      <dsp:spPr>
        <a:xfrm>
          <a:off x="908499" y="147794"/>
          <a:ext cx="2113318" cy="2113318"/>
        </a:xfrm>
        <a:prstGeom prst="pie">
          <a:avLst>
            <a:gd name="adj1" fmla="val 10800000"/>
            <a:gd name="adj2" fmla="val 162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atin typeface="Montserrat Medium" panose="02000505000000020004"/>
            </a:rPr>
            <a:t>Data Quality</a:t>
          </a:r>
        </a:p>
      </dsp:txBody>
      <dsp:txXfrm>
        <a:off x="1120082" y="585805"/>
        <a:ext cx="779915" cy="578646"/>
      </dsp:txXfrm>
    </dsp:sp>
    <dsp:sp modelId="{3E3B6664-6265-4B4B-B35D-F6A9D162CD7F}">
      <dsp:nvSpPr>
        <dsp:cNvPr id="0" name=""/>
        <dsp:cNvSpPr/>
      </dsp:nvSpPr>
      <dsp:spPr>
        <a:xfrm>
          <a:off x="848621" y="16970"/>
          <a:ext cx="2374967" cy="2374967"/>
        </a:xfrm>
        <a:prstGeom prst="circularArrow">
          <a:avLst>
            <a:gd name="adj1" fmla="val 5085"/>
            <a:gd name="adj2" fmla="val 327528"/>
            <a:gd name="adj3" fmla="val 21272472"/>
            <a:gd name="adj4" fmla="val 16200000"/>
            <a:gd name="adj5" fmla="val 5932"/>
          </a:avLst>
        </a:prstGeom>
        <a:solidFill>
          <a:srgbClr val="2F4D9F"/>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318424C4-DAB5-4E07-BC7C-29D07C55BAF4}">
      <dsp:nvSpPr>
        <dsp:cNvPr id="0" name=""/>
        <dsp:cNvSpPr/>
      </dsp:nvSpPr>
      <dsp:spPr>
        <a:xfrm>
          <a:off x="848621" y="87917"/>
          <a:ext cx="2374967" cy="2374967"/>
        </a:xfrm>
        <a:prstGeom prst="circularArrow">
          <a:avLst>
            <a:gd name="adj1" fmla="val 5085"/>
            <a:gd name="adj2" fmla="val 327528"/>
            <a:gd name="adj3" fmla="val 5072472"/>
            <a:gd name="adj4" fmla="val 0"/>
            <a:gd name="adj5" fmla="val 5932"/>
          </a:avLst>
        </a:prstGeom>
        <a:solidFill>
          <a:srgbClr val="2F4D9F"/>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CA758B87-23FC-42A8-8ED6-D03674A85D1A}">
      <dsp:nvSpPr>
        <dsp:cNvPr id="0" name=""/>
        <dsp:cNvSpPr/>
      </dsp:nvSpPr>
      <dsp:spPr>
        <a:xfrm>
          <a:off x="777674" y="87917"/>
          <a:ext cx="2374967" cy="2374967"/>
        </a:xfrm>
        <a:prstGeom prst="circularArrow">
          <a:avLst>
            <a:gd name="adj1" fmla="val 5085"/>
            <a:gd name="adj2" fmla="val 327528"/>
            <a:gd name="adj3" fmla="val 10472472"/>
            <a:gd name="adj4" fmla="val 5400000"/>
            <a:gd name="adj5" fmla="val 5932"/>
          </a:avLst>
        </a:prstGeom>
        <a:solidFill>
          <a:srgbClr val="2F4D9F"/>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DD305A8D-E6B1-4630-B120-ABA810FFE143}">
      <dsp:nvSpPr>
        <dsp:cNvPr id="0" name=""/>
        <dsp:cNvSpPr/>
      </dsp:nvSpPr>
      <dsp:spPr>
        <a:xfrm>
          <a:off x="777674" y="16970"/>
          <a:ext cx="2374967" cy="2374967"/>
        </a:xfrm>
        <a:prstGeom prst="circularArrow">
          <a:avLst>
            <a:gd name="adj1" fmla="val 5085"/>
            <a:gd name="adj2" fmla="val 327528"/>
            <a:gd name="adj3" fmla="val 15872472"/>
            <a:gd name="adj4" fmla="val 10800000"/>
            <a:gd name="adj5" fmla="val 5932"/>
          </a:avLst>
        </a:prstGeom>
        <a:solidFill>
          <a:srgbClr val="2F4D9F"/>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E0BB8-5F5E-4309-9656-402AE5778135}">
      <dsp:nvSpPr>
        <dsp:cNvPr id="0" name=""/>
        <dsp:cNvSpPr/>
      </dsp:nvSpPr>
      <dsp:spPr>
        <a:xfrm>
          <a:off x="615" y="5681"/>
          <a:ext cx="1311933" cy="860956"/>
        </a:xfrm>
        <a:prstGeom prst="roundRect">
          <a:avLst>
            <a:gd name="adj" fmla="val 10000"/>
          </a:avLst>
        </a:prstGeom>
        <a:solidFill>
          <a:schemeClr val="bg1"/>
        </a:solidFill>
        <a:ln w="12700" cap="flat" cmpd="sng" algn="ctr">
          <a:solidFill>
            <a:schemeClr val="accent1"/>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latin typeface="Montserrat Medium" panose="02000505000000020004"/>
            </a:rPr>
            <a:t>‘Data Management’ centric and not ‘Data Governance Inclined</a:t>
          </a:r>
        </a:p>
      </dsp:txBody>
      <dsp:txXfrm>
        <a:off x="25832" y="30898"/>
        <a:ext cx="1261499" cy="810522"/>
      </dsp:txXfrm>
    </dsp:sp>
    <dsp:sp modelId="{57A66F21-5A8C-4B25-BBF5-D8DB518B2B39}">
      <dsp:nvSpPr>
        <dsp:cNvPr id="0" name=""/>
        <dsp:cNvSpPr/>
      </dsp:nvSpPr>
      <dsp:spPr>
        <a:xfrm>
          <a:off x="1443742" y="273480"/>
          <a:ext cx="278129" cy="325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443742" y="338552"/>
        <a:ext cx="194690" cy="195215"/>
      </dsp:txXfrm>
    </dsp:sp>
    <dsp:sp modelId="{77BA56E5-A480-42C8-B506-ABC64E3A08FF}">
      <dsp:nvSpPr>
        <dsp:cNvPr id="0" name=""/>
        <dsp:cNvSpPr/>
      </dsp:nvSpPr>
      <dsp:spPr>
        <a:xfrm>
          <a:off x="1837322" y="9818"/>
          <a:ext cx="1311933" cy="852682"/>
        </a:xfrm>
        <a:prstGeom prst="roundRect">
          <a:avLst>
            <a:gd name="adj" fmla="val 10000"/>
          </a:avLst>
        </a:prstGeom>
        <a:solidFill>
          <a:schemeClr val="bg1"/>
        </a:solidFill>
        <a:ln w="12700" cap="flat" cmpd="sng" algn="ctr">
          <a:solidFill>
            <a:srgbClr val="FAA61A"/>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latin typeface="Montserrat Medium" panose="02000505000000020004"/>
            </a:rPr>
            <a:t>Instituting data governance organization by formalizing necessary roles and responsibilities</a:t>
          </a:r>
        </a:p>
      </dsp:txBody>
      <dsp:txXfrm>
        <a:off x="1862296" y="34792"/>
        <a:ext cx="1261985" cy="802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E0BB8-5F5E-4309-9656-402AE5778135}">
      <dsp:nvSpPr>
        <dsp:cNvPr id="0" name=""/>
        <dsp:cNvSpPr/>
      </dsp:nvSpPr>
      <dsp:spPr>
        <a:xfrm>
          <a:off x="615" y="42579"/>
          <a:ext cx="1311933" cy="787160"/>
        </a:xfrm>
        <a:prstGeom prst="roundRect">
          <a:avLst>
            <a:gd name="adj" fmla="val 10000"/>
          </a:avLst>
        </a:prstGeom>
        <a:solidFill>
          <a:schemeClr val="bg1"/>
        </a:solidFill>
        <a:ln w="12700" cap="flat" cmpd="sng" algn="ctr">
          <a:solidFill>
            <a:schemeClr val="accent1"/>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latin typeface="Montserrat Medium" panose="02000505000000020004"/>
            </a:rPr>
            <a:t>Limited focus on data stewardship and data standardization</a:t>
          </a:r>
        </a:p>
      </dsp:txBody>
      <dsp:txXfrm>
        <a:off x="23670" y="65634"/>
        <a:ext cx="1265823" cy="741050"/>
      </dsp:txXfrm>
    </dsp:sp>
    <dsp:sp modelId="{57A66F21-5A8C-4B25-BBF5-D8DB518B2B39}">
      <dsp:nvSpPr>
        <dsp:cNvPr id="0" name=""/>
        <dsp:cNvSpPr/>
      </dsp:nvSpPr>
      <dsp:spPr>
        <a:xfrm>
          <a:off x="1443742" y="273480"/>
          <a:ext cx="278129" cy="325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443742" y="338552"/>
        <a:ext cx="194690" cy="195215"/>
      </dsp:txXfrm>
    </dsp:sp>
    <dsp:sp modelId="{77BA56E5-A480-42C8-B506-ABC64E3A08FF}">
      <dsp:nvSpPr>
        <dsp:cNvPr id="0" name=""/>
        <dsp:cNvSpPr/>
      </dsp:nvSpPr>
      <dsp:spPr>
        <a:xfrm>
          <a:off x="1837322" y="46362"/>
          <a:ext cx="1311933" cy="779595"/>
        </a:xfrm>
        <a:prstGeom prst="roundRect">
          <a:avLst>
            <a:gd name="adj" fmla="val 10000"/>
          </a:avLst>
        </a:prstGeom>
        <a:solidFill>
          <a:schemeClr val="bg1"/>
        </a:solidFill>
        <a:ln w="12700" cap="flat" cmpd="sng" algn="ctr">
          <a:solidFill>
            <a:srgbClr val="FAA61A"/>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latin typeface="Montserrat Medium" panose="02000505000000020004"/>
            </a:rPr>
            <a:t>Emphasis on data stewardship and standardization with dedicated ‘Data Steward’ role</a:t>
          </a:r>
        </a:p>
      </dsp:txBody>
      <dsp:txXfrm>
        <a:off x="1860156" y="69196"/>
        <a:ext cx="1266265" cy="7339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E0BB8-5F5E-4309-9656-402AE5778135}">
      <dsp:nvSpPr>
        <dsp:cNvPr id="0" name=""/>
        <dsp:cNvSpPr/>
      </dsp:nvSpPr>
      <dsp:spPr>
        <a:xfrm>
          <a:off x="615" y="0"/>
          <a:ext cx="1311933" cy="872320"/>
        </a:xfrm>
        <a:prstGeom prst="roundRect">
          <a:avLst>
            <a:gd name="adj" fmla="val 10000"/>
          </a:avLst>
        </a:prstGeom>
        <a:solidFill>
          <a:schemeClr val="bg1"/>
        </a:solidFill>
        <a:ln w="12700" cap="flat" cmpd="sng" algn="ctr">
          <a:solidFill>
            <a:srgbClr val="FAA61A"/>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latin typeface="Montserrat Medium" panose="02000505000000020004"/>
            </a:rPr>
            <a:t>Establish automated data quality measures and practice with ‘Data Quality Analyst’</a:t>
          </a:r>
        </a:p>
      </dsp:txBody>
      <dsp:txXfrm>
        <a:off x="26164" y="25549"/>
        <a:ext cx="1260835" cy="821222"/>
      </dsp:txXfrm>
    </dsp:sp>
    <dsp:sp modelId="{57A66F21-5A8C-4B25-BBF5-D8DB518B2B39}">
      <dsp:nvSpPr>
        <dsp:cNvPr id="0" name=""/>
        <dsp:cNvSpPr/>
      </dsp:nvSpPr>
      <dsp:spPr>
        <a:xfrm rot="10800000">
          <a:off x="1443742" y="273480"/>
          <a:ext cx="278129" cy="325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527181" y="338552"/>
        <a:ext cx="194690" cy="195215"/>
      </dsp:txXfrm>
    </dsp:sp>
    <dsp:sp modelId="{77BA56E5-A480-42C8-B506-ABC64E3A08FF}">
      <dsp:nvSpPr>
        <dsp:cNvPr id="0" name=""/>
        <dsp:cNvSpPr/>
      </dsp:nvSpPr>
      <dsp:spPr>
        <a:xfrm>
          <a:off x="1837322" y="4191"/>
          <a:ext cx="1311933" cy="863937"/>
        </a:xfrm>
        <a:prstGeom prst="roundRect">
          <a:avLst>
            <a:gd name="adj" fmla="val 10000"/>
          </a:avLst>
        </a:prstGeom>
        <a:solidFill>
          <a:schemeClr val="bg1"/>
        </a:solidFill>
        <a:ln w="12700" cap="flat" cmpd="sng" algn="ctr">
          <a:solidFill>
            <a:schemeClr val="accent1"/>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latin typeface="Montserrat Medium" panose="02000505000000020004"/>
            </a:rPr>
            <a:t>‘Reactive’ data quality measures and not ‘Proactive’</a:t>
          </a:r>
        </a:p>
      </dsp:txBody>
      <dsp:txXfrm>
        <a:off x="1862626" y="29495"/>
        <a:ext cx="1261325" cy="8133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E0BB8-5F5E-4309-9656-402AE5778135}">
      <dsp:nvSpPr>
        <dsp:cNvPr id="0" name=""/>
        <dsp:cNvSpPr/>
      </dsp:nvSpPr>
      <dsp:spPr>
        <a:xfrm>
          <a:off x="615" y="24130"/>
          <a:ext cx="1311933" cy="824058"/>
        </a:xfrm>
        <a:prstGeom prst="roundRect">
          <a:avLst>
            <a:gd name="adj" fmla="val 10000"/>
          </a:avLst>
        </a:prstGeom>
        <a:solidFill>
          <a:schemeClr val="bg1"/>
        </a:solidFill>
        <a:ln w="12700" cap="flat" cmpd="sng" algn="ctr">
          <a:solidFill>
            <a:srgbClr val="FAA61A"/>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Montserrat Medium" panose="02000505000000020004"/>
            </a:rPr>
            <a:t>Data entry processes using standardized mechanisms and templates</a:t>
          </a:r>
        </a:p>
      </dsp:txBody>
      <dsp:txXfrm>
        <a:off x="24751" y="48266"/>
        <a:ext cx="1263661" cy="775786"/>
      </dsp:txXfrm>
    </dsp:sp>
    <dsp:sp modelId="{57A66F21-5A8C-4B25-BBF5-D8DB518B2B39}">
      <dsp:nvSpPr>
        <dsp:cNvPr id="0" name=""/>
        <dsp:cNvSpPr/>
      </dsp:nvSpPr>
      <dsp:spPr>
        <a:xfrm rot="10565839">
          <a:off x="1443742" y="273480"/>
          <a:ext cx="278129" cy="325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527084" y="335712"/>
        <a:ext cx="194690" cy="195215"/>
      </dsp:txXfrm>
    </dsp:sp>
    <dsp:sp modelId="{77BA56E5-A480-42C8-B506-ABC64E3A08FF}">
      <dsp:nvSpPr>
        <dsp:cNvPr id="0" name=""/>
        <dsp:cNvSpPr/>
      </dsp:nvSpPr>
      <dsp:spPr>
        <a:xfrm>
          <a:off x="1837322" y="28090"/>
          <a:ext cx="1311933" cy="816139"/>
        </a:xfrm>
        <a:prstGeom prst="roundRect">
          <a:avLst>
            <a:gd name="adj" fmla="val 10000"/>
          </a:avLst>
        </a:prstGeom>
        <a:solidFill>
          <a:schemeClr val="bg1"/>
        </a:solidFill>
        <a:ln w="12700" cap="flat" cmpd="sng" algn="ctr">
          <a:solidFill>
            <a:schemeClr val="accent1"/>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1"/>
              </a:solidFill>
              <a:latin typeface="Montserrat Medium" panose="02000505000000020004"/>
            </a:rPr>
            <a:t>Manual Data entry process and not standardized</a:t>
          </a:r>
        </a:p>
      </dsp:txBody>
      <dsp:txXfrm>
        <a:off x="1861226" y="51994"/>
        <a:ext cx="1264125" cy="76833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A41FA-60C6-5241-9B78-BE7CF7F3D341}"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24231-3819-3B4F-A454-3E56FF69CD82}" type="slidenum">
              <a:rPr lang="en-US" smtClean="0"/>
              <a:t>‹#›</a:t>
            </a:fld>
            <a:endParaRPr lang="en-US"/>
          </a:p>
        </p:txBody>
      </p:sp>
    </p:spTree>
    <p:extLst>
      <p:ext uri="{BB962C8B-B14F-4D97-AF65-F5344CB8AC3E}">
        <p14:creationId xmlns:p14="http://schemas.microsoft.com/office/powerpoint/2010/main" val="3539723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G" sz="1800" b="1" dirty="0">
                <a:solidFill>
                  <a:srgbClr val="201F1E"/>
                </a:solidFill>
                <a:effectLst/>
                <a:latin typeface="Calibri" panose="020F0502020204030204" pitchFamily="34" charset="0"/>
                <a:ea typeface="Calibri" panose="020F0502020204030204" pitchFamily="34" charset="0"/>
              </a:rPr>
              <a:t>Microexcel Redefines Digital Innovation for Life Sciences</a:t>
            </a:r>
            <a:endParaRPr lang="en-UG"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G" sz="1800" dirty="0">
                <a:solidFill>
                  <a:srgbClr val="000000"/>
                </a:solidFill>
                <a:effectLst/>
                <a:latin typeface="Calibri" panose="020F0502020204030204" pitchFamily="34" charset="0"/>
                <a:ea typeface="Calibri" panose="020F0502020204030204" pitchFamily="34" charset="0"/>
              </a:rPr>
              <a:t>A clinical stage, pharmaceutical innovator, and early adopter of S/4HANA was rapidly approaching the end of their mainstream maintenance.   The client team required a collaborative partner with an industry solution that could cost-effectively upgrade their S/4HANA instance, enable self-sufficiency, and ensure a validated FDA compliant work product.  Microexcel was acknowledged by the client team as the only integration partner for their needs with the industry depth and end-to-end </a:t>
            </a:r>
            <a:r>
              <a:rPr lang="en-UG" sz="1800" dirty="0" err="1">
                <a:solidFill>
                  <a:srgbClr val="000000"/>
                </a:solidFill>
                <a:effectLst/>
                <a:latin typeface="Calibri" panose="020F0502020204030204" pitchFamily="34" charset="0"/>
                <a:ea typeface="Calibri" panose="020F0502020204030204" pitchFamily="34" charset="0"/>
              </a:rPr>
              <a:t>GxP</a:t>
            </a:r>
            <a:r>
              <a:rPr lang="en-UG" sz="180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SAP </a:t>
            </a:r>
            <a:r>
              <a:rPr lang="en-UG" sz="1800" dirty="0">
                <a:solidFill>
                  <a:srgbClr val="000000"/>
                </a:solidFill>
                <a:effectLst/>
                <a:latin typeface="Calibri" panose="020F0502020204030204" pitchFamily="34" charset="0"/>
                <a:ea typeface="Calibri" panose="020F0502020204030204" pitchFamily="34" charset="0"/>
              </a:rPr>
              <a:t>compliant solution that could satisfy their complex goals.  </a:t>
            </a:r>
            <a:endParaRPr lang="en-US" sz="1800" dirty="0">
              <a:solidFill>
                <a:srgbClr val="000000"/>
              </a:solidFill>
              <a:effectLst/>
              <a:latin typeface="Calibri" panose="020F0502020204030204" pitchFamily="34" charset="0"/>
              <a:ea typeface="Calibri" panose="020F0502020204030204" pitchFamily="34" charset="0"/>
            </a:endParaRPr>
          </a:p>
          <a:p>
            <a:pPr marL="457200" marR="0">
              <a:spcBef>
                <a:spcPts val="0"/>
              </a:spcBef>
              <a:spcAft>
                <a:spcPts val="0"/>
              </a:spcAft>
            </a:pPr>
            <a:endParaRPr lang="en-UG"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G" sz="1800" dirty="0">
                <a:solidFill>
                  <a:srgbClr val="000000"/>
                </a:solidFill>
                <a:effectLst/>
                <a:latin typeface="Calibri" panose="020F0502020204030204" pitchFamily="34" charset="0"/>
                <a:ea typeface="Calibri" panose="020F0502020204030204" pitchFamily="34" charset="0"/>
              </a:rPr>
              <a:t>To ensure a rapid transformation, our engagement team successfully delivered in three parallel workstreams, while leveraging Microexcel's proven collaborative implementation approach.  The resulting success ensured that the client team was fully empowered and trained on the critical SAP processes, capabilities, and practical use in the full potential of SAP's Solution Manager.  Lastly, validating that their </a:t>
            </a:r>
            <a:r>
              <a:rPr lang="en-UG" sz="1800" dirty="0" err="1">
                <a:solidFill>
                  <a:srgbClr val="000000"/>
                </a:solidFill>
                <a:effectLst/>
                <a:latin typeface="Calibri" panose="020F0502020204030204" pitchFamily="34" charset="0"/>
                <a:ea typeface="Calibri" panose="020F0502020204030204" pitchFamily="34" charset="0"/>
              </a:rPr>
              <a:t>GxP</a:t>
            </a:r>
            <a:r>
              <a:rPr lang="en-UG" sz="1800" dirty="0">
                <a:solidFill>
                  <a:srgbClr val="000000"/>
                </a:solidFill>
                <a:effectLst/>
                <a:latin typeface="Calibri" panose="020F0502020204030204" pitchFamily="34" charset="0"/>
                <a:ea typeface="Calibri" panose="020F0502020204030204" pitchFamily="34" charset="0"/>
              </a:rPr>
              <a:t> system was compliant, including the existing SAP processes and the latter implementations of warehouse management and the quality inventory control processes.  </a:t>
            </a:r>
            <a:endParaRPr lang="en-US" sz="1800" dirty="0">
              <a:solidFill>
                <a:srgbClr val="000000"/>
              </a:solidFill>
              <a:effectLst/>
              <a:latin typeface="Calibri" panose="020F0502020204030204" pitchFamily="34" charset="0"/>
              <a:ea typeface="Calibri" panose="020F0502020204030204" pitchFamily="34" charset="0"/>
            </a:endParaRPr>
          </a:p>
          <a:p>
            <a:pPr marL="457200" marR="0">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Client is a biopharmaceutical company focused on developing and commercializing innovative monoclonal antibody-based therapeutics for the treatment of cancer. The Company generates its pipeline of product candidates primarily from its proprietary suite of next-generation antibody-based technology platforms, which have applicability across broad therapeutic domains. The combination of client’s technology platforms and protein engineering expertise has allowed them to generate promising product candidates and enter several strategic collaborations with global pharmaceutical and biotechnology companies.</a:t>
            </a:r>
          </a:p>
          <a:p>
            <a:endParaRPr lang="en-UG" dirty="0"/>
          </a:p>
        </p:txBody>
      </p:sp>
      <p:sp>
        <p:nvSpPr>
          <p:cNvPr id="4" name="Slide Number Placeholder 3"/>
          <p:cNvSpPr>
            <a:spLocks noGrp="1"/>
          </p:cNvSpPr>
          <p:nvPr>
            <p:ph type="sldNum" sz="quarter" idx="5"/>
          </p:nvPr>
        </p:nvSpPr>
        <p:spPr/>
        <p:txBody>
          <a:bodyPr/>
          <a:lstStyle/>
          <a:p>
            <a:fld id="{3F724231-3819-3B4F-A454-3E56FF69CD82}" type="slidenum">
              <a:rPr lang="en-US" smtClean="0"/>
              <a:t>2</a:t>
            </a:fld>
            <a:endParaRPr lang="en-US"/>
          </a:p>
        </p:txBody>
      </p:sp>
    </p:spTree>
    <p:extLst>
      <p:ext uri="{BB962C8B-B14F-4D97-AF65-F5344CB8AC3E}">
        <p14:creationId xmlns:p14="http://schemas.microsoft.com/office/powerpoint/2010/main" val="258793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3F724231-3819-3B4F-A454-3E56FF69CD82}" type="slidenum">
              <a:rPr lang="en-US" smtClean="0"/>
              <a:t>4</a:t>
            </a:fld>
            <a:endParaRPr lang="en-US"/>
          </a:p>
        </p:txBody>
      </p:sp>
    </p:spTree>
    <p:extLst>
      <p:ext uri="{BB962C8B-B14F-4D97-AF65-F5344CB8AC3E}">
        <p14:creationId xmlns:p14="http://schemas.microsoft.com/office/powerpoint/2010/main" val="382778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724231-3819-3B4F-A454-3E56FF69CD82}" type="slidenum">
              <a:rPr lang="en-US" smtClean="0"/>
              <a:t>6</a:t>
            </a:fld>
            <a:endParaRPr lang="en-US"/>
          </a:p>
        </p:txBody>
      </p:sp>
    </p:spTree>
    <p:extLst>
      <p:ext uri="{BB962C8B-B14F-4D97-AF65-F5344CB8AC3E}">
        <p14:creationId xmlns:p14="http://schemas.microsoft.com/office/powerpoint/2010/main" val="303828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724231-3819-3B4F-A454-3E56FF69CD82}" type="slidenum">
              <a:rPr lang="en-US" smtClean="0"/>
              <a:t>10</a:t>
            </a:fld>
            <a:endParaRPr lang="en-US"/>
          </a:p>
        </p:txBody>
      </p:sp>
    </p:spTree>
    <p:extLst>
      <p:ext uri="{BB962C8B-B14F-4D97-AF65-F5344CB8AC3E}">
        <p14:creationId xmlns:p14="http://schemas.microsoft.com/office/powerpoint/2010/main" val="186516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62721-993C-4F8B-B050-1EF6019EA8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8FA351D-9AAF-49AF-8A7D-DDE7957CC8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45BF938-B7F5-4684-82B1-9E48DC65D9CE}"/>
              </a:ext>
            </a:extLst>
          </p:cNvPr>
          <p:cNvSpPr>
            <a:spLocks noGrp="1"/>
          </p:cNvSpPr>
          <p:nvPr>
            <p:ph type="dt" sz="half" idx="10"/>
          </p:nvPr>
        </p:nvSpPr>
        <p:spPr/>
        <p:txBody>
          <a:bodyPr/>
          <a:lstStyle/>
          <a:p>
            <a:fld id="{C3B12995-C1E8-4556-8350-79E452B709F8}" type="datetimeFigureOut">
              <a:rPr lang="en-IN" smtClean="0"/>
              <a:t>07-03-2022</a:t>
            </a:fld>
            <a:endParaRPr lang="en-IN"/>
          </a:p>
        </p:txBody>
      </p:sp>
      <p:sp>
        <p:nvSpPr>
          <p:cNvPr id="5" name="Footer Placeholder 4">
            <a:extLst>
              <a:ext uri="{FF2B5EF4-FFF2-40B4-BE49-F238E27FC236}">
                <a16:creationId xmlns:a16="http://schemas.microsoft.com/office/drawing/2014/main" id="{6157ACB1-77EE-46E9-BF9E-5BC230B839F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776A96-59B1-4C2D-A8BE-CF9F5CA4B1A5}"/>
              </a:ext>
            </a:extLst>
          </p:cNvPr>
          <p:cNvSpPr>
            <a:spLocks noGrp="1"/>
          </p:cNvSpPr>
          <p:nvPr>
            <p:ph type="sldNum" sz="quarter" idx="12"/>
          </p:nvPr>
        </p:nvSpPr>
        <p:spPr/>
        <p:txBody>
          <a:bodyPr/>
          <a:lstStyle/>
          <a:p>
            <a:fld id="{A45D084F-6F57-497B-9D6D-F99CA6039EA7}" type="slidenum">
              <a:rPr lang="en-IN" smtClean="0"/>
              <a:t>‹#›</a:t>
            </a:fld>
            <a:endParaRPr lang="en-IN"/>
          </a:p>
        </p:txBody>
      </p:sp>
    </p:spTree>
    <p:extLst>
      <p:ext uri="{BB962C8B-B14F-4D97-AF65-F5344CB8AC3E}">
        <p14:creationId xmlns:p14="http://schemas.microsoft.com/office/powerpoint/2010/main" val="37861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07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E95D420-411F-4C84-BE4C-99E6304C9B1C}"/>
              </a:ext>
            </a:extLst>
          </p:cNvPr>
          <p:cNvPicPr>
            <a:picLocks noChangeAspect="1"/>
          </p:cNvPicPr>
          <p:nvPr userDrawn="1"/>
        </p:nvPicPr>
        <p:blipFill>
          <a:blip r:embed="rId2"/>
          <a:srcRect l="2" t="71666" r="11" b="20313"/>
          <a:stretch>
            <a:fillRect/>
          </a:stretch>
        </p:blipFill>
        <p:spPr>
          <a:xfrm>
            <a:off x="254" y="6206029"/>
            <a:ext cx="12190413" cy="651970"/>
          </a:xfrm>
          <a:custGeom>
            <a:avLst/>
            <a:gdLst>
              <a:gd name="connsiteX0" fmla="*/ 0 w 12190413"/>
              <a:gd name="connsiteY0" fmla="*/ 0 h 651970"/>
              <a:gd name="connsiteX1" fmla="*/ 12190413 w 12190413"/>
              <a:gd name="connsiteY1" fmla="*/ 0 h 651970"/>
              <a:gd name="connsiteX2" fmla="*/ 12190413 w 12190413"/>
              <a:gd name="connsiteY2" fmla="*/ 651970 h 651970"/>
              <a:gd name="connsiteX3" fmla="*/ 0 w 12190413"/>
              <a:gd name="connsiteY3" fmla="*/ 651970 h 651970"/>
            </a:gdLst>
            <a:ahLst/>
            <a:cxnLst>
              <a:cxn ang="0">
                <a:pos x="connsiteX0" y="connsiteY0"/>
              </a:cxn>
              <a:cxn ang="0">
                <a:pos x="connsiteX1" y="connsiteY1"/>
              </a:cxn>
              <a:cxn ang="0">
                <a:pos x="connsiteX2" y="connsiteY2"/>
              </a:cxn>
              <a:cxn ang="0">
                <a:pos x="connsiteX3" y="connsiteY3"/>
              </a:cxn>
            </a:cxnLst>
            <a:rect l="l" t="t" r="r" b="b"/>
            <a:pathLst>
              <a:path w="12190413" h="651970">
                <a:moveTo>
                  <a:pt x="0" y="0"/>
                </a:moveTo>
                <a:lnTo>
                  <a:pt x="12190413" y="0"/>
                </a:lnTo>
                <a:lnTo>
                  <a:pt x="12190413" y="651970"/>
                </a:lnTo>
                <a:lnTo>
                  <a:pt x="0" y="651970"/>
                </a:lnTo>
                <a:close/>
              </a:path>
            </a:pathLst>
          </a:custGeom>
        </p:spPr>
      </p:pic>
      <p:sp>
        <p:nvSpPr>
          <p:cNvPr id="9" name="Rectangle 8">
            <a:extLst>
              <a:ext uri="{FF2B5EF4-FFF2-40B4-BE49-F238E27FC236}">
                <a16:creationId xmlns:a16="http://schemas.microsoft.com/office/drawing/2014/main" id="{2F09612D-BC99-49EE-9D1E-EEC02E067FA2}"/>
              </a:ext>
            </a:extLst>
          </p:cNvPr>
          <p:cNvSpPr/>
          <p:nvPr userDrawn="1"/>
        </p:nvSpPr>
        <p:spPr>
          <a:xfrm>
            <a:off x="252" y="6206029"/>
            <a:ext cx="12190413" cy="65197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38" rtl="0" eaLnBrk="1" latinLnBrk="0" hangingPunct="1">
              <a:defRPr sz="1798" kern="1200">
                <a:solidFill>
                  <a:schemeClr val="lt1"/>
                </a:solidFill>
                <a:latin typeface="+mn-lt"/>
                <a:ea typeface="+mn-ea"/>
                <a:cs typeface="+mn-cs"/>
              </a:defRPr>
            </a:lvl1pPr>
            <a:lvl2pPr marL="457119" algn="l" defTabSz="914238" rtl="0" eaLnBrk="1" latinLnBrk="0" hangingPunct="1">
              <a:defRPr sz="1798" kern="1200">
                <a:solidFill>
                  <a:schemeClr val="lt1"/>
                </a:solidFill>
                <a:latin typeface="+mn-lt"/>
                <a:ea typeface="+mn-ea"/>
                <a:cs typeface="+mn-cs"/>
              </a:defRPr>
            </a:lvl2pPr>
            <a:lvl3pPr marL="914238" algn="l" defTabSz="914238" rtl="0" eaLnBrk="1" latinLnBrk="0" hangingPunct="1">
              <a:defRPr sz="1798" kern="1200">
                <a:solidFill>
                  <a:schemeClr val="lt1"/>
                </a:solidFill>
                <a:latin typeface="+mn-lt"/>
                <a:ea typeface="+mn-ea"/>
                <a:cs typeface="+mn-cs"/>
              </a:defRPr>
            </a:lvl3pPr>
            <a:lvl4pPr marL="1371357" algn="l" defTabSz="914238" rtl="0" eaLnBrk="1" latinLnBrk="0" hangingPunct="1">
              <a:defRPr sz="1798" kern="1200">
                <a:solidFill>
                  <a:schemeClr val="lt1"/>
                </a:solidFill>
                <a:latin typeface="+mn-lt"/>
                <a:ea typeface="+mn-ea"/>
                <a:cs typeface="+mn-cs"/>
              </a:defRPr>
            </a:lvl4pPr>
            <a:lvl5pPr marL="1828477" algn="l" defTabSz="914238" rtl="0" eaLnBrk="1" latinLnBrk="0" hangingPunct="1">
              <a:defRPr sz="1798" kern="1200">
                <a:solidFill>
                  <a:schemeClr val="lt1"/>
                </a:solidFill>
                <a:latin typeface="+mn-lt"/>
                <a:ea typeface="+mn-ea"/>
                <a:cs typeface="+mn-cs"/>
              </a:defRPr>
            </a:lvl5pPr>
            <a:lvl6pPr marL="2285596" algn="l" defTabSz="914238" rtl="0" eaLnBrk="1" latinLnBrk="0" hangingPunct="1">
              <a:defRPr sz="1798" kern="1200">
                <a:solidFill>
                  <a:schemeClr val="lt1"/>
                </a:solidFill>
                <a:latin typeface="+mn-lt"/>
                <a:ea typeface="+mn-ea"/>
                <a:cs typeface="+mn-cs"/>
              </a:defRPr>
            </a:lvl6pPr>
            <a:lvl7pPr marL="2742715" algn="l" defTabSz="914238" rtl="0" eaLnBrk="1" latinLnBrk="0" hangingPunct="1">
              <a:defRPr sz="1798" kern="1200">
                <a:solidFill>
                  <a:schemeClr val="lt1"/>
                </a:solidFill>
                <a:latin typeface="+mn-lt"/>
                <a:ea typeface="+mn-ea"/>
                <a:cs typeface="+mn-cs"/>
              </a:defRPr>
            </a:lvl7pPr>
            <a:lvl8pPr marL="3199832" algn="l" defTabSz="914238" rtl="0" eaLnBrk="1" latinLnBrk="0" hangingPunct="1">
              <a:defRPr sz="1798" kern="1200">
                <a:solidFill>
                  <a:schemeClr val="lt1"/>
                </a:solidFill>
                <a:latin typeface="+mn-lt"/>
                <a:ea typeface="+mn-ea"/>
                <a:cs typeface="+mn-cs"/>
              </a:defRPr>
            </a:lvl8pPr>
            <a:lvl9pPr marL="3656951" algn="l" defTabSz="914238" rtl="0" eaLnBrk="1" latinLnBrk="0" hangingPunct="1">
              <a:defRPr sz="1798" kern="1200">
                <a:solidFill>
                  <a:schemeClr val="lt1"/>
                </a:solidFill>
                <a:latin typeface="+mn-lt"/>
                <a:ea typeface="+mn-ea"/>
                <a:cs typeface="+mn-cs"/>
              </a:defRPr>
            </a:lvl9pPr>
          </a:lstStyle>
          <a:p>
            <a:pPr algn="ctr"/>
            <a:endParaRPr lang="en-IN"/>
          </a:p>
        </p:txBody>
      </p:sp>
      <p:sp>
        <p:nvSpPr>
          <p:cNvPr id="2" name="Title 1">
            <a:extLst>
              <a:ext uri="{FF2B5EF4-FFF2-40B4-BE49-F238E27FC236}">
                <a16:creationId xmlns:a16="http://schemas.microsoft.com/office/drawing/2014/main" id="{B1360DF6-D123-44A1-B277-41E2210120D7}"/>
              </a:ext>
            </a:extLst>
          </p:cNvPr>
          <p:cNvSpPr>
            <a:spLocks noGrp="1"/>
          </p:cNvSpPr>
          <p:nvPr>
            <p:ph type="title"/>
          </p:nvPr>
        </p:nvSpPr>
        <p:spPr>
          <a:xfrm>
            <a:off x="833718" y="383459"/>
            <a:ext cx="10977281" cy="988141"/>
          </a:xfrm>
        </p:spPr>
        <p:txBody>
          <a:bodyPr>
            <a:normAutofit/>
          </a:bodyPr>
          <a:lstStyle>
            <a:lvl1pPr algn="l" defTabSz="914400" rtl="0" eaLnBrk="1" latinLnBrk="0" hangingPunct="1">
              <a:lnSpc>
                <a:spcPct val="90000"/>
              </a:lnSpc>
              <a:spcBef>
                <a:spcPct val="0"/>
              </a:spcBef>
              <a:buNone/>
              <a:defRPr lang="en-GB" sz="3200" b="1" kern="1200" dirty="0">
                <a:solidFill>
                  <a:schemeClr val="accent5">
                    <a:lumMod val="75000"/>
                  </a:schemeClr>
                </a:solidFill>
                <a:latin typeface="+mn-lt"/>
                <a:ea typeface="+mn-ea"/>
                <a:cs typeface="+mj-cs"/>
              </a:defRPr>
            </a:lvl1pPr>
          </a:lstStyle>
          <a:p>
            <a:r>
              <a:rPr lang="en-US"/>
              <a:t>Click to edit Master title style</a:t>
            </a:r>
            <a:endParaRPr lang="en-GB"/>
          </a:p>
        </p:txBody>
      </p:sp>
      <p:sp>
        <p:nvSpPr>
          <p:cNvPr id="10" name="Rectangle 9">
            <a:extLst>
              <a:ext uri="{FF2B5EF4-FFF2-40B4-BE49-F238E27FC236}">
                <a16:creationId xmlns:a16="http://schemas.microsoft.com/office/drawing/2014/main" id="{C57A19CB-A991-43F1-A639-3A4594B56195}"/>
              </a:ext>
            </a:extLst>
          </p:cNvPr>
          <p:cNvSpPr/>
          <p:nvPr userDrawn="1"/>
        </p:nvSpPr>
        <p:spPr>
          <a:xfrm>
            <a:off x="316886" y="6401209"/>
            <a:ext cx="5036956" cy="261610"/>
          </a:xfrm>
          <a:prstGeom prst="rect">
            <a:avLst/>
          </a:prstGeom>
        </p:spPr>
        <p:txBody>
          <a:bodyPr wrap="none">
            <a:spAutoFit/>
          </a:bodyPr>
          <a:lstStyle>
            <a:defPPr>
              <a:defRPr lang="en-US"/>
            </a:defPPr>
            <a:lvl1pPr marL="0" algn="l" defTabSz="914238" rtl="0" eaLnBrk="1" latinLnBrk="0" hangingPunct="1">
              <a:defRPr sz="1798" kern="1200">
                <a:solidFill>
                  <a:schemeClr val="tx1"/>
                </a:solidFill>
                <a:latin typeface="+mn-lt"/>
                <a:ea typeface="+mn-ea"/>
                <a:cs typeface="+mn-cs"/>
              </a:defRPr>
            </a:lvl1pPr>
            <a:lvl2pPr marL="457119" algn="l" defTabSz="914238" rtl="0" eaLnBrk="1" latinLnBrk="0" hangingPunct="1">
              <a:defRPr sz="1798" kern="1200">
                <a:solidFill>
                  <a:schemeClr val="tx1"/>
                </a:solidFill>
                <a:latin typeface="+mn-lt"/>
                <a:ea typeface="+mn-ea"/>
                <a:cs typeface="+mn-cs"/>
              </a:defRPr>
            </a:lvl2pPr>
            <a:lvl3pPr marL="914238" algn="l" defTabSz="914238" rtl="0" eaLnBrk="1" latinLnBrk="0" hangingPunct="1">
              <a:defRPr sz="1798" kern="1200">
                <a:solidFill>
                  <a:schemeClr val="tx1"/>
                </a:solidFill>
                <a:latin typeface="+mn-lt"/>
                <a:ea typeface="+mn-ea"/>
                <a:cs typeface="+mn-cs"/>
              </a:defRPr>
            </a:lvl3pPr>
            <a:lvl4pPr marL="1371357" algn="l" defTabSz="914238" rtl="0" eaLnBrk="1" latinLnBrk="0" hangingPunct="1">
              <a:defRPr sz="1798" kern="1200">
                <a:solidFill>
                  <a:schemeClr val="tx1"/>
                </a:solidFill>
                <a:latin typeface="+mn-lt"/>
                <a:ea typeface="+mn-ea"/>
                <a:cs typeface="+mn-cs"/>
              </a:defRPr>
            </a:lvl4pPr>
            <a:lvl5pPr marL="1828477" algn="l" defTabSz="914238" rtl="0" eaLnBrk="1" latinLnBrk="0" hangingPunct="1">
              <a:defRPr sz="1798" kern="1200">
                <a:solidFill>
                  <a:schemeClr val="tx1"/>
                </a:solidFill>
                <a:latin typeface="+mn-lt"/>
                <a:ea typeface="+mn-ea"/>
                <a:cs typeface="+mn-cs"/>
              </a:defRPr>
            </a:lvl5pPr>
            <a:lvl6pPr marL="2285596" algn="l" defTabSz="914238" rtl="0" eaLnBrk="1" latinLnBrk="0" hangingPunct="1">
              <a:defRPr sz="1798" kern="1200">
                <a:solidFill>
                  <a:schemeClr val="tx1"/>
                </a:solidFill>
                <a:latin typeface="+mn-lt"/>
                <a:ea typeface="+mn-ea"/>
                <a:cs typeface="+mn-cs"/>
              </a:defRPr>
            </a:lvl6pPr>
            <a:lvl7pPr marL="2742715" algn="l" defTabSz="914238" rtl="0" eaLnBrk="1" latinLnBrk="0" hangingPunct="1">
              <a:defRPr sz="1798" kern="1200">
                <a:solidFill>
                  <a:schemeClr val="tx1"/>
                </a:solidFill>
                <a:latin typeface="+mn-lt"/>
                <a:ea typeface="+mn-ea"/>
                <a:cs typeface="+mn-cs"/>
              </a:defRPr>
            </a:lvl7pPr>
            <a:lvl8pPr marL="3199832" algn="l" defTabSz="914238" rtl="0" eaLnBrk="1" latinLnBrk="0" hangingPunct="1">
              <a:defRPr sz="1798" kern="1200">
                <a:solidFill>
                  <a:schemeClr val="tx1"/>
                </a:solidFill>
                <a:latin typeface="+mn-lt"/>
                <a:ea typeface="+mn-ea"/>
                <a:cs typeface="+mn-cs"/>
              </a:defRPr>
            </a:lvl8pPr>
            <a:lvl9pPr marL="3656951" algn="l" defTabSz="914238" rtl="0" eaLnBrk="1" latinLnBrk="0" hangingPunct="1">
              <a:defRPr sz="1798" kern="1200">
                <a:solidFill>
                  <a:schemeClr val="tx1"/>
                </a:solidFill>
                <a:latin typeface="+mn-lt"/>
                <a:ea typeface="+mn-ea"/>
                <a:cs typeface="+mn-cs"/>
              </a:defRPr>
            </a:lvl9pPr>
          </a:lstStyle>
          <a:p>
            <a:r>
              <a:rPr lang="en-IN" sz="1100" dirty="0">
                <a:solidFill>
                  <a:schemeClr val="tx1"/>
                </a:solidFill>
              </a:rPr>
              <a:t>© 2021 Microexcel Inc.  |  All rights reserved.   |   Americas  |   EMEA   |   Asia-Pacific</a:t>
            </a:r>
          </a:p>
        </p:txBody>
      </p:sp>
      <p:sp>
        <p:nvSpPr>
          <p:cNvPr id="32" name="Freeform: Shape 31">
            <a:extLst>
              <a:ext uri="{FF2B5EF4-FFF2-40B4-BE49-F238E27FC236}">
                <a16:creationId xmlns:a16="http://schemas.microsoft.com/office/drawing/2014/main" id="{EA31B95F-919F-4BCD-9034-C3BB3C2C77C5}"/>
              </a:ext>
            </a:extLst>
          </p:cNvPr>
          <p:cNvSpPr/>
          <p:nvPr userDrawn="1"/>
        </p:nvSpPr>
        <p:spPr>
          <a:xfrm>
            <a:off x="8229600" y="6206029"/>
            <a:ext cx="3962400" cy="651971"/>
          </a:xfrm>
          <a:custGeom>
            <a:avLst/>
            <a:gdLst>
              <a:gd name="connsiteX0" fmla="*/ 162993 w 3962400"/>
              <a:gd name="connsiteY0" fmla="*/ 0 h 651971"/>
              <a:gd name="connsiteX1" fmla="*/ 3962400 w 3962400"/>
              <a:gd name="connsiteY1" fmla="*/ 0 h 651971"/>
              <a:gd name="connsiteX2" fmla="*/ 3962400 w 3962400"/>
              <a:gd name="connsiteY2" fmla="*/ 651971 h 651971"/>
              <a:gd name="connsiteX3" fmla="*/ 0 w 3962400"/>
              <a:gd name="connsiteY3" fmla="*/ 651971 h 651971"/>
            </a:gdLst>
            <a:ahLst/>
            <a:cxnLst>
              <a:cxn ang="0">
                <a:pos x="connsiteX0" y="connsiteY0"/>
              </a:cxn>
              <a:cxn ang="0">
                <a:pos x="connsiteX1" y="connsiteY1"/>
              </a:cxn>
              <a:cxn ang="0">
                <a:pos x="connsiteX2" y="connsiteY2"/>
              </a:cxn>
              <a:cxn ang="0">
                <a:pos x="connsiteX3" y="connsiteY3"/>
              </a:cxn>
            </a:cxnLst>
            <a:rect l="l" t="t" r="r" b="b"/>
            <a:pathLst>
              <a:path w="3962400" h="651971">
                <a:moveTo>
                  <a:pt x="162993" y="0"/>
                </a:moveTo>
                <a:lnTo>
                  <a:pt x="3962400" y="0"/>
                </a:lnTo>
                <a:lnTo>
                  <a:pt x="3962400" y="651971"/>
                </a:lnTo>
                <a:lnTo>
                  <a:pt x="0" y="651971"/>
                </a:lnTo>
                <a:close/>
              </a:path>
            </a:pathLst>
          </a:custGeom>
          <a:solidFill>
            <a:schemeClr val="accent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Freeform: Shape 30">
            <a:extLst>
              <a:ext uri="{FF2B5EF4-FFF2-40B4-BE49-F238E27FC236}">
                <a16:creationId xmlns:a16="http://schemas.microsoft.com/office/drawing/2014/main" id="{E60C38E5-9589-4054-8331-3B8F8854ED1E}"/>
              </a:ext>
            </a:extLst>
          </p:cNvPr>
          <p:cNvSpPr/>
          <p:nvPr userDrawn="1"/>
        </p:nvSpPr>
        <p:spPr>
          <a:xfrm>
            <a:off x="8134351" y="6206029"/>
            <a:ext cx="258243" cy="651971"/>
          </a:xfrm>
          <a:custGeom>
            <a:avLst/>
            <a:gdLst>
              <a:gd name="connsiteX0" fmla="*/ 162993 w 258243"/>
              <a:gd name="connsiteY0" fmla="*/ 0 h 651971"/>
              <a:gd name="connsiteX1" fmla="*/ 258243 w 258243"/>
              <a:gd name="connsiteY1" fmla="*/ 0 h 651971"/>
              <a:gd name="connsiteX2" fmla="*/ 95250 w 258243"/>
              <a:gd name="connsiteY2" fmla="*/ 651971 h 651971"/>
              <a:gd name="connsiteX3" fmla="*/ 0 w 258243"/>
              <a:gd name="connsiteY3" fmla="*/ 651971 h 651971"/>
            </a:gdLst>
            <a:ahLst/>
            <a:cxnLst>
              <a:cxn ang="0">
                <a:pos x="connsiteX0" y="connsiteY0"/>
              </a:cxn>
              <a:cxn ang="0">
                <a:pos x="connsiteX1" y="connsiteY1"/>
              </a:cxn>
              <a:cxn ang="0">
                <a:pos x="connsiteX2" y="connsiteY2"/>
              </a:cxn>
              <a:cxn ang="0">
                <a:pos x="connsiteX3" y="connsiteY3"/>
              </a:cxn>
            </a:cxnLst>
            <a:rect l="l" t="t" r="r" b="b"/>
            <a:pathLst>
              <a:path w="258243" h="651971">
                <a:moveTo>
                  <a:pt x="162993" y="0"/>
                </a:moveTo>
                <a:lnTo>
                  <a:pt x="258243" y="0"/>
                </a:lnTo>
                <a:lnTo>
                  <a:pt x="95250" y="651971"/>
                </a:lnTo>
                <a:lnTo>
                  <a:pt x="0" y="65197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2" name="Straight Connector 11">
            <a:extLst>
              <a:ext uri="{FF2B5EF4-FFF2-40B4-BE49-F238E27FC236}">
                <a16:creationId xmlns:a16="http://schemas.microsoft.com/office/drawing/2014/main" id="{A47316C8-CD96-4327-9C30-523E500DBDD9}"/>
              </a:ext>
            </a:extLst>
          </p:cNvPr>
          <p:cNvCxnSpPr/>
          <p:nvPr userDrawn="1"/>
        </p:nvCxnSpPr>
        <p:spPr>
          <a:xfrm>
            <a:off x="10788051" y="6369353"/>
            <a:ext cx="0" cy="325323"/>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A3ADF01-3350-44D5-9604-9ECC12867A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7277" y="6381153"/>
            <a:ext cx="1546973" cy="301723"/>
          </a:xfrm>
          <a:prstGeom prst="rect">
            <a:avLst/>
          </a:prstGeom>
        </p:spPr>
      </p:pic>
    </p:spTree>
    <p:extLst>
      <p:ext uri="{BB962C8B-B14F-4D97-AF65-F5344CB8AC3E}">
        <p14:creationId xmlns:p14="http://schemas.microsoft.com/office/powerpoint/2010/main" val="10631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s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12A293-024A-4A14-BAC9-40386C08F02E}"/>
              </a:ext>
            </a:extLst>
          </p:cNvPr>
          <p:cNvSpPr/>
          <p:nvPr userDrawn="1"/>
        </p:nvSpPr>
        <p:spPr>
          <a:xfrm>
            <a:off x="0" y="6261100"/>
            <a:ext cx="12192000" cy="596900"/>
          </a:xfrm>
          <a:prstGeom prst="rect">
            <a:avLst/>
          </a:prstGeom>
          <a:gradFill>
            <a:gsLst>
              <a:gs pos="0">
                <a:srgbClr val="00B0F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838200" y="334028"/>
            <a:ext cx="10515600" cy="670288"/>
          </a:xfrm>
          <a:prstGeom prst="rect">
            <a:avLst/>
          </a:prstGeom>
        </p:spPr>
        <p:txBody>
          <a:bodyPr anchor="ctr"/>
          <a:lstStyle>
            <a:lvl1pPr>
              <a:defRPr b="0">
                <a:solidFill>
                  <a:schemeClr val="tx1">
                    <a:lumMod val="85000"/>
                    <a:lumOff val="15000"/>
                  </a:schemeClr>
                </a:solidFill>
                <a:latin typeface="Fauna One" panose="02000503020000020004" pitchFamily="2" charset="0"/>
                <a:cs typeface="Segoe UI Semibold" panose="020B0702040204020203" pitchFamily="34" charset="0"/>
              </a:defRPr>
            </a:lvl1pPr>
          </a:lstStyle>
          <a:p>
            <a:r>
              <a:rPr lang="en-US"/>
              <a:t>Click to edit Master title style</a:t>
            </a:r>
            <a:endParaRPr lang="en-IN"/>
          </a:p>
        </p:txBody>
      </p:sp>
      <p:sp>
        <p:nvSpPr>
          <p:cNvPr id="3" name="Content Placeholder 2"/>
          <p:cNvSpPr>
            <a:spLocks noGrp="1"/>
          </p:cNvSpPr>
          <p:nvPr userDrawn="1">
            <p:ph idx="1"/>
          </p:nvPr>
        </p:nvSpPr>
        <p:spPr>
          <a:xfrm>
            <a:off x="838200" y="2296837"/>
            <a:ext cx="10515600" cy="1304120"/>
          </a:xfrm>
          <a:prstGeom prst="rect">
            <a:avLst/>
          </a:prstGeom>
        </p:spPr>
        <p:txBody>
          <a:bodyPr/>
          <a:lstStyle>
            <a:lvl1pPr marL="0" indent="0">
              <a:buNone/>
              <a:defRPr>
                <a:latin typeface="Segoe UI Light" panose="020B0502040204020203" pitchFamily="34" charset="0"/>
                <a:cs typeface="Segoe UI Light"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2"/>
          <p:cNvSpPr>
            <a:spLocks noGrp="1"/>
          </p:cNvSpPr>
          <p:nvPr userDrawn="1">
            <p:ph type="body" idx="10"/>
          </p:nvPr>
        </p:nvSpPr>
        <p:spPr>
          <a:xfrm>
            <a:off x="838200" y="1413259"/>
            <a:ext cx="5157787" cy="478972"/>
          </a:xfrm>
          <a:prstGeom prst="rect">
            <a:avLst/>
          </a:prstGeom>
        </p:spPr>
        <p:txBody>
          <a:bodyPr anchor="ctr">
            <a:normAutofit/>
          </a:bodyPr>
          <a:lstStyle>
            <a:lvl1pPr marL="0" indent="0">
              <a:buNone/>
              <a:defRPr sz="2000" b="0">
                <a:solidFill>
                  <a:srgbClr val="0E509A"/>
                </a:solidFill>
                <a:latin typeface="Fauna One" panose="02000503020000020004" pitchFamily="2"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userDrawn="1">
            <p:ph sz="half" idx="11"/>
          </p:nvPr>
        </p:nvSpPr>
        <p:spPr>
          <a:xfrm>
            <a:off x="839788" y="3999184"/>
            <a:ext cx="10514012" cy="1857310"/>
          </a:xfrm>
          <a:prstGeom prst="rect">
            <a:avLst/>
          </a:prstGeom>
        </p:spPr>
        <p:txBody>
          <a:bodyPr/>
          <a:lstStyle>
            <a:lvl1pPr marL="228600" indent="-228600">
              <a:buClr>
                <a:srgbClr val="0E509A"/>
              </a:buClr>
              <a:buFont typeface="Webdings" panose="05030102010509060703" pitchFamily="18" charset="2"/>
              <a:buChar char="4"/>
              <a:defRPr>
                <a:latin typeface="Segoe UI Light" panose="020B0502040204020203" pitchFamily="34" charset="0"/>
                <a:cs typeface="Segoe UI Light" panose="020B0502040204020203" pitchFamily="34" charset="0"/>
              </a:defRPr>
            </a:lvl1pPr>
            <a:lvl2pPr marL="685800" indent="-228600">
              <a:buClr>
                <a:srgbClr val="0E509A"/>
              </a:buClr>
              <a:buFont typeface="Webdings" panose="05030102010509060703" pitchFamily="18" charset="2"/>
              <a:buChar char="4"/>
              <a:defRPr>
                <a:latin typeface="Segoe UI Light" panose="020B0502040204020203" pitchFamily="34" charset="0"/>
                <a:cs typeface="Segoe UI Light" panose="020B0502040204020203" pitchFamily="34" charset="0"/>
              </a:defRPr>
            </a:lvl2pPr>
            <a:lvl3pPr marL="1143000" indent="-228600">
              <a:buClr>
                <a:srgbClr val="0E509A"/>
              </a:buClr>
              <a:buFont typeface="Webdings" panose="05030102010509060703" pitchFamily="18" charset="2"/>
              <a:buChar char="4"/>
              <a:defRPr>
                <a:latin typeface="Segoe UI Light" panose="020B0502040204020203" pitchFamily="34" charset="0"/>
                <a:cs typeface="Segoe UI Light" panose="020B0502040204020203" pitchFamily="34" charset="0"/>
              </a:defRPr>
            </a:lvl3pPr>
            <a:lvl4pPr marL="1600200" indent="-228600">
              <a:buClr>
                <a:srgbClr val="0E509A"/>
              </a:buClr>
              <a:buFont typeface="Webdings" panose="05030102010509060703" pitchFamily="18" charset="2"/>
              <a:buChar char="4"/>
              <a:defRPr>
                <a:latin typeface="Segoe UI Light" panose="020B0502040204020203" pitchFamily="34" charset="0"/>
                <a:cs typeface="Segoe UI Light" panose="020B0502040204020203" pitchFamily="34" charset="0"/>
              </a:defRPr>
            </a:lvl4pPr>
            <a:lvl5pPr marL="2057400" indent="-228600">
              <a:buClr>
                <a:srgbClr val="0E509A"/>
              </a:buClr>
              <a:buFont typeface="Webdings" panose="05030102010509060703" pitchFamily="18" charset="2"/>
              <a:buChar char="4"/>
              <a:defRPr>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20" name="Picture 19">
            <a:extLst>
              <a:ext uri="{FF2B5EF4-FFF2-40B4-BE49-F238E27FC236}">
                <a16:creationId xmlns:a16="http://schemas.microsoft.com/office/drawing/2014/main" id="{A15D51AA-C167-48DE-B405-F995536AD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5789" y="6403340"/>
            <a:ext cx="1406474" cy="274320"/>
          </a:xfrm>
          <a:prstGeom prst="rect">
            <a:avLst/>
          </a:prstGeom>
        </p:spPr>
      </p:pic>
      <p:sp>
        <p:nvSpPr>
          <p:cNvPr id="23" name="Rectangle 22">
            <a:extLst>
              <a:ext uri="{FF2B5EF4-FFF2-40B4-BE49-F238E27FC236}">
                <a16:creationId xmlns:a16="http://schemas.microsoft.com/office/drawing/2014/main" id="{AFD06A21-1FAE-4DAF-A732-F66ABF2039D6}"/>
              </a:ext>
            </a:extLst>
          </p:cNvPr>
          <p:cNvSpPr/>
          <p:nvPr userDrawn="1"/>
        </p:nvSpPr>
        <p:spPr>
          <a:xfrm>
            <a:off x="549737" y="6389170"/>
            <a:ext cx="2919389" cy="246221"/>
          </a:xfrm>
          <a:prstGeom prst="rect">
            <a:avLst/>
          </a:prstGeom>
        </p:spPr>
        <p:txBody>
          <a:bodyPr wrap="none">
            <a:spAutoFit/>
          </a:bodyPr>
          <a:lstStyle>
            <a:defPPr>
              <a:defRPr lang="en-US"/>
            </a:defPPr>
            <a:lvl1pPr marL="0" algn="l" defTabSz="914238" rtl="0" eaLnBrk="1" latinLnBrk="0" hangingPunct="1">
              <a:defRPr sz="1798" kern="1200">
                <a:solidFill>
                  <a:schemeClr val="tx1"/>
                </a:solidFill>
                <a:latin typeface="+mn-lt"/>
                <a:ea typeface="+mn-ea"/>
                <a:cs typeface="+mn-cs"/>
              </a:defRPr>
            </a:lvl1pPr>
            <a:lvl2pPr marL="457119" algn="l" defTabSz="914238" rtl="0" eaLnBrk="1" latinLnBrk="0" hangingPunct="1">
              <a:defRPr sz="1798" kern="1200">
                <a:solidFill>
                  <a:schemeClr val="tx1"/>
                </a:solidFill>
                <a:latin typeface="+mn-lt"/>
                <a:ea typeface="+mn-ea"/>
                <a:cs typeface="+mn-cs"/>
              </a:defRPr>
            </a:lvl2pPr>
            <a:lvl3pPr marL="914238" algn="l" defTabSz="914238" rtl="0" eaLnBrk="1" latinLnBrk="0" hangingPunct="1">
              <a:defRPr sz="1798" kern="1200">
                <a:solidFill>
                  <a:schemeClr val="tx1"/>
                </a:solidFill>
                <a:latin typeface="+mn-lt"/>
                <a:ea typeface="+mn-ea"/>
                <a:cs typeface="+mn-cs"/>
              </a:defRPr>
            </a:lvl3pPr>
            <a:lvl4pPr marL="1371357" algn="l" defTabSz="914238" rtl="0" eaLnBrk="1" latinLnBrk="0" hangingPunct="1">
              <a:defRPr sz="1798" kern="1200">
                <a:solidFill>
                  <a:schemeClr val="tx1"/>
                </a:solidFill>
                <a:latin typeface="+mn-lt"/>
                <a:ea typeface="+mn-ea"/>
                <a:cs typeface="+mn-cs"/>
              </a:defRPr>
            </a:lvl4pPr>
            <a:lvl5pPr marL="1828477" algn="l" defTabSz="914238" rtl="0" eaLnBrk="1" latinLnBrk="0" hangingPunct="1">
              <a:defRPr sz="1798" kern="1200">
                <a:solidFill>
                  <a:schemeClr val="tx1"/>
                </a:solidFill>
                <a:latin typeface="+mn-lt"/>
                <a:ea typeface="+mn-ea"/>
                <a:cs typeface="+mn-cs"/>
              </a:defRPr>
            </a:lvl5pPr>
            <a:lvl6pPr marL="2285596" algn="l" defTabSz="914238" rtl="0" eaLnBrk="1" latinLnBrk="0" hangingPunct="1">
              <a:defRPr sz="1798" kern="1200">
                <a:solidFill>
                  <a:schemeClr val="tx1"/>
                </a:solidFill>
                <a:latin typeface="+mn-lt"/>
                <a:ea typeface="+mn-ea"/>
                <a:cs typeface="+mn-cs"/>
              </a:defRPr>
            </a:lvl6pPr>
            <a:lvl7pPr marL="2742715" algn="l" defTabSz="914238" rtl="0" eaLnBrk="1" latinLnBrk="0" hangingPunct="1">
              <a:defRPr sz="1798" kern="1200">
                <a:solidFill>
                  <a:schemeClr val="tx1"/>
                </a:solidFill>
                <a:latin typeface="+mn-lt"/>
                <a:ea typeface="+mn-ea"/>
                <a:cs typeface="+mn-cs"/>
              </a:defRPr>
            </a:lvl7pPr>
            <a:lvl8pPr marL="3199832" algn="l" defTabSz="914238" rtl="0" eaLnBrk="1" latinLnBrk="0" hangingPunct="1">
              <a:defRPr sz="1798" kern="1200">
                <a:solidFill>
                  <a:schemeClr val="tx1"/>
                </a:solidFill>
                <a:latin typeface="+mn-lt"/>
                <a:ea typeface="+mn-ea"/>
                <a:cs typeface="+mn-cs"/>
              </a:defRPr>
            </a:lvl8pPr>
            <a:lvl9pPr marL="3656951" algn="l" defTabSz="914238" rtl="0" eaLnBrk="1" latinLnBrk="0" hangingPunct="1">
              <a:defRPr sz="1798" kern="1200">
                <a:solidFill>
                  <a:schemeClr val="tx1"/>
                </a:solidFill>
                <a:latin typeface="+mn-lt"/>
                <a:ea typeface="+mn-ea"/>
                <a:cs typeface="+mn-cs"/>
              </a:defRPr>
            </a:lvl9pPr>
          </a:lstStyle>
          <a:p>
            <a:r>
              <a:rPr lang="en-IN" sz="1000" dirty="0">
                <a:solidFill>
                  <a:schemeClr val="bg1"/>
                </a:solidFill>
              </a:rPr>
              <a:t>© Microexcel Inc  |  </a:t>
            </a:r>
            <a:r>
              <a:rPr lang="en-US" sz="1000" dirty="0">
                <a:solidFill>
                  <a:schemeClr val="bg1"/>
                </a:solidFill>
              </a:rPr>
              <a:t>Americas</a:t>
            </a:r>
            <a:r>
              <a:rPr lang="en-IN" sz="1000" dirty="0">
                <a:solidFill>
                  <a:schemeClr val="bg1"/>
                </a:solidFill>
              </a:rPr>
              <a:t> | </a:t>
            </a:r>
            <a:r>
              <a:rPr lang="en-US" sz="1000" dirty="0">
                <a:solidFill>
                  <a:schemeClr val="bg1"/>
                </a:solidFill>
              </a:rPr>
              <a:t>EMEA</a:t>
            </a:r>
            <a:r>
              <a:rPr lang="en-IN" sz="1000" dirty="0">
                <a:solidFill>
                  <a:schemeClr val="bg1"/>
                </a:solidFill>
              </a:rPr>
              <a:t>| </a:t>
            </a:r>
            <a:r>
              <a:rPr lang="en-US" sz="1000" dirty="0">
                <a:solidFill>
                  <a:schemeClr val="bg1"/>
                </a:solidFill>
                <a:latin typeface="Roboto" panose="02000000000000000000" pitchFamily="2" charset="0"/>
                <a:ea typeface="Roboto" panose="02000000000000000000" pitchFamily="2" charset="0"/>
              </a:rPr>
              <a:t>Asia-Pacific</a:t>
            </a:r>
            <a:endParaRPr lang="en-IN" sz="10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542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Inside 1">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A005A42-E2AE-4251-939F-BC438DE464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 y="-9659"/>
            <a:ext cx="12191747" cy="478972"/>
          </a:xfrm>
          <a:prstGeom prst="rect">
            <a:avLst/>
          </a:prstGeom>
        </p:spPr>
      </p:pic>
      <p:sp>
        <p:nvSpPr>
          <p:cNvPr id="13" name="Rectangle 12"/>
          <p:cNvSpPr/>
          <p:nvPr userDrawn="1"/>
        </p:nvSpPr>
        <p:spPr>
          <a:xfrm>
            <a:off x="252" y="6215689"/>
            <a:ext cx="12190413" cy="651970"/>
          </a:xfrm>
          <a:prstGeom prst="rect">
            <a:avLst/>
          </a:prstGeom>
          <a:solidFill>
            <a:srgbClr val="52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dirty="0"/>
          </a:p>
        </p:txBody>
      </p:sp>
      <p:sp>
        <p:nvSpPr>
          <p:cNvPr id="3" name="Content Placeholder 2"/>
          <p:cNvSpPr>
            <a:spLocks noGrp="1"/>
          </p:cNvSpPr>
          <p:nvPr>
            <p:ph idx="1"/>
          </p:nvPr>
        </p:nvSpPr>
        <p:spPr>
          <a:xfrm>
            <a:off x="2527071" y="2098440"/>
            <a:ext cx="2726574" cy="362071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7" name="Text Placeholder 2"/>
          <p:cNvSpPr>
            <a:spLocks noGrp="1"/>
          </p:cNvSpPr>
          <p:nvPr>
            <p:ph type="body" idx="10"/>
          </p:nvPr>
        </p:nvSpPr>
        <p:spPr>
          <a:xfrm>
            <a:off x="2527068" y="1219201"/>
            <a:ext cx="8826731" cy="478972"/>
          </a:xfrm>
          <a:prstGeom prst="rect">
            <a:avLst/>
          </a:prstGeom>
        </p:spPr>
        <p:txBody>
          <a:bodyPr anchor="ctr">
            <a:normAutofit/>
          </a:bodyPr>
          <a:lstStyle>
            <a:lvl1pPr marL="0" indent="0">
              <a:buNone/>
              <a:defRPr sz="1800" b="1">
                <a:solidFill>
                  <a:srgbClr val="0E509A"/>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2"/>
          <p:cNvSpPr>
            <a:spLocks noGrp="1"/>
          </p:cNvSpPr>
          <p:nvPr>
            <p:ph idx="11"/>
          </p:nvPr>
        </p:nvSpPr>
        <p:spPr>
          <a:xfrm>
            <a:off x="5663745" y="2098439"/>
            <a:ext cx="2599112" cy="362071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Content Placeholder 2"/>
          <p:cNvSpPr>
            <a:spLocks noGrp="1"/>
          </p:cNvSpPr>
          <p:nvPr>
            <p:ph idx="12"/>
          </p:nvPr>
        </p:nvSpPr>
        <p:spPr>
          <a:xfrm>
            <a:off x="8670175" y="2098438"/>
            <a:ext cx="2683624" cy="362071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grpSp>
        <p:nvGrpSpPr>
          <p:cNvPr id="4" name="Group 3">
            <a:extLst>
              <a:ext uri="{FF2B5EF4-FFF2-40B4-BE49-F238E27FC236}">
                <a16:creationId xmlns:a16="http://schemas.microsoft.com/office/drawing/2014/main" id="{2C978FD8-9A95-4999-AAFC-4B8FACE17211}"/>
              </a:ext>
            </a:extLst>
          </p:cNvPr>
          <p:cNvGrpSpPr/>
          <p:nvPr userDrawn="1"/>
        </p:nvGrpSpPr>
        <p:grpSpPr>
          <a:xfrm>
            <a:off x="9268690" y="6215687"/>
            <a:ext cx="2921723" cy="649931"/>
            <a:chOff x="9268690" y="6215687"/>
            <a:chExt cx="2921723" cy="649931"/>
          </a:xfrm>
        </p:grpSpPr>
        <p:sp>
          <p:nvSpPr>
            <p:cNvPr id="11" name="Freeform 13">
              <a:extLst>
                <a:ext uri="{FF2B5EF4-FFF2-40B4-BE49-F238E27FC236}">
                  <a16:creationId xmlns:a16="http://schemas.microsoft.com/office/drawing/2014/main" id="{235BB4CB-6202-49FA-87F7-67BCDBC6E207}"/>
                </a:ext>
              </a:extLst>
            </p:cNvPr>
            <p:cNvSpPr/>
            <p:nvPr userDrawn="1"/>
          </p:nvSpPr>
          <p:spPr>
            <a:xfrm>
              <a:off x="9268690" y="6215687"/>
              <a:ext cx="2921723" cy="649931"/>
            </a:xfrm>
            <a:custGeom>
              <a:avLst/>
              <a:gdLst>
                <a:gd name="connsiteX0" fmla="*/ 721217 w 2112135"/>
                <a:gd name="connsiteY0" fmla="*/ 0 h 669701"/>
                <a:gd name="connsiteX1" fmla="*/ 2112135 w 2112135"/>
                <a:gd name="connsiteY1" fmla="*/ 0 h 669701"/>
                <a:gd name="connsiteX2" fmla="*/ 2112135 w 2112135"/>
                <a:gd name="connsiteY2" fmla="*/ 669701 h 669701"/>
                <a:gd name="connsiteX3" fmla="*/ 0 w 2112135"/>
                <a:gd name="connsiteY3" fmla="*/ 669701 h 669701"/>
                <a:gd name="connsiteX4" fmla="*/ 721217 w 2112135"/>
                <a:gd name="connsiteY4" fmla="*/ 0 h 669701"/>
                <a:gd name="connsiteX0" fmla="*/ 136880 w 1527798"/>
                <a:gd name="connsiteY0" fmla="*/ 0 h 669701"/>
                <a:gd name="connsiteX1" fmla="*/ 1527798 w 1527798"/>
                <a:gd name="connsiteY1" fmla="*/ 0 h 669701"/>
                <a:gd name="connsiteX2" fmla="*/ 1527798 w 1527798"/>
                <a:gd name="connsiteY2" fmla="*/ 669701 h 669701"/>
                <a:gd name="connsiteX3" fmla="*/ 0 w 1527798"/>
                <a:gd name="connsiteY3" fmla="*/ 669701 h 669701"/>
                <a:gd name="connsiteX4" fmla="*/ 136880 w 1527798"/>
                <a:gd name="connsiteY4" fmla="*/ 0 h 669701"/>
                <a:gd name="connsiteX0" fmla="*/ 867301 w 1527798"/>
                <a:gd name="connsiteY0" fmla="*/ 0 h 669701"/>
                <a:gd name="connsiteX1" fmla="*/ 1527798 w 1527798"/>
                <a:gd name="connsiteY1" fmla="*/ 0 h 669701"/>
                <a:gd name="connsiteX2" fmla="*/ 1527798 w 1527798"/>
                <a:gd name="connsiteY2" fmla="*/ 669701 h 669701"/>
                <a:gd name="connsiteX3" fmla="*/ 0 w 1527798"/>
                <a:gd name="connsiteY3" fmla="*/ 669701 h 669701"/>
                <a:gd name="connsiteX4" fmla="*/ 867301 w 1527798"/>
                <a:gd name="connsiteY4" fmla="*/ 0 h 669701"/>
                <a:gd name="connsiteX0" fmla="*/ 295138 w 955635"/>
                <a:gd name="connsiteY0" fmla="*/ 0 h 669701"/>
                <a:gd name="connsiteX1" fmla="*/ 955635 w 955635"/>
                <a:gd name="connsiteY1" fmla="*/ 0 h 669701"/>
                <a:gd name="connsiteX2" fmla="*/ 955635 w 955635"/>
                <a:gd name="connsiteY2" fmla="*/ 669701 h 669701"/>
                <a:gd name="connsiteX3" fmla="*/ 0 w 955635"/>
                <a:gd name="connsiteY3" fmla="*/ 656822 h 669701"/>
                <a:gd name="connsiteX4" fmla="*/ 295138 w 955635"/>
                <a:gd name="connsiteY4" fmla="*/ 0 h 669701"/>
                <a:gd name="connsiteX0" fmla="*/ 295138 w 955635"/>
                <a:gd name="connsiteY0" fmla="*/ 0 h 669701"/>
                <a:gd name="connsiteX1" fmla="*/ 955635 w 955635"/>
                <a:gd name="connsiteY1" fmla="*/ 0 h 669701"/>
                <a:gd name="connsiteX2" fmla="*/ 955635 w 955635"/>
                <a:gd name="connsiteY2" fmla="*/ 669701 h 669701"/>
                <a:gd name="connsiteX3" fmla="*/ 0 w 955635"/>
                <a:gd name="connsiteY3" fmla="*/ 656822 h 669701"/>
                <a:gd name="connsiteX4" fmla="*/ 295138 w 955635"/>
                <a:gd name="connsiteY4" fmla="*/ 0 h 669701"/>
                <a:gd name="connsiteX0" fmla="*/ 295138 w 1576493"/>
                <a:gd name="connsiteY0" fmla="*/ 12879 h 682580"/>
                <a:gd name="connsiteX1" fmla="*/ 1576493 w 1576493"/>
                <a:gd name="connsiteY1" fmla="*/ 0 h 682580"/>
                <a:gd name="connsiteX2" fmla="*/ 955635 w 1576493"/>
                <a:gd name="connsiteY2" fmla="*/ 682580 h 682580"/>
                <a:gd name="connsiteX3" fmla="*/ 0 w 1576493"/>
                <a:gd name="connsiteY3" fmla="*/ 669701 h 682580"/>
                <a:gd name="connsiteX4" fmla="*/ 295138 w 1576493"/>
                <a:gd name="connsiteY4" fmla="*/ 12879 h 682580"/>
                <a:gd name="connsiteX0" fmla="*/ 295138 w 1582580"/>
                <a:gd name="connsiteY0" fmla="*/ 12879 h 669701"/>
                <a:gd name="connsiteX1" fmla="*/ 1576493 w 1582580"/>
                <a:gd name="connsiteY1" fmla="*/ 0 h 669701"/>
                <a:gd name="connsiteX2" fmla="*/ 1582580 w 1582580"/>
                <a:gd name="connsiteY2" fmla="*/ 669701 h 669701"/>
                <a:gd name="connsiteX3" fmla="*/ 0 w 1582580"/>
                <a:gd name="connsiteY3" fmla="*/ 669701 h 669701"/>
                <a:gd name="connsiteX4" fmla="*/ 295138 w 1582580"/>
                <a:gd name="connsiteY4" fmla="*/ 12879 h 669701"/>
                <a:gd name="connsiteX0" fmla="*/ 295138 w 1582580"/>
                <a:gd name="connsiteY0" fmla="*/ 12879 h 669701"/>
                <a:gd name="connsiteX1" fmla="*/ 1576493 w 1582580"/>
                <a:gd name="connsiteY1" fmla="*/ 0 h 669701"/>
                <a:gd name="connsiteX2" fmla="*/ 1582580 w 1582580"/>
                <a:gd name="connsiteY2" fmla="*/ 669701 h 669701"/>
                <a:gd name="connsiteX3" fmla="*/ 0 w 1582580"/>
                <a:gd name="connsiteY3" fmla="*/ 669701 h 669701"/>
                <a:gd name="connsiteX4" fmla="*/ 295138 w 1582580"/>
                <a:gd name="connsiteY4" fmla="*/ 12879 h 669701"/>
                <a:gd name="connsiteX0" fmla="*/ 295138 w 1837593"/>
                <a:gd name="connsiteY0" fmla="*/ 0 h 656822"/>
                <a:gd name="connsiteX1" fmla="*/ 1837593 w 1837593"/>
                <a:gd name="connsiteY1" fmla="*/ 10934 h 656822"/>
                <a:gd name="connsiteX2" fmla="*/ 1582580 w 1837593"/>
                <a:gd name="connsiteY2" fmla="*/ 656822 h 656822"/>
                <a:gd name="connsiteX3" fmla="*/ 0 w 1837593"/>
                <a:gd name="connsiteY3" fmla="*/ 656822 h 656822"/>
                <a:gd name="connsiteX4" fmla="*/ 295138 w 1837593"/>
                <a:gd name="connsiteY4" fmla="*/ 0 h 656822"/>
                <a:gd name="connsiteX0" fmla="*/ 295138 w 1839179"/>
                <a:gd name="connsiteY0" fmla="*/ 0 h 656822"/>
                <a:gd name="connsiteX1" fmla="*/ 1837593 w 1839179"/>
                <a:gd name="connsiteY1" fmla="*/ 10934 h 656822"/>
                <a:gd name="connsiteX2" fmla="*/ 1839179 w 1839179"/>
                <a:gd name="connsiteY2" fmla="*/ 656822 h 656822"/>
                <a:gd name="connsiteX3" fmla="*/ 0 w 1839179"/>
                <a:gd name="connsiteY3" fmla="*/ 656822 h 656822"/>
                <a:gd name="connsiteX4" fmla="*/ 295138 w 1839179"/>
                <a:gd name="connsiteY4" fmla="*/ 0 h 656822"/>
                <a:gd name="connsiteX0" fmla="*/ 295138 w 1839179"/>
                <a:gd name="connsiteY0" fmla="*/ 0 h 656822"/>
                <a:gd name="connsiteX1" fmla="*/ 1837593 w 1839179"/>
                <a:gd name="connsiteY1" fmla="*/ 10934 h 656822"/>
                <a:gd name="connsiteX2" fmla="*/ 1839179 w 1839179"/>
                <a:gd name="connsiteY2" fmla="*/ 656822 h 656822"/>
                <a:gd name="connsiteX3" fmla="*/ 0 w 1839179"/>
                <a:gd name="connsiteY3" fmla="*/ 656822 h 656822"/>
                <a:gd name="connsiteX4" fmla="*/ 295138 w 1839179"/>
                <a:gd name="connsiteY4" fmla="*/ 0 h 656822"/>
                <a:gd name="connsiteX0" fmla="*/ 295138 w 1839179"/>
                <a:gd name="connsiteY0" fmla="*/ 0 h 656822"/>
                <a:gd name="connsiteX1" fmla="*/ 1837593 w 1839179"/>
                <a:gd name="connsiteY1" fmla="*/ 6127 h 656822"/>
                <a:gd name="connsiteX2" fmla="*/ 1839179 w 1839179"/>
                <a:gd name="connsiteY2" fmla="*/ 656822 h 656822"/>
                <a:gd name="connsiteX3" fmla="*/ 0 w 1839179"/>
                <a:gd name="connsiteY3" fmla="*/ 656822 h 656822"/>
                <a:gd name="connsiteX4" fmla="*/ 295138 w 1839179"/>
                <a:gd name="connsiteY4" fmla="*/ 0 h 65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179" h="656822">
                  <a:moveTo>
                    <a:pt x="295138" y="0"/>
                  </a:moveTo>
                  <a:lnTo>
                    <a:pt x="1837593" y="6127"/>
                  </a:lnTo>
                  <a:cubicBezTo>
                    <a:pt x="1838122" y="221423"/>
                    <a:pt x="1838650" y="441526"/>
                    <a:pt x="1839179" y="656822"/>
                  </a:cubicBezTo>
                  <a:lnTo>
                    <a:pt x="0" y="656822"/>
                  </a:lnTo>
                  <a:lnTo>
                    <a:pt x="295138" y="0"/>
                  </a:lnTo>
                  <a:close/>
                </a:path>
              </a:pathLst>
            </a:cu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dirty="0"/>
                <a:t> </a:t>
              </a:r>
            </a:p>
          </p:txBody>
        </p:sp>
        <p:cxnSp>
          <p:nvCxnSpPr>
            <p:cNvPr id="12" name="Straight Connector 11">
              <a:extLst>
                <a:ext uri="{FF2B5EF4-FFF2-40B4-BE49-F238E27FC236}">
                  <a16:creationId xmlns:a16="http://schemas.microsoft.com/office/drawing/2014/main" id="{A6EDC12E-02D9-4530-8C6E-DF9F2D7965E3}"/>
                </a:ext>
              </a:extLst>
            </p:cNvPr>
            <p:cNvCxnSpPr/>
            <p:nvPr userDrawn="1"/>
          </p:nvCxnSpPr>
          <p:spPr>
            <a:xfrm>
              <a:off x="11350772" y="6366794"/>
              <a:ext cx="0" cy="325323"/>
            </a:xfrm>
            <a:prstGeom prst="line">
              <a:avLst/>
            </a:prstGeom>
            <a:ln>
              <a:solidFill>
                <a:srgbClr val="50BEE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42E5AE9-550C-4B90-82DF-9AD23B7814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4986" y="6311080"/>
              <a:ext cx="1477882" cy="288248"/>
            </a:xfrm>
            <a:prstGeom prst="rect">
              <a:avLst/>
            </a:prstGeom>
          </p:spPr>
        </p:pic>
        <p:pic>
          <p:nvPicPr>
            <p:cNvPr id="16" name="Picture 15" descr="A close up of a sign&#10;&#10;Description automatically generated">
              <a:extLst>
                <a:ext uri="{FF2B5EF4-FFF2-40B4-BE49-F238E27FC236}">
                  <a16:creationId xmlns:a16="http://schemas.microsoft.com/office/drawing/2014/main" id="{15825C73-65E8-4A20-A4CD-15BEF8AFE7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90860" y="6415643"/>
              <a:ext cx="512009" cy="300664"/>
            </a:xfrm>
            <a:prstGeom prst="rect">
              <a:avLst/>
            </a:prstGeom>
          </p:spPr>
        </p:pic>
        <p:sp>
          <p:nvSpPr>
            <p:cNvPr id="18" name="TextBox 17">
              <a:extLst>
                <a:ext uri="{FF2B5EF4-FFF2-40B4-BE49-F238E27FC236}">
                  <a16:creationId xmlns:a16="http://schemas.microsoft.com/office/drawing/2014/main" id="{4CDFCF7B-3F62-4F07-9B29-CD89B6707E57}"/>
                </a:ext>
              </a:extLst>
            </p:cNvPr>
            <p:cNvSpPr txBox="1"/>
            <p:nvPr userDrawn="1"/>
          </p:nvSpPr>
          <p:spPr>
            <a:xfrm>
              <a:off x="9942785" y="6588670"/>
              <a:ext cx="1093252" cy="200055"/>
            </a:xfrm>
            <a:prstGeom prst="rect">
              <a:avLst/>
            </a:prstGeom>
            <a:noFill/>
          </p:spPr>
          <p:txBody>
            <a:bodyPr wrap="square" rtlCol="0">
              <a:spAutoFit/>
            </a:bodyPr>
            <a:lstStyle>
              <a:defPPr>
                <a:defRPr lang="en-US"/>
              </a:defPPr>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u="sng" kern="1200" dirty="0">
                  <a:solidFill>
                    <a:schemeClr val="bg1"/>
                  </a:solidFill>
                  <a:latin typeface="+mn-lt"/>
                  <a:ea typeface="+mn-ea"/>
                  <a:cs typeface="+mn-cs"/>
                </a:rPr>
                <a:t>ME/SAP/US_20217/396 </a:t>
              </a:r>
            </a:p>
          </p:txBody>
        </p:sp>
      </p:grpSp>
    </p:spTree>
    <p:extLst>
      <p:ext uri="{BB962C8B-B14F-4D97-AF65-F5344CB8AC3E}">
        <p14:creationId xmlns:p14="http://schemas.microsoft.com/office/powerpoint/2010/main" val="2284922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26EE4-AE03-4585-A72A-EA3FBF5032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BFFE827-8AD8-48D7-AC65-2967B674B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23A1D3-7236-4D57-A2E6-D63ADB3E1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12995-C1E8-4556-8350-79E452B709F8}" type="datetimeFigureOut">
              <a:rPr lang="en-IN" smtClean="0"/>
              <a:t>07-03-2022</a:t>
            </a:fld>
            <a:endParaRPr lang="en-IN"/>
          </a:p>
        </p:txBody>
      </p:sp>
      <p:sp>
        <p:nvSpPr>
          <p:cNvPr id="5" name="Footer Placeholder 4">
            <a:extLst>
              <a:ext uri="{FF2B5EF4-FFF2-40B4-BE49-F238E27FC236}">
                <a16:creationId xmlns:a16="http://schemas.microsoft.com/office/drawing/2014/main" id="{7146F48E-5442-4467-BCAE-766BCE3E8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54D52FE-44CF-4731-ACC0-1EF4A62B4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D084F-6F57-497B-9D6D-F99CA6039EA7}" type="slidenum">
              <a:rPr lang="en-IN" smtClean="0"/>
              <a:t>‹#›</a:t>
            </a:fld>
            <a:endParaRPr lang="en-IN"/>
          </a:p>
        </p:txBody>
      </p:sp>
    </p:spTree>
    <p:extLst>
      <p:ext uri="{BB962C8B-B14F-4D97-AF65-F5344CB8AC3E}">
        <p14:creationId xmlns:p14="http://schemas.microsoft.com/office/powerpoint/2010/main" val="198340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diagramQuickStyle" Target="../diagrams/quickStyle2.xml"/><Relationship Id="rId26" Type="http://schemas.openxmlformats.org/officeDocument/2006/relationships/diagramData" Target="../diagrams/data4.xml"/><Relationship Id="rId39" Type="http://schemas.openxmlformats.org/officeDocument/2006/relationships/diagramColors" Target="../diagrams/colors6.xml"/><Relationship Id="rId21" Type="http://schemas.openxmlformats.org/officeDocument/2006/relationships/diagramData" Target="../diagrams/data3.xml"/><Relationship Id="rId34" Type="http://schemas.openxmlformats.org/officeDocument/2006/relationships/diagramColors" Target="../diagrams/colors5.xml"/><Relationship Id="rId7" Type="http://schemas.openxmlformats.org/officeDocument/2006/relationships/diagramColors" Target="../diagrams/colors1.xml"/><Relationship Id="rId12" Type="http://schemas.openxmlformats.org/officeDocument/2006/relationships/image" Target="../media/image38.png"/><Relationship Id="rId17" Type="http://schemas.openxmlformats.org/officeDocument/2006/relationships/diagramLayout" Target="../diagrams/layout2.xml"/><Relationship Id="rId25" Type="http://schemas.microsoft.com/office/2007/relationships/diagramDrawing" Target="../diagrams/drawing3.xml"/><Relationship Id="rId33" Type="http://schemas.openxmlformats.org/officeDocument/2006/relationships/diagramQuickStyle" Target="../diagrams/quickStyle5.xml"/><Relationship Id="rId38" Type="http://schemas.openxmlformats.org/officeDocument/2006/relationships/diagramQuickStyle" Target="../diagrams/quickStyle6.xml"/><Relationship Id="rId2" Type="http://schemas.openxmlformats.org/officeDocument/2006/relationships/notesSlide" Target="../notesSlides/notesSlide4.xml"/><Relationship Id="rId16" Type="http://schemas.openxmlformats.org/officeDocument/2006/relationships/diagramData" Target="../diagrams/data2.xml"/><Relationship Id="rId20" Type="http://schemas.microsoft.com/office/2007/relationships/diagramDrawing" Target="../diagrams/drawing2.xml"/><Relationship Id="rId29" Type="http://schemas.openxmlformats.org/officeDocument/2006/relationships/diagramColors" Target="../diagrams/colors4.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image" Target="../media/image37.png"/><Relationship Id="rId24" Type="http://schemas.openxmlformats.org/officeDocument/2006/relationships/diagramColors" Target="../diagrams/colors3.xml"/><Relationship Id="rId32" Type="http://schemas.openxmlformats.org/officeDocument/2006/relationships/diagramLayout" Target="../diagrams/layout5.xml"/><Relationship Id="rId37" Type="http://schemas.openxmlformats.org/officeDocument/2006/relationships/diagramLayout" Target="../diagrams/layout6.xml"/><Relationship Id="rId40" Type="http://schemas.microsoft.com/office/2007/relationships/diagramDrawing" Target="../diagrams/drawing6.xml"/><Relationship Id="rId5" Type="http://schemas.openxmlformats.org/officeDocument/2006/relationships/diagramLayout" Target="../diagrams/layout1.xml"/><Relationship Id="rId15" Type="http://schemas.openxmlformats.org/officeDocument/2006/relationships/image" Target="../media/image22.emf"/><Relationship Id="rId23" Type="http://schemas.openxmlformats.org/officeDocument/2006/relationships/diagramQuickStyle" Target="../diagrams/quickStyle3.xml"/><Relationship Id="rId28" Type="http://schemas.openxmlformats.org/officeDocument/2006/relationships/diagramQuickStyle" Target="../diagrams/quickStyle4.xml"/><Relationship Id="rId36" Type="http://schemas.openxmlformats.org/officeDocument/2006/relationships/diagramData" Target="../diagrams/data6.xml"/><Relationship Id="rId10" Type="http://schemas.openxmlformats.org/officeDocument/2006/relationships/image" Target="../media/image36.png"/><Relationship Id="rId19" Type="http://schemas.openxmlformats.org/officeDocument/2006/relationships/diagramColors" Target="../diagrams/colors2.xml"/><Relationship Id="rId31" Type="http://schemas.openxmlformats.org/officeDocument/2006/relationships/diagramData" Target="../diagrams/data5.xml"/><Relationship Id="rId4" Type="http://schemas.openxmlformats.org/officeDocument/2006/relationships/diagramData" Target="../diagrams/data1.xml"/><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diagramLayout" Target="../diagrams/layout3.xml"/><Relationship Id="rId27" Type="http://schemas.openxmlformats.org/officeDocument/2006/relationships/diagramLayout" Target="../diagrams/layout4.xml"/><Relationship Id="rId30" Type="http://schemas.microsoft.com/office/2007/relationships/diagramDrawing" Target="../diagrams/drawing4.xml"/><Relationship Id="rId35" Type="http://schemas.microsoft.com/office/2007/relationships/diagramDrawing" Target="../diagrams/drawing5.xml"/><Relationship Id="rId8" Type="http://schemas.microsoft.com/office/2007/relationships/diagramDrawing" Target="../diagrams/drawing1.xml"/><Relationship Id="rId3"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43.pn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3.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5.xml"/><Relationship Id="rId1" Type="http://schemas.openxmlformats.org/officeDocument/2006/relationships/slideLayout" Target="../slideLayouts/slideLayout3.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5.xml"/><Relationship Id="rId1" Type="http://schemas.openxmlformats.org/officeDocument/2006/relationships/slideLayout" Target="../slideLayouts/slideLayout3.xml"/><Relationship Id="rId5" Type="http://schemas.openxmlformats.org/officeDocument/2006/relationships/slide" Target="slide17.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3.xml"/><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slide" Target="slide16.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47.png"/><Relationship Id="rId5" Type="http://schemas.openxmlformats.org/officeDocument/2006/relationships/image" Target="../media/image46.jpe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5.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emf"/><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19.emf"/><Relationship Id="rId4" Type="http://schemas.openxmlformats.org/officeDocument/2006/relationships/image" Target="../media/image23.jpeg"/><Relationship Id="rId9" Type="http://schemas.openxmlformats.org/officeDocument/2006/relationships/image" Target="../media/image28.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9.emf"/><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33.png"/><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61AB0E-AA4F-F949-8698-C6E7FE09AB52}"/>
              </a:ext>
            </a:extLst>
          </p:cNvPr>
          <p:cNvPicPr>
            <a:picLocks noChangeAspect="1"/>
          </p:cNvPicPr>
          <p:nvPr/>
        </p:nvPicPr>
        <p:blipFill>
          <a:blip r:embed="rId3"/>
          <a:stretch>
            <a:fillRect/>
          </a:stretch>
        </p:blipFill>
        <p:spPr>
          <a:xfrm>
            <a:off x="-3276897" y="-1599368"/>
            <a:ext cx="15468897" cy="8780097"/>
          </a:xfrm>
          <a:prstGeom prst="rect">
            <a:avLst/>
          </a:prstGeom>
        </p:spPr>
      </p:pic>
      <p:sp>
        <p:nvSpPr>
          <p:cNvPr id="291" name="Rectangle 290">
            <a:extLst>
              <a:ext uri="{FF2B5EF4-FFF2-40B4-BE49-F238E27FC236}">
                <a16:creationId xmlns:a16="http://schemas.microsoft.com/office/drawing/2014/main" id="{C2F8F68D-4A10-471A-85E0-1A11B691A496}"/>
              </a:ext>
            </a:extLst>
          </p:cNvPr>
          <p:cNvSpPr/>
          <p:nvPr/>
        </p:nvSpPr>
        <p:spPr>
          <a:xfrm flipV="1">
            <a:off x="7919269" y="4966315"/>
            <a:ext cx="2658419" cy="4571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BECBB252-BA77-4A55-BD58-D5A0E90491C1}"/>
              </a:ext>
            </a:extLst>
          </p:cNvPr>
          <p:cNvSpPr txBox="1"/>
          <p:nvPr/>
        </p:nvSpPr>
        <p:spPr>
          <a:xfrm>
            <a:off x="6920090" y="2388395"/>
            <a:ext cx="5271910" cy="2313069"/>
          </a:xfrm>
          <a:prstGeom prst="rect">
            <a:avLst/>
          </a:prstGeom>
          <a:noFill/>
        </p:spPr>
        <p:txBody>
          <a:bodyPr wrap="square">
            <a:spAutoFit/>
          </a:bodyPr>
          <a:lstStyle/>
          <a:p>
            <a:pPr>
              <a:lnSpc>
                <a:spcPts val="3500"/>
              </a:lnSpc>
              <a:defRPr/>
            </a:pPr>
            <a:r>
              <a:rPr lang="en-IN" sz="2800" b="1" dirty="0">
                <a:solidFill>
                  <a:schemeClr val="bg1"/>
                </a:solidFill>
                <a:latin typeface="Montserrat" panose="02000505000000020004" pitchFamily="2" charset="77"/>
                <a:ea typeface="Roboto Lt" panose="02000000000000000000" pitchFamily="2" charset="0"/>
                <a:cs typeface="Segoe UI" panose="020B0502040204020203" pitchFamily="34" charset="0"/>
              </a:rPr>
              <a:t>Microexcel</a:t>
            </a:r>
            <a:r>
              <a:rPr lang="en-IN" sz="2800" b="1" dirty="0">
                <a:solidFill>
                  <a:srgbClr val="FAA61A"/>
                </a:solidFill>
                <a:latin typeface="Montserrat" panose="02000505000000020004" pitchFamily="2" charset="77"/>
                <a:ea typeface="Roboto Lt" panose="02000000000000000000" pitchFamily="2" charset="0"/>
                <a:cs typeface="Segoe UI" panose="020B0502040204020203" pitchFamily="34" charset="0"/>
              </a:rPr>
              <a:t> </a:t>
            </a:r>
          </a:p>
          <a:p>
            <a:pPr>
              <a:lnSpc>
                <a:spcPts val="3500"/>
              </a:lnSpc>
              <a:defRPr/>
            </a:pPr>
            <a:endParaRPr lang="en-IN" sz="2800" b="1" dirty="0">
              <a:solidFill>
                <a:srgbClr val="FAA61A"/>
              </a:solidFill>
              <a:latin typeface="Montserrat" panose="02000505000000020004" pitchFamily="2" charset="77"/>
              <a:ea typeface="Roboto Lt" panose="02000000000000000000" pitchFamily="2" charset="0"/>
              <a:cs typeface="Segoe UI" panose="020B0502040204020203" pitchFamily="34" charset="0"/>
            </a:endParaRPr>
          </a:p>
          <a:p>
            <a:pPr>
              <a:lnSpc>
                <a:spcPts val="3500"/>
              </a:lnSpc>
              <a:defRPr/>
            </a:pPr>
            <a:r>
              <a:rPr lang="en-IN" sz="2800" b="1" dirty="0">
                <a:solidFill>
                  <a:srgbClr val="FAA61A"/>
                </a:solidFill>
                <a:latin typeface="Montserrat" panose="02000505000000020004" pitchFamily="2" charset="77"/>
                <a:ea typeface="Roboto Lt" panose="02000000000000000000" pitchFamily="2" charset="0"/>
                <a:cs typeface="Segoe UI" panose="020B0502040204020203" pitchFamily="34" charset="0"/>
              </a:rPr>
              <a:t>Redefines Digital Innovation for Life Sciences</a:t>
            </a:r>
          </a:p>
        </p:txBody>
      </p:sp>
    </p:spTree>
    <p:custDataLst>
      <p:tags r:id="rId1"/>
    </p:custDataLst>
    <p:extLst>
      <p:ext uri="{BB962C8B-B14F-4D97-AF65-F5344CB8AC3E}">
        <p14:creationId xmlns:p14="http://schemas.microsoft.com/office/powerpoint/2010/main" val="4115875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2AAB3-54DE-4442-84D4-0FC4C7F0C1D0}"/>
              </a:ext>
            </a:extLst>
          </p:cNvPr>
          <p:cNvSpPr/>
          <p:nvPr/>
        </p:nvSpPr>
        <p:spPr>
          <a:xfrm>
            <a:off x="462327" y="437337"/>
            <a:ext cx="7638630" cy="341632"/>
          </a:xfrm>
          <a:prstGeom prst="rect">
            <a:avLst/>
          </a:prstGeom>
        </p:spPr>
        <p:txBody>
          <a:bodyPr wrap="none">
            <a:spAutoFit/>
          </a:bodyPr>
          <a:lstStyle/>
          <a:p>
            <a:pPr lvl="0">
              <a:lnSpc>
                <a:spcPct val="90000"/>
              </a:lnSpc>
              <a:defRPr/>
            </a:pPr>
            <a:r>
              <a:rPr lang="en-IN" b="1" dirty="0">
                <a:latin typeface="Montserrat" panose="02000505000000020004" pitchFamily="2" charset="77"/>
                <a:cs typeface="Segoe UI Semibold" panose="020B0702040204020203" pitchFamily="34" charset="0"/>
              </a:rPr>
              <a:t>DATA</a:t>
            </a:r>
            <a:r>
              <a:rPr lang="en-IN" dirty="0">
                <a:latin typeface="Montserrat" panose="02000505000000020004" pitchFamily="2" charset="77"/>
                <a:cs typeface="Segoe UI Semibold" panose="020B0702040204020203" pitchFamily="34" charset="0"/>
              </a:rPr>
              <a:t> – QUALITY, COLLECTION, MANAGEMENT </a:t>
            </a:r>
            <a:r>
              <a:rPr lang="en-IN" dirty="0">
                <a:latin typeface="Montserrat Light" pitchFamily="2" charset="77"/>
                <a:cs typeface="Segoe UI Light" panose="020B0502040204020203" pitchFamily="34" charset="0"/>
              </a:rPr>
              <a:t>&amp; GOVERNANCE</a:t>
            </a:r>
          </a:p>
        </p:txBody>
      </p:sp>
      <p:pic>
        <p:nvPicPr>
          <p:cNvPr id="4" name="Picture 8" descr="Cyber security Free Icon">
            <a:extLst>
              <a:ext uri="{FF2B5EF4-FFF2-40B4-BE49-F238E27FC236}">
                <a16:creationId xmlns:a16="http://schemas.microsoft.com/office/drawing/2014/main" id="{B4D7E4BB-E9A6-43F4-BD4E-333531D1E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8280" y="424431"/>
            <a:ext cx="556148" cy="55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1E70973B-6353-4D14-8FF8-113C50F19A6B}"/>
              </a:ext>
            </a:extLst>
          </p:cNvPr>
          <p:cNvSpPr txBox="1"/>
          <p:nvPr/>
        </p:nvSpPr>
        <p:spPr>
          <a:xfrm>
            <a:off x="1669451" y="1182652"/>
            <a:ext cx="10398004" cy="338554"/>
          </a:xfrm>
          <a:prstGeom prst="rect">
            <a:avLst/>
          </a:prstGeom>
          <a:noFill/>
        </p:spPr>
        <p:txBody>
          <a:bodyPr wrap="square">
            <a:spAutoFit/>
          </a:bodyPr>
          <a:lstStyle/>
          <a:p>
            <a:pPr algn="ctr"/>
            <a:r>
              <a:rPr lang="en-US" sz="1600" b="1" dirty="0">
                <a:latin typeface="Montserrat Medium"/>
              </a:rPr>
              <a:t>Microexcel’s </a:t>
            </a:r>
            <a:r>
              <a:rPr lang="en-US" sz="1600" b="1" dirty="0">
                <a:solidFill>
                  <a:srgbClr val="2F4D9F"/>
                </a:solidFill>
                <a:latin typeface="Montserrat Medium"/>
              </a:rPr>
              <a:t>Data</a:t>
            </a:r>
            <a:r>
              <a:rPr lang="en-US" sz="1600" b="1" dirty="0">
                <a:latin typeface="Montserrat Medium"/>
              </a:rPr>
              <a:t> Governance Mantra</a:t>
            </a:r>
          </a:p>
        </p:txBody>
      </p:sp>
      <p:grpSp>
        <p:nvGrpSpPr>
          <p:cNvPr id="27" name="Group 26">
            <a:extLst>
              <a:ext uri="{FF2B5EF4-FFF2-40B4-BE49-F238E27FC236}">
                <a16:creationId xmlns:a16="http://schemas.microsoft.com/office/drawing/2014/main" id="{4FC4543D-EC28-4C8C-8B5E-86E728B59D88}"/>
              </a:ext>
            </a:extLst>
          </p:cNvPr>
          <p:cNvGrpSpPr/>
          <p:nvPr/>
        </p:nvGrpSpPr>
        <p:grpSpPr>
          <a:xfrm>
            <a:off x="2612775" y="1793559"/>
            <a:ext cx="9121654" cy="1267326"/>
            <a:chOff x="2612775" y="1793559"/>
            <a:chExt cx="9121654" cy="1267326"/>
          </a:xfrm>
        </p:grpSpPr>
        <p:graphicFrame>
          <p:nvGraphicFramePr>
            <p:cNvPr id="6" name="Diagram 5">
              <a:extLst>
                <a:ext uri="{FF2B5EF4-FFF2-40B4-BE49-F238E27FC236}">
                  <a16:creationId xmlns:a16="http://schemas.microsoft.com/office/drawing/2014/main" id="{9236B739-7344-44CB-921B-0CB2F4BC8E04}"/>
                </a:ext>
              </a:extLst>
            </p:cNvPr>
            <p:cNvGraphicFramePr/>
            <p:nvPr/>
          </p:nvGraphicFramePr>
          <p:xfrm>
            <a:off x="3092110" y="1863511"/>
            <a:ext cx="8128000" cy="1188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220" name="Picture 4" descr="Business person Free Icon">
              <a:extLst>
                <a:ext uri="{FF2B5EF4-FFF2-40B4-BE49-F238E27FC236}">
                  <a16:creationId xmlns:a16="http://schemas.microsoft.com/office/drawing/2014/main" id="{F4332603-7DAE-4B5F-8035-0B46BAA865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9869" y="210224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9BE588-8FF3-49FD-B9CD-7610FE053888}"/>
                </a:ext>
              </a:extLst>
            </p:cNvPr>
            <p:cNvSpPr txBox="1"/>
            <p:nvPr/>
          </p:nvSpPr>
          <p:spPr>
            <a:xfrm>
              <a:off x="3271249" y="2548121"/>
              <a:ext cx="473206" cy="215444"/>
            </a:xfrm>
            <a:prstGeom prst="rect">
              <a:avLst/>
            </a:prstGeom>
            <a:noFill/>
          </p:spPr>
          <p:txBody>
            <a:bodyPr wrap="none" rtlCol="0">
              <a:spAutoFit/>
            </a:bodyPr>
            <a:lstStyle/>
            <a:p>
              <a:pPr algn="ctr"/>
              <a:r>
                <a:rPr lang="en-US" sz="800">
                  <a:latin typeface="Montserrat Medium" panose="02000505000000020004"/>
                </a:rPr>
                <a:t>People</a:t>
              </a:r>
            </a:p>
          </p:txBody>
        </p:sp>
        <p:pic>
          <p:nvPicPr>
            <p:cNvPr id="9222" name="Picture 6" descr="Network Free Icon">
              <a:extLst>
                <a:ext uri="{FF2B5EF4-FFF2-40B4-BE49-F238E27FC236}">
                  <a16:creationId xmlns:a16="http://schemas.microsoft.com/office/drawing/2014/main" id="{549339BB-C88D-429D-895A-3DCB2854D6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7247" y="2111977"/>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6903A0A-3923-46AA-BD6C-0B485997C6A2}"/>
                </a:ext>
              </a:extLst>
            </p:cNvPr>
            <p:cNvSpPr txBox="1"/>
            <p:nvPr/>
          </p:nvSpPr>
          <p:spPr>
            <a:xfrm>
              <a:off x="4713561" y="2552237"/>
              <a:ext cx="502061" cy="215444"/>
            </a:xfrm>
            <a:prstGeom prst="rect">
              <a:avLst/>
            </a:prstGeom>
            <a:noFill/>
          </p:spPr>
          <p:txBody>
            <a:bodyPr wrap="none" rtlCol="0">
              <a:spAutoFit/>
            </a:bodyPr>
            <a:lstStyle/>
            <a:p>
              <a:pPr algn="ctr"/>
              <a:r>
                <a:rPr lang="en-US" sz="800">
                  <a:latin typeface="Montserrat Medium" panose="02000505000000020004"/>
                </a:rPr>
                <a:t>Process</a:t>
              </a:r>
            </a:p>
          </p:txBody>
        </p:sp>
        <p:pic>
          <p:nvPicPr>
            <p:cNvPr id="9224" name="Picture 8" descr="Cloud computing Free Icon">
              <a:extLst>
                <a:ext uri="{FF2B5EF4-FFF2-40B4-BE49-F238E27FC236}">
                  <a16:creationId xmlns:a16="http://schemas.microsoft.com/office/drawing/2014/main" id="{D078F2D7-D6BD-43C7-AF10-B22FF5986D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4625" y="2134411"/>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0CA8492-8E73-4411-AA22-B6A3553C131D}"/>
                </a:ext>
              </a:extLst>
            </p:cNvPr>
            <p:cNvSpPr txBox="1"/>
            <p:nvPr/>
          </p:nvSpPr>
          <p:spPr>
            <a:xfrm>
              <a:off x="6007960" y="2601076"/>
              <a:ext cx="860493" cy="219557"/>
            </a:xfrm>
            <a:prstGeom prst="rect">
              <a:avLst/>
            </a:prstGeom>
            <a:noFill/>
          </p:spPr>
          <p:txBody>
            <a:bodyPr wrap="square" rtlCol="0">
              <a:spAutoFit/>
            </a:bodyPr>
            <a:lstStyle/>
            <a:p>
              <a:pPr algn="ctr"/>
              <a:r>
                <a:rPr lang="en-US" sz="800" dirty="0">
                  <a:latin typeface="Montserrat Medium" panose="02000505000000020004"/>
                </a:rPr>
                <a:t>Technology</a:t>
              </a:r>
            </a:p>
          </p:txBody>
        </p:sp>
        <p:pic>
          <p:nvPicPr>
            <p:cNvPr id="9226" name="Picture 10" descr="Trophy Free Icon">
              <a:extLst>
                <a:ext uri="{FF2B5EF4-FFF2-40B4-BE49-F238E27FC236}">
                  <a16:creationId xmlns:a16="http://schemas.microsoft.com/office/drawing/2014/main" id="{81C5D680-56AC-4116-A4FA-B14D72B283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47755" y="214345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45E557B-070F-4EE8-A80D-D3140FF826D7}"/>
                </a:ext>
              </a:extLst>
            </p:cNvPr>
            <p:cNvSpPr txBox="1"/>
            <p:nvPr/>
          </p:nvSpPr>
          <p:spPr>
            <a:xfrm>
              <a:off x="7632057" y="2587868"/>
              <a:ext cx="486030" cy="215444"/>
            </a:xfrm>
            <a:prstGeom prst="rect">
              <a:avLst/>
            </a:prstGeom>
            <a:noFill/>
          </p:spPr>
          <p:txBody>
            <a:bodyPr wrap="none" rtlCol="0">
              <a:spAutoFit/>
            </a:bodyPr>
            <a:lstStyle/>
            <a:p>
              <a:pPr algn="ctr"/>
              <a:r>
                <a:rPr lang="en-US" sz="800" dirty="0">
                  <a:latin typeface="Montserrat Medium" panose="02000505000000020004"/>
                </a:rPr>
                <a:t>Quality</a:t>
              </a:r>
            </a:p>
          </p:txBody>
        </p:sp>
        <p:sp>
          <p:nvSpPr>
            <p:cNvPr id="20" name="TextBox 19">
              <a:extLst>
                <a:ext uri="{FF2B5EF4-FFF2-40B4-BE49-F238E27FC236}">
                  <a16:creationId xmlns:a16="http://schemas.microsoft.com/office/drawing/2014/main" id="{F5039055-01FD-4B6E-B9CD-3FA818DE92C0}"/>
                </a:ext>
              </a:extLst>
            </p:cNvPr>
            <p:cNvSpPr txBox="1"/>
            <p:nvPr/>
          </p:nvSpPr>
          <p:spPr>
            <a:xfrm>
              <a:off x="9066246" y="2577930"/>
              <a:ext cx="559769" cy="215444"/>
            </a:xfrm>
            <a:prstGeom prst="rect">
              <a:avLst/>
            </a:prstGeom>
            <a:noFill/>
          </p:spPr>
          <p:txBody>
            <a:bodyPr wrap="none" rtlCol="0">
              <a:spAutoFit/>
            </a:bodyPr>
            <a:lstStyle/>
            <a:p>
              <a:pPr marL="0" lvl="1" algn="ctr"/>
              <a:r>
                <a:rPr lang="en-US" sz="800" dirty="0">
                  <a:latin typeface="Montserrat Medium" panose="02000505000000020004"/>
                </a:rPr>
                <a:t>Accuracy</a:t>
              </a:r>
            </a:p>
          </p:txBody>
        </p:sp>
        <p:sp>
          <p:nvSpPr>
            <p:cNvPr id="21" name="TextBox 20">
              <a:extLst>
                <a:ext uri="{FF2B5EF4-FFF2-40B4-BE49-F238E27FC236}">
                  <a16:creationId xmlns:a16="http://schemas.microsoft.com/office/drawing/2014/main" id="{C7599658-5711-4215-A169-5C9AA8364466}"/>
                </a:ext>
              </a:extLst>
            </p:cNvPr>
            <p:cNvSpPr txBox="1"/>
            <p:nvPr/>
          </p:nvSpPr>
          <p:spPr>
            <a:xfrm>
              <a:off x="10399558" y="2558048"/>
              <a:ext cx="776174" cy="215444"/>
            </a:xfrm>
            <a:prstGeom prst="rect">
              <a:avLst/>
            </a:prstGeom>
            <a:noFill/>
          </p:spPr>
          <p:txBody>
            <a:bodyPr wrap="none" rtlCol="0">
              <a:spAutoFit/>
            </a:bodyPr>
            <a:lstStyle/>
            <a:p>
              <a:pPr algn="ctr"/>
              <a:r>
                <a:rPr lang="en-US" sz="800" dirty="0">
                  <a:latin typeface="Montserrat Medium" panose="02000505000000020004"/>
                </a:rPr>
                <a:t>Completeness</a:t>
              </a:r>
            </a:p>
          </p:txBody>
        </p:sp>
        <p:sp>
          <p:nvSpPr>
            <p:cNvPr id="14" name="Rectangle 13">
              <a:extLst>
                <a:ext uri="{FF2B5EF4-FFF2-40B4-BE49-F238E27FC236}">
                  <a16:creationId xmlns:a16="http://schemas.microsoft.com/office/drawing/2014/main" id="{0261BACC-5B58-4632-B0C4-EB3AA43D5446}"/>
                </a:ext>
              </a:extLst>
            </p:cNvPr>
            <p:cNvSpPr/>
            <p:nvPr/>
          </p:nvSpPr>
          <p:spPr>
            <a:xfrm>
              <a:off x="2612775" y="1793559"/>
              <a:ext cx="9121654" cy="1267326"/>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32" name="Picture 16" descr="Check mark Free Icon">
              <a:extLst>
                <a:ext uri="{FF2B5EF4-FFF2-40B4-BE49-F238E27FC236}">
                  <a16:creationId xmlns:a16="http://schemas.microsoft.com/office/drawing/2014/main" id="{55FEFDF4-7763-440A-9C5A-192A52D218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59045" y="213441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Crosshair Free Icon">
              <a:extLst>
                <a:ext uri="{FF2B5EF4-FFF2-40B4-BE49-F238E27FC236}">
                  <a16:creationId xmlns:a16="http://schemas.microsoft.com/office/drawing/2014/main" id="{D2AFE965-A05A-466C-8EF1-C51B68243EF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22026" y="2133895"/>
              <a:ext cx="457200" cy="45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a:extLst>
              <a:ext uri="{FF2B5EF4-FFF2-40B4-BE49-F238E27FC236}">
                <a16:creationId xmlns:a16="http://schemas.microsoft.com/office/drawing/2014/main" id="{6F556069-8F2F-413B-85BC-E3289CC5C709}"/>
              </a:ext>
            </a:extLst>
          </p:cNvPr>
          <p:cNvPicPr>
            <a:picLocks noChangeAspect="1"/>
          </p:cNvPicPr>
          <p:nvPr/>
        </p:nvPicPr>
        <p:blipFill>
          <a:blip r:embed="rId15"/>
          <a:stretch>
            <a:fillRect/>
          </a:stretch>
        </p:blipFill>
        <p:spPr>
          <a:xfrm>
            <a:off x="0" y="2019317"/>
            <a:ext cx="2557560" cy="2750391"/>
          </a:xfrm>
          <a:prstGeom prst="rect">
            <a:avLst/>
          </a:prstGeom>
        </p:spPr>
      </p:pic>
      <p:sp>
        <p:nvSpPr>
          <p:cNvPr id="26" name="TextBox 25">
            <a:extLst>
              <a:ext uri="{FF2B5EF4-FFF2-40B4-BE49-F238E27FC236}">
                <a16:creationId xmlns:a16="http://schemas.microsoft.com/office/drawing/2014/main" id="{CCBF8735-12C8-4599-B004-C3D3344E647E}"/>
              </a:ext>
            </a:extLst>
          </p:cNvPr>
          <p:cNvSpPr txBox="1"/>
          <p:nvPr/>
        </p:nvSpPr>
        <p:spPr>
          <a:xfrm>
            <a:off x="222833" y="2397948"/>
            <a:ext cx="2048979" cy="2308324"/>
          </a:xfrm>
          <a:prstGeom prst="rect">
            <a:avLst/>
          </a:prstGeom>
          <a:noFill/>
        </p:spPr>
        <p:txBody>
          <a:bodyPr wrap="square" rtlCol="0">
            <a:spAutoFit/>
          </a:bodyPr>
          <a:lstStyle/>
          <a:p>
            <a:pPr marL="342900" indent="-342900">
              <a:buAutoNum type="arabicParenR"/>
            </a:pPr>
            <a:r>
              <a:rPr lang="en-IN" sz="1600">
                <a:solidFill>
                  <a:schemeClr val="bg1"/>
                </a:solidFill>
                <a:latin typeface="Montserrat Medium" panose="02000505000000020004" pitchFamily="2" charset="77"/>
                <a:cs typeface="Segoe UI" panose="020B0502040204020203" pitchFamily="34" charset="0"/>
              </a:rPr>
              <a:t>Orchestrating Right Mix for Optimum outcome</a:t>
            </a:r>
          </a:p>
          <a:p>
            <a:pPr marL="342900" indent="-342900">
              <a:buAutoNum type="arabicParenR"/>
            </a:pPr>
            <a:endParaRPr lang="en-IN" sz="1600">
              <a:solidFill>
                <a:schemeClr val="bg1"/>
              </a:solidFill>
              <a:latin typeface="Montserrat Medium" panose="02000505000000020004" pitchFamily="2" charset="77"/>
              <a:cs typeface="Segoe UI" panose="020B0502040204020203" pitchFamily="34" charset="0"/>
            </a:endParaRPr>
          </a:p>
          <a:p>
            <a:pPr marL="342900" indent="-342900">
              <a:buAutoNum type="arabicParenR"/>
            </a:pPr>
            <a:r>
              <a:rPr lang="en-IN" sz="1600">
                <a:solidFill>
                  <a:schemeClr val="bg1"/>
                </a:solidFill>
                <a:latin typeface="Montserrat Medium" panose="02000505000000020004" pitchFamily="2" charset="77"/>
                <a:cs typeface="Segoe UI" panose="020B0502040204020203" pitchFamily="34" charset="0"/>
              </a:rPr>
              <a:t>Bringing the change for effective Data Governance</a:t>
            </a:r>
            <a:endParaRPr lang="en-IN" sz="1600">
              <a:solidFill>
                <a:schemeClr val="bg1"/>
              </a:solidFill>
              <a:latin typeface="Montserrat Medium" panose="02000505000000020004" pitchFamily="2" charset="77"/>
              <a:cs typeface="Segoe UI Bold" panose="020B0802040204020203" pitchFamily="34" charset="0"/>
            </a:endParaRPr>
          </a:p>
        </p:txBody>
      </p:sp>
      <p:grpSp>
        <p:nvGrpSpPr>
          <p:cNvPr id="32" name="Group 31">
            <a:extLst>
              <a:ext uri="{FF2B5EF4-FFF2-40B4-BE49-F238E27FC236}">
                <a16:creationId xmlns:a16="http://schemas.microsoft.com/office/drawing/2014/main" id="{40A88410-4097-4302-AB4A-4CBB75240AF4}"/>
              </a:ext>
            </a:extLst>
          </p:cNvPr>
          <p:cNvGrpSpPr/>
          <p:nvPr/>
        </p:nvGrpSpPr>
        <p:grpSpPr>
          <a:xfrm>
            <a:off x="2612775" y="3211716"/>
            <a:ext cx="9121653" cy="2680352"/>
            <a:chOff x="2612774" y="3180804"/>
            <a:chExt cx="9121653" cy="2680352"/>
          </a:xfrm>
        </p:grpSpPr>
        <p:graphicFrame>
          <p:nvGraphicFramePr>
            <p:cNvPr id="10" name="Diagram 9">
              <a:extLst>
                <a:ext uri="{FF2B5EF4-FFF2-40B4-BE49-F238E27FC236}">
                  <a16:creationId xmlns:a16="http://schemas.microsoft.com/office/drawing/2014/main" id="{C5258B34-95C8-4411-BC1D-22234DFCE3AD}"/>
                </a:ext>
              </a:extLst>
            </p:cNvPr>
            <p:cNvGraphicFramePr/>
            <p:nvPr/>
          </p:nvGraphicFramePr>
          <p:xfrm>
            <a:off x="5195257" y="3345301"/>
            <a:ext cx="4037264" cy="251585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8" name="Diagram 17">
              <a:extLst>
                <a:ext uri="{FF2B5EF4-FFF2-40B4-BE49-F238E27FC236}">
                  <a16:creationId xmlns:a16="http://schemas.microsoft.com/office/drawing/2014/main" id="{6308C82E-ABA8-4336-A084-30EFC78771FD}"/>
                </a:ext>
              </a:extLst>
            </p:cNvPr>
            <p:cNvGraphicFramePr/>
            <p:nvPr/>
          </p:nvGraphicFramePr>
          <p:xfrm>
            <a:off x="2818145" y="3677196"/>
            <a:ext cx="3149871" cy="872320"/>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28" name="Diagram 27">
              <a:extLst>
                <a:ext uri="{FF2B5EF4-FFF2-40B4-BE49-F238E27FC236}">
                  <a16:creationId xmlns:a16="http://schemas.microsoft.com/office/drawing/2014/main" id="{8CD3BA0C-FCDE-4182-B3F5-2FBBD8AB6D9B}"/>
                </a:ext>
              </a:extLst>
            </p:cNvPr>
            <p:cNvGraphicFramePr/>
            <p:nvPr/>
          </p:nvGraphicFramePr>
          <p:xfrm>
            <a:off x="2818145" y="4674046"/>
            <a:ext cx="3149871" cy="872320"/>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graphicFrame>
          <p:nvGraphicFramePr>
            <p:cNvPr id="23" name="Diagram 22">
              <a:extLst>
                <a:ext uri="{FF2B5EF4-FFF2-40B4-BE49-F238E27FC236}">
                  <a16:creationId xmlns:a16="http://schemas.microsoft.com/office/drawing/2014/main" id="{C3030A01-4AD1-4CC3-81B9-5897E016FA39}"/>
                </a:ext>
              </a:extLst>
            </p:cNvPr>
            <p:cNvGraphicFramePr/>
            <p:nvPr/>
          </p:nvGraphicFramePr>
          <p:xfrm>
            <a:off x="8453039" y="3677196"/>
            <a:ext cx="3149871" cy="872320"/>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graphicFrame>
          <p:nvGraphicFramePr>
            <p:cNvPr id="24" name="Diagram 23">
              <a:extLst>
                <a:ext uri="{FF2B5EF4-FFF2-40B4-BE49-F238E27FC236}">
                  <a16:creationId xmlns:a16="http://schemas.microsoft.com/office/drawing/2014/main" id="{33243C1B-9993-4BC5-8B99-CEF48405C34C}"/>
                </a:ext>
              </a:extLst>
            </p:cNvPr>
            <p:cNvGraphicFramePr/>
            <p:nvPr>
              <p:extLst>
                <p:ext uri="{D42A27DB-BD31-4B8C-83A1-F6EECF244321}">
                  <p14:modId xmlns:p14="http://schemas.microsoft.com/office/powerpoint/2010/main" val="3827251535"/>
                </p:ext>
              </p:extLst>
            </p:nvPr>
          </p:nvGraphicFramePr>
          <p:xfrm>
            <a:off x="8453039" y="4674046"/>
            <a:ext cx="3149871" cy="872320"/>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sp>
          <p:nvSpPr>
            <p:cNvPr id="8" name="TextBox 7">
              <a:extLst>
                <a:ext uri="{FF2B5EF4-FFF2-40B4-BE49-F238E27FC236}">
                  <a16:creationId xmlns:a16="http://schemas.microsoft.com/office/drawing/2014/main" id="{EA43CACC-70A3-4F45-BAAC-489FA375FBB0}"/>
                </a:ext>
              </a:extLst>
            </p:cNvPr>
            <p:cNvSpPr txBox="1"/>
            <p:nvPr/>
          </p:nvSpPr>
          <p:spPr>
            <a:xfrm>
              <a:off x="2973570" y="3390271"/>
              <a:ext cx="1052363" cy="369332"/>
            </a:xfrm>
            <a:prstGeom prst="rect">
              <a:avLst/>
            </a:prstGeom>
            <a:noFill/>
          </p:spPr>
          <p:txBody>
            <a:bodyPr wrap="square" rtlCol="0">
              <a:spAutoFit/>
            </a:bodyPr>
            <a:lstStyle/>
            <a:p>
              <a:pPr algn="ctr"/>
              <a:r>
                <a:rPr lang="en-US" b="1"/>
                <a:t>From</a:t>
              </a:r>
            </a:p>
          </p:txBody>
        </p:sp>
        <p:sp>
          <p:nvSpPr>
            <p:cNvPr id="29" name="TextBox 28">
              <a:extLst>
                <a:ext uri="{FF2B5EF4-FFF2-40B4-BE49-F238E27FC236}">
                  <a16:creationId xmlns:a16="http://schemas.microsoft.com/office/drawing/2014/main" id="{B189D926-3077-4ABC-9553-25386485EF45}"/>
                </a:ext>
              </a:extLst>
            </p:cNvPr>
            <p:cNvSpPr txBox="1"/>
            <p:nvPr/>
          </p:nvSpPr>
          <p:spPr>
            <a:xfrm>
              <a:off x="4789870" y="3392771"/>
              <a:ext cx="1052363" cy="369332"/>
            </a:xfrm>
            <a:prstGeom prst="rect">
              <a:avLst/>
            </a:prstGeom>
            <a:noFill/>
          </p:spPr>
          <p:txBody>
            <a:bodyPr wrap="square" rtlCol="0">
              <a:spAutoFit/>
            </a:bodyPr>
            <a:lstStyle/>
            <a:p>
              <a:pPr algn="ctr"/>
              <a:r>
                <a:rPr lang="en-US" b="1"/>
                <a:t>To</a:t>
              </a:r>
            </a:p>
          </p:txBody>
        </p:sp>
        <p:sp>
          <p:nvSpPr>
            <p:cNvPr id="30" name="TextBox 29">
              <a:extLst>
                <a:ext uri="{FF2B5EF4-FFF2-40B4-BE49-F238E27FC236}">
                  <a16:creationId xmlns:a16="http://schemas.microsoft.com/office/drawing/2014/main" id="{E0B9AB76-1C05-4EB2-89D8-2CCF2BD359F2}"/>
                </a:ext>
              </a:extLst>
            </p:cNvPr>
            <p:cNvSpPr txBox="1"/>
            <p:nvPr/>
          </p:nvSpPr>
          <p:spPr>
            <a:xfrm>
              <a:off x="10411192" y="3392771"/>
              <a:ext cx="1052363" cy="369332"/>
            </a:xfrm>
            <a:prstGeom prst="rect">
              <a:avLst/>
            </a:prstGeom>
            <a:noFill/>
          </p:spPr>
          <p:txBody>
            <a:bodyPr wrap="square" rtlCol="0">
              <a:spAutoFit/>
            </a:bodyPr>
            <a:lstStyle/>
            <a:p>
              <a:pPr algn="ctr"/>
              <a:r>
                <a:rPr lang="en-US" b="1"/>
                <a:t>From</a:t>
              </a:r>
            </a:p>
          </p:txBody>
        </p:sp>
        <p:sp>
          <p:nvSpPr>
            <p:cNvPr id="31" name="TextBox 30">
              <a:extLst>
                <a:ext uri="{FF2B5EF4-FFF2-40B4-BE49-F238E27FC236}">
                  <a16:creationId xmlns:a16="http://schemas.microsoft.com/office/drawing/2014/main" id="{931C244D-9B53-4CA7-BF73-9087BA56164A}"/>
                </a:ext>
              </a:extLst>
            </p:cNvPr>
            <p:cNvSpPr txBox="1"/>
            <p:nvPr/>
          </p:nvSpPr>
          <p:spPr>
            <a:xfrm>
              <a:off x="8584880" y="3380281"/>
              <a:ext cx="1052363" cy="369332"/>
            </a:xfrm>
            <a:prstGeom prst="rect">
              <a:avLst/>
            </a:prstGeom>
            <a:noFill/>
          </p:spPr>
          <p:txBody>
            <a:bodyPr wrap="square" rtlCol="0">
              <a:spAutoFit/>
            </a:bodyPr>
            <a:lstStyle/>
            <a:p>
              <a:pPr algn="ctr"/>
              <a:r>
                <a:rPr lang="en-US" b="1"/>
                <a:t>To</a:t>
              </a:r>
            </a:p>
          </p:txBody>
        </p:sp>
        <p:sp>
          <p:nvSpPr>
            <p:cNvPr id="37" name="Rectangle 36">
              <a:extLst>
                <a:ext uri="{FF2B5EF4-FFF2-40B4-BE49-F238E27FC236}">
                  <a16:creationId xmlns:a16="http://schemas.microsoft.com/office/drawing/2014/main" id="{6EF84D8F-94E9-45DF-83AF-AE73AB352495}"/>
                </a:ext>
              </a:extLst>
            </p:cNvPr>
            <p:cNvSpPr/>
            <p:nvPr/>
          </p:nvSpPr>
          <p:spPr>
            <a:xfrm>
              <a:off x="2612774" y="3180804"/>
              <a:ext cx="9121653" cy="2680352"/>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882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7CEDB191-A7B9-400B-AA4E-AF9BC49B1B9D}"/>
              </a:ext>
            </a:extLst>
          </p:cNvPr>
          <p:cNvSpPr txBox="1"/>
          <p:nvPr/>
        </p:nvSpPr>
        <p:spPr>
          <a:xfrm>
            <a:off x="666562" y="3259201"/>
            <a:ext cx="10678026" cy="584775"/>
          </a:xfrm>
          <a:prstGeom prst="rect">
            <a:avLst/>
          </a:prstGeom>
          <a:noFill/>
        </p:spPr>
        <p:txBody>
          <a:bodyPr wrap="square" l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latin typeface="Montserrat Medium" panose="02000505000000020004" pitchFamily="2" charset="77"/>
                <a:cs typeface="Segoe UI Bold" panose="020B0802040204020203" pitchFamily="34" charset="0"/>
              </a:rPr>
              <a:t>For more 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latin typeface="Montserrat Medium" panose="02000505000000020004" pitchFamily="2" charset="77"/>
                <a:cs typeface="Segoe UI Bold" panose="020B0802040204020203" pitchFamily="34" charset="0"/>
              </a:rPr>
              <a:t>Visit: www.microexcel.com/sap or Email: info@microexcel.com</a:t>
            </a:r>
          </a:p>
        </p:txBody>
      </p:sp>
      <p:pic>
        <p:nvPicPr>
          <p:cNvPr id="204" name="Picture 203">
            <a:extLst>
              <a:ext uri="{FF2B5EF4-FFF2-40B4-BE49-F238E27FC236}">
                <a16:creationId xmlns:a16="http://schemas.microsoft.com/office/drawing/2014/main" id="{0674BBFD-8D7C-428A-BB65-E1EDF8EFBD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4582" y="1091983"/>
            <a:ext cx="3708496" cy="717182"/>
          </a:xfrm>
          <a:prstGeom prst="rect">
            <a:avLst/>
          </a:prstGeom>
        </p:spPr>
      </p:pic>
      <p:sp>
        <p:nvSpPr>
          <p:cNvPr id="205" name="TextBox 204">
            <a:extLst>
              <a:ext uri="{FF2B5EF4-FFF2-40B4-BE49-F238E27FC236}">
                <a16:creationId xmlns:a16="http://schemas.microsoft.com/office/drawing/2014/main" id="{DA6B63AC-9031-4149-A435-0C2E684D2513}"/>
              </a:ext>
            </a:extLst>
          </p:cNvPr>
          <p:cNvSpPr txBox="1"/>
          <p:nvPr/>
        </p:nvSpPr>
        <p:spPr>
          <a:xfrm>
            <a:off x="1890303" y="2320957"/>
            <a:ext cx="802220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solidFill>
                <a:effectLst/>
                <a:uLnTx/>
                <a:uFillTx/>
                <a:latin typeface="Montserrat Medium" panose="02000505000000020004" pitchFamily="2" charset="77"/>
                <a:cs typeface="Segoe UI Light" panose="020B0502040204020203" pitchFamily="34" charset="0"/>
              </a:rPr>
              <a:t>926 Bloomfield Ave, Suite #BB,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solidFill>
                <a:effectLst/>
                <a:uLnTx/>
                <a:uFillTx/>
                <a:latin typeface="Montserrat Medium" panose="02000505000000020004" pitchFamily="2" charset="77"/>
                <a:cs typeface="Segoe UI Light" panose="020B0502040204020203" pitchFamily="34" charset="0"/>
              </a:rPr>
              <a:t>Glen Ridge, NJ 07028, 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solidFill>
                <a:effectLst/>
                <a:uLnTx/>
                <a:uFillTx/>
                <a:latin typeface="Montserrat Medium" panose="02000505000000020004" pitchFamily="2" charset="77"/>
                <a:cs typeface="Segoe UI Light" panose="020B0502040204020203" pitchFamily="34" charset="0"/>
              </a:rPr>
              <a:t>O: 201-866-6789, F: 201-221-7825</a:t>
            </a:r>
          </a:p>
        </p:txBody>
      </p:sp>
      <p:sp>
        <p:nvSpPr>
          <p:cNvPr id="2" name="Rectangle 1">
            <a:extLst>
              <a:ext uri="{FF2B5EF4-FFF2-40B4-BE49-F238E27FC236}">
                <a16:creationId xmlns:a16="http://schemas.microsoft.com/office/drawing/2014/main" id="{C7F51EFF-4383-AD4D-83A3-81D417CBA1B0}"/>
              </a:ext>
            </a:extLst>
          </p:cNvPr>
          <p:cNvSpPr/>
          <p:nvPr/>
        </p:nvSpPr>
        <p:spPr>
          <a:xfrm>
            <a:off x="0" y="0"/>
            <a:ext cx="1967275" cy="1091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32E7032-CCDA-4462-AEBF-C783B3F2D4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367" y="4108375"/>
            <a:ext cx="3821986" cy="1958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CC05FE2-AEC9-4A0E-895A-6963CCB2FC46}"/>
              </a:ext>
            </a:extLst>
          </p:cNvPr>
          <p:cNvPicPr>
            <a:picLocks noChangeAspect="1"/>
          </p:cNvPicPr>
          <p:nvPr/>
        </p:nvPicPr>
        <p:blipFill>
          <a:blip r:embed="rId5"/>
          <a:stretch>
            <a:fillRect/>
          </a:stretch>
        </p:blipFill>
        <p:spPr>
          <a:xfrm>
            <a:off x="216310" y="4412976"/>
            <a:ext cx="1147550" cy="1456939"/>
          </a:xfrm>
          <a:prstGeom prst="rect">
            <a:avLst/>
          </a:prstGeom>
        </p:spPr>
      </p:pic>
      <p:grpSp>
        <p:nvGrpSpPr>
          <p:cNvPr id="9" name="Group 8">
            <a:extLst>
              <a:ext uri="{FF2B5EF4-FFF2-40B4-BE49-F238E27FC236}">
                <a16:creationId xmlns:a16="http://schemas.microsoft.com/office/drawing/2014/main" id="{CFE83B66-1B40-474B-9C53-EF462204F13A}"/>
              </a:ext>
            </a:extLst>
          </p:cNvPr>
          <p:cNvGrpSpPr/>
          <p:nvPr/>
        </p:nvGrpSpPr>
        <p:grpSpPr>
          <a:xfrm rot="12507256" flipH="1">
            <a:off x="390601" y="2725337"/>
            <a:ext cx="14849352" cy="9941862"/>
            <a:chOff x="6249468" y="-1100935"/>
            <a:chExt cx="8072278" cy="5404509"/>
          </a:xfrm>
          <a:solidFill>
            <a:srgbClr val="54BDE3">
              <a:alpha val="17000"/>
            </a:srgbClr>
          </a:solidFill>
        </p:grpSpPr>
        <p:sp>
          <p:nvSpPr>
            <p:cNvPr id="10" name="Freeform 3214">
              <a:extLst>
                <a:ext uri="{FF2B5EF4-FFF2-40B4-BE49-F238E27FC236}">
                  <a16:creationId xmlns:a16="http://schemas.microsoft.com/office/drawing/2014/main" id="{CB721E4A-73C7-4021-B2B4-932A48B0057B}"/>
                </a:ext>
              </a:extLst>
            </p:cNvPr>
            <p:cNvSpPr>
              <a:spLocks noEditPoints="1"/>
            </p:cNvSpPr>
            <p:nvPr/>
          </p:nvSpPr>
          <p:spPr bwMode="auto">
            <a:xfrm>
              <a:off x="6903306" y="-223633"/>
              <a:ext cx="7399129" cy="4494102"/>
            </a:xfrm>
            <a:custGeom>
              <a:avLst/>
              <a:gdLst>
                <a:gd name="T0" fmla="*/ 783 w 1129"/>
                <a:gd name="T1" fmla="*/ 686 h 686"/>
                <a:gd name="T2" fmla="*/ 940 w 1129"/>
                <a:gd name="T3" fmla="*/ 678 h 686"/>
                <a:gd name="T4" fmla="*/ 1052 w 1129"/>
                <a:gd name="T5" fmla="*/ 609 h 686"/>
                <a:gd name="T6" fmla="*/ 1079 w 1129"/>
                <a:gd name="T7" fmla="*/ 599 h 686"/>
                <a:gd name="T8" fmla="*/ 885 w 1129"/>
                <a:gd name="T9" fmla="*/ 625 h 686"/>
                <a:gd name="T10" fmla="*/ 866 w 1129"/>
                <a:gd name="T11" fmla="*/ 588 h 686"/>
                <a:gd name="T12" fmla="*/ 869 w 1129"/>
                <a:gd name="T13" fmla="*/ 587 h 686"/>
                <a:gd name="T14" fmla="*/ 1077 w 1129"/>
                <a:gd name="T15" fmla="*/ 596 h 686"/>
                <a:gd name="T16" fmla="*/ 742 w 1129"/>
                <a:gd name="T17" fmla="*/ 586 h 686"/>
                <a:gd name="T18" fmla="*/ 745 w 1129"/>
                <a:gd name="T19" fmla="*/ 590 h 686"/>
                <a:gd name="T20" fmla="*/ 804 w 1129"/>
                <a:gd name="T21" fmla="*/ 621 h 686"/>
                <a:gd name="T22" fmla="*/ 786 w 1129"/>
                <a:gd name="T23" fmla="*/ 535 h 686"/>
                <a:gd name="T24" fmla="*/ 987 w 1129"/>
                <a:gd name="T25" fmla="*/ 585 h 686"/>
                <a:gd name="T26" fmla="*/ 1007 w 1129"/>
                <a:gd name="T27" fmla="*/ 622 h 686"/>
                <a:gd name="T28" fmla="*/ 1076 w 1129"/>
                <a:gd name="T29" fmla="*/ 597 h 686"/>
                <a:gd name="T30" fmla="*/ 1035 w 1129"/>
                <a:gd name="T31" fmla="*/ 567 h 686"/>
                <a:gd name="T32" fmla="*/ 1036 w 1129"/>
                <a:gd name="T33" fmla="*/ 563 h 686"/>
                <a:gd name="T34" fmla="*/ 674 w 1129"/>
                <a:gd name="T35" fmla="*/ 487 h 686"/>
                <a:gd name="T36" fmla="*/ 695 w 1129"/>
                <a:gd name="T37" fmla="*/ 508 h 686"/>
                <a:gd name="T38" fmla="*/ 674 w 1129"/>
                <a:gd name="T39" fmla="*/ 488 h 686"/>
                <a:gd name="T40" fmla="*/ 733 w 1129"/>
                <a:gd name="T41" fmla="*/ 544 h 686"/>
                <a:gd name="T42" fmla="*/ 757 w 1129"/>
                <a:gd name="T43" fmla="*/ 540 h 686"/>
                <a:gd name="T44" fmla="*/ 761 w 1129"/>
                <a:gd name="T45" fmla="*/ 461 h 686"/>
                <a:gd name="T46" fmla="*/ 605 w 1129"/>
                <a:gd name="T47" fmla="*/ 444 h 686"/>
                <a:gd name="T48" fmla="*/ 487 w 1129"/>
                <a:gd name="T49" fmla="*/ 412 h 686"/>
                <a:gd name="T50" fmla="*/ 671 w 1129"/>
                <a:gd name="T51" fmla="*/ 485 h 686"/>
                <a:gd name="T52" fmla="*/ 418 w 1129"/>
                <a:gd name="T53" fmla="*/ 441 h 686"/>
                <a:gd name="T54" fmla="*/ 484 w 1129"/>
                <a:gd name="T55" fmla="*/ 412 h 686"/>
                <a:gd name="T56" fmla="*/ 552 w 1129"/>
                <a:gd name="T57" fmla="*/ 382 h 686"/>
                <a:gd name="T58" fmla="*/ 600 w 1129"/>
                <a:gd name="T59" fmla="*/ 439 h 686"/>
                <a:gd name="T60" fmla="*/ 616 w 1129"/>
                <a:gd name="T61" fmla="*/ 398 h 686"/>
                <a:gd name="T62" fmla="*/ 360 w 1129"/>
                <a:gd name="T63" fmla="*/ 323 h 686"/>
                <a:gd name="T64" fmla="*/ 359 w 1129"/>
                <a:gd name="T65" fmla="*/ 324 h 686"/>
                <a:gd name="T66" fmla="*/ 266 w 1129"/>
                <a:gd name="T67" fmla="*/ 311 h 686"/>
                <a:gd name="T68" fmla="*/ 346 w 1129"/>
                <a:gd name="T69" fmla="*/ 294 h 686"/>
                <a:gd name="T70" fmla="*/ 327 w 1129"/>
                <a:gd name="T71" fmla="*/ 291 h 686"/>
                <a:gd name="T72" fmla="*/ 327 w 1129"/>
                <a:gd name="T73" fmla="*/ 315 h 686"/>
                <a:gd name="T74" fmla="*/ 355 w 1129"/>
                <a:gd name="T75" fmla="*/ 282 h 686"/>
                <a:gd name="T76" fmla="*/ 308 w 1129"/>
                <a:gd name="T77" fmla="*/ 227 h 686"/>
                <a:gd name="T78" fmla="*/ 335 w 1129"/>
                <a:gd name="T79" fmla="*/ 204 h 686"/>
                <a:gd name="T80" fmla="*/ 363 w 1129"/>
                <a:gd name="T81" fmla="*/ 191 h 686"/>
                <a:gd name="T82" fmla="*/ 374 w 1129"/>
                <a:gd name="T83" fmla="*/ 174 h 686"/>
                <a:gd name="T84" fmla="*/ 53 w 1129"/>
                <a:gd name="T85" fmla="*/ 170 h 686"/>
                <a:gd name="T86" fmla="*/ 302 w 1129"/>
                <a:gd name="T87" fmla="*/ 160 h 686"/>
                <a:gd name="T88" fmla="*/ 320 w 1129"/>
                <a:gd name="T89" fmla="*/ 181 h 686"/>
                <a:gd name="T90" fmla="*/ 293 w 1129"/>
                <a:gd name="T91" fmla="*/ 146 h 686"/>
                <a:gd name="T92" fmla="*/ 220 w 1129"/>
                <a:gd name="T93" fmla="*/ 150 h 686"/>
                <a:gd name="T94" fmla="*/ 339 w 1129"/>
                <a:gd name="T95" fmla="*/ 97 h 686"/>
                <a:gd name="T96" fmla="*/ 264 w 1129"/>
                <a:gd name="T97" fmla="*/ 131 h 686"/>
                <a:gd name="T98" fmla="*/ 114 w 1129"/>
                <a:gd name="T99" fmla="*/ 109 h 686"/>
                <a:gd name="T100" fmla="*/ 216 w 1129"/>
                <a:gd name="T101" fmla="*/ 106 h 686"/>
                <a:gd name="T102" fmla="*/ 371 w 1129"/>
                <a:gd name="T103" fmla="*/ 65 h 686"/>
                <a:gd name="T104" fmla="*/ 327 w 1129"/>
                <a:gd name="T105" fmla="*/ 162 h 686"/>
                <a:gd name="T106" fmla="*/ 371 w 1129"/>
                <a:gd name="T107" fmla="*/ 65 h 686"/>
                <a:gd name="T108" fmla="*/ 94 w 1129"/>
                <a:gd name="T109" fmla="*/ 88 h 686"/>
                <a:gd name="T110" fmla="*/ 34 w 1129"/>
                <a:gd name="T111" fmla="*/ 59 h 686"/>
                <a:gd name="T112" fmla="*/ 59 w 1129"/>
                <a:gd name="T113" fmla="*/ 103 h 686"/>
                <a:gd name="T114" fmla="*/ 110 w 1129"/>
                <a:gd name="T115" fmla="*/ 89 h 686"/>
                <a:gd name="T116" fmla="*/ 107 w 1129"/>
                <a:gd name="T117" fmla="*/ 63 h 686"/>
                <a:gd name="T118" fmla="*/ 193 w 1129"/>
                <a:gd name="T119" fmla="*/ 40 h 686"/>
                <a:gd name="T120" fmla="*/ 35 w 1129"/>
                <a:gd name="T121" fmla="*/ 22 h 686"/>
                <a:gd name="T122" fmla="*/ 33 w 1129"/>
                <a:gd name="T123"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9" h="686">
                  <a:moveTo>
                    <a:pt x="1093" y="634"/>
                  </a:moveTo>
                  <a:cubicBezTo>
                    <a:pt x="1093" y="634"/>
                    <a:pt x="1093" y="634"/>
                    <a:pt x="1093" y="634"/>
                  </a:cubicBezTo>
                  <a:cubicBezTo>
                    <a:pt x="1128" y="638"/>
                    <a:pt x="1128" y="638"/>
                    <a:pt x="1128" y="638"/>
                  </a:cubicBezTo>
                  <a:cubicBezTo>
                    <a:pt x="1128" y="638"/>
                    <a:pt x="1128" y="637"/>
                    <a:pt x="1128" y="637"/>
                  </a:cubicBezTo>
                  <a:cubicBezTo>
                    <a:pt x="1128" y="637"/>
                    <a:pt x="1128" y="637"/>
                    <a:pt x="1128" y="637"/>
                  </a:cubicBezTo>
                  <a:cubicBezTo>
                    <a:pt x="1093" y="634"/>
                    <a:pt x="1093" y="634"/>
                    <a:pt x="1093" y="634"/>
                  </a:cubicBezTo>
                  <a:moveTo>
                    <a:pt x="889" y="631"/>
                  </a:moveTo>
                  <a:cubicBezTo>
                    <a:pt x="889" y="631"/>
                    <a:pt x="889" y="631"/>
                    <a:pt x="889" y="631"/>
                  </a:cubicBezTo>
                  <a:cubicBezTo>
                    <a:pt x="937" y="678"/>
                    <a:pt x="937" y="678"/>
                    <a:pt x="937" y="678"/>
                  </a:cubicBezTo>
                  <a:cubicBezTo>
                    <a:pt x="937" y="678"/>
                    <a:pt x="937" y="678"/>
                    <a:pt x="937" y="678"/>
                  </a:cubicBezTo>
                  <a:cubicBezTo>
                    <a:pt x="889" y="631"/>
                    <a:pt x="889" y="631"/>
                    <a:pt x="889" y="631"/>
                  </a:cubicBezTo>
                  <a:moveTo>
                    <a:pt x="805" y="624"/>
                  </a:moveTo>
                  <a:cubicBezTo>
                    <a:pt x="783" y="686"/>
                    <a:pt x="783" y="686"/>
                    <a:pt x="783" y="686"/>
                  </a:cubicBezTo>
                  <a:cubicBezTo>
                    <a:pt x="783" y="686"/>
                    <a:pt x="783" y="686"/>
                    <a:pt x="783" y="686"/>
                  </a:cubicBezTo>
                  <a:cubicBezTo>
                    <a:pt x="806" y="624"/>
                    <a:pt x="806" y="624"/>
                    <a:pt x="806" y="624"/>
                  </a:cubicBezTo>
                  <a:cubicBezTo>
                    <a:pt x="805" y="624"/>
                    <a:pt x="805" y="624"/>
                    <a:pt x="805" y="624"/>
                  </a:cubicBezTo>
                  <a:moveTo>
                    <a:pt x="768" y="622"/>
                  </a:moveTo>
                  <a:cubicBezTo>
                    <a:pt x="768" y="622"/>
                    <a:pt x="768" y="622"/>
                    <a:pt x="768" y="622"/>
                  </a:cubicBezTo>
                  <a:cubicBezTo>
                    <a:pt x="781" y="686"/>
                    <a:pt x="781" y="686"/>
                    <a:pt x="781" y="686"/>
                  </a:cubicBezTo>
                  <a:cubicBezTo>
                    <a:pt x="781" y="685"/>
                    <a:pt x="781" y="685"/>
                    <a:pt x="782" y="685"/>
                  </a:cubicBezTo>
                  <a:cubicBezTo>
                    <a:pt x="768" y="622"/>
                    <a:pt x="768" y="622"/>
                    <a:pt x="768" y="622"/>
                  </a:cubicBezTo>
                  <a:moveTo>
                    <a:pt x="770" y="620"/>
                  </a:moveTo>
                  <a:cubicBezTo>
                    <a:pt x="770" y="620"/>
                    <a:pt x="770" y="620"/>
                    <a:pt x="770" y="620"/>
                  </a:cubicBezTo>
                  <a:cubicBezTo>
                    <a:pt x="804" y="622"/>
                    <a:pt x="804" y="622"/>
                    <a:pt x="804" y="622"/>
                  </a:cubicBezTo>
                  <a:cubicBezTo>
                    <a:pt x="804" y="622"/>
                    <a:pt x="804" y="622"/>
                    <a:pt x="804" y="621"/>
                  </a:cubicBezTo>
                  <a:cubicBezTo>
                    <a:pt x="770" y="620"/>
                    <a:pt x="770" y="620"/>
                    <a:pt x="770" y="620"/>
                  </a:cubicBezTo>
                  <a:moveTo>
                    <a:pt x="968" y="613"/>
                  </a:moveTo>
                  <a:cubicBezTo>
                    <a:pt x="940" y="678"/>
                    <a:pt x="940" y="678"/>
                    <a:pt x="940" y="678"/>
                  </a:cubicBezTo>
                  <a:cubicBezTo>
                    <a:pt x="940" y="678"/>
                    <a:pt x="940" y="678"/>
                    <a:pt x="940" y="678"/>
                  </a:cubicBezTo>
                  <a:cubicBezTo>
                    <a:pt x="968" y="613"/>
                    <a:pt x="968" y="613"/>
                    <a:pt x="968" y="613"/>
                  </a:cubicBezTo>
                  <a:cubicBezTo>
                    <a:pt x="968" y="613"/>
                    <a:pt x="968" y="613"/>
                    <a:pt x="968" y="613"/>
                  </a:cubicBezTo>
                  <a:moveTo>
                    <a:pt x="967" y="611"/>
                  </a:moveTo>
                  <a:cubicBezTo>
                    <a:pt x="890" y="628"/>
                    <a:pt x="890" y="628"/>
                    <a:pt x="890" y="628"/>
                  </a:cubicBezTo>
                  <a:cubicBezTo>
                    <a:pt x="890" y="628"/>
                    <a:pt x="890" y="628"/>
                    <a:pt x="890" y="628"/>
                  </a:cubicBezTo>
                  <a:cubicBezTo>
                    <a:pt x="967" y="612"/>
                    <a:pt x="967" y="612"/>
                    <a:pt x="967" y="612"/>
                  </a:cubicBezTo>
                  <a:cubicBezTo>
                    <a:pt x="967" y="612"/>
                    <a:pt x="967" y="612"/>
                    <a:pt x="967" y="611"/>
                  </a:cubicBezTo>
                  <a:moveTo>
                    <a:pt x="1056" y="609"/>
                  </a:moveTo>
                  <a:cubicBezTo>
                    <a:pt x="1056" y="610"/>
                    <a:pt x="1055" y="610"/>
                    <a:pt x="1055" y="610"/>
                  </a:cubicBezTo>
                  <a:cubicBezTo>
                    <a:pt x="1088" y="632"/>
                    <a:pt x="1088" y="632"/>
                    <a:pt x="1088" y="632"/>
                  </a:cubicBezTo>
                  <a:cubicBezTo>
                    <a:pt x="1088" y="632"/>
                    <a:pt x="1088" y="632"/>
                    <a:pt x="1088" y="632"/>
                  </a:cubicBezTo>
                  <a:cubicBezTo>
                    <a:pt x="1056" y="609"/>
                    <a:pt x="1056" y="609"/>
                    <a:pt x="1056" y="609"/>
                  </a:cubicBezTo>
                  <a:moveTo>
                    <a:pt x="1052" y="609"/>
                  </a:moveTo>
                  <a:cubicBezTo>
                    <a:pt x="1009" y="624"/>
                    <a:pt x="1009" y="624"/>
                    <a:pt x="1009" y="624"/>
                  </a:cubicBezTo>
                  <a:cubicBezTo>
                    <a:pt x="1010" y="624"/>
                    <a:pt x="1010" y="624"/>
                    <a:pt x="1010" y="624"/>
                  </a:cubicBezTo>
                  <a:cubicBezTo>
                    <a:pt x="1052" y="609"/>
                    <a:pt x="1052" y="609"/>
                    <a:pt x="1052" y="609"/>
                  </a:cubicBezTo>
                  <a:cubicBezTo>
                    <a:pt x="1052" y="609"/>
                    <a:pt x="1052" y="609"/>
                    <a:pt x="1052" y="609"/>
                  </a:cubicBezTo>
                  <a:moveTo>
                    <a:pt x="1078" y="600"/>
                  </a:moveTo>
                  <a:cubicBezTo>
                    <a:pt x="1078" y="600"/>
                    <a:pt x="1077" y="600"/>
                    <a:pt x="1077" y="600"/>
                  </a:cubicBezTo>
                  <a:cubicBezTo>
                    <a:pt x="1089" y="631"/>
                    <a:pt x="1089" y="631"/>
                    <a:pt x="1089" y="631"/>
                  </a:cubicBezTo>
                  <a:cubicBezTo>
                    <a:pt x="1089" y="631"/>
                    <a:pt x="1089" y="631"/>
                    <a:pt x="1089" y="631"/>
                  </a:cubicBezTo>
                  <a:cubicBezTo>
                    <a:pt x="1078" y="600"/>
                    <a:pt x="1078" y="600"/>
                    <a:pt x="1078" y="600"/>
                  </a:cubicBezTo>
                  <a:moveTo>
                    <a:pt x="1079" y="599"/>
                  </a:moveTo>
                  <a:cubicBezTo>
                    <a:pt x="1079" y="599"/>
                    <a:pt x="1078" y="599"/>
                    <a:pt x="1078" y="600"/>
                  </a:cubicBezTo>
                  <a:cubicBezTo>
                    <a:pt x="1128" y="637"/>
                    <a:pt x="1128" y="637"/>
                    <a:pt x="1128" y="637"/>
                  </a:cubicBezTo>
                  <a:cubicBezTo>
                    <a:pt x="1128" y="637"/>
                    <a:pt x="1128" y="636"/>
                    <a:pt x="1129" y="636"/>
                  </a:cubicBezTo>
                  <a:cubicBezTo>
                    <a:pt x="1079" y="599"/>
                    <a:pt x="1079" y="599"/>
                    <a:pt x="1079" y="599"/>
                  </a:cubicBezTo>
                  <a:moveTo>
                    <a:pt x="1075" y="599"/>
                  </a:moveTo>
                  <a:cubicBezTo>
                    <a:pt x="1056" y="608"/>
                    <a:pt x="1056" y="608"/>
                    <a:pt x="1056" y="608"/>
                  </a:cubicBezTo>
                  <a:cubicBezTo>
                    <a:pt x="1056" y="608"/>
                    <a:pt x="1056" y="608"/>
                    <a:pt x="1056" y="608"/>
                  </a:cubicBezTo>
                  <a:cubicBezTo>
                    <a:pt x="1075" y="599"/>
                    <a:pt x="1075" y="599"/>
                    <a:pt x="1075" y="599"/>
                  </a:cubicBezTo>
                  <a:cubicBezTo>
                    <a:pt x="1075" y="599"/>
                    <a:pt x="1075" y="599"/>
                    <a:pt x="1075" y="599"/>
                  </a:cubicBezTo>
                  <a:moveTo>
                    <a:pt x="744" y="591"/>
                  </a:moveTo>
                  <a:cubicBezTo>
                    <a:pt x="744" y="591"/>
                    <a:pt x="744" y="591"/>
                    <a:pt x="744" y="591"/>
                  </a:cubicBezTo>
                  <a:cubicBezTo>
                    <a:pt x="766" y="618"/>
                    <a:pt x="766" y="618"/>
                    <a:pt x="766" y="618"/>
                  </a:cubicBezTo>
                  <a:cubicBezTo>
                    <a:pt x="766" y="618"/>
                    <a:pt x="766" y="618"/>
                    <a:pt x="767" y="618"/>
                  </a:cubicBezTo>
                  <a:cubicBezTo>
                    <a:pt x="767" y="618"/>
                    <a:pt x="767" y="618"/>
                    <a:pt x="767" y="618"/>
                  </a:cubicBezTo>
                  <a:cubicBezTo>
                    <a:pt x="744" y="591"/>
                    <a:pt x="744" y="591"/>
                    <a:pt x="744" y="591"/>
                  </a:cubicBezTo>
                  <a:moveTo>
                    <a:pt x="868" y="588"/>
                  </a:moveTo>
                  <a:cubicBezTo>
                    <a:pt x="868" y="588"/>
                    <a:pt x="868" y="589"/>
                    <a:pt x="868" y="589"/>
                  </a:cubicBezTo>
                  <a:cubicBezTo>
                    <a:pt x="885" y="625"/>
                    <a:pt x="885" y="625"/>
                    <a:pt x="885" y="625"/>
                  </a:cubicBezTo>
                  <a:cubicBezTo>
                    <a:pt x="885" y="625"/>
                    <a:pt x="885" y="625"/>
                    <a:pt x="885" y="625"/>
                  </a:cubicBezTo>
                  <a:cubicBezTo>
                    <a:pt x="868" y="588"/>
                    <a:pt x="868" y="588"/>
                    <a:pt x="868" y="588"/>
                  </a:cubicBezTo>
                  <a:moveTo>
                    <a:pt x="866" y="588"/>
                  </a:moveTo>
                  <a:cubicBezTo>
                    <a:pt x="836" y="624"/>
                    <a:pt x="836" y="624"/>
                    <a:pt x="836" y="624"/>
                  </a:cubicBezTo>
                  <a:cubicBezTo>
                    <a:pt x="809" y="622"/>
                    <a:pt x="809" y="622"/>
                    <a:pt x="809" y="622"/>
                  </a:cubicBezTo>
                  <a:cubicBezTo>
                    <a:pt x="809" y="622"/>
                    <a:pt x="809" y="622"/>
                    <a:pt x="809" y="622"/>
                  </a:cubicBezTo>
                  <a:cubicBezTo>
                    <a:pt x="835" y="624"/>
                    <a:pt x="835" y="624"/>
                    <a:pt x="835" y="624"/>
                  </a:cubicBezTo>
                  <a:cubicBezTo>
                    <a:pt x="784" y="686"/>
                    <a:pt x="784" y="686"/>
                    <a:pt x="784" y="686"/>
                  </a:cubicBezTo>
                  <a:cubicBezTo>
                    <a:pt x="784" y="686"/>
                    <a:pt x="784" y="686"/>
                    <a:pt x="784" y="686"/>
                  </a:cubicBezTo>
                  <a:cubicBezTo>
                    <a:pt x="836" y="624"/>
                    <a:pt x="836" y="624"/>
                    <a:pt x="836" y="624"/>
                  </a:cubicBezTo>
                  <a:cubicBezTo>
                    <a:pt x="883" y="628"/>
                    <a:pt x="883" y="628"/>
                    <a:pt x="883" y="628"/>
                  </a:cubicBezTo>
                  <a:cubicBezTo>
                    <a:pt x="883" y="628"/>
                    <a:pt x="883" y="628"/>
                    <a:pt x="883" y="628"/>
                  </a:cubicBezTo>
                  <a:cubicBezTo>
                    <a:pt x="836" y="624"/>
                    <a:pt x="836" y="624"/>
                    <a:pt x="836" y="624"/>
                  </a:cubicBezTo>
                  <a:cubicBezTo>
                    <a:pt x="866" y="588"/>
                    <a:pt x="866" y="588"/>
                    <a:pt x="866" y="588"/>
                  </a:cubicBezTo>
                  <a:cubicBezTo>
                    <a:pt x="866" y="588"/>
                    <a:pt x="866" y="588"/>
                    <a:pt x="866" y="588"/>
                  </a:cubicBezTo>
                  <a:moveTo>
                    <a:pt x="865" y="588"/>
                  </a:moveTo>
                  <a:cubicBezTo>
                    <a:pt x="809" y="620"/>
                    <a:pt x="809" y="620"/>
                    <a:pt x="809" y="620"/>
                  </a:cubicBezTo>
                  <a:cubicBezTo>
                    <a:pt x="809" y="620"/>
                    <a:pt x="809" y="620"/>
                    <a:pt x="809" y="621"/>
                  </a:cubicBezTo>
                  <a:cubicBezTo>
                    <a:pt x="866" y="588"/>
                    <a:pt x="866" y="588"/>
                    <a:pt x="866" y="588"/>
                  </a:cubicBezTo>
                  <a:cubicBezTo>
                    <a:pt x="865" y="588"/>
                    <a:pt x="865" y="588"/>
                    <a:pt x="865" y="588"/>
                  </a:cubicBezTo>
                  <a:moveTo>
                    <a:pt x="984" y="585"/>
                  </a:moveTo>
                  <a:cubicBezTo>
                    <a:pt x="969" y="609"/>
                    <a:pt x="969" y="609"/>
                    <a:pt x="969" y="609"/>
                  </a:cubicBezTo>
                  <a:cubicBezTo>
                    <a:pt x="970" y="609"/>
                    <a:pt x="970" y="610"/>
                    <a:pt x="970" y="610"/>
                  </a:cubicBezTo>
                  <a:cubicBezTo>
                    <a:pt x="984" y="585"/>
                    <a:pt x="984" y="585"/>
                    <a:pt x="984" y="585"/>
                  </a:cubicBezTo>
                  <a:cubicBezTo>
                    <a:pt x="984" y="585"/>
                    <a:pt x="984" y="585"/>
                    <a:pt x="984" y="585"/>
                  </a:cubicBezTo>
                  <a:moveTo>
                    <a:pt x="982" y="583"/>
                  </a:moveTo>
                  <a:cubicBezTo>
                    <a:pt x="938" y="604"/>
                    <a:pt x="938" y="604"/>
                    <a:pt x="938" y="604"/>
                  </a:cubicBezTo>
                  <a:cubicBezTo>
                    <a:pt x="869" y="587"/>
                    <a:pt x="869" y="587"/>
                    <a:pt x="869" y="587"/>
                  </a:cubicBezTo>
                  <a:cubicBezTo>
                    <a:pt x="869" y="587"/>
                    <a:pt x="869" y="587"/>
                    <a:pt x="869" y="587"/>
                  </a:cubicBezTo>
                  <a:cubicBezTo>
                    <a:pt x="869" y="587"/>
                    <a:pt x="869" y="587"/>
                    <a:pt x="869" y="587"/>
                  </a:cubicBezTo>
                  <a:cubicBezTo>
                    <a:pt x="938" y="604"/>
                    <a:pt x="938" y="604"/>
                    <a:pt x="938" y="604"/>
                  </a:cubicBezTo>
                  <a:cubicBezTo>
                    <a:pt x="890" y="627"/>
                    <a:pt x="890" y="627"/>
                    <a:pt x="890" y="627"/>
                  </a:cubicBezTo>
                  <a:cubicBezTo>
                    <a:pt x="890" y="627"/>
                    <a:pt x="890" y="627"/>
                    <a:pt x="890" y="627"/>
                  </a:cubicBezTo>
                  <a:cubicBezTo>
                    <a:pt x="939" y="604"/>
                    <a:pt x="939" y="604"/>
                    <a:pt x="939" y="604"/>
                  </a:cubicBezTo>
                  <a:cubicBezTo>
                    <a:pt x="967" y="611"/>
                    <a:pt x="967" y="611"/>
                    <a:pt x="967" y="611"/>
                  </a:cubicBezTo>
                  <a:cubicBezTo>
                    <a:pt x="967" y="611"/>
                    <a:pt x="967" y="611"/>
                    <a:pt x="967" y="611"/>
                  </a:cubicBezTo>
                  <a:cubicBezTo>
                    <a:pt x="967" y="611"/>
                    <a:pt x="967" y="611"/>
                    <a:pt x="967" y="611"/>
                  </a:cubicBezTo>
                  <a:cubicBezTo>
                    <a:pt x="939" y="604"/>
                    <a:pt x="939" y="604"/>
                    <a:pt x="939" y="604"/>
                  </a:cubicBezTo>
                  <a:cubicBezTo>
                    <a:pt x="982" y="583"/>
                    <a:pt x="982" y="583"/>
                    <a:pt x="982" y="583"/>
                  </a:cubicBezTo>
                  <a:cubicBezTo>
                    <a:pt x="982" y="583"/>
                    <a:pt x="982" y="583"/>
                    <a:pt x="982" y="583"/>
                  </a:cubicBezTo>
                  <a:moveTo>
                    <a:pt x="1082" y="564"/>
                  </a:moveTo>
                  <a:cubicBezTo>
                    <a:pt x="1077" y="596"/>
                    <a:pt x="1077" y="596"/>
                    <a:pt x="1077" y="596"/>
                  </a:cubicBezTo>
                  <a:cubicBezTo>
                    <a:pt x="1077" y="596"/>
                    <a:pt x="1077" y="596"/>
                    <a:pt x="1077" y="596"/>
                  </a:cubicBezTo>
                  <a:cubicBezTo>
                    <a:pt x="1077" y="596"/>
                    <a:pt x="1077" y="596"/>
                    <a:pt x="1077" y="596"/>
                  </a:cubicBezTo>
                  <a:cubicBezTo>
                    <a:pt x="1077" y="596"/>
                    <a:pt x="1077" y="596"/>
                    <a:pt x="1077" y="596"/>
                  </a:cubicBezTo>
                  <a:cubicBezTo>
                    <a:pt x="1083" y="564"/>
                    <a:pt x="1083" y="564"/>
                    <a:pt x="1083" y="564"/>
                  </a:cubicBezTo>
                  <a:cubicBezTo>
                    <a:pt x="1083" y="564"/>
                    <a:pt x="1083" y="564"/>
                    <a:pt x="1083" y="564"/>
                  </a:cubicBezTo>
                  <a:cubicBezTo>
                    <a:pt x="1083" y="564"/>
                    <a:pt x="1082" y="564"/>
                    <a:pt x="1082" y="564"/>
                  </a:cubicBezTo>
                  <a:moveTo>
                    <a:pt x="757" y="556"/>
                  </a:moveTo>
                  <a:cubicBezTo>
                    <a:pt x="743" y="586"/>
                    <a:pt x="743" y="586"/>
                    <a:pt x="743" y="586"/>
                  </a:cubicBezTo>
                  <a:cubicBezTo>
                    <a:pt x="743" y="586"/>
                    <a:pt x="743" y="586"/>
                    <a:pt x="744" y="587"/>
                  </a:cubicBezTo>
                  <a:cubicBezTo>
                    <a:pt x="757" y="556"/>
                    <a:pt x="757" y="556"/>
                    <a:pt x="757" y="556"/>
                  </a:cubicBezTo>
                  <a:cubicBezTo>
                    <a:pt x="757" y="556"/>
                    <a:pt x="757" y="556"/>
                    <a:pt x="757" y="556"/>
                  </a:cubicBezTo>
                  <a:moveTo>
                    <a:pt x="735" y="547"/>
                  </a:moveTo>
                  <a:cubicBezTo>
                    <a:pt x="735" y="547"/>
                    <a:pt x="735" y="547"/>
                    <a:pt x="735" y="547"/>
                  </a:cubicBezTo>
                  <a:cubicBezTo>
                    <a:pt x="742" y="586"/>
                    <a:pt x="742" y="586"/>
                    <a:pt x="742" y="586"/>
                  </a:cubicBezTo>
                  <a:cubicBezTo>
                    <a:pt x="742" y="586"/>
                    <a:pt x="742" y="586"/>
                    <a:pt x="742" y="586"/>
                  </a:cubicBezTo>
                  <a:cubicBezTo>
                    <a:pt x="735" y="547"/>
                    <a:pt x="735" y="547"/>
                    <a:pt x="735" y="547"/>
                  </a:cubicBezTo>
                  <a:moveTo>
                    <a:pt x="736" y="546"/>
                  </a:moveTo>
                  <a:cubicBezTo>
                    <a:pt x="736" y="546"/>
                    <a:pt x="736" y="546"/>
                    <a:pt x="736" y="546"/>
                  </a:cubicBezTo>
                  <a:cubicBezTo>
                    <a:pt x="756" y="554"/>
                    <a:pt x="756" y="554"/>
                    <a:pt x="756" y="554"/>
                  </a:cubicBezTo>
                  <a:cubicBezTo>
                    <a:pt x="756" y="554"/>
                    <a:pt x="756" y="554"/>
                    <a:pt x="756" y="554"/>
                  </a:cubicBezTo>
                  <a:cubicBezTo>
                    <a:pt x="736" y="546"/>
                    <a:pt x="736" y="546"/>
                    <a:pt x="736" y="546"/>
                  </a:cubicBezTo>
                  <a:moveTo>
                    <a:pt x="787" y="536"/>
                  </a:moveTo>
                  <a:cubicBezTo>
                    <a:pt x="771" y="604"/>
                    <a:pt x="771" y="604"/>
                    <a:pt x="771" y="604"/>
                  </a:cubicBezTo>
                  <a:cubicBezTo>
                    <a:pt x="765" y="600"/>
                    <a:pt x="765" y="600"/>
                    <a:pt x="765" y="600"/>
                  </a:cubicBezTo>
                  <a:cubicBezTo>
                    <a:pt x="758" y="556"/>
                    <a:pt x="758" y="556"/>
                    <a:pt x="758" y="556"/>
                  </a:cubicBezTo>
                  <a:cubicBezTo>
                    <a:pt x="758" y="556"/>
                    <a:pt x="758" y="556"/>
                    <a:pt x="758" y="556"/>
                  </a:cubicBezTo>
                  <a:cubicBezTo>
                    <a:pt x="765" y="600"/>
                    <a:pt x="765" y="600"/>
                    <a:pt x="765" y="600"/>
                  </a:cubicBezTo>
                  <a:cubicBezTo>
                    <a:pt x="745" y="590"/>
                    <a:pt x="745" y="590"/>
                    <a:pt x="745" y="590"/>
                  </a:cubicBezTo>
                  <a:cubicBezTo>
                    <a:pt x="745" y="590"/>
                    <a:pt x="745" y="590"/>
                    <a:pt x="745" y="590"/>
                  </a:cubicBezTo>
                  <a:cubicBezTo>
                    <a:pt x="765" y="601"/>
                    <a:pt x="765" y="601"/>
                    <a:pt x="765" y="601"/>
                  </a:cubicBezTo>
                  <a:cubicBezTo>
                    <a:pt x="767" y="618"/>
                    <a:pt x="767" y="618"/>
                    <a:pt x="767" y="618"/>
                  </a:cubicBezTo>
                  <a:cubicBezTo>
                    <a:pt x="767" y="618"/>
                    <a:pt x="767" y="618"/>
                    <a:pt x="768" y="618"/>
                  </a:cubicBezTo>
                  <a:cubicBezTo>
                    <a:pt x="765" y="601"/>
                    <a:pt x="765" y="601"/>
                    <a:pt x="765" y="601"/>
                  </a:cubicBezTo>
                  <a:cubicBezTo>
                    <a:pt x="771" y="604"/>
                    <a:pt x="771" y="604"/>
                    <a:pt x="771" y="604"/>
                  </a:cubicBezTo>
                  <a:cubicBezTo>
                    <a:pt x="768" y="618"/>
                    <a:pt x="768" y="618"/>
                    <a:pt x="768" y="618"/>
                  </a:cubicBezTo>
                  <a:cubicBezTo>
                    <a:pt x="768" y="618"/>
                    <a:pt x="768" y="618"/>
                    <a:pt x="768" y="618"/>
                  </a:cubicBezTo>
                  <a:cubicBezTo>
                    <a:pt x="772" y="604"/>
                    <a:pt x="772" y="604"/>
                    <a:pt x="772" y="604"/>
                  </a:cubicBezTo>
                  <a:cubicBezTo>
                    <a:pt x="788" y="613"/>
                    <a:pt x="788" y="613"/>
                    <a:pt x="788" y="613"/>
                  </a:cubicBezTo>
                  <a:cubicBezTo>
                    <a:pt x="769" y="619"/>
                    <a:pt x="769" y="619"/>
                    <a:pt x="769" y="619"/>
                  </a:cubicBezTo>
                  <a:cubicBezTo>
                    <a:pt x="769" y="619"/>
                    <a:pt x="770" y="619"/>
                    <a:pt x="770" y="619"/>
                  </a:cubicBezTo>
                  <a:cubicBezTo>
                    <a:pt x="789" y="613"/>
                    <a:pt x="789" y="613"/>
                    <a:pt x="789" y="613"/>
                  </a:cubicBezTo>
                  <a:cubicBezTo>
                    <a:pt x="804" y="621"/>
                    <a:pt x="804" y="621"/>
                    <a:pt x="804" y="621"/>
                  </a:cubicBezTo>
                  <a:cubicBezTo>
                    <a:pt x="804" y="621"/>
                    <a:pt x="804" y="620"/>
                    <a:pt x="804" y="620"/>
                  </a:cubicBezTo>
                  <a:cubicBezTo>
                    <a:pt x="789" y="613"/>
                    <a:pt x="789" y="613"/>
                    <a:pt x="789" y="613"/>
                  </a:cubicBezTo>
                  <a:cubicBezTo>
                    <a:pt x="865" y="588"/>
                    <a:pt x="865" y="588"/>
                    <a:pt x="865" y="588"/>
                  </a:cubicBezTo>
                  <a:cubicBezTo>
                    <a:pt x="865" y="587"/>
                    <a:pt x="865" y="587"/>
                    <a:pt x="865" y="587"/>
                  </a:cubicBezTo>
                  <a:cubicBezTo>
                    <a:pt x="789" y="613"/>
                    <a:pt x="789" y="613"/>
                    <a:pt x="789" y="613"/>
                  </a:cubicBezTo>
                  <a:cubicBezTo>
                    <a:pt x="772" y="604"/>
                    <a:pt x="772" y="604"/>
                    <a:pt x="772" y="604"/>
                  </a:cubicBezTo>
                  <a:cubicBezTo>
                    <a:pt x="788" y="536"/>
                    <a:pt x="788" y="536"/>
                    <a:pt x="788" y="536"/>
                  </a:cubicBezTo>
                  <a:cubicBezTo>
                    <a:pt x="788" y="536"/>
                    <a:pt x="787" y="536"/>
                    <a:pt x="787" y="536"/>
                  </a:cubicBezTo>
                  <a:moveTo>
                    <a:pt x="786" y="534"/>
                  </a:moveTo>
                  <a:cubicBezTo>
                    <a:pt x="759" y="553"/>
                    <a:pt x="759" y="553"/>
                    <a:pt x="759" y="553"/>
                  </a:cubicBezTo>
                  <a:cubicBezTo>
                    <a:pt x="759" y="553"/>
                    <a:pt x="760" y="553"/>
                    <a:pt x="760" y="553"/>
                  </a:cubicBezTo>
                  <a:cubicBezTo>
                    <a:pt x="760" y="553"/>
                    <a:pt x="760" y="553"/>
                    <a:pt x="760" y="553"/>
                  </a:cubicBezTo>
                  <a:cubicBezTo>
                    <a:pt x="786" y="535"/>
                    <a:pt x="786" y="535"/>
                    <a:pt x="786" y="535"/>
                  </a:cubicBezTo>
                  <a:cubicBezTo>
                    <a:pt x="786" y="535"/>
                    <a:pt x="786" y="535"/>
                    <a:pt x="786" y="535"/>
                  </a:cubicBezTo>
                  <a:cubicBezTo>
                    <a:pt x="786" y="534"/>
                    <a:pt x="786" y="534"/>
                    <a:pt x="786" y="534"/>
                  </a:cubicBezTo>
                  <a:moveTo>
                    <a:pt x="1000" y="610"/>
                  </a:moveTo>
                  <a:cubicBezTo>
                    <a:pt x="995" y="600"/>
                    <a:pt x="995" y="600"/>
                    <a:pt x="995" y="600"/>
                  </a:cubicBezTo>
                  <a:cubicBezTo>
                    <a:pt x="1009" y="594"/>
                    <a:pt x="1009" y="594"/>
                    <a:pt x="1009" y="594"/>
                  </a:cubicBezTo>
                  <a:cubicBezTo>
                    <a:pt x="1008" y="610"/>
                    <a:pt x="1008" y="610"/>
                    <a:pt x="1008" y="610"/>
                  </a:cubicBezTo>
                  <a:cubicBezTo>
                    <a:pt x="1000" y="610"/>
                    <a:pt x="1000" y="610"/>
                    <a:pt x="1000" y="610"/>
                  </a:cubicBezTo>
                  <a:moveTo>
                    <a:pt x="1013" y="529"/>
                  </a:moveTo>
                  <a:cubicBezTo>
                    <a:pt x="1010" y="574"/>
                    <a:pt x="1010" y="574"/>
                    <a:pt x="1010" y="574"/>
                  </a:cubicBezTo>
                  <a:cubicBezTo>
                    <a:pt x="989" y="580"/>
                    <a:pt x="989" y="580"/>
                    <a:pt x="989" y="580"/>
                  </a:cubicBezTo>
                  <a:cubicBezTo>
                    <a:pt x="989" y="581"/>
                    <a:pt x="989" y="581"/>
                    <a:pt x="989" y="581"/>
                  </a:cubicBezTo>
                  <a:cubicBezTo>
                    <a:pt x="1010" y="574"/>
                    <a:pt x="1010" y="574"/>
                    <a:pt x="1010" y="574"/>
                  </a:cubicBezTo>
                  <a:cubicBezTo>
                    <a:pt x="1009" y="594"/>
                    <a:pt x="1009" y="594"/>
                    <a:pt x="1009" y="594"/>
                  </a:cubicBezTo>
                  <a:cubicBezTo>
                    <a:pt x="995" y="600"/>
                    <a:pt x="995" y="600"/>
                    <a:pt x="995" y="600"/>
                  </a:cubicBezTo>
                  <a:cubicBezTo>
                    <a:pt x="987" y="585"/>
                    <a:pt x="987" y="585"/>
                    <a:pt x="987" y="585"/>
                  </a:cubicBezTo>
                  <a:cubicBezTo>
                    <a:pt x="987" y="585"/>
                    <a:pt x="987" y="585"/>
                    <a:pt x="987" y="585"/>
                  </a:cubicBezTo>
                  <a:cubicBezTo>
                    <a:pt x="994" y="600"/>
                    <a:pt x="994" y="600"/>
                    <a:pt x="994" y="600"/>
                  </a:cubicBezTo>
                  <a:cubicBezTo>
                    <a:pt x="970" y="610"/>
                    <a:pt x="970" y="610"/>
                    <a:pt x="970" y="610"/>
                  </a:cubicBezTo>
                  <a:cubicBezTo>
                    <a:pt x="970" y="610"/>
                    <a:pt x="970" y="610"/>
                    <a:pt x="971" y="611"/>
                  </a:cubicBezTo>
                  <a:cubicBezTo>
                    <a:pt x="994" y="600"/>
                    <a:pt x="994" y="600"/>
                    <a:pt x="994" y="600"/>
                  </a:cubicBezTo>
                  <a:cubicBezTo>
                    <a:pt x="999" y="610"/>
                    <a:pt x="999" y="610"/>
                    <a:pt x="999" y="610"/>
                  </a:cubicBezTo>
                  <a:cubicBezTo>
                    <a:pt x="971" y="611"/>
                    <a:pt x="971" y="611"/>
                    <a:pt x="971" y="611"/>
                  </a:cubicBezTo>
                  <a:cubicBezTo>
                    <a:pt x="971" y="611"/>
                    <a:pt x="971" y="611"/>
                    <a:pt x="971" y="611"/>
                  </a:cubicBezTo>
                  <a:cubicBezTo>
                    <a:pt x="999" y="610"/>
                    <a:pt x="999" y="610"/>
                    <a:pt x="999" y="610"/>
                  </a:cubicBezTo>
                  <a:cubicBezTo>
                    <a:pt x="1006" y="623"/>
                    <a:pt x="1006" y="623"/>
                    <a:pt x="1006" y="623"/>
                  </a:cubicBezTo>
                  <a:cubicBezTo>
                    <a:pt x="1006" y="623"/>
                    <a:pt x="1006" y="623"/>
                    <a:pt x="1006" y="623"/>
                  </a:cubicBezTo>
                  <a:cubicBezTo>
                    <a:pt x="1000" y="610"/>
                    <a:pt x="1000" y="610"/>
                    <a:pt x="1000" y="610"/>
                  </a:cubicBezTo>
                  <a:cubicBezTo>
                    <a:pt x="1008" y="610"/>
                    <a:pt x="1008" y="610"/>
                    <a:pt x="1008" y="610"/>
                  </a:cubicBezTo>
                  <a:cubicBezTo>
                    <a:pt x="1007" y="622"/>
                    <a:pt x="1007" y="622"/>
                    <a:pt x="1007" y="622"/>
                  </a:cubicBezTo>
                  <a:cubicBezTo>
                    <a:pt x="1007" y="622"/>
                    <a:pt x="1007" y="622"/>
                    <a:pt x="1007" y="622"/>
                  </a:cubicBezTo>
                  <a:cubicBezTo>
                    <a:pt x="1007" y="622"/>
                    <a:pt x="1007" y="622"/>
                    <a:pt x="1007" y="622"/>
                  </a:cubicBezTo>
                  <a:cubicBezTo>
                    <a:pt x="1008" y="610"/>
                    <a:pt x="1008" y="610"/>
                    <a:pt x="1008" y="610"/>
                  </a:cubicBezTo>
                  <a:cubicBezTo>
                    <a:pt x="1052" y="609"/>
                    <a:pt x="1052" y="609"/>
                    <a:pt x="1052" y="609"/>
                  </a:cubicBezTo>
                  <a:cubicBezTo>
                    <a:pt x="1052" y="609"/>
                    <a:pt x="1052" y="608"/>
                    <a:pt x="1052" y="608"/>
                  </a:cubicBezTo>
                  <a:cubicBezTo>
                    <a:pt x="1008" y="610"/>
                    <a:pt x="1008" y="610"/>
                    <a:pt x="1008" y="610"/>
                  </a:cubicBezTo>
                  <a:cubicBezTo>
                    <a:pt x="1009" y="594"/>
                    <a:pt x="1009" y="594"/>
                    <a:pt x="1009" y="594"/>
                  </a:cubicBezTo>
                  <a:cubicBezTo>
                    <a:pt x="1050" y="576"/>
                    <a:pt x="1050" y="576"/>
                    <a:pt x="1050" y="576"/>
                  </a:cubicBezTo>
                  <a:cubicBezTo>
                    <a:pt x="1066" y="589"/>
                    <a:pt x="1066" y="589"/>
                    <a:pt x="1066" y="589"/>
                  </a:cubicBezTo>
                  <a:cubicBezTo>
                    <a:pt x="1055" y="607"/>
                    <a:pt x="1055" y="607"/>
                    <a:pt x="1055" y="607"/>
                  </a:cubicBezTo>
                  <a:cubicBezTo>
                    <a:pt x="1055" y="607"/>
                    <a:pt x="1055" y="607"/>
                    <a:pt x="1055" y="607"/>
                  </a:cubicBezTo>
                  <a:cubicBezTo>
                    <a:pt x="1066" y="589"/>
                    <a:pt x="1066" y="589"/>
                    <a:pt x="1066" y="589"/>
                  </a:cubicBezTo>
                  <a:cubicBezTo>
                    <a:pt x="1075" y="597"/>
                    <a:pt x="1075" y="597"/>
                    <a:pt x="1075" y="597"/>
                  </a:cubicBezTo>
                  <a:cubicBezTo>
                    <a:pt x="1075" y="597"/>
                    <a:pt x="1075" y="597"/>
                    <a:pt x="1076" y="597"/>
                  </a:cubicBezTo>
                  <a:cubicBezTo>
                    <a:pt x="1066" y="589"/>
                    <a:pt x="1066" y="589"/>
                    <a:pt x="1066" y="589"/>
                  </a:cubicBezTo>
                  <a:cubicBezTo>
                    <a:pt x="1082" y="564"/>
                    <a:pt x="1082" y="564"/>
                    <a:pt x="1082" y="564"/>
                  </a:cubicBezTo>
                  <a:cubicBezTo>
                    <a:pt x="1082" y="564"/>
                    <a:pt x="1082" y="564"/>
                    <a:pt x="1081" y="564"/>
                  </a:cubicBezTo>
                  <a:cubicBezTo>
                    <a:pt x="1066" y="589"/>
                    <a:pt x="1066" y="589"/>
                    <a:pt x="1066" y="589"/>
                  </a:cubicBezTo>
                  <a:cubicBezTo>
                    <a:pt x="1050" y="576"/>
                    <a:pt x="1050" y="576"/>
                    <a:pt x="1050" y="576"/>
                  </a:cubicBezTo>
                  <a:cubicBezTo>
                    <a:pt x="1081" y="563"/>
                    <a:pt x="1081" y="563"/>
                    <a:pt x="1081" y="563"/>
                  </a:cubicBezTo>
                  <a:cubicBezTo>
                    <a:pt x="1081" y="563"/>
                    <a:pt x="1081" y="563"/>
                    <a:pt x="1080" y="563"/>
                  </a:cubicBezTo>
                  <a:cubicBezTo>
                    <a:pt x="1050" y="576"/>
                    <a:pt x="1050" y="576"/>
                    <a:pt x="1050" y="576"/>
                  </a:cubicBezTo>
                  <a:cubicBezTo>
                    <a:pt x="1039" y="567"/>
                    <a:pt x="1039" y="567"/>
                    <a:pt x="1039" y="567"/>
                  </a:cubicBezTo>
                  <a:cubicBezTo>
                    <a:pt x="1039" y="567"/>
                    <a:pt x="1039" y="567"/>
                    <a:pt x="1039" y="567"/>
                  </a:cubicBezTo>
                  <a:cubicBezTo>
                    <a:pt x="1050" y="576"/>
                    <a:pt x="1050" y="576"/>
                    <a:pt x="1050" y="576"/>
                  </a:cubicBezTo>
                  <a:cubicBezTo>
                    <a:pt x="1009" y="593"/>
                    <a:pt x="1009" y="593"/>
                    <a:pt x="1009" y="593"/>
                  </a:cubicBezTo>
                  <a:cubicBezTo>
                    <a:pt x="1011" y="574"/>
                    <a:pt x="1011" y="574"/>
                    <a:pt x="1011" y="574"/>
                  </a:cubicBezTo>
                  <a:cubicBezTo>
                    <a:pt x="1035" y="567"/>
                    <a:pt x="1035" y="567"/>
                    <a:pt x="1035" y="567"/>
                  </a:cubicBezTo>
                  <a:cubicBezTo>
                    <a:pt x="1035" y="566"/>
                    <a:pt x="1035" y="566"/>
                    <a:pt x="1035" y="566"/>
                  </a:cubicBezTo>
                  <a:cubicBezTo>
                    <a:pt x="1011" y="574"/>
                    <a:pt x="1011" y="574"/>
                    <a:pt x="1011" y="574"/>
                  </a:cubicBezTo>
                  <a:cubicBezTo>
                    <a:pt x="1013" y="529"/>
                    <a:pt x="1013" y="529"/>
                    <a:pt x="1013" y="529"/>
                  </a:cubicBezTo>
                  <a:cubicBezTo>
                    <a:pt x="1013" y="529"/>
                    <a:pt x="1013" y="529"/>
                    <a:pt x="1013" y="529"/>
                  </a:cubicBezTo>
                  <a:cubicBezTo>
                    <a:pt x="1013" y="529"/>
                    <a:pt x="1013" y="529"/>
                    <a:pt x="1013" y="529"/>
                  </a:cubicBezTo>
                  <a:moveTo>
                    <a:pt x="1012" y="529"/>
                  </a:moveTo>
                  <a:cubicBezTo>
                    <a:pt x="987" y="578"/>
                    <a:pt x="987" y="578"/>
                    <a:pt x="987" y="578"/>
                  </a:cubicBezTo>
                  <a:cubicBezTo>
                    <a:pt x="987" y="578"/>
                    <a:pt x="987" y="579"/>
                    <a:pt x="987" y="579"/>
                  </a:cubicBezTo>
                  <a:cubicBezTo>
                    <a:pt x="1013" y="529"/>
                    <a:pt x="1013" y="529"/>
                    <a:pt x="1013" y="529"/>
                  </a:cubicBezTo>
                  <a:cubicBezTo>
                    <a:pt x="1013" y="529"/>
                    <a:pt x="1012" y="529"/>
                    <a:pt x="1012" y="529"/>
                  </a:cubicBezTo>
                  <a:moveTo>
                    <a:pt x="1015" y="529"/>
                  </a:moveTo>
                  <a:cubicBezTo>
                    <a:pt x="1014" y="529"/>
                    <a:pt x="1014" y="529"/>
                    <a:pt x="1014" y="529"/>
                  </a:cubicBezTo>
                  <a:cubicBezTo>
                    <a:pt x="1036" y="563"/>
                    <a:pt x="1036" y="563"/>
                    <a:pt x="1036" y="563"/>
                  </a:cubicBezTo>
                  <a:cubicBezTo>
                    <a:pt x="1036" y="563"/>
                    <a:pt x="1036" y="563"/>
                    <a:pt x="1036" y="563"/>
                  </a:cubicBezTo>
                  <a:cubicBezTo>
                    <a:pt x="1015" y="529"/>
                    <a:pt x="1015" y="529"/>
                    <a:pt x="1015" y="529"/>
                  </a:cubicBezTo>
                  <a:moveTo>
                    <a:pt x="692" y="525"/>
                  </a:moveTo>
                  <a:cubicBezTo>
                    <a:pt x="692" y="525"/>
                    <a:pt x="692" y="525"/>
                    <a:pt x="692" y="525"/>
                  </a:cubicBezTo>
                  <a:cubicBezTo>
                    <a:pt x="733" y="545"/>
                    <a:pt x="733" y="545"/>
                    <a:pt x="733" y="545"/>
                  </a:cubicBezTo>
                  <a:cubicBezTo>
                    <a:pt x="733" y="545"/>
                    <a:pt x="733" y="544"/>
                    <a:pt x="733" y="544"/>
                  </a:cubicBezTo>
                  <a:cubicBezTo>
                    <a:pt x="692" y="525"/>
                    <a:pt x="692" y="525"/>
                    <a:pt x="692" y="525"/>
                  </a:cubicBezTo>
                  <a:moveTo>
                    <a:pt x="670" y="488"/>
                  </a:moveTo>
                  <a:cubicBezTo>
                    <a:pt x="605" y="514"/>
                    <a:pt x="605" y="514"/>
                    <a:pt x="605" y="514"/>
                  </a:cubicBezTo>
                  <a:cubicBezTo>
                    <a:pt x="605" y="514"/>
                    <a:pt x="605" y="514"/>
                    <a:pt x="605" y="514"/>
                  </a:cubicBezTo>
                  <a:cubicBezTo>
                    <a:pt x="671" y="488"/>
                    <a:pt x="671" y="488"/>
                    <a:pt x="671" y="488"/>
                  </a:cubicBezTo>
                  <a:cubicBezTo>
                    <a:pt x="670" y="488"/>
                    <a:pt x="670" y="488"/>
                    <a:pt x="670" y="488"/>
                  </a:cubicBezTo>
                  <a:moveTo>
                    <a:pt x="702" y="479"/>
                  </a:moveTo>
                  <a:cubicBezTo>
                    <a:pt x="674" y="486"/>
                    <a:pt x="674" y="486"/>
                    <a:pt x="674" y="486"/>
                  </a:cubicBezTo>
                  <a:cubicBezTo>
                    <a:pt x="674" y="486"/>
                    <a:pt x="674" y="487"/>
                    <a:pt x="674" y="487"/>
                  </a:cubicBezTo>
                  <a:cubicBezTo>
                    <a:pt x="702" y="479"/>
                    <a:pt x="702" y="479"/>
                    <a:pt x="702" y="479"/>
                  </a:cubicBezTo>
                  <a:cubicBezTo>
                    <a:pt x="702" y="479"/>
                    <a:pt x="702" y="479"/>
                    <a:pt x="702" y="479"/>
                  </a:cubicBezTo>
                  <a:moveTo>
                    <a:pt x="495" y="469"/>
                  </a:moveTo>
                  <a:cubicBezTo>
                    <a:pt x="429" y="470"/>
                    <a:pt x="429" y="470"/>
                    <a:pt x="429" y="470"/>
                  </a:cubicBezTo>
                  <a:cubicBezTo>
                    <a:pt x="429" y="470"/>
                    <a:pt x="429" y="470"/>
                    <a:pt x="429" y="470"/>
                  </a:cubicBezTo>
                  <a:cubicBezTo>
                    <a:pt x="495" y="469"/>
                    <a:pt x="495" y="469"/>
                    <a:pt x="495" y="469"/>
                  </a:cubicBezTo>
                  <a:cubicBezTo>
                    <a:pt x="495" y="469"/>
                    <a:pt x="495" y="469"/>
                    <a:pt x="495" y="469"/>
                  </a:cubicBezTo>
                  <a:moveTo>
                    <a:pt x="762" y="461"/>
                  </a:moveTo>
                  <a:cubicBezTo>
                    <a:pt x="753" y="501"/>
                    <a:pt x="753" y="501"/>
                    <a:pt x="753" y="501"/>
                  </a:cubicBezTo>
                  <a:cubicBezTo>
                    <a:pt x="754" y="501"/>
                    <a:pt x="754" y="501"/>
                    <a:pt x="754" y="501"/>
                  </a:cubicBezTo>
                  <a:cubicBezTo>
                    <a:pt x="763" y="461"/>
                    <a:pt x="763" y="461"/>
                    <a:pt x="763" y="461"/>
                  </a:cubicBezTo>
                  <a:cubicBezTo>
                    <a:pt x="763" y="461"/>
                    <a:pt x="763" y="461"/>
                    <a:pt x="762" y="461"/>
                  </a:cubicBezTo>
                  <a:moveTo>
                    <a:pt x="701" y="514"/>
                  </a:moveTo>
                  <a:cubicBezTo>
                    <a:pt x="695" y="508"/>
                    <a:pt x="695" y="508"/>
                    <a:pt x="695" y="508"/>
                  </a:cubicBezTo>
                  <a:cubicBezTo>
                    <a:pt x="699" y="498"/>
                    <a:pt x="699" y="498"/>
                    <a:pt x="699" y="498"/>
                  </a:cubicBezTo>
                  <a:cubicBezTo>
                    <a:pt x="713" y="503"/>
                    <a:pt x="713" y="503"/>
                    <a:pt x="713" y="503"/>
                  </a:cubicBezTo>
                  <a:cubicBezTo>
                    <a:pt x="701" y="514"/>
                    <a:pt x="701" y="514"/>
                    <a:pt x="701" y="514"/>
                  </a:cubicBezTo>
                  <a:moveTo>
                    <a:pt x="761" y="461"/>
                  </a:moveTo>
                  <a:cubicBezTo>
                    <a:pt x="728" y="490"/>
                    <a:pt x="728" y="490"/>
                    <a:pt x="728" y="490"/>
                  </a:cubicBezTo>
                  <a:cubicBezTo>
                    <a:pt x="708" y="479"/>
                    <a:pt x="708" y="479"/>
                    <a:pt x="708" y="479"/>
                  </a:cubicBezTo>
                  <a:cubicBezTo>
                    <a:pt x="708" y="480"/>
                    <a:pt x="708" y="480"/>
                    <a:pt x="708" y="480"/>
                  </a:cubicBezTo>
                  <a:cubicBezTo>
                    <a:pt x="728" y="490"/>
                    <a:pt x="728" y="490"/>
                    <a:pt x="728" y="490"/>
                  </a:cubicBezTo>
                  <a:cubicBezTo>
                    <a:pt x="713" y="503"/>
                    <a:pt x="713" y="503"/>
                    <a:pt x="713" y="503"/>
                  </a:cubicBezTo>
                  <a:cubicBezTo>
                    <a:pt x="699" y="497"/>
                    <a:pt x="699" y="497"/>
                    <a:pt x="699" y="497"/>
                  </a:cubicBezTo>
                  <a:cubicBezTo>
                    <a:pt x="704" y="481"/>
                    <a:pt x="704" y="481"/>
                    <a:pt x="704" y="481"/>
                  </a:cubicBezTo>
                  <a:cubicBezTo>
                    <a:pt x="704" y="481"/>
                    <a:pt x="704" y="481"/>
                    <a:pt x="704" y="481"/>
                  </a:cubicBezTo>
                  <a:cubicBezTo>
                    <a:pt x="698" y="497"/>
                    <a:pt x="698" y="497"/>
                    <a:pt x="698" y="497"/>
                  </a:cubicBezTo>
                  <a:cubicBezTo>
                    <a:pt x="674" y="488"/>
                    <a:pt x="674" y="488"/>
                    <a:pt x="674" y="488"/>
                  </a:cubicBezTo>
                  <a:cubicBezTo>
                    <a:pt x="674" y="488"/>
                    <a:pt x="674" y="488"/>
                    <a:pt x="674" y="488"/>
                  </a:cubicBezTo>
                  <a:cubicBezTo>
                    <a:pt x="698" y="498"/>
                    <a:pt x="698" y="498"/>
                    <a:pt x="698" y="498"/>
                  </a:cubicBezTo>
                  <a:cubicBezTo>
                    <a:pt x="695" y="508"/>
                    <a:pt x="695" y="508"/>
                    <a:pt x="695" y="508"/>
                  </a:cubicBezTo>
                  <a:cubicBezTo>
                    <a:pt x="674" y="488"/>
                    <a:pt x="674" y="488"/>
                    <a:pt x="674" y="488"/>
                  </a:cubicBezTo>
                  <a:cubicBezTo>
                    <a:pt x="674" y="488"/>
                    <a:pt x="674" y="488"/>
                    <a:pt x="674" y="489"/>
                  </a:cubicBezTo>
                  <a:cubicBezTo>
                    <a:pt x="695" y="508"/>
                    <a:pt x="695" y="508"/>
                    <a:pt x="695" y="508"/>
                  </a:cubicBezTo>
                  <a:cubicBezTo>
                    <a:pt x="690" y="521"/>
                    <a:pt x="690" y="521"/>
                    <a:pt x="690" y="521"/>
                  </a:cubicBezTo>
                  <a:cubicBezTo>
                    <a:pt x="690" y="521"/>
                    <a:pt x="690" y="521"/>
                    <a:pt x="691" y="521"/>
                  </a:cubicBezTo>
                  <a:cubicBezTo>
                    <a:pt x="695" y="509"/>
                    <a:pt x="695" y="509"/>
                    <a:pt x="695" y="509"/>
                  </a:cubicBezTo>
                  <a:cubicBezTo>
                    <a:pt x="701" y="514"/>
                    <a:pt x="701" y="514"/>
                    <a:pt x="701" y="514"/>
                  </a:cubicBezTo>
                  <a:cubicBezTo>
                    <a:pt x="691" y="522"/>
                    <a:pt x="691" y="522"/>
                    <a:pt x="691" y="522"/>
                  </a:cubicBezTo>
                  <a:cubicBezTo>
                    <a:pt x="691" y="522"/>
                    <a:pt x="692" y="522"/>
                    <a:pt x="692" y="522"/>
                  </a:cubicBezTo>
                  <a:cubicBezTo>
                    <a:pt x="701" y="514"/>
                    <a:pt x="701" y="514"/>
                    <a:pt x="701" y="514"/>
                  </a:cubicBezTo>
                  <a:cubicBezTo>
                    <a:pt x="733" y="544"/>
                    <a:pt x="733" y="544"/>
                    <a:pt x="733" y="544"/>
                  </a:cubicBezTo>
                  <a:cubicBezTo>
                    <a:pt x="733" y="544"/>
                    <a:pt x="733" y="544"/>
                    <a:pt x="733" y="544"/>
                  </a:cubicBezTo>
                  <a:cubicBezTo>
                    <a:pt x="701" y="514"/>
                    <a:pt x="701" y="514"/>
                    <a:pt x="701" y="514"/>
                  </a:cubicBezTo>
                  <a:cubicBezTo>
                    <a:pt x="713" y="503"/>
                    <a:pt x="713" y="503"/>
                    <a:pt x="713" y="503"/>
                  </a:cubicBezTo>
                  <a:cubicBezTo>
                    <a:pt x="754" y="520"/>
                    <a:pt x="754" y="520"/>
                    <a:pt x="754" y="520"/>
                  </a:cubicBezTo>
                  <a:cubicBezTo>
                    <a:pt x="756" y="540"/>
                    <a:pt x="756" y="540"/>
                    <a:pt x="756" y="540"/>
                  </a:cubicBezTo>
                  <a:cubicBezTo>
                    <a:pt x="736" y="545"/>
                    <a:pt x="736" y="545"/>
                    <a:pt x="736" y="545"/>
                  </a:cubicBezTo>
                  <a:cubicBezTo>
                    <a:pt x="736" y="545"/>
                    <a:pt x="736" y="545"/>
                    <a:pt x="736" y="545"/>
                  </a:cubicBezTo>
                  <a:cubicBezTo>
                    <a:pt x="756" y="541"/>
                    <a:pt x="756" y="541"/>
                    <a:pt x="756" y="541"/>
                  </a:cubicBezTo>
                  <a:cubicBezTo>
                    <a:pt x="758" y="553"/>
                    <a:pt x="758" y="553"/>
                    <a:pt x="758" y="553"/>
                  </a:cubicBezTo>
                  <a:cubicBezTo>
                    <a:pt x="758" y="553"/>
                    <a:pt x="758" y="553"/>
                    <a:pt x="758" y="553"/>
                  </a:cubicBezTo>
                  <a:cubicBezTo>
                    <a:pt x="757" y="540"/>
                    <a:pt x="757" y="540"/>
                    <a:pt x="757" y="540"/>
                  </a:cubicBezTo>
                  <a:cubicBezTo>
                    <a:pt x="786" y="534"/>
                    <a:pt x="786" y="534"/>
                    <a:pt x="786" y="534"/>
                  </a:cubicBezTo>
                  <a:cubicBezTo>
                    <a:pt x="786" y="534"/>
                    <a:pt x="785" y="534"/>
                    <a:pt x="785" y="533"/>
                  </a:cubicBezTo>
                  <a:cubicBezTo>
                    <a:pt x="757" y="540"/>
                    <a:pt x="757" y="540"/>
                    <a:pt x="757" y="540"/>
                  </a:cubicBezTo>
                  <a:cubicBezTo>
                    <a:pt x="755" y="520"/>
                    <a:pt x="755" y="520"/>
                    <a:pt x="755" y="520"/>
                  </a:cubicBezTo>
                  <a:cubicBezTo>
                    <a:pt x="786" y="532"/>
                    <a:pt x="786" y="532"/>
                    <a:pt x="786" y="532"/>
                  </a:cubicBezTo>
                  <a:cubicBezTo>
                    <a:pt x="786" y="532"/>
                    <a:pt x="786" y="532"/>
                    <a:pt x="786" y="532"/>
                  </a:cubicBezTo>
                  <a:cubicBezTo>
                    <a:pt x="755" y="520"/>
                    <a:pt x="755" y="520"/>
                    <a:pt x="755" y="520"/>
                  </a:cubicBezTo>
                  <a:cubicBezTo>
                    <a:pt x="754" y="506"/>
                    <a:pt x="754" y="506"/>
                    <a:pt x="754" y="506"/>
                  </a:cubicBezTo>
                  <a:cubicBezTo>
                    <a:pt x="753" y="506"/>
                    <a:pt x="753" y="506"/>
                    <a:pt x="753" y="506"/>
                  </a:cubicBezTo>
                  <a:cubicBezTo>
                    <a:pt x="754" y="519"/>
                    <a:pt x="754" y="519"/>
                    <a:pt x="754" y="519"/>
                  </a:cubicBezTo>
                  <a:cubicBezTo>
                    <a:pt x="714" y="503"/>
                    <a:pt x="714" y="503"/>
                    <a:pt x="714" y="503"/>
                  </a:cubicBezTo>
                  <a:cubicBezTo>
                    <a:pt x="728" y="490"/>
                    <a:pt x="728" y="490"/>
                    <a:pt x="728" y="490"/>
                  </a:cubicBezTo>
                  <a:cubicBezTo>
                    <a:pt x="751" y="502"/>
                    <a:pt x="751" y="502"/>
                    <a:pt x="751" y="502"/>
                  </a:cubicBezTo>
                  <a:cubicBezTo>
                    <a:pt x="751" y="502"/>
                    <a:pt x="751" y="502"/>
                    <a:pt x="751" y="502"/>
                  </a:cubicBezTo>
                  <a:cubicBezTo>
                    <a:pt x="728" y="490"/>
                    <a:pt x="728" y="490"/>
                    <a:pt x="728" y="490"/>
                  </a:cubicBezTo>
                  <a:cubicBezTo>
                    <a:pt x="762" y="461"/>
                    <a:pt x="762" y="461"/>
                    <a:pt x="762" y="461"/>
                  </a:cubicBezTo>
                  <a:cubicBezTo>
                    <a:pt x="762" y="461"/>
                    <a:pt x="762" y="461"/>
                    <a:pt x="761" y="461"/>
                  </a:cubicBezTo>
                  <a:moveTo>
                    <a:pt x="761" y="460"/>
                  </a:moveTo>
                  <a:cubicBezTo>
                    <a:pt x="708" y="477"/>
                    <a:pt x="708" y="477"/>
                    <a:pt x="708" y="477"/>
                  </a:cubicBezTo>
                  <a:cubicBezTo>
                    <a:pt x="708" y="477"/>
                    <a:pt x="708" y="477"/>
                    <a:pt x="708" y="477"/>
                  </a:cubicBezTo>
                  <a:cubicBezTo>
                    <a:pt x="761" y="460"/>
                    <a:pt x="761" y="460"/>
                    <a:pt x="761" y="460"/>
                  </a:cubicBezTo>
                  <a:cubicBezTo>
                    <a:pt x="761" y="460"/>
                    <a:pt x="761" y="460"/>
                    <a:pt x="761" y="460"/>
                  </a:cubicBezTo>
                  <a:moveTo>
                    <a:pt x="602" y="445"/>
                  </a:moveTo>
                  <a:cubicBezTo>
                    <a:pt x="602" y="445"/>
                    <a:pt x="602" y="445"/>
                    <a:pt x="602" y="445"/>
                  </a:cubicBezTo>
                  <a:cubicBezTo>
                    <a:pt x="602" y="445"/>
                    <a:pt x="602" y="445"/>
                    <a:pt x="602" y="445"/>
                  </a:cubicBezTo>
                  <a:cubicBezTo>
                    <a:pt x="602" y="512"/>
                    <a:pt x="602" y="512"/>
                    <a:pt x="602" y="512"/>
                  </a:cubicBezTo>
                  <a:cubicBezTo>
                    <a:pt x="602" y="512"/>
                    <a:pt x="603" y="512"/>
                    <a:pt x="603" y="512"/>
                  </a:cubicBezTo>
                  <a:cubicBezTo>
                    <a:pt x="603" y="512"/>
                    <a:pt x="603" y="512"/>
                    <a:pt x="603" y="512"/>
                  </a:cubicBezTo>
                  <a:cubicBezTo>
                    <a:pt x="602" y="445"/>
                    <a:pt x="602" y="445"/>
                    <a:pt x="602" y="445"/>
                  </a:cubicBezTo>
                  <a:moveTo>
                    <a:pt x="605" y="443"/>
                  </a:moveTo>
                  <a:cubicBezTo>
                    <a:pt x="605" y="443"/>
                    <a:pt x="605" y="443"/>
                    <a:pt x="605" y="444"/>
                  </a:cubicBezTo>
                  <a:cubicBezTo>
                    <a:pt x="671" y="486"/>
                    <a:pt x="671" y="486"/>
                    <a:pt x="671" y="486"/>
                  </a:cubicBezTo>
                  <a:cubicBezTo>
                    <a:pt x="671" y="486"/>
                    <a:pt x="671" y="486"/>
                    <a:pt x="671" y="486"/>
                  </a:cubicBezTo>
                  <a:cubicBezTo>
                    <a:pt x="605" y="443"/>
                    <a:pt x="605" y="443"/>
                    <a:pt x="605" y="443"/>
                  </a:cubicBezTo>
                  <a:moveTo>
                    <a:pt x="374" y="427"/>
                  </a:moveTo>
                  <a:cubicBezTo>
                    <a:pt x="374" y="427"/>
                    <a:pt x="373" y="427"/>
                    <a:pt x="373" y="427"/>
                  </a:cubicBezTo>
                  <a:cubicBezTo>
                    <a:pt x="424" y="468"/>
                    <a:pt x="424" y="468"/>
                    <a:pt x="424" y="468"/>
                  </a:cubicBezTo>
                  <a:cubicBezTo>
                    <a:pt x="424" y="468"/>
                    <a:pt x="424" y="468"/>
                    <a:pt x="424" y="468"/>
                  </a:cubicBezTo>
                  <a:cubicBezTo>
                    <a:pt x="374" y="427"/>
                    <a:pt x="374" y="427"/>
                    <a:pt x="374" y="427"/>
                  </a:cubicBezTo>
                  <a:moveTo>
                    <a:pt x="487" y="412"/>
                  </a:moveTo>
                  <a:cubicBezTo>
                    <a:pt x="486" y="412"/>
                    <a:pt x="486" y="412"/>
                    <a:pt x="486" y="412"/>
                  </a:cubicBezTo>
                  <a:cubicBezTo>
                    <a:pt x="497" y="466"/>
                    <a:pt x="497" y="466"/>
                    <a:pt x="497" y="466"/>
                  </a:cubicBezTo>
                  <a:cubicBezTo>
                    <a:pt x="497" y="466"/>
                    <a:pt x="497" y="466"/>
                    <a:pt x="497" y="466"/>
                  </a:cubicBezTo>
                  <a:cubicBezTo>
                    <a:pt x="497" y="466"/>
                    <a:pt x="497" y="466"/>
                    <a:pt x="497" y="466"/>
                  </a:cubicBezTo>
                  <a:cubicBezTo>
                    <a:pt x="487" y="412"/>
                    <a:pt x="487" y="412"/>
                    <a:pt x="487" y="412"/>
                  </a:cubicBezTo>
                  <a:moveTo>
                    <a:pt x="617" y="400"/>
                  </a:moveTo>
                  <a:cubicBezTo>
                    <a:pt x="603" y="438"/>
                    <a:pt x="603" y="438"/>
                    <a:pt x="603" y="438"/>
                  </a:cubicBezTo>
                  <a:cubicBezTo>
                    <a:pt x="603" y="438"/>
                    <a:pt x="603" y="438"/>
                    <a:pt x="604" y="438"/>
                  </a:cubicBezTo>
                  <a:cubicBezTo>
                    <a:pt x="617" y="400"/>
                    <a:pt x="617" y="400"/>
                    <a:pt x="617" y="400"/>
                  </a:cubicBezTo>
                  <a:cubicBezTo>
                    <a:pt x="617" y="400"/>
                    <a:pt x="617" y="400"/>
                    <a:pt x="617" y="400"/>
                  </a:cubicBezTo>
                  <a:moveTo>
                    <a:pt x="619" y="400"/>
                  </a:moveTo>
                  <a:cubicBezTo>
                    <a:pt x="619" y="400"/>
                    <a:pt x="619" y="400"/>
                    <a:pt x="619" y="400"/>
                  </a:cubicBezTo>
                  <a:cubicBezTo>
                    <a:pt x="619" y="400"/>
                    <a:pt x="619" y="400"/>
                    <a:pt x="619" y="400"/>
                  </a:cubicBezTo>
                  <a:cubicBezTo>
                    <a:pt x="656" y="460"/>
                    <a:pt x="656" y="460"/>
                    <a:pt x="656" y="460"/>
                  </a:cubicBezTo>
                  <a:cubicBezTo>
                    <a:pt x="606" y="442"/>
                    <a:pt x="606" y="442"/>
                    <a:pt x="606" y="442"/>
                  </a:cubicBezTo>
                  <a:cubicBezTo>
                    <a:pt x="605" y="443"/>
                    <a:pt x="605" y="443"/>
                    <a:pt x="605" y="443"/>
                  </a:cubicBezTo>
                  <a:cubicBezTo>
                    <a:pt x="656" y="461"/>
                    <a:pt x="656" y="461"/>
                    <a:pt x="656" y="461"/>
                  </a:cubicBezTo>
                  <a:cubicBezTo>
                    <a:pt x="671" y="486"/>
                    <a:pt x="671" y="486"/>
                    <a:pt x="671" y="486"/>
                  </a:cubicBezTo>
                  <a:cubicBezTo>
                    <a:pt x="671" y="485"/>
                    <a:pt x="671" y="485"/>
                    <a:pt x="671" y="485"/>
                  </a:cubicBezTo>
                  <a:cubicBezTo>
                    <a:pt x="671" y="485"/>
                    <a:pt x="671" y="485"/>
                    <a:pt x="671" y="485"/>
                  </a:cubicBezTo>
                  <a:cubicBezTo>
                    <a:pt x="657" y="461"/>
                    <a:pt x="657" y="461"/>
                    <a:pt x="657" y="461"/>
                  </a:cubicBezTo>
                  <a:cubicBezTo>
                    <a:pt x="702" y="477"/>
                    <a:pt x="702" y="477"/>
                    <a:pt x="702" y="477"/>
                  </a:cubicBezTo>
                  <a:cubicBezTo>
                    <a:pt x="702" y="477"/>
                    <a:pt x="702" y="477"/>
                    <a:pt x="702" y="477"/>
                  </a:cubicBezTo>
                  <a:cubicBezTo>
                    <a:pt x="656" y="460"/>
                    <a:pt x="656" y="460"/>
                    <a:pt x="656" y="460"/>
                  </a:cubicBezTo>
                  <a:cubicBezTo>
                    <a:pt x="619" y="400"/>
                    <a:pt x="619" y="400"/>
                    <a:pt x="619" y="400"/>
                  </a:cubicBezTo>
                  <a:moveTo>
                    <a:pt x="405" y="396"/>
                  </a:moveTo>
                  <a:cubicBezTo>
                    <a:pt x="405" y="396"/>
                    <a:pt x="405" y="396"/>
                    <a:pt x="405" y="396"/>
                  </a:cubicBezTo>
                  <a:cubicBezTo>
                    <a:pt x="412" y="420"/>
                    <a:pt x="412" y="420"/>
                    <a:pt x="412" y="420"/>
                  </a:cubicBezTo>
                  <a:cubicBezTo>
                    <a:pt x="374" y="425"/>
                    <a:pt x="374" y="425"/>
                    <a:pt x="374" y="425"/>
                  </a:cubicBezTo>
                  <a:cubicBezTo>
                    <a:pt x="374" y="426"/>
                    <a:pt x="374" y="426"/>
                    <a:pt x="374" y="426"/>
                  </a:cubicBezTo>
                  <a:cubicBezTo>
                    <a:pt x="374" y="426"/>
                    <a:pt x="374" y="426"/>
                    <a:pt x="374" y="426"/>
                  </a:cubicBezTo>
                  <a:cubicBezTo>
                    <a:pt x="412" y="420"/>
                    <a:pt x="412" y="420"/>
                    <a:pt x="412" y="420"/>
                  </a:cubicBezTo>
                  <a:cubicBezTo>
                    <a:pt x="418" y="441"/>
                    <a:pt x="418" y="441"/>
                    <a:pt x="418" y="441"/>
                  </a:cubicBezTo>
                  <a:cubicBezTo>
                    <a:pt x="374" y="426"/>
                    <a:pt x="374" y="426"/>
                    <a:pt x="374" y="426"/>
                  </a:cubicBezTo>
                  <a:cubicBezTo>
                    <a:pt x="374" y="427"/>
                    <a:pt x="374" y="427"/>
                    <a:pt x="374" y="427"/>
                  </a:cubicBezTo>
                  <a:cubicBezTo>
                    <a:pt x="418" y="442"/>
                    <a:pt x="418" y="442"/>
                    <a:pt x="418" y="442"/>
                  </a:cubicBezTo>
                  <a:cubicBezTo>
                    <a:pt x="426" y="467"/>
                    <a:pt x="426" y="467"/>
                    <a:pt x="426" y="467"/>
                  </a:cubicBezTo>
                  <a:cubicBezTo>
                    <a:pt x="426" y="467"/>
                    <a:pt x="426" y="467"/>
                    <a:pt x="426" y="467"/>
                  </a:cubicBezTo>
                  <a:cubicBezTo>
                    <a:pt x="419" y="442"/>
                    <a:pt x="419" y="442"/>
                    <a:pt x="419" y="442"/>
                  </a:cubicBezTo>
                  <a:cubicBezTo>
                    <a:pt x="445" y="451"/>
                    <a:pt x="445" y="451"/>
                    <a:pt x="445" y="451"/>
                  </a:cubicBezTo>
                  <a:cubicBezTo>
                    <a:pt x="428" y="468"/>
                    <a:pt x="428" y="468"/>
                    <a:pt x="428" y="468"/>
                  </a:cubicBezTo>
                  <a:cubicBezTo>
                    <a:pt x="428" y="468"/>
                    <a:pt x="428" y="468"/>
                    <a:pt x="429" y="468"/>
                  </a:cubicBezTo>
                  <a:cubicBezTo>
                    <a:pt x="445" y="451"/>
                    <a:pt x="445" y="451"/>
                    <a:pt x="445" y="451"/>
                  </a:cubicBezTo>
                  <a:cubicBezTo>
                    <a:pt x="495" y="468"/>
                    <a:pt x="495" y="468"/>
                    <a:pt x="495" y="468"/>
                  </a:cubicBezTo>
                  <a:cubicBezTo>
                    <a:pt x="495" y="468"/>
                    <a:pt x="495" y="468"/>
                    <a:pt x="495" y="468"/>
                  </a:cubicBezTo>
                  <a:cubicBezTo>
                    <a:pt x="445" y="451"/>
                    <a:pt x="445" y="451"/>
                    <a:pt x="445" y="451"/>
                  </a:cubicBezTo>
                  <a:cubicBezTo>
                    <a:pt x="484" y="412"/>
                    <a:pt x="484" y="412"/>
                    <a:pt x="484" y="412"/>
                  </a:cubicBezTo>
                  <a:cubicBezTo>
                    <a:pt x="484" y="411"/>
                    <a:pt x="484" y="411"/>
                    <a:pt x="484" y="411"/>
                  </a:cubicBezTo>
                  <a:cubicBezTo>
                    <a:pt x="445" y="451"/>
                    <a:pt x="445" y="451"/>
                    <a:pt x="445" y="451"/>
                  </a:cubicBezTo>
                  <a:cubicBezTo>
                    <a:pt x="418" y="442"/>
                    <a:pt x="418" y="442"/>
                    <a:pt x="418" y="442"/>
                  </a:cubicBezTo>
                  <a:cubicBezTo>
                    <a:pt x="412" y="420"/>
                    <a:pt x="412" y="420"/>
                    <a:pt x="412" y="420"/>
                  </a:cubicBezTo>
                  <a:cubicBezTo>
                    <a:pt x="483" y="410"/>
                    <a:pt x="483" y="410"/>
                    <a:pt x="483" y="410"/>
                  </a:cubicBezTo>
                  <a:cubicBezTo>
                    <a:pt x="483" y="410"/>
                    <a:pt x="483" y="410"/>
                    <a:pt x="483" y="410"/>
                  </a:cubicBezTo>
                  <a:cubicBezTo>
                    <a:pt x="412" y="420"/>
                    <a:pt x="412" y="420"/>
                    <a:pt x="412" y="420"/>
                  </a:cubicBezTo>
                  <a:cubicBezTo>
                    <a:pt x="405" y="396"/>
                    <a:pt x="405" y="396"/>
                    <a:pt x="405" y="396"/>
                  </a:cubicBezTo>
                  <a:moveTo>
                    <a:pt x="401" y="395"/>
                  </a:moveTo>
                  <a:cubicBezTo>
                    <a:pt x="373" y="424"/>
                    <a:pt x="373" y="424"/>
                    <a:pt x="373" y="424"/>
                  </a:cubicBezTo>
                  <a:cubicBezTo>
                    <a:pt x="373" y="424"/>
                    <a:pt x="373" y="425"/>
                    <a:pt x="373" y="425"/>
                  </a:cubicBezTo>
                  <a:cubicBezTo>
                    <a:pt x="402" y="395"/>
                    <a:pt x="402" y="395"/>
                    <a:pt x="402" y="395"/>
                  </a:cubicBezTo>
                  <a:cubicBezTo>
                    <a:pt x="402" y="395"/>
                    <a:pt x="401" y="395"/>
                    <a:pt x="401" y="395"/>
                  </a:cubicBezTo>
                  <a:moveTo>
                    <a:pt x="552" y="382"/>
                  </a:moveTo>
                  <a:cubicBezTo>
                    <a:pt x="552" y="382"/>
                    <a:pt x="552" y="382"/>
                    <a:pt x="552" y="382"/>
                  </a:cubicBezTo>
                  <a:cubicBezTo>
                    <a:pt x="569" y="402"/>
                    <a:pt x="569" y="402"/>
                    <a:pt x="569" y="402"/>
                  </a:cubicBezTo>
                  <a:cubicBezTo>
                    <a:pt x="535" y="405"/>
                    <a:pt x="535" y="405"/>
                    <a:pt x="535" y="405"/>
                  </a:cubicBezTo>
                  <a:cubicBezTo>
                    <a:pt x="549" y="382"/>
                    <a:pt x="549" y="382"/>
                    <a:pt x="549" y="382"/>
                  </a:cubicBezTo>
                  <a:cubicBezTo>
                    <a:pt x="549" y="382"/>
                    <a:pt x="549" y="382"/>
                    <a:pt x="549" y="382"/>
                  </a:cubicBezTo>
                  <a:cubicBezTo>
                    <a:pt x="535" y="405"/>
                    <a:pt x="535" y="405"/>
                    <a:pt x="535" y="405"/>
                  </a:cubicBezTo>
                  <a:cubicBezTo>
                    <a:pt x="489" y="409"/>
                    <a:pt x="489" y="409"/>
                    <a:pt x="489" y="409"/>
                  </a:cubicBezTo>
                  <a:cubicBezTo>
                    <a:pt x="489" y="409"/>
                    <a:pt x="489" y="409"/>
                    <a:pt x="489" y="409"/>
                  </a:cubicBezTo>
                  <a:cubicBezTo>
                    <a:pt x="535" y="405"/>
                    <a:pt x="535" y="405"/>
                    <a:pt x="535" y="405"/>
                  </a:cubicBezTo>
                  <a:cubicBezTo>
                    <a:pt x="498" y="466"/>
                    <a:pt x="498" y="466"/>
                    <a:pt x="498" y="466"/>
                  </a:cubicBezTo>
                  <a:cubicBezTo>
                    <a:pt x="499" y="466"/>
                    <a:pt x="499" y="467"/>
                    <a:pt x="499" y="467"/>
                  </a:cubicBezTo>
                  <a:cubicBezTo>
                    <a:pt x="535" y="405"/>
                    <a:pt x="535" y="405"/>
                    <a:pt x="535" y="405"/>
                  </a:cubicBezTo>
                  <a:cubicBezTo>
                    <a:pt x="569" y="402"/>
                    <a:pt x="569" y="402"/>
                    <a:pt x="569" y="402"/>
                  </a:cubicBezTo>
                  <a:cubicBezTo>
                    <a:pt x="600" y="439"/>
                    <a:pt x="600" y="439"/>
                    <a:pt x="600" y="439"/>
                  </a:cubicBezTo>
                  <a:cubicBezTo>
                    <a:pt x="600" y="439"/>
                    <a:pt x="600" y="439"/>
                    <a:pt x="600" y="439"/>
                  </a:cubicBezTo>
                  <a:cubicBezTo>
                    <a:pt x="569" y="402"/>
                    <a:pt x="569" y="402"/>
                    <a:pt x="569" y="402"/>
                  </a:cubicBezTo>
                  <a:cubicBezTo>
                    <a:pt x="616" y="398"/>
                    <a:pt x="616" y="398"/>
                    <a:pt x="616" y="398"/>
                  </a:cubicBezTo>
                  <a:cubicBezTo>
                    <a:pt x="616" y="398"/>
                    <a:pt x="616" y="398"/>
                    <a:pt x="616" y="398"/>
                  </a:cubicBezTo>
                  <a:cubicBezTo>
                    <a:pt x="569" y="402"/>
                    <a:pt x="569" y="402"/>
                    <a:pt x="569" y="402"/>
                  </a:cubicBezTo>
                  <a:cubicBezTo>
                    <a:pt x="552" y="382"/>
                    <a:pt x="552" y="382"/>
                    <a:pt x="552" y="382"/>
                  </a:cubicBezTo>
                  <a:moveTo>
                    <a:pt x="548" y="381"/>
                  </a:moveTo>
                  <a:cubicBezTo>
                    <a:pt x="488" y="408"/>
                    <a:pt x="488" y="408"/>
                    <a:pt x="488" y="408"/>
                  </a:cubicBezTo>
                  <a:cubicBezTo>
                    <a:pt x="488" y="408"/>
                    <a:pt x="488" y="408"/>
                    <a:pt x="488" y="408"/>
                  </a:cubicBezTo>
                  <a:cubicBezTo>
                    <a:pt x="548" y="381"/>
                    <a:pt x="548" y="381"/>
                    <a:pt x="548" y="381"/>
                  </a:cubicBezTo>
                  <a:cubicBezTo>
                    <a:pt x="548" y="381"/>
                    <a:pt x="548" y="381"/>
                    <a:pt x="548" y="381"/>
                  </a:cubicBezTo>
                  <a:moveTo>
                    <a:pt x="553" y="380"/>
                  </a:moveTo>
                  <a:cubicBezTo>
                    <a:pt x="553" y="380"/>
                    <a:pt x="553" y="381"/>
                    <a:pt x="553" y="381"/>
                  </a:cubicBezTo>
                  <a:cubicBezTo>
                    <a:pt x="616" y="398"/>
                    <a:pt x="616" y="398"/>
                    <a:pt x="616" y="398"/>
                  </a:cubicBezTo>
                  <a:cubicBezTo>
                    <a:pt x="616" y="398"/>
                    <a:pt x="616" y="397"/>
                    <a:pt x="616" y="397"/>
                  </a:cubicBezTo>
                  <a:cubicBezTo>
                    <a:pt x="553" y="380"/>
                    <a:pt x="553" y="380"/>
                    <a:pt x="553" y="380"/>
                  </a:cubicBezTo>
                  <a:moveTo>
                    <a:pt x="432" y="327"/>
                  </a:moveTo>
                  <a:cubicBezTo>
                    <a:pt x="405" y="389"/>
                    <a:pt x="405" y="389"/>
                    <a:pt x="405" y="389"/>
                  </a:cubicBezTo>
                  <a:cubicBezTo>
                    <a:pt x="405" y="389"/>
                    <a:pt x="405" y="389"/>
                    <a:pt x="405" y="389"/>
                  </a:cubicBezTo>
                  <a:cubicBezTo>
                    <a:pt x="432" y="328"/>
                    <a:pt x="432" y="328"/>
                    <a:pt x="432" y="328"/>
                  </a:cubicBezTo>
                  <a:cubicBezTo>
                    <a:pt x="432" y="328"/>
                    <a:pt x="432" y="327"/>
                    <a:pt x="432" y="327"/>
                  </a:cubicBezTo>
                  <a:moveTo>
                    <a:pt x="359" y="324"/>
                  </a:moveTo>
                  <a:cubicBezTo>
                    <a:pt x="359" y="324"/>
                    <a:pt x="359" y="324"/>
                    <a:pt x="359" y="324"/>
                  </a:cubicBezTo>
                  <a:cubicBezTo>
                    <a:pt x="402" y="390"/>
                    <a:pt x="402" y="390"/>
                    <a:pt x="402" y="390"/>
                  </a:cubicBezTo>
                  <a:cubicBezTo>
                    <a:pt x="402" y="390"/>
                    <a:pt x="402" y="390"/>
                    <a:pt x="402" y="389"/>
                  </a:cubicBezTo>
                  <a:cubicBezTo>
                    <a:pt x="359" y="324"/>
                    <a:pt x="359" y="324"/>
                    <a:pt x="359" y="324"/>
                  </a:cubicBezTo>
                  <a:moveTo>
                    <a:pt x="360" y="322"/>
                  </a:moveTo>
                  <a:cubicBezTo>
                    <a:pt x="360" y="322"/>
                    <a:pt x="360" y="323"/>
                    <a:pt x="360" y="323"/>
                  </a:cubicBezTo>
                  <a:cubicBezTo>
                    <a:pt x="431" y="325"/>
                    <a:pt x="431" y="325"/>
                    <a:pt x="431" y="325"/>
                  </a:cubicBezTo>
                  <a:cubicBezTo>
                    <a:pt x="431" y="325"/>
                    <a:pt x="431" y="325"/>
                    <a:pt x="431" y="325"/>
                  </a:cubicBezTo>
                  <a:cubicBezTo>
                    <a:pt x="360" y="322"/>
                    <a:pt x="360" y="322"/>
                    <a:pt x="360" y="322"/>
                  </a:cubicBezTo>
                  <a:moveTo>
                    <a:pt x="327" y="320"/>
                  </a:moveTo>
                  <a:cubicBezTo>
                    <a:pt x="327" y="320"/>
                    <a:pt x="327" y="320"/>
                    <a:pt x="327" y="320"/>
                  </a:cubicBezTo>
                  <a:cubicBezTo>
                    <a:pt x="362" y="353"/>
                    <a:pt x="362" y="353"/>
                    <a:pt x="362" y="353"/>
                  </a:cubicBezTo>
                  <a:cubicBezTo>
                    <a:pt x="372" y="424"/>
                    <a:pt x="372" y="424"/>
                    <a:pt x="372" y="424"/>
                  </a:cubicBezTo>
                  <a:cubicBezTo>
                    <a:pt x="372" y="424"/>
                    <a:pt x="372" y="424"/>
                    <a:pt x="372" y="424"/>
                  </a:cubicBezTo>
                  <a:cubicBezTo>
                    <a:pt x="372" y="424"/>
                    <a:pt x="372" y="424"/>
                    <a:pt x="372" y="424"/>
                  </a:cubicBezTo>
                  <a:cubicBezTo>
                    <a:pt x="363" y="354"/>
                    <a:pt x="363" y="354"/>
                    <a:pt x="363" y="354"/>
                  </a:cubicBezTo>
                  <a:cubicBezTo>
                    <a:pt x="401" y="390"/>
                    <a:pt x="401" y="390"/>
                    <a:pt x="401" y="390"/>
                  </a:cubicBezTo>
                  <a:cubicBezTo>
                    <a:pt x="401" y="390"/>
                    <a:pt x="401" y="390"/>
                    <a:pt x="401" y="390"/>
                  </a:cubicBezTo>
                  <a:cubicBezTo>
                    <a:pt x="363" y="353"/>
                    <a:pt x="363" y="353"/>
                    <a:pt x="363" y="353"/>
                  </a:cubicBezTo>
                  <a:cubicBezTo>
                    <a:pt x="359" y="324"/>
                    <a:pt x="359" y="324"/>
                    <a:pt x="359" y="324"/>
                  </a:cubicBezTo>
                  <a:cubicBezTo>
                    <a:pt x="359" y="324"/>
                    <a:pt x="359" y="324"/>
                    <a:pt x="359" y="324"/>
                  </a:cubicBezTo>
                  <a:cubicBezTo>
                    <a:pt x="359" y="324"/>
                    <a:pt x="358" y="324"/>
                    <a:pt x="358" y="324"/>
                  </a:cubicBezTo>
                  <a:cubicBezTo>
                    <a:pt x="362" y="353"/>
                    <a:pt x="362" y="353"/>
                    <a:pt x="362" y="353"/>
                  </a:cubicBezTo>
                  <a:cubicBezTo>
                    <a:pt x="327" y="320"/>
                    <a:pt x="327" y="320"/>
                    <a:pt x="327" y="320"/>
                  </a:cubicBezTo>
                  <a:moveTo>
                    <a:pt x="328" y="318"/>
                  </a:moveTo>
                  <a:cubicBezTo>
                    <a:pt x="328" y="318"/>
                    <a:pt x="328" y="318"/>
                    <a:pt x="328" y="318"/>
                  </a:cubicBezTo>
                  <a:cubicBezTo>
                    <a:pt x="356" y="322"/>
                    <a:pt x="356" y="322"/>
                    <a:pt x="356" y="322"/>
                  </a:cubicBezTo>
                  <a:cubicBezTo>
                    <a:pt x="356" y="322"/>
                    <a:pt x="356" y="322"/>
                    <a:pt x="356" y="322"/>
                  </a:cubicBezTo>
                  <a:cubicBezTo>
                    <a:pt x="328" y="318"/>
                    <a:pt x="328" y="318"/>
                    <a:pt x="328" y="318"/>
                  </a:cubicBezTo>
                  <a:moveTo>
                    <a:pt x="266" y="311"/>
                  </a:moveTo>
                  <a:cubicBezTo>
                    <a:pt x="266" y="311"/>
                    <a:pt x="266" y="311"/>
                    <a:pt x="266" y="311"/>
                  </a:cubicBezTo>
                  <a:cubicBezTo>
                    <a:pt x="321" y="317"/>
                    <a:pt x="321" y="317"/>
                    <a:pt x="321" y="317"/>
                  </a:cubicBezTo>
                  <a:cubicBezTo>
                    <a:pt x="321" y="317"/>
                    <a:pt x="321" y="317"/>
                    <a:pt x="321" y="317"/>
                  </a:cubicBezTo>
                  <a:cubicBezTo>
                    <a:pt x="266" y="311"/>
                    <a:pt x="266" y="311"/>
                    <a:pt x="266" y="311"/>
                  </a:cubicBezTo>
                  <a:moveTo>
                    <a:pt x="289" y="277"/>
                  </a:moveTo>
                  <a:cubicBezTo>
                    <a:pt x="265" y="309"/>
                    <a:pt x="265" y="309"/>
                    <a:pt x="265" y="309"/>
                  </a:cubicBezTo>
                  <a:cubicBezTo>
                    <a:pt x="265" y="309"/>
                    <a:pt x="265" y="309"/>
                    <a:pt x="265" y="309"/>
                  </a:cubicBezTo>
                  <a:cubicBezTo>
                    <a:pt x="289" y="277"/>
                    <a:pt x="289" y="277"/>
                    <a:pt x="289" y="277"/>
                  </a:cubicBezTo>
                  <a:cubicBezTo>
                    <a:pt x="289" y="277"/>
                    <a:pt x="289" y="277"/>
                    <a:pt x="289" y="277"/>
                  </a:cubicBezTo>
                  <a:moveTo>
                    <a:pt x="326" y="245"/>
                  </a:moveTo>
                  <a:cubicBezTo>
                    <a:pt x="326" y="245"/>
                    <a:pt x="326" y="245"/>
                    <a:pt x="326" y="245"/>
                  </a:cubicBezTo>
                  <a:cubicBezTo>
                    <a:pt x="356" y="280"/>
                    <a:pt x="356" y="280"/>
                    <a:pt x="356" y="280"/>
                  </a:cubicBezTo>
                  <a:cubicBezTo>
                    <a:pt x="356" y="280"/>
                    <a:pt x="356" y="280"/>
                    <a:pt x="356" y="279"/>
                  </a:cubicBezTo>
                  <a:cubicBezTo>
                    <a:pt x="326" y="245"/>
                    <a:pt x="326" y="245"/>
                    <a:pt x="326" y="245"/>
                  </a:cubicBezTo>
                  <a:moveTo>
                    <a:pt x="339" y="302"/>
                  </a:moveTo>
                  <a:cubicBezTo>
                    <a:pt x="328" y="291"/>
                    <a:pt x="328" y="291"/>
                    <a:pt x="328" y="291"/>
                  </a:cubicBezTo>
                  <a:cubicBezTo>
                    <a:pt x="343" y="286"/>
                    <a:pt x="343" y="286"/>
                    <a:pt x="343" y="286"/>
                  </a:cubicBezTo>
                  <a:cubicBezTo>
                    <a:pt x="346" y="294"/>
                    <a:pt x="346" y="294"/>
                    <a:pt x="346" y="294"/>
                  </a:cubicBezTo>
                  <a:cubicBezTo>
                    <a:pt x="339" y="302"/>
                    <a:pt x="339" y="302"/>
                    <a:pt x="339" y="302"/>
                  </a:cubicBezTo>
                  <a:moveTo>
                    <a:pt x="306" y="228"/>
                  </a:moveTo>
                  <a:cubicBezTo>
                    <a:pt x="303" y="239"/>
                    <a:pt x="303" y="239"/>
                    <a:pt x="303" y="239"/>
                  </a:cubicBezTo>
                  <a:cubicBezTo>
                    <a:pt x="274" y="234"/>
                    <a:pt x="274" y="234"/>
                    <a:pt x="274" y="234"/>
                  </a:cubicBezTo>
                  <a:cubicBezTo>
                    <a:pt x="274" y="234"/>
                    <a:pt x="274" y="234"/>
                    <a:pt x="274" y="234"/>
                  </a:cubicBezTo>
                  <a:cubicBezTo>
                    <a:pt x="302" y="240"/>
                    <a:pt x="302" y="240"/>
                    <a:pt x="302" y="240"/>
                  </a:cubicBezTo>
                  <a:cubicBezTo>
                    <a:pt x="296" y="259"/>
                    <a:pt x="296" y="259"/>
                    <a:pt x="296" y="259"/>
                  </a:cubicBezTo>
                  <a:cubicBezTo>
                    <a:pt x="273" y="235"/>
                    <a:pt x="273" y="235"/>
                    <a:pt x="273" y="235"/>
                  </a:cubicBezTo>
                  <a:cubicBezTo>
                    <a:pt x="273" y="235"/>
                    <a:pt x="273" y="235"/>
                    <a:pt x="273" y="236"/>
                  </a:cubicBezTo>
                  <a:cubicBezTo>
                    <a:pt x="296" y="259"/>
                    <a:pt x="296" y="259"/>
                    <a:pt x="296" y="259"/>
                  </a:cubicBezTo>
                  <a:cubicBezTo>
                    <a:pt x="292" y="272"/>
                    <a:pt x="292" y="272"/>
                    <a:pt x="292" y="272"/>
                  </a:cubicBezTo>
                  <a:cubicBezTo>
                    <a:pt x="292" y="272"/>
                    <a:pt x="292" y="272"/>
                    <a:pt x="292" y="272"/>
                  </a:cubicBezTo>
                  <a:cubicBezTo>
                    <a:pt x="296" y="260"/>
                    <a:pt x="296" y="260"/>
                    <a:pt x="296" y="260"/>
                  </a:cubicBezTo>
                  <a:cubicBezTo>
                    <a:pt x="327" y="291"/>
                    <a:pt x="327" y="291"/>
                    <a:pt x="327" y="291"/>
                  </a:cubicBezTo>
                  <a:cubicBezTo>
                    <a:pt x="309" y="297"/>
                    <a:pt x="309" y="297"/>
                    <a:pt x="309" y="297"/>
                  </a:cubicBezTo>
                  <a:cubicBezTo>
                    <a:pt x="293" y="277"/>
                    <a:pt x="293" y="277"/>
                    <a:pt x="293" y="277"/>
                  </a:cubicBezTo>
                  <a:cubicBezTo>
                    <a:pt x="293" y="277"/>
                    <a:pt x="293" y="277"/>
                    <a:pt x="292" y="277"/>
                  </a:cubicBezTo>
                  <a:cubicBezTo>
                    <a:pt x="308" y="297"/>
                    <a:pt x="308" y="297"/>
                    <a:pt x="308" y="297"/>
                  </a:cubicBezTo>
                  <a:cubicBezTo>
                    <a:pt x="266" y="310"/>
                    <a:pt x="266" y="310"/>
                    <a:pt x="266" y="310"/>
                  </a:cubicBezTo>
                  <a:cubicBezTo>
                    <a:pt x="266" y="310"/>
                    <a:pt x="266" y="310"/>
                    <a:pt x="266" y="310"/>
                  </a:cubicBezTo>
                  <a:cubicBezTo>
                    <a:pt x="308" y="297"/>
                    <a:pt x="308" y="297"/>
                    <a:pt x="308" y="297"/>
                  </a:cubicBezTo>
                  <a:cubicBezTo>
                    <a:pt x="322" y="315"/>
                    <a:pt x="322" y="315"/>
                    <a:pt x="322" y="315"/>
                  </a:cubicBezTo>
                  <a:cubicBezTo>
                    <a:pt x="322" y="315"/>
                    <a:pt x="323" y="315"/>
                    <a:pt x="323" y="315"/>
                  </a:cubicBezTo>
                  <a:cubicBezTo>
                    <a:pt x="309" y="297"/>
                    <a:pt x="309" y="297"/>
                    <a:pt x="309" y="297"/>
                  </a:cubicBezTo>
                  <a:cubicBezTo>
                    <a:pt x="327" y="291"/>
                    <a:pt x="327" y="291"/>
                    <a:pt x="327" y="291"/>
                  </a:cubicBezTo>
                  <a:cubicBezTo>
                    <a:pt x="338" y="302"/>
                    <a:pt x="338" y="302"/>
                    <a:pt x="338" y="302"/>
                  </a:cubicBezTo>
                  <a:cubicBezTo>
                    <a:pt x="327" y="315"/>
                    <a:pt x="327" y="315"/>
                    <a:pt x="327" y="315"/>
                  </a:cubicBezTo>
                  <a:cubicBezTo>
                    <a:pt x="327" y="315"/>
                    <a:pt x="327" y="315"/>
                    <a:pt x="327" y="315"/>
                  </a:cubicBezTo>
                  <a:cubicBezTo>
                    <a:pt x="339" y="303"/>
                    <a:pt x="339" y="303"/>
                    <a:pt x="339" y="303"/>
                  </a:cubicBezTo>
                  <a:cubicBezTo>
                    <a:pt x="357" y="321"/>
                    <a:pt x="357" y="321"/>
                    <a:pt x="357" y="321"/>
                  </a:cubicBezTo>
                  <a:cubicBezTo>
                    <a:pt x="357" y="321"/>
                    <a:pt x="357" y="321"/>
                    <a:pt x="357" y="321"/>
                  </a:cubicBezTo>
                  <a:cubicBezTo>
                    <a:pt x="339" y="302"/>
                    <a:pt x="339" y="302"/>
                    <a:pt x="339" y="302"/>
                  </a:cubicBezTo>
                  <a:cubicBezTo>
                    <a:pt x="346" y="294"/>
                    <a:pt x="346" y="294"/>
                    <a:pt x="346" y="294"/>
                  </a:cubicBezTo>
                  <a:cubicBezTo>
                    <a:pt x="357" y="321"/>
                    <a:pt x="357" y="321"/>
                    <a:pt x="357" y="321"/>
                  </a:cubicBezTo>
                  <a:cubicBezTo>
                    <a:pt x="357" y="321"/>
                    <a:pt x="358" y="321"/>
                    <a:pt x="358" y="321"/>
                  </a:cubicBezTo>
                  <a:cubicBezTo>
                    <a:pt x="346" y="294"/>
                    <a:pt x="346" y="294"/>
                    <a:pt x="346" y="294"/>
                  </a:cubicBezTo>
                  <a:cubicBezTo>
                    <a:pt x="356" y="284"/>
                    <a:pt x="356" y="284"/>
                    <a:pt x="356" y="284"/>
                  </a:cubicBezTo>
                  <a:cubicBezTo>
                    <a:pt x="356" y="284"/>
                    <a:pt x="356" y="284"/>
                    <a:pt x="356" y="284"/>
                  </a:cubicBezTo>
                  <a:cubicBezTo>
                    <a:pt x="346" y="294"/>
                    <a:pt x="346" y="294"/>
                    <a:pt x="346" y="294"/>
                  </a:cubicBezTo>
                  <a:cubicBezTo>
                    <a:pt x="343" y="286"/>
                    <a:pt x="343" y="286"/>
                    <a:pt x="343" y="286"/>
                  </a:cubicBezTo>
                  <a:cubicBezTo>
                    <a:pt x="355" y="283"/>
                    <a:pt x="355" y="283"/>
                    <a:pt x="355" y="283"/>
                  </a:cubicBezTo>
                  <a:cubicBezTo>
                    <a:pt x="355" y="283"/>
                    <a:pt x="355" y="282"/>
                    <a:pt x="355" y="282"/>
                  </a:cubicBezTo>
                  <a:cubicBezTo>
                    <a:pt x="343" y="286"/>
                    <a:pt x="343" y="286"/>
                    <a:pt x="343" y="286"/>
                  </a:cubicBezTo>
                  <a:cubicBezTo>
                    <a:pt x="326" y="246"/>
                    <a:pt x="326" y="246"/>
                    <a:pt x="326" y="246"/>
                  </a:cubicBezTo>
                  <a:cubicBezTo>
                    <a:pt x="326" y="246"/>
                    <a:pt x="326" y="246"/>
                    <a:pt x="326" y="246"/>
                  </a:cubicBezTo>
                  <a:cubicBezTo>
                    <a:pt x="343" y="286"/>
                    <a:pt x="343" y="286"/>
                    <a:pt x="343" y="286"/>
                  </a:cubicBezTo>
                  <a:cubicBezTo>
                    <a:pt x="328" y="291"/>
                    <a:pt x="328" y="291"/>
                    <a:pt x="328" y="291"/>
                  </a:cubicBezTo>
                  <a:cubicBezTo>
                    <a:pt x="296" y="259"/>
                    <a:pt x="296" y="259"/>
                    <a:pt x="296" y="259"/>
                  </a:cubicBezTo>
                  <a:cubicBezTo>
                    <a:pt x="303" y="240"/>
                    <a:pt x="303" y="240"/>
                    <a:pt x="303" y="240"/>
                  </a:cubicBezTo>
                  <a:cubicBezTo>
                    <a:pt x="323" y="244"/>
                    <a:pt x="323" y="244"/>
                    <a:pt x="323" y="244"/>
                  </a:cubicBezTo>
                  <a:cubicBezTo>
                    <a:pt x="323" y="244"/>
                    <a:pt x="323" y="243"/>
                    <a:pt x="323" y="243"/>
                  </a:cubicBezTo>
                  <a:cubicBezTo>
                    <a:pt x="303" y="239"/>
                    <a:pt x="303" y="239"/>
                    <a:pt x="303" y="239"/>
                  </a:cubicBezTo>
                  <a:cubicBezTo>
                    <a:pt x="307" y="228"/>
                    <a:pt x="307" y="228"/>
                    <a:pt x="307" y="228"/>
                  </a:cubicBezTo>
                  <a:cubicBezTo>
                    <a:pt x="307" y="228"/>
                    <a:pt x="307" y="228"/>
                    <a:pt x="306" y="228"/>
                  </a:cubicBezTo>
                  <a:moveTo>
                    <a:pt x="309" y="227"/>
                  </a:moveTo>
                  <a:cubicBezTo>
                    <a:pt x="309" y="227"/>
                    <a:pt x="309" y="227"/>
                    <a:pt x="308" y="227"/>
                  </a:cubicBezTo>
                  <a:cubicBezTo>
                    <a:pt x="324" y="243"/>
                    <a:pt x="324" y="243"/>
                    <a:pt x="324" y="243"/>
                  </a:cubicBezTo>
                  <a:cubicBezTo>
                    <a:pt x="324" y="243"/>
                    <a:pt x="324" y="242"/>
                    <a:pt x="324" y="242"/>
                  </a:cubicBezTo>
                  <a:cubicBezTo>
                    <a:pt x="309" y="227"/>
                    <a:pt x="309" y="227"/>
                    <a:pt x="309" y="227"/>
                  </a:cubicBezTo>
                  <a:moveTo>
                    <a:pt x="305" y="226"/>
                  </a:moveTo>
                  <a:cubicBezTo>
                    <a:pt x="274" y="233"/>
                    <a:pt x="274" y="233"/>
                    <a:pt x="274" y="233"/>
                  </a:cubicBezTo>
                  <a:cubicBezTo>
                    <a:pt x="274" y="233"/>
                    <a:pt x="274" y="233"/>
                    <a:pt x="274" y="233"/>
                  </a:cubicBezTo>
                  <a:cubicBezTo>
                    <a:pt x="274" y="233"/>
                    <a:pt x="274" y="233"/>
                    <a:pt x="274" y="233"/>
                  </a:cubicBezTo>
                  <a:cubicBezTo>
                    <a:pt x="305" y="227"/>
                    <a:pt x="305" y="227"/>
                    <a:pt x="305" y="227"/>
                  </a:cubicBezTo>
                  <a:cubicBezTo>
                    <a:pt x="305" y="227"/>
                    <a:pt x="305" y="226"/>
                    <a:pt x="305" y="226"/>
                  </a:cubicBezTo>
                  <a:cubicBezTo>
                    <a:pt x="305" y="226"/>
                    <a:pt x="305" y="226"/>
                    <a:pt x="305" y="226"/>
                  </a:cubicBezTo>
                  <a:moveTo>
                    <a:pt x="335" y="204"/>
                  </a:moveTo>
                  <a:cubicBezTo>
                    <a:pt x="325" y="242"/>
                    <a:pt x="325" y="242"/>
                    <a:pt x="325" y="242"/>
                  </a:cubicBezTo>
                  <a:cubicBezTo>
                    <a:pt x="325" y="242"/>
                    <a:pt x="326" y="242"/>
                    <a:pt x="326" y="242"/>
                  </a:cubicBezTo>
                  <a:cubicBezTo>
                    <a:pt x="335" y="204"/>
                    <a:pt x="335" y="204"/>
                    <a:pt x="335" y="204"/>
                  </a:cubicBezTo>
                  <a:cubicBezTo>
                    <a:pt x="335" y="204"/>
                    <a:pt x="335" y="204"/>
                    <a:pt x="335" y="204"/>
                  </a:cubicBezTo>
                  <a:moveTo>
                    <a:pt x="333" y="203"/>
                  </a:moveTo>
                  <a:cubicBezTo>
                    <a:pt x="309" y="225"/>
                    <a:pt x="309" y="225"/>
                    <a:pt x="309" y="225"/>
                  </a:cubicBezTo>
                  <a:cubicBezTo>
                    <a:pt x="309" y="225"/>
                    <a:pt x="309" y="225"/>
                    <a:pt x="309" y="225"/>
                  </a:cubicBezTo>
                  <a:cubicBezTo>
                    <a:pt x="334" y="203"/>
                    <a:pt x="334" y="203"/>
                    <a:pt x="334" y="203"/>
                  </a:cubicBezTo>
                  <a:cubicBezTo>
                    <a:pt x="334" y="203"/>
                    <a:pt x="333" y="203"/>
                    <a:pt x="333" y="203"/>
                  </a:cubicBezTo>
                  <a:moveTo>
                    <a:pt x="419" y="170"/>
                  </a:moveTo>
                  <a:cubicBezTo>
                    <a:pt x="364" y="190"/>
                    <a:pt x="364" y="190"/>
                    <a:pt x="364" y="190"/>
                  </a:cubicBezTo>
                  <a:cubicBezTo>
                    <a:pt x="375" y="175"/>
                    <a:pt x="375" y="175"/>
                    <a:pt x="375" y="175"/>
                  </a:cubicBezTo>
                  <a:cubicBezTo>
                    <a:pt x="375" y="175"/>
                    <a:pt x="374" y="175"/>
                    <a:pt x="374" y="175"/>
                  </a:cubicBezTo>
                  <a:cubicBezTo>
                    <a:pt x="363" y="190"/>
                    <a:pt x="363" y="190"/>
                    <a:pt x="363" y="190"/>
                  </a:cubicBezTo>
                  <a:cubicBezTo>
                    <a:pt x="338" y="200"/>
                    <a:pt x="338" y="200"/>
                    <a:pt x="338" y="200"/>
                  </a:cubicBezTo>
                  <a:cubicBezTo>
                    <a:pt x="338" y="200"/>
                    <a:pt x="338" y="200"/>
                    <a:pt x="338" y="200"/>
                  </a:cubicBezTo>
                  <a:cubicBezTo>
                    <a:pt x="363" y="191"/>
                    <a:pt x="363" y="191"/>
                    <a:pt x="363" y="191"/>
                  </a:cubicBezTo>
                  <a:cubicBezTo>
                    <a:pt x="326" y="242"/>
                    <a:pt x="326" y="242"/>
                    <a:pt x="326" y="242"/>
                  </a:cubicBezTo>
                  <a:cubicBezTo>
                    <a:pt x="326" y="242"/>
                    <a:pt x="326" y="242"/>
                    <a:pt x="326" y="242"/>
                  </a:cubicBezTo>
                  <a:cubicBezTo>
                    <a:pt x="364" y="191"/>
                    <a:pt x="364" y="191"/>
                    <a:pt x="364" y="191"/>
                  </a:cubicBezTo>
                  <a:cubicBezTo>
                    <a:pt x="419" y="170"/>
                    <a:pt x="419" y="170"/>
                    <a:pt x="419" y="170"/>
                  </a:cubicBezTo>
                  <a:cubicBezTo>
                    <a:pt x="419" y="170"/>
                    <a:pt x="419" y="170"/>
                    <a:pt x="419" y="170"/>
                  </a:cubicBezTo>
                  <a:moveTo>
                    <a:pt x="326" y="164"/>
                  </a:moveTo>
                  <a:cubicBezTo>
                    <a:pt x="325" y="164"/>
                    <a:pt x="325" y="164"/>
                    <a:pt x="325" y="164"/>
                  </a:cubicBezTo>
                  <a:cubicBezTo>
                    <a:pt x="325" y="164"/>
                    <a:pt x="325" y="164"/>
                    <a:pt x="325" y="164"/>
                  </a:cubicBezTo>
                  <a:cubicBezTo>
                    <a:pt x="335" y="198"/>
                    <a:pt x="335" y="198"/>
                    <a:pt x="335" y="198"/>
                  </a:cubicBezTo>
                  <a:cubicBezTo>
                    <a:pt x="335" y="198"/>
                    <a:pt x="335" y="198"/>
                    <a:pt x="335" y="198"/>
                  </a:cubicBezTo>
                  <a:cubicBezTo>
                    <a:pt x="326" y="164"/>
                    <a:pt x="326" y="164"/>
                    <a:pt x="326" y="164"/>
                  </a:cubicBezTo>
                  <a:moveTo>
                    <a:pt x="327" y="163"/>
                  </a:moveTo>
                  <a:cubicBezTo>
                    <a:pt x="327" y="163"/>
                    <a:pt x="327" y="163"/>
                    <a:pt x="327" y="163"/>
                  </a:cubicBezTo>
                  <a:cubicBezTo>
                    <a:pt x="374" y="174"/>
                    <a:pt x="374" y="174"/>
                    <a:pt x="374" y="174"/>
                  </a:cubicBezTo>
                  <a:cubicBezTo>
                    <a:pt x="374" y="173"/>
                    <a:pt x="374" y="173"/>
                    <a:pt x="374" y="173"/>
                  </a:cubicBezTo>
                  <a:cubicBezTo>
                    <a:pt x="327" y="163"/>
                    <a:pt x="327" y="163"/>
                    <a:pt x="327" y="163"/>
                  </a:cubicBezTo>
                  <a:moveTo>
                    <a:pt x="1" y="162"/>
                  </a:moveTo>
                  <a:cubicBezTo>
                    <a:pt x="1" y="162"/>
                    <a:pt x="1" y="162"/>
                    <a:pt x="1" y="162"/>
                  </a:cubicBezTo>
                  <a:cubicBezTo>
                    <a:pt x="48" y="172"/>
                    <a:pt x="48" y="172"/>
                    <a:pt x="48" y="172"/>
                  </a:cubicBezTo>
                  <a:cubicBezTo>
                    <a:pt x="48" y="172"/>
                    <a:pt x="48" y="172"/>
                    <a:pt x="48" y="172"/>
                  </a:cubicBezTo>
                  <a:cubicBezTo>
                    <a:pt x="1" y="162"/>
                    <a:pt x="1" y="162"/>
                    <a:pt x="1" y="162"/>
                  </a:cubicBezTo>
                  <a:moveTo>
                    <a:pt x="219" y="153"/>
                  </a:moveTo>
                  <a:cubicBezTo>
                    <a:pt x="171" y="163"/>
                    <a:pt x="171" y="163"/>
                    <a:pt x="171" y="163"/>
                  </a:cubicBezTo>
                  <a:cubicBezTo>
                    <a:pt x="171" y="163"/>
                    <a:pt x="171" y="163"/>
                    <a:pt x="171" y="163"/>
                  </a:cubicBezTo>
                  <a:cubicBezTo>
                    <a:pt x="219" y="153"/>
                    <a:pt x="219" y="153"/>
                    <a:pt x="219" y="153"/>
                  </a:cubicBezTo>
                  <a:cubicBezTo>
                    <a:pt x="219" y="153"/>
                    <a:pt x="219" y="153"/>
                    <a:pt x="219" y="153"/>
                  </a:cubicBezTo>
                  <a:moveTo>
                    <a:pt x="62" y="149"/>
                  </a:moveTo>
                  <a:cubicBezTo>
                    <a:pt x="53" y="170"/>
                    <a:pt x="53" y="170"/>
                    <a:pt x="53" y="170"/>
                  </a:cubicBezTo>
                  <a:cubicBezTo>
                    <a:pt x="53" y="170"/>
                    <a:pt x="53" y="170"/>
                    <a:pt x="53" y="170"/>
                  </a:cubicBezTo>
                  <a:cubicBezTo>
                    <a:pt x="62" y="149"/>
                    <a:pt x="62" y="149"/>
                    <a:pt x="62" y="149"/>
                  </a:cubicBezTo>
                  <a:cubicBezTo>
                    <a:pt x="62" y="149"/>
                    <a:pt x="62" y="149"/>
                    <a:pt x="62" y="149"/>
                  </a:cubicBezTo>
                  <a:moveTo>
                    <a:pt x="61" y="147"/>
                  </a:moveTo>
                  <a:cubicBezTo>
                    <a:pt x="1" y="161"/>
                    <a:pt x="1" y="161"/>
                    <a:pt x="1" y="161"/>
                  </a:cubicBezTo>
                  <a:cubicBezTo>
                    <a:pt x="1" y="161"/>
                    <a:pt x="1" y="161"/>
                    <a:pt x="1" y="161"/>
                  </a:cubicBezTo>
                  <a:cubicBezTo>
                    <a:pt x="61" y="148"/>
                    <a:pt x="61" y="148"/>
                    <a:pt x="61" y="148"/>
                  </a:cubicBezTo>
                  <a:cubicBezTo>
                    <a:pt x="61" y="148"/>
                    <a:pt x="61" y="148"/>
                    <a:pt x="61" y="147"/>
                  </a:cubicBezTo>
                  <a:moveTo>
                    <a:pt x="292" y="147"/>
                  </a:moveTo>
                  <a:cubicBezTo>
                    <a:pt x="292" y="147"/>
                    <a:pt x="292" y="147"/>
                    <a:pt x="292" y="147"/>
                  </a:cubicBezTo>
                  <a:cubicBezTo>
                    <a:pt x="302" y="160"/>
                    <a:pt x="302" y="160"/>
                    <a:pt x="302" y="160"/>
                  </a:cubicBezTo>
                  <a:cubicBezTo>
                    <a:pt x="222" y="152"/>
                    <a:pt x="222" y="152"/>
                    <a:pt x="222" y="152"/>
                  </a:cubicBezTo>
                  <a:cubicBezTo>
                    <a:pt x="222" y="152"/>
                    <a:pt x="222" y="153"/>
                    <a:pt x="222" y="153"/>
                  </a:cubicBezTo>
                  <a:cubicBezTo>
                    <a:pt x="302" y="160"/>
                    <a:pt x="302" y="160"/>
                    <a:pt x="302" y="160"/>
                  </a:cubicBezTo>
                  <a:cubicBezTo>
                    <a:pt x="315" y="175"/>
                    <a:pt x="315" y="175"/>
                    <a:pt x="315" y="175"/>
                  </a:cubicBezTo>
                  <a:cubicBezTo>
                    <a:pt x="272" y="231"/>
                    <a:pt x="272" y="231"/>
                    <a:pt x="272" y="231"/>
                  </a:cubicBezTo>
                  <a:cubicBezTo>
                    <a:pt x="273" y="231"/>
                    <a:pt x="273" y="231"/>
                    <a:pt x="273" y="231"/>
                  </a:cubicBezTo>
                  <a:cubicBezTo>
                    <a:pt x="315" y="176"/>
                    <a:pt x="315" y="176"/>
                    <a:pt x="315" y="176"/>
                  </a:cubicBezTo>
                  <a:cubicBezTo>
                    <a:pt x="319" y="181"/>
                    <a:pt x="319" y="181"/>
                    <a:pt x="319" y="181"/>
                  </a:cubicBezTo>
                  <a:cubicBezTo>
                    <a:pt x="308" y="224"/>
                    <a:pt x="308" y="224"/>
                    <a:pt x="308" y="224"/>
                  </a:cubicBezTo>
                  <a:cubicBezTo>
                    <a:pt x="308" y="224"/>
                    <a:pt x="308" y="224"/>
                    <a:pt x="308" y="224"/>
                  </a:cubicBezTo>
                  <a:cubicBezTo>
                    <a:pt x="320" y="182"/>
                    <a:pt x="320" y="182"/>
                    <a:pt x="320" y="182"/>
                  </a:cubicBezTo>
                  <a:cubicBezTo>
                    <a:pt x="334" y="199"/>
                    <a:pt x="334" y="199"/>
                    <a:pt x="334" y="199"/>
                  </a:cubicBezTo>
                  <a:cubicBezTo>
                    <a:pt x="334" y="199"/>
                    <a:pt x="334" y="199"/>
                    <a:pt x="334" y="199"/>
                  </a:cubicBezTo>
                  <a:cubicBezTo>
                    <a:pt x="320" y="181"/>
                    <a:pt x="320" y="181"/>
                    <a:pt x="320" y="181"/>
                  </a:cubicBezTo>
                  <a:cubicBezTo>
                    <a:pt x="325" y="164"/>
                    <a:pt x="325" y="164"/>
                    <a:pt x="325" y="164"/>
                  </a:cubicBezTo>
                  <a:cubicBezTo>
                    <a:pt x="324" y="164"/>
                    <a:pt x="324" y="164"/>
                    <a:pt x="324" y="164"/>
                  </a:cubicBezTo>
                  <a:cubicBezTo>
                    <a:pt x="320" y="181"/>
                    <a:pt x="320" y="181"/>
                    <a:pt x="320" y="181"/>
                  </a:cubicBezTo>
                  <a:cubicBezTo>
                    <a:pt x="315" y="175"/>
                    <a:pt x="315" y="175"/>
                    <a:pt x="315" y="175"/>
                  </a:cubicBezTo>
                  <a:cubicBezTo>
                    <a:pt x="324" y="164"/>
                    <a:pt x="324" y="164"/>
                    <a:pt x="324" y="164"/>
                  </a:cubicBezTo>
                  <a:cubicBezTo>
                    <a:pt x="324" y="164"/>
                    <a:pt x="324" y="164"/>
                    <a:pt x="324" y="164"/>
                  </a:cubicBezTo>
                  <a:cubicBezTo>
                    <a:pt x="315" y="175"/>
                    <a:pt x="315" y="175"/>
                    <a:pt x="315" y="175"/>
                  </a:cubicBezTo>
                  <a:cubicBezTo>
                    <a:pt x="303" y="160"/>
                    <a:pt x="303" y="160"/>
                    <a:pt x="303" y="160"/>
                  </a:cubicBezTo>
                  <a:cubicBezTo>
                    <a:pt x="323" y="162"/>
                    <a:pt x="323" y="162"/>
                    <a:pt x="323" y="162"/>
                  </a:cubicBezTo>
                  <a:cubicBezTo>
                    <a:pt x="323" y="162"/>
                    <a:pt x="323" y="162"/>
                    <a:pt x="323" y="162"/>
                  </a:cubicBezTo>
                  <a:cubicBezTo>
                    <a:pt x="303" y="160"/>
                    <a:pt x="303" y="160"/>
                    <a:pt x="303" y="160"/>
                  </a:cubicBezTo>
                  <a:cubicBezTo>
                    <a:pt x="292" y="147"/>
                    <a:pt x="292" y="147"/>
                    <a:pt x="292" y="147"/>
                  </a:cubicBezTo>
                  <a:moveTo>
                    <a:pt x="293" y="146"/>
                  </a:moveTo>
                  <a:cubicBezTo>
                    <a:pt x="293" y="146"/>
                    <a:pt x="293" y="146"/>
                    <a:pt x="293" y="146"/>
                  </a:cubicBezTo>
                  <a:cubicBezTo>
                    <a:pt x="323" y="162"/>
                    <a:pt x="323" y="162"/>
                    <a:pt x="323" y="162"/>
                  </a:cubicBezTo>
                  <a:cubicBezTo>
                    <a:pt x="323" y="162"/>
                    <a:pt x="323" y="161"/>
                    <a:pt x="323" y="161"/>
                  </a:cubicBezTo>
                  <a:cubicBezTo>
                    <a:pt x="293" y="146"/>
                    <a:pt x="293" y="146"/>
                    <a:pt x="293" y="146"/>
                  </a:cubicBezTo>
                  <a:moveTo>
                    <a:pt x="287" y="145"/>
                  </a:moveTo>
                  <a:cubicBezTo>
                    <a:pt x="222" y="152"/>
                    <a:pt x="222" y="152"/>
                    <a:pt x="222" y="152"/>
                  </a:cubicBezTo>
                  <a:cubicBezTo>
                    <a:pt x="222" y="152"/>
                    <a:pt x="222" y="152"/>
                    <a:pt x="222" y="152"/>
                  </a:cubicBezTo>
                  <a:cubicBezTo>
                    <a:pt x="288" y="145"/>
                    <a:pt x="288" y="145"/>
                    <a:pt x="288" y="145"/>
                  </a:cubicBezTo>
                  <a:cubicBezTo>
                    <a:pt x="288" y="145"/>
                    <a:pt x="288" y="145"/>
                    <a:pt x="287" y="145"/>
                  </a:cubicBezTo>
                  <a:moveTo>
                    <a:pt x="107" y="111"/>
                  </a:moveTo>
                  <a:cubicBezTo>
                    <a:pt x="64" y="146"/>
                    <a:pt x="64" y="146"/>
                    <a:pt x="64" y="146"/>
                  </a:cubicBezTo>
                  <a:cubicBezTo>
                    <a:pt x="64" y="146"/>
                    <a:pt x="64" y="146"/>
                    <a:pt x="64" y="146"/>
                  </a:cubicBezTo>
                  <a:cubicBezTo>
                    <a:pt x="108" y="111"/>
                    <a:pt x="108" y="111"/>
                    <a:pt x="108" y="111"/>
                  </a:cubicBezTo>
                  <a:cubicBezTo>
                    <a:pt x="108" y="111"/>
                    <a:pt x="108" y="111"/>
                    <a:pt x="107" y="111"/>
                  </a:cubicBezTo>
                  <a:moveTo>
                    <a:pt x="220" y="110"/>
                  </a:moveTo>
                  <a:cubicBezTo>
                    <a:pt x="220" y="110"/>
                    <a:pt x="220" y="110"/>
                    <a:pt x="219" y="110"/>
                  </a:cubicBezTo>
                  <a:cubicBezTo>
                    <a:pt x="219" y="110"/>
                    <a:pt x="219" y="110"/>
                    <a:pt x="219" y="110"/>
                  </a:cubicBezTo>
                  <a:cubicBezTo>
                    <a:pt x="220" y="150"/>
                    <a:pt x="220" y="150"/>
                    <a:pt x="220" y="150"/>
                  </a:cubicBezTo>
                  <a:cubicBezTo>
                    <a:pt x="220" y="150"/>
                    <a:pt x="220" y="150"/>
                    <a:pt x="221" y="150"/>
                  </a:cubicBezTo>
                  <a:cubicBezTo>
                    <a:pt x="221" y="150"/>
                    <a:pt x="221" y="150"/>
                    <a:pt x="221" y="150"/>
                  </a:cubicBezTo>
                  <a:cubicBezTo>
                    <a:pt x="220" y="110"/>
                    <a:pt x="220" y="110"/>
                    <a:pt x="220" y="110"/>
                  </a:cubicBezTo>
                  <a:moveTo>
                    <a:pt x="57" y="105"/>
                  </a:moveTo>
                  <a:cubicBezTo>
                    <a:pt x="57" y="105"/>
                    <a:pt x="57" y="105"/>
                    <a:pt x="57" y="106"/>
                  </a:cubicBezTo>
                  <a:cubicBezTo>
                    <a:pt x="62" y="145"/>
                    <a:pt x="62" y="145"/>
                    <a:pt x="62" y="145"/>
                  </a:cubicBezTo>
                  <a:cubicBezTo>
                    <a:pt x="62" y="145"/>
                    <a:pt x="63" y="145"/>
                    <a:pt x="63" y="145"/>
                  </a:cubicBezTo>
                  <a:cubicBezTo>
                    <a:pt x="57" y="105"/>
                    <a:pt x="57" y="105"/>
                    <a:pt x="57" y="105"/>
                  </a:cubicBezTo>
                  <a:moveTo>
                    <a:pt x="54" y="105"/>
                  </a:moveTo>
                  <a:cubicBezTo>
                    <a:pt x="0" y="160"/>
                    <a:pt x="0" y="160"/>
                    <a:pt x="0" y="160"/>
                  </a:cubicBezTo>
                  <a:cubicBezTo>
                    <a:pt x="1" y="160"/>
                    <a:pt x="1" y="160"/>
                    <a:pt x="1" y="160"/>
                  </a:cubicBezTo>
                  <a:cubicBezTo>
                    <a:pt x="55" y="105"/>
                    <a:pt x="55" y="105"/>
                    <a:pt x="55" y="105"/>
                  </a:cubicBezTo>
                  <a:cubicBezTo>
                    <a:pt x="55" y="105"/>
                    <a:pt x="54" y="105"/>
                    <a:pt x="54" y="105"/>
                  </a:cubicBezTo>
                  <a:moveTo>
                    <a:pt x="339" y="97"/>
                  </a:moveTo>
                  <a:cubicBezTo>
                    <a:pt x="325" y="160"/>
                    <a:pt x="325" y="160"/>
                    <a:pt x="325" y="160"/>
                  </a:cubicBezTo>
                  <a:cubicBezTo>
                    <a:pt x="325" y="160"/>
                    <a:pt x="325" y="160"/>
                    <a:pt x="325" y="161"/>
                  </a:cubicBezTo>
                  <a:cubicBezTo>
                    <a:pt x="339" y="97"/>
                    <a:pt x="339" y="97"/>
                    <a:pt x="339" y="97"/>
                  </a:cubicBezTo>
                  <a:cubicBezTo>
                    <a:pt x="339" y="97"/>
                    <a:pt x="339" y="97"/>
                    <a:pt x="339" y="97"/>
                  </a:cubicBezTo>
                  <a:moveTo>
                    <a:pt x="337" y="96"/>
                  </a:moveTo>
                  <a:cubicBezTo>
                    <a:pt x="292" y="143"/>
                    <a:pt x="292" y="143"/>
                    <a:pt x="292" y="143"/>
                  </a:cubicBezTo>
                  <a:cubicBezTo>
                    <a:pt x="292" y="143"/>
                    <a:pt x="292" y="143"/>
                    <a:pt x="292" y="143"/>
                  </a:cubicBezTo>
                  <a:cubicBezTo>
                    <a:pt x="338" y="96"/>
                    <a:pt x="338" y="96"/>
                    <a:pt x="338" y="96"/>
                  </a:cubicBezTo>
                  <a:cubicBezTo>
                    <a:pt x="338" y="96"/>
                    <a:pt x="338" y="96"/>
                    <a:pt x="337" y="96"/>
                  </a:cubicBezTo>
                  <a:moveTo>
                    <a:pt x="337" y="95"/>
                  </a:moveTo>
                  <a:cubicBezTo>
                    <a:pt x="264" y="131"/>
                    <a:pt x="264" y="131"/>
                    <a:pt x="264" y="131"/>
                  </a:cubicBezTo>
                  <a:cubicBezTo>
                    <a:pt x="223" y="108"/>
                    <a:pt x="223" y="108"/>
                    <a:pt x="223" y="108"/>
                  </a:cubicBezTo>
                  <a:cubicBezTo>
                    <a:pt x="223" y="108"/>
                    <a:pt x="223" y="108"/>
                    <a:pt x="222" y="108"/>
                  </a:cubicBezTo>
                  <a:cubicBezTo>
                    <a:pt x="264" y="131"/>
                    <a:pt x="264" y="131"/>
                    <a:pt x="264" y="131"/>
                  </a:cubicBezTo>
                  <a:cubicBezTo>
                    <a:pt x="222" y="151"/>
                    <a:pt x="222" y="151"/>
                    <a:pt x="222" y="151"/>
                  </a:cubicBezTo>
                  <a:cubicBezTo>
                    <a:pt x="222" y="151"/>
                    <a:pt x="222" y="152"/>
                    <a:pt x="222" y="152"/>
                  </a:cubicBezTo>
                  <a:cubicBezTo>
                    <a:pt x="264" y="131"/>
                    <a:pt x="264" y="131"/>
                    <a:pt x="264" y="131"/>
                  </a:cubicBezTo>
                  <a:cubicBezTo>
                    <a:pt x="288" y="144"/>
                    <a:pt x="288" y="144"/>
                    <a:pt x="288" y="144"/>
                  </a:cubicBezTo>
                  <a:cubicBezTo>
                    <a:pt x="288" y="144"/>
                    <a:pt x="288" y="144"/>
                    <a:pt x="288" y="143"/>
                  </a:cubicBezTo>
                  <a:cubicBezTo>
                    <a:pt x="265" y="131"/>
                    <a:pt x="265" y="131"/>
                    <a:pt x="265" y="131"/>
                  </a:cubicBezTo>
                  <a:cubicBezTo>
                    <a:pt x="337" y="95"/>
                    <a:pt x="337" y="95"/>
                    <a:pt x="337" y="95"/>
                  </a:cubicBezTo>
                  <a:cubicBezTo>
                    <a:pt x="337" y="95"/>
                    <a:pt x="337" y="95"/>
                    <a:pt x="337" y="95"/>
                  </a:cubicBezTo>
                  <a:moveTo>
                    <a:pt x="139" y="90"/>
                  </a:moveTo>
                  <a:cubicBezTo>
                    <a:pt x="139" y="90"/>
                    <a:pt x="139" y="90"/>
                    <a:pt x="139" y="90"/>
                  </a:cubicBezTo>
                  <a:cubicBezTo>
                    <a:pt x="139" y="90"/>
                    <a:pt x="139" y="90"/>
                    <a:pt x="139" y="90"/>
                  </a:cubicBezTo>
                  <a:cubicBezTo>
                    <a:pt x="162" y="107"/>
                    <a:pt x="162" y="107"/>
                    <a:pt x="162" y="107"/>
                  </a:cubicBezTo>
                  <a:cubicBezTo>
                    <a:pt x="114" y="109"/>
                    <a:pt x="114" y="109"/>
                    <a:pt x="114" y="109"/>
                  </a:cubicBezTo>
                  <a:cubicBezTo>
                    <a:pt x="114" y="109"/>
                    <a:pt x="114" y="109"/>
                    <a:pt x="114" y="109"/>
                  </a:cubicBezTo>
                  <a:cubicBezTo>
                    <a:pt x="162" y="108"/>
                    <a:pt x="162" y="108"/>
                    <a:pt x="162" y="108"/>
                  </a:cubicBezTo>
                  <a:cubicBezTo>
                    <a:pt x="195" y="133"/>
                    <a:pt x="195" y="133"/>
                    <a:pt x="195" y="133"/>
                  </a:cubicBezTo>
                  <a:cubicBezTo>
                    <a:pt x="170" y="162"/>
                    <a:pt x="170" y="162"/>
                    <a:pt x="170" y="162"/>
                  </a:cubicBezTo>
                  <a:cubicBezTo>
                    <a:pt x="170" y="162"/>
                    <a:pt x="171" y="162"/>
                    <a:pt x="171" y="162"/>
                  </a:cubicBezTo>
                  <a:cubicBezTo>
                    <a:pt x="196" y="134"/>
                    <a:pt x="196" y="134"/>
                    <a:pt x="196" y="134"/>
                  </a:cubicBezTo>
                  <a:cubicBezTo>
                    <a:pt x="219" y="151"/>
                    <a:pt x="219" y="151"/>
                    <a:pt x="219" y="151"/>
                  </a:cubicBezTo>
                  <a:cubicBezTo>
                    <a:pt x="219" y="151"/>
                    <a:pt x="219" y="151"/>
                    <a:pt x="219" y="151"/>
                  </a:cubicBezTo>
                  <a:cubicBezTo>
                    <a:pt x="219" y="151"/>
                    <a:pt x="219" y="151"/>
                    <a:pt x="219" y="151"/>
                  </a:cubicBezTo>
                  <a:cubicBezTo>
                    <a:pt x="196" y="133"/>
                    <a:pt x="196" y="133"/>
                    <a:pt x="196" y="133"/>
                  </a:cubicBezTo>
                  <a:cubicBezTo>
                    <a:pt x="217" y="109"/>
                    <a:pt x="217" y="109"/>
                    <a:pt x="217" y="109"/>
                  </a:cubicBezTo>
                  <a:cubicBezTo>
                    <a:pt x="217" y="109"/>
                    <a:pt x="217" y="109"/>
                    <a:pt x="217" y="109"/>
                  </a:cubicBezTo>
                  <a:cubicBezTo>
                    <a:pt x="196" y="133"/>
                    <a:pt x="196" y="133"/>
                    <a:pt x="196" y="133"/>
                  </a:cubicBezTo>
                  <a:cubicBezTo>
                    <a:pt x="163" y="108"/>
                    <a:pt x="163" y="108"/>
                    <a:pt x="163" y="108"/>
                  </a:cubicBezTo>
                  <a:cubicBezTo>
                    <a:pt x="216" y="106"/>
                    <a:pt x="216" y="106"/>
                    <a:pt x="216" y="106"/>
                  </a:cubicBezTo>
                  <a:cubicBezTo>
                    <a:pt x="216" y="106"/>
                    <a:pt x="216" y="106"/>
                    <a:pt x="216" y="106"/>
                  </a:cubicBezTo>
                  <a:cubicBezTo>
                    <a:pt x="162" y="107"/>
                    <a:pt x="162" y="107"/>
                    <a:pt x="162" y="107"/>
                  </a:cubicBezTo>
                  <a:cubicBezTo>
                    <a:pt x="139" y="90"/>
                    <a:pt x="139" y="90"/>
                    <a:pt x="139" y="90"/>
                  </a:cubicBezTo>
                  <a:moveTo>
                    <a:pt x="136" y="90"/>
                  </a:moveTo>
                  <a:cubicBezTo>
                    <a:pt x="113" y="107"/>
                    <a:pt x="113" y="107"/>
                    <a:pt x="113" y="107"/>
                  </a:cubicBezTo>
                  <a:cubicBezTo>
                    <a:pt x="113" y="107"/>
                    <a:pt x="113" y="107"/>
                    <a:pt x="113" y="107"/>
                  </a:cubicBezTo>
                  <a:cubicBezTo>
                    <a:pt x="136" y="90"/>
                    <a:pt x="136" y="90"/>
                    <a:pt x="136" y="90"/>
                  </a:cubicBezTo>
                  <a:cubicBezTo>
                    <a:pt x="136" y="90"/>
                    <a:pt x="136" y="90"/>
                    <a:pt x="136" y="90"/>
                  </a:cubicBezTo>
                  <a:moveTo>
                    <a:pt x="140" y="89"/>
                  </a:moveTo>
                  <a:cubicBezTo>
                    <a:pt x="140" y="89"/>
                    <a:pt x="140" y="89"/>
                    <a:pt x="139" y="89"/>
                  </a:cubicBezTo>
                  <a:cubicBezTo>
                    <a:pt x="216" y="106"/>
                    <a:pt x="216" y="106"/>
                    <a:pt x="216" y="106"/>
                  </a:cubicBezTo>
                  <a:cubicBezTo>
                    <a:pt x="216" y="105"/>
                    <a:pt x="216" y="105"/>
                    <a:pt x="216" y="105"/>
                  </a:cubicBezTo>
                  <a:cubicBezTo>
                    <a:pt x="140" y="89"/>
                    <a:pt x="140" y="89"/>
                    <a:pt x="140" y="89"/>
                  </a:cubicBezTo>
                  <a:moveTo>
                    <a:pt x="371" y="65"/>
                  </a:moveTo>
                  <a:cubicBezTo>
                    <a:pt x="356" y="96"/>
                    <a:pt x="356" y="96"/>
                    <a:pt x="356" y="96"/>
                  </a:cubicBezTo>
                  <a:cubicBezTo>
                    <a:pt x="342" y="94"/>
                    <a:pt x="342" y="94"/>
                    <a:pt x="342" y="94"/>
                  </a:cubicBezTo>
                  <a:cubicBezTo>
                    <a:pt x="342" y="94"/>
                    <a:pt x="342" y="95"/>
                    <a:pt x="342" y="95"/>
                  </a:cubicBezTo>
                  <a:cubicBezTo>
                    <a:pt x="356" y="96"/>
                    <a:pt x="356" y="96"/>
                    <a:pt x="356" y="96"/>
                  </a:cubicBezTo>
                  <a:cubicBezTo>
                    <a:pt x="352" y="105"/>
                    <a:pt x="352" y="105"/>
                    <a:pt x="352" y="105"/>
                  </a:cubicBezTo>
                  <a:cubicBezTo>
                    <a:pt x="342" y="96"/>
                    <a:pt x="342" y="96"/>
                    <a:pt x="342" y="96"/>
                  </a:cubicBezTo>
                  <a:cubicBezTo>
                    <a:pt x="342" y="96"/>
                    <a:pt x="341" y="96"/>
                    <a:pt x="341" y="96"/>
                  </a:cubicBezTo>
                  <a:cubicBezTo>
                    <a:pt x="351" y="105"/>
                    <a:pt x="351" y="105"/>
                    <a:pt x="351" y="105"/>
                  </a:cubicBezTo>
                  <a:cubicBezTo>
                    <a:pt x="326" y="161"/>
                    <a:pt x="326" y="161"/>
                    <a:pt x="326" y="161"/>
                  </a:cubicBezTo>
                  <a:cubicBezTo>
                    <a:pt x="326" y="161"/>
                    <a:pt x="326" y="161"/>
                    <a:pt x="326" y="161"/>
                  </a:cubicBezTo>
                  <a:cubicBezTo>
                    <a:pt x="352" y="106"/>
                    <a:pt x="352" y="106"/>
                    <a:pt x="352" y="106"/>
                  </a:cubicBezTo>
                  <a:cubicBezTo>
                    <a:pt x="379" y="130"/>
                    <a:pt x="379" y="130"/>
                    <a:pt x="379" y="130"/>
                  </a:cubicBezTo>
                  <a:cubicBezTo>
                    <a:pt x="326" y="161"/>
                    <a:pt x="326" y="161"/>
                    <a:pt x="326" y="161"/>
                  </a:cubicBezTo>
                  <a:cubicBezTo>
                    <a:pt x="326" y="161"/>
                    <a:pt x="327" y="161"/>
                    <a:pt x="327" y="162"/>
                  </a:cubicBezTo>
                  <a:cubicBezTo>
                    <a:pt x="379" y="130"/>
                    <a:pt x="379" y="130"/>
                    <a:pt x="379" y="130"/>
                  </a:cubicBezTo>
                  <a:cubicBezTo>
                    <a:pt x="420" y="168"/>
                    <a:pt x="420" y="168"/>
                    <a:pt x="420" y="168"/>
                  </a:cubicBezTo>
                  <a:cubicBezTo>
                    <a:pt x="420" y="167"/>
                    <a:pt x="420" y="167"/>
                    <a:pt x="420" y="167"/>
                  </a:cubicBezTo>
                  <a:cubicBezTo>
                    <a:pt x="379" y="130"/>
                    <a:pt x="379" y="130"/>
                    <a:pt x="379" y="130"/>
                  </a:cubicBezTo>
                  <a:cubicBezTo>
                    <a:pt x="419" y="106"/>
                    <a:pt x="419" y="106"/>
                    <a:pt x="419" y="106"/>
                  </a:cubicBezTo>
                  <a:cubicBezTo>
                    <a:pt x="419" y="106"/>
                    <a:pt x="419" y="106"/>
                    <a:pt x="419" y="106"/>
                  </a:cubicBezTo>
                  <a:cubicBezTo>
                    <a:pt x="379" y="130"/>
                    <a:pt x="379" y="130"/>
                    <a:pt x="379" y="130"/>
                  </a:cubicBezTo>
                  <a:cubicBezTo>
                    <a:pt x="352" y="105"/>
                    <a:pt x="352" y="105"/>
                    <a:pt x="352" y="105"/>
                  </a:cubicBezTo>
                  <a:cubicBezTo>
                    <a:pt x="356" y="96"/>
                    <a:pt x="356" y="96"/>
                    <a:pt x="356" y="96"/>
                  </a:cubicBezTo>
                  <a:cubicBezTo>
                    <a:pt x="419" y="105"/>
                    <a:pt x="419" y="105"/>
                    <a:pt x="419" y="105"/>
                  </a:cubicBezTo>
                  <a:cubicBezTo>
                    <a:pt x="419" y="105"/>
                    <a:pt x="419" y="104"/>
                    <a:pt x="419" y="104"/>
                  </a:cubicBezTo>
                  <a:cubicBezTo>
                    <a:pt x="356" y="96"/>
                    <a:pt x="356" y="96"/>
                    <a:pt x="356" y="96"/>
                  </a:cubicBezTo>
                  <a:cubicBezTo>
                    <a:pt x="371" y="65"/>
                    <a:pt x="371" y="65"/>
                    <a:pt x="371" y="65"/>
                  </a:cubicBezTo>
                  <a:cubicBezTo>
                    <a:pt x="371" y="65"/>
                    <a:pt x="371" y="65"/>
                    <a:pt x="371" y="65"/>
                  </a:cubicBezTo>
                  <a:moveTo>
                    <a:pt x="374" y="64"/>
                  </a:moveTo>
                  <a:cubicBezTo>
                    <a:pt x="374" y="64"/>
                    <a:pt x="374" y="64"/>
                    <a:pt x="374" y="64"/>
                  </a:cubicBezTo>
                  <a:cubicBezTo>
                    <a:pt x="419" y="104"/>
                    <a:pt x="419" y="104"/>
                    <a:pt x="419" y="104"/>
                  </a:cubicBezTo>
                  <a:cubicBezTo>
                    <a:pt x="420" y="104"/>
                    <a:pt x="420" y="103"/>
                    <a:pt x="420" y="103"/>
                  </a:cubicBezTo>
                  <a:cubicBezTo>
                    <a:pt x="374" y="64"/>
                    <a:pt x="374" y="64"/>
                    <a:pt x="374" y="64"/>
                  </a:cubicBezTo>
                  <a:moveTo>
                    <a:pt x="32" y="58"/>
                  </a:moveTo>
                  <a:cubicBezTo>
                    <a:pt x="14" y="85"/>
                    <a:pt x="14" y="85"/>
                    <a:pt x="14" y="85"/>
                  </a:cubicBezTo>
                  <a:cubicBezTo>
                    <a:pt x="14" y="85"/>
                    <a:pt x="14" y="85"/>
                    <a:pt x="15" y="85"/>
                  </a:cubicBezTo>
                  <a:cubicBezTo>
                    <a:pt x="15" y="85"/>
                    <a:pt x="15" y="85"/>
                    <a:pt x="15" y="86"/>
                  </a:cubicBezTo>
                  <a:cubicBezTo>
                    <a:pt x="33" y="59"/>
                    <a:pt x="33" y="59"/>
                    <a:pt x="33" y="59"/>
                  </a:cubicBezTo>
                  <a:cubicBezTo>
                    <a:pt x="32" y="58"/>
                    <a:pt x="32" y="58"/>
                    <a:pt x="32" y="58"/>
                  </a:cubicBezTo>
                  <a:cubicBezTo>
                    <a:pt x="32" y="58"/>
                    <a:pt x="32" y="58"/>
                    <a:pt x="32" y="58"/>
                  </a:cubicBezTo>
                  <a:moveTo>
                    <a:pt x="109" y="88"/>
                  </a:moveTo>
                  <a:cubicBezTo>
                    <a:pt x="94" y="88"/>
                    <a:pt x="94" y="88"/>
                    <a:pt x="94" y="88"/>
                  </a:cubicBezTo>
                  <a:cubicBezTo>
                    <a:pt x="101" y="74"/>
                    <a:pt x="101" y="74"/>
                    <a:pt x="101" y="74"/>
                  </a:cubicBezTo>
                  <a:cubicBezTo>
                    <a:pt x="109" y="77"/>
                    <a:pt x="109" y="77"/>
                    <a:pt x="109" y="77"/>
                  </a:cubicBezTo>
                  <a:cubicBezTo>
                    <a:pt x="109" y="88"/>
                    <a:pt x="109" y="88"/>
                    <a:pt x="109" y="88"/>
                  </a:cubicBezTo>
                  <a:moveTo>
                    <a:pt x="60" y="57"/>
                  </a:moveTo>
                  <a:cubicBezTo>
                    <a:pt x="60" y="57"/>
                    <a:pt x="60" y="58"/>
                    <a:pt x="60" y="58"/>
                  </a:cubicBezTo>
                  <a:cubicBezTo>
                    <a:pt x="101" y="74"/>
                    <a:pt x="101" y="74"/>
                    <a:pt x="101" y="74"/>
                  </a:cubicBezTo>
                  <a:cubicBezTo>
                    <a:pt x="94" y="88"/>
                    <a:pt x="94" y="88"/>
                    <a:pt x="94" y="88"/>
                  </a:cubicBezTo>
                  <a:cubicBezTo>
                    <a:pt x="49" y="88"/>
                    <a:pt x="49" y="88"/>
                    <a:pt x="49" y="88"/>
                  </a:cubicBezTo>
                  <a:cubicBezTo>
                    <a:pt x="40" y="70"/>
                    <a:pt x="40" y="70"/>
                    <a:pt x="40" y="70"/>
                  </a:cubicBezTo>
                  <a:cubicBezTo>
                    <a:pt x="57" y="58"/>
                    <a:pt x="57" y="58"/>
                    <a:pt x="57" y="58"/>
                  </a:cubicBezTo>
                  <a:cubicBezTo>
                    <a:pt x="57" y="58"/>
                    <a:pt x="57" y="58"/>
                    <a:pt x="57" y="58"/>
                  </a:cubicBezTo>
                  <a:cubicBezTo>
                    <a:pt x="40" y="69"/>
                    <a:pt x="40" y="69"/>
                    <a:pt x="40" y="69"/>
                  </a:cubicBezTo>
                  <a:cubicBezTo>
                    <a:pt x="34" y="58"/>
                    <a:pt x="34" y="58"/>
                    <a:pt x="34" y="58"/>
                  </a:cubicBezTo>
                  <a:cubicBezTo>
                    <a:pt x="34" y="58"/>
                    <a:pt x="34" y="58"/>
                    <a:pt x="34" y="59"/>
                  </a:cubicBezTo>
                  <a:cubicBezTo>
                    <a:pt x="40" y="69"/>
                    <a:pt x="40" y="69"/>
                    <a:pt x="40" y="69"/>
                  </a:cubicBezTo>
                  <a:cubicBezTo>
                    <a:pt x="15" y="86"/>
                    <a:pt x="15" y="86"/>
                    <a:pt x="15" y="86"/>
                  </a:cubicBezTo>
                  <a:cubicBezTo>
                    <a:pt x="15" y="86"/>
                    <a:pt x="15" y="86"/>
                    <a:pt x="15" y="86"/>
                  </a:cubicBezTo>
                  <a:cubicBezTo>
                    <a:pt x="40" y="70"/>
                    <a:pt x="40" y="70"/>
                    <a:pt x="40" y="70"/>
                  </a:cubicBezTo>
                  <a:cubicBezTo>
                    <a:pt x="49" y="88"/>
                    <a:pt x="49" y="88"/>
                    <a:pt x="49" y="88"/>
                  </a:cubicBezTo>
                  <a:cubicBezTo>
                    <a:pt x="16" y="88"/>
                    <a:pt x="16" y="88"/>
                    <a:pt x="16" y="88"/>
                  </a:cubicBezTo>
                  <a:cubicBezTo>
                    <a:pt x="16" y="88"/>
                    <a:pt x="16" y="88"/>
                    <a:pt x="16" y="88"/>
                  </a:cubicBezTo>
                  <a:cubicBezTo>
                    <a:pt x="49" y="88"/>
                    <a:pt x="49" y="88"/>
                    <a:pt x="49" y="88"/>
                  </a:cubicBezTo>
                  <a:cubicBezTo>
                    <a:pt x="55" y="100"/>
                    <a:pt x="55" y="100"/>
                    <a:pt x="55" y="100"/>
                  </a:cubicBezTo>
                  <a:cubicBezTo>
                    <a:pt x="55" y="100"/>
                    <a:pt x="55" y="100"/>
                    <a:pt x="55" y="100"/>
                  </a:cubicBezTo>
                  <a:cubicBezTo>
                    <a:pt x="49" y="88"/>
                    <a:pt x="49" y="88"/>
                    <a:pt x="49" y="88"/>
                  </a:cubicBezTo>
                  <a:cubicBezTo>
                    <a:pt x="93" y="89"/>
                    <a:pt x="93" y="89"/>
                    <a:pt x="93" y="89"/>
                  </a:cubicBezTo>
                  <a:cubicBezTo>
                    <a:pt x="84" y="106"/>
                    <a:pt x="84" y="106"/>
                    <a:pt x="84" y="106"/>
                  </a:cubicBezTo>
                  <a:cubicBezTo>
                    <a:pt x="59" y="103"/>
                    <a:pt x="59" y="103"/>
                    <a:pt x="59" y="103"/>
                  </a:cubicBezTo>
                  <a:cubicBezTo>
                    <a:pt x="59" y="103"/>
                    <a:pt x="59" y="103"/>
                    <a:pt x="59" y="103"/>
                  </a:cubicBezTo>
                  <a:cubicBezTo>
                    <a:pt x="84" y="106"/>
                    <a:pt x="84" y="106"/>
                    <a:pt x="84" y="106"/>
                  </a:cubicBezTo>
                  <a:cubicBezTo>
                    <a:pt x="64" y="145"/>
                    <a:pt x="64" y="145"/>
                    <a:pt x="64" y="145"/>
                  </a:cubicBezTo>
                  <a:cubicBezTo>
                    <a:pt x="64" y="145"/>
                    <a:pt x="64" y="145"/>
                    <a:pt x="64" y="146"/>
                  </a:cubicBezTo>
                  <a:cubicBezTo>
                    <a:pt x="84" y="106"/>
                    <a:pt x="84" y="106"/>
                    <a:pt x="84" y="106"/>
                  </a:cubicBezTo>
                  <a:cubicBezTo>
                    <a:pt x="107" y="109"/>
                    <a:pt x="107" y="109"/>
                    <a:pt x="107" y="109"/>
                  </a:cubicBezTo>
                  <a:cubicBezTo>
                    <a:pt x="107" y="109"/>
                    <a:pt x="107" y="109"/>
                    <a:pt x="107" y="108"/>
                  </a:cubicBezTo>
                  <a:cubicBezTo>
                    <a:pt x="85" y="106"/>
                    <a:pt x="85" y="106"/>
                    <a:pt x="85" y="106"/>
                  </a:cubicBezTo>
                  <a:cubicBezTo>
                    <a:pt x="94" y="89"/>
                    <a:pt x="94" y="89"/>
                    <a:pt x="94" y="89"/>
                  </a:cubicBezTo>
                  <a:cubicBezTo>
                    <a:pt x="109" y="89"/>
                    <a:pt x="109" y="89"/>
                    <a:pt x="109" y="89"/>
                  </a:cubicBezTo>
                  <a:cubicBezTo>
                    <a:pt x="110" y="106"/>
                    <a:pt x="110" y="106"/>
                    <a:pt x="110" y="106"/>
                  </a:cubicBezTo>
                  <a:cubicBezTo>
                    <a:pt x="110" y="106"/>
                    <a:pt x="110" y="106"/>
                    <a:pt x="110" y="106"/>
                  </a:cubicBezTo>
                  <a:cubicBezTo>
                    <a:pt x="110" y="106"/>
                    <a:pt x="110" y="106"/>
                    <a:pt x="110" y="106"/>
                  </a:cubicBezTo>
                  <a:cubicBezTo>
                    <a:pt x="110" y="89"/>
                    <a:pt x="110" y="89"/>
                    <a:pt x="110" y="89"/>
                  </a:cubicBezTo>
                  <a:cubicBezTo>
                    <a:pt x="136" y="89"/>
                    <a:pt x="136" y="89"/>
                    <a:pt x="136" y="89"/>
                  </a:cubicBezTo>
                  <a:cubicBezTo>
                    <a:pt x="136" y="89"/>
                    <a:pt x="136" y="89"/>
                    <a:pt x="136" y="89"/>
                  </a:cubicBezTo>
                  <a:cubicBezTo>
                    <a:pt x="110" y="88"/>
                    <a:pt x="110" y="88"/>
                    <a:pt x="110" y="88"/>
                  </a:cubicBezTo>
                  <a:cubicBezTo>
                    <a:pt x="109" y="77"/>
                    <a:pt x="109" y="77"/>
                    <a:pt x="109" y="77"/>
                  </a:cubicBezTo>
                  <a:cubicBezTo>
                    <a:pt x="136" y="88"/>
                    <a:pt x="136" y="88"/>
                    <a:pt x="136" y="88"/>
                  </a:cubicBezTo>
                  <a:cubicBezTo>
                    <a:pt x="136" y="88"/>
                    <a:pt x="136" y="88"/>
                    <a:pt x="136" y="88"/>
                  </a:cubicBezTo>
                  <a:cubicBezTo>
                    <a:pt x="109" y="77"/>
                    <a:pt x="109" y="77"/>
                    <a:pt x="109" y="77"/>
                  </a:cubicBezTo>
                  <a:cubicBezTo>
                    <a:pt x="109" y="63"/>
                    <a:pt x="109" y="63"/>
                    <a:pt x="109" y="63"/>
                  </a:cubicBezTo>
                  <a:cubicBezTo>
                    <a:pt x="108" y="63"/>
                    <a:pt x="108" y="63"/>
                    <a:pt x="108" y="63"/>
                  </a:cubicBezTo>
                  <a:cubicBezTo>
                    <a:pt x="108" y="63"/>
                    <a:pt x="108" y="63"/>
                    <a:pt x="108" y="63"/>
                  </a:cubicBezTo>
                  <a:cubicBezTo>
                    <a:pt x="109" y="77"/>
                    <a:pt x="109" y="77"/>
                    <a:pt x="109" y="77"/>
                  </a:cubicBezTo>
                  <a:cubicBezTo>
                    <a:pt x="101" y="74"/>
                    <a:pt x="101" y="74"/>
                    <a:pt x="101" y="74"/>
                  </a:cubicBezTo>
                  <a:cubicBezTo>
                    <a:pt x="107" y="63"/>
                    <a:pt x="107" y="63"/>
                    <a:pt x="107" y="63"/>
                  </a:cubicBezTo>
                  <a:cubicBezTo>
                    <a:pt x="107" y="63"/>
                    <a:pt x="107" y="63"/>
                    <a:pt x="107" y="63"/>
                  </a:cubicBezTo>
                  <a:cubicBezTo>
                    <a:pt x="101" y="74"/>
                    <a:pt x="101" y="74"/>
                    <a:pt x="101" y="74"/>
                  </a:cubicBezTo>
                  <a:cubicBezTo>
                    <a:pt x="60" y="57"/>
                    <a:pt x="60" y="57"/>
                    <a:pt x="60" y="57"/>
                  </a:cubicBezTo>
                  <a:moveTo>
                    <a:pt x="61" y="57"/>
                  </a:moveTo>
                  <a:cubicBezTo>
                    <a:pt x="61" y="57"/>
                    <a:pt x="61" y="57"/>
                    <a:pt x="61" y="57"/>
                  </a:cubicBezTo>
                  <a:cubicBezTo>
                    <a:pt x="106" y="61"/>
                    <a:pt x="106" y="61"/>
                    <a:pt x="106" y="61"/>
                  </a:cubicBezTo>
                  <a:cubicBezTo>
                    <a:pt x="106" y="60"/>
                    <a:pt x="106" y="60"/>
                    <a:pt x="106" y="60"/>
                  </a:cubicBezTo>
                  <a:cubicBezTo>
                    <a:pt x="61" y="57"/>
                    <a:pt x="61" y="57"/>
                    <a:pt x="61" y="57"/>
                  </a:cubicBezTo>
                  <a:moveTo>
                    <a:pt x="35" y="57"/>
                  </a:moveTo>
                  <a:cubicBezTo>
                    <a:pt x="35" y="57"/>
                    <a:pt x="35" y="57"/>
                    <a:pt x="35" y="57"/>
                  </a:cubicBezTo>
                  <a:cubicBezTo>
                    <a:pt x="57" y="57"/>
                    <a:pt x="57" y="57"/>
                    <a:pt x="57" y="57"/>
                  </a:cubicBezTo>
                  <a:cubicBezTo>
                    <a:pt x="57" y="57"/>
                    <a:pt x="57" y="57"/>
                    <a:pt x="57" y="57"/>
                  </a:cubicBezTo>
                  <a:cubicBezTo>
                    <a:pt x="35" y="57"/>
                    <a:pt x="35" y="57"/>
                    <a:pt x="35" y="57"/>
                  </a:cubicBezTo>
                  <a:moveTo>
                    <a:pt x="194" y="40"/>
                  </a:moveTo>
                  <a:cubicBezTo>
                    <a:pt x="194" y="40"/>
                    <a:pt x="193" y="40"/>
                    <a:pt x="193" y="40"/>
                  </a:cubicBezTo>
                  <a:cubicBezTo>
                    <a:pt x="218" y="103"/>
                    <a:pt x="218" y="103"/>
                    <a:pt x="218" y="103"/>
                  </a:cubicBezTo>
                  <a:cubicBezTo>
                    <a:pt x="218" y="103"/>
                    <a:pt x="218" y="103"/>
                    <a:pt x="218" y="103"/>
                  </a:cubicBezTo>
                  <a:cubicBezTo>
                    <a:pt x="194" y="40"/>
                    <a:pt x="194" y="40"/>
                    <a:pt x="194" y="40"/>
                  </a:cubicBezTo>
                  <a:moveTo>
                    <a:pt x="190" y="39"/>
                  </a:moveTo>
                  <a:cubicBezTo>
                    <a:pt x="139" y="87"/>
                    <a:pt x="139" y="87"/>
                    <a:pt x="139" y="87"/>
                  </a:cubicBezTo>
                  <a:cubicBezTo>
                    <a:pt x="139" y="87"/>
                    <a:pt x="139" y="88"/>
                    <a:pt x="139" y="88"/>
                  </a:cubicBezTo>
                  <a:cubicBezTo>
                    <a:pt x="191" y="40"/>
                    <a:pt x="191" y="40"/>
                    <a:pt x="191" y="40"/>
                  </a:cubicBezTo>
                  <a:cubicBezTo>
                    <a:pt x="191" y="39"/>
                    <a:pt x="190" y="39"/>
                    <a:pt x="190" y="39"/>
                  </a:cubicBezTo>
                  <a:moveTo>
                    <a:pt x="35" y="22"/>
                  </a:moveTo>
                  <a:cubicBezTo>
                    <a:pt x="33" y="55"/>
                    <a:pt x="33" y="55"/>
                    <a:pt x="33" y="55"/>
                  </a:cubicBezTo>
                  <a:cubicBezTo>
                    <a:pt x="34" y="55"/>
                    <a:pt x="34" y="55"/>
                    <a:pt x="34" y="55"/>
                  </a:cubicBezTo>
                  <a:cubicBezTo>
                    <a:pt x="36" y="22"/>
                    <a:pt x="36" y="22"/>
                    <a:pt x="36" y="22"/>
                  </a:cubicBezTo>
                  <a:cubicBezTo>
                    <a:pt x="36" y="22"/>
                    <a:pt x="36" y="22"/>
                    <a:pt x="36" y="22"/>
                  </a:cubicBezTo>
                  <a:cubicBezTo>
                    <a:pt x="36" y="22"/>
                    <a:pt x="35" y="22"/>
                    <a:pt x="35" y="22"/>
                  </a:cubicBezTo>
                  <a:moveTo>
                    <a:pt x="37" y="21"/>
                  </a:moveTo>
                  <a:cubicBezTo>
                    <a:pt x="37" y="21"/>
                    <a:pt x="37" y="21"/>
                    <a:pt x="37" y="21"/>
                  </a:cubicBezTo>
                  <a:cubicBezTo>
                    <a:pt x="57" y="55"/>
                    <a:pt x="57" y="55"/>
                    <a:pt x="57" y="55"/>
                  </a:cubicBezTo>
                  <a:cubicBezTo>
                    <a:pt x="58" y="55"/>
                    <a:pt x="58" y="55"/>
                    <a:pt x="58" y="55"/>
                  </a:cubicBezTo>
                  <a:cubicBezTo>
                    <a:pt x="37" y="21"/>
                    <a:pt x="37" y="21"/>
                    <a:pt x="37" y="21"/>
                  </a:cubicBezTo>
                  <a:moveTo>
                    <a:pt x="2" y="1"/>
                  </a:moveTo>
                  <a:cubicBezTo>
                    <a:pt x="2" y="1"/>
                    <a:pt x="2" y="1"/>
                    <a:pt x="2" y="1"/>
                  </a:cubicBezTo>
                  <a:cubicBezTo>
                    <a:pt x="32" y="55"/>
                    <a:pt x="32" y="55"/>
                    <a:pt x="32" y="55"/>
                  </a:cubicBezTo>
                  <a:cubicBezTo>
                    <a:pt x="32" y="55"/>
                    <a:pt x="32" y="55"/>
                    <a:pt x="33" y="55"/>
                  </a:cubicBezTo>
                  <a:cubicBezTo>
                    <a:pt x="2" y="1"/>
                    <a:pt x="2" y="1"/>
                    <a:pt x="2" y="1"/>
                  </a:cubicBezTo>
                  <a:moveTo>
                    <a:pt x="3" y="0"/>
                  </a:moveTo>
                  <a:cubicBezTo>
                    <a:pt x="3" y="0"/>
                    <a:pt x="3" y="0"/>
                    <a:pt x="2" y="0"/>
                  </a:cubicBezTo>
                  <a:cubicBezTo>
                    <a:pt x="2" y="0"/>
                    <a:pt x="2" y="0"/>
                    <a:pt x="2" y="0"/>
                  </a:cubicBezTo>
                  <a:cubicBezTo>
                    <a:pt x="33" y="18"/>
                    <a:pt x="33" y="18"/>
                    <a:pt x="33" y="18"/>
                  </a:cubicBezTo>
                  <a:cubicBezTo>
                    <a:pt x="33" y="18"/>
                    <a:pt x="33" y="18"/>
                    <a:pt x="33" y="17"/>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3215">
              <a:extLst>
                <a:ext uri="{FF2B5EF4-FFF2-40B4-BE49-F238E27FC236}">
                  <a16:creationId xmlns:a16="http://schemas.microsoft.com/office/drawing/2014/main" id="{84E98336-4027-41EA-BD59-721667EC0895}"/>
                </a:ext>
              </a:extLst>
            </p:cNvPr>
            <p:cNvSpPr>
              <a:spLocks/>
            </p:cNvSpPr>
            <p:nvPr/>
          </p:nvSpPr>
          <p:spPr bwMode="auto">
            <a:xfrm>
              <a:off x="7604043" y="471587"/>
              <a:ext cx="46900" cy="44141"/>
            </a:xfrm>
            <a:custGeom>
              <a:avLst/>
              <a:gdLst>
                <a:gd name="T0" fmla="*/ 3 w 7"/>
                <a:gd name="T1" fmla="*/ 0 h 7"/>
                <a:gd name="T2" fmla="*/ 3 w 7"/>
                <a:gd name="T3" fmla="*/ 0 h 7"/>
                <a:gd name="T4" fmla="*/ 0 w 7"/>
                <a:gd name="T5" fmla="*/ 1 h 7"/>
                <a:gd name="T6" fmla="*/ 0 w 7"/>
                <a:gd name="T7" fmla="*/ 2 h 7"/>
                <a:gd name="T8" fmla="*/ 0 w 7"/>
                <a:gd name="T9" fmla="*/ 3 h 7"/>
                <a:gd name="T10" fmla="*/ 0 w 7"/>
                <a:gd name="T11" fmla="*/ 5 h 7"/>
                <a:gd name="T12" fmla="*/ 1 w 7"/>
                <a:gd name="T13" fmla="*/ 5 h 7"/>
                <a:gd name="T14" fmla="*/ 1 w 7"/>
                <a:gd name="T15" fmla="*/ 6 h 7"/>
                <a:gd name="T16" fmla="*/ 3 w 7"/>
                <a:gd name="T17" fmla="*/ 7 h 7"/>
                <a:gd name="T18" fmla="*/ 6 w 7"/>
                <a:gd name="T19" fmla="*/ 5 h 7"/>
                <a:gd name="T20" fmla="*/ 7 w 7"/>
                <a:gd name="T21" fmla="*/ 3 h 7"/>
                <a:gd name="T22" fmla="*/ 7 w 7"/>
                <a:gd name="T23" fmla="*/ 3 h 7"/>
                <a:gd name="T24" fmla="*/ 6 w 7"/>
                <a:gd name="T25" fmla="*/ 1 h 7"/>
                <a:gd name="T26" fmla="*/ 6 w 7"/>
                <a:gd name="T27" fmla="*/ 1 h 7"/>
                <a:gd name="T28" fmla="*/ 5 w 7"/>
                <a:gd name="T29" fmla="*/ 0 h 7"/>
                <a:gd name="T30" fmla="*/ 3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3" y="0"/>
                    <a:pt x="3" y="0"/>
                    <a:pt x="3" y="0"/>
                  </a:cubicBezTo>
                  <a:cubicBezTo>
                    <a:pt x="2" y="0"/>
                    <a:pt x="1" y="0"/>
                    <a:pt x="0" y="1"/>
                  </a:cubicBezTo>
                  <a:cubicBezTo>
                    <a:pt x="0" y="1"/>
                    <a:pt x="0" y="2"/>
                    <a:pt x="0" y="2"/>
                  </a:cubicBezTo>
                  <a:cubicBezTo>
                    <a:pt x="0" y="3"/>
                    <a:pt x="0" y="3"/>
                    <a:pt x="0" y="3"/>
                  </a:cubicBezTo>
                  <a:cubicBezTo>
                    <a:pt x="0" y="4"/>
                    <a:pt x="0" y="4"/>
                    <a:pt x="0" y="5"/>
                  </a:cubicBezTo>
                  <a:cubicBezTo>
                    <a:pt x="1" y="5"/>
                    <a:pt x="1" y="5"/>
                    <a:pt x="1" y="5"/>
                  </a:cubicBezTo>
                  <a:cubicBezTo>
                    <a:pt x="1" y="6"/>
                    <a:pt x="1" y="6"/>
                    <a:pt x="1" y="6"/>
                  </a:cubicBezTo>
                  <a:cubicBezTo>
                    <a:pt x="2" y="6"/>
                    <a:pt x="3" y="7"/>
                    <a:pt x="3" y="7"/>
                  </a:cubicBezTo>
                  <a:cubicBezTo>
                    <a:pt x="4" y="7"/>
                    <a:pt x="6" y="6"/>
                    <a:pt x="6" y="5"/>
                  </a:cubicBezTo>
                  <a:cubicBezTo>
                    <a:pt x="7" y="4"/>
                    <a:pt x="7" y="4"/>
                    <a:pt x="7" y="3"/>
                  </a:cubicBezTo>
                  <a:cubicBezTo>
                    <a:pt x="7" y="3"/>
                    <a:pt x="7" y="3"/>
                    <a:pt x="7" y="3"/>
                  </a:cubicBezTo>
                  <a:cubicBezTo>
                    <a:pt x="7" y="2"/>
                    <a:pt x="7" y="2"/>
                    <a:pt x="6" y="1"/>
                  </a:cubicBezTo>
                  <a:cubicBezTo>
                    <a:pt x="6" y="1"/>
                    <a:pt x="6" y="1"/>
                    <a:pt x="6" y="1"/>
                  </a:cubicBezTo>
                  <a:cubicBezTo>
                    <a:pt x="6" y="1"/>
                    <a:pt x="6" y="0"/>
                    <a:pt x="5" y="0"/>
                  </a:cubicBezTo>
                  <a:cubicBezTo>
                    <a:pt x="5"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3216">
              <a:extLst>
                <a:ext uri="{FF2B5EF4-FFF2-40B4-BE49-F238E27FC236}">
                  <a16:creationId xmlns:a16="http://schemas.microsoft.com/office/drawing/2014/main" id="{95E63620-601C-4BBE-B224-D3A34B9BF78F}"/>
                </a:ext>
              </a:extLst>
            </p:cNvPr>
            <p:cNvSpPr>
              <a:spLocks/>
            </p:cNvSpPr>
            <p:nvPr/>
          </p:nvSpPr>
          <p:spPr bwMode="auto">
            <a:xfrm>
              <a:off x="7217810" y="885408"/>
              <a:ext cx="52417" cy="44141"/>
            </a:xfrm>
            <a:custGeom>
              <a:avLst/>
              <a:gdLst>
                <a:gd name="T0" fmla="*/ 4 w 8"/>
                <a:gd name="T1" fmla="*/ 0 h 7"/>
                <a:gd name="T2" fmla="*/ 1 w 8"/>
                <a:gd name="T3" fmla="*/ 2 h 7"/>
                <a:gd name="T4" fmla="*/ 0 w 8"/>
                <a:gd name="T5" fmla="*/ 3 h 7"/>
                <a:gd name="T6" fmla="*/ 0 w 8"/>
                <a:gd name="T7" fmla="*/ 3 h 7"/>
                <a:gd name="T8" fmla="*/ 2 w 8"/>
                <a:gd name="T9" fmla="*/ 7 h 7"/>
                <a:gd name="T10" fmla="*/ 4 w 8"/>
                <a:gd name="T11" fmla="*/ 7 h 7"/>
                <a:gd name="T12" fmla="*/ 7 w 8"/>
                <a:gd name="T13" fmla="*/ 6 h 7"/>
                <a:gd name="T14" fmla="*/ 6 w 8"/>
                <a:gd name="T15" fmla="*/ 1 h 7"/>
                <a:gd name="T16" fmla="*/ 5 w 8"/>
                <a:gd name="T17" fmla="*/ 1 h 7"/>
                <a:gd name="T18" fmla="*/ 5 w 8"/>
                <a:gd name="T19" fmla="*/ 1 h 7"/>
                <a:gd name="T20" fmla="*/ 4 w 8"/>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0"/>
                  </a:moveTo>
                  <a:cubicBezTo>
                    <a:pt x="3" y="0"/>
                    <a:pt x="2" y="1"/>
                    <a:pt x="1" y="2"/>
                  </a:cubicBezTo>
                  <a:cubicBezTo>
                    <a:pt x="1" y="2"/>
                    <a:pt x="0" y="3"/>
                    <a:pt x="0" y="3"/>
                  </a:cubicBezTo>
                  <a:cubicBezTo>
                    <a:pt x="0" y="3"/>
                    <a:pt x="0" y="3"/>
                    <a:pt x="0" y="3"/>
                  </a:cubicBezTo>
                  <a:cubicBezTo>
                    <a:pt x="0" y="5"/>
                    <a:pt x="1" y="6"/>
                    <a:pt x="2" y="7"/>
                  </a:cubicBezTo>
                  <a:cubicBezTo>
                    <a:pt x="2" y="7"/>
                    <a:pt x="3" y="7"/>
                    <a:pt x="4" y="7"/>
                  </a:cubicBezTo>
                  <a:cubicBezTo>
                    <a:pt x="5" y="7"/>
                    <a:pt x="6" y="7"/>
                    <a:pt x="7" y="6"/>
                  </a:cubicBezTo>
                  <a:cubicBezTo>
                    <a:pt x="8" y="4"/>
                    <a:pt x="7" y="2"/>
                    <a:pt x="6" y="1"/>
                  </a:cubicBezTo>
                  <a:cubicBezTo>
                    <a:pt x="6" y="1"/>
                    <a:pt x="5" y="1"/>
                    <a:pt x="5" y="1"/>
                  </a:cubicBezTo>
                  <a:cubicBezTo>
                    <a:pt x="5" y="1"/>
                    <a:pt x="5" y="1"/>
                    <a:pt x="5"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3217">
              <a:extLst>
                <a:ext uri="{FF2B5EF4-FFF2-40B4-BE49-F238E27FC236}">
                  <a16:creationId xmlns:a16="http://schemas.microsoft.com/office/drawing/2014/main" id="{617CA16D-E0E7-482E-A707-921460080D87}"/>
                </a:ext>
              </a:extLst>
            </p:cNvPr>
            <p:cNvSpPr>
              <a:spLocks/>
            </p:cNvSpPr>
            <p:nvPr/>
          </p:nvSpPr>
          <p:spPr bwMode="auto">
            <a:xfrm>
              <a:off x="8318575" y="452275"/>
              <a:ext cx="46900" cy="44141"/>
            </a:xfrm>
            <a:custGeom>
              <a:avLst/>
              <a:gdLst>
                <a:gd name="T0" fmla="*/ 3 w 7"/>
                <a:gd name="T1" fmla="*/ 0 h 7"/>
                <a:gd name="T2" fmla="*/ 2 w 7"/>
                <a:gd name="T3" fmla="*/ 0 h 7"/>
                <a:gd name="T4" fmla="*/ 2 w 7"/>
                <a:gd name="T5" fmla="*/ 0 h 7"/>
                <a:gd name="T6" fmla="*/ 1 w 7"/>
                <a:gd name="T7" fmla="*/ 1 h 7"/>
                <a:gd name="T8" fmla="*/ 0 w 7"/>
                <a:gd name="T9" fmla="*/ 2 h 7"/>
                <a:gd name="T10" fmla="*/ 0 w 7"/>
                <a:gd name="T11" fmla="*/ 3 h 7"/>
                <a:gd name="T12" fmla="*/ 0 w 7"/>
                <a:gd name="T13" fmla="*/ 3 h 7"/>
                <a:gd name="T14" fmla="*/ 0 w 7"/>
                <a:gd name="T15" fmla="*/ 3 h 7"/>
                <a:gd name="T16" fmla="*/ 1 w 7"/>
                <a:gd name="T17" fmla="*/ 6 h 7"/>
                <a:gd name="T18" fmla="*/ 1 w 7"/>
                <a:gd name="T19" fmla="*/ 6 h 7"/>
                <a:gd name="T20" fmla="*/ 1 w 7"/>
                <a:gd name="T21" fmla="*/ 6 h 7"/>
                <a:gd name="T22" fmla="*/ 3 w 7"/>
                <a:gd name="T23" fmla="*/ 7 h 7"/>
                <a:gd name="T24" fmla="*/ 3 w 7"/>
                <a:gd name="T25" fmla="*/ 7 h 7"/>
                <a:gd name="T26" fmla="*/ 4 w 7"/>
                <a:gd name="T27" fmla="*/ 7 h 7"/>
                <a:gd name="T28" fmla="*/ 6 w 7"/>
                <a:gd name="T29" fmla="*/ 5 h 7"/>
                <a:gd name="T30" fmla="*/ 6 w 7"/>
                <a:gd name="T31" fmla="*/ 5 h 7"/>
                <a:gd name="T32" fmla="*/ 7 w 7"/>
                <a:gd name="T33" fmla="*/ 5 h 7"/>
                <a:gd name="T34" fmla="*/ 5 w 7"/>
                <a:gd name="T35" fmla="*/ 0 h 7"/>
                <a:gd name="T36" fmla="*/ 3 w 7"/>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3" y="0"/>
                  </a:moveTo>
                  <a:cubicBezTo>
                    <a:pt x="3" y="0"/>
                    <a:pt x="3" y="0"/>
                    <a:pt x="2" y="0"/>
                  </a:cubicBezTo>
                  <a:cubicBezTo>
                    <a:pt x="2" y="0"/>
                    <a:pt x="2" y="0"/>
                    <a:pt x="2" y="0"/>
                  </a:cubicBezTo>
                  <a:cubicBezTo>
                    <a:pt x="1" y="0"/>
                    <a:pt x="1" y="1"/>
                    <a:pt x="1" y="1"/>
                  </a:cubicBezTo>
                  <a:cubicBezTo>
                    <a:pt x="0" y="1"/>
                    <a:pt x="0" y="2"/>
                    <a:pt x="0" y="2"/>
                  </a:cubicBezTo>
                  <a:cubicBezTo>
                    <a:pt x="0" y="2"/>
                    <a:pt x="0" y="2"/>
                    <a:pt x="0" y="3"/>
                  </a:cubicBezTo>
                  <a:cubicBezTo>
                    <a:pt x="0" y="3"/>
                    <a:pt x="0" y="3"/>
                    <a:pt x="0" y="3"/>
                  </a:cubicBezTo>
                  <a:cubicBezTo>
                    <a:pt x="0" y="3"/>
                    <a:pt x="0" y="3"/>
                    <a:pt x="0" y="3"/>
                  </a:cubicBezTo>
                  <a:cubicBezTo>
                    <a:pt x="0" y="4"/>
                    <a:pt x="0" y="5"/>
                    <a:pt x="1" y="6"/>
                  </a:cubicBezTo>
                  <a:cubicBezTo>
                    <a:pt x="1" y="6"/>
                    <a:pt x="1" y="6"/>
                    <a:pt x="1" y="6"/>
                  </a:cubicBezTo>
                  <a:cubicBezTo>
                    <a:pt x="1" y="6"/>
                    <a:pt x="1" y="6"/>
                    <a:pt x="1" y="6"/>
                  </a:cubicBezTo>
                  <a:cubicBezTo>
                    <a:pt x="2" y="6"/>
                    <a:pt x="3" y="7"/>
                    <a:pt x="3" y="7"/>
                  </a:cubicBezTo>
                  <a:cubicBezTo>
                    <a:pt x="3" y="7"/>
                    <a:pt x="3" y="7"/>
                    <a:pt x="3" y="7"/>
                  </a:cubicBezTo>
                  <a:cubicBezTo>
                    <a:pt x="4" y="7"/>
                    <a:pt x="4" y="7"/>
                    <a:pt x="4" y="7"/>
                  </a:cubicBezTo>
                  <a:cubicBezTo>
                    <a:pt x="5" y="7"/>
                    <a:pt x="6" y="6"/>
                    <a:pt x="6" y="5"/>
                  </a:cubicBezTo>
                  <a:cubicBezTo>
                    <a:pt x="6" y="5"/>
                    <a:pt x="6" y="5"/>
                    <a:pt x="6" y="5"/>
                  </a:cubicBezTo>
                  <a:cubicBezTo>
                    <a:pt x="7" y="5"/>
                    <a:pt x="7" y="5"/>
                    <a:pt x="7" y="5"/>
                  </a:cubicBezTo>
                  <a:cubicBezTo>
                    <a:pt x="7" y="3"/>
                    <a:pt x="7"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3218">
              <a:extLst>
                <a:ext uri="{FF2B5EF4-FFF2-40B4-BE49-F238E27FC236}">
                  <a16:creationId xmlns:a16="http://schemas.microsoft.com/office/drawing/2014/main" id="{55A695FA-81F5-4560-B824-756B9EF27618}"/>
                </a:ext>
              </a:extLst>
            </p:cNvPr>
            <p:cNvSpPr>
              <a:spLocks/>
            </p:cNvSpPr>
            <p:nvPr/>
          </p:nvSpPr>
          <p:spPr bwMode="auto">
            <a:xfrm>
              <a:off x="7598526" y="157082"/>
              <a:ext cx="33106" cy="33106"/>
            </a:xfrm>
            <a:custGeom>
              <a:avLst/>
              <a:gdLst>
                <a:gd name="T0" fmla="*/ 2 w 5"/>
                <a:gd name="T1" fmla="*/ 0 h 5"/>
                <a:gd name="T2" fmla="*/ 0 w 5"/>
                <a:gd name="T3" fmla="*/ 1 h 5"/>
                <a:gd name="T4" fmla="*/ 0 w 5"/>
                <a:gd name="T5" fmla="*/ 2 h 5"/>
                <a:gd name="T6" fmla="*/ 0 w 5"/>
                <a:gd name="T7" fmla="*/ 3 h 5"/>
                <a:gd name="T8" fmla="*/ 1 w 5"/>
                <a:gd name="T9" fmla="*/ 5 h 5"/>
                <a:gd name="T10" fmla="*/ 1 w 5"/>
                <a:gd name="T11" fmla="*/ 5 h 5"/>
                <a:gd name="T12" fmla="*/ 1 w 5"/>
                <a:gd name="T13" fmla="*/ 5 h 5"/>
                <a:gd name="T14" fmla="*/ 2 w 5"/>
                <a:gd name="T15" fmla="*/ 5 h 5"/>
                <a:gd name="T16" fmla="*/ 2 w 5"/>
                <a:gd name="T17" fmla="*/ 5 h 5"/>
                <a:gd name="T18" fmla="*/ 3 w 5"/>
                <a:gd name="T19" fmla="*/ 5 h 5"/>
                <a:gd name="T20" fmla="*/ 5 w 5"/>
                <a:gd name="T21" fmla="*/ 4 h 5"/>
                <a:gd name="T22" fmla="*/ 4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cubicBezTo>
                    <a:pt x="1" y="0"/>
                    <a:pt x="1" y="0"/>
                    <a:pt x="0" y="1"/>
                  </a:cubicBezTo>
                  <a:cubicBezTo>
                    <a:pt x="0" y="1"/>
                    <a:pt x="0" y="2"/>
                    <a:pt x="0" y="2"/>
                  </a:cubicBezTo>
                  <a:cubicBezTo>
                    <a:pt x="0" y="2"/>
                    <a:pt x="0" y="2"/>
                    <a:pt x="0" y="3"/>
                  </a:cubicBezTo>
                  <a:cubicBezTo>
                    <a:pt x="0" y="3"/>
                    <a:pt x="0" y="4"/>
                    <a:pt x="1" y="5"/>
                  </a:cubicBezTo>
                  <a:cubicBezTo>
                    <a:pt x="1" y="5"/>
                    <a:pt x="1" y="5"/>
                    <a:pt x="1" y="5"/>
                  </a:cubicBezTo>
                  <a:cubicBezTo>
                    <a:pt x="1" y="5"/>
                    <a:pt x="1" y="5"/>
                    <a:pt x="1" y="5"/>
                  </a:cubicBezTo>
                  <a:cubicBezTo>
                    <a:pt x="1" y="5"/>
                    <a:pt x="2" y="5"/>
                    <a:pt x="2" y="5"/>
                  </a:cubicBezTo>
                  <a:cubicBezTo>
                    <a:pt x="2" y="5"/>
                    <a:pt x="2" y="5"/>
                    <a:pt x="2" y="5"/>
                  </a:cubicBezTo>
                  <a:cubicBezTo>
                    <a:pt x="2" y="5"/>
                    <a:pt x="2" y="5"/>
                    <a:pt x="3" y="5"/>
                  </a:cubicBezTo>
                  <a:cubicBezTo>
                    <a:pt x="3" y="5"/>
                    <a:pt x="4" y="5"/>
                    <a:pt x="5" y="4"/>
                  </a:cubicBezTo>
                  <a:cubicBezTo>
                    <a:pt x="5" y="3"/>
                    <a:pt x="5"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3219">
              <a:extLst>
                <a:ext uri="{FF2B5EF4-FFF2-40B4-BE49-F238E27FC236}">
                  <a16:creationId xmlns:a16="http://schemas.microsoft.com/office/drawing/2014/main" id="{572C253C-E13C-447B-8962-B30476371E9D}"/>
                </a:ext>
              </a:extLst>
            </p:cNvPr>
            <p:cNvSpPr>
              <a:spLocks/>
            </p:cNvSpPr>
            <p:nvPr/>
          </p:nvSpPr>
          <p:spPr bwMode="auto">
            <a:xfrm>
              <a:off x="8150288" y="5348"/>
              <a:ext cx="38623" cy="33106"/>
            </a:xfrm>
            <a:custGeom>
              <a:avLst/>
              <a:gdLst>
                <a:gd name="T0" fmla="*/ 3 w 6"/>
                <a:gd name="T1" fmla="*/ 0 h 5"/>
                <a:gd name="T2" fmla="*/ 0 w 6"/>
                <a:gd name="T3" fmla="*/ 1 h 5"/>
                <a:gd name="T4" fmla="*/ 0 w 6"/>
                <a:gd name="T5" fmla="*/ 4 h 5"/>
                <a:gd name="T6" fmla="*/ 1 w 6"/>
                <a:gd name="T7" fmla="*/ 5 h 5"/>
                <a:gd name="T8" fmla="*/ 1 w 6"/>
                <a:gd name="T9" fmla="*/ 5 h 5"/>
                <a:gd name="T10" fmla="*/ 3 w 6"/>
                <a:gd name="T11" fmla="*/ 5 h 5"/>
                <a:gd name="T12" fmla="*/ 3 w 6"/>
                <a:gd name="T13" fmla="*/ 5 h 5"/>
                <a:gd name="T14" fmla="*/ 4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0" y="1"/>
                  </a:cubicBezTo>
                  <a:cubicBezTo>
                    <a:pt x="0" y="2"/>
                    <a:pt x="0" y="3"/>
                    <a:pt x="0" y="4"/>
                  </a:cubicBezTo>
                  <a:cubicBezTo>
                    <a:pt x="0" y="4"/>
                    <a:pt x="1" y="4"/>
                    <a:pt x="1" y="5"/>
                  </a:cubicBezTo>
                  <a:cubicBezTo>
                    <a:pt x="1" y="5"/>
                    <a:pt x="1" y="5"/>
                    <a:pt x="1" y="5"/>
                  </a:cubicBezTo>
                  <a:cubicBezTo>
                    <a:pt x="1" y="5"/>
                    <a:pt x="2" y="5"/>
                    <a:pt x="3" y="5"/>
                  </a:cubicBezTo>
                  <a:cubicBezTo>
                    <a:pt x="3" y="5"/>
                    <a:pt x="3" y="5"/>
                    <a:pt x="3" y="5"/>
                  </a:cubicBezTo>
                  <a:cubicBezTo>
                    <a:pt x="3" y="5"/>
                    <a:pt x="4" y="5"/>
                    <a:pt x="4" y="5"/>
                  </a:cubicBezTo>
                  <a:cubicBezTo>
                    <a:pt x="4" y="5"/>
                    <a:pt x="4" y="5"/>
                    <a:pt x="5" y="4"/>
                  </a:cubicBezTo>
                  <a:cubicBezTo>
                    <a:pt x="6" y="3"/>
                    <a:pt x="5"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3220">
              <a:extLst>
                <a:ext uri="{FF2B5EF4-FFF2-40B4-BE49-F238E27FC236}">
                  <a16:creationId xmlns:a16="http://schemas.microsoft.com/office/drawing/2014/main" id="{DD35C2E8-FD2A-437A-A67B-9B8090E0D148}"/>
                </a:ext>
              </a:extLst>
            </p:cNvPr>
            <p:cNvSpPr>
              <a:spLocks/>
            </p:cNvSpPr>
            <p:nvPr/>
          </p:nvSpPr>
          <p:spPr bwMode="auto">
            <a:xfrm>
              <a:off x="6969517" y="333646"/>
              <a:ext cx="38623" cy="33106"/>
            </a:xfrm>
            <a:custGeom>
              <a:avLst/>
              <a:gdLst>
                <a:gd name="T0" fmla="*/ 3 w 6"/>
                <a:gd name="T1" fmla="*/ 0 h 5"/>
                <a:gd name="T2" fmla="*/ 1 w 6"/>
                <a:gd name="T3" fmla="*/ 1 h 5"/>
                <a:gd name="T4" fmla="*/ 1 w 6"/>
                <a:gd name="T5" fmla="*/ 5 h 5"/>
                <a:gd name="T6" fmla="*/ 3 w 6"/>
                <a:gd name="T7" fmla="*/ 5 h 5"/>
                <a:gd name="T8" fmla="*/ 5 w 6"/>
                <a:gd name="T9" fmla="*/ 4 h 5"/>
                <a:gd name="T10" fmla="*/ 6 w 6"/>
                <a:gd name="T11" fmla="*/ 3 h 5"/>
                <a:gd name="T12" fmla="*/ 6 w 6"/>
                <a:gd name="T13" fmla="*/ 3 h 5"/>
                <a:gd name="T14" fmla="*/ 5 w 6"/>
                <a:gd name="T15" fmla="*/ 1 h 5"/>
                <a:gd name="T16" fmla="*/ 5 w 6"/>
                <a:gd name="T17" fmla="*/ 1 h 5"/>
                <a:gd name="T18" fmla="*/ 5 w 6"/>
                <a:gd name="T19" fmla="*/ 1 h 5"/>
                <a:gd name="T20" fmla="*/ 5 w 6"/>
                <a:gd name="T21" fmla="*/ 0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0"/>
                    <a:pt x="1" y="1"/>
                  </a:cubicBezTo>
                  <a:cubicBezTo>
                    <a:pt x="0" y="2"/>
                    <a:pt x="0" y="4"/>
                    <a:pt x="1" y="5"/>
                  </a:cubicBezTo>
                  <a:cubicBezTo>
                    <a:pt x="2" y="5"/>
                    <a:pt x="2" y="5"/>
                    <a:pt x="3" y="5"/>
                  </a:cubicBezTo>
                  <a:cubicBezTo>
                    <a:pt x="4" y="5"/>
                    <a:pt x="5" y="5"/>
                    <a:pt x="5" y="4"/>
                  </a:cubicBezTo>
                  <a:cubicBezTo>
                    <a:pt x="5" y="4"/>
                    <a:pt x="6" y="3"/>
                    <a:pt x="6" y="3"/>
                  </a:cubicBezTo>
                  <a:cubicBezTo>
                    <a:pt x="6" y="3"/>
                    <a:pt x="6" y="3"/>
                    <a:pt x="6" y="3"/>
                  </a:cubicBezTo>
                  <a:cubicBezTo>
                    <a:pt x="6" y="2"/>
                    <a:pt x="6" y="2"/>
                    <a:pt x="5" y="1"/>
                  </a:cubicBezTo>
                  <a:cubicBezTo>
                    <a:pt x="5" y="1"/>
                    <a:pt x="5" y="1"/>
                    <a:pt x="5" y="1"/>
                  </a:cubicBezTo>
                  <a:cubicBezTo>
                    <a:pt x="5" y="1"/>
                    <a:pt x="5" y="1"/>
                    <a:pt x="5" y="1"/>
                  </a:cubicBezTo>
                  <a:cubicBezTo>
                    <a:pt x="5" y="0"/>
                    <a:pt x="5" y="0"/>
                    <a:pt x="5"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3221">
              <a:extLst>
                <a:ext uri="{FF2B5EF4-FFF2-40B4-BE49-F238E27FC236}">
                  <a16:creationId xmlns:a16="http://schemas.microsoft.com/office/drawing/2014/main" id="{D93667DD-0F5C-477C-B09D-9680368A16FB}"/>
                </a:ext>
              </a:extLst>
            </p:cNvPr>
            <p:cNvSpPr>
              <a:spLocks/>
            </p:cNvSpPr>
            <p:nvPr/>
          </p:nvSpPr>
          <p:spPr bwMode="auto">
            <a:xfrm>
              <a:off x="7250916" y="432963"/>
              <a:ext cx="38623" cy="38623"/>
            </a:xfrm>
            <a:custGeom>
              <a:avLst/>
              <a:gdLst>
                <a:gd name="T0" fmla="*/ 3 w 6"/>
                <a:gd name="T1" fmla="*/ 0 h 6"/>
                <a:gd name="T2" fmla="*/ 2 w 6"/>
                <a:gd name="T3" fmla="*/ 0 h 6"/>
                <a:gd name="T4" fmla="*/ 2 w 6"/>
                <a:gd name="T5" fmla="*/ 0 h 6"/>
                <a:gd name="T6" fmla="*/ 1 w 6"/>
                <a:gd name="T7" fmla="*/ 1 h 6"/>
                <a:gd name="T8" fmla="*/ 1 w 6"/>
                <a:gd name="T9" fmla="*/ 5 h 6"/>
                <a:gd name="T10" fmla="*/ 2 w 6"/>
                <a:gd name="T11" fmla="*/ 5 h 6"/>
                <a:gd name="T12" fmla="*/ 2 w 6"/>
                <a:gd name="T13" fmla="*/ 5 h 6"/>
                <a:gd name="T14" fmla="*/ 3 w 6"/>
                <a:gd name="T15" fmla="*/ 6 h 6"/>
                <a:gd name="T16" fmla="*/ 4 w 6"/>
                <a:gd name="T17" fmla="*/ 6 h 6"/>
                <a:gd name="T18" fmla="*/ 4 w 6"/>
                <a:gd name="T19" fmla="*/ 5 h 6"/>
                <a:gd name="T20" fmla="*/ 6 w 6"/>
                <a:gd name="T21" fmla="*/ 4 h 6"/>
                <a:gd name="T22" fmla="*/ 6 w 6"/>
                <a:gd name="T23" fmla="*/ 3 h 6"/>
                <a:gd name="T24" fmla="*/ 6 w 6"/>
                <a:gd name="T25" fmla="*/ 3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2" y="0"/>
                  </a:cubicBezTo>
                  <a:cubicBezTo>
                    <a:pt x="2" y="0"/>
                    <a:pt x="2" y="0"/>
                    <a:pt x="2" y="0"/>
                  </a:cubicBezTo>
                  <a:cubicBezTo>
                    <a:pt x="2" y="1"/>
                    <a:pt x="1" y="1"/>
                    <a:pt x="1" y="1"/>
                  </a:cubicBezTo>
                  <a:cubicBezTo>
                    <a:pt x="0" y="2"/>
                    <a:pt x="1" y="4"/>
                    <a:pt x="1" y="5"/>
                  </a:cubicBezTo>
                  <a:cubicBezTo>
                    <a:pt x="1" y="5"/>
                    <a:pt x="2" y="5"/>
                    <a:pt x="2" y="5"/>
                  </a:cubicBezTo>
                  <a:cubicBezTo>
                    <a:pt x="2" y="5"/>
                    <a:pt x="2" y="5"/>
                    <a:pt x="2" y="5"/>
                  </a:cubicBezTo>
                  <a:cubicBezTo>
                    <a:pt x="2" y="5"/>
                    <a:pt x="3" y="6"/>
                    <a:pt x="3" y="6"/>
                  </a:cubicBezTo>
                  <a:cubicBezTo>
                    <a:pt x="3" y="6"/>
                    <a:pt x="4" y="6"/>
                    <a:pt x="4" y="6"/>
                  </a:cubicBezTo>
                  <a:cubicBezTo>
                    <a:pt x="4" y="5"/>
                    <a:pt x="4" y="5"/>
                    <a:pt x="4" y="5"/>
                  </a:cubicBezTo>
                  <a:cubicBezTo>
                    <a:pt x="5" y="5"/>
                    <a:pt x="5" y="5"/>
                    <a:pt x="6" y="4"/>
                  </a:cubicBezTo>
                  <a:cubicBezTo>
                    <a:pt x="6" y="4"/>
                    <a:pt x="6" y="4"/>
                    <a:pt x="6" y="3"/>
                  </a:cubicBezTo>
                  <a:cubicBezTo>
                    <a:pt x="6" y="3"/>
                    <a:pt x="6" y="3"/>
                    <a:pt x="6" y="3"/>
                  </a:cubicBezTo>
                  <a:cubicBezTo>
                    <a:pt x="6" y="2"/>
                    <a:pt x="6"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3222">
              <a:extLst>
                <a:ext uri="{FF2B5EF4-FFF2-40B4-BE49-F238E27FC236}">
                  <a16:creationId xmlns:a16="http://schemas.microsoft.com/office/drawing/2014/main" id="{721E3628-66DD-43A3-9330-1E12E1AFBFAD}"/>
                </a:ext>
              </a:extLst>
            </p:cNvPr>
            <p:cNvSpPr>
              <a:spLocks/>
            </p:cNvSpPr>
            <p:nvPr/>
          </p:nvSpPr>
          <p:spPr bwMode="auto">
            <a:xfrm>
              <a:off x="8784814" y="706086"/>
              <a:ext cx="38623" cy="41382"/>
            </a:xfrm>
            <a:custGeom>
              <a:avLst/>
              <a:gdLst>
                <a:gd name="T0" fmla="*/ 3 w 6"/>
                <a:gd name="T1" fmla="*/ 0 h 6"/>
                <a:gd name="T2" fmla="*/ 1 w 6"/>
                <a:gd name="T3" fmla="*/ 1 h 6"/>
                <a:gd name="T4" fmla="*/ 1 w 6"/>
                <a:gd name="T5" fmla="*/ 1 h 6"/>
                <a:gd name="T6" fmla="*/ 1 w 6"/>
                <a:gd name="T7" fmla="*/ 2 h 6"/>
                <a:gd name="T8" fmla="*/ 0 w 6"/>
                <a:gd name="T9" fmla="*/ 3 h 6"/>
                <a:gd name="T10" fmla="*/ 1 w 6"/>
                <a:gd name="T11" fmla="*/ 3 h 6"/>
                <a:gd name="T12" fmla="*/ 2 w 6"/>
                <a:gd name="T13" fmla="*/ 5 h 6"/>
                <a:gd name="T14" fmla="*/ 3 w 6"/>
                <a:gd name="T15" fmla="*/ 6 h 6"/>
                <a:gd name="T16" fmla="*/ 5 w 6"/>
                <a:gd name="T17" fmla="*/ 5 h 6"/>
                <a:gd name="T18" fmla="*/ 5 w 6"/>
                <a:gd name="T19" fmla="*/ 5 h 6"/>
                <a:gd name="T20" fmla="*/ 5 w 6"/>
                <a:gd name="T21" fmla="*/ 4 h 6"/>
                <a:gd name="T22" fmla="*/ 6 w 6"/>
                <a:gd name="T23" fmla="*/ 4 h 6"/>
                <a:gd name="T24" fmla="*/ 6 w 6"/>
                <a:gd name="T25" fmla="*/ 4 h 6"/>
                <a:gd name="T26" fmla="*/ 5 w 6"/>
                <a:gd name="T27" fmla="*/ 1 h 6"/>
                <a:gd name="T28" fmla="*/ 5 w 6"/>
                <a:gd name="T29" fmla="*/ 1 h 6"/>
                <a:gd name="T30" fmla="*/ 5 w 6"/>
                <a:gd name="T31" fmla="*/ 1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1"/>
                    <a:pt x="1" y="1"/>
                  </a:cubicBezTo>
                  <a:cubicBezTo>
                    <a:pt x="1" y="1"/>
                    <a:pt x="1" y="1"/>
                    <a:pt x="1" y="1"/>
                  </a:cubicBezTo>
                  <a:cubicBezTo>
                    <a:pt x="1" y="2"/>
                    <a:pt x="1" y="2"/>
                    <a:pt x="1" y="2"/>
                  </a:cubicBezTo>
                  <a:cubicBezTo>
                    <a:pt x="1" y="2"/>
                    <a:pt x="0" y="3"/>
                    <a:pt x="0" y="3"/>
                  </a:cubicBezTo>
                  <a:cubicBezTo>
                    <a:pt x="1" y="3"/>
                    <a:pt x="1" y="3"/>
                    <a:pt x="1" y="3"/>
                  </a:cubicBezTo>
                  <a:cubicBezTo>
                    <a:pt x="1" y="4"/>
                    <a:pt x="1" y="5"/>
                    <a:pt x="2" y="5"/>
                  </a:cubicBezTo>
                  <a:cubicBezTo>
                    <a:pt x="2" y="6"/>
                    <a:pt x="3" y="6"/>
                    <a:pt x="3" y="6"/>
                  </a:cubicBezTo>
                  <a:cubicBezTo>
                    <a:pt x="4" y="6"/>
                    <a:pt x="4" y="6"/>
                    <a:pt x="5" y="5"/>
                  </a:cubicBezTo>
                  <a:cubicBezTo>
                    <a:pt x="5" y="5"/>
                    <a:pt x="5" y="5"/>
                    <a:pt x="5" y="5"/>
                  </a:cubicBezTo>
                  <a:cubicBezTo>
                    <a:pt x="5" y="5"/>
                    <a:pt x="5" y="5"/>
                    <a:pt x="5" y="4"/>
                  </a:cubicBezTo>
                  <a:cubicBezTo>
                    <a:pt x="6" y="4"/>
                    <a:pt x="6" y="4"/>
                    <a:pt x="6" y="4"/>
                  </a:cubicBezTo>
                  <a:cubicBezTo>
                    <a:pt x="6" y="4"/>
                    <a:pt x="6" y="4"/>
                    <a:pt x="6" y="4"/>
                  </a:cubicBezTo>
                  <a:cubicBezTo>
                    <a:pt x="6" y="3"/>
                    <a:pt x="6" y="2"/>
                    <a:pt x="5" y="1"/>
                  </a:cubicBezTo>
                  <a:cubicBezTo>
                    <a:pt x="5" y="1"/>
                    <a:pt x="5" y="1"/>
                    <a:pt x="5" y="1"/>
                  </a:cubicBezTo>
                  <a:cubicBezTo>
                    <a:pt x="5" y="1"/>
                    <a:pt x="5"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3223">
              <a:extLst>
                <a:ext uri="{FF2B5EF4-FFF2-40B4-BE49-F238E27FC236}">
                  <a16:creationId xmlns:a16="http://schemas.microsoft.com/office/drawing/2014/main" id="{0FA3B357-978C-4EA6-80F6-1139EDCB93E0}"/>
                </a:ext>
              </a:extLst>
            </p:cNvPr>
            <p:cNvSpPr>
              <a:spLocks/>
            </p:cNvSpPr>
            <p:nvPr/>
          </p:nvSpPr>
          <p:spPr bwMode="auto">
            <a:xfrm>
              <a:off x="9113112" y="372270"/>
              <a:ext cx="33106" cy="38623"/>
            </a:xfrm>
            <a:custGeom>
              <a:avLst/>
              <a:gdLst>
                <a:gd name="T0" fmla="*/ 2 w 5"/>
                <a:gd name="T1" fmla="*/ 0 h 6"/>
                <a:gd name="T2" fmla="*/ 0 w 5"/>
                <a:gd name="T3" fmla="*/ 2 h 6"/>
                <a:gd name="T4" fmla="*/ 0 w 5"/>
                <a:gd name="T5" fmla="*/ 4 h 6"/>
                <a:gd name="T6" fmla="*/ 0 w 5"/>
                <a:gd name="T7" fmla="*/ 4 h 6"/>
                <a:gd name="T8" fmla="*/ 0 w 5"/>
                <a:gd name="T9" fmla="*/ 5 h 6"/>
                <a:gd name="T10" fmla="*/ 1 w 5"/>
                <a:gd name="T11" fmla="*/ 5 h 6"/>
                <a:gd name="T12" fmla="*/ 1 w 5"/>
                <a:gd name="T13" fmla="*/ 5 h 6"/>
                <a:gd name="T14" fmla="*/ 2 w 5"/>
                <a:gd name="T15" fmla="*/ 6 h 6"/>
                <a:gd name="T16" fmla="*/ 2 w 5"/>
                <a:gd name="T17" fmla="*/ 6 h 6"/>
                <a:gd name="T18" fmla="*/ 2 w 5"/>
                <a:gd name="T19" fmla="*/ 6 h 6"/>
                <a:gd name="T20" fmla="*/ 4 w 5"/>
                <a:gd name="T21" fmla="*/ 5 h 6"/>
                <a:gd name="T22" fmla="*/ 5 w 5"/>
                <a:gd name="T23" fmla="*/ 5 h 6"/>
                <a:gd name="T24" fmla="*/ 5 w 5"/>
                <a:gd name="T25" fmla="*/ 5 h 6"/>
                <a:gd name="T26" fmla="*/ 5 w 5"/>
                <a:gd name="T27" fmla="*/ 4 h 6"/>
                <a:gd name="T28" fmla="*/ 5 w 5"/>
                <a:gd name="T29" fmla="*/ 3 h 6"/>
                <a:gd name="T30" fmla="*/ 4 w 5"/>
                <a:gd name="T31" fmla="*/ 1 h 6"/>
                <a:gd name="T32" fmla="*/ 2 w 5"/>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6">
                  <a:moveTo>
                    <a:pt x="2" y="0"/>
                  </a:moveTo>
                  <a:cubicBezTo>
                    <a:pt x="2" y="0"/>
                    <a:pt x="1" y="1"/>
                    <a:pt x="0" y="2"/>
                  </a:cubicBezTo>
                  <a:cubicBezTo>
                    <a:pt x="0" y="2"/>
                    <a:pt x="0" y="3"/>
                    <a:pt x="0" y="4"/>
                  </a:cubicBezTo>
                  <a:cubicBezTo>
                    <a:pt x="0" y="4"/>
                    <a:pt x="0" y="4"/>
                    <a:pt x="0" y="4"/>
                  </a:cubicBezTo>
                  <a:cubicBezTo>
                    <a:pt x="0" y="5"/>
                    <a:pt x="0" y="5"/>
                    <a:pt x="0" y="5"/>
                  </a:cubicBezTo>
                  <a:cubicBezTo>
                    <a:pt x="1" y="5"/>
                    <a:pt x="1" y="5"/>
                    <a:pt x="1" y="5"/>
                  </a:cubicBezTo>
                  <a:cubicBezTo>
                    <a:pt x="1" y="5"/>
                    <a:pt x="1" y="5"/>
                    <a:pt x="1" y="5"/>
                  </a:cubicBezTo>
                  <a:cubicBezTo>
                    <a:pt x="1" y="6"/>
                    <a:pt x="1" y="6"/>
                    <a:pt x="2" y="6"/>
                  </a:cubicBezTo>
                  <a:cubicBezTo>
                    <a:pt x="2" y="6"/>
                    <a:pt x="2" y="6"/>
                    <a:pt x="2" y="6"/>
                  </a:cubicBezTo>
                  <a:cubicBezTo>
                    <a:pt x="2" y="6"/>
                    <a:pt x="2" y="6"/>
                    <a:pt x="2" y="6"/>
                  </a:cubicBezTo>
                  <a:cubicBezTo>
                    <a:pt x="3" y="6"/>
                    <a:pt x="4" y="6"/>
                    <a:pt x="4" y="5"/>
                  </a:cubicBezTo>
                  <a:cubicBezTo>
                    <a:pt x="4" y="5"/>
                    <a:pt x="5" y="5"/>
                    <a:pt x="5" y="5"/>
                  </a:cubicBezTo>
                  <a:cubicBezTo>
                    <a:pt x="5" y="5"/>
                    <a:pt x="5" y="5"/>
                    <a:pt x="5" y="5"/>
                  </a:cubicBezTo>
                  <a:cubicBezTo>
                    <a:pt x="5" y="4"/>
                    <a:pt x="5" y="4"/>
                    <a:pt x="5" y="4"/>
                  </a:cubicBezTo>
                  <a:cubicBezTo>
                    <a:pt x="5" y="4"/>
                    <a:pt x="5" y="3"/>
                    <a:pt x="5" y="3"/>
                  </a:cubicBezTo>
                  <a:cubicBezTo>
                    <a:pt x="5" y="2"/>
                    <a:pt x="5"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3224">
              <a:extLst>
                <a:ext uri="{FF2B5EF4-FFF2-40B4-BE49-F238E27FC236}">
                  <a16:creationId xmlns:a16="http://schemas.microsoft.com/office/drawing/2014/main" id="{3FFD394A-9ED5-4881-95BC-178CB9CA6CA8}"/>
                </a:ext>
              </a:extLst>
            </p:cNvPr>
            <p:cNvSpPr>
              <a:spLocks/>
            </p:cNvSpPr>
            <p:nvPr/>
          </p:nvSpPr>
          <p:spPr bwMode="auto">
            <a:xfrm>
              <a:off x="9648322" y="871614"/>
              <a:ext cx="41382" cy="33106"/>
            </a:xfrm>
            <a:custGeom>
              <a:avLst/>
              <a:gdLst>
                <a:gd name="T0" fmla="*/ 3 w 6"/>
                <a:gd name="T1" fmla="*/ 0 h 5"/>
                <a:gd name="T2" fmla="*/ 1 w 6"/>
                <a:gd name="T3" fmla="*/ 0 h 5"/>
                <a:gd name="T4" fmla="*/ 1 w 6"/>
                <a:gd name="T5" fmla="*/ 1 h 5"/>
                <a:gd name="T6" fmla="*/ 0 w 6"/>
                <a:gd name="T7" fmla="*/ 1 h 5"/>
                <a:gd name="T8" fmla="*/ 0 w 6"/>
                <a:gd name="T9" fmla="*/ 3 h 5"/>
                <a:gd name="T10" fmla="*/ 0 w 6"/>
                <a:gd name="T11" fmla="*/ 3 h 5"/>
                <a:gd name="T12" fmla="*/ 1 w 6"/>
                <a:gd name="T13" fmla="*/ 4 h 5"/>
                <a:gd name="T14" fmla="*/ 3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1" y="0"/>
                  </a:cubicBezTo>
                  <a:cubicBezTo>
                    <a:pt x="1" y="0"/>
                    <a:pt x="1" y="0"/>
                    <a:pt x="1" y="1"/>
                  </a:cubicBezTo>
                  <a:cubicBezTo>
                    <a:pt x="1" y="1"/>
                    <a:pt x="1" y="1"/>
                    <a:pt x="0" y="1"/>
                  </a:cubicBezTo>
                  <a:cubicBezTo>
                    <a:pt x="0" y="1"/>
                    <a:pt x="0" y="2"/>
                    <a:pt x="0" y="3"/>
                  </a:cubicBezTo>
                  <a:cubicBezTo>
                    <a:pt x="0" y="3"/>
                    <a:pt x="0" y="3"/>
                    <a:pt x="0" y="3"/>
                  </a:cubicBezTo>
                  <a:cubicBezTo>
                    <a:pt x="0" y="4"/>
                    <a:pt x="1" y="4"/>
                    <a:pt x="1" y="4"/>
                  </a:cubicBezTo>
                  <a:cubicBezTo>
                    <a:pt x="2" y="5"/>
                    <a:pt x="2" y="5"/>
                    <a:pt x="3" y="5"/>
                  </a:cubicBezTo>
                  <a:cubicBezTo>
                    <a:pt x="4" y="5"/>
                    <a:pt x="4" y="5"/>
                    <a:pt x="5" y="4"/>
                  </a:cubicBezTo>
                  <a:cubicBezTo>
                    <a:pt x="6" y="3"/>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3225">
              <a:extLst>
                <a:ext uri="{FF2B5EF4-FFF2-40B4-BE49-F238E27FC236}">
                  <a16:creationId xmlns:a16="http://schemas.microsoft.com/office/drawing/2014/main" id="{AC86CB7C-D132-4909-8A97-618F89B383BE}"/>
                </a:ext>
              </a:extLst>
            </p:cNvPr>
            <p:cNvSpPr>
              <a:spLocks/>
            </p:cNvSpPr>
            <p:nvPr/>
          </p:nvSpPr>
          <p:spPr bwMode="auto">
            <a:xfrm>
              <a:off x="7121252" y="-118799"/>
              <a:ext cx="38623" cy="38623"/>
            </a:xfrm>
            <a:custGeom>
              <a:avLst/>
              <a:gdLst>
                <a:gd name="T0" fmla="*/ 3 w 6"/>
                <a:gd name="T1" fmla="*/ 0 h 6"/>
                <a:gd name="T2" fmla="*/ 0 w 6"/>
                <a:gd name="T3" fmla="*/ 1 h 6"/>
                <a:gd name="T4" fmla="*/ 0 w 6"/>
                <a:gd name="T5" fmla="*/ 1 h 6"/>
                <a:gd name="T6" fmla="*/ 0 w 6"/>
                <a:gd name="T7" fmla="*/ 2 h 6"/>
                <a:gd name="T8" fmla="*/ 1 w 6"/>
                <a:gd name="T9" fmla="*/ 5 h 6"/>
                <a:gd name="T10" fmla="*/ 2 w 6"/>
                <a:gd name="T11" fmla="*/ 6 h 6"/>
                <a:gd name="T12" fmla="*/ 3 w 6"/>
                <a:gd name="T13" fmla="*/ 6 h 6"/>
                <a:gd name="T14" fmla="*/ 3 w 6"/>
                <a:gd name="T15" fmla="*/ 6 h 6"/>
                <a:gd name="T16" fmla="*/ 4 w 6"/>
                <a:gd name="T17" fmla="*/ 5 h 6"/>
                <a:gd name="T18" fmla="*/ 4 w 6"/>
                <a:gd name="T19" fmla="*/ 5 h 6"/>
                <a:gd name="T20" fmla="*/ 5 w 6"/>
                <a:gd name="T21" fmla="*/ 5 h 6"/>
                <a:gd name="T22" fmla="*/ 4 w 6"/>
                <a:gd name="T23" fmla="*/ 1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2" y="0"/>
                    <a:pt x="1" y="1"/>
                    <a:pt x="0" y="1"/>
                  </a:cubicBezTo>
                  <a:cubicBezTo>
                    <a:pt x="0" y="1"/>
                    <a:pt x="0" y="1"/>
                    <a:pt x="0" y="1"/>
                  </a:cubicBezTo>
                  <a:cubicBezTo>
                    <a:pt x="0" y="2"/>
                    <a:pt x="0" y="2"/>
                    <a:pt x="0" y="2"/>
                  </a:cubicBezTo>
                  <a:cubicBezTo>
                    <a:pt x="0" y="3"/>
                    <a:pt x="0" y="4"/>
                    <a:pt x="1" y="5"/>
                  </a:cubicBezTo>
                  <a:cubicBezTo>
                    <a:pt x="1" y="5"/>
                    <a:pt x="2" y="6"/>
                    <a:pt x="2" y="6"/>
                  </a:cubicBezTo>
                  <a:cubicBezTo>
                    <a:pt x="2" y="6"/>
                    <a:pt x="3" y="6"/>
                    <a:pt x="3" y="6"/>
                  </a:cubicBezTo>
                  <a:cubicBezTo>
                    <a:pt x="3" y="6"/>
                    <a:pt x="3" y="6"/>
                    <a:pt x="3" y="6"/>
                  </a:cubicBezTo>
                  <a:cubicBezTo>
                    <a:pt x="3" y="6"/>
                    <a:pt x="4" y="6"/>
                    <a:pt x="4" y="5"/>
                  </a:cubicBezTo>
                  <a:cubicBezTo>
                    <a:pt x="4" y="5"/>
                    <a:pt x="4" y="5"/>
                    <a:pt x="4" y="5"/>
                  </a:cubicBezTo>
                  <a:cubicBezTo>
                    <a:pt x="4" y="5"/>
                    <a:pt x="5" y="5"/>
                    <a:pt x="5" y="5"/>
                  </a:cubicBezTo>
                  <a:cubicBezTo>
                    <a:pt x="6" y="3"/>
                    <a:pt x="5" y="2"/>
                    <a:pt x="4" y="1"/>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3226">
              <a:extLst>
                <a:ext uri="{FF2B5EF4-FFF2-40B4-BE49-F238E27FC236}">
                  <a16:creationId xmlns:a16="http://schemas.microsoft.com/office/drawing/2014/main" id="{81D9198A-0EA4-40A0-93F1-FB35AEBFAAE2}"/>
                </a:ext>
              </a:extLst>
            </p:cNvPr>
            <p:cNvSpPr>
              <a:spLocks/>
            </p:cNvSpPr>
            <p:nvPr/>
          </p:nvSpPr>
          <p:spPr bwMode="auto">
            <a:xfrm>
              <a:off x="7278504" y="137771"/>
              <a:ext cx="24829" cy="24829"/>
            </a:xfrm>
            <a:custGeom>
              <a:avLst/>
              <a:gdLst>
                <a:gd name="T0" fmla="*/ 2 w 4"/>
                <a:gd name="T1" fmla="*/ 0 h 4"/>
                <a:gd name="T2" fmla="*/ 1 w 4"/>
                <a:gd name="T3" fmla="*/ 0 h 4"/>
                <a:gd name="T4" fmla="*/ 0 w 4"/>
                <a:gd name="T5" fmla="*/ 0 h 4"/>
                <a:gd name="T6" fmla="*/ 0 w 4"/>
                <a:gd name="T7" fmla="*/ 1 h 4"/>
                <a:gd name="T8" fmla="*/ 0 w 4"/>
                <a:gd name="T9" fmla="*/ 2 h 4"/>
                <a:gd name="T10" fmla="*/ 0 w 4"/>
                <a:gd name="T11" fmla="*/ 2 h 4"/>
                <a:gd name="T12" fmla="*/ 0 w 4"/>
                <a:gd name="T13" fmla="*/ 3 h 4"/>
                <a:gd name="T14" fmla="*/ 0 w 4"/>
                <a:gd name="T15" fmla="*/ 3 h 4"/>
                <a:gd name="T16" fmla="*/ 0 w 4"/>
                <a:gd name="T17" fmla="*/ 3 h 4"/>
                <a:gd name="T18" fmla="*/ 2 w 4"/>
                <a:gd name="T19" fmla="*/ 4 h 4"/>
                <a:gd name="T20" fmla="*/ 3 w 4"/>
                <a:gd name="T21" fmla="*/ 3 h 4"/>
                <a:gd name="T22" fmla="*/ 3 w 4"/>
                <a:gd name="T23" fmla="*/ 3 h 4"/>
                <a:gd name="T24" fmla="*/ 3 w 4"/>
                <a:gd name="T25" fmla="*/ 2 h 4"/>
                <a:gd name="T26" fmla="*/ 4 w 4"/>
                <a:gd name="T27" fmla="*/ 2 h 4"/>
                <a:gd name="T28" fmla="*/ 4 w 4"/>
                <a:gd name="T29" fmla="*/ 2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1" y="0"/>
                    <a:pt x="1" y="0"/>
                  </a:cubicBezTo>
                  <a:cubicBezTo>
                    <a:pt x="1" y="0"/>
                    <a:pt x="1" y="0"/>
                    <a:pt x="0" y="0"/>
                  </a:cubicBezTo>
                  <a:cubicBezTo>
                    <a:pt x="0" y="0"/>
                    <a:pt x="0" y="0"/>
                    <a:pt x="0" y="1"/>
                  </a:cubicBezTo>
                  <a:cubicBezTo>
                    <a:pt x="0" y="1"/>
                    <a:pt x="0" y="1"/>
                    <a:pt x="0" y="2"/>
                  </a:cubicBezTo>
                  <a:cubicBezTo>
                    <a:pt x="0" y="2"/>
                    <a:pt x="0" y="2"/>
                    <a:pt x="0" y="2"/>
                  </a:cubicBezTo>
                  <a:cubicBezTo>
                    <a:pt x="0" y="2"/>
                    <a:pt x="0" y="2"/>
                    <a:pt x="0" y="3"/>
                  </a:cubicBezTo>
                  <a:cubicBezTo>
                    <a:pt x="0" y="3"/>
                    <a:pt x="0" y="3"/>
                    <a:pt x="0" y="3"/>
                  </a:cubicBezTo>
                  <a:cubicBezTo>
                    <a:pt x="0" y="3"/>
                    <a:pt x="0" y="3"/>
                    <a:pt x="0" y="3"/>
                  </a:cubicBezTo>
                  <a:cubicBezTo>
                    <a:pt x="1" y="4"/>
                    <a:pt x="1" y="4"/>
                    <a:pt x="2" y="4"/>
                  </a:cubicBezTo>
                  <a:cubicBezTo>
                    <a:pt x="2" y="4"/>
                    <a:pt x="3" y="3"/>
                    <a:pt x="3" y="3"/>
                  </a:cubicBezTo>
                  <a:cubicBezTo>
                    <a:pt x="3" y="3"/>
                    <a:pt x="3" y="3"/>
                    <a:pt x="3" y="3"/>
                  </a:cubicBezTo>
                  <a:cubicBezTo>
                    <a:pt x="3" y="3"/>
                    <a:pt x="3" y="2"/>
                    <a:pt x="3" y="2"/>
                  </a:cubicBezTo>
                  <a:cubicBezTo>
                    <a:pt x="3" y="2"/>
                    <a:pt x="3" y="2"/>
                    <a:pt x="4" y="2"/>
                  </a:cubicBezTo>
                  <a:cubicBezTo>
                    <a:pt x="4" y="2"/>
                    <a:pt x="4" y="2"/>
                    <a:pt x="4" y="2"/>
                  </a:cubicBezTo>
                  <a:cubicBezTo>
                    <a:pt x="4" y="1"/>
                    <a:pt x="3"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3227">
              <a:extLst>
                <a:ext uri="{FF2B5EF4-FFF2-40B4-BE49-F238E27FC236}">
                  <a16:creationId xmlns:a16="http://schemas.microsoft.com/office/drawing/2014/main" id="{A4D0A405-7CFB-4314-A496-6C52627EFA37}"/>
                </a:ext>
              </a:extLst>
            </p:cNvPr>
            <p:cNvSpPr>
              <a:spLocks/>
            </p:cNvSpPr>
            <p:nvPr/>
          </p:nvSpPr>
          <p:spPr bwMode="auto">
            <a:xfrm>
              <a:off x="6897788" y="-242945"/>
              <a:ext cx="24829" cy="24829"/>
            </a:xfrm>
            <a:custGeom>
              <a:avLst/>
              <a:gdLst>
                <a:gd name="T0" fmla="*/ 2 w 4"/>
                <a:gd name="T1" fmla="*/ 0 h 4"/>
                <a:gd name="T2" fmla="*/ 0 w 4"/>
                <a:gd name="T3" fmla="*/ 1 h 4"/>
                <a:gd name="T4" fmla="*/ 1 w 4"/>
                <a:gd name="T5" fmla="*/ 4 h 4"/>
                <a:gd name="T6" fmla="*/ 2 w 4"/>
                <a:gd name="T7" fmla="*/ 4 h 4"/>
                <a:gd name="T8" fmla="*/ 3 w 4"/>
                <a:gd name="T9" fmla="*/ 4 h 4"/>
                <a:gd name="T10" fmla="*/ 3 w 4"/>
                <a:gd name="T11" fmla="*/ 4 h 4"/>
                <a:gd name="T12" fmla="*/ 3 w 4"/>
                <a:gd name="T13" fmla="*/ 3 h 4"/>
                <a:gd name="T14" fmla="*/ 3 w 4"/>
                <a:gd name="T15" fmla="*/ 3 h 4"/>
                <a:gd name="T16" fmla="*/ 4 w 4"/>
                <a:gd name="T17" fmla="*/ 3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1"/>
                    <a:pt x="0" y="1"/>
                  </a:cubicBezTo>
                  <a:cubicBezTo>
                    <a:pt x="0" y="2"/>
                    <a:pt x="0" y="3"/>
                    <a:pt x="1" y="4"/>
                  </a:cubicBezTo>
                  <a:cubicBezTo>
                    <a:pt x="1" y="4"/>
                    <a:pt x="1" y="4"/>
                    <a:pt x="2" y="4"/>
                  </a:cubicBezTo>
                  <a:cubicBezTo>
                    <a:pt x="2" y="4"/>
                    <a:pt x="2" y="4"/>
                    <a:pt x="3" y="4"/>
                  </a:cubicBezTo>
                  <a:cubicBezTo>
                    <a:pt x="3" y="4"/>
                    <a:pt x="3" y="4"/>
                    <a:pt x="3" y="4"/>
                  </a:cubicBezTo>
                  <a:cubicBezTo>
                    <a:pt x="3" y="4"/>
                    <a:pt x="3" y="4"/>
                    <a:pt x="3" y="3"/>
                  </a:cubicBezTo>
                  <a:cubicBezTo>
                    <a:pt x="3" y="3"/>
                    <a:pt x="3" y="3"/>
                    <a:pt x="3" y="3"/>
                  </a:cubicBezTo>
                  <a:cubicBezTo>
                    <a:pt x="4" y="3"/>
                    <a:pt x="4" y="3"/>
                    <a:pt x="4" y="3"/>
                  </a:cubicBezTo>
                  <a:cubicBezTo>
                    <a:pt x="4" y="2"/>
                    <a:pt x="4"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3228">
              <a:extLst>
                <a:ext uri="{FF2B5EF4-FFF2-40B4-BE49-F238E27FC236}">
                  <a16:creationId xmlns:a16="http://schemas.microsoft.com/office/drawing/2014/main" id="{313B4E1B-25E7-4973-8888-A752B824E53C}"/>
                </a:ext>
              </a:extLst>
            </p:cNvPr>
            <p:cNvSpPr>
              <a:spLocks/>
            </p:cNvSpPr>
            <p:nvPr/>
          </p:nvSpPr>
          <p:spPr bwMode="auto">
            <a:xfrm>
              <a:off x="7107458" y="137771"/>
              <a:ext cx="24829" cy="24829"/>
            </a:xfrm>
            <a:custGeom>
              <a:avLst/>
              <a:gdLst>
                <a:gd name="T0" fmla="*/ 2 w 4"/>
                <a:gd name="T1" fmla="*/ 0 h 4"/>
                <a:gd name="T2" fmla="*/ 2 w 4"/>
                <a:gd name="T3" fmla="*/ 0 h 4"/>
                <a:gd name="T4" fmla="*/ 1 w 4"/>
                <a:gd name="T5" fmla="*/ 0 h 4"/>
                <a:gd name="T6" fmla="*/ 1 w 4"/>
                <a:gd name="T7" fmla="*/ 1 h 4"/>
                <a:gd name="T8" fmla="*/ 1 w 4"/>
                <a:gd name="T9" fmla="*/ 3 h 4"/>
                <a:gd name="T10" fmla="*/ 1 w 4"/>
                <a:gd name="T11" fmla="*/ 3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2 h 4"/>
                <a:gd name="T26" fmla="*/ 3 w 4"/>
                <a:gd name="T27" fmla="*/ 0 h 4"/>
                <a:gd name="T28" fmla="*/ 3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0"/>
                    <a:pt x="1" y="0"/>
                  </a:cubicBezTo>
                  <a:cubicBezTo>
                    <a:pt x="1" y="0"/>
                    <a:pt x="1" y="0"/>
                    <a:pt x="1" y="1"/>
                  </a:cubicBezTo>
                  <a:cubicBezTo>
                    <a:pt x="0" y="2"/>
                    <a:pt x="0" y="3"/>
                    <a:pt x="1" y="3"/>
                  </a:cubicBezTo>
                  <a:cubicBezTo>
                    <a:pt x="1" y="3"/>
                    <a:pt x="1" y="3"/>
                    <a:pt x="1" y="3"/>
                  </a:cubicBezTo>
                  <a:cubicBezTo>
                    <a:pt x="1" y="3"/>
                    <a:pt x="1" y="3"/>
                    <a:pt x="2" y="4"/>
                  </a:cubicBezTo>
                  <a:cubicBezTo>
                    <a:pt x="2" y="4"/>
                    <a:pt x="2" y="4"/>
                    <a:pt x="2" y="4"/>
                  </a:cubicBezTo>
                  <a:cubicBezTo>
                    <a:pt x="3" y="4"/>
                    <a:pt x="3" y="4"/>
                    <a:pt x="3" y="4"/>
                  </a:cubicBezTo>
                  <a:cubicBezTo>
                    <a:pt x="3" y="3"/>
                    <a:pt x="3" y="3"/>
                    <a:pt x="3" y="3"/>
                  </a:cubicBezTo>
                  <a:cubicBezTo>
                    <a:pt x="4" y="3"/>
                    <a:pt x="4" y="3"/>
                    <a:pt x="4" y="3"/>
                  </a:cubicBezTo>
                  <a:cubicBezTo>
                    <a:pt x="4" y="3"/>
                    <a:pt x="4" y="2"/>
                    <a:pt x="4" y="2"/>
                  </a:cubicBezTo>
                  <a:cubicBezTo>
                    <a:pt x="4" y="2"/>
                    <a:pt x="4" y="2"/>
                    <a:pt x="4" y="2"/>
                  </a:cubicBezTo>
                  <a:cubicBezTo>
                    <a:pt x="4" y="1"/>
                    <a:pt x="4" y="0"/>
                    <a:pt x="3" y="0"/>
                  </a:cubicBezTo>
                  <a:cubicBezTo>
                    <a:pt x="3" y="0"/>
                    <a:pt x="3" y="0"/>
                    <a:pt x="3" y="0"/>
                  </a:cubicBezTo>
                  <a:cubicBezTo>
                    <a:pt x="3" y="0"/>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3229">
              <a:extLst>
                <a:ext uri="{FF2B5EF4-FFF2-40B4-BE49-F238E27FC236}">
                  <a16:creationId xmlns:a16="http://schemas.microsoft.com/office/drawing/2014/main" id="{D1F7AC5F-6DD2-4D28-8F9B-D1C11B3AAA49}"/>
                </a:ext>
              </a:extLst>
            </p:cNvPr>
            <p:cNvSpPr>
              <a:spLocks/>
            </p:cNvSpPr>
            <p:nvPr/>
          </p:nvSpPr>
          <p:spPr bwMode="auto">
            <a:xfrm>
              <a:off x="7303333" y="728156"/>
              <a:ext cx="27588" cy="24829"/>
            </a:xfrm>
            <a:custGeom>
              <a:avLst/>
              <a:gdLst>
                <a:gd name="T0" fmla="*/ 2 w 4"/>
                <a:gd name="T1" fmla="*/ 0 h 4"/>
                <a:gd name="T2" fmla="*/ 2 w 4"/>
                <a:gd name="T3" fmla="*/ 0 h 4"/>
                <a:gd name="T4" fmla="*/ 1 w 4"/>
                <a:gd name="T5" fmla="*/ 0 h 4"/>
                <a:gd name="T6" fmla="*/ 0 w 4"/>
                <a:gd name="T7" fmla="*/ 1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3 w 4"/>
                <a:gd name="T21" fmla="*/ 3 h 4"/>
                <a:gd name="T22" fmla="*/ 3 w 4"/>
                <a:gd name="T23" fmla="*/ 1 h 4"/>
                <a:gd name="T24" fmla="*/ 3 w 4"/>
                <a:gd name="T25" fmla="*/ 1 h 4"/>
                <a:gd name="T26" fmla="*/ 3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1" y="0"/>
                    <a:pt x="1" y="0"/>
                  </a:cubicBezTo>
                  <a:cubicBezTo>
                    <a:pt x="1" y="0"/>
                    <a:pt x="0" y="1"/>
                    <a:pt x="0" y="1"/>
                  </a:cubicBezTo>
                  <a:cubicBezTo>
                    <a:pt x="0" y="1"/>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2" y="4"/>
                    <a:pt x="3" y="4"/>
                    <a:pt x="3" y="3"/>
                  </a:cubicBezTo>
                  <a:cubicBezTo>
                    <a:pt x="4" y="3"/>
                    <a:pt x="4" y="2"/>
                    <a:pt x="3" y="1"/>
                  </a:cubicBezTo>
                  <a:cubicBezTo>
                    <a:pt x="3" y="1"/>
                    <a:pt x="3" y="1"/>
                    <a:pt x="3" y="1"/>
                  </a:cubicBezTo>
                  <a:cubicBezTo>
                    <a:pt x="3" y="1"/>
                    <a:pt x="3" y="1"/>
                    <a:pt x="3" y="1"/>
                  </a:cubicBezTo>
                  <a:cubicBezTo>
                    <a:pt x="3" y="1"/>
                    <a:pt x="3" y="1"/>
                    <a:pt x="3" y="1"/>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3230">
              <a:extLst>
                <a:ext uri="{FF2B5EF4-FFF2-40B4-BE49-F238E27FC236}">
                  <a16:creationId xmlns:a16="http://schemas.microsoft.com/office/drawing/2014/main" id="{C21D4129-50BD-43FE-BA83-ECB607CA6C83}"/>
                </a:ext>
              </a:extLst>
            </p:cNvPr>
            <p:cNvSpPr>
              <a:spLocks/>
            </p:cNvSpPr>
            <p:nvPr/>
          </p:nvSpPr>
          <p:spPr bwMode="auto">
            <a:xfrm>
              <a:off x="6883994" y="824715"/>
              <a:ext cx="27588" cy="19312"/>
            </a:xfrm>
            <a:custGeom>
              <a:avLst/>
              <a:gdLst>
                <a:gd name="T0" fmla="*/ 2 w 4"/>
                <a:gd name="T1" fmla="*/ 0 h 3"/>
                <a:gd name="T2" fmla="*/ 1 w 4"/>
                <a:gd name="T3" fmla="*/ 0 h 3"/>
                <a:gd name="T4" fmla="*/ 1 w 4"/>
                <a:gd name="T5" fmla="*/ 3 h 3"/>
                <a:gd name="T6" fmla="*/ 2 w 4"/>
                <a:gd name="T7" fmla="*/ 3 h 3"/>
                <a:gd name="T8" fmla="*/ 4 w 4"/>
                <a:gd name="T9" fmla="*/ 3 h 3"/>
                <a:gd name="T10" fmla="*/ 4 w 4"/>
                <a:gd name="T11" fmla="*/ 2 h 3"/>
                <a:gd name="T12" fmla="*/ 4 w 4"/>
                <a:gd name="T13" fmla="*/ 2 h 3"/>
                <a:gd name="T14" fmla="*/ 4 w 4"/>
                <a:gd name="T15" fmla="*/ 1 h 3"/>
                <a:gd name="T16" fmla="*/ 4 w 4"/>
                <a:gd name="T17" fmla="*/ 1 h 3"/>
                <a:gd name="T18" fmla="*/ 4 w 4"/>
                <a:gd name="T19" fmla="*/ 0 h 3"/>
                <a:gd name="T20" fmla="*/ 3 w 4"/>
                <a:gd name="T21" fmla="*/ 0 h 3"/>
                <a:gd name="T22" fmla="*/ 3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1"/>
                    <a:pt x="0" y="2"/>
                    <a:pt x="1" y="3"/>
                  </a:cubicBezTo>
                  <a:cubicBezTo>
                    <a:pt x="2" y="3"/>
                    <a:pt x="2" y="3"/>
                    <a:pt x="2" y="3"/>
                  </a:cubicBezTo>
                  <a:cubicBezTo>
                    <a:pt x="3" y="3"/>
                    <a:pt x="4" y="3"/>
                    <a:pt x="4" y="3"/>
                  </a:cubicBezTo>
                  <a:cubicBezTo>
                    <a:pt x="4" y="2"/>
                    <a:pt x="4" y="2"/>
                    <a:pt x="4" y="2"/>
                  </a:cubicBezTo>
                  <a:cubicBezTo>
                    <a:pt x="4" y="2"/>
                    <a:pt x="4" y="2"/>
                    <a:pt x="4" y="2"/>
                  </a:cubicBezTo>
                  <a:cubicBezTo>
                    <a:pt x="4" y="2"/>
                    <a:pt x="4" y="1"/>
                    <a:pt x="4" y="1"/>
                  </a:cubicBezTo>
                  <a:cubicBezTo>
                    <a:pt x="4" y="1"/>
                    <a:pt x="4" y="1"/>
                    <a:pt x="4" y="1"/>
                  </a:cubicBezTo>
                  <a:cubicBezTo>
                    <a:pt x="4" y="1"/>
                    <a:pt x="4" y="0"/>
                    <a:pt x="4" y="0"/>
                  </a:cubicBezTo>
                  <a:cubicBezTo>
                    <a:pt x="4" y="0"/>
                    <a:pt x="4" y="0"/>
                    <a:pt x="3" y="0"/>
                  </a:cubicBezTo>
                  <a:cubicBezTo>
                    <a:pt x="3"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3231">
              <a:extLst>
                <a:ext uri="{FF2B5EF4-FFF2-40B4-BE49-F238E27FC236}">
                  <a16:creationId xmlns:a16="http://schemas.microsoft.com/office/drawing/2014/main" id="{018069AA-AC9C-45B7-AAA8-38B323A3DFA5}"/>
                </a:ext>
              </a:extLst>
            </p:cNvPr>
            <p:cNvSpPr>
              <a:spLocks/>
            </p:cNvSpPr>
            <p:nvPr/>
          </p:nvSpPr>
          <p:spPr bwMode="auto">
            <a:xfrm>
              <a:off x="7794401" y="347440"/>
              <a:ext cx="27588" cy="24829"/>
            </a:xfrm>
            <a:custGeom>
              <a:avLst/>
              <a:gdLst>
                <a:gd name="T0" fmla="*/ 2 w 4"/>
                <a:gd name="T1" fmla="*/ 0 h 4"/>
                <a:gd name="T2" fmla="*/ 0 w 4"/>
                <a:gd name="T3" fmla="*/ 1 h 4"/>
                <a:gd name="T4" fmla="*/ 0 w 4"/>
                <a:gd name="T5" fmla="*/ 1 h 4"/>
                <a:gd name="T6" fmla="*/ 0 w 4"/>
                <a:gd name="T7" fmla="*/ 1 h 4"/>
                <a:gd name="T8" fmla="*/ 0 w 4"/>
                <a:gd name="T9" fmla="*/ 2 h 4"/>
                <a:gd name="T10" fmla="*/ 0 w 4"/>
                <a:gd name="T11" fmla="*/ 2 h 4"/>
                <a:gd name="T12" fmla="*/ 0 w 4"/>
                <a:gd name="T13" fmla="*/ 3 h 4"/>
                <a:gd name="T14" fmla="*/ 0 w 4"/>
                <a:gd name="T15" fmla="*/ 3 h 4"/>
                <a:gd name="T16" fmla="*/ 1 w 4"/>
                <a:gd name="T17" fmla="*/ 3 h 4"/>
                <a:gd name="T18" fmla="*/ 2 w 4"/>
                <a:gd name="T19" fmla="*/ 4 h 4"/>
                <a:gd name="T20" fmla="*/ 3 w 4"/>
                <a:gd name="T21" fmla="*/ 3 h 4"/>
                <a:gd name="T22" fmla="*/ 3 w 4"/>
                <a:gd name="T23" fmla="*/ 3 h 4"/>
                <a:gd name="T24" fmla="*/ 3 w 4"/>
                <a:gd name="T25" fmla="*/ 3 h 4"/>
                <a:gd name="T26" fmla="*/ 3 w 4"/>
                <a:gd name="T27" fmla="*/ 2 h 4"/>
                <a:gd name="T28" fmla="*/ 4 w 4"/>
                <a:gd name="T29" fmla="*/ 2 h 4"/>
                <a:gd name="T30" fmla="*/ 3 w 4"/>
                <a:gd name="T31" fmla="*/ 1 h 4"/>
                <a:gd name="T32" fmla="*/ 3 w 4"/>
                <a:gd name="T33" fmla="*/ 0 h 4"/>
                <a:gd name="T34" fmla="*/ 3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0"/>
                    <a:pt x="0" y="1"/>
                  </a:cubicBezTo>
                  <a:cubicBezTo>
                    <a:pt x="0" y="1"/>
                    <a:pt x="0" y="1"/>
                    <a:pt x="0" y="1"/>
                  </a:cubicBezTo>
                  <a:cubicBezTo>
                    <a:pt x="0" y="1"/>
                    <a:pt x="0" y="1"/>
                    <a:pt x="0" y="1"/>
                  </a:cubicBezTo>
                  <a:cubicBezTo>
                    <a:pt x="0" y="1"/>
                    <a:pt x="0" y="1"/>
                    <a:pt x="0" y="2"/>
                  </a:cubicBezTo>
                  <a:cubicBezTo>
                    <a:pt x="0" y="2"/>
                    <a:pt x="0" y="2"/>
                    <a:pt x="0" y="2"/>
                  </a:cubicBezTo>
                  <a:cubicBezTo>
                    <a:pt x="0" y="2"/>
                    <a:pt x="0" y="3"/>
                    <a:pt x="0" y="3"/>
                  </a:cubicBezTo>
                  <a:cubicBezTo>
                    <a:pt x="0" y="3"/>
                    <a:pt x="0" y="3"/>
                    <a:pt x="0" y="3"/>
                  </a:cubicBezTo>
                  <a:cubicBezTo>
                    <a:pt x="0" y="3"/>
                    <a:pt x="0" y="3"/>
                    <a:pt x="1" y="3"/>
                  </a:cubicBezTo>
                  <a:cubicBezTo>
                    <a:pt x="1" y="4"/>
                    <a:pt x="1" y="4"/>
                    <a:pt x="2" y="4"/>
                  </a:cubicBezTo>
                  <a:cubicBezTo>
                    <a:pt x="2" y="4"/>
                    <a:pt x="3" y="4"/>
                    <a:pt x="3" y="3"/>
                  </a:cubicBezTo>
                  <a:cubicBezTo>
                    <a:pt x="3" y="3"/>
                    <a:pt x="3" y="3"/>
                    <a:pt x="3" y="3"/>
                  </a:cubicBezTo>
                  <a:cubicBezTo>
                    <a:pt x="3" y="3"/>
                    <a:pt x="3" y="3"/>
                    <a:pt x="3" y="3"/>
                  </a:cubicBezTo>
                  <a:cubicBezTo>
                    <a:pt x="3" y="3"/>
                    <a:pt x="3" y="3"/>
                    <a:pt x="3" y="2"/>
                  </a:cubicBezTo>
                  <a:cubicBezTo>
                    <a:pt x="4" y="2"/>
                    <a:pt x="4" y="2"/>
                    <a:pt x="4" y="2"/>
                  </a:cubicBezTo>
                  <a:cubicBezTo>
                    <a:pt x="4" y="2"/>
                    <a:pt x="3" y="1"/>
                    <a:pt x="3" y="1"/>
                  </a:cubicBezTo>
                  <a:cubicBezTo>
                    <a:pt x="3" y="1"/>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3232">
              <a:extLst>
                <a:ext uri="{FF2B5EF4-FFF2-40B4-BE49-F238E27FC236}">
                  <a16:creationId xmlns:a16="http://schemas.microsoft.com/office/drawing/2014/main" id="{5DCF90D5-FF75-429A-836B-2AEEB05E5067}"/>
                </a:ext>
              </a:extLst>
            </p:cNvPr>
            <p:cNvSpPr>
              <a:spLocks/>
            </p:cNvSpPr>
            <p:nvPr/>
          </p:nvSpPr>
          <p:spPr bwMode="auto">
            <a:xfrm>
              <a:off x="8337887" y="758503"/>
              <a:ext cx="22070" cy="27588"/>
            </a:xfrm>
            <a:custGeom>
              <a:avLst/>
              <a:gdLst>
                <a:gd name="T0" fmla="*/ 2 w 3"/>
                <a:gd name="T1" fmla="*/ 0 h 4"/>
                <a:gd name="T2" fmla="*/ 1 w 3"/>
                <a:gd name="T3" fmla="*/ 0 h 4"/>
                <a:gd name="T4" fmla="*/ 0 w 3"/>
                <a:gd name="T5" fmla="*/ 1 h 4"/>
                <a:gd name="T6" fmla="*/ 0 w 3"/>
                <a:gd name="T7" fmla="*/ 1 h 4"/>
                <a:gd name="T8" fmla="*/ 0 w 3"/>
                <a:gd name="T9" fmla="*/ 1 h 4"/>
                <a:gd name="T10" fmla="*/ 0 w 3"/>
                <a:gd name="T11" fmla="*/ 3 h 4"/>
                <a:gd name="T12" fmla="*/ 0 w 3"/>
                <a:gd name="T13" fmla="*/ 3 h 4"/>
                <a:gd name="T14" fmla="*/ 0 w 3"/>
                <a:gd name="T15" fmla="*/ 4 h 4"/>
                <a:gd name="T16" fmla="*/ 2 w 3"/>
                <a:gd name="T17" fmla="*/ 4 h 4"/>
                <a:gd name="T18" fmla="*/ 3 w 3"/>
                <a:gd name="T19" fmla="*/ 3 h 4"/>
                <a:gd name="T20" fmla="*/ 3 w 3"/>
                <a:gd name="T21" fmla="*/ 3 h 4"/>
                <a:gd name="T22" fmla="*/ 3 w 3"/>
                <a:gd name="T23" fmla="*/ 2 h 4"/>
                <a:gd name="T24" fmla="*/ 3 w 3"/>
                <a:gd name="T25" fmla="*/ 2 h 4"/>
                <a:gd name="T26" fmla="*/ 3 w 3"/>
                <a:gd name="T27" fmla="*/ 2 h 4"/>
                <a:gd name="T28" fmla="*/ 3 w 3"/>
                <a:gd name="T29" fmla="*/ 2 h 4"/>
                <a:gd name="T30" fmla="*/ 3 w 3"/>
                <a:gd name="T31" fmla="*/ 1 h 4"/>
                <a:gd name="T32" fmla="*/ 3 w 3"/>
                <a:gd name="T33" fmla="*/ 1 h 4"/>
                <a:gd name="T34" fmla="*/ 2 w 3"/>
                <a:gd name="T35" fmla="*/ 0 h 4"/>
                <a:gd name="T36" fmla="*/ 2 w 3"/>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4">
                  <a:moveTo>
                    <a:pt x="2" y="0"/>
                  </a:moveTo>
                  <a:cubicBezTo>
                    <a:pt x="1" y="0"/>
                    <a:pt x="1" y="0"/>
                    <a:pt x="1" y="0"/>
                  </a:cubicBezTo>
                  <a:cubicBezTo>
                    <a:pt x="1" y="0"/>
                    <a:pt x="0" y="1"/>
                    <a:pt x="0" y="1"/>
                  </a:cubicBezTo>
                  <a:cubicBezTo>
                    <a:pt x="0" y="1"/>
                    <a:pt x="0" y="1"/>
                    <a:pt x="0" y="1"/>
                  </a:cubicBezTo>
                  <a:cubicBezTo>
                    <a:pt x="0" y="1"/>
                    <a:pt x="0" y="1"/>
                    <a:pt x="0" y="1"/>
                  </a:cubicBezTo>
                  <a:cubicBezTo>
                    <a:pt x="0" y="2"/>
                    <a:pt x="0" y="2"/>
                    <a:pt x="0" y="3"/>
                  </a:cubicBezTo>
                  <a:cubicBezTo>
                    <a:pt x="0" y="3"/>
                    <a:pt x="0" y="3"/>
                    <a:pt x="0" y="3"/>
                  </a:cubicBezTo>
                  <a:cubicBezTo>
                    <a:pt x="0" y="3"/>
                    <a:pt x="0" y="4"/>
                    <a:pt x="0" y="4"/>
                  </a:cubicBezTo>
                  <a:cubicBezTo>
                    <a:pt x="1" y="4"/>
                    <a:pt x="1" y="4"/>
                    <a:pt x="2" y="4"/>
                  </a:cubicBezTo>
                  <a:cubicBezTo>
                    <a:pt x="2" y="4"/>
                    <a:pt x="3" y="4"/>
                    <a:pt x="3" y="3"/>
                  </a:cubicBezTo>
                  <a:cubicBezTo>
                    <a:pt x="3" y="3"/>
                    <a:pt x="3" y="3"/>
                    <a:pt x="3" y="3"/>
                  </a:cubicBezTo>
                  <a:cubicBezTo>
                    <a:pt x="3" y="3"/>
                    <a:pt x="3" y="2"/>
                    <a:pt x="3" y="2"/>
                  </a:cubicBezTo>
                  <a:cubicBezTo>
                    <a:pt x="3" y="2"/>
                    <a:pt x="3" y="2"/>
                    <a:pt x="3" y="2"/>
                  </a:cubicBezTo>
                  <a:cubicBezTo>
                    <a:pt x="3" y="2"/>
                    <a:pt x="3" y="2"/>
                    <a:pt x="3" y="2"/>
                  </a:cubicBezTo>
                  <a:cubicBezTo>
                    <a:pt x="3" y="2"/>
                    <a:pt x="3" y="2"/>
                    <a:pt x="3" y="2"/>
                  </a:cubicBezTo>
                  <a:cubicBezTo>
                    <a:pt x="3" y="2"/>
                    <a:pt x="3" y="1"/>
                    <a:pt x="3" y="1"/>
                  </a:cubicBezTo>
                  <a:cubicBezTo>
                    <a:pt x="3" y="1"/>
                    <a:pt x="3" y="1"/>
                    <a:pt x="3" y="1"/>
                  </a:cubicBezTo>
                  <a:cubicBezTo>
                    <a:pt x="2"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3233">
              <a:extLst>
                <a:ext uri="{FF2B5EF4-FFF2-40B4-BE49-F238E27FC236}">
                  <a16:creationId xmlns:a16="http://schemas.microsoft.com/office/drawing/2014/main" id="{3CCF1E44-141D-4D6A-8A3E-3CFBF56E485F}"/>
                </a:ext>
              </a:extLst>
            </p:cNvPr>
            <p:cNvSpPr>
              <a:spLocks/>
            </p:cNvSpPr>
            <p:nvPr/>
          </p:nvSpPr>
          <p:spPr bwMode="auto">
            <a:xfrm>
              <a:off x="7998553" y="832991"/>
              <a:ext cx="24829" cy="24829"/>
            </a:xfrm>
            <a:custGeom>
              <a:avLst/>
              <a:gdLst>
                <a:gd name="T0" fmla="*/ 2 w 4"/>
                <a:gd name="T1" fmla="*/ 0 h 4"/>
                <a:gd name="T2" fmla="*/ 1 w 4"/>
                <a:gd name="T3" fmla="*/ 1 h 4"/>
                <a:gd name="T4" fmla="*/ 1 w 4"/>
                <a:gd name="T5" fmla="*/ 4 h 4"/>
                <a:gd name="T6" fmla="*/ 2 w 4"/>
                <a:gd name="T7" fmla="*/ 4 h 4"/>
                <a:gd name="T8" fmla="*/ 4 w 4"/>
                <a:gd name="T9" fmla="*/ 3 h 4"/>
                <a:gd name="T10" fmla="*/ 4 w 4"/>
                <a:gd name="T11" fmla="*/ 2 h 4"/>
                <a:gd name="T12" fmla="*/ 4 w 4"/>
                <a:gd name="T13" fmla="*/ 2 h 4"/>
                <a:gd name="T14" fmla="*/ 4 w 4"/>
                <a:gd name="T15" fmla="*/ 1 h 4"/>
                <a:gd name="T16" fmla="*/ 3 w 4"/>
                <a:gd name="T17" fmla="*/ 1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1"/>
                    <a:pt x="1" y="1"/>
                  </a:cubicBezTo>
                  <a:cubicBezTo>
                    <a:pt x="0" y="2"/>
                    <a:pt x="0" y="3"/>
                    <a:pt x="1" y="4"/>
                  </a:cubicBezTo>
                  <a:cubicBezTo>
                    <a:pt x="1" y="4"/>
                    <a:pt x="2" y="4"/>
                    <a:pt x="2" y="4"/>
                  </a:cubicBezTo>
                  <a:cubicBezTo>
                    <a:pt x="3" y="4"/>
                    <a:pt x="3" y="4"/>
                    <a:pt x="4" y="3"/>
                  </a:cubicBezTo>
                  <a:cubicBezTo>
                    <a:pt x="4" y="3"/>
                    <a:pt x="4" y="3"/>
                    <a:pt x="4" y="2"/>
                  </a:cubicBezTo>
                  <a:cubicBezTo>
                    <a:pt x="4" y="2"/>
                    <a:pt x="4" y="2"/>
                    <a:pt x="4" y="2"/>
                  </a:cubicBezTo>
                  <a:cubicBezTo>
                    <a:pt x="4" y="1"/>
                    <a:pt x="4" y="1"/>
                    <a:pt x="4" y="1"/>
                  </a:cubicBezTo>
                  <a:cubicBezTo>
                    <a:pt x="4" y="1"/>
                    <a:pt x="3" y="1"/>
                    <a:pt x="3" y="1"/>
                  </a:cubicBezTo>
                  <a:cubicBezTo>
                    <a:pt x="3" y="1"/>
                    <a:pt x="3"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3234">
              <a:extLst>
                <a:ext uri="{FF2B5EF4-FFF2-40B4-BE49-F238E27FC236}">
                  <a16:creationId xmlns:a16="http://schemas.microsoft.com/office/drawing/2014/main" id="{124BCB21-2F21-4701-9923-4F52EFFD21D6}"/>
                </a:ext>
              </a:extLst>
            </p:cNvPr>
            <p:cNvSpPr>
              <a:spLocks/>
            </p:cNvSpPr>
            <p:nvPr/>
          </p:nvSpPr>
          <p:spPr bwMode="auto">
            <a:xfrm>
              <a:off x="9008278" y="1834439"/>
              <a:ext cx="44141" cy="46900"/>
            </a:xfrm>
            <a:custGeom>
              <a:avLst/>
              <a:gdLst>
                <a:gd name="T0" fmla="*/ 4 w 7"/>
                <a:gd name="T1" fmla="*/ 0 h 7"/>
                <a:gd name="T2" fmla="*/ 3 w 7"/>
                <a:gd name="T3" fmla="*/ 0 h 7"/>
                <a:gd name="T4" fmla="*/ 2 w 7"/>
                <a:gd name="T5" fmla="*/ 1 h 7"/>
                <a:gd name="T6" fmla="*/ 1 w 7"/>
                <a:gd name="T7" fmla="*/ 1 h 7"/>
                <a:gd name="T8" fmla="*/ 0 w 7"/>
                <a:gd name="T9" fmla="*/ 3 h 7"/>
                <a:gd name="T10" fmla="*/ 0 w 7"/>
                <a:gd name="T11" fmla="*/ 3 h 7"/>
                <a:gd name="T12" fmla="*/ 0 w 7"/>
                <a:gd name="T13" fmla="*/ 4 h 7"/>
                <a:gd name="T14" fmla="*/ 4 w 7"/>
                <a:gd name="T15" fmla="*/ 7 h 7"/>
                <a:gd name="T16" fmla="*/ 4 w 7"/>
                <a:gd name="T17" fmla="*/ 7 h 7"/>
                <a:gd name="T18" fmla="*/ 6 w 7"/>
                <a:gd name="T19" fmla="*/ 6 h 7"/>
                <a:gd name="T20" fmla="*/ 6 w 7"/>
                <a:gd name="T21" fmla="*/ 6 h 7"/>
                <a:gd name="T22" fmla="*/ 7 w 7"/>
                <a:gd name="T23" fmla="*/ 4 h 7"/>
                <a:gd name="T24" fmla="*/ 7 w 7"/>
                <a:gd name="T25" fmla="*/ 4 h 7"/>
                <a:gd name="T26" fmla="*/ 7 w 7"/>
                <a:gd name="T27" fmla="*/ 3 h 7"/>
                <a:gd name="T28" fmla="*/ 6 w 7"/>
                <a:gd name="T29" fmla="*/ 1 h 7"/>
                <a:gd name="T30" fmla="*/ 6 w 7"/>
                <a:gd name="T31" fmla="*/ 1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3" y="0"/>
                  </a:cubicBezTo>
                  <a:cubicBezTo>
                    <a:pt x="2" y="0"/>
                    <a:pt x="2" y="0"/>
                    <a:pt x="2" y="1"/>
                  </a:cubicBezTo>
                  <a:cubicBezTo>
                    <a:pt x="2" y="1"/>
                    <a:pt x="1" y="1"/>
                    <a:pt x="1" y="1"/>
                  </a:cubicBezTo>
                  <a:cubicBezTo>
                    <a:pt x="1" y="1"/>
                    <a:pt x="0" y="2"/>
                    <a:pt x="0" y="3"/>
                  </a:cubicBezTo>
                  <a:cubicBezTo>
                    <a:pt x="0" y="3"/>
                    <a:pt x="0" y="3"/>
                    <a:pt x="0" y="3"/>
                  </a:cubicBezTo>
                  <a:cubicBezTo>
                    <a:pt x="0" y="3"/>
                    <a:pt x="0" y="4"/>
                    <a:pt x="0" y="4"/>
                  </a:cubicBezTo>
                  <a:cubicBezTo>
                    <a:pt x="0" y="6"/>
                    <a:pt x="2" y="7"/>
                    <a:pt x="4" y="7"/>
                  </a:cubicBezTo>
                  <a:cubicBezTo>
                    <a:pt x="4" y="7"/>
                    <a:pt x="4" y="7"/>
                    <a:pt x="4" y="7"/>
                  </a:cubicBezTo>
                  <a:cubicBezTo>
                    <a:pt x="5" y="7"/>
                    <a:pt x="6" y="6"/>
                    <a:pt x="6" y="6"/>
                  </a:cubicBezTo>
                  <a:cubicBezTo>
                    <a:pt x="6" y="6"/>
                    <a:pt x="6" y="6"/>
                    <a:pt x="6" y="6"/>
                  </a:cubicBezTo>
                  <a:cubicBezTo>
                    <a:pt x="7" y="5"/>
                    <a:pt x="7" y="5"/>
                    <a:pt x="7" y="4"/>
                  </a:cubicBezTo>
                  <a:cubicBezTo>
                    <a:pt x="7" y="4"/>
                    <a:pt x="7" y="4"/>
                    <a:pt x="7" y="4"/>
                  </a:cubicBezTo>
                  <a:cubicBezTo>
                    <a:pt x="7" y="3"/>
                    <a:pt x="7" y="3"/>
                    <a:pt x="7" y="3"/>
                  </a:cubicBezTo>
                  <a:cubicBezTo>
                    <a:pt x="7" y="2"/>
                    <a:pt x="7" y="1"/>
                    <a:pt x="6" y="1"/>
                  </a:cubicBezTo>
                  <a:cubicBezTo>
                    <a:pt x="6" y="1"/>
                    <a:pt x="6" y="1"/>
                    <a:pt x="6"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3235">
              <a:extLst>
                <a:ext uri="{FF2B5EF4-FFF2-40B4-BE49-F238E27FC236}">
                  <a16:creationId xmlns:a16="http://schemas.microsoft.com/office/drawing/2014/main" id="{A9E74595-68DD-4246-BF32-797C96B7F4A7}"/>
                </a:ext>
              </a:extLst>
            </p:cNvPr>
            <p:cNvSpPr>
              <a:spLocks/>
            </p:cNvSpPr>
            <p:nvPr/>
          </p:nvSpPr>
          <p:spPr bwMode="auto">
            <a:xfrm>
              <a:off x="9524175" y="2325507"/>
              <a:ext cx="52417" cy="46900"/>
            </a:xfrm>
            <a:custGeom>
              <a:avLst/>
              <a:gdLst>
                <a:gd name="T0" fmla="*/ 4 w 8"/>
                <a:gd name="T1" fmla="*/ 0 h 7"/>
                <a:gd name="T2" fmla="*/ 3 w 8"/>
                <a:gd name="T3" fmla="*/ 0 h 7"/>
                <a:gd name="T4" fmla="*/ 2 w 8"/>
                <a:gd name="T5" fmla="*/ 0 h 7"/>
                <a:gd name="T6" fmla="*/ 2 w 8"/>
                <a:gd name="T7" fmla="*/ 1 h 7"/>
                <a:gd name="T8" fmla="*/ 1 w 8"/>
                <a:gd name="T9" fmla="*/ 1 h 7"/>
                <a:gd name="T10" fmla="*/ 1 w 8"/>
                <a:gd name="T11" fmla="*/ 1 h 7"/>
                <a:gd name="T12" fmla="*/ 0 w 8"/>
                <a:gd name="T13" fmla="*/ 4 h 7"/>
                <a:gd name="T14" fmla="*/ 1 w 8"/>
                <a:gd name="T15" fmla="*/ 6 h 7"/>
                <a:gd name="T16" fmla="*/ 2 w 8"/>
                <a:gd name="T17" fmla="*/ 6 h 7"/>
                <a:gd name="T18" fmla="*/ 4 w 8"/>
                <a:gd name="T19" fmla="*/ 7 h 7"/>
                <a:gd name="T20" fmla="*/ 5 w 8"/>
                <a:gd name="T21" fmla="*/ 7 h 7"/>
                <a:gd name="T22" fmla="*/ 5 w 8"/>
                <a:gd name="T23" fmla="*/ 7 h 7"/>
                <a:gd name="T24" fmla="*/ 5 w 8"/>
                <a:gd name="T25" fmla="*/ 7 h 7"/>
                <a:gd name="T26" fmla="*/ 7 w 8"/>
                <a:gd name="T27" fmla="*/ 3 h 7"/>
                <a:gd name="T28" fmla="*/ 5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4" y="0"/>
                    <a:pt x="3" y="0"/>
                    <a:pt x="3" y="0"/>
                  </a:cubicBezTo>
                  <a:cubicBezTo>
                    <a:pt x="3" y="0"/>
                    <a:pt x="2" y="0"/>
                    <a:pt x="2" y="0"/>
                  </a:cubicBezTo>
                  <a:cubicBezTo>
                    <a:pt x="2" y="1"/>
                    <a:pt x="2" y="1"/>
                    <a:pt x="2" y="1"/>
                  </a:cubicBezTo>
                  <a:cubicBezTo>
                    <a:pt x="2" y="1"/>
                    <a:pt x="2" y="1"/>
                    <a:pt x="1" y="1"/>
                  </a:cubicBezTo>
                  <a:cubicBezTo>
                    <a:pt x="1" y="1"/>
                    <a:pt x="1" y="1"/>
                    <a:pt x="1" y="1"/>
                  </a:cubicBezTo>
                  <a:cubicBezTo>
                    <a:pt x="1" y="2"/>
                    <a:pt x="0" y="3"/>
                    <a:pt x="0" y="4"/>
                  </a:cubicBezTo>
                  <a:cubicBezTo>
                    <a:pt x="1" y="5"/>
                    <a:pt x="1" y="5"/>
                    <a:pt x="1" y="6"/>
                  </a:cubicBezTo>
                  <a:cubicBezTo>
                    <a:pt x="1" y="6"/>
                    <a:pt x="2" y="6"/>
                    <a:pt x="2" y="6"/>
                  </a:cubicBezTo>
                  <a:cubicBezTo>
                    <a:pt x="2" y="7"/>
                    <a:pt x="3" y="7"/>
                    <a:pt x="4" y="7"/>
                  </a:cubicBezTo>
                  <a:cubicBezTo>
                    <a:pt x="4" y="7"/>
                    <a:pt x="4" y="7"/>
                    <a:pt x="5" y="7"/>
                  </a:cubicBezTo>
                  <a:cubicBezTo>
                    <a:pt x="5" y="7"/>
                    <a:pt x="5" y="7"/>
                    <a:pt x="5" y="7"/>
                  </a:cubicBezTo>
                  <a:cubicBezTo>
                    <a:pt x="5" y="7"/>
                    <a:pt x="5" y="7"/>
                    <a:pt x="5" y="7"/>
                  </a:cubicBezTo>
                  <a:cubicBezTo>
                    <a:pt x="7" y="6"/>
                    <a:pt x="8" y="5"/>
                    <a:pt x="7" y="3"/>
                  </a:cubicBezTo>
                  <a:cubicBezTo>
                    <a:pt x="7" y="2"/>
                    <a:pt x="6" y="1"/>
                    <a:pt x="5"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3236">
              <a:extLst>
                <a:ext uri="{FF2B5EF4-FFF2-40B4-BE49-F238E27FC236}">
                  <a16:creationId xmlns:a16="http://schemas.microsoft.com/office/drawing/2014/main" id="{A8F43A05-B80B-4239-B130-D5C9704A631C}"/>
                </a:ext>
              </a:extLst>
            </p:cNvPr>
            <p:cNvSpPr>
              <a:spLocks/>
            </p:cNvSpPr>
            <p:nvPr/>
          </p:nvSpPr>
          <p:spPr bwMode="auto">
            <a:xfrm>
              <a:off x="9228983" y="1605458"/>
              <a:ext cx="33106" cy="33106"/>
            </a:xfrm>
            <a:custGeom>
              <a:avLst/>
              <a:gdLst>
                <a:gd name="T0" fmla="*/ 3 w 5"/>
                <a:gd name="T1" fmla="*/ 0 h 5"/>
                <a:gd name="T2" fmla="*/ 2 w 5"/>
                <a:gd name="T3" fmla="*/ 0 h 5"/>
                <a:gd name="T4" fmla="*/ 1 w 5"/>
                <a:gd name="T5" fmla="*/ 0 h 5"/>
                <a:gd name="T6" fmla="*/ 1 w 5"/>
                <a:gd name="T7" fmla="*/ 1 h 5"/>
                <a:gd name="T8" fmla="*/ 0 w 5"/>
                <a:gd name="T9" fmla="*/ 3 h 5"/>
                <a:gd name="T10" fmla="*/ 0 w 5"/>
                <a:gd name="T11" fmla="*/ 3 h 5"/>
                <a:gd name="T12" fmla="*/ 0 w 5"/>
                <a:gd name="T13" fmla="*/ 4 h 5"/>
                <a:gd name="T14" fmla="*/ 1 w 5"/>
                <a:gd name="T15" fmla="*/ 5 h 5"/>
                <a:gd name="T16" fmla="*/ 1 w 5"/>
                <a:gd name="T17" fmla="*/ 5 h 5"/>
                <a:gd name="T18" fmla="*/ 3 w 5"/>
                <a:gd name="T19" fmla="*/ 5 h 5"/>
                <a:gd name="T20" fmla="*/ 3 w 5"/>
                <a:gd name="T21" fmla="*/ 5 h 5"/>
                <a:gd name="T22" fmla="*/ 5 w 5"/>
                <a:gd name="T23" fmla="*/ 2 h 5"/>
                <a:gd name="T24" fmla="*/ 3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3" y="0"/>
                  </a:moveTo>
                  <a:cubicBezTo>
                    <a:pt x="2" y="0"/>
                    <a:pt x="2" y="0"/>
                    <a:pt x="2" y="0"/>
                  </a:cubicBezTo>
                  <a:cubicBezTo>
                    <a:pt x="2" y="0"/>
                    <a:pt x="1" y="0"/>
                    <a:pt x="1" y="0"/>
                  </a:cubicBezTo>
                  <a:cubicBezTo>
                    <a:pt x="1" y="1"/>
                    <a:pt x="1" y="1"/>
                    <a:pt x="1" y="1"/>
                  </a:cubicBezTo>
                  <a:cubicBezTo>
                    <a:pt x="0" y="1"/>
                    <a:pt x="0" y="2"/>
                    <a:pt x="0" y="3"/>
                  </a:cubicBezTo>
                  <a:cubicBezTo>
                    <a:pt x="0" y="3"/>
                    <a:pt x="0" y="3"/>
                    <a:pt x="0" y="3"/>
                  </a:cubicBezTo>
                  <a:cubicBezTo>
                    <a:pt x="0" y="3"/>
                    <a:pt x="0" y="4"/>
                    <a:pt x="0" y="4"/>
                  </a:cubicBezTo>
                  <a:cubicBezTo>
                    <a:pt x="0" y="4"/>
                    <a:pt x="0" y="4"/>
                    <a:pt x="1" y="5"/>
                  </a:cubicBezTo>
                  <a:cubicBezTo>
                    <a:pt x="1" y="5"/>
                    <a:pt x="1" y="5"/>
                    <a:pt x="1" y="5"/>
                  </a:cubicBezTo>
                  <a:cubicBezTo>
                    <a:pt x="1" y="5"/>
                    <a:pt x="2" y="5"/>
                    <a:pt x="3" y="5"/>
                  </a:cubicBezTo>
                  <a:cubicBezTo>
                    <a:pt x="3" y="5"/>
                    <a:pt x="3" y="5"/>
                    <a:pt x="3" y="5"/>
                  </a:cubicBezTo>
                  <a:cubicBezTo>
                    <a:pt x="4" y="5"/>
                    <a:pt x="5"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3237">
              <a:extLst>
                <a:ext uri="{FF2B5EF4-FFF2-40B4-BE49-F238E27FC236}">
                  <a16:creationId xmlns:a16="http://schemas.microsoft.com/office/drawing/2014/main" id="{CE352044-8DF5-4D2E-A2EE-3DF45744F8AC}"/>
                </a:ext>
              </a:extLst>
            </p:cNvPr>
            <p:cNvSpPr>
              <a:spLocks/>
            </p:cNvSpPr>
            <p:nvPr/>
          </p:nvSpPr>
          <p:spPr bwMode="auto">
            <a:xfrm>
              <a:off x="9322782" y="162600"/>
              <a:ext cx="38623" cy="38623"/>
            </a:xfrm>
            <a:custGeom>
              <a:avLst/>
              <a:gdLst>
                <a:gd name="T0" fmla="*/ 3 w 6"/>
                <a:gd name="T1" fmla="*/ 0 h 6"/>
                <a:gd name="T2" fmla="*/ 2 w 6"/>
                <a:gd name="T3" fmla="*/ 1 h 6"/>
                <a:gd name="T4" fmla="*/ 0 w 6"/>
                <a:gd name="T5" fmla="*/ 4 h 6"/>
                <a:gd name="T6" fmla="*/ 2 w 6"/>
                <a:gd name="T7" fmla="*/ 6 h 6"/>
                <a:gd name="T8" fmla="*/ 2 w 6"/>
                <a:gd name="T9" fmla="*/ 6 h 6"/>
                <a:gd name="T10" fmla="*/ 3 w 6"/>
                <a:gd name="T11" fmla="*/ 6 h 6"/>
                <a:gd name="T12" fmla="*/ 3 w 6"/>
                <a:gd name="T13" fmla="*/ 6 h 6"/>
                <a:gd name="T14" fmla="*/ 5 w 6"/>
                <a:gd name="T15" fmla="*/ 5 h 6"/>
                <a:gd name="T16" fmla="*/ 5 w 6"/>
                <a:gd name="T17" fmla="*/ 5 h 6"/>
                <a:gd name="T18" fmla="*/ 6 w 6"/>
                <a:gd name="T19" fmla="*/ 3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3" y="0"/>
                    <a:pt x="2" y="1"/>
                  </a:cubicBezTo>
                  <a:cubicBezTo>
                    <a:pt x="1" y="1"/>
                    <a:pt x="0" y="2"/>
                    <a:pt x="0" y="4"/>
                  </a:cubicBezTo>
                  <a:cubicBezTo>
                    <a:pt x="0" y="5"/>
                    <a:pt x="1" y="5"/>
                    <a:pt x="2" y="6"/>
                  </a:cubicBezTo>
                  <a:cubicBezTo>
                    <a:pt x="2" y="6"/>
                    <a:pt x="2" y="6"/>
                    <a:pt x="2" y="6"/>
                  </a:cubicBezTo>
                  <a:cubicBezTo>
                    <a:pt x="2" y="6"/>
                    <a:pt x="3" y="6"/>
                    <a:pt x="3" y="6"/>
                  </a:cubicBezTo>
                  <a:cubicBezTo>
                    <a:pt x="3" y="6"/>
                    <a:pt x="3" y="6"/>
                    <a:pt x="3" y="6"/>
                  </a:cubicBezTo>
                  <a:cubicBezTo>
                    <a:pt x="4" y="6"/>
                    <a:pt x="4" y="6"/>
                    <a:pt x="5" y="5"/>
                  </a:cubicBezTo>
                  <a:cubicBezTo>
                    <a:pt x="5" y="5"/>
                    <a:pt x="5" y="5"/>
                    <a:pt x="5" y="5"/>
                  </a:cubicBezTo>
                  <a:cubicBezTo>
                    <a:pt x="6" y="4"/>
                    <a:pt x="6" y="3"/>
                    <a:pt x="6" y="3"/>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238">
              <a:extLst>
                <a:ext uri="{FF2B5EF4-FFF2-40B4-BE49-F238E27FC236}">
                  <a16:creationId xmlns:a16="http://schemas.microsoft.com/office/drawing/2014/main" id="{2F1BCB96-7754-45E1-BBEF-51D24F3F67A8}"/>
                </a:ext>
              </a:extLst>
            </p:cNvPr>
            <p:cNvSpPr>
              <a:spLocks/>
            </p:cNvSpPr>
            <p:nvPr/>
          </p:nvSpPr>
          <p:spPr bwMode="auto">
            <a:xfrm>
              <a:off x="9728327" y="1886856"/>
              <a:ext cx="33106" cy="38623"/>
            </a:xfrm>
            <a:custGeom>
              <a:avLst/>
              <a:gdLst>
                <a:gd name="T0" fmla="*/ 2 w 5"/>
                <a:gd name="T1" fmla="*/ 0 h 6"/>
                <a:gd name="T2" fmla="*/ 2 w 5"/>
                <a:gd name="T3" fmla="*/ 0 h 6"/>
                <a:gd name="T4" fmla="*/ 0 w 5"/>
                <a:gd name="T5" fmla="*/ 3 h 6"/>
                <a:gd name="T6" fmla="*/ 0 w 5"/>
                <a:gd name="T7" fmla="*/ 3 h 6"/>
                <a:gd name="T8" fmla="*/ 0 w 5"/>
                <a:gd name="T9" fmla="*/ 3 h 6"/>
                <a:gd name="T10" fmla="*/ 1 w 5"/>
                <a:gd name="T11" fmla="*/ 5 h 6"/>
                <a:gd name="T12" fmla="*/ 1 w 5"/>
                <a:gd name="T13" fmla="*/ 6 h 6"/>
                <a:gd name="T14" fmla="*/ 2 w 5"/>
                <a:gd name="T15" fmla="*/ 6 h 6"/>
                <a:gd name="T16" fmla="*/ 3 w 5"/>
                <a:gd name="T17" fmla="*/ 6 h 6"/>
                <a:gd name="T18" fmla="*/ 5 w 5"/>
                <a:gd name="T19" fmla="*/ 2 h 6"/>
                <a:gd name="T20" fmla="*/ 2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0"/>
                  </a:moveTo>
                  <a:cubicBezTo>
                    <a:pt x="2" y="0"/>
                    <a:pt x="2" y="0"/>
                    <a:pt x="2" y="0"/>
                  </a:cubicBezTo>
                  <a:cubicBezTo>
                    <a:pt x="1" y="1"/>
                    <a:pt x="0" y="2"/>
                    <a:pt x="0" y="3"/>
                  </a:cubicBezTo>
                  <a:cubicBezTo>
                    <a:pt x="0" y="3"/>
                    <a:pt x="0" y="3"/>
                    <a:pt x="0" y="3"/>
                  </a:cubicBezTo>
                  <a:cubicBezTo>
                    <a:pt x="0" y="3"/>
                    <a:pt x="0" y="3"/>
                    <a:pt x="0" y="3"/>
                  </a:cubicBezTo>
                  <a:cubicBezTo>
                    <a:pt x="0" y="4"/>
                    <a:pt x="0" y="5"/>
                    <a:pt x="1" y="5"/>
                  </a:cubicBezTo>
                  <a:cubicBezTo>
                    <a:pt x="1" y="5"/>
                    <a:pt x="1" y="6"/>
                    <a:pt x="1" y="6"/>
                  </a:cubicBezTo>
                  <a:cubicBezTo>
                    <a:pt x="2" y="6"/>
                    <a:pt x="2" y="6"/>
                    <a:pt x="2" y="6"/>
                  </a:cubicBezTo>
                  <a:cubicBezTo>
                    <a:pt x="2" y="6"/>
                    <a:pt x="3" y="6"/>
                    <a:pt x="3" y="6"/>
                  </a:cubicBezTo>
                  <a:cubicBezTo>
                    <a:pt x="4" y="5"/>
                    <a:pt x="5" y="4"/>
                    <a:pt x="5"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3239">
              <a:extLst>
                <a:ext uri="{FF2B5EF4-FFF2-40B4-BE49-F238E27FC236}">
                  <a16:creationId xmlns:a16="http://schemas.microsoft.com/office/drawing/2014/main" id="{46A22C8B-7617-4696-9C4E-572198B2C3CD}"/>
                </a:ext>
              </a:extLst>
            </p:cNvPr>
            <p:cNvSpPr>
              <a:spLocks/>
            </p:cNvSpPr>
            <p:nvPr/>
          </p:nvSpPr>
          <p:spPr bwMode="auto">
            <a:xfrm>
              <a:off x="8660668" y="1290953"/>
              <a:ext cx="38623" cy="33106"/>
            </a:xfrm>
            <a:custGeom>
              <a:avLst/>
              <a:gdLst>
                <a:gd name="T0" fmla="*/ 3 w 6"/>
                <a:gd name="T1" fmla="*/ 0 h 5"/>
                <a:gd name="T2" fmla="*/ 2 w 6"/>
                <a:gd name="T3" fmla="*/ 0 h 5"/>
                <a:gd name="T4" fmla="*/ 0 w 6"/>
                <a:gd name="T5" fmla="*/ 3 h 5"/>
                <a:gd name="T6" fmla="*/ 3 w 6"/>
                <a:gd name="T7" fmla="*/ 5 h 5"/>
                <a:gd name="T8" fmla="*/ 3 w 6"/>
                <a:gd name="T9" fmla="*/ 5 h 5"/>
                <a:gd name="T10" fmla="*/ 5 w 6"/>
                <a:gd name="T11" fmla="*/ 5 h 5"/>
                <a:gd name="T12" fmla="*/ 5 w 6"/>
                <a:gd name="T13" fmla="*/ 4 h 5"/>
                <a:gd name="T14" fmla="*/ 6 w 6"/>
                <a:gd name="T15" fmla="*/ 3 h 5"/>
                <a:gd name="T16" fmla="*/ 6 w 6"/>
                <a:gd name="T17" fmla="*/ 3 h 5"/>
                <a:gd name="T18" fmla="*/ 6 w 6"/>
                <a:gd name="T19" fmla="*/ 2 h 5"/>
                <a:gd name="T20" fmla="*/ 6 w 6"/>
                <a:gd name="T21" fmla="*/ 2 h 5"/>
                <a:gd name="T22" fmla="*/ 6 w 6"/>
                <a:gd name="T23" fmla="*/ 2 h 5"/>
                <a:gd name="T24" fmla="*/ 5 w 6"/>
                <a:gd name="T25" fmla="*/ 0 h 5"/>
                <a:gd name="T26" fmla="*/ 4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3" y="0"/>
                    <a:pt x="2" y="0"/>
                  </a:cubicBezTo>
                  <a:cubicBezTo>
                    <a:pt x="1" y="0"/>
                    <a:pt x="0" y="1"/>
                    <a:pt x="0" y="3"/>
                  </a:cubicBezTo>
                  <a:cubicBezTo>
                    <a:pt x="0" y="4"/>
                    <a:pt x="2" y="5"/>
                    <a:pt x="3" y="5"/>
                  </a:cubicBezTo>
                  <a:cubicBezTo>
                    <a:pt x="3" y="5"/>
                    <a:pt x="3" y="5"/>
                    <a:pt x="3" y="5"/>
                  </a:cubicBezTo>
                  <a:cubicBezTo>
                    <a:pt x="4" y="5"/>
                    <a:pt x="4" y="5"/>
                    <a:pt x="5" y="5"/>
                  </a:cubicBezTo>
                  <a:cubicBezTo>
                    <a:pt x="5" y="4"/>
                    <a:pt x="5" y="4"/>
                    <a:pt x="5" y="4"/>
                  </a:cubicBezTo>
                  <a:cubicBezTo>
                    <a:pt x="5" y="4"/>
                    <a:pt x="5" y="4"/>
                    <a:pt x="6" y="3"/>
                  </a:cubicBezTo>
                  <a:cubicBezTo>
                    <a:pt x="6" y="3"/>
                    <a:pt x="6" y="3"/>
                    <a:pt x="6" y="3"/>
                  </a:cubicBezTo>
                  <a:cubicBezTo>
                    <a:pt x="6" y="3"/>
                    <a:pt x="6" y="2"/>
                    <a:pt x="6" y="2"/>
                  </a:cubicBezTo>
                  <a:cubicBezTo>
                    <a:pt x="6" y="2"/>
                    <a:pt x="6" y="2"/>
                    <a:pt x="6" y="2"/>
                  </a:cubicBezTo>
                  <a:cubicBezTo>
                    <a:pt x="6" y="2"/>
                    <a:pt x="6" y="2"/>
                    <a:pt x="6" y="2"/>
                  </a:cubicBezTo>
                  <a:cubicBezTo>
                    <a:pt x="5" y="1"/>
                    <a:pt x="5" y="1"/>
                    <a:pt x="5" y="0"/>
                  </a:cubicBezTo>
                  <a:cubicBezTo>
                    <a:pt x="5" y="0"/>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3240">
              <a:extLst>
                <a:ext uri="{FF2B5EF4-FFF2-40B4-BE49-F238E27FC236}">
                  <a16:creationId xmlns:a16="http://schemas.microsoft.com/office/drawing/2014/main" id="{66D70C9B-FED1-47B0-A558-2D6A3B5850E8}"/>
                </a:ext>
              </a:extLst>
            </p:cNvPr>
            <p:cNvSpPr>
              <a:spLocks/>
            </p:cNvSpPr>
            <p:nvPr/>
          </p:nvSpPr>
          <p:spPr bwMode="auto">
            <a:xfrm>
              <a:off x="8790332" y="1558558"/>
              <a:ext cx="41382" cy="38623"/>
            </a:xfrm>
            <a:custGeom>
              <a:avLst/>
              <a:gdLst>
                <a:gd name="T0" fmla="*/ 3 w 6"/>
                <a:gd name="T1" fmla="*/ 0 h 6"/>
                <a:gd name="T2" fmla="*/ 2 w 6"/>
                <a:gd name="T3" fmla="*/ 0 h 6"/>
                <a:gd name="T4" fmla="*/ 0 w 6"/>
                <a:gd name="T5" fmla="*/ 3 h 6"/>
                <a:gd name="T6" fmla="*/ 1 w 6"/>
                <a:gd name="T7" fmla="*/ 5 h 6"/>
                <a:gd name="T8" fmla="*/ 1 w 6"/>
                <a:gd name="T9" fmla="*/ 5 h 6"/>
                <a:gd name="T10" fmla="*/ 3 w 6"/>
                <a:gd name="T11" fmla="*/ 6 h 6"/>
                <a:gd name="T12" fmla="*/ 3 w 6"/>
                <a:gd name="T13" fmla="*/ 6 h 6"/>
                <a:gd name="T14" fmla="*/ 4 w 6"/>
                <a:gd name="T15" fmla="*/ 5 h 6"/>
                <a:gd name="T16" fmla="*/ 5 w 6"/>
                <a:gd name="T17" fmla="*/ 5 h 6"/>
                <a:gd name="T18" fmla="*/ 6 w 6"/>
                <a:gd name="T19" fmla="*/ 2 h 6"/>
                <a:gd name="T20" fmla="*/ 4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2" y="0"/>
                  </a:cubicBezTo>
                  <a:cubicBezTo>
                    <a:pt x="1" y="0"/>
                    <a:pt x="0" y="2"/>
                    <a:pt x="0" y="3"/>
                  </a:cubicBezTo>
                  <a:cubicBezTo>
                    <a:pt x="0" y="4"/>
                    <a:pt x="1" y="5"/>
                    <a:pt x="1" y="5"/>
                  </a:cubicBezTo>
                  <a:cubicBezTo>
                    <a:pt x="1" y="5"/>
                    <a:pt x="1" y="5"/>
                    <a:pt x="1" y="5"/>
                  </a:cubicBezTo>
                  <a:cubicBezTo>
                    <a:pt x="2" y="5"/>
                    <a:pt x="2" y="6"/>
                    <a:pt x="3" y="6"/>
                  </a:cubicBezTo>
                  <a:cubicBezTo>
                    <a:pt x="3" y="6"/>
                    <a:pt x="3" y="6"/>
                    <a:pt x="3" y="6"/>
                  </a:cubicBezTo>
                  <a:cubicBezTo>
                    <a:pt x="4" y="5"/>
                    <a:pt x="4" y="5"/>
                    <a:pt x="4" y="5"/>
                  </a:cubicBezTo>
                  <a:cubicBezTo>
                    <a:pt x="5" y="5"/>
                    <a:pt x="5" y="5"/>
                    <a:pt x="5" y="5"/>
                  </a:cubicBezTo>
                  <a:cubicBezTo>
                    <a:pt x="5" y="4"/>
                    <a:pt x="6" y="3"/>
                    <a:pt x="6" y="2"/>
                  </a:cubicBezTo>
                  <a:cubicBezTo>
                    <a:pt x="5" y="1"/>
                    <a:pt x="5" y="1"/>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3241">
              <a:extLst>
                <a:ext uri="{FF2B5EF4-FFF2-40B4-BE49-F238E27FC236}">
                  <a16:creationId xmlns:a16="http://schemas.microsoft.com/office/drawing/2014/main" id="{9FA8A45D-9A09-427B-9278-458CA0D1C72B}"/>
                </a:ext>
              </a:extLst>
            </p:cNvPr>
            <p:cNvSpPr>
              <a:spLocks/>
            </p:cNvSpPr>
            <p:nvPr/>
          </p:nvSpPr>
          <p:spPr bwMode="auto">
            <a:xfrm>
              <a:off x="9681427" y="2835887"/>
              <a:ext cx="33106" cy="41382"/>
            </a:xfrm>
            <a:custGeom>
              <a:avLst/>
              <a:gdLst>
                <a:gd name="T0" fmla="*/ 2 w 5"/>
                <a:gd name="T1" fmla="*/ 0 h 6"/>
                <a:gd name="T2" fmla="*/ 2 w 5"/>
                <a:gd name="T3" fmla="*/ 0 h 6"/>
                <a:gd name="T4" fmla="*/ 2 w 5"/>
                <a:gd name="T5" fmla="*/ 0 h 6"/>
                <a:gd name="T6" fmla="*/ 2 w 5"/>
                <a:gd name="T7" fmla="*/ 0 h 6"/>
                <a:gd name="T8" fmla="*/ 0 w 5"/>
                <a:gd name="T9" fmla="*/ 1 h 6"/>
                <a:gd name="T10" fmla="*/ 0 w 5"/>
                <a:gd name="T11" fmla="*/ 1 h 6"/>
                <a:gd name="T12" fmla="*/ 0 w 5"/>
                <a:gd name="T13" fmla="*/ 3 h 6"/>
                <a:gd name="T14" fmla="*/ 2 w 5"/>
                <a:gd name="T15" fmla="*/ 6 h 6"/>
                <a:gd name="T16" fmla="*/ 3 w 5"/>
                <a:gd name="T17" fmla="*/ 6 h 6"/>
                <a:gd name="T18" fmla="*/ 5 w 5"/>
                <a:gd name="T19" fmla="*/ 3 h 6"/>
                <a:gd name="T20" fmla="*/ 5 w 5"/>
                <a:gd name="T21" fmla="*/ 3 h 6"/>
                <a:gd name="T22" fmla="*/ 5 w 5"/>
                <a:gd name="T23" fmla="*/ 3 h 6"/>
                <a:gd name="T24" fmla="*/ 5 w 5"/>
                <a:gd name="T25" fmla="*/ 1 h 6"/>
                <a:gd name="T26" fmla="*/ 4 w 5"/>
                <a:gd name="T27" fmla="*/ 1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1"/>
                    <a:pt x="1" y="1"/>
                    <a:pt x="0" y="1"/>
                  </a:cubicBezTo>
                  <a:cubicBezTo>
                    <a:pt x="0" y="1"/>
                    <a:pt x="0" y="1"/>
                    <a:pt x="0" y="1"/>
                  </a:cubicBezTo>
                  <a:cubicBezTo>
                    <a:pt x="0" y="2"/>
                    <a:pt x="0" y="3"/>
                    <a:pt x="0" y="3"/>
                  </a:cubicBezTo>
                  <a:cubicBezTo>
                    <a:pt x="0" y="5"/>
                    <a:pt x="1" y="6"/>
                    <a:pt x="2" y="6"/>
                  </a:cubicBezTo>
                  <a:cubicBezTo>
                    <a:pt x="3" y="6"/>
                    <a:pt x="3" y="6"/>
                    <a:pt x="3" y="6"/>
                  </a:cubicBezTo>
                  <a:cubicBezTo>
                    <a:pt x="4" y="5"/>
                    <a:pt x="5" y="4"/>
                    <a:pt x="5" y="3"/>
                  </a:cubicBezTo>
                  <a:cubicBezTo>
                    <a:pt x="5" y="3"/>
                    <a:pt x="5" y="3"/>
                    <a:pt x="5" y="3"/>
                  </a:cubicBezTo>
                  <a:cubicBezTo>
                    <a:pt x="5" y="3"/>
                    <a:pt x="5" y="3"/>
                    <a:pt x="5" y="3"/>
                  </a:cubicBezTo>
                  <a:cubicBezTo>
                    <a:pt x="5" y="2"/>
                    <a:pt x="5" y="2"/>
                    <a:pt x="5" y="1"/>
                  </a:cubicBezTo>
                  <a:cubicBezTo>
                    <a:pt x="4"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3242">
              <a:extLst>
                <a:ext uri="{FF2B5EF4-FFF2-40B4-BE49-F238E27FC236}">
                  <a16:creationId xmlns:a16="http://schemas.microsoft.com/office/drawing/2014/main" id="{176039C2-E675-4CE6-8857-29BD4A0A929E}"/>
                </a:ext>
              </a:extLst>
            </p:cNvPr>
            <p:cNvSpPr>
              <a:spLocks/>
            </p:cNvSpPr>
            <p:nvPr/>
          </p:nvSpPr>
          <p:spPr bwMode="auto">
            <a:xfrm>
              <a:off x="10147666" y="2830370"/>
              <a:ext cx="33106" cy="38623"/>
            </a:xfrm>
            <a:custGeom>
              <a:avLst/>
              <a:gdLst>
                <a:gd name="T0" fmla="*/ 2 w 5"/>
                <a:gd name="T1" fmla="*/ 0 h 6"/>
                <a:gd name="T2" fmla="*/ 2 w 5"/>
                <a:gd name="T3" fmla="*/ 0 h 6"/>
                <a:gd name="T4" fmla="*/ 2 w 5"/>
                <a:gd name="T5" fmla="*/ 0 h 6"/>
                <a:gd name="T6" fmla="*/ 2 w 5"/>
                <a:gd name="T7" fmla="*/ 0 h 6"/>
                <a:gd name="T8" fmla="*/ 0 w 5"/>
                <a:gd name="T9" fmla="*/ 2 h 6"/>
                <a:gd name="T10" fmla="*/ 0 w 5"/>
                <a:gd name="T11" fmla="*/ 2 h 6"/>
                <a:gd name="T12" fmla="*/ 0 w 5"/>
                <a:gd name="T13" fmla="*/ 3 h 6"/>
                <a:gd name="T14" fmla="*/ 0 w 5"/>
                <a:gd name="T15" fmla="*/ 3 h 6"/>
                <a:gd name="T16" fmla="*/ 0 w 5"/>
                <a:gd name="T17" fmla="*/ 3 h 6"/>
                <a:gd name="T18" fmla="*/ 2 w 5"/>
                <a:gd name="T19" fmla="*/ 6 h 6"/>
                <a:gd name="T20" fmla="*/ 3 w 5"/>
                <a:gd name="T21" fmla="*/ 6 h 6"/>
                <a:gd name="T22" fmla="*/ 5 w 5"/>
                <a:gd name="T23" fmla="*/ 2 h 6"/>
                <a:gd name="T24" fmla="*/ 4 w 5"/>
                <a:gd name="T25" fmla="*/ 1 h 6"/>
                <a:gd name="T26" fmla="*/ 3 w 5"/>
                <a:gd name="T27" fmla="*/ 0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0"/>
                    <a:pt x="0" y="1"/>
                    <a:pt x="0" y="2"/>
                  </a:cubicBezTo>
                  <a:cubicBezTo>
                    <a:pt x="0" y="2"/>
                    <a:pt x="0" y="2"/>
                    <a:pt x="0" y="2"/>
                  </a:cubicBezTo>
                  <a:cubicBezTo>
                    <a:pt x="0" y="2"/>
                    <a:pt x="0" y="3"/>
                    <a:pt x="0" y="3"/>
                  </a:cubicBezTo>
                  <a:cubicBezTo>
                    <a:pt x="0" y="3"/>
                    <a:pt x="0" y="3"/>
                    <a:pt x="0" y="3"/>
                  </a:cubicBezTo>
                  <a:cubicBezTo>
                    <a:pt x="0" y="3"/>
                    <a:pt x="0" y="3"/>
                    <a:pt x="0" y="3"/>
                  </a:cubicBezTo>
                  <a:cubicBezTo>
                    <a:pt x="0" y="5"/>
                    <a:pt x="1" y="6"/>
                    <a:pt x="2" y="6"/>
                  </a:cubicBezTo>
                  <a:cubicBezTo>
                    <a:pt x="2" y="6"/>
                    <a:pt x="3" y="6"/>
                    <a:pt x="3" y="6"/>
                  </a:cubicBezTo>
                  <a:cubicBezTo>
                    <a:pt x="4" y="5"/>
                    <a:pt x="5" y="4"/>
                    <a:pt x="5" y="2"/>
                  </a:cubicBezTo>
                  <a:cubicBezTo>
                    <a:pt x="5" y="2"/>
                    <a:pt x="4" y="1"/>
                    <a:pt x="4"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3243">
              <a:extLst>
                <a:ext uri="{FF2B5EF4-FFF2-40B4-BE49-F238E27FC236}">
                  <a16:creationId xmlns:a16="http://schemas.microsoft.com/office/drawing/2014/main" id="{8CF1E5B7-E330-4AB5-9C58-377F072DA929}"/>
                </a:ext>
              </a:extLst>
            </p:cNvPr>
            <p:cNvSpPr>
              <a:spLocks/>
            </p:cNvSpPr>
            <p:nvPr/>
          </p:nvSpPr>
          <p:spPr bwMode="auto">
            <a:xfrm>
              <a:off x="9085524" y="1073007"/>
              <a:ext cx="38623" cy="41382"/>
            </a:xfrm>
            <a:custGeom>
              <a:avLst/>
              <a:gdLst>
                <a:gd name="T0" fmla="*/ 3 w 6"/>
                <a:gd name="T1" fmla="*/ 0 h 6"/>
                <a:gd name="T2" fmla="*/ 2 w 6"/>
                <a:gd name="T3" fmla="*/ 0 h 6"/>
                <a:gd name="T4" fmla="*/ 2 w 6"/>
                <a:gd name="T5" fmla="*/ 0 h 6"/>
                <a:gd name="T6" fmla="*/ 2 w 6"/>
                <a:gd name="T7" fmla="*/ 0 h 6"/>
                <a:gd name="T8" fmla="*/ 1 w 6"/>
                <a:gd name="T9" fmla="*/ 1 h 6"/>
                <a:gd name="T10" fmla="*/ 1 w 6"/>
                <a:gd name="T11" fmla="*/ 1 h 6"/>
                <a:gd name="T12" fmla="*/ 0 w 6"/>
                <a:gd name="T13" fmla="*/ 3 h 6"/>
                <a:gd name="T14" fmla="*/ 0 w 6"/>
                <a:gd name="T15" fmla="*/ 5 h 6"/>
                <a:gd name="T16" fmla="*/ 1 w 6"/>
                <a:gd name="T17" fmla="*/ 5 h 6"/>
                <a:gd name="T18" fmla="*/ 2 w 6"/>
                <a:gd name="T19" fmla="*/ 6 h 6"/>
                <a:gd name="T20" fmla="*/ 2 w 6"/>
                <a:gd name="T21" fmla="*/ 6 h 6"/>
                <a:gd name="T22" fmla="*/ 3 w 6"/>
                <a:gd name="T23" fmla="*/ 6 h 6"/>
                <a:gd name="T24" fmla="*/ 3 w 6"/>
                <a:gd name="T25" fmla="*/ 6 h 6"/>
                <a:gd name="T26" fmla="*/ 5 w 6"/>
                <a:gd name="T27" fmla="*/ 2 h 6"/>
                <a:gd name="T28" fmla="*/ 5 w 6"/>
                <a:gd name="T29" fmla="*/ 2 h 6"/>
                <a:gd name="T30" fmla="*/ 5 w 6"/>
                <a:gd name="T31" fmla="*/ 2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0"/>
                    <a:pt x="2" y="0"/>
                  </a:cubicBezTo>
                  <a:cubicBezTo>
                    <a:pt x="2" y="0"/>
                    <a:pt x="2" y="0"/>
                    <a:pt x="2" y="0"/>
                  </a:cubicBezTo>
                  <a:cubicBezTo>
                    <a:pt x="2" y="0"/>
                    <a:pt x="2" y="0"/>
                    <a:pt x="2" y="0"/>
                  </a:cubicBezTo>
                  <a:cubicBezTo>
                    <a:pt x="1" y="0"/>
                    <a:pt x="1" y="1"/>
                    <a:pt x="1" y="1"/>
                  </a:cubicBezTo>
                  <a:cubicBezTo>
                    <a:pt x="1" y="1"/>
                    <a:pt x="1" y="1"/>
                    <a:pt x="1" y="1"/>
                  </a:cubicBezTo>
                  <a:cubicBezTo>
                    <a:pt x="0" y="2"/>
                    <a:pt x="0" y="2"/>
                    <a:pt x="0" y="3"/>
                  </a:cubicBezTo>
                  <a:cubicBezTo>
                    <a:pt x="0" y="4"/>
                    <a:pt x="0" y="4"/>
                    <a:pt x="0" y="5"/>
                  </a:cubicBezTo>
                  <a:cubicBezTo>
                    <a:pt x="0" y="5"/>
                    <a:pt x="1" y="5"/>
                    <a:pt x="1" y="5"/>
                  </a:cubicBezTo>
                  <a:cubicBezTo>
                    <a:pt x="1" y="5"/>
                    <a:pt x="1" y="5"/>
                    <a:pt x="2" y="6"/>
                  </a:cubicBezTo>
                  <a:cubicBezTo>
                    <a:pt x="2" y="6"/>
                    <a:pt x="2" y="6"/>
                    <a:pt x="2" y="6"/>
                  </a:cubicBezTo>
                  <a:cubicBezTo>
                    <a:pt x="2" y="6"/>
                    <a:pt x="2" y="6"/>
                    <a:pt x="3" y="6"/>
                  </a:cubicBezTo>
                  <a:cubicBezTo>
                    <a:pt x="3" y="6"/>
                    <a:pt x="3" y="6"/>
                    <a:pt x="3" y="6"/>
                  </a:cubicBezTo>
                  <a:cubicBezTo>
                    <a:pt x="5" y="5"/>
                    <a:pt x="6" y="4"/>
                    <a:pt x="5" y="2"/>
                  </a:cubicBezTo>
                  <a:cubicBezTo>
                    <a:pt x="5" y="2"/>
                    <a:pt x="5" y="2"/>
                    <a:pt x="5" y="2"/>
                  </a:cubicBezTo>
                  <a:cubicBezTo>
                    <a:pt x="5" y="2"/>
                    <a:pt x="5" y="2"/>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3244">
              <a:extLst>
                <a:ext uri="{FF2B5EF4-FFF2-40B4-BE49-F238E27FC236}">
                  <a16:creationId xmlns:a16="http://schemas.microsoft.com/office/drawing/2014/main" id="{9ABD6CD0-A88A-4B8E-9F00-72D8FD4C9E73}"/>
                </a:ext>
              </a:extLst>
            </p:cNvPr>
            <p:cNvSpPr>
              <a:spLocks/>
            </p:cNvSpPr>
            <p:nvPr/>
          </p:nvSpPr>
          <p:spPr bwMode="auto">
            <a:xfrm>
              <a:off x="9019313" y="1362683"/>
              <a:ext cx="27588" cy="24829"/>
            </a:xfrm>
            <a:custGeom>
              <a:avLst/>
              <a:gdLst>
                <a:gd name="T0" fmla="*/ 2 w 4"/>
                <a:gd name="T1" fmla="*/ 0 h 4"/>
                <a:gd name="T2" fmla="*/ 2 w 4"/>
                <a:gd name="T3" fmla="*/ 0 h 4"/>
                <a:gd name="T4" fmla="*/ 1 w 4"/>
                <a:gd name="T5" fmla="*/ 0 h 4"/>
                <a:gd name="T6" fmla="*/ 1 w 4"/>
                <a:gd name="T7" fmla="*/ 1 h 4"/>
                <a:gd name="T8" fmla="*/ 0 w 4"/>
                <a:gd name="T9" fmla="*/ 1 h 4"/>
                <a:gd name="T10" fmla="*/ 0 w 4"/>
                <a:gd name="T11" fmla="*/ 2 h 4"/>
                <a:gd name="T12" fmla="*/ 0 w 4"/>
                <a:gd name="T13" fmla="*/ 2 h 4"/>
                <a:gd name="T14" fmla="*/ 2 w 4"/>
                <a:gd name="T15" fmla="*/ 4 h 4"/>
                <a:gd name="T16" fmla="*/ 2 w 4"/>
                <a:gd name="T17" fmla="*/ 4 h 4"/>
                <a:gd name="T18" fmla="*/ 3 w 4"/>
                <a:gd name="T19" fmla="*/ 4 h 4"/>
                <a:gd name="T20" fmla="*/ 3 w 4"/>
                <a:gd name="T21" fmla="*/ 4 h 4"/>
                <a:gd name="T22" fmla="*/ 3 w 4"/>
                <a:gd name="T23" fmla="*/ 3 h 4"/>
                <a:gd name="T24" fmla="*/ 3 w 4"/>
                <a:gd name="T25" fmla="*/ 3 h 4"/>
                <a:gd name="T26" fmla="*/ 4 w 4"/>
                <a:gd name="T27" fmla="*/ 1 h 4"/>
                <a:gd name="T28" fmla="*/ 3 w 4"/>
                <a:gd name="T29" fmla="*/ 0 h 4"/>
                <a:gd name="T30" fmla="*/ 3 w 4"/>
                <a:gd name="T31" fmla="*/ 0 h 4"/>
                <a:gd name="T32" fmla="*/ 3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1"/>
                    <a:pt x="1" y="1"/>
                  </a:cubicBezTo>
                  <a:cubicBezTo>
                    <a:pt x="0" y="1"/>
                    <a:pt x="0" y="1"/>
                    <a:pt x="0" y="1"/>
                  </a:cubicBezTo>
                  <a:cubicBezTo>
                    <a:pt x="0" y="1"/>
                    <a:pt x="0" y="2"/>
                    <a:pt x="0" y="2"/>
                  </a:cubicBezTo>
                  <a:cubicBezTo>
                    <a:pt x="0" y="2"/>
                    <a:pt x="0" y="2"/>
                    <a:pt x="0" y="2"/>
                  </a:cubicBezTo>
                  <a:cubicBezTo>
                    <a:pt x="0" y="3"/>
                    <a:pt x="1" y="4"/>
                    <a:pt x="2" y="4"/>
                  </a:cubicBezTo>
                  <a:cubicBezTo>
                    <a:pt x="2" y="4"/>
                    <a:pt x="2" y="4"/>
                    <a:pt x="2" y="4"/>
                  </a:cubicBezTo>
                  <a:cubicBezTo>
                    <a:pt x="2" y="4"/>
                    <a:pt x="3" y="4"/>
                    <a:pt x="3" y="4"/>
                  </a:cubicBezTo>
                  <a:cubicBezTo>
                    <a:pt x="3" y="4"/>
                    <a:pt x="3" y="4"/>
                    <a:pt x="3" y="4"/>
                  </a:cubicBezTo>
                  <a:cubicBezTo>
                    <a:pt x="3" y="4"/>
                    <a:pt x="3" y="3"/>
                    <a:pt x="3" y="3"/>
                  </a:cubicBezTo>
                  <a:cubicBezTo>
                    <a:pt x="3" y="3"/>
                    <a:pt x="3" y="3"/>
                    <a:pt x="3" y="3"/>
                  </a:cubicBezTo>
                  <a:cubicBezTo>
                    <a:pt x="4" y="3"/>
                    <a:pt x="4" y="2"/>
                    <a:pt x="4" y="1"/>
                  </a:cubicBezTo>
                  <a:cubicBezTo>
                    <a:pt x="4" y="1"/>
                    <a:pt x="4" y="1"/>
                    <a:pt x="3" y="0"/>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3245">
              <a:extLst>
                <a:ext uri="{FF2B5EF4-FFF2-40B4-BE49-F238E27FC236}">
                  <a16:creationId xmlns:a16="http://schemas.microsoft.com/office/drawing/2014/main" id="{E2162F5A-E680-4315-AFE9-E2221577C246}"/>
                </a:ext>
              </a:extLst>
            </p:cNvPr>
            <p:cNvSpPr>
              <a:spLocks/>
            </p:cNvSpPr>
            <p:nvPr/>
          </p:nvSpPr>
          <p:spPr bwMode="auto">
            <a:xfrm>
              <a:off x="9019313" y="824715"/>
              <a:ext cx="27588" cy="27588"/>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1 w 4"/>
                <a:gd name="T19" fmla="*/ 4 h 4"/>
                <a:gd name="T20" fmla="*/ 2 w 4"/>
                <a:gd name="T21" fmla="*/ 4 h 4"/>
                <a:gd name="T22" fmla="*/ 2 w 4"/>
                <a:gd name="T23" fmla="*/ 4 h 4"/>
                <a:gd name="T24" fmla="*/ 2 w 4"/>
                <a:gd name="T25" fmla="*/ 4 h 4"/>
                <a:gd name="T26" fmla="*/ 2 w 4"/>
                <a:gd name="T27" fmla="*/ 4 h 4"/>
                <a:gd name="T28" fmla="*/ 3 w 4"/>
                <a:gd name="T29" fmla="*/ 4 h 4"/>
                <a:gd name="T30" fmla="*/ 4 w 4"/>
                <a:gd name="T31" fmla="*/ 3 h 4"/>
                <a:gd name="T32" fmla="*/ 4 w 4"/>
                <a:gd name="T33" fmla="*/ 3 h 4"/>
                <a:gd name="T34" fmla="*/ 4 w 4"/>
                <a:gd name="T35" fmla="*/ 2 h 4"/>
                <a:gd name="T36" fmla="*/ 4 w 4"/>
                <a:gd name="T37" fmla="*/ 2 h 4"/>
                <a:gd name="T38" fmla="*/ 3 w 4"/>
                <a:gd name="T39" fmla="*/ 1 h 4"/>
                <a:gd name="T40" fmla="*/ 3 w 4"/>
                <a:gd name="T41" fmla="*/ 1 h 4"/>
                <a:gd name="T42" fmla="*/ 3 w 4"/>
                <a:gd name="T43" fmla="*/ 1 h 4"/>
                <a:gd name="T44" fmla="*/ 2 w 4"/>
                <a:gd name="T45" fmla="*/ 1 h 4"/>
                <a:gd name="T46" fmla="*/ 2 w 4"/>
                <a:gd name="T47" fmla="*/ 0 h 4"/>
                <a:gd name="T48" fmla="*/ 2 w 4"/>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4">
                  <a:moveTo>
                    <a:pt x="2" y="0"/>
                  </a:moveTo>
                  <a:cubicBezTo>
                    <a:pt x="2" y="0"/>
                    <a:pt x="2" y="0"/>
                    <a:pt x="1" y="0"/>
                  </a:cubicBezTo>
                  <a:cubicBezTo>
                    <a:pt x="1" y="1"/>
                    <a:pt x="0" y="1"/>
                    <a:pt x="0" y="1"/>
                  </a:cubicBezTo>
                  <a:cubicBezTo>
                    <a:pt x="0" y="1"/>
                    <a:pt x="0" y="2"/>
                    <a:pt x="0" y="2"/>
                  </a:cubicBezTo>
                  <a:cubicBezTo>
                    <a:pt x="0" y="2"/>
                    <a:pt x="0" y="2"/>
                    <a:pt x="0" y="2"/>
                  </a:cubicBezTo>
                  <a:cubicBezTo>
                    <a:pt x="0" y="2"/>
                    <a:pt x="0" y="2"/>
                    <a:pt x="0" y="2"/>
                  </a:cubicBezTo>
                  <a:cubicBezTo>
                    <a:pt x="0" y="2"/>
                    <a:pt x="0" y="3"/>
                    <a:pt x="0" y="3"/>
                  </a:cubicBezTo>
                  <a:cubicBezTo>
                    <a:pt x="0" y="3"/>
                    <a:pt x="0" y="4"/>
                    <a:pt x="1" y="4"/>
                  </a:cubicBezTo>
                  <a:cubicBezTo>
                    <a:pt x="1" y="4"/>
                    <a:pt x="1" y="4"/>
                    <a:pt x="1" y="4"/>
                  </a:cubicBezTo>
                  <a:cubicBezTo>
                    <a:pt x="1" y="4"/>
                    <a:pt x="1" y="4"/>
                    <a:pt x="1" y="4"/>
                  </a:cubicBezTo>
                  <a:cubicBezTo>
                    <a:pt x="1" y="4"/>
                    <a:pt x="1" y="4"/>
                    <a:pt x="2" y="4"/>
                  </a:cubicBezTo>
                  <a:cubicBezTo>
                    <a:pt x="2" y="4"/>
                    <a:pt x="2" y="4"/>
                    <a:pt x="2" y="4"/>
                  </a:cubicBezTo>
                  <a:cubicBezTo>
                    <a:pt x="2" y="4"/>
                    <a:pt x="2" y="4"/>
                    <a:pt x="2" y="4"/>
                  </a:cubicBezTo>
                  <a:cubicBezTo>
                    <a:pt x="2" y="4"/>
                    <a:pt x="2" y="4"/>
                    <a:pt x="2" y="4"/>
                  </a:cubicBezTo>
                  <a:cubicBezTo>
                    <a:pt x="2" y="4"/>
                    <a:pt x="2" y="4"/>
                    <a:pt x="3" y="4"/>
                  </a:cubicBezTo>
                  <a:cubicBezTo>
                    <a:pt x="3" y="4"/>
                    <a:pt x="4" y="4"/>
                    <a:pt x="4" y="3"/>
                  </a:cubicBezTo>
                  <a:cubicBezTo>
                    <a:pt x="4" y="3"/>
                    <a:pt x="4" y="3"/>
                    <a:pt x="4" y="3"/>
                  </a:cubicBezTo>
                  <a:cubicBezTo>
                    <a:pt x="4" y="2"/>
                    <a:pt x="4" y="2"/>
                    <a:pt x="4" y="2"/>
                  </a:cubicBezTo>
                  <a:cubicBezTo>
                    <a:pt x="4" y="2"/>
                    <a:pt x="4" y="2"/>
                    <a:pt x="4" y="2"/>
                  </a:cubicBezTo>
                  <a:cubicBezTo>
                    <a:pt x="4" y="1"/>
                    <a:pt x="3" y="1"/>
                    <a:pt x="3" y="1"/>
                  </a:cubicBezTo>
                  <a:cubicBezTo>
                    <a:pt x="3" y="1"/>
                    <a:pt x="3" y="1"/>
                    <a:pt x="3" y="1"/>
                  </a:cubicBezTo>
                  <a:cubicBezTo>
                    <a:pt x="3" y="1"/>
                    <a:pt x="3" y="1"/>
                    <a:pt x="3" y="1"/>
                  </a:cubicBezTo>
                  <a:cubicBezTo>
                    <a:pt x="2" y="1"/>
                    <a:pt x="2" y="1"/>
                    <a:pt x="2" y="1"/>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3246">
              <a:extLst>
                <a:ext uri="{FF2B5EF4-FFF2-40B4-BE49-F238E27FC236}">
                  <a16:creationId xmlns:a16="http://schemas.microsoft.com/office/drawing/2014/main" id="{A575AAD1-AD21-49B2-BDB9-2AB7E551E40B}"/>
                </a:ext>
              </a:extLst>
            </p:cNvPr>
            <p:cNvSpPr>
              <a:spLocks/>
            </p:cNvSpPr>
            <p:nvPr/>
          </p:nvSpPr>
          <p:spPr bwMode="auto">
            <a:xfrm>
              <a:off x="9355888" y="904720"/>
              <a:ext cx="24829"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3 h 4"/>
                <a:gd name="T12" fmla="*/ 1 w 4"/>
                <a:gd name="T13" fmla="*/ 3 h 4"/>
                <a:gd name="T14" fmla="*/ 2 w 4"/>
                <a:gd name="T15" fmla="*/ 4 h 4"/>
                <a:gd name="T16" fmla="*/ 2 w 4"/>
                <a:gd name="T17" fmla="*/ 4 h 4"/>
                <a:gd name="T18" fmla="*/ 4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0"/>
                    <a:pt x="1" y="0"/>
                  </a:cubicBezTo>
                  <a:cubicBezTo>
                    <a:pt x="1" y="0"/>
                    <a:pt x="0" y="1"/>
                    <a:pt x="0" y="1"/>
                  </a:cubicBezTo>
                  <a:cubicBezTo>
                    <a:pt x="0" y="1"/>
                    <a:pt x="0" y="1"/>
                    <a:pt x="0" y="2"/>
                  </a:cubicBezTo>
                  <a:cubicBezTo>
                    <a:pt x="0" y="2"/>
                    <a:pt x="0" y="2"/>
                    <a:pt x="0" y="2"/>
                  </a:cubicBezTo>
                  <a:cubicBezTo>
                    <a:pt x="0" y="3"/>
                    <a:pt x="0" y="3"/>
                    <a:pt x="0" y="3"/>
                  </a:cubicBezTo>
                  <a:cubicBezTo>
                    <a:pt x="0" y="3"/>
                    <a:pt x="1" y="3"/>
                    <a:pt x="1" y="3"/>
                  </a:cubicBezTo>
                  <a:cubicBezTo>
                    <a:pt x="1" y="4"/>
                    <a:pt x="1" y="4"/>
                    <a:pt x="2" y="4"/>
                  </a:cubicBezTo>
                  <a:cubicBezTo>
                    <a:pt x="2" y="4"/>
                    <a:pt x="2" y="4"/>
                    <a:pt x="2" y="4"/>
                  </a:cubicBezTo>
                  <a:cubicBezTo>
                    <a:pt x="3" y="4"/>
                    <a:pt x="4" y="3"/>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3247">
              <a:extLst>
                <a:ext uri="{FF2B5EF4-FFF2-40B4-BE49-F238E27FC236}">
                  <a16:creationId xmlns:a16="http://schemas.microsoft.com/office/drawing/2014/main" id="{4D37CC52-2A33-4E69-92D6-6DE1506D6A2D}"/>
                </a:ext>
              </a:extLst>
            </p:cNvPr>
            <p:cNvSpPr>
              <a:spLocks/>
            </p:cNvSpPr>
            <p:nvPr/>
          </p:nvSpPr>
          <p:spPr bwMode="auto">
            <a:xfrm>
              <a:off x="9648322" y="452275"/>
              <a:ext cx="27588" cy="24829"/>
            </a:xfrm>
            <a:custGeom>
              <a:avLst/>
              <a:gdLst>
                <a:gd name="T0" fmla="*/ 2 w 4"/>
                <a:gd name="T1" fmla="*/ 0 h 4"/>
                <a:gd name="T2" fmla="*/ 2 w 4"/>
                <a:gd name="T3" fmla="*/ 0 h 4"/>
                <a:gd name="T4" fmla="*/ 1 w 4"/>
                <a:gd name="T5" fmla="*/ 0 h 4"/>
                <a:gd name="T6" fmla="*/ 0 w 4"/>
                <a:gd name="T7" fmla="*/ 1 h 4"/>
                <a:gd name="T8" fmla="*/ 0 w 4"/>
                <a:gd name="T9" fmla="*/ 1 h 4"/>
                <a:gd name="T10" fmla="*/ 0 w 4"/>
                <a:gd name="T11" fmla="*/ 2 h 4"/>
                <a:gd name="T12" fmla="*/ 0 w 4"/>
                <a:gd name="T13" fmla="*/ 2 h 4"/>
                <a:gd name="T14" fmla="*/ 0 w 4"/>
                <a:gd name="T15" fmla="*/ 3 h 4"/>
                <a:gd name="T16" fmla="*/ 0 w 4"/>
                <a:gd name="T17" fmla="*/ 3 h 4"/>
                <a:gd name="T18" fmla="*/ 2 w 4"/>
                <a:gd name="T19" fmla="*/ 4 h 4"/>
                <a:gd name="T20" fmla="*/ 2 w 4"/>
                <a:gd name="T21" fmla="*/ 4 h 4"/>
                <a:gd name="T22" fmla="*/ 4 w 4"/>
                <a:gd name="T23" fmla="*/ 1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1" y="0"/>
                    <a:pt x="1" y="0"/>
                  </a:cubicBezTo>
                  <a:cubicBezTo>
                    <a:pt x="1" y="0"/>
                    <a:pt x="1" y="1"/>
                    <a:pt x="0" y="1"/>
                  </a:cubicBezTo>
                  <a:cubicBezTo>
                    <a:pt x="0" y="1"/>
                    <a:pt x="0" y="1"/>
                    <a:pt x="0" y="1"/>
                  </a:cubicBezTo>
                  <a:cubicBezTo>
                    <a:pt x="0" y="1"/>
                    <a:pt x="0" y="2"/>
                    <a:pt x="0" y="2"/>
                  </a:cubicBezTo>
                  <a:cubicBezTo>
                    <a:pt x="0" y="2"/>
                    <a:pt x="0" y="2"/>
                    <a:pt x="0" y="2"/>
                  </a:cubicBezTo>
                  <a:cubicBezTo>
                    <a:pt x="0" y="2"/>
                    <a:pt x="0" y="2"/>
                    <a:pt x="0" y="3"/>
                  </a:cubicBezTo>
                  <a:cubicBezTo>
                    <a:pt x="0" y="3"/>
                    <a:pt x="0" y="3"/>
                    <a:pt x="0" y="3"/>
                  </a:cubicBezTo>
                  <a:cubicBezTo>
                    <a:pt x="1" y="3"/>
                    <a:pt x="1" y="4"/>
                    <a:pt x="2" y="4"/>
                  </a:cubicBezTo>
                  <a:cubicBezTo>
                    <a:pt x="2" y="4"/>
                    <a:pt x="2" y="4"/>
                    <a:pt x="2" y="4"/>
                  </a:cubicBezTo>
                  <a:cubicBezTo>
                    <a:pt x="3" y="4"/>
                    <a:pt x="4" y="3"/>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3248">
              <a:extLst>
                <a:ext uri="{FF2B5EF4-FFF2-40B4-BE49-F238E27FC236}">
                  <a16:creationId xmlns:a16="http://schemas.microsoft.com/office/drawing/2014/main" id="{0363D4B3-64CA-42BA-B78A-36DA60CD343F}"/>
                </a:ext>
              </a:extLst>
            </p:cNvPr>
            <p:cNvSpPr>
              <a:spLocks/>
            </p:cNvSpPr>
            <p:nvPr/>
          </p:nvSpPr>
          <p:spPr bwMode="auto">
            <a:xfrm>
              <a:off x="8903443" y="1244054"/>
              <a:ext cx="24829" cy="27588"/>
            </a:xfrm>
            <a:custGeom>
              <a:avLst/>
              <a:gdLst>
                <a:gd name="T0" fmla="*/ 2 w 4"/>
                <a:gd name="T1" fmla="*/ 0 h 4"/>
                <a:gd name="T2" fmla="*/ 2 w 4"/>
                <a:gd name="T3" fmla="*/ 0 h 4"/>
                <a:gd name="T4" fmla="*/ 0 w 4"/>
                <a:gd name="T5" fmla="*/ 2 h 4"/>
                <a:gd name="T6" fmla="*/ 0 w 4"/>
                <a:gd name="T7" fmla="*/ 2 h 4"/>
                <a:gd name="T8" fmla="*/ 0 w 4"/>
                <a:gd name="T9" fmla="*/ 3 h 4"/>
                <a:gd name="T10" fmla="*/ 1 w 4"/>
                <a:gd name="T11" fmla="*/ 4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1 h 4"/>
                <a:gd name="T26" fmla="*/ 4 w 4"/>
                <a:gd name="T27" fmla="*/ 1 h 4"/>
                <a:gd name="T28" fmla="*/ 3 w 4"/>
                <a:gd name="T29" fmla="*/ 0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0" y="1"/>
                    <a:pt x="0" y="2"/>
                  </a:cubicBezTo>
                  <a:cubicBezTo>
                    <a:pt x="0" y="2"/>
                    <a:pt x="0" y="2"/>
                    <a:pt x="0" y="2"/>
                  </a:cubicBezTo>
                  <a:cubicBezTo>
                    <a:pt x="0" y="2"/>
                    <a:pt x="0" y="3"/>
                    <a:pt x="0" y="3"/>
                  </a:cubicBezTo>
                  <a:cubicBezTo>
                    <a:pt x="1" y="3"/>
                    <a:pt x="1" y="4"/>
                    <a:pt x="1" y="4"/>
                  </a:cubicBezTo>
                  <a:cubicBezTo>
                    <a:pt x="2" y="4"/>
                    <a:pt x="2" y="4"/>
                    <a:pt x="2" y="4"/>
                  </a:cubicBezTo>
                  <a:cubicBezTo>
                    <a:pt x="2" y="4"/>
                    <a:pt x="2" y="4"/>
                    <a:pt x="2" y="4"/>
                  </a:cubicBezTo>
                  <a:cubicBezTo>
                    <a:pt x="2" y="4"/>
                    <a:pt x="2" y="4"/>
                    <a:pt x="3" y="4"/>
                  </a:cubicBezTo>
                  <a:cubicBezTo>
                    <a:pt x="3" y="4"/>
                    <a:pt x="3" y="4"/>
                    <a:pt x="3" y="3"/>
                  </a:cubicBezTo>
                  <a:cubicBezTo>
                    <a:pt x="4" y="3"/>
                    <a:pt x="4" y="3"/>
                    <a:pt x="4" y="3"/>
                  </a:cubicBezTo>
                  <a:cubicBezTo>
                    <a:pt x="4" y="3"/>
                    <a:pt x="4" y="2"/>
                    <a:pt x="4" y="2"/>
                  </a:cubicBezTo>
                  <a:cubicBezTo>
                    <a:pt x="4" y="1"/>
                    <a:pt x="4" y="1"/>
                    <a:pt x="4" y="1"/>
                  </a:cubicBezTo>
                  <a:cubicBezTo>
                    <a:pt x="4" y="1"/>
                    <a:pt x="4" y="1"/>
                    <a:pt x="4" y="1"/>
                  </a:cubicBezTo>
                  <a:cubicBezTo>
                    <a:pt x="3" y="0"/>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3249">
              <a:extLst>
                <a:ext uri="{FF2B5EF4-FFF2-40B4-BE49-F238E27FC236}">
                  <a16:creationId xmlns:a16="http://schemas.microsoft.com/office/drawing/2014/main" id="{E485C241-79D0-435D-9C09-2D2E9B7C15AE}"/>
                </a:ext>
              </a:extLst>
            </p:cNvPr>
            <p:cNvSpPr>
              <a:spLocks/>
            </p:cNvSpPr>
            <p:nvPr/>
          </p:nvSpPr>
          <p:spPr bwMode="auto">
            <a:xfrm>
              <a:off x="8622044" y="1801333"/>
              <a:ext cx="24829" cy="27588"/>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4 w 4"/>
                <a:gd name="T13" fmla="*/ 2 h 4"/>
                <a:gd name="T14" fmla="*/ 4 w 4"/>
                <a:gd name="T15" fmla="*/ 1 h 4"/>
                <a:gd name="T16" fmla="*/ 4 w 4"/>
                <a:gd name="T17" fmla="*/ 1 h 4"/>
                <a:gd name="T18" fmla="*/ 4 w 4"/>
                <a:gd name="T19" fmla="*/ 1 h 4"/>
                <a:gd name="T20" fmla="*/ 3 w 4"/>
                <a:gd name="T21" fmla="*/ 0 h 4"/>
                <a:gd name="T22" fmla="*/ 3 w 4"/>
                <a:gd name="T23" fmla="*/ 0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2"/>
                    <a:pt x="4" y="2"/>
                    <a:pt x="4" y="2"/>
                  </a:cubicBezTo>
                  <a:cubicBezTo>
                    <a:pt x="4" y="2"/>
                    <a:pt x="4" y="2"/>
                    <a:pt x="4" y="1"/>
                  </a:cubicBezTo>
                  <a:cubicBezTo>
                    <a:pt x="4" y="1"/>
                    <a:pt x="4" y="1"/>
                    <a:pt x="4" y="1"/>
                  </a:cubicBezTo>
                  <a:cubicBezTo>
                    <a:pt x="4" y="1"/>
                    <a:pt x="4" y="1"/>
                    <a:pt x="4" y="1"/>
                  </a:cubicBezTo>
                  <a:cubicBezTo>
                    <a:pt x="4" y="1"/>
                    <a:pt x="4" y="1"/>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3250">
              <a:extLst>
                <a:ext uri="{FF2B5EF4-FFF2-40B4-BE49-F238E27FC236}">
                  <a16:creationId xmlns:a16="http://schemas.microsoft.com/office/drawing/2014/main" id="{E6F55ACF-AE41-4654-8662-3A2387B0777A}"/>
                </a:ext>
              </a:extLst>
            </p:cNvPr>
            <p:cNvSpPr>
              <a:spLocks/>
            </p:cNvSpPr>
            <p:nvPr/>
          </p:nvSpPr>
          <p:spPr bwMode="auto">
            <a:xfrm>
              <a:off x="9237259" y="1873062"/>
              <a:ext cx="24829" cy="27588"/>
            </a:xfrm>
            <a:custGeom>
              <a:avLst/>
              <a:gdLst>
                <a:gd name="T0" fmla="*/ 2 w 4"/>
                <a:gd name="T1" fmla="*/ 0 h 4"/>
                <a:gd name="T2" fmla="*/ 2 w 4"/>
                <a:gd name="T3" fmla="*/ 0 h 4"/>
                <a:gd name="T4" fmla="*/ 2 w 4"/>
                <a:gd name="T5" fmla="*/ 1 h 4"/>
                <a:gd name="T6" fmla="*/ 1 w 4"/>
                <a:gd name="T7" fmla="*/ 1 h 4"/>
                <a:gd name="T8" fmla="*/ 1 w 4"/>
                <a:gd name="T9" fmla="*/ 1 h 4"/>
                <a:gd name="T10" fmla="*/ 1 w 4"/>
                <a:gd name="T11" fmla="*/ 1 h 4"/>
                <a:gd name="T12" fmla="*/ 0 w 4"/>
                <a:gd name="T13" fmla="*/ 2 h 4"/>
                <a:gd name="T14" fmla="*/ 0 w 4"/>
                <a:gd name="T15" fmla="*/ 2 h 4"/>
                <a:gd name="T16" fmla="*/ 0 w 4"/>
                <a:gd name="T17" fmla="*/ 3 h 4"/>
                <a:gd name="T18" fmla="*/ 2 w 4"/>
                <a:gd name="T19" fmla="*/ 4 h 4"/>
                <a:gd name="T20" fmla="*/ 2 w 4"/>
                <a:gd name="T21" fmla="*/ 4 h 4"/>
                <a:gd name="T22" fmla="*/ 3 w 4"/>
                <a:gd name="T23" fmla="*/ 4 h 4"/>
                <a:gd name="T24" fmla="*/ 3 w 4"/>
                <a:gd name="T25" fmla="*/ 4 h 4"/>
                <a:gd name="T26" fmla="*/ 3 w 4"/>
                <a:gd name="T27" fmla="*/ 4 h 4"/>
                <a:gd name="T28" fmla="*/ 3 w 4"/>
                <a:gd name="T29" fmla="*/ 4 h 4"/>
                <a:gd name="T30" fmla="*/ 4 w 4"/>
                <a:gd name="T31" fmla="*/ 3 h 4"/>
                <a:gd name="T32" fmla="*/ 4 w 4"/>
                <a:gd name="T33" fmla="*/ 2 h 4"/>
                <a:gd name="T34" fmla="*/ 4 w 4"/>
                <a:gd name="T35" fmla="*/ 2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2" y="0"/>
                    <a:pt x="2" y="0"/>
                    <a:pt x="2" y="1"/>
                  </a:cubicBezTo>
                  <a:cubicBezTo>
                    <a:pt x="2"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3"/>
                    <a:pt x="0" y="3"/>
                  </a:cubicBezTo>
                  <a:cubicBezTo>
                    <a:pt x="1" y="4"/>
                    <a:pt x="1"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4"/>
                  </a:cubicBezTo>
                  <a:cubicBezTo>
                    <a:pt x="4" y="4"/>
                    <a:pt x="4" y="3"/>
                    <a:pt x="4" y="3"/>
                  </a:cubicBezTo>
                  <a:cubicBezTo>
                    <a:pt x="4" y="3"/>
                    <a:pt x="4" y="2"/>
                    <a:pt x="4" y="2"/>
                  </a:cubicBezTo>
                  <a:cubicBezTo>
                    <a:pt x="4" y="2"/>
                    <a:pt x="4" y="2"/>
                    <a:pt x="4"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3251">
              <a:extLst>
                <a:ext uri="{FF2B5EF4-FFF2-40B4-BE49-F238E27FC236}">
                  <a16:creationId xmlns:a16="http://schemas.microsoft.com/office/drawing/2014/main" id="{656F8EFF-F9B8-45BA-ACCF-9E848D3EF35F}"/>
                </a:ext>
              </a:extLst>
            </p:cNvPr>
            <p:cNvSpPr>
              <a:spLocks/>
            </p:cNvSpPr>
            <p:nvPr/>
          </p:nvSpPr>
          <p:spPr bwMode="auto">
            <a:xfrm>
              <a:off x="9328300" y="2554489"/>
              <a:ext cx="27588" cy="27588"/>
            </a:xfrm>
            <a:custGeom>
              <a:avLst/>
              <a:gdLst>
                <a:gd name="T0" fmla="*/ 2 w 4"/>
                <a:gd name="T1" fmla="*/ 0 h 4"/>
                <a:gd name="T2" fmla="*/ 2 w 4"/>
                <a:gd name="T3" fmla="*/ 0 h 4"/>
                <a:gd name="T4" fmla="*/ 2 w 4"/>
                <a:gd name="T5" fmla="*/ 0 h 4"/>
                <a:gd name="T6" fmla="*/ 2 w 4"/>
                <a:gd name="T7" fmla="*/ 0 h 4"/>
                <a:gd name="T8" fmla="*/ 0 w 4"/>
                <a:gd name="T9" fmla="*/ 2 h 4"/>
                <a:gd name="T10" fmla="*/ 2 w 4"/>
                <a:gd name="T11" fmla="*/ 4 h 4"/>
                <a:gd name="T12" fmla="*/ 2 w 4"/>
                <a:gd name="T13" fmla="*/ 4 h 4"/>
                <a:gd name="T14" fmla="*/ 3 w 4"/>
                <a:gd name="T15" fmla="*/ 3 h 4"/>
                <a:gd name="T16" fmla="*/ 4 w 4"/>
                <a:gd name="T17" fmla="*/ 3 h 4"/>
                <a:gd name="T18" fmla="*/ 4 w 4"/>
                <a:gd name="T19" fmla="*/ 3 h 4"/>
                <a:gd name="T20" fmla="*/ 4 w 4"/>
                <a:gd name="T21" fmla="*/ 2 h 4"/>
                <a:gd name="T22" fmla="*/ 4 w 4"/>
                <a:gd name="T23" fmla="*/ 2 h 4"/>
                <a:gd name="T24" fmla="*/ 4 w 4"/>
                <a:gd name="T25" fmla="*/ 2 h 4"/>
                <a:gd name="T26" fmla="*/ 4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2" y="0"/>
                    <a:pt x="2" y="0"/>
                  </a:cubicBezTo>
                  <a:cubicBezTo>
                    <a:pt x="2" y="0"/>
                    <a:pt x="2" y="0"/>
                    <a:pt x="2" y="0"/>
                  </a:cubicBezTo>
                  <a:cubicBezTo>
                    <a:pt x="1" y="0"/>
                    <a:pt x="0" y="1"/>
                    <a:pt x="0" y="2"/>
                  </a:cubicBezTo>
                  <a:cubicBezTo>
                    <a:pt x="0" y="3"/>
                    <a:pt x="1" y="4"/>
                    <a:pt x="2" y="4"/>
                  </a:cubicBezTo>
                  <a:cubicBezTo>
                    <a:pt x="2" y="4"/>
                    <a:pt x="2" y="4"/>
                    <a:pt x="2" y="4"/>
                  </a:cubicBezTo>
                  <a:cubicBezTo>
                    <a:pt x="3" y="4"/>
                    <a:pt x="3" y="4"/>
                    <a:pt x="3" y="3"/>
                  </a:cubicBezTo>
                  <a:cubicBezTo>
                    <a:pt x="3" y="3"/>
                    <a:pt x="4" y="3"/>
                    <a:pt x="4" y="3"/>
                  </a:cubicBezTo>
                  <a:cubicBezTo>
                    <a:pt x="4" y="3"/>
                    <a:pt x="4" y="3"/>
                    <a:pt x="4" y="3"/>
                  </a:cubicBezTo>
                  <a:cubicBezTo>
                    <a:pt x="4" y="3"/>
                    <a:pt x="4" y="3"/>
                    <a:pt x="4" y="2"/>
                  </a:cubicBezTo>
                  <a:cubicBezTo>
                    <a:pt x="4" y="2"/>
                    <a:pt x="4" y="2"/>
                    <a:pt x="4" y="2"/>
                  </a:cubicBezTo>
                  <a:cubicBezTo>
                    <a:pt x="4" y="2"/>
                    <a:pt x="4" y="2"/>
                    <a:pt x="4" y="2"/>
                  </a:cubicBezTo>
                  <a:cubicBezTo>
                    <a:pt x="4" y="2"/>
                    <a:pt x="4" y="2"/>
                    <a:pt x="4" y="1"/>
                  </a:cubicBezTo>
                  <a:cubicBezTo>
                    <a:pt x="4" y="1"/>
                    <a:pt x="4" y="1"/>
                    <a:pt x="3" y="1"/>
                  </a:cubicBezTo>
                  <a:cubicBezTo>
                    <a:pt x="3" y="1"/>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3252">
              <a:extLst>
                <a:ext uri="{FF2B5EF4-FFF2-40B4-BE49-F238E27FC236}">
                  <a16:creationId xmlns:a16="http://schemas.microsoft.com/office/drawing/2014/main" id="{51B45EC9-9053-4A34-BBE2-0176168D5499}"/>
                </a:ext>
              </a:extLst>
            </p:cNvPr>
            <p:cNvSpPr>
              <a:spLocks/>
            </p:cNvSpPr>
            <p:nvPr/>
          </p:nvSpPr>
          <p:spPr bwMode="auto">
            <a:xfrm>
              <a:off x="13339610" y="3564213"/>
              <a:ext cx="44141" cy="46900"/>
            </a:xfrm>
            <a:custGeom>
              <a:avLst/>
              <a:gdLst>
                <a:gd name="T0" fmla="*/ 3 w 7"/>
                <a:gd name="T1" fmla="*/ 0 h 7"/>
                <a:gd name="T2" fmla="*/ 0 w 7"/>
                <a:gd name="T3" fmla="*/ 3 h 7"/>
                <a:gd name="T4" fmla="*/ 0 w 7"/>
                <a:gd name="T5" fmla="*/ 5 h 7"/>
                <a:gd name="T6" fmla="*/ 0 w 7"/>
                <a:gd name="T7" fmla="*/ 5 h 7"/>
                <a:gd name="T8" fmla="*/ 2 w 7"/>
                <a:gd name="T9" fmla="*/ 7 h 7"/>
                <a:gd name="T10" fmla="*/ 2 w 7"/>
                <a:gd name="T11" fmla="*/ 7 h 7"/>
                <a:gd name="T12" fmla="*/ 3 w 7"/>
                <a:gd name="T13" fmla="*/ 7 h 7"/>
                <a:gd name="T14" fmla="*/ 3 w 7"/>
                <a:gd name="T15" fmla="*/ 7 h 7"/>
                <a:gd name="T16" fmla="*/ 5 w 7"/>
                <a:gd name="T17" fmla="*/ 7 h 7"/>
                <a:gd name="T18" fmla="*/ 5 w 7"/>
                <a:gd name="T19" fmla="*/ 7 h 7"/>
                <a:gd name="T20" fmla="*/ 7 w 7"/>
                <a:gd name="T21" fmla="*/ 4 h 7"/>
                <a:gd name="T22" fmla="*/ 7 w 7"/>
                <a:gd name="T23" fmla="*/ 3 h 7"/>
                <a:gd name="T24" fmla="*/ 7 w 7"/>
                <a:gd name="T25" fmla="*/ 2 h 7"/>
                <a:gd name="T26" fmla="*/ 5 w 7"/>
                <a:gd name="T27" fmla="*/ 1 h 7"/>
                <a:gd name="T28" fmla="*/ 5 w 7"/>
                <a:gd name="T29" fmla="*/ 0 h 7"/>
                <a:gd name="T30" fmla="*/ 4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2" y="0"/>
                    <a:pt x="0" y="1"/>
                    <a:pt x="0" y="3"/>
                  </a:cubicBezTo>
                  <a:cubicBezTo>
                    <a:pt x="0" y="4"/>
                    <a:pt x="0" y="4"/>
                    <a:pt x="0" y="5"/>
                  </a:cubicBezTo>
                  <a:cubicBezTo>
                    <a:pt x="0" y="5"/>
                    <a:pt x="0" y="5"/>
                    <a:pt x="0" y="5"/>
                  </a:cubicBezTo>
                  <a:cubicBezTo>
                    <a:pt x="1" y="6"/>
                    <a:pt x="1" y="6"/>
                    <a:pt x="2" y="7"/>
                  </a:cubicBezTo>
                  <a:cubicBezTo>
                    <a:pt x="2" y="7"/>
                    <a:pt x="2" y="7"/>
                    <a:pt x="2" y="7"/>
                  </a:cubicBezTo>
                  <a:cubicBezTo>
                    <a:pt x="2" y="7"/>
                    <a:pt x="2" y="7"/>
                    <a:pt x="3" y="7"/>
                  </a:cubicBezTo>
                  <a:cubicBezTo>
                    <a:pt x="3" y="7"/>
                    <a:pt x="3" y="7"/>
                    <a:pt x="3" y="7"/>
                  </a:cubicBezTo>
                  <a:cubicBezTo>
                    <a:pt x="4" y="7"/>
                    <a:pt x="4" y="7"/>
                    <a:pt x="5" y="7"/>
                  </a:cubicBezTo>
                  <a:cubicBezTo>
                    <a:pt x="5" y="7"/>
                    <a:pt x="5" y="7"/>
                    <a:pt x="5" y="7"/>
                  </a:cubicBezTo>
                  <a:cubicBezTo>
                    <a:pt x="6" y="6"/>
                    <a:pt x="7" y="5"/>
                    <a:pt x="7" y="4"/>
                  </a:cubicBezTo>
                  <a:cubicBezTo>
                    <a:pt x="7" y="4"/>
                    <a:pt x="7" y="3"/>
                    <a:pt x="7" y="3"/>
                  </a:cubicBezTo>
                  <a:cubicBezTo>
                    <a:pt x="7" y="3"/>
                    <a:pt x="7" y="3"/>
                    <a:pt x="7" y="2"/>
                  </a:cubicBezTo>
                  <a:cubicBezTo>
                    <a:pt x="6" y="2"/>
                    <a:pt x="6" y="1"/>
                    <a:pt x="5" y="1"/>
                  </a:cubicBezTo>
                  <a:cubicBezTo>
                    <a:pt x="5" y="1"/>
                    <a:pt x="5" y="0"/>
                    <a:pt x="5" y="0"/>
                  </a:cubicBezTo>
                  <a:cubicBezTo>
                    <a:pt x="5"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3253">
              <a:extLst>
                <a:ext uri="{FF2B5EF4-FFF2-40B4-BE49-F238E27FC236}">
                  <a16:creationId xmlns:a16="http://schemas.microsoft.com/office/drawing/2014/main" id="{A0A881E7-565A-493C-AEC5-E05827E6212E}"/>
                </a:ext>
              </a:extLst>
            </p:cNvPr>
            <p:cNvSpPr>
              <a:spLocks/>
            </p:cNvSpPr>
            <p:nvPr/>
          </p:nvSpPr>
          <p:spPr bwMode="auto">
            <a:xfrm>
              <a:off x="12691289" y="3873200"/>
              <a:ext cx="44141" cy="44141"/>
            </a:xfrm>
            <a:custGeom>
              <a:avLst/>
              <a:gdLst>
                <a:gd name="T0" fmla="*/ 4 w 7"/>
                <a:gd name="T1" fmla="*/ 0 h 7"/>
                <a:gd name="T2" fmla="*/ 2 w 7"/>
                <a:gd name="T3" fmla="*/ 0 h 7"/>
                <a:gd name="T4" fmla="*/ 2 w 7"/>
                <a:gd name="T5" fmla="*/ 0 h 7"/>
                <a:gd name="T6" fmla="*/ 0 w 7"/>
                <a:gd name="T7" fmla="*/ 3 h 7"/>
                <a:gd name="T8" fmla="*/ 0 w 7"/>
                <a:gd name="T9" fmla="*/ 3 h 7"/>
                <a:gd name="T10" fmla="*/ 0 w 7"/>
                <a:gd name="T11" fmla="*/ 3 h 7"/>
                <a:gd name="T12" fmla="*/ 3 w 7"/>
                <a:gd name="T13" fmla="*/ 7 h 7"/>
                <a:gd name="T14" fmla="*/ 4 w 7"/>
                <a:gd name="T15" fmla="*/ 7 h 7"/>
                <a:gd name="T16" fmla="*/ 6 w 7"/>
                <a:gd name="T17" fmla="*/ 6 h 7"/>
                <a:gd name="T18" fmla="*/ 6 w 7"/>
                <a:gd name="T19" fmla="*/ 6 h 7"/>
                <a:gd name="T20" fmla="*/ 7 w 7"/>
                <a:gd name="T21" fmla="*/ 4 h 7"/>
                <a:gd name="T22" fmla="*/ 7 w 7"/>
                <a:gd name="T23" fmla="*/ 3 h 7"/>
                <a:gd name="T24" fmla="*/ 7 w 7"/>
                <a:gd name="T25" fmla="*/ 3 h 7"/>
                <a:gd name="T26" fmla="*/ 7 w 7"/>
                <a:gd name="T27" fmla="*/ 2 h 7"/>
                <a:gd name="T28" fmla="*/ 7 w 7"/>
                <a:gd name="T29" fmla="*/ 2 h 7"/>
                <a:gd name="T30" fmla="*/ 4 w 7"/>
                <a:gd name="T31" fmla="*/ 0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2" y="0"/>
                  </a:cubicBezTo>
                  <a:cubicBezTo>
                    <a:pt x="2" y="0"/>
                    <a:pt x="2" y="0"/>
                    <a:pt x="2" y="0"/>
                  </a:cubicBezTo>
                  <a:cubicBezTo>
                    <a:pt x="1" y="1"/>
                    <a:pt x="1" y="2"/>
                    <a:pt x="0" y="3"/>
                  </a:cubicBezTo>
                  <a:cubicBezTo>
                    <a:pt x="0" y="3"/>
                    <a:pt x="0" y="3"/>
                    <a:pt x="0" y="3"/>
                  </a:cubicBezTo>
                  <a:cubicBezTo>
                    <a:pt x="0" y="3"/>
                    <a:pt x="0" y="3"/>
                    <a:pt x="0" y="3"/>
                  </a:cubicBezTo>
                  <a:cubicBezTo>
                    <a:pt x="0" y="5"/>
                    <a:pt x="1" y="7"/>
                    <a:pt x="3" y="7"/>
                  </a:cubicBezTo>
                  <a:cubicBezTo>
                    <a:pt x="3" y="7"/>
                    <a:pt x="4" y="7"/>
                    <a:pt x="4" y="7"/>
                  </a:cubicBezTo>
                  <a:cubicBezTo>
                    <a:pt x="5" y="7"/>
                    <a:pt x="6" y="7"/>
                    <a:pt x="6" y="6"/>
                  </a:cubicBezTo>
                  <a:cubicBezTo>
                    <a:pt x="6" y="6"/>
                    <a:pt x="6" y="6"/>
                    <a:pt x="6" y="6"/>
                  </a:cubicBezTo>
                  <a:cubicBezTo>
                    <a:pt x="7" y="5"/>
                    <a:pt x="7" y="5"/>
                    <a:pt x="7" y="4"/>
                  </a:cubicBezTo>
                  <a:cubicBezTo>
                    <a:pt x="7" y="4"/>
                    <a:pt x="7" y="3"/>
                    <a:pt x="7" y="3"/>
                  </a:cubicBezTo>
                  <a:cubicBezTo>
                    <a:pt x="7" y="3"/>
                    <a:pt x="7" y="3"/>
                    <a:pt x="7" y="3"/>
                  </a:cubicBezTo>
                  <a:cubicBezTo>
                    <a:pt x="7" y="2"/>
                    <a:pt x="7" y="2"/>
                    <a:pt x="7" y="2"/>
                  </a:cubicBezTo>
                  <a:cubicBezTo>
                    <a:pt x="7" y="2"/>
                    <a:pt x="7" y="2"/>
                    <a:pt x="7" y="2"/>
                  </a:cubicBezTo>
                  <a:cubicBezTo>
                    <a:pt x="6" y="1"/>
                    <a:pt x="6"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3254">
              <a:extLst>
                <a:ext uri="{FF2B5EF4-FFF2-40B4-BE49-F238E27FC236}">
                  <a16:creationId xmlns:a16="http://schemas.microsoft.com/office/drawing/2014/main" id="{080CF9C0-7741-4B28-B494-C253AEC4D932}"/>
                </a:ext>
              </a:extLst>
            </p:cNvPr>
            <p:cNvSpPr>
              <a:spLocks/>
            </p:cNvSpPr>
            <p:nvPr/>
          </p:nvSpPr>
          <p:spPr bwMode="auto">
            <a:xfrm>
              <a:off x="13483068" y="3851129"/>
              <a:ext cx="38623" cy="41382"/>
            </a:xfrm>
            <a:custGeom>
              <a:avLst/>
              <a:gdLst>
                <a:gd name="T0" fmla="*/ 3 w 6"/>
                <a:gd name="T1" fmla="*/ 0 h 6"/>
                <a:gd name="T2" fmla="*/ 3 w 6"/>
                <a:gd name="T3" fmla="*/ 0 h 6"/>
                <a:gd name="T4" fmla="*/ 2 w 6"/>
                <a:gd name="T5" fmla="*/ 1 h 6"/>
                <a:gd name="T6" fmla="*/ 2 w 6"/>
                <a:gd name="T7" fmla="*/ 1 h 6"/>
                <a:gd name="T8" fmla="*/ 0 w 6"/>
                <a:gd name="T9" fmla="*/ 3 h 6"/>
                <a:gd name="T10" fmla="*/ 2 w 6"/>
                <a:gd name="T11" fmla="*/ 6 h 6"/>
                <a:gd name="T12" fmla="*/ 3 w 6"/>
                <a:gd name="T13" fmla="*/ 6 h 6"/>
                <a:gd name="T14" fmla="*/ 6 w 6"/>
                <a:gd name="T15" fmla="*/ 4 h 6"/>
                <a:gd name="T16" fmla="*/ 6 w 6"/>
                <a:gd name="T17" fmla="*/ 2 h 6"/>
                <a:gd name="T18" fmla="*/ 5 w 6"/>
                <a:gd name="T19" fmla="*/ 2 h 6"/>
                <a:gd name="T20" fmla="*/ 3 w 6"/>
                <a:gd name="T21" fmla="*/ 0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3" y="0"/>
                    <a:pt x="2" y="1"/>
                    <a:pt x="2" y="1"/>
                  </a:cubicBezTo>
                  <a:cubicBezTo>
                    <a:pt x="2" y="1"/>
                    <a:pt x="2" y="1"/>
                    <a:pt x="2" y="1"/>
                  </a:cubicBezTo>
                  <a:cubicBezTo>
                    <a:pt x="1" y="1"/>
                    <a:pt x="0" y="2"/>
                    <a:pt x="0" y="3"/>
                  </a:cubicBezTo>
                  <a:cubicBezTo>
                    <a:pt x="0" y="4"/>
                    <a:pt x="1" y="6"/>
                    <a:pt x="2" y="6"/>
                  </a:cubicBezTo>
                  <a:cubicBezTo>
                    <a:pt x="3" y="6"/>
                    <a:pt x="3" y="6"/>
                    <a:pt x="3" y="6"/>
                  </a:cubicBezTo>
                  <a:cubicBezTo>
                    <a:pt x="4" y="6"/>
                    <a:pt x="5" y="5"/>
                    <a:pt x="6" y="4"/>
                  </a:cubicBezTo>
                  <a:cubicBezTo>
                    <a:pt x="6" y="3"/>
                    <a:pt x="6" y="3"/>
                    <a:pt x="6" y="2"/>
                  </a:cubicBezTo>
                  <a:cubicBezTo>
                    <a:pt x="6" y="2"/>
                    <a:pt x="6" y="2"/>
                    <a:pt x="5" y="2"/>
                  </a:cubicBezTo>
                  <a:cubicBezTo>
                    <a:pt x="5" y="1"/>
                    <a:pt x="4" y="1"/>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3255">
              <a:extLst>
                <a:ext uri="{FF2B5EF4-FFF2-40B4-BE49-F238E27FC236}">
                  <a16:creationId xmlns:a16="http://schemas.microsoft.com/office/drawing/2014/main" id="{1BAEF450-27DF-4F9C-9D3B-20D4F38456CA}"/>
                </a:ext>
              </a:extLst>
            </p:cNvPr>
            <p:cNvSpPr>
              <a:spLocks/>
            </p:cNvSpPr>
            <p:nvPr/>
          </p:nvSpPr>
          <p:spPr bwMode="auto">
            <a:xfrm>
              <a:off x="13036140" y="4218051"/>
              <a:ext cx="41382" cy="33106"/>
            </a:xfrm>
            <a:custGeom>
              <a:avLst/>
              <a:gdLst>
                <a:gd name="T0" fmla="*/ 3 w 6"/>
                <a:gd name="T1" fmla="*/ 0 h 5"/>
                <a:gd name="T2" fmla="*/ 1 w 6"/>
                <a:gd name="T3" fmla="*/ 0 h 5"/>
                <a:gd name="T4" fmla="*/ 1 w 6"/>
                <a:gd name="T5" fmla="*/ 0 h 5"/>
                <a:gd name="T6" fmla="*/ 1 w 6"/>
                <a:gd name="T7" fmla="*/ 2 h 5"/>
                <a:gd name="T8" fmla="*/ 3 w 6"/>
                <a:gd name="T9" fmla="*/ 5 h 5"/>
                <a:gd name="T10" fmla="*/ 3 w 6"/>
                <a:gd name="T11" fmla="*/ 5 h 5"/>
                <a:gd name="T12" fmla="*/ 6 w 6"/>
                <a:gd name="T13" fmla="*/ 3 h 5"/>
                <a:gd name="T14" fmla="*/ 4 w 6"/>
                <a:gd name="T15" fmla="*/ 0 h 5"/>
                <a:gd name="T16" fmla="*/ 4 w 6"/>
                <a:gd name="T17" fmla="*/ 0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3" y="0"/>
                    <a:pt x="2" y="0"/>
                    <a:pt x="1" y="0"/>
                  </a:cubicBezTo>
                  <a:cubicBezTo>
                    <a:pt x="1" y="0"/>
                    <a:pt x="1" y="0"/>
                    <a:pt x="1" y="0"/>
                  </a:cubicBezTo>
                  <a:cubicBezTo>
                    <a:pt x="1" y="1"/>
                    <a:pt x="1" y="1"/>
                    <a:pt x="1" y="2"/>
                  </a:cubicBezTo>
                  <a:cubicBezTo>
                    <a:pt x="0" y="3"/>
                    <a:pt x="1" y="5"/>
                    <a:pt x="3" y="5"/>
                  </a:cubicBezTo>
                  <a:cubicBezTo>
                    <a:pt x="3" y="5"/>
                    <a:pt x="3" y="5"/>
                    <a:pt x="3" y="5"/>
                  </a:cubicBezTo>
                  <a:cubicBezTo>
                    <a:pt x="5" y="5"/>
                    <a:pt x="6" y="4"/>
                    <a:pt x="6" y="3"/>
                  </a:cubicBezTo>
                  <a:cubicBezTo>
                    <a:pt x="6" y="2"/>
                    <a:pt x="6" y="0"/>
                    <a:pt x="4" y="0"/>
                  </a:cubicBezTo>
                  <a:cubicBezTo>
                    <a:pt x="4" y="0"/>
                    <a:pt x="4" y="0"/>
                    <a:pt x="4"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3256">
              <a:extLst>
                <a:ext uri="{FF2B5EF4-FFF2-40B4-BE49-F238E27FC236}">
                  <a16:creationId xmlns:a16="http://schemas.microsoft.com/office/drawing/2014/main" id="{ADE89512-AD0D-4AB2-9F97-9A460022B198}"/>
                </a:ext>
              </a:extLst>
            </p:cNvPr>
            <p:cNvSpPr>
              <a:spLocks/>
            </p:cNvSpPr>
            <p:nvPr/>
          </p:nvSpPr>
          <p:spPr bwMode="auto">
            <a:xfrm>
              <a:off x="13979654" y="3440067"/>
              <a:ext cx="41382" cy="33106"/>
            </a:xfrm>
            <a:custGeom>
              <a:avLst/>
              <a:gdLst>
                <a:gd name="T0" fmla="*/ 3 w 6"/>
                <a:gd name="T1" fmla="*/ 0 h 5"/>
                <a:gd name="T2" fmla="*/ 0 w 6"/>
                <a:gd name="T3" fmla="*/ 2 h 5"/>
                <a:gd name="T4" fmla="*/ 0 w 6"/>
                <a:gd name="T5" fmla="*/ 4 h 5"/>
                <a:gd name="T6" fmla="*/ 1 w 6"/>
                <a:gd name="T7" fmla="*/ 4 h 5"/>
                <a:gd name="T8" fmla="*/ 1 w 6"/>
                <a:gd name="T9" fmla="*/ 5 h 5"/>
                <a:gd name="T10" fmla="*/ 2 w 6"/>
                <a:gd name="T11" fmla="*/ 5 h 5"/>
                <a:gd name="T12" fmla="*/ 2 w 6"/>
                <a:gd name="T13" fmla="*/ 5 h 5"/>
                <a:gd name="T14" fmla="*/ 3 w 6"/>
                <a:gd name="T15" fmla="*/ 5 h 5"/>
                <a:gd name="T16" fmla="*/ 3 w 6"/>
                <a:gd name="T17" fmla="*/ 5 h 5"/>
                <a:gd name="T18" fmla="*/ 3 w 6"/>
                <a:gd name="T19" fmla="*/ 5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1"/>
                    <a:pt x="0" y="2"/>
                  </a:cubicBezTo>
                  <a:cubicBezTo>
                    <a:pt x="0" y="3"/>
                    <a:pt x="0" y="3"/>
                    <a:pt x="0" y="4"/>
                  </a:cubicBezTo>
                  <a:cubicBezTo>
                    <a:pt x="1" y="4"/>
                    <a:pt x="1" y="4"/>
                    <a:pt x="1" y="4"/>
                  </a:cubicBezTo>
                  <a:cubicBezTo>
                    <a:pt x="1" y="4"/>
                    <a:pt x="1" y="5"/>
                    <a:pt x="1" y="5"/>
                  </a:cubicBezTo>
                  <a:cubicBezTo>
                    <a:pt x="2" y="5"/>
                    <a:pt x="2" y="5"/>
                    <a:pt x="2" y="5"/>
                  </a:cubicBezTo>
                  <a:cubicBezTo>
                    <a:pt x="2" y="5"/>
                    <a:pt x="2" y="5"/>
                    <a:pt x="2" y="5"/>
                  </a:cubicBezTo>
                  <a:cubicBezTo>
                    <a:pt x="2" y="5"/>
                    <a:pt x="3" y="5"/>
                    <a:pt x="3" y="5"/>
                  </a:cubicBezTo>
                  <a:cubicBezTo>
                    <a:pt x="3" y="5"/>
                    <a:pt x="3" y="5"/>
                    <a:pt x="3" y="5"/>
                  </a:cubicBezTo>
                  <a:cubicBezTo>
                    <a:pt x="3" y="5"/>
                    <a:pt x="3" y="5"/>
                    <a:pt x="3" y="5"/>
                  </a:cubicBezTo>
                  <a:cubicBezTo>
                    <a:pt x="4" y="5"/>
                    <a:pt x="5" y="5"/>
                    <a:pt x="6" y="3"/>
                  </a:cubicBezTo>
                  <a:cubicBezTo>
                    <a:pt x="6" y="2"/>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3257">
              <a:extLst>
                <a:ext uri="{FF2B5EF4-FFF2-40B4-BE49-F238E27FC236}">
                  <a16:creationId xmlns:a16="http://schemas.microsoft.com/office/drawing/2014/main" id="{3389B8D9-1A29-4BA2-9E3F-89F56DD0A3E1}"/>
                </a:ext>
              </a:extLst>
            </p:cNvPr>
            <p:cNvSpPr>
              <a:spLocks/>
            </p:cNvSpPr>
            <p:nvPr/>
          </p:nvSpPr>
          <p:spPr bwMode="auto">
            <a:xfrm>
              <a:off x="13678943" y="3464896"/>
              <a:ext cx="38623" cy="33106"/>
            </a:xfrm>
            <a:custGeom>
              <a:avLst/>
              <a:gdLst>
                <a:gd name="T0" fmla="*/ 3 w 6"/>
                <a:gd name="T1" fmla="*/ 0 h 5"/>
                <a:gd name="T2" fmla="*/ 2 w 6"/>
                <a:gd name="T3" fmla="*/ 0 h 5"/>
                <a:gd name="T4" fmla="*/ 2 w 6"/>
                <a:gd name="T5" fmla="*/ 0 h 5"/>
                <a:gd name="T6" fmla="*/ 1 w 6"/>
                <a:gd name="T7" fmla="*/ 2 h 5"/>
                <a:gd name="T8" fmla="*/ 1 w 6"/>
                <a:gd name="T9" fmla="*/ 3 h 5"/>
                <a:gd name="T10" fmla="*/ 1 w 6"/>
                <a:gd name="T11" fmla="*/ 4 h 5"/>
                <a:gd name="T12" fmla="*/ 3 w 6"/>
                <a:gd name="T13" fmla="*/ 5 h 5"/>
                <a:gd name="T14" fmla="*/ 3 w 6"/>
                <a:gd name="T15" fmla="*/ 5 h 5"/>
                <a:gd name="T16" fmla="*/ 5 w 6"/>
                <a:gd name="T17" fmla="*/ 4 h 5"/>
                <a:gd name="T18" fmla="*/ 5 w 6"/>
                <a:gd name="T19" fmla="*/ 4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2" y="0"/>
                    <a:pt x="2" y="0"/>
                    <a:pt x="2" y="0"/>
                  </a:cubicBezTo>
                  <a:cubicBezTo>
                    <a:pt x="1" y="1"/>
                    <a:pt x="1" y="1"/>
                    <a:pt x="1" y="2"/>
                  </a:cubicBezTo>
                  <a:cubicBezTo>
                    <a:pt x="0" y="2"/>
                    <a:pt x="0" y="3"/>
                    <a:pt x="1" y="3"/>
                  </a:cubicBezTo>
                  <a:cubicBezTo>
                    <a:pt x="1" y="3"/>
                    <a:pt x="1" y="3"/>
                    <a:pt x="1" y="4"/>
                  </a:cubicBezTo>
                  <a:cubicBezTo>
                    <a:pt x="1" y="4"/>
                    <a:pt x="2" y="5"/>
                    <a:pt x="3" y="5"/>
                  </a:cubicBezTo>
                  <a:cubicBezTo>
                    <a:pt x="3" y="5"/>
                    <a:pt x="3" y="5"/>
                    <a:pt x="3" y="5"/>
                  </a:cubicBezTo>
                  <a:cubicBezTo>
                    <a:pt x="4" y="5"/>
                    <a:pt x="5" y="5"/>
                    <a:pt x="5" y="4"/>
                  </a:cubicBezTo>
                  <a:cubicBezTo>
                    <a:pt x="5" y="4"/>
                    <a:pt x="5" y="4"/>
                    <a:pt x="5" y="4"/>
                  </a:cubicBezTo>
                  <a:cubicBezTo>
                    <a:pt x="6" y="4"/>
                    <a:pt x="6" y="3"/>
                    <a:pt x="6" y="3"/>
                  </a:cubicBezTo>
                  <a:cubicBezTo>
                    <a:pt x="6" y="2"/>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3258">
              <a:extLst>
                <a:ext uri="{FF2B5EF4-FFF2-40B4-BE49-F238E27FC236}">
                  <a16:creationId xmlns:a16="http://schemas.microsoft.com/office/drawing/2014/main" id="{54DF1A4A-53D4-4F61-8C37-ED70C02FBF06}"/>
                </a:ext>
              </a:extLst>
            </p:cNvPr>
            <p:cNvSpPr>
              <a:spLocks/>
            </p:cNvSpPr>
            <p:nvPr/>
          </p:nvSpPr>
          <p:spPr bwMode="auto">
            <a:xfrm>
              <a:off x="12172633" y="3831818"/>
              <a:ext cx="33106" cy="33106"/>
            </a:xfrm>
            <a:custGeom>
              <a:avLst/>
              <a:gdLst>
                <a:gd name="T0" fmla="*/ 2 w 5"/>
                <a:gd name="T1" fmla="*/ 0 h 5"/>
                <a:gd name="T2" fmla="*/ 0 w 5"/>
                <a:gd name="T3" fmla="*/ 1 h 5"/>
                <a:gd name="T4" fmla="*/ 0 w 5"/>
                <a:gd name="T5" fmla="*/ 2 h 5"/>
                <a:gd name="T6" fmla="*/ 0 w 5"/>
                <a:gd name="T7" fmla="*/ 2 h 5"/>
                <a:gd name="T8" fmla="*/ 0 w 5"/>
                <a:gd name="T9" fmla="*/ 2 h 5"/>
                <a:gd name="T10" fmla="*/ 0 w 5"/>
                <a:gd name="T11" fmla="*/ 3 h 5"/>
                <a:gd name="T12" fmla="*/ 1 w 5"/>
                <a:gd name="T13" fmla="*/ 5 h 5"/>
                <a:gd name="T14" fmla="*/ 2 w 5"/>
                <a:gd name="T15" fmla="*/ 5 h 5"/>
                <a:gd name="T16" fmla="*/ 2 w 5"/>
                <a:gd name="T17" fmla="*/ 5 h 5"/>
                <a:gd name="T18" fmla="*/ 2 w 5"/>
                <a:gd name="T19" fmla="*/ 5 h 5"/>
                <a:gd name="T20" fmla="*/ 5 w 5"/>
                <a:gd name="T21" fmla="*/ 3 h 5"/>
                <a:gd name="T22" fmla="*/ 5 w 5"/>
                <a:gd name="T23" fmla="*/ 3 h 5"/>
                <a:gd name="T24" fmla="*/ 5 w 5"/>
                <a:gd name="T25" fmla="*/ 3 h 5"/>
                <a:gd name="T26" fmla="*/ 5 w 5"/>
                <a:gd name="T27" fmla="*/ 2 h 5"/>
                <a:gd name="T28" fmla="*/ 5 w 5"/>
                <a:gd name="T29" fmla="*/ 1 h 5"/>
                <a:gd name="T30" fmla="*/ 3 w 5"/>
                <a:gd name="T31" fmla="*/ 0 h 5"/>
                <a:gd name="T32" fmla="*/ 2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2" y="0"/>
                  </a:moveTo>
                  <a:cubicBezTo>
                    <a:pt x="1" y="0"/>
                    <a:pt x="1" y="0"/>
                    <a:pt x="0" y="1"/>
                  </a:cubicBezTo>
                  <a:cubicBezTo>
                    <a:pt x="0" y="1"/>
                    <a:pt x="0" y="2"/>
                    <a:pt x="0" y="2"/>
                  </a:cubicBezTo>
                  <a:cubicBezTo>
                    <a:pt x="0" y="2"/>
                    <a:pt x="0" y="2"/>
                    <a:pt x="0" y="2"/>
                  </a:cubicBezTo>
                  <a:cubicBezTo>
                    <a:pt x="0" y="2"/>
                    <a:pt x="0" y="2"/>
                    <a:pt x="0" y="2"/>
                  </a:cubicBezTo>
                  <a:cubicBezTo>
                    <a:pt x="0" y="3"/>
                    <a:pt x="0" y="3"/>
                    <a:pt x="0" y="3"/>
                  </a:cubicBezTo>
                  <a:cubicBezTo>
                    <a:pt x="0" y="4"/>
                    <a:pt x="0" y="5"/>
                    <a:pt x="1" y="5"/>
                  </a:cubicBezTo>
                  <a:cubicBezTo>
                    <a:pt x="1" y="5"/>
                    <a:pt x="1" y="5"/>
                    <a:pt x="2" y="5"/>
                  </a:cubicBezTo>
                  <a:cubicBezTo>
                    <a:pt x="2" y="5"/>
                    <a:pt x="2" y="5"/>
                    <a:pt x="2" y="5"/>
                  </a:cubicBezTo>
                  <a:cubicBezTo>
                    <a:pt x="2" y="5"/>
                    <a:pt x="2" y="5"/>
                    <a:pt x="2" y="5"/>
                  </a:cubicBezTo>
                  <a:cubicBezTo>
                    <a:pt x="4" y="5"/>
                    <a:pt x="5" y="5"/>
                    <a:pt x="5" y="3"/>
                  </a:cubicBezTo>
                  <a:cubicBezTo>
                    <a:pt x="5" y="3"/>
                    <a:pt x="5" y="3"/>
                    <a:pt x="5" y="3"/>
                  </a:cubicBezTo>
                  <a:cubicBezTo>
                    <a:pt x="5" y="3"/>
                    <a:pt x="5" y="3"/>
                    <a:pt x="5" y="3"/>
                  </a:cubicBezTo>
                  <a:cubicBezTo>
                    <a:pt x="5" y="2"/>
                    <a:pt x="5" y="2"/>
                    <a:pt x="5" y="2"/>
                  </a:cubicBezTo>
                  <a:cubicBezTo>
                    <a:pt x="5" y="1"/>
                    <a:pt x="5" y="1"/>
                    <a:pt x="5"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3259">
              <a:extLst>
                <a:ext uri="{FF2B5EF4-FFF2-40B4-BE49-F238E27FC236}">
                  <a16:creationId xmlns:a16="http://schemas.microsoft.com/office/drawing/2014/main" id="{A4059796-5D5E-46A0-9967-203101817F7C}"/>
                </a:ext>
              </a:extLst>
            </p:cNvPr>
            <p:cNvSpPr>
              <a:spLocks/>
            </p:cNvSpPr>
            <p:nvPr/>
          </p:nvSpPr>
          <p:spPr bwMode="auto">
            <a:xfrm>
              <a:off x="12009863" y="4264951"/>
              <a:ext cx="38623" cy="38623"/>
            </a:xfrm>
            <a:custGeom>
              <a:avLst/>
              <a:gdLst>
                <a:gd name="T0" fmla="*/ 3 w 6"/>
                <a:gd name="T1" fmla="*/ 0 h 6"/>
                <a:gd name="T2" fmla="*/ 3 w 6"/>
                <a:gd name="T3" fmla="*/ 0 h 6"/>
                <a:gd name="T4" fmla="*/ 2 w 6"/>
                <a:gd name="T5" fmla="*/ 1 h 6"/>
                <a:gd name="T6" fmla="*/ 0 w 6"/>
                <a:gd name="T7" fmla="*/ 3 h 6"/>
                <a:gd name="T8" fmla="*/ 2 w 6"/>
                <a:gd name="T9" fmla="*/ 6 h 6"/>
                <a:gd name="T10" fmla="*/ 3 w 6"/>
                <a:gd name="T11" fmla="*/ 6 h 6"/>
                <a:gd name="T12" fmla="*/ 6 w 6"/>
                <a:gd name="T13" fmla="*/ 4 h 6"/>
                <a:gd name="T14" fmla="*/ 5 w 6"/>
                <a:gd name="T15" fmla="*/ 1 h 6"/>
                <a:gd name="T16" fmla="*/ 5 w 6"/>
                <a:gd name="T17" fmla="*/ 1 h 6"/>
                <a:gd name="T18" fmla="*/ 4 w 6"/>
                <a:gd name="T19" fmla="*/ 1 h 6"/>
                <a:gd name="T20" fmla="*/ 4 w 6"/>
                <a:gd name="T21" fmla="*/ 1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2" y="0"/>
                    <a:pt x="2" y="0"/>
                    <a:pt x="2" y="1"/>
                  </a:cubicBezTo>
                  <a:cubicBezTo>
                    <a:pt x="1" y="1"/>
                    <a:pt x="0" y="2"/>
                    <a:pt x="0" y="3"/>
                  </a:cubicBezTo>
                  <a:cubicBezTo>
                    <a:pt x="0" y="4"/>
                    <a:pt x="1" y="6"/>
                    <a:pt x="2" y="6"/>
                  </a:cubicBezTo>
                  <a:cubicBezTo>
                    <a:pt x="3" y="6"/>
                    <a:pt x="3" y="6"/>
                    <a:pt x="3" y="6"/>
                  </a:cubicBezTo>
                  <a:cubicBezTo>
                    <a:pt x="4" y="6"/>
                    <a:pt x="5" y="5"/>
                    <a:pt x="6" y="4"/>
                  </a:cubicBezTo>
                  <a:cubicBezTo>
                    <a:pt x="6" y="3"/>
                    <a:pt x="5" y="2"/>
                    <a:pt x="5" y="1"/>
                  </a:cubicBezTo>
                  <a:cubicBezTo>
                    <a:pt x="5" y="1"/>
                    <a:pt x="5" y="1"/>
                    <a:pt x="5" y="1"/>
                  </a:cubicBezTo>
                  <a:cubicBezTo>
                    <a:pt x="4" y="1"/>
                    <a:pt x="4" y="1"/>
                    <a:pt x="4" y="1"/>
                  </a:cubicBezTo>
                  <a:cubicBezTo>
                    <a:pt x="4" y="1"/>
                    <a:pt x="4" y="1"/>
                    <a:pt x="4" y="1"/>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3260">
              <a:extLst>
                <a:ext uri="{FF2B5EF4-FFF2-40B4-BE49-F238E27FC236}">
                  <a16:creationId xmlns:a16="http://schemas.microsoft.com/office/drawing/2014/main" id="{6581436D-20A7-4E4D-B02E-2A0929FF5081}"/>
                </a:ext>
              </a:extLst>
            </p:cNvPr>
            <p:cNvSpPr>
              <a:spLocks/>
            </p:cNvSpPr>
            <p:nvPr/>
          </p:nvSpPr>
          <p:spPr bwMode="auto">
            <a:xfrm>
              <a:off x="14026553" y="3911823"/>
              <a:ext cx="38623" cy="33106"/>
            </a:xfrm>
            <a:custGeom>
              <a:avLst/>
              <a:gdLst>
                <a:gd name="T0" fmla="*/ 3 w 6"/>
                <a:gd name="T1" fmla="*/ 0 h 5"/>
                <a:gd name="T2" fmla="*/ 2 w 6"/>
                <a:gd name="T3" fmla="*/ 0 h 5"/>
                <a:gd name="T4" fmla="*/ 2 w 6"/>
                <a:gd name="T5" fmla="*/ 0 h 5"/>
                <a:gd name="T6" fmla="*/ 1 w 6"/>
                <a:gd name="T7" fmla="*/ 1 h 5"/>
                <a:gd name="T8" fmla="*/ 1 w 6"/>
                <a:gd name="T9" fmla="*/ 1 h 5"/>
                <a:gd name="T10" fmla="*/ 0 w 6"/>
                <a:gd name="T11" fmla="*/ 2 h 5"/>
                <a:gd name="T12" fmla="*/ 3 w 6"/>
                <a:gd name="T13" fmla="*/ 5 h 5"/>
                <a:gd name="T14" fmla="*/ 3 w 6"/>
                <a:gd name="T15" fmla="*/ 5 h 5"/>
                <a:gd name="T16" fmla="*/ 6 w 6"/>
                <a:gd name="T17" fmla="*/ 3 h 5"/>
                <a:gd name="T18" fmla="*/ 6 w 6"/>
                <a:gd name="T19" fmla="*/ 3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3" y="0"/>
                    <a:pt x="2" y="0"/>
                  </a:cubicBezTo>
                  <a:cubicBezTo>
                    <a:pt x="2" y="0"/>
                    <a:pt x="2" y="0"/>
                    <a:pt x="2" y="0"/>
                  </a:cubicBezTo>
                  <a:cubicBezTo>
                    <a:pt x="2" y="0"/>
                    <a:pt x="1" y="1"/>
                    <a:pt x="1" y="1"/>
                  </a:cubicBezTo>
                  <a:cubicBezTo>
                    <a:pt x="1" y="1"/>
                    <a:pt x="1" y="1"/>
                    <a:pt x="1" y="1"/>
                  </a:cubicBezTo>
                  <a:cubicBezTo>
                    <a:pt x="1" y="2"/>
                    <a:pt x="1" y="2"/>
                    <a:pt x="0" y="2"/>
                  </a:cubicBezTo>
                  <a:cubicBezTo>
                    <a:pt x="0" y="4"/>
                    <a:pt x="1" y="5"/>
                    <a:pt x="3" y="5"/>
                  </a:cubicBezTo>
                  <a:cubicBezTo>
                    <a:pt x="3" y="5"/>
                    <a:pt x="3" y="5"/>
                    <a:pt x="3" y="5"/>
                  </a:cubicBezTo>
                  <a:cubicBezTo>
                    <a:pt x="4" y="5"/>
                    <a:pt x="6" y="5"/>
                    <a:pt x="6" y="3"/>
                  </a:cubicBezTo>
                  <a:cubicBezTo>
                    <a:pt x="6" y="3"/>
                    <a:pt x="6" y="3"/>
                    <a:pt x="6" y="3"/>
                  </a:cubicBezTo>
                  <a:cubicBezTo>
                    <a:pt x="6" y="3"/>
                    <a:pt x="6" y="3"/>
                    <a:pt x="6" y="3"/>
                  </a:cubicBezTo>
                  <a:cubicBezTo>
                    <a:pt x="6"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3261">
              <a:extLst>
                <a:ext uri="{FF2B5EF4-FFF2-40B4-BE49-F238E27FC236}">
                  <a16:creationId xmlns:a16="http://schemas.microsoft.com/office/drawing/2014/main" id="{E5CF4D26-87FB-418F-A5BA-AA4E2EE164ED}"/>
                </a:ext>
              </a:extLst>
            </p:cNvPr>
            <p:cNvSpPr>
              <a:spLocks/>
            </p:cNvSpPr>
            <p:nvPr/>
          </p:nvSpPr>
          <p:spPr bwMode="auto">
            <a:xfrm>
              <a:off x="13797572" y="3754571"/>
              <a:ext cx="24829" cy="19312"/>
            </a:xfrm>
            <a:custGeom>
              <a:avLst/>
              <a:gdLst>
                <a:gd name="T0" fmla="*/ 2 w 4"/>
                <a:gd name="T1" fmla="*/ 0 h 3"/>
                <a:gd name="T2" fmla="*/ 0 w 4"/>
                <a:gd name="T3" fmla="*/ 1 h 3"/>
                <a:gd name="T4" fmla="*/ 0 w 4"/>
                <a:gd name="T5" fmla="*/ 1 h 3"/>
                <a:gd name="T6" fmla="*/ 0 w 4"/>
                <a:gd name="T7" fmla="*/ 2 h 3"/>
                <a:gd name="T8" fmla="*/ 0 w 4"/>
                <a:gd name="T9" fmla="*/ 2 h 3"/>
                <a:gd name="T10" fmla="*/ 0 w 4"/>
                <a:gd name="T11" fmla="*/ 2 h 3"/>
                <a:gd name="T12" fmla="*/ 2 w 4"/>
                <a:gd name="T13" fmla="*/ 3 h 3"/>
                <a:gd name="T14" fmla="*/ 2 w 4"/>
                <a:gd name="T15" fmla="*/ 3 h 3"/>
                <a:gd name="T16" fmla="*/ 3 w 4"/>
                <a:gd name="T17" fmla="*/ 3 h 3"/>
                <a:gd name="T18" fmla="*/ 4 w 4"/>
                <a:gd name="T19" fmla="*/ 2 h 3"/>
                <a:gd name="T20" fmla="*/ 4 w 4"/>
                <a:gd name="T21" fmla="*/ 2 h 3"/>
                <a:gd name="T22" fmla="*/ 4 w 4"/>
                <a:gd name="T23" fmla="*/ 1 h 3"/>
                <a:gd name="T24" fmla="*/ 4 w 4"/>
                <a:gd name="T25" fmla="*/ 1 h 3"/>
                <a:gd name="T26" fmla="*/ 3 w 4"/>
                <a:gd name="T27" fmla="*/ 0 h 3"/>
                <a:gd name="T28" fmla="*/ 3 w 4"/>
                <a:gd name="T29" fmla="*/ 0 h 3"/>
                <a:gd name="T30" fmla="*/ 2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1" y="0"/>
                    <a:pt x="0" y="0"/>
                    <a:pt x="0" y="1"/>
                  </a:cubicBezTo>
                  <a:cubicBezTo>
                    <a:pt x="0" y="1"/>
                    <a:pt x="0" y="1"/>
                    <a:pt x="0" y="1"/>
                  </a:cubicBezTo>
                  <a:cubicBezTo>
                    <a:pt x="0" y="1"/>
                    <a:pt x="0" y="2"/>
                    <a:pt x="0" y="2"/>
                  </a:cubicBezTo>
                  <a:cubicBezTo>
                    <a:pt x="0" y="2"/>
                    <a:pt x="0" y="2"/>
                    <a:pt x="0" y="2"/>
                  </a:cubicBezTo>
                  <a:cubicBezTo>
                    <a:pt x="0" y="2"/>
                    <a:pt x="0" y="2"/>
                    <a:pt x="0" y="2"/>
                  </a:cubicBezTo>
                  <a:cubicBezTo>
                    <a:pt x="0" y="3"/>
                    <a:pt x="1" y="3"/>
                    <a:pt x="2" y="3"/>
                  </a:cubicBezTo>
                  <a:cubicBezTo>
                    <a:pt x="2" y="3"/>
                    <a:pt x="2" y="3"/>
                    <a:pt x="2" y="3"/>
                  </a:cubicBezTo>
                  <a:cubicBezTo>
                    <a:pt x="2" y="3"/>
                    <a:pt x="3" y="3"/>
                    <a:pt x="3" y="3"/>
                  </a:cubicBezTo>
                  <a:cubicBezTo>
                    <a:pt x="3" y="3"/>
                    <a:pt x="4" y="3"/>
                    <a:pt x="4" y="2"/>
                  </a:cubicBezTo>
                  <a:cubicBezTo>
                    <a:pt x="4" y="2"/>
                    <a:pt x="4" y="2"/>
                    <a:pt x="4" y="2"/>
                  </a:cubicBezTo>
                  <a:cubicBezTo>
                    <a:pt x="4" y="1"/>
                    <a:pt x="4" y="1"/>
                    <a:pt x="4" y="1"/>
                  </a:cubicBezTo>
                  <a:cubicBezTo>
                    <a:pt x="4" y="1"/>
                    <a:pt x="4" y="1"/>
                    <a:pt x="4" y="1"/>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3262">
              <a:extLst>
                <a:ext uri="{FF2B5EF4-FFF2-40B4-BE49-F238E27FC236}">
                  <a16:creationId xmlns:a16="http://schemas.microsoft.com/office/drawing/2014/main" id="{25330AD0-90CC-462C-A577-54EECFA6E99D}"/>
                </a:ext>
              </a:extLst>
            </p:cNvPr>
            <p:cNvSpPr>
              <a:spLocks/>
            </p:cNvSpPr>
            <p:nvPr/>
          </p:nvSpPr>
          <p:spPr bwMode="auto">
            <a:xfrm>
              <a:off x="14294158" y="3944929"/>
              <a:ext cx="27588" cy="24829"/>
            </a:xfrm>
            <a:custGeom>
              <a:avLst/>
              <a:gdLst>
                <a:gd name="T0" fmla="*/ 2 w 4"/>
                <a:gd name="T1" fmla="*/ 0 h 4"/>
                <a:gd name="T2" fmla="*/ 1 w 4"/>
                <a:gd name="T3" fmla="*/ 0 h 4"/>
                <a:gd name="T4" fmla="*/ 0 w 4"/>
                <a:gd name="T5" fmla="*/ 1 h 4"/>
                <a:gd name="T6" fmla="*/ 0 w 4"/>
                <a:gd name="T7" fmla="*/ 1 h 4"/>
                <a:gd name="T8" fmla="*/ 0 w 4"/>
                <a:gd name="T9" fmla="*/ 1 h 4"/>
                <a:gd name="T10" fmla="*/ 0 w 4"/>
                <a:gd name="T11" fmla="*/ 2 h 4"/>
                <a:gd name="T12" fmla="*/ 2 w 4"/>
                <a:gd name="T13" fmla="*/ 4 h 4"/>
                <a:gd name="T14" fmla="*/ 2 w 4"/>
                <a:gd name="T15" fmla="*/ 4 h 4"/>
                <a:gd name="T16" fmla="*/ 4 w 4"/>
                <a:gd name="T17" fmla="*/ 2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0"/>
                    <a:pt x="1" y="0"/>
                  </a:cubicBezTo>
                  <a:cubicBezTo>
                    <a:pt x="0" y="0"/>
                    <a:pt x="0" y="1"/>
                    <a:pt x="0" y="1"/>
                  </a:cubicBezTo>
                  <a:cubicBezTo>
                    <a:pt x="0" y="1"/>
                    <a:pt x="0" y="1"/>
                    <a:pt x="0" y="1"/>
                  </a:cubicBezTo>
                  <a:cubicBezTo>
                    <a:pt x="0" y="1"/>
                    <a:pt x="0" y="1"/>
                    <a:pt x="0" y="1"/>
                  </a:cubicBezTo>
                  <a:cubicBezTo>
                    <a:pt x="0" y="1"/>
                    <a:pt x="0" y="2"/>
                    <a:pt x="0" y="2"/>
                  </a:cubicBezTo>
                  <a:cubicBezTo>
                    <a:pt x="0" y="3"/>
                    <a:pt x="1" y="3"/>
                    <a:pt x="2" y="4"/>
                  </a:cubicBezTo>
                  <a:cubicBezTo>
                    <a:pt x="2" y="4"/>
                    <a:pt x="2" y="4"/>
                    <a:pt x="2" y="4"/>
                  </a:cubicBezTo>
                  <a:cubicBezTo>
                    <a:pt x="3" y="4"/>
                    <a:pt x="4" y="3"/>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3263">
              <a:extLst>
                <a:ext uri="{FF2B5EF4-FFF2-40B4-BE49-F238E27FC236}">
                  <a16:creationId xmlns:a16="http://schemas.microsoft.com/office/drawing/2014/main" id="{A22468B1-CED8-4907-A3A3-FCD584DC8EB3}"/>
                </a:ext>
              </a:extLst>
            </p:cNvPr>
            <p:cNvSpPr>
              <a:spLocks/>
            </p:cNvSpPr>
            <p:nvPr/>
          </p:nvSpPr>
          <p:spPr bwMode="auto">
            <a:xfrm>
              <a:off x="13949307" y="3682842"/>
              <a:ext cx="24829" cy="24829"/>
            </a:xfrm>
            <a:custGeom>
              <a:avLst/>
              <a:gdLst>
                <a:gd name="T0" fmla="*/ 2 w 4"/>
                <a:gd name="T1" fmla="*/ 0 h 4"/>
                <a:gd name="T2" fmla="*/ 2 w 4"/>
                <a:gd name="T3" fmla="*/ 0 h 4"/>
                <a:gd name="T4" fmla="*/ 1 w 4"/>
                <a:gd name="T5" fmla="*/ 1 h 4"/>
                <a:gd name="T6" fmla="*/ 0 w 4"/>
                <a:gd name="T7" fmla="*/ 1 h 4"/>
                <a:gd name="T8" fmla="*/ 0 w 4"/>
                <a:gd name="T9" fmla="*/ 2 h 4"/>
                <a:gd name="T10" fmla="*/ 0 w 4"/>
                <a:gd name="T11" fmla="*/ 3 h 4"/>
                <a:gd name="T12" fmla="*/ 0 w 4"/>
                <a:gd name="T13" fmla="*/ 3 h 4"/>
                <a:gd name="T14" fmla="*/ 2 w 4"/>
                <a:gd name="T15" fmla="*/ 4 h 4"/>
                <a:gd name="T16" fmla="*/ 2 w 4"/>
                <a:gd name="T17" fmla="*/ 4 h 4"/>
                <a:gd name="T18" fmla="*/ 2 w 4"/>
                <a:gd name="T19" fmla="*/ 4 h 4"/>
                <a:gd name="T20" fmla="*/ 3 w 4"/>
                <a:gd name="T21" fmla="*/ 4 h 4"/>
                <a:gd name="T22" fmla="*/ 3 w 4"/>
                <a:gd name="T23" fmla="*/ 4 h 4"/>
                <a:gd name="T24" fmla="*/ 4 w 4"/>
                <a:gd name="T25" fmla="*/ 3 h 4"/>
                <a:gd name="T26" fmla="*/ 4 w 4"/>
                <a:gd name="T27" fmla="*/ 3 h 4"/>
                <a:gd name="T28" fmla="*/ 2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1"/>
                    <a:pt x="1" y="1"/>
                  </a:cubicBezTo>
                  <a:cubicBezTo>
                    <a:pt x="0" y="1"/>
                    <a:pt x="0" y="1"/>
                    <a:pt x="0" y="1"/>
                  </a:cubicBezTo>
                  <a:cubicBezTo>
                    <a:pt x="0" y="1"/>
                    <a:pt x="0" y="2"/>
                    <a:pt x="0" y="2"/>
                  </a:cubicBezTo>
                  <a:cubicBezTo>
                    <a:pt x="0" y="2"/>
                    <a:pt x="0" y="3"/>
                    <a:pt x="0" y="3"/>
                  </a:cubicBezTo>
                  <a:cubicBezTo>
                    <a:pt x="0" y="3"/>
                    <a:pt x="0" y="3"/>
                    <a:pt x="0" y="3"/>
                  </a:cubicBezTo>
                  <a:cubicBezTo>
                    <a:pt x="1" y="4"/>
                    <a:pt x="1" y="4"/>
                    <a:pt x="2" y="4"/>
                  </a:cubicBezTo>
                  <a:cubicBezTo>
                    <a:pt x="2" y="4"/>
                    <a:pt x="2" y="4"/>
                    <a:pt x="2" y="4"/>
                  </a:cubicBezTo>
                  <a:cubicBezTo>
                    <a:pt x="2" y="4"/>
                    <a:pt x="2" y="4"/>
                    <a:pt x="2" y="4"/>
                  </a:cubicBezTo>
                  <a:cubicBezTo>
                    <a:pt x="2" y="4"/>
                    <a:pt x="3" y="4"/>
                    <a:pt x="3" y="4"/>
                  </a:cubicBezTo>
                  <a:cubicBezTo>
                    <a:pt x="3" y="4"/>
                    <a:pt x="3" y="4"/>
                    <a:pt x="3" y="4"/>
                  </a:cubicBezTo>
                  <a:cubicBezTo>
                    <a:pt x="3" y="3"/>
                    <a:pt x="4" y="3"/>
                    <a:pt x="4" y="3"/>
                  </a:cubicBezTo>
                  <a:cubicBezTo>
                    <a:pt x="4" y="3"/>
                    <a:pt x="4" y="3"/>
                    <a:pt x="4" y="3"/>
                  </a:cubicBezTo>
                  <a:cubicBezTo>
                    <a:pt x="4" y="2"/>
                    <a:pt x="3"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3264">
              <a:extLst>
                <a:ext uri="{FF2B5EF4-FFF2-40B4-BE49-F238E27FC236}">
                  <a16:creationId xmlns:a16="http://schemas.microsoft.com/office/drawing/2014/main" id="{D7AB986A-5A9E-459B-85AE-BEC388A7B37F}"/>
                </a:ext>
              </a:extLst>
            </p:cNvPr>
            <p:cNvSpPr>
              <a:spLocks/>
            </p:cNvSpPr>
            <p:nvPr/>
          </p:nvSpPr>
          <p:spPr bwMode="auto">
            <a:xfrm>
              <a:off x="13529967" y="3222121"/>
              <a:ext cx="30347" cy="22070"/>
            </a:xfrm>
            <a:custGeom>
              <a:avLst/>
              <a:gdLst>
                <a:gd name="T0" fmla="*/ 2 w 5"/>
                <a:gd name="T1" fmla="*/ 0 h 3"/>
                <a:gd name="T2" fmla="*/ 0 w 5"/>
                <a:gd name="T3" fmla="*/ 1 h 3"/>
                <a:gd name="T4" fmla="*/ 1 w 5"/>
                <a:gd name="T5" fmla="*/ 3 h 3"/>
                <a:gd name="T6" fmla="*/ 2 w 5"/>
                <a:gd name="T7" fmla="*/ 3 h 3"/>
                <a:gd name="T8" fmla="*/ 2 w 5"/>
                <a:gd name="T9" fmla="*/ 3 h 3"/>
                <a:gd name="T10" fmla="*/ 2 w 5"/>
                <a:gd name="T11" fmla="*/ 3 h 3"/>
                <a:gd name="T12" fmla="*/ 2 w 5"/>
                <a:gd name="T13" fmla="*/ 3 h 3"/>
                <a:gd name="T14" fmla="*/ 2 w 5"/>
                <a:gd name="T15" fmla="*/ 3 h 3"/>
                <a:gd name="T16" fmla="*/ 3 w 5"/>
                <a:gd name="T17" fmla="*/ 3 h 3"/>
                <a:gd name="T18" fmla="*/ 4 w 5"/>
                <a:gd name="T19" fmla="*/ 3 h 3"/>
                <a:gd name="T20" fmla="*/ 4 w 5"/>
                <a:gd name="T21" fmla="*/ 2 h 3"/>
                <a:gd name="T22" fmla="*/ 3 w 5"/>
                <a:gd name="T23" fmla="*/ 0 h 3"/>
                <a:gd name="T24" fmla="*/ 2 w 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2" y="0"/>
                  </a:moveTo>
                  <a:cubicBezTo>
                    <a:pt x="1" y="0"/>
                    <a:pt x="1" y="0"/>
                    <a:pt x="0" y="1"/>
                  </a:cubicBezTo>
                  <a:cubicBezTo>
                    <a:pt x="0" y="2"/>
                    <a:pt x="1" y="3"/>
                    <a:pt x="1" y="3"/>
                  </a:cubicBezTo>
                  <a:cubicBezTo>
                    <a:pt x="1" y="3"/>
                    <a:pt x="2" y="3"/>
                    <a:pt x="2" y="3"/>
                  </a:cubicBezTo>
                  <a:cubicBezTo>
                    <a:pt x="2" y="3"/>
                    <a:pt x="2" y="3"/>
                    <a:pt x="2" y="3"/>
                  </a:cubicBezTo>
                  <a:cubicBezTo>
                    <a:pt x="2" y="3"/>
                    <a:pt x="2" y="3"/>
                    <a:pt x="2" y="3"/>
                  </a:cubicBezTo>
                  <a:cubicBezTo>
                    <a:pt x="2" y="3"/>
                    <a:pt x="2" y="3"/>
                    <a:pt x="2" y="3"/>
                  </a:cubicBezTo>
                  <a:cubicBezTo>
                    <a:pt x="2" y="3"/>
                    <a:pt x="2" y="3"/>
                    <a:pt x="2" y="3"/>
                  </a:cubicBezTo>
                  <a:cubicBezTo>
                    <a:pt x="3" y="3"/>
                    <a:pt x="3" y="3"/>
                    <a:pt x="3" y="3"/>
                  </a:cubicBezTo>
                  <a:cubicBezTo>
                    <a:pt x="3" y="3"/>
                    <a:pt x="3" y="3"/>
                    <a:pt x="4" y="3"/>
                  </a:cubicBezTo>
                  <a:cubicBezTo>
                    <a:pt x="4" y="3"/>
                    <a:pt x="4" y="2"/>
                    <a:pt x="4" y="2"/>
                  </a:cubicBezTo>
                  <a:cubicBezTo>
                    <a:pt x="5"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3265">
              <a:extLst>
                <a:ext uri="{FF2B5EF4-FFF2-40B4-BE49-F238E27FC236}">
                  <a16:creationId xmlns:a16="http://schemas.microsoft.com/office/drawing/2014/main" id="{8FEC58F3-490E-4907-8B19-BD2BE59F3E6F}"/>
                </a:ext>
              </a:extLst>
            </p:cNvPr>
            <p:cNvSpPr>
              <a:spLocks/>
            </p:cNvSpPr>
            <p:nvPr/>
          </p:nvSpPr>
          <p:spPr bwMode="auto">
            <a:xfrm>
              <a:off x="13240292" y="3768365"/>
              <a:ext cx="27588" cy="24829"/>
            </a:xfrm>
            <a:custGeom>
              <a:avLst/>
              <a:gdLst>
                <a:gd name="T0" fmla="*/ 2 w 4"/>
                <a:gd name="T1" fmla="*/ 0 h 4"/>
                <a:gd name="T2" fmla="*/ 0 w 4"/>
                <a:gd name="T3" fmla="*/ 2 h 4"/>
                <a:gd name="T4" fmla="*/ 0 w 4"/>
                <a:gd name="T5" fmla="*/ 2 h 4"/>
                <a:gd name="T6" fmla="*/ 0 w 4"/>
                <a:gd name="T7" fmla="*/ 2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4 w 4"/>
                <a:gd name="T21" fmla="*/ 3 h 4"/>
                <a:gd name="T22" fmla="*/ 4 w 4"/>
                <a:gd name="T23" fmla="*/ 2 h 4"/>
                <a:gd name="T24" fmla="*/ 4 w 4"/>
                <a:gd name="T25" fmla="*/ 2 h 4"/>
                <a:gd name="T26" fmla="*/ 4 w 4"/>
                <a:gd name="T27" fmla="*/ 2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1"/>
                    <a:pt x="0" y="2"/>
                  </a:cubicBezTo>
                  <a:cubicBezTo>
                    <a:pt x="0" y="2"/>
                    <a:pt x="0" y="2"/>
                    <a:pt x="0" y="2"/>
                  </a:cubicBezTo>
                  <a:cubicBezTo>
                    <a:pt x="0" y="2"/>
                    <a:pt x="0" y="2"/>
                    <a:pt x="0" y="2"/>
                  </a:cubicBezTo>
                  <a:cubicBezTo>
                    <a:pt x="0" y="2"/>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3" y="4"/>
                    <a:pt x="3" y="4"/>
                    <a:pt x="4" y="3"/>
                  </a:cubicBezTo>
                  <a:cubicBezTo>
                    <a:pt x="4" y="2"/>
                    <a:pt x="4" y="2"/>
                    <a:pt x="4" y="2"/>
                  </a:cubicBezTo>
                  <a:cubicBezTo>
                    <a:pt x="4" y="2"/>
                    <a:pt x="4" y="2"/>
                    <a:pt x="4" y="2"/>
                  </a:cubicBezTo>
                  <a:cubicBezTo>
                    <a:pt x="4" y="2"/>
                    <a:pt x="4" y="2"/>
                    <a:pt x="4" y="2"/>
                  </a:cubicBezTo>
                  <a:cubicBezTo>
                    <a:pt x="3" y="1"/>
                    <a:pt x="3" y="1"/>
                    <a:pt x="3" y="1"/>
                  </a:cubicBezTo>
                  <a:cubicBezTo>
                    <a:pt x="3" y="1"/>
                    <a:pt x="3" y="1"/>
                    <a:pt x="3" y="1"/>
                  </a:cubicBezTo>
                  <a:cubicBezTo>
                    <a:pt x="3" y="1"/>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3266">
              <a:extLst>
                <a:ext uri="{FF2B5EF4-FFF2-40B4-BE49-F238E27FC236}">
                  <a16:creationId xmlns:a16="http://schemas.microsoft.com/office/drawing/2014/main" id="{E304C36B-BE4E-4A37-B7E3-57A2C3E4A266}"/>
                </a:ext>
              </a:extLst>
            </p:cNvPr>
            <p:cNvSpPr>
              <a:spLocks/>
            </p:cNvSpPr>
            <p:nvPr/>
          </p:nvSpPr>
          <p:spPr bwMode="auto">
            <a:xfrm>
              <a:off x="12572660" y="3611113"/>
              <a:ext cx="24829" cy="24829"/>
            </a:xfrm>
            <a:custGeom>
              <a:avLst/>
              <a:gdLst>
                <a:gd name="T0" fmla="*/ 2 w 4"/>
                <a:gd name="T1" fmla="*/ 0 h 4"/>
                <a:gd name="T2" fmla="*/ 0 w 4"/>
                <a:gd name="T3" fmla="*/ 1 h 4"/>
                <a:gd name="T4" fmla="*/ 0 w 4"/>
                <a:gd name="T5" fmla="*/ 2 h 4"/>
                <a:gd name="T6" fmla="*/ 0 w 4"/>
                <a:gd name="T7" fmla="*/ 3 h 4"/>
                <a:gd name="T8" fmla="*/ 0 w 4"/>
                <a:gd name="T9" fmla="*/ 3 h 4"/>
                <a:gd name="T10" fmla="*/ 1 w 4"/>
                <a:gd name="T11" fmla="*/ 3 h 4"/>
                <a:gd name="T12" fmla="*/ 1 w 4"/>
                <a:gd name="T13" fmla="*/ 3 h 4"/>
                <a:gd name="T14" fmla="*/ 1 w 4"/>
                <a:gd name="T15" fmla="*/ 3 h 4"/>
                <a:gd name="T16" fmla="*/ 2 w 4"/>
                <a:gd name="T17" fmla="*/ 4 h 4"/>
                <a:gd name="T18" fmla="*/ 2 w 4"/>
                <a:gd name="T19" fmla="*/ 4 h 4"/>
                <a:gd name="T20" fmla="*/ 3 w 4"/>
                <a:gd name="T21" fmla="*/ 4 h 4"/>
                <a:gd name="T22" fmla="*/ 3 w 4"/>
                <a:gd name="T23" fmla="*/ 3 h 4"/>
                <a:gd name="T24" fmla="*/ 4 w 4"/>
                <a:gd name="T25" fmla="*/ 2 h 4"/>
                <a:gd name="T26" fmla="*/ 4 w 4"/>
                <a:gd name="T27" fmla="*/ 2 h 4"/>
                <a:gd name="T28" fmla="*/ 4 w 4"/>
                <a:gd name="T29" fmla="*/ 2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0" y="0"/>
                    <a:pt x="0" y="1"/>
                  </a:cubicBezTo>
                  <a:cubicBezTo>
                    <a:pt x="0" y="2"/>
                    <a:pt x="0" y="2"/>
                    <a:pt x="0" y="2"/>
                  </a:cubicBezTo>
                  <a:cubicBezTo>
                    <a:pt x="0" y="2"/>
                    <a:pt x="0" y="2"/>
                    <a:pt x="0" y="3"/>
                  </a:cubicBezTo>
                  <a:cubicBezTo>
                    <a:pt x="0" y="3"/>
                    <a:pt x="0" y="3"/>
                    <a:pt x="0" y="3"/>
                  </a:cubicBezTo>
                  <a:cubicBezTo>
                    <a:pt x="0" y="3"/>
                    <a:pt x="0" y="3"/>
                    <a:pt x="1" y="3"/>
                  </a:cubicBezTo>
                  <a:cubicBezTo>
                    <a:pt x="1" y="3"/>
                    <a:pt x="1" y="3"/>
                    <a:pt x="1" y="3"/>
                  </a:cubicBezTo>
                  <a:cubicBezTo>
                    <a:pt x="1" y="3"/>
                    <a:pt x="1" y="3"/>
                    <a:pt x="1" y="3"/>
                  </a:cubicBezTo>
                  <a:cubicBezTo>
                    <a:pt x="1" y="3"/>
                    <a:pt x="1" y="4"/>
                    <a:pt x="2" y="4"/>
                  </a:cubicBezTo>
                  <a:cubicBezTo>
                    <a:pt x="2" y="4"/>
                    <a:pt x="2" y="4"/>
                    <a:pt x="2" y="4"/>
                  </a:cubicBezTo>
                  <a:cubicBezTo>
                    <a:pt x="2" y="4"/>
                    <a:pt x="3" y="4"/>
                    <a:pt x="3" y="4"/>
                  </a:cubicBezTo>
                  <a:cubicBezTo>
                    <a:pt x="3" y="4"/>
                    <a:pt x="3" y="3"/>
                    <a:pt x="3" y="3"/>
                  </a:cubicBezTo>
                  <a:cubicBezTo>
                    <a:pt x="3" y="3"/>
                    <a:pt x="4" y="3"/>
                    <a:pt x="4" y="2"/>
                  </a:cubicBezTo>
                  <a:cubicBezTo>
                    <a:pt x="4" y="2"/>
                    <a:pt x="4" y="2"/>
                    <a:pt x="4" y="2"/>
                  </a:cubicBezTo>
                  <a:cubicBezTo>
                    <a:pt x="4" y="2"/>
                    <a:pt x="4" y="2"/>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3267">
              <a:extLst>
                <a:ext uri="{FF2B5EF4-FFF2-40B4-BE49-F238E27FC236}">
                  <a16:creationId xmlns:a16="http://schemas.microsoft.com/office/drawing/2014/main" id="{1BA234A2-5373-4603-A236-47CE684748D1}"/>
                </a:ext>
              </a:extLst>
            </p:cNvPr>
            <p:cNvSpPr>
              <a:spLocks/>
            </p:cNvSpPr>
            <p:nvPr/>
          </p:nvSpPr>
          <p:spPr bwMode="auto">
            <a:xfrm>
              <a:off x="11496724" y="2882787"/>
              <a:ext cx="52417" cy="52417"/>
            </a:xfrm>
            <a:custGeom>
              <a:avLst/>
              <a:gdLst>
                <a:gd name="T0" fmla="*/ 4 w 8"/>
                <a:gd name="T1" fmla="*/ 0 h 8"/>
                <a:gd name="T2" fmla="*/ 2 w 8"/>
                <a:gd name="T3" fmla="*/ 1 h 8"/>
                <a:gd name="T4" fmla="*/ 1 w 8"/>
                <a:gd name="T5" fmla="*/ 3 h 8"/>
                <a:gd name="T6" fmla="*/ 1 w 8"/>
                <a:gd name="T7" fmla="*/ 3 h 8"/>
                <a:gd name="T8" fmla="*/ 1 w 8"/>
                <a:gd name="T9" fmla="*/ 5 h 8"/>
                <a:gd name="T10" fmla="*/ 1 w 8"/>
                <a:gd name="T11" fmla="*/ 5 h 8"/>
                <a:gd name="T12" fmla="*/ 1 w 8"/>
                <a:gd name="T13" fmla="*/ 6 h 8"/>
                <a:gd name="T14" fmla="*/ 3 w 8"/>
                <a:gd name="T15" fmla="*/ 7 h 8"/>
                <a:gd name="T16" fmla="*/ 3 w 8"/>
                <a:gd name="T17" fmla="*/ 7 h 8"/>
                <a:gd name="T18" fmla="*/ 4 w 8"/>
                <a:gd name="T19" fmla="*/ 8 h 8"/>
                <a:gd name="T20" fmla="*/ 6 w 8"/>
                <a:gd name="T21" fmla="*/ 7 h 8"/>
                <a:gd name="T22" fmla="*/ 7 w 8"/>
                <a:gd name="T23" fmla="*/ 6 h 8"/>
                <a:gd name="T24" fmla="*/ 7 w 8"/>
                <a:gd name="T25" fmla="*/ 5 h 8"/>
                <a:gd name="T26" fmla="*/ 7 w 8"/>
                <a:gd name="T27" fmla="*/ 3 h 8"/>
                <a:gd name="T28" fmla="*/ 7 w 8"/>
                <a:gd name="T29" fmla="*/ 3 h 8"/>
                <a:gd name="T30" fmla="*/ 7 w 8"/>
                <a:gd name="T31" fmla="*/ 2 h 8"/>
                <a:gd name="T32" fmla="*/ 4 w 8"/>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4" y="0"/>
                  </a:moveTo>
                  <a:cubicBezTo>
                    <a:pt x="3" y="0"/>
                    <a:pt x="3" y="1"/>
                    <a:pt x="2" y="1"/>
                  </a:cubicBezTo>
                  <a:cubicBezTo>
                    <a:pt x="1" y="2"/>
                    <a:pt x="1" y="2"/>
                    <a:pt x="1" y="3"/>
                  </a:cubicBezTo>
                  <a:cubicBezTo>
                    <a:pt x="1" y="3"/>
                    <a:pt x="1" y="3"/>
                    <a:pt x="1" y="3"/>
                  </a:cubicBezTo>
                  <a:cubicBezTo>
                    <a:pt x="1" y="4"/>
                    <a:pt x="0" y="4"/>
                    <a:pt x="1" y="5"/>
                  </a:cubicBezTo>
                  <a:cubicBezTo>
                    <a:pt x="1" y="5"/>
                    <a:pt x="1" y="5"/>
                    <a:pt x="1" y="5"/>
                  </a:cubicBezTo>
                  <a:cubicBezTo>
                    <a:pt x="1" y="5"/>
                    <a:pt x="1" y="6"/>
                    <a:pt x="1" y="6"/>
                  </a:cubicBezTo>
                  <a:cubicBezTo>
                    <a:pt x="2" y="7"/>
                    <a:pt x="2" y="7"/>
                    <a:pt x="3" y="7"/>
                  </a:cubicBezTo>
                  <a:cubicBezTo>
                    <a:pt x="3" y="7"/>
                    <a:pt x="3" y="7"/>
                    <a:pt x="3" y="7"/>
                  </a:cubicBezTo>
                  <a:cubicBezTo>
                    <a:pt x="3" y="7"/>
                    <a:pt x="4" y="8"/>
                    <a:pt x="4" y="8"/>
                  </a:cubicBezTo>
                  <a:cubicBezTo>
                    <a:pt x="5" y="8"/>
                    <a:pt x="5" y="7"/>
                    <a:pt x="6" y="7"/>
                  </a:cubicBezTo>
                  <a:cubicBezTo>
                    <a:pt x="6" y="7"/>
                    <a:pt x="7" y="6"/>
                    <a:pt x="7" y="6"/>
                  </a:cubicBezTo>
                  <a:cubicBezTo>
                    <a:pt x="7" y="6"/>
                    <a:pt x="7" y="6"/>
                    <a:pt x="7" y="5"/>
                  </a:cubicBezTo>
                  <a:cubicBezTo>
                    <a:pt x="8" y="5"/>
                    <a:pt x="8" y="4"/>
                    <a:pt x="7" y="3"/>
                  </a:cubicBezTo>
                  <a:cubicBezTo>
                    <a:pt x="7" y="3"/>
                    <a:pt x="7" y="3"/>
                    <a:pt x="7" y="3"/>
                  </a:cubicBezTo>
                  <a:cubicBezTo>
                    <a:pt x="7" y="3"/>
                    <a:pt x="7" y="2"/>
                    <a:pt x="7" y="2"/>
                  </a:cubicBezTo>
                  <a:cubicBezTo>
                    <a:pt x="6" y="1"/>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3268">
              <a:extLst>
                <a:ext uri="{FF2B5EF4-FFF2-40B4-BE49-F238E27FC236}">
                  <a16:creationId xmlns:a16="http://schemas.microsoft.com/office/drawing/2014/main" id="{01F1EFCD-58CA-48DB-B1EE-2A72CBD20733}"/>
                </a:ext>
              </a:extLst>
            </p:cNvPr>
            <p:cNvSpPr>
              <a:spLocks/>
            </p:cNvSpPr>
            <p:nvPr/>
          </p:nvSpPr>
          <p:spPr bwMode="auto">
            <a:xfrm>
              <a:off x="10823575" y="2645529"/>
              <a:ext cx="52417" cy="46900"/>
            </a:xfrm>
            <a:custGeom>
              <a:avLst/>
              <a:gdLst>
                <a:gd name="T0" fmla="*/ 4 w 8"/>
                <a:gd name="T1" fmla="*/ 0 h 7"/>
                <a:gd name="T2" fmla="*/ 2 w 8"/>
                <a:gd name="T3" fmla="*/ 1 h 7"/>
                <a:gd name="T4" fmla="*/ 2 w 8"/>
                <a:gd name="T5" fmla="*/ 1 h 7"/>
                <a:gd name="T6" fmla="*/ 2 w 8"/>
                <a:gd name="T7" fmla="*/ 1 h 7"/>
                <a:gd name="T8" fmla="*/ 1 w 8"/>
                <a:gd name="T9" fmla="*/ 5 h 7"/>
                <a:gd name="T10" fmla="*/ 4 w 8"/>
                <a:gd name="T11" fmla="*/ 7 h 7"/>
                <a:gd name="T12" fmla="*/ 4 w 8"/>
                <a:gd name="T13" fmla="*/ 7 h 7"/>
                <a:gd name="T14" fmla="*/ 4 w 8"/>
                <a:gd name="T15" fmla="*/ 7 h 7"/>
                <a:gd name="T16" fmla="*/ 6 w 8"/>
                <a:gd name="T17" fmla="*/ 6 h 7"/>
                <a:gd name="T18" fmla="*/ 7 w 8"/>
                <a:gd name="T19" fmla="*/ 6 h 7"/>
                <a:gd name="T20" fmla="*/ 7 w 8"/>
                <a:gd name="T21" fmla="*/ 5 h 7"/>
                <a:gd name="T22" fmla="*/ 7 w 8"/>
                <a:gd name="T23" fmla="*/ 5 h 7"/>
                <a:gd name="T24" fmla="*/ 8 w 8"/>
                <a:gd name="T25" fmla="*/ 4 h 7"/>
                <a:gd name="T26" fmla="*/ 7 w 8"/>
                <a:gd name="T27" fmla="*/ 1 h 7"/>
                <a:gd name="T28" fmla="*/ 6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3" y="0"/>
                    <a:pt x="3" y="0"/>
                    <a:pt x="2" y="1"/>
                  </a:cubicBezTo>
                  <a:cubicBezTo>
                    <a:pt x="2" y="1"/>
                    <a:pt x="2" y="1"/>
                    <a:pt x="2" y="1"/>
                  </a:cubicBezTo>
                  <a:cubicBezTo>
                    <a:pt x="2" y="1"/>
                    <a:pt x="2" y="1"/>
                    <a:pt x="2" y="1"/>
                  </a:cubicBezTo>
                  <a:cubicBezTo>
                    <a:pt x="0" y="2"/>
                    <a:pt x="0" y="4"/>
                    <a:pt x="1" y="5"/>
                  </a:cubicBezTo>
                  <a:cubicBezTo>
                    <a:pt x="2" y="6"/>
                    <a:pt x="3" y="7"/>
                    <a:pt x="4" y="7"/>
                  </a:cubicBezTo>
                  <a:cubicBezTo>
                    <a:pt x="4" y="7"/>
                    <a:pt x="4" y="7"/>
                    <a:pt x="4" y="7"/>
                  </a:cubicBezTo>
                  <a:cubicBezTo>
                    <a:pt x="4" y="7"/>
                    <a:pt x="4" y="7"/>
                    <a:pt x="4" y="7"/>
                  </a:cubicBezTo>
                  <a:cubicBezTo>
                    <a:pt x="5" y="7"/>
                    <a:pt x="6" y="7"/>
                    <a:pt x="6" y="6"/>
                  </a:cubicBezTo>
                  <a:cubicBezTo>
                    <a:pt x="6" y="6"/>
                    <a:pt x="7" y="6"/>
                    <a:pt x="7" y="6"/>
                  </a:cubicBezTo>
                  <a:cubicBezTo>
                    <a:pt x="7" y="5"/>
                    <a:pt x="7" y="5"/>
                    <a:pt x="7" y="5"/>
                  </a:cubicBezTo>
                  <a:cubicBezTo>
                    <a:pt x="7" y="5"/>
                    <a:pt x="7" y="5"/>
                    <a:pt x="7" y="5"/>
                  </a:cubicBezTo>
                  <a:cubicBezTo>
                    <a:pt x="7" y="5"/>
                    <a:pt x="7" y="5"/>
                    <a:pt x="8" y="4"/>
                  </a:cubicBezTo>
                  <a:cubicBezTo>
                    <a:pt x="8" y="3"/>
                    <a:pt x="8" y="2"/>
                    <a:pt x="7" y="1"/>
                  </a:cubicBezTo>
                  <a:cubicBezTo>
                    <a:pt x="7" y="1"/>
                    <a:pt x="6" y="0"/>
                    <a:pt x="6"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3269">
              <a:extLst>
                <a:ext uri="{FF2B5EF4-FFF2-40B4-BE49-F238E27FC236}">
                  <a16:creationId xmlns:a16="http://schemas.microsoft.com/office/drawing/2014/main" id="{F18A819F-381B-4695-B30B-9613EADC38F7}"/>
                </a:ext>
              </a:extLst>
            </p:cNvPr>
            <p:cNvSpPr>
              <a:spLocks/>
            </p:cNvSpPr>
            <p:nvPr/>
          </p:nvSpPr>
          <p:spPr bwMode="auto">
            <a:xfrm>
              <a:off x="11400166" y="3191774"/>
              <a:ext cx="38623" cy="38623"/>
            </a:xfrm>
            <a:custGeom>
              <a:avLst/>
              <a:gdLst>
                <a:gd name="T0" fmla="*/ 3 w 6"/>
                <a:gd name="T1" fmla="*/ 0 h 6"/>
                <a:gd name="T2" fmla="*/ 2 w 6"/>
                <a:gd name="T3" fmla="*/ 1 h 6"/>
                <a:gd name="T4" fmla="*/ 1 w 6"/>
                <a:gd name="T5" fmla="*/ 5 h 6"/>
                <a:gd name="T6" fmla="*/ 3 w 6"/>
                <a:gd name="T7" fmla="*/ 6 h 6"/>
                <a:gd name="T8" fmla="*/ 5 w 6"/>
                <a:gd name="T9" fmla="*/ 5 h 6"/>
                <a:gd name="T10" fmla="*/ 6 w 6"/>
                <a:gd name="T11" fmla="*/ 4 h 6"/>
                <a:gd name="T12" fmla="*/ 6 w 6"/>
                <a:gd name="T13" fmla="*/ 4 h 6"/>
                <a:gd name="T14" fmla="*/ 6 w 6"/>
                <a:gd name="T15" fmla="*/ 1 h 6"/>
                <a:gd name="T16" fmla="*/ 6 w 6"/>
                <a:gd name="T17" fmla="*/ 1 h 6"/>
                <a:gd name="T18" fmla="*/ 5 w 6"/>
                <a:gd name="T19" fmla="*/ 1 h 6"/>
                <a:gd name="T20" fmla="*/ 5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2" y="0"/>
                    <a:pt x="2" y="1"/>
                  </a:cubicBezTo>
                  <a:cubicBezTo>
                    <a:pt x="1" y="2"/>
                    <a:pt x="0" y="3"/>
                    <a:pt x="1" y="5"/>
                  </a:cubicBezTo>
                  <a:cubicBezTo>
                    <a:pt x="2" y="5"/>
                    <a:pt x="3" y="6"/>
                    <a:pt x="3" y="6"/>
                  </a:cubicBezTo>
                  <a:cubicBezTo>
                    <a:pt x="4" y="6"/>
                    <a:pt x="5" y="6"/>
                    <a:pt x="5" y="5"/>
                  </a:cubicBezTo>
                  <a:cubicBezTo>
                    <a:pt x="5" y="5"/>
                    <a:pt x="6" y="5"/>
                    <a:pt x="6" y="4"/>
                  </a:cubicBezTo>
                  <a:cubicBezTo>
                    <a:pt x="6" y="4"/>
                    <a:pt x="6" y="4"/>
                    <a:pt x="6" y="4"/>
                  </a:cubicBezTo>
                  <a:cubicBezTo>
                    <a:pt x="6" y="3"/>
                    <a:pt x="6" y="2"/>
                    <a:pt x="6" y="1"/>
                  </a:cubicBezTo>
                  <a:cubicBezTo>
                    <a:pt x="6" y="1"/>
                    <a:pt x="6" y="1"/>
                    <a:pt x="6" y="1"/>
                  </a:cubicBezTo>
                  <a:cubicBezTo>
                    <a:pt x="6" y="1"/>
                    <a:pt x="5" y="1"/>
                    <a:pt x="5" y="1"/>
                  </a:cubicBezTo>
                  <a:cubicBezTo>
                    <a:pt x="5" y="1"/>
                    <a:pt x="5" y="1"/>
                    <a:pt x="5" y="0"/>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3270">
              <a:extLst>
                <a:ext uri="{FF2B5EF4-FFF2-40B4-BE49-F238E27FC236}">
                  <a16:creationId xmlns:a16="http://schemas.microsoft.com/office/drawing/2014/main" id="{A883511D-114B-40B9-9BA5-5C3536BF95EB}"/>
                </a:ext>
              </a:extLst>
            </p:cNvPr>
            <p:cNvSpPr>
              <a:spLocks/>
            </p:cNvSpPr>
            <p:nvPr/>
          </p:nvSpPr>
          <p:spPr bwMode="auto">
            <a:xfrm>
              <a:off x="10834610" y="3131080"/>
              <a:ext cx="41382" cy="38623"/>
            </a:xfrm>
            <a:custGeom>
              <a:avLst/>
              <a:gdLst>
                <a:gd name="T0" fmla="*/ 3 w 6"/>
                <a:gd name="T1" fmla="*/ 0 h 6"/>
                <a:gd name="T2" fmla="*/ 2 w 6"/>
                <a:gd name="T3" fmla="*/ 0 h 6"/>
                <a:gd name="T4" fmla="*/ 1 w 6"/>
                <a:gd name="T5" fmla="*/ 1 h 6"/>
                <a:gd name="T6" fmla="*/ 0 w 6"/>
                <a:gd name="T7" fmla="*/ 5 h 6"/>
                <a:gd name="T8" fmla="*/ 3 w 6"/>
                <a:gd name="T9" fmla="*/ 6 h 6"/>
                <a:gd name="T10" fmla="*/ 4 w 6"/>
                <a:gd name="T11" fmla="*/ 5 h 6"/>
                <a:gd name="T12" fmla="*/ 5 w 6"/>
                <a:gd name="T13" fmla="*/ 2 h 6"/>
                <a:gd name="T14" fmla="*/ 5 w 6"/>
                <a:gd name="T15" fmla="*/ 2 h 6"/>
                <a:gd name="T16" fmla="*/ 5 w 6"/>
                <a:gd name="T17" fmla="*/ 2 h 6"/>
                <a:gd name="T18" fmla="*/ 3 w 6"/>
                <a:gd name="T19" fmla="*/ 0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2" y="0"/>
                    <a:pt x="2" y="0"/>
                  </a:cubicBezTo>
                  <a:cubicBezTo>
                    <a:pt x="2" y="0"/>
                    <a:pt x="1" y="1"/>
                    <a:pt x="1" y="1"/>
                  </a:cubicBezTo>
                  <a:cubicBezTo>
                    <a:pt x="0" y="2"/>
                    <a:pt x="0" y="3"/>
                    <a:pt x="0" y="5"/>
                  </a:cubicBezTo>
                  <a:cubicBezTo>
                    <a:pt x="1" y="5"/>
                    <a:pt x="2" y="6"/>
                    <a:pt x="3" y="6"/>
                  </a:cubicBezTo>
                  <a:cubicBezTo>
                    <a:pt x="3" y="6"/>
                    <a:pt x="4" y="6"/>
                    <a:pt x="4" y="5"/>
                  </a:cubicBezTo>
                  <a:cubicBezTo>
                    <a:pt x="5" y="5"/>
                    <a:pt x="6" y="3"/>
                    <a:pt x="5" y="2"/>
                  </a:cubicBezTo>
                  <a:cubicBezTo>
                    <a:pt x="5" y="2"/>
                    <a:pt x="5" y="2"/>
                    <a:pt x="5" y="2"/>
                  </a:cubicBezTo>
                  <a:cubicBezTo>
                    <a:pt x="5" y="2"/>
                    <a:pt x="5" y="2"/>
                    <a:pt x="5" y="2"/>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3271">
              <a:extLst>
                <a:ext uri="{FF2B5EF4-FFF2-40B4-BE49-F238E27FC236}">
                  <a16:creationId xmlns:a16="http://schemas.microsoft.com/office/drawing/2014/main" id="{BF1C3E99-C5B6-4BCD-9F1B-AF503D344E62}"/>
                </a:ext>
              </a:extLst>
            </p:cNvPr>
            <p:cNvSpPr>
              <a:spLocks/>
            </p:cNvSpPr>
            <p:nvPr/>
          </p:nvSpPr>
          <p:spPr bwMode="auto">
            <a:xfrm>
              <a:off x="12048486" y="3249709"/>
              <a:ext cx="38623" cy="38623"/>
            </a:xfrm>
            <a:custGeom>
              <a:avLst/>
              <a:gdLst>
                <a:gd name="T0" fmla="*/ 3 w 6"/>
                <a:gd name="T1" fmla="*/ 0 h 6"/>
                <a:gd name="T2" fmla="*/ 2 w 6"/>
                <a:gd name="T3" fmla="*/ 1 h 6"/>
                <a:gd name="T4" fmla="*/ 1 w 6"/>
                <a:gd name="T5" fmla="*/ 2 h 6"/>
                <a:gd name="T6" fmla="*/ 1 w 6"/>
                <a:gd name="T7" fmla="*/ 2 h 6"/>
                <a:gd name="T8" fmla="*/ 0 w 6"/>
                <a:gd name="T9" fmla="*/ 3 h 6"/>
                <a:gd name="T10" fmla="*/ 1 w 6"/>
                <a:gd name="T11" fmla="*/ 4 h 6"/>
                <a:gd name="T12" fmla="*/ 1 w 6"/>
                <a:gd name="T13" fmla="*/ 4 h 6"/>
                <a:gd name="T14" fmla="*/ 1 w 6"/>
                <a:gd name="T15" fmla="*/ 5 h 6"/>
                <a:gd name="T16" fmla="*/ 1 w 6"/>
                <a:gd name="T17" fmla="*/ 5 h 6"/>
                <a:gd name="T18" fmla="*/ 2 w 6"/>
                <a:gd name="T19" fmla="*/ 6 h 6"/>
                <a:gd name="T20" fmla="*/ 3 w 6"/>
                <a:gd name="T21" fmla="*/ 6 h 6"/>
                <a:gd name="T22" fmla="*/ 3 w 6"/>
                <a:gd name="T23" fmla="*/ 6 h 6"/>
                <a:gd name="T24" fmla="*/ 5 w 6"/>
                <a:gd name="T25" fmla="*/ 5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2" y="0"/>
                    <a:pt x="2" y="1"/>
                  </a:cubicBezTo>
                  <a:cubicBezTo>
                    <a:pt x="1" y="1"/>
                    <a:pt x="1" y="1"/>
                    <a:pt x="1" y="2"/>
                  </a:cubicBezTo>
                  <a:cubicBezTo>
                    <a:pt x="1" y="2"/>
                    <a:pt x="1" y="2"/>
                    <a:pt x="1" y="2"/>
                  </a:cubicBezTo>
                  <a:cubicBezTo>
                    <a:pt x="0" y="3"/>
                    <a:pt x="0" y="3"/>
                    <a:pt x="0" y="3"/>
                  </a:cubicBezTo>
                  <a:cubicBezTo>
                    <a:pt x="0" y="4"/>
                    <a:pt x="1" y="4"/>
                    <a:pt x="1" y="4"/>
                  </a:cubicBezTo>
                  <a:cubicBezTo>
                    <a:pt x="1" y="4"/>
                    <a:pt x="1" y="4"/>
                    <a:pt x="1" y="4"/>
                  </a:cubicBezTo>
                  <a:cubicBezTo>
                    <a:pt x="1" y="4"/>
                    <a:pt x="1" y="4"/>
                    <a:pt x="1" y="5"/>
                  </a:cubicBezTo>
                  <a:cubicBezTo>
                    <a:pt x="1" y="5"/>
                    <a:pt x="1" y="5"/>
                    <a:pt x="1" y="5"/>
                  </a:cubicBezTo>
                  <a:cubicBezTo>
                    <a:pt x="1" y="5"/>
                    <a:pt x="2" y="5"/>
                    <a:pt x="2" y="6"/>
                  </a:cubicBezTo>
                  <a:cubicBezTo>
                    <a:pt x="2" y="6"/>
                    <a:pt x="3" y="6"/>
                    <a:pt x="3" y="6"/>
                  </a:cubicBezTo>
                  <a:cubicBezTo>
                    <a:pt x="3" y="6"/>
                    <a:pt x="3" y="6"/>
                    <a:pt x="3" y="6"/>
                  </a:cubicBezTo>
                  <a:cubicBezTo>
                    <a:pt x="4" y="6"/>
                    <a:pt x="4" y="6"/>
                    <a:pt x="5" y="5"/>
                  </a:cubicBezTo>
                  <a:cubicBezTo>
                    <a:pt x="6" y="4"/>
                    <a:pt x="6" y="3"/>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3272">
              <a:extLst>
                <a:ext uri="{FF2B5EF4-FFF2-40B4-BE49-F238E27FC236}">
                  <a16:creationId xmlns:a16="http://schemas.microsoft.com/office/drawing/2014/main" id="{91EA0B4F-2605-4BE5-B96D-11354D2DD5B6}"/>
                </a:ext>
              </a:extLst>
            </p:cNvPr>
            <p:cNvSpPr>
              <a:spLocks/>
            </p:cNvSpPr>
            <p:nvPr/>
          </p:nvSpPr>
          <p:spPr bwMode="auto">
            <a:xfrm>
              <a:off x="11819505" y="3059351"/>
              <a:ext cx="38623" cy="33106"/>
            </a:xfrm>
            <a:custGeom>
              <a:avLst/>
              <a:gdLst>
                <a:gd name="T0" fmla="*/ 3 w 6"/>
                <a:gd name="T1" fmla="*/ 0 h 5"/>
                <a:gd name="T2" fmla="*/ 2 w 6"/>
                <a:gd name="T3" fmla="*/ 0 h 5"/>
                <a:gd name="T4" fmla="*/ 1 w 6"/>
                <a:gd name="T5" fmla="*/ 1 h 5"/>
                <a:gd name="T6" fmla="*/ 1 w 6"/>
                <a:gd name="T7" fmla="*/ 1 h 5"/>
                <a:gd name="T8" fmla="*/ 1 w 6"/>
                <a:gd name="T9" fmla="*/ 4 h 5"/>
                <a:gd name="T10" fmla="*/ 3 w 6"/>
                <a:gd name="T11" fmla="*/ 5 h 5"/>
                <a:gd name="T12" fmla="*/ 3 w 6"/>
                <a:gd name="T13" fmla="*/ 5 h 5"/>
                <a:gd name="T14" fmla="*/ 4 w 6"/>
                <a:gd name="T15" fmla="*/ 5 h 5"/>
                <a:gd name="T16" fmla="*/ 5 w 6"/>
                <a:gd name="T17" fmla="*/ 5 h 5"/>
                <a:gd name="T18" fmla="*/ 5 w 6"/>
                <a:gd name="T19" fmla="*/ 1 h 5"/>
                <a:gd name="T20" fmla="*/ 4 w 6"/>
                <a:gd name="T21" fmla="*/ 0 h 5"/>
                <a:gd name="T22" fmla="*/ 3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1" y="0"/>
                    <a:pt x="1" y="0"/>
                    <a:pt x="1" y="1"/>
                  </a:cubicBezTo>
                  <a:cubicBezTo>
                    <a:pt x="1" y="1"/>
                    <a:pt x="1" y="1"/>
                    <a:pt x="1" y="1"/>
                  </a:cubicBezTo>
                  <a:cubicBezTo>
                    <a:pt x="0" y="2"/>
                    <a:pt x="0" y="3"/>
                    <a:pt x="1" y="4"/>
                  </a:cubicBezTo>
                  <a:cubicBezTo>
                    <a:pt x="1" y="5"/>
                    <a:pt x="2" y="5"/>
                    <a:pt x="3" y="5"/>
                  </a:cubicBezTo>
                  <a:cubicBezTo>
                    <a:pt x="3" y="5"/>
                    <a:pt x="3" y="5"/>
                    <a:pt x="3" y="5"/>
                  </a:cubicBezTo>
                  <a:cubicBezTo>
                    <a:pt x="3" y="5"/>
                    <a:pt x="3" y="5"/>
                    <a:pt x="4" y="5"/>
                  </a:cubicBezTo>
                  <a:cubicBezTo>
                    <a:pt x="4" y="5"/>
                    <a:pt x="4" y="5"/>
                    <a:pt x="5" y="5"/>
                  </a:cubicBezTo>
                  <a:cubicBezTo>
                    <a:pt x="6" y="4"/>
                    <a:pt x="6" y="2"/>
                    <a:pt x="5" y="1"/>
                  </a:cubicBezTo>
                  <a:cubicBezTo>
                    <a:pt x="5" y="0"/>
                    <a:pt x="4" y="0"/>
                    <a:pt x="4" y="0"/>
                  </a:cubicBezTo>
                  <a:cubicBezTo>
                    <a:pt x="4"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3273">
              <a:extLst>
                <a:ext uri="{FF2B5EF4-FFF2-40B4-BE49-F238E27FC236}">
                  <a16:creationId xmlns:a16="http://schemas.microsoft.com/office/drawing/2014/main" id="{BA0BA99C-DC2A-48ED-9C42-3E0767A653E2}"/>
                </a:ext>
              </a:extLst>
            </p:cNvPr>
            <p:cNvSpPr>
              <a:spLocks/>
            </p:cNvSpPr>
            <p:nvPr/>
          </p:nvSpPr>
          <p:spPr bwMode="auto">
            <a:xfrm>
              <a:off x="10487000" y="2248261"/>
              <a:ext cx="41382" cy="30347"/>
            </a:xfrm>
            <a:custGeom>
              <a:avLst/>
              <a:gdLst>
                <a:gd name="T0" fmla="*/ 3 w 6"/>
                <a:gd name="T1" fmla="*/ 0 h 5"/>
                <a:gd name="T2" fmla="*/ 2 w 6"/>
                <a:gd name="T3" fmla="*/ 0 h 5"/>
                <a:gd name="T4" fmla="*/ 1 w 6"/>
                <a:gd name="T5" fmla="*/ 4 h 5"/>
                <a:gd name="T6" fmla="*/ 1 w 6"/>
                <a:gd name="T7" fmla="*/ 4 h 5"/>
                <a:gd name="T8" fmla="*/ 1 w 6"/>
                <a:gd name="T9" fmla="*/ 4 h 5"/>
                <a:gd name="T10" fmla="*/ 2 w 6"/>
                <a:gd name="T11" fmla="*/ 5 h 5"/>
                <a:gd name="T12" fmla="*/ 2 w 6"/>
                <a:gd name="T13" fmla="*/ 5 h 5"/>
                <a:gd name="T14" fmla="*/ 3 w 6"/>
                <a:gd name="T15" fmla="*/ 5 h 5"/>
                <a:gd name="T16" fmla="*/ 5 w 6"/>
                <a:gd name="T17" fmla="*/ 5 h 5"/>
                <a:gd name="T18" fmla="*/ 5 w 6"/>
                <a:gd name="T19" fmla="*/ 5 h 5"/>
                <a:gd name="T20" fmla="*/ 5 w 6"/>
                <a:gd name="T21" fmla="*/ 5 h 5"/>
                <a:gd name="T22" fmla="*/ 6 w 6"/>
                <a:gd name="T23" fmla="*/ 4 h 5"/>
                <a:gd name="T24" fmla="*/ 6 w 6"/>
                <a:gd name="T25" fmla="*/ 3 h 5"/>
                <a:gd name="T26" fmla="*/ 5 w 6"/>
                <a:gd name="T27" fmla="*/ 1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2" y="0"/>
                    <a:pt x="2" y="0"/>
                  </a:cubicBezTo>
                  <a:cubicBezTo>
                    <a:pt x="0" y="1"/>
                    <a:pt x="0" y="3"/>
                    <a:pt x="1" y="4"/>
                  </a:cubicBezTo>
                  <a:cubicBezTo>
                    <a:pt x="1" y="4"/>
                    <a:pt x="1" y="4"/>
                    <a:pt x="1" y="4"/>
                  </a:cubicBezTo>
                  <a:cubicBezTo>
                    <a:pt x="1" y="4"/>
                    <a:pt x="1" y="4"/>
                    <a:pt x="1" y="4"/>
                  </a:cubicBezTo>
                  <a:cubicBezTo>
                    <a:pt x="1" y="5"/>
                    <a:pt x="1" y="5"/>
                    <a:pt x="2" y="5"/>
                  </a:cubicBezTo>
                  <a:cubicBezTo>
                    <a:pt x="2" y="5"/>
                    <a:pt x="2" y="5"/>
                    <a:pt x="2" y="5"/>
                  </a:cubicBezTo>
                  <a:cubicBezTo>
                    <a:pt x="2" y="5"/>
                    <a:pt x="3" y="5"/>
                    <a:pt x="3" y="5"/>
                  </a:cubicBezTo>
                  <a:cubicBezTo>
                    <a:pt x="4" y="5"/>
                    <a:pt x="4" y="5"/>
                    <a:pt x="5" y="5"/>
                  </a:cubicBezTo>
                  <a:cubicBezTo>
                    <a:pt x="5" y="5"/>
                    <a:pt x="5" y="5"/>
                    <a:pt x="5" y="5"/>
                  </a:cubicBezTo>
                  <a:cubicBezTo>
                    <a:pt x="5" y="5"/>
                    <a:pt x="5" y="5"/>
                    <a:pt x="5" y="5"/>
                  </a:cubicBezTo>
                  <a:cubicBezTo>
                    <a:pt x="5" y="4"/>
                    <a:pt x="6" y="4"/>
                    <a:pt x="6" y="4"/>
                  </a:cubicBezTo>
                  <a:cubicBezTo>
                    <a:pt x="6" y="4"/>
                    <a:pt x="6" y="3"/>
                    <a:pt x="6" y="3"/>
                  </a:cubicBezTo>
                  <a:cubicBezTo>
                    <a:pt x="6" y="3"/>
                    <a:pt x="6" y="2"/>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3274">
              <a:extLst>
                <a:ext uri="{FF2B5EF4-FFF2-40B4-BE49-F238E27FC236}">
                  <a16:creationId xmlns:a16="http://schemas.microsoft.com/office/drawing/2014/main" id="{7B9C5D2B-6E05-4A23-B7AD-0D46E5B12EBB}"/>
                </a:ext>
              </a:extLst>
            </p:cNvPr>
            <p:cNvSpPr>
              <a:spLocks/>
            </p:cNvSpPr>
            <p:nvPr/>
          </p:nvSpPr>
          <p:spPr bwMode="auto">
            <a:xfrm>
              <a:off x="10067661" y="2444136"/>
              <a:ext cx="41382" cy="33106"/>
            </a:xfrm>
            <a:custGeom>
              <a:avLst/>
              <a:gdLst>
                <a:gd name="T0" fmla="*/ 3 w 6"/>
                <a:gd name="T1" fmla="*/ 0 h 5"/>
                <a:gd name="T2" fmla="*/ 1 w 6"/>
                <a:gd name="T3" fmla="*/ 0 h 5"/>
                <a:gd name="T4" fmla="*/ 0 w 6"/>
                <a:gd name="T5" fmla="*/ 3 h 5"/>
                <a:gd name="T6" fmla="*/ 0 w 6"/>
                <a:gd name="T7" fmla="*/ 3 h 5"/>
                <a:gd name="T8" fmla="*/ 1 w 6"/>
                <a:gd name="T9" fmla="*/ 4 h 5"/>
                <a:gd name="T10" fmla="*/ 1 w 6"/>
                <a:gd name="T11" fmla="*/ 4 h 5"/>
                <a:gd name="T12" fmla="*/ 1 w 6"/>
                <a:gd name="T13" fmla="*/ 5 h 5"/>
                <a:gd name="T14" fmla="*/ 3 w 6"/>
                <a:gd name="T15" fmla="*/ 5 h 5"/>
                <a:gd name="T16" fmla="*/ 3 w 6"/>
                <a:gd name="T17" fmla="*/ 5 h 5"/>
                <a:gd name="T18" fmla="*/ 4 w 6"/>
                <a:gd name="T19" fmla="*/ 5 h 5"/>
                <a:gd name="T20" fmla="*/ 4 w 6"/>
                <a:gd name="T21" fmla="*/ 5 h 5"/>
                <a:gd name="T22" fmla="*/ 6 w 6"/>
                <a:gd name="T23" fmla="*/ 2 h 5"/>
                <a:gd name="T24" fmla="*/ 6 w 6"/>
                <a:gd name="T25" fmla="*/ 2 h 5"/>
                <a:gd name="T26" fmla="*/ 5 w 6"/>
                <a:gd name="T27" fmla="*/ 1 h 5"/>
                <a:gd name="T28" fmla="*/ 5 w 6"/>
                <a:gd name="T29" fmla="*/ 1 h 5"/>
                <a:gd name="T30" fmla="*/ 5 w 6"/>
                <a:gd name="T31" fmla="*/ 1 h 5"/>
                <a:gd name="T32" fmla="*/ 3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3" y="0"/>
                  </a:moveTo>
                  <a:cubicBezTo>
                    <a:pt x="2" y="0"/>
                    <a:pt x="2" y="0"/>
                    <a:pt x="1" y="0"/>
                  </a:cubicBezTo>
                  <a:cubicBezTo>
                    <a:pt x="0" y="1"/>
                    <a:pt x="0" y="2"/>
                    <a:pt x="0" y="3"/>
                  </a:cubicBezTo>
                  <a:cubicBezTo>
                    <a:pt x="0" y="3"/>
                    <a:pt x="0" y="3"/>
                    <a:pt x="0" y="3"/>
                  </a:cubicBezTo>
                  <a:cubicBezTo>
                    <a:pt x="0" y="3"/>
                    <a:pt x="0" y="4"/>
                    <a:pt x="1" y="4"/>
                  </a:cubicBezTo>
                  <a:cubicBezTo>
                    <a:pt x="1" y="4"/>
                    <a:pt x="1" y="4"/>
                    <a:pt x="1" y="4"/>
                  </a:cubicBezTo>
                  <a:cubicBezTo>
                    <a:pt x="1" y="4"/>
                    <a:pt x="1" y="4"/>
                    <a:pt x="1" y="5"/>
                  </a:cubicBezTo>
                  <a:cubicBezTo>
                    <a:pt x="2" y="5"/>
                    <a:pt x="2" y="5"/>
                    <a:pt x="3" y="5"/>
                  </a:cubicBezTo>
                  <a:cubicBezTo>
                    <a:pt x="3" y="5"/>
                    <a:pt x="3" y="5"/>
                    <a:pt x="3" y="5"/>
                  </a:cubicBezTo>
                  <a:cubicBezTo>
                    <a:pt x="3" y="5"/>
                    <a:pt x="3" y="5"/>
                    <a:pt x="4" y="5"/>
                  </a:cubicBezTo>
                  <a:cubicBezTo>
                    <a:pt x="4" y="5"/>
                    <a:pt x="4" y="5"/>
                    <a:pt x="4" y="5"/>
                  </a:cubicBezTo>
                  <a:cubicBezTo>
                    <a:pt x="5" y="4"/>
                    <a:pt x="6" y="3"/>
                    <a:pt x="6" y="2"/>
                  </a:cubicBezTo>
                  <a:cubicBezTo>
                    <a:pt x="6" y="2"/>
                    <a:pt x="6" y="2"/>
                    <a:pt x="6" y="2"/>
                  </a:cubicBezTo>
                  <a:cubicBezTo>
                    <a:pt x="6" y="2"/>
                    <a:pt x="5" y="2"/>
                    <a:pt x="5" y="1"/>
                  </a:cubicBezTo>
                  <a:cubicBezTo>
                    <a:pt x="5" y="1"/>
                    <a:pt x="5" y="1"/>
                    <a:pt x="5" y="1"/>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3275">
              <a:extLst>
                <a:ext uri="{FF2B5EF4-FFF2-40B4-BE49-F238E27FC236}">
                  <a16:creationId xmlns:a16="http://schemas.microsoft.com/office/drawing/2014/main" id="{A546DC01-738E-4C6E-974F-D7E8223B48FD}"/>
                </a:ext>
              </a:extLst>
            </p:cNvPr>
            <p:cNvSpPr>
              <a:spLocks/>
            </p:cNvSpPr>
            <p:nvPr/>
          </p:nvSpPr>
          <p:spPr bwMode="auto">
            <a:xfrm>
              <a:off x="11747776" y="3616630"/>
              <a:ext cx="38623" cy="38623"/>
            </a:xfrm>
            <a:custGeom>
              <a:avLst/>
              <a:gdLst>
                <a:gd name="T0" fmla="*/ 3 w 6"/>
                <a:gd name="T1" fmla="*/ 0 h 6"/>
                <a:gd name="T2" fmla="*/ 3 w 6"/>
                <a:gd name="T3" fmla="*/ 0 h 6"/>
                <a:gd name="T4" fmla="*/ 3 w 6"/>
                <a:gd name="T5" fmla="*/ 0 h 6"/>
                <a:gd name="T6" fmla="*/ 2 w 6"/>
                <a:gd name="T7" fmla="*/ 1 h 6"/>
                <a:gd name="T8" fmla="*/ 1 w 6"/>
                <a:gd name="T9" fmla="*/ 4 h 6"/>
                <a:gd name="T10" fmla="*/ 3 w 6"/>
                <a:gd name="T11" fmla="*/ 6 h 6"/>
                <a:gd name="T12" fmla="*/ 5 w 6"/>
                <a:gd name="T13" fmla="*/ 5 h 6"/>
                <a:gd name="T14" fmla="*/ 5 w 6"/>
                <a:gd name="T15" fmla="*/ 5 h 6"/>
                <a:gd name="T16" fmla="*/ 5 w 6"/>
                <a:gd name="T17" fmla="*/ 5 h 6"/>
                <a:gd name="T18" fmla="*/ 6 w 6"/>
                <a:gd name="T19" fmla="*/ 4 h 6"/>
                <a:gd name="T20" fmla="*/ 6 w 6"/>
                <a:gd name="T21" fmla="*/ 4 h 6"/>
                <a:gd name="T22" fmla="*/ 6 w 6"/>
                <a:gd name="T23" fmla="*/ 1 h 6"/>
                <a:gd name="T24" fmla="*/ 5 w 6"/>
                <a:gd name="T25" fmla="*/ 1 h 6"/>
                <a:gd name="T26" fmla="*/ 4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3" y="0"/>
                  </a:cubicBezTo>
                  <a:cubicBezTo>
                    <a:pt x="3" y="0"/>
                    <a:pt x="3" y="0"/>
                    <a:pt x="3" y="0"/>
                  </a:cubicBezTo>
                  <a:cubicBezTo>
                    <a:pt x="2" y="0"/>
                    <a:pt x="2" y="0"/>
                    <a:pt x="2" y="1"/>
                  </a:cubicBezTo>
                  <a:cubicBezTo>
                    <a:pt x="0" y="2"/>
                    <a:pt x="0" y="3"/>
                    <a:pt x="1" y="4"/>
                  </a:cubicBezTo>
                  <a:cubicBezTo>
                    <a:pt x="2" y="5"/>
                    <a:pt x="2" y="6"/>
                    <a:pt x="3" y="6"/>
                  </a:cubicBezTo>
                  <a:cubicBezTo>
                    <a:pt x="4" y="6"/>
                    <a:pt x="4" y="5"/>
                    <a:pt x="5" y="5"/>
                  </a:cubicBezTo>
                  <a:cubicBezTo>
                    <a:pt x="5" y="5"/>
                    <a:pt x="5" y="5"/>
                    <a:pt x="5" y="5"/>
                  </a:cubicBezTo>
                  <a:cubicBezTo>
                    <a:pt x="5" y="5"/>
                    <a:pt x="5" y="5"/>
                    <a:pt x="5" y="5"/>
                  </a:cubicBezTo>
                  <a:cubicBezTo>
                    <a:pt x="5" y="5"/>
                    <a:pt x="5" y="5"/>
                    <a:pt x="6" y="4"/>
                  </a:cubicBezTo>
                  <a:cubicBezTo>
                    <a:pt x="6" y="4"/>
                    <a:pt x="6" y="4"/>
                    <a:pt x="6" y="4"/>
                  </a:cubicBezTo>
                  <a:cubicBezTo>
                    <a:pt x="6" y="3"/>
                    <a:pt x="6" y="2"/>
                    <a:pt x="6" y="1"/>
                  </a:cubicBezTo>
                  <a:cubicBezTo>
                    <a:pt x="5" y="1"/>
                    <a:pt x="5" y="1"/>
                    <a:pt x="5" y="1"/>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3276">
              <a:extLst>
                <a:ext uri="{FF2B5EF4-FFF2-40B4-BE49-F238E27FC236}">
                  <a16:creationId xmlns:a16="http://schemas.microsoft.com/office/drawing/2014/main" id="{4F0C30B1-D18A-40B3-842E-BB6D93EF8FAB}"/>
                </a:ext>
              </a:extLst>
            </p:cNvPr>
            <p:cNvSpPr>
              <a:spLocks/>
            </p:cNvSpPr>
            <p:nvPr/>
          </p:nvSpPr>
          <p:spPr bwMode="auto">
            <a:xfrm>
              <a:off x="11700876" y="3335232"/>
              <a:ext cx="24829" cy="24829"/>
            </a:xfrm>
            <a:custGeom>
              <a:avLst/>
              <a:gdLst>
                <a:gd name="T0" fmla="*/ 2 w 4"/>
                <a:gd name="T1" fmla="*/ 0 h 4"/>
                <a:gd name="T2" fmla="*/ 1 w 4"/>
                <a:gd name="T3" fmla="*/ 1 h 4"/>
                <a:gd name="T4" fmla="*/ 1 w 4"/>
                <a:gd name="T5" fmla="*/ 1 h 4"/>
                <a:gd name="T6" fmla="*/ 1 w 4"/>
                <a:gd name="T7" fmla="*/ 1 h 4"/>
                <a:gd name="T8" fmla="*/ 1 w 4"/>
                <a:gd name="T9" fmla="*/ 1 h 4"/>
                <a:gd name="T10" fmla="*/ 1 w 4"/>
                <a:gd name="T11" fmla="*/ 2 h 4"/>
                <a:gd name="T12" fmla="*/ 1 w 4"/>
                <a:gd name="T13" fmla="*/ 3 h 4"/>
                <a:gd name="T14" fmla="*/ 2 w 4"/>
                <a:gd name="T15" fmla="*/ 4 h 4"/>
                <a:gd name="T16" fmla="*/ 3 w 4"/>
                <a:gd name="T17" fmla="*/ 4 h 4"/>
                <a:gd name="T18" fmla="*/ 3 w 4"/>
                <a:gd name="T19" fmla="*/ 4 h 4"/>
                <a:gd name="T20" fmla="*/ 4 w 4"/>
                <a:gd name="T21" fmla="*/ 4 h 4"/>
                <a:gd name="T22" fmla="*/ 4 w 4"/>
                <a:gd name="T23" fmla="*/ 3 h 4"/>
                <a:gd name="T24" fmla="*/ 4 w 4"/>
                <a:gd name="T25" fmla="*/ 3 h 4"/>
                <a:gd name="T26" fmla="*/ 4 w 4"/>
                <a:gd name="T27" fmla="*/ 2 h 4"/>
                <a:gd name="T28" fmla="*/ 4 w 4"/>
                <a:gd name="T29" fmla="*/ 2 h 4"/>
                <a:gd name="T30" fmla="*/ 4 w 4"/>
                <a:gd name="T31" fmla="*/ 1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1"/>
                    <a:pt x="1" y="1"/>
                  </a:cubicBezTo>
                  <a:cubicBezTo>
                    <a:pt x="1" y="1"/>
                    <a:pt x="1" y="1"/>
                    <a:pt x="1" y="1"/>
                  </a:cubicBezTo>
                  <a:cubicBezTo>
                    <a:pt x="1" y="1"/>
                    <a:pt x="1" y="1"/>
                    <a:pt x="1" y="1"/>
                  </a:cubicBezTo>
                  <a:cubicBezTo>
                    <a:pt x="1" y="1"/>
                    <a:pt x="1" y="1"/>
                    <a:pt x="1" y="1"/>
                  </a:cubicBezTo>
                  <a:cubicBezTo>
                    <a:pt x="1" y="1"/>
                    <a:pt x="1" y="2"/>
                    <a:pt x="1" y="2"/>
                  </a:cubicBezTo>
                  <a:cubicBezTo>
                    <a:pt x="0" y="2"/>
                    <a:pt x="0" y="3"/>
                    <a:pt x="1" y="3"/>
                  </a:cubicBezTo>
                  <a:cubicBezTo>
                    <a:pt x="1" y="4"/>
                    <a:pt x="2" y="4"/>
                    <a:pt x="2" y="4"/>
                  </a:cubicBezTo>
                  <a:cubicBezTo>
                    <a:pt x="3" y="4"/>
                    <a:pt x="3" y="4"/>
                    <a:pt x="3" y="4"/>
                  </a:cubicBezTo>
                  <a:cubicBezTo>
                    <a:pt x="3" y="4"/>
                    <a:pt x="3" y="4"/>
                    <a:pt x="3" y="4"/>
                  </a:cubicBezTo>
                  <a:cubicBezTo>
                    <a:pt x="3" y="4"/>
                    <a:pt x="3" y="4"/>
                    <a:pt x="4" y="4"/>
                  </a:cubicBezTo>
                  <a:cubicBezTo>
                    <a:pt x="4" y="4"/>
                    <a:pt x="4" y="4"/>
                    <a:pt x="4" y="3"/>
                  </a:cubicBezTo>
                  <a:cubicBezTo>
                    <a:pt x="4" y="3"/>
                    <a:pt x="4" y="3"/>
                    <a:pt x="4" y="3"/>
                  </a:cubicBezTo>
                  <a:cubicBezTo>
                    <a:pt x="4" y="3"/>
                    <a:pt x="4" y="2"/>
                    <a:pt x="4" y="2"/>
                  </a:cubicBezTo>
                  <a:cubicBezTo>
                    <a:pt x="4" y="2"/>
                    <a:pt x="4" y="2"/>
                    <a:pt x="4" y="2"/>
                  </a:cubicBezTo>
                  <a:cubicBezTo>
                    <a:pt x="4" y="2"/>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3277">
              <a:extLst>
                <a:ext uri="{FF2B5EF4-FFF2-40B4-BE49-F238E27FC236}">
                  <a16:creationId xmlns:a16="http://schemas.microsoft.com/office/drawing/2014/main" id="{4BCA9DF6-E13E-457B-824A-9D63955BFD13}"/>
                </a:ext>
              </a:extLst>
            </p:cNvPr>
            <p:cNvSpPr>
              <a:spLocks/>
            </p:cNvSpPr>
            <p:nvPr/>
          </p:nvSpPr>
          <p:spPr bwMode="auto">
            <a:xfrm>
              <a:off x="11924340" y="3826300"/>
              <a:ext cx="24829" cy="24829"/>
            </a:xfrm>
            <a:custGeom>
              <a:avLst/>
              <a:gdLst>
                <a:gd name="T0" fmla="*/ 2 w 4"/>
                <a:gd name="T1" fmla="*/ 0 h 4"/>
                <a:gd name="T2" fmla="*/ 2 w 4"/>
                <a:gd name="T3" fmla="*/ 0 h 4"/>
                <a:gd name="T4" fmla="*/ 1 w 4"/>
                <a:gd name="T5" fmla="*/ 0 h 4"/>
                <a:gd name="T6" fmla="*/ 1 w 4"/>
                <a:gd name="T7" fmla="*/ 0 h 4"/>
                <a:gd name="T8" fmla="*/ 1 w 4"/>
                <a:gd name="T9" fmla="*/ 0 h 4"/>
                <a:gd name="T10" fmla="*/ 0 w 4"/>
                <a:gd name="T11" fmla="*/ 0 h 4"/>
                <a:gd name="T12" fmla="*/ 0 w 4"/>
                <a:gd name="T13" fmla="*/ 3 h 4"/>
                <a:gd name="T14" fmla="*/ 2 w 4"/>
                <a:gd name="T15" fmla="*/ 4 h 4"/>
                <a:gd name="T16" fmla="*/ 2 w 4"/>
                <a:gd name="T17" fmla="*/ 4 h 4"/>
                <a:gd name="T18" fmla="*/ 2 w 4"/>
                <a:gd name="T19" fmla="*/ 4 h 4"/>
                <a:gd name="T20" fmla="*/ 3 w 4"/>
                <a:gd name="T21" fmla="*/ 3 h 4"/>
                <a:gd name="T22" fmla="*/ 4 w 4"/>
                <a:gd name="T23" fmla="*/ 2 h 4"/>
                <a:gd name="T24" fmla="*/ 4 w 4"/>
                <a:gd name="T25" fmla="*/ 2 h 4"/>
                <a:gd name="T26" fmla="*/ 4 w 4"/>
                <a:gd name="T27" fmla="*/ 1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0"/>
                    <a:pt x="1" y="0"/>
                  </a:cubicBezTo>
                  <a:cubicBezTo>
                    <a:pt x="1" y="0"/>
                    <a:pt x="1" y="0"/>
                    <a:pt x="1" y="0"/>
                  </a:cubicBezTo>
                  <a:cubicBezTo>
                    <a:pt x="0" y="0"/>
                    <a:pt x="0" y="0"/>
                    <a:pt x="0" y="0"/>
                  </a:cubicBezTo>
                  <a:cubicBezTo>
                    <a:pt x="0" y="1"/>
                    <a:pt x="0" y="2"/>
                    <a:pt x="0" y="3"/>
                  </a:cubicBezTo>
                  <a:cubicBezTo>
                    <a:pt x="0" y="3"/>
                    <a:pt x="1" y="4"/>
                    <a:pt x="2" y="4"/>
                  </a:cubicBezTo>
                  <a:cubicBezTo>
                    <a:pt x="2" y="4"/>
                    <a:pt x="2" y="4"/>
                    <a:pt x="2" y="4"/>
                  </a:cubicBezTo>
                  <a:cubicBezTo>
                    <a:pt x="2" y="4"/>
                    <a:pt x="2" y="4"/>
                    <a:pt x="2" y="4"/>
                  </a:cubicBezTo>
                  <a:cubicBezTo>
                    <a:pt x="2" y="4"/>
                    <a:pt x="3" y="4"/>
                    <a:pt x="3" y="3"/>
                  </a:cubicBezTo>
                  <a:cubicBezTo>
                    <a:pt x="3" y="3"/>
                    <a:pt x="4" y="3"/>
                    <a:pt x="4" y="2"/>
                  </a:cubicBezTo>
                  <a:cubicBezTo>
                    <a:pt x="4" y="2"/>
                    <a:pt x="4" y="2"/>
                    <a:pt x="4" y="2"/>
                  </a:cubicBezTo>
                  <a:cubicBezTo>
                    <a:pt x="4" y="2"/>
                    <a:pt x="4" y="1"/>
                    <a:pt x="4" y="1"/>
                  </a:cubicBezTo>
                  <a:cubicBezTo>
                    <a:pt x="4" y="1"/>
                    <a:pt x="3" y="1"/>
                    <a:pt x="3" y="1"/>
                  </a:cubicBezTo>
                  <a:cubicBezTo>
                    <a:pt x="3" y="1"/>
                    <a:pt x="3" y="1"/>
                    <a:pt x="3" y="1"/>
                  </a:cubicBezTo>
                  <a:cubicBezTo>
                    <a:pt x="3" y="0"/>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A500598B-D7E1-403B-A33B-D816C71B307E}"/>
                </a:ext>
              </a:extLst>
            </p:cNvPr>
            <p:cNvGrpSpPr/>
            <p:nvPr/>
          </p:nvGrpSpPr>
          <p:grpSpPr>
            <a:xfrm>
              <a:off x="6249468" y="-1100935"/>
              <a:ext cx="6847366" cy="4965858"/>
              <a:chOff x="6249468" y="-1100935"/>
              <a:chExt cx="6847366" cy="4965858"/>
            </a:xfrm>
            <a:grpFill/>
          </p:grpSpPr>
          <p:sp>
            <p:nvSpPr>
              <p:cNvPr id="75" name="Freeform 3279">
                <a:extLst>
                  <a:ext uri="{FF2B5EF4-FFF2-40B4-BE49-F238E27FC236}">
                    <a16:creationId xmlns:a16="http://schemas.microsoft.com/office/drawing/2014/main" id="{4EFF37BA-5787-4AB9-A4A4-BFE66A528638}"/>
                  </a:ext>
                </a:extLst>
              </p:cNvPr>
              <p:cNvSpPr>
                <a:spLocks/>
              </p:cNvSpPr>
              <p:nvPr/>
            </p:nvSpPr>
            <p:spPr bwMode="auto">
              <a:xfrm>
                <a:off x="11858129" y="3401443"/>
                <a:ext cx="24829" cy="19312"/>
              </a:xfrm>
              <a:custGeom>
                <a:avLst/>
                <a:gdLst>
                  <a:gd name="T0" fmla="*/ 2 w 4"/>
                  <a:gd name="T1" fmla="*/ 0 h 3"/>
                  <a:gd name="T2" fmla="*/ 2 w 4"/>
                  <a:gd name="T3" fmla="*/ 0 h 3"/>
                  <a:gd name="T4" fmla="*/ 2 w 4"/>
                  <a:gd name="T5" fmla="*/ 0 h 3"/>
                  <a:gd name="T6" fmla="*/ 1 w 4"/>
                  <a:gd name="T7" fmla="*/ 0 h 3"/>
                  <a:gd name="T8" fmla="*/ 0 w 4"/>
                  <a:gd name="T9" fmla="*/ 1 h 3"/>
                  <a:gd name="T10" fmla="*/ 0 w 4"/>
                  <a:gd name="T11" fmla="*/ 1 h 3"/>
                  <a:gd name="T12" fmla="*/ 0 w 4"/>
                  <a:gd name="T13" fmla="*/ 3 h 3"/>
                  <a:gd name="T14" fmla="*/ 1 w 4"/>
                  <a:gd name="T15" fmla="*/ 3 h 3"/>
                  <a:gd name="T16" fmla="*/ 1 w 4"/>
                  <a:gd name="T17" fmla="*/ 3 h 3"/>
                  <a:gd name="T18" fmla="*/ 2 w 4"/>
                  <a:gd name="T19" fmla="*/ 3 h 3"/>
                  <a:gd name="T20" fmla="*/ 2 w 4"/>
                  <a:gd name="T21" fmla="*/ 3 h 3"/>
                  <a:gd name="T22" fmla="*/ 2 w 4"/>
                  <a:gd name="T23" fmla="*/ 3 h 3"/>
                  <a:gd name="T24" fmla="*/ 3 w 4"/>
                  <a:gd name="T25" fmla="*/ 3 h 3"/>
                  <a:gd name="T26" fmla="*/ 4 w 4"/>
                  <a:gd name="T27" fmla="*/ 0 h 3"/>
                  <a:gd name="T28" fmla="*/ 4 w 4"/>
                  <a:gd name="T29" fmla="*/ 0 h 3"/>
                  <a:gd name="T30" fmla="*/ 3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2" y="0"/>
                      <a:pt x="2" y="0"/>
                      <a:pt x="2" y="0"/>
                    </a:cubicBezTo>
                    <a:cubicBezTo>
                      <a:pt x="2" y="0"/>
                      <a:pt x="2" y="0"/>
                      <a:pt x="2" y="0"/>
                    </a:cubicBezTo>
                    <a:cubicBezTo>
                      <a:pt x="1" y="0"/>
                      <a:pt x="1" y="0"/>
                      <a:pt x="1" y="0"/>
                    </a:cubicBezTo>
                    <a:cubicBezTo>
                      <a:pt x="1" y="0"/>
                      <a:pt x="0" y="0"/>
                      <a:pt x="0" y="1"/>
                    </a:cubicBezTo>
                    <a:cubicBezTo>
                      <a:pt x="0" y="1"/>
                      <a:pt x="0" y="1"/>
                      <a:pt x="0" y="1"/>
                    </a:cubicBezTo>
                    <a:cubicBezTo>
                      <a:pt x="0" y="2"/>
                      <a:pt x="0" y="2"/>
                      <a:pt x="0"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4" y="3"/>
                      <a:pt x="4" y="1"/>
                      <a:pt x="4" y="0"/>
                    </a:cubicBezTo>
                    <a:cubicBezTo>
                      <a:pt x="4" y="0"/>
                      <a:pt x="4" y="0"/>
                      <a:pt x="4" y="0"/>
                    </a:cubicBezTo>
                    <a:cubicBezTo>
                      <a:pt x="4"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3280">
                <a:extLst>
                  <a:ext uri="{FF2B5EF4-FFF2-40B4-BE49-F238E27FC236}">
                    <a16:creationId xmlns:a16="http://schemas.microsoft.com/office/drawing/2014/main" id="{8AD1CD31-1BFD-40F2-9819-4834C0359CAF}"/>
                  </a:ext>
                </a:extLst>
              </p:cNvPr>
              <p:cNvSpPr>
                <a:spLocks/>
              </p:cNvSpPr>
              <p:nvPr/>
            </p:nvSpPr>
            <p:spPr bwMode="auto">
              <a:xfrm>
                <a:off x="11891234" y="2777952"/>
                <a:ext cx="24829" cy="19312"/>
              </a:xfrm>
              <a:custGeom>
                <a:avLst/>
                <a:gdLst>
                  <a:gd name="T0" fmla="*/ 2 w 4"/>
                  <a:gd name="T1" fmla="*/ 0 h 3"/>
                  <a:gd name="T2" fmla="*/ 1 w 4"/>
                  <a:gd name="T3" fmla="*/ 0 h 3"/>
                  <a:gd name="T4" fmla="*/ 0 w 4"/>
                  <a:gd name="T5" fmla="*/ 2 h 3"/>
                  <a:gd name="T6" fmla="*/ 0 w 4"/>
                  <a:gd name="T7" fmla="*/ 2 h 3"/>
                  <a:gd name="T8" fmla="*/ 0 w 4"/>
                  <a:gd name="T9" fmla="*/ 3 h 3"/>
                  <a:gd name="T10" fmla="*/ 0 w 4"/>
                  <a:gd name="T11" fmla="*/ 3 h 3"/>
                  <a:gd name="T12" fmla="*/ 1 w 4"/>
                  <a:gd name="T13" fmla="*/ 3 h 3"/>
                  <a:gd name="T14" fmla="*/ 1 w 4"/>
                  <a:gd name="T15" fmla="*/ 3 h 3"/>
                  <a:gd name="T16" fmla="*/ 2 w 4"/>
                  <a:gd name="T17" fmla="*/ 3 h 3"/>
                  <a:gd name="T18" fmla="*/ 2 w 4"/>
                  <a:gd name="T19" fmla="*/ 3 h 3"/>
                  <a:gd name="T20" fmla="*/ 3 w 4"/>
                  <a:gd name="T21" fmla="*/ 3 h 3"/>
                  <a:gd name="T22" fmla="*/ 4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0"/>
                      <a:pt x="0" y="1"/>
                      <a:pt x="0" y="2"/>
                    </a:cubicBezTo>
                    <a:cubicBezTo>
                      <a:pt x="0" y="2"/>
                      <a:pt x="0" y="2"/>
                      <a:pt x="0" y="2"/>
                    </a:cubicBezTo>
                    <a:cubicBezTo>
                      <a:pt x="0" y="2"/>
                      <a:pt x="0" y="3"/>
                      <a:pt x="0" y="3"/>
                    </a:cubicBezTo>
                    <a:cubicBezTo>
                      <a:pt x="0" y="3"/>
                      <a:pt x="0" y="3"/>
                      <a:pt x="0" y="3"/>
                    </a:cubicBezTo>
                    <a:cubicBezTo>
                      <a:pt x="1" y="3"/>
                      <a:pt x="1" y="3"/>
                      <a:pt x="1" y="3"/>
                    </a:cubicBezTo>
                    <a:cubicBezTo>
                      <a:pt x="1" y="3"/>
                      <a:pt x="1" y="3"/>
                      <a:pt x="1" y="3"/>
                    </a:cubicBezTo>
                    <a:cubicBezTo>
                      <a:pt x="2" y="3"/>
                      <a:pt x="2" y="3"/>
                      <a:pt x="2" y="3"/>
                    </a:cubicBezTo>
                    <a:cubicBezTo>
                      <a:pt x="2" y="3"/>
                      <a:pt x="2" y="3"/>
                      <a:pt x="2" y="3"/>
                    </a:cubicBezTo>
                    <a:cubicBezTo>
                      <a:pt x="2" y="3"/>
                      <a:pt x="3" y="3"/>
                      <a:pt x="3" y="3"/>
                    </a:cubicBezTo>
                    <a:cubicBezTo>
                      <a:pt x="4" y="3"/>
                      <a:pt x="4"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3281">
                <a:extLst>
                  <a:ext uri="{FF2B5EF4-FFF2-40B4-BE49-F238E27FC236}">
                    <a16:creationId xmlns:a16="http://schemas.microsoft.com/office/drawing/2014/main" id="{58173843-20AA-40F2-8917-A04EC3713BFE}"/>
                  </a:ext>
                </a:extLst>
              </p:cNvPr>
              <p:cNvSpPr>
                <a:spLocks/>
              </p:cNvSpPr>
              <p:nvPr/>
            </p:nvSpPr>
            <p:spPr bwMode="auto">
              <a:xfrm>
                <a:off x="11295331" y="2954516"/>
                <a:ext cx="24829" cy="27588"/>
              </a:xfrm>
              <a:custGeom>
                <a:avLst/>
                <a:gdLst>
                  <a:gd name="T0" fmla="*/ 2 w 4"/>
                  <a:gd name="T1" fmla="*/ 0 h 4"/>
                  <a:gd name="T2" fmla="*/ 1 w 4"/>
                  <a:gd name="T3" fmla="*/ 0 h 4"/>
                  <a:gd name="T4" fmla="*/ 1 w 4"/>
                  <a:gd name="T5" fmla="*/ 0 h 4"/>
                  <a:gd name="T6" fmla="*/ 1 w 4"/>
                  <a:gd name="T7" fmla="*/ 1 h 4"/>
                  <a:gd name="T8" fmla="*/ 1 w 4"/>
                  <a:gd name="T9" fmla="*/ 1 h 4"/>
                  <a:gd name="T10" fmla="*/ 1 w 4"/>
                  <a:gd name="T11" fmla="*/ 1 h 4"/>
                  <a:gd name="T12" fmla="*/ 0 w 4"/>
                  <a:gd name="T13" fmla="*/ 3 h 4"/>
                  <a:gd name="T14" fmla="*/ 1 w 4"/>
                  <a:gd name="T15" fmla="*/ 3 h 4"/>
                  <a:gd name="T16" fmla="*/ 1 w 4"/>
                  <a:gd name="T17" fmla="*/ 3 h 4"/>
                  <a:gd name="T18" fmla="*/ 2 w 4"/>
                  <a:gd name="T19" fmla="*/ 4 h 4"/>
                  <a:gd name="T20" fmla="*/ 3 w 4"/>
                  <a:gd name="T21" fmla="*/ 4 h 4"/>
                  <a:gd name="T22" fmla="*/ 4 w 4"/>
                  <a:gd name="T23" fmla="*/ 4 h 4"/>
                  <a:gd name="T24" fmla="*/ 4 w 4"/>
                  <a:gd name="T25" fmla="*/ 3 h 4"/>
                  <a:gd name="T26" fmla="*/ 4 w 4"/>
                  <a:gd name="T27" fmla="*/ 3 h 4"/>
                  <a:gd name="T28" fmla="*/ 4 w 4"/>
                  <a:gd name="T29" fmla="*/ 3 h 4"/>
                  <a:gd name="T30" fmla="*/ 4 w 4"/>
                  <a:gd name="T31" fmla="*/ 2 h 4"/>
                  <a:gd name="T32" fmla="*/ 4 w 4"/>
                  <a:gd name="T33" fmla="*/ 1 h 4"/>
                  <a:gd name="T34" fmla="*/ 4 w 4"/>
                  <a:gd name="T35" fmla="*/ 1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1" y="0"/>
                    </a:cubicBezTo>
                    <a:cubicBezTo>
                      <a:pt x="1" y="0"/>
                      <a:pt x="1" y="0"/>
                      <a:pt x="1" y="0"/>
                    </a:cubicBezTo>
                    <a:cubicBezTo>
                      <a:pt x="1" y="0"/>
                      <a:pt x="1" y="0"/>
                      <a:pt x="1" y="1"/>
                    </a:cubicBezTo>
                    <a:cubicBezTo>
                      <a:pt x="1" y="1"/>
                      <a:pt x="1" y="1"/>
                      <a:pt x="1" y="1"/>
                    </a:cubicBezTo>
                    <a:cubicBezTo>
                      <a:pt x="1" y="1"/>
                      <a:pt x="1" y="1"/>
                      <a:pt x="1" y="1"/>
                    </a:cubicBezTo>
                    <a:cubicBezTo>
                      <a:pt x="0" y="2"/>
                      <a:pt x="0" y="2"/>
                      <a:pt x="0" y="3"/>
                    </a:cubicBezTo>
                    <a:cubicBezTo>
                      <a:pt x="0" y="3"/>
                      <a:pt x="0" y="3"/>
                      <a:pt x="1" y="3"/>
                    </a:cubicBezTo>
                    <a:cubicBezTo>
                      <a:pt x="1" y="3"/>
                      <a:pt x="1" y="3"/>
                      <a:pt x="1" y="3"/>
                    </a:cubicBezTo>
                    <a:cubicBezTo>
                      <a:pt x="1" y="4"/>
                      <a:pt x="2" y="4"/>
                      <a:pt x="2" y="4"/>
                    </a:cubicBezTo>
                    <a:cubicBezTo>
                      <a:pt x="3" y="4"/>
                      <a:pt x="3" y="4"/>
                      <a:pt x="3" y="4"/>
                    </a:cubicBezTo>
                    <a:cubicBezTo>
                      <a:pt x="3" y="4"/>
                      <a:pt x="3" y="4"/>
                      <a:pt x="4" y="4"/>
                    </a:cubicBezTo>
                    <a:cubicBezTo>
                      <a:pt x="4" y="3"/>
                      <a:pt x="4" y="3"/>
                      <a:pt x="4" y="3"/>
                    </a:cubicBezTo>
                    <a:cubicBezTo>
                      <a:pt x="4" y="3"/>
                      <a:pt x="4" y="3"/>
                      <a:pt x="4" y="3"/>
                    </a:cubicBezTo>
                    <a:cubicBezTo>
                      <a:pt x="4" y="3"/>
                      <a:pt x="4" y="3"/>
                      <a:pt x="4" y="3"/>
                    </a:cubicBezTo>
                    <a:cubicBezTo>
                      <a:pt x="4" y="2"/>
                      <a:pt x="4" y="2"/>
                      <a:pt x="4" y="2"/>
                    </a:cubicBezTo>
                    <a:cubicBezTo>
                      <a:pt x="4" y="2"/>
                      <a:pt x="4" y="1"/>
                      <a:pt x="4" y="1"/>
                    </a:cubicBezTo>
                    <a:cubicBezTo>
                      <a:pt x="4" y="1"/>
                      <a:pt x="4" y="1"/>
                      <a:pt x="4"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3282">
                <a:extLst>
                  <a:ext uri="{FF2B5EF4-FFF2-40B4-BE49-F238E27FC236}">
                    <a16:creationId xmlns:a16="http://schemas.microsoft.com/office/drawing/2014/main" id="{383DE241-1919-4A26-980C-31ED96EDB2F0}"/>
                  </a:ext>
                </a:extLst>
              </p:cNvPr>
              <p:cNvSpPr>
                <a:spLocks/>
              </p:cNvSpPr>
              <p:nvPr/>
            </p:nvSpPr>
            <p:spPr bwMode="auto">
              <a:xfrm>
                <a:off x="10939445" y="2372407"/>
                <a:ext cx="27588"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2 w 4"/>
                  <a:gd name="T19" fmla="*/ 4 h 4"/>
                  <a:gd name="T20" fmla="*/ 3 w 4"/>
                  <a:gd name="T21" fmla="*/ 4 h 4"/>
                  <a:gd name="T22" fmla="*/ 3 w 4"/>
                  <a:gd name="T23" fmla="*/ 4 h 4"/>
                  <a:gd name="T24" fmla="*/ 3 w 4"/>
                  <a:gd name="T25" fmla="*/ 4 h 4"/>
                  <a:gd name="T26" fmla="*/ 3 w 4"/>
                  <a:gd name="T27" fmla="*/ 1 h 4"/>
                  <a:gd name="T28" fmla="*/ 2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2" y="0"/>
                    </a:moveTo>
                    <a:cubicBezTo>
                      <a:pt x="1" y="0"/>
                      <a:pt x="1" y="0"/>
                      <a:pt x="1" y="0"/>
                    </a:cubicBezTo>
                    <a:cubicBezTo>
                      <a:pt x="0" y="1"/>
                      <a:pt x="0" y="1"/>
                      <a:pt x="0" y="1"/>
                    </a:cubicBezTo>
                    <a:cubicBezTo>
                      <a:pt x="0" y="1"/>
                      <a:pt x="0" y="2"/>
                      <a:pt x="0" y="2"/>
                    </a:cubicBezTo>
                    <a:cubicBezTo>
                      <a:pt x="0" y="2"/>
                      <a:pt x="0" y="2"/>
                      <a:pt x="0" y="2"/>
                    </a:cubicBezTo>
                    <a:cubicBezTo>
                      <a:pt x="0" y="2"/>
                      <a:pt x="0" y="2"/>
                      <a:pt x="0" y="2"/>
                    </a:cubicBezTo>
                    <a:cubicBezTo>
                      <a:pt x="0" y="3"/>
                      <a:pt x="0" y="3"/>
                      <a:pt x="0" y="3"/>
                    </a:cubicBezTo>
                    <a:cubicBezTo>
                      <a:pt x="0" y="3"/>
                      <a:pt x="1" y="4"/>
                      <a:pt x="1" y="4"/>
                    </a:cubicBezTo>
                    <a:cubicBezTo>
                      <a:pt x="1" y="4"/>
                      <a:pt x="1" y="4"/>
                      <a:pt x="1" y="4"/>
                    </a:cubicBezTo>
                    <a:cubicBezTo>
                      <a:pt x="1" y="4"/>
                      <a:pt x="2" y="4"/>
                      <a:pt x="2" y="4"/>
                    </a:cubicBezTo>
                    <a:cubicBezTo>
                      <a:pt x="2" y="4"/>
                      <a:pt x="2" y="4"/>
                      <a:pt x="3" y="4"/>
                    </a:cubicBezTo>
                    <a:cubicBezTo>
                      <a:pt x="3" y="4"/>
                      <a:pt x="3" y="4"/>
                      <a:pt x="3" y="4"/>
                    </a:cubicBezTo>
                    <a:cubicBezTo>
                      <a:pt x="3" y="4"/>
                      <a:pt x="3" y="4"/>
                      <a:pt x="3" y="4"/>
                    </a:cubicBezTo>
                    <a:cubicBezTo>
                      <a:pt x="4" y="3"/>
                      <a:pt x="4" y="2"/>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3283">
                <a:extLst>
                  <a:ext uri="{FF2B5EF4-FFF2-40B4-BE49-F238E27FC236}">
                    <a16:creationId xmlns:a16="http://schemas.microsoft.com/office/drawing/2014/main" id="{0CBDD521-872A-4B5D-99A6-7C101D93A423}"/>
                  </a:ext>
                </a:extLst>
              </p:cNvPr>
              <p:cNvSpPr>
                <a:spLocks noEditPoints="1"/>
              </p:cNvSpPr>
              <p:nvPr/>
            </p:nvSpPr>
            <p:spPr bwMode="auto">
              <a:xfrm>
                <a:off x="6254985" y="-1095417"/>
                <a:ext cx="6833573" cy="4946547"/>
              </a:xfrm>
              <a:custGeom>
                <a:avLst/>
                <a:gdLst>
                  <a:gd name="T0" fmla="*/ 1886 w 2477"/>
                  <a:gd name="T1" fmla="*/ 1561 h 1793"/>
                  <a:gd name="T2" fmla="*/ 1717 w 2477"/>
                  <a:gd name="T3" fmla="*/ 1416 h 1793"/>
                  <a:gd name="T4" fmla="*/ 1361 w 2477"/>
                  <a:gd name="T5" fmla="*/ 1067 h 1793"/>
                  <a:gd name="T6" fmla="*/ 957 w 2477"/>
                  <a:gd name="T7" fmla="*/ 855 h 1793"/>
                  <a:gd name="T8" fmla="*/ 981 w 2477"/>
                  <a:gd name="T9" fmla="*/ 347 h 1793"/>
                  <a:gd name="T10" fmla="*/ 523 w 2477"/>
                  <a:gd name="T11" fmla="*/ 302 h 1793"/>
                  <a:gd name="T12" fmla="*/ 121 w 2477"/>
                  <a:gd name="T13" fmla="*/ 57 h 1793"/>
                  <a:gd name="T14" fmla="*/ 119 w 2477"/>
                  <a:gd name="T15" fmla="*/ 413 h 1793"/>
                  <a:gd name="T16" fmla="*/ 696 w 2477"/>
                  <a:gd name="T17" fmla="*/ 444 h 1793"/>
                  <a:gd name="T18" fmla="*/ 708 w 2477"/>
                  <a:gd name="T19" fmla="*/ 810 h 1793"/>
                  <a:gd name="T20" fmla="*/ 905 w 2477"/>
                  <a:gd name="T21" fmla="*/ 1185 h 1793"/>
                  <a:gd name="T22" fmla="*/ 1297 w 2477"/>
                  <a:gd name="T23" fmla="*/ 1330 h 1793"/>
                  <a:gd name="T24" fmla="*/ 1648 w 2477"/>
                  <a:gd name="T25" fmla="*/ 1613 h 1793"/>
                  <a:gd name="T26" fmla="*/ 2183 w 2477"/>
                  <a:gd name="T27" fmla="*/ 1646 h 1793"/>
                  <a:gd name="T28" fmla="*/ 2363 w 2477"/>
                  <a:gd name="T29" fmla="*/ 1637 h 1793"/>
                  <a:gd name="T30" fmla="*/ 2202 w 2477"/>
                  <a:gd name="T31" fmla="*/ 1649 h 1793"/>
                  <a:gd name="T32" fmla="*/ 2159 w 2477"/>
                  <a:gd name="T33" fmla="*/ 1577 h 1793"/>
                  <a:gd name="T34" fmla="*/ 2216 w 2477"/>
                  <a:gd name="T35" fmla="*/ 1565 h 1793"/>
                  <a:gd name="T36" fmla="*/ 2216 w 2477"/>
                  <a:gd name="T37" fmla="*/ 1565 h 1793"/>
                  <a:gd name="T38" fmla="*/ 1701 w 2477"/>
                  <a:gd name="T39" fmla="*/ 1601 h 1793"/>
                  <a:gd name="T40" fmla="*/ 1648 w 2477"/>
                  <a:gd name="T41" fmla="*/ 1568 h 1793"/>
                  <a:gd name="T42" fmla="*/ 1599 w 2477"/>
                  <a:gd name="T43" fmla="*/ 1535 h 1793"/>
                  <a:gd name="T44" fmla="*/ 1589 w 2477"/>
                  <a:gd name="T45" fmla="*/ 1430 h 1793"/>
                  <a:gd name="T46" fmla="*/ 1523 w 2477"/>
                  <a:gd name="T47" fmla="*/ 1352 h 1793"/>
                  <a:gd name="T48" fmla="*/ 1644 w 2477"/>
                  <a:gd name="T49" fmla="*/ 1459 h 1793"/>
                  <a:gd name="T50" fmla="*/ 1591 w 2477"/>
                  <a:gd name="T51" fmla="*/ 1304 h 1793"/>
                  <a:gd name="T52" fmla="*/ 1463 w 2477"/>
                  <a:gd name="T53" fmla="*/ 1283 h 1793"/>
                  <a:gd name="T54" fmla="*/ 884 w 2477"/>
                  <a:gd name="T55" fmla="*/ 1067 h 1793"/>
                  <a:gd name="T56" fmla="*/ 798 w 2477"/>
                  <a:gd name="T57" fmla="*/ 304 h 1793"/>
                  <a:gd name="T58" fmla="*/ 763 w 2477"/>
                  <a:gd name="T59" fmla="*/ 546 h 1793"/>
                  <a:gd name="T60" fmla="*/ 732 w 2477"/>
                  <a:gd name="T61" fmla="*/ 499 h 1793"/>
                  <a:gd name="T62" fmla="*/ 727 w 2477"/>
                  <a:gd name="T63" fmla="*/ 642 h 1793"/>
                  <a:gd name="T64" fmla="*/ 710 w 2477"/>
                  <a:gd name="T65" fmla="*/ 810 h 1793"/>
                  <a:gd name="T66" fmla="*/ 869 w 2477"/>
                  <a:gd name="T67" fmla="*/ 998 h 1793"/>
                  <a:gd name="T68" fmla="*/ 829 w 2477"/>
                  <a:gd name="T69" fmla="*/ 530 h 1793"/>
                  <a:gd name="T70" fmla="*/ 836 w 2477"/>
                  <a:gd name="T71" fmla="*/ 311 h 1793"/>
                  <a:gd name="T72" fmla="*/ 796 w 2477"/>
                  <a:gd name="T73" fmla="*/ 304 h 1793"/>
                  <a:gd name="T74" fmla="*/ 618 w 2477"/>
                  <a:gd name="T75" fmla="*/ 368 h 1793"/>
                  <a:gd name="T76" fmla="*/ 269 w 2477"/>
                  <a:gd name="T77" fmla="*/ 280 h 1793"/>
                  <a:gd name="T78" fmla="*/ 119 w 2477"/>
                  <a:gd name="T79" fmla="*/ 174 h 1793"/>
                  <a:gd name="T80" fmla="*/ 273 w 2477"/>
                  <a:gd name="T81" fmla="*/ 207 h 1793"/>
                  <a:gd name="T82" fmla="*/ 516 w 2477"/>
                  <a:gd name="T83" fmla="*/ 299 h 1793"/>
                  <a:gd name="T84" fmla="*/ 164 w 2477"/>
                  <a:gd name="T85" fmla="*/ 147 h 1793"/>
                  <a:gd name="T86" fmla="*/ 117 w 2477"/>
                  <a:gd name="T87" fmla="*/ 174 h 1793"/>
                  <a:gd name="T88" fmla="*/ 147 w 2477"/>
                  <a:gd name="T89" fmla="*/ 254 h 1793"/>
                  <a:gd name="T90" fmla="*/ 271 w 2477"/>
                  <a:gd name="T91" fmla="*/ 280 h 1793"/>
                  <a:gd name="T92" fmla="*/ 392 w 2477"/>
                  <a:gd name="T93" fmla="*/ 418 h 1793"/>
                  <a:gd name="T94" fmla="*/ 746 w 2477"/>
                  <a:gd name="T95" fmla="*/ 454 h 1793"/>
                  <a:gd name="T96" fmla="*/ 722 w 2477"/>
                  <a:gd name="T97" fmla="*/ 485 h 1793"/>
                  <a:gd name="T98" fmla="*/ 644 w 2477"/>
                  <a:gd name="T99" fmla="*/ 706 h 1793"/>
                  <a:gd name="T100" fmla="*/ 710 w 2477"/>
                  <a:gd name="T101" fmla="*/ 810 h 1793"/>
                  <a:gd name="T102" fmla="*/ 872 w 2477"/>
                  <a:gd name="T103" fmla="*/ 1003 h 1793"/>
                  <a:gd name="T104" fmla="*/ 953 w 2477"/>
                  <a:gd name="T105" fmla="*/ 1145 h 1793"/>
                  <a:gd name="T106" fmla="*/ 1057 w 2477"/>
                  <a:gd name="T107" fmla="*/ 1062 h 1793"/>
                  <a:gd name="T108" fmla="*/ 1361 w 2477"/>
                  <a:gd name="T109" fmla="*/ 1067 h 1793"/>
                  <a:gd name="T110" fmla="*/ 1297 w 2477"/>
                  <a:gd name="T111" fmla="*/ 1330 h 1793"/>
                  <a:gd name="T112" fmla="*/ 1599 w 2477"/>
                  <a:gd name="T113" fmla="*/ 1532 h 1793"/>
                  <a:gd name="T114" fmla="*/ 1739 w 2477"/>
                  <a:gd name="T115" fmla="*/ 1625 h 1793"/>
                  <a:gd name="T116" fmla="*/ 1886 w 2477"/>
                  <a:gd name="T117" fmla="*/ 1561 h 1793"/>
                  <a:gd name="T118" fmla="*/ 2114 w 2477"/>
                  <a:gd name="T119" fmla="*/ 1641 h 1793"/>
                  <a:gd name="T120" fmla="*/ 2309 w 2477"/>
                  <a:gd name="T121" fmla="*/ 1656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7" h="1793">
                    <a:moveTo>
                      <a:pt x="2363" y="1637"/>
                    </a:moveTo>
                    <a:lnTo>
                      <a:pt x="2363" y="1637"/>
                    </a:lnTo>
                    <a:lnTo>
                      <a:pt x="2387" y="1556"/>
                    </a:lnTo>
                    <a:lnTo>
                      <a:pt x="2387" y="1554"/>
                    </a:lnTo>
                    <a:lnTo>
                      <a:pt x="2306" y="1580"/>
                    </a:lnTo>
                    <a:lnTo>
                      <a:pt x="2280" y="1554"/>
                    </a:lnTo>
                    <a:lnTo>
                      <a:pt x="2235" y="1461"/>
                    </a:lnTo>
                    <a:lnTo>
                      <a:pt x="2235" y="1459"/>
                    </a:lnTo>
                    <a:lnTo>
                      <a:pt x="2157" y="1577"/>
                    </a:lnTo>
                    <a:lnTo>
                      <a:pt x="2045" y="1615"/>
                    </a:lnTo>
                    <a:lnTo>
                      <a:pt x="1886" y="1561"/>
                    </a:lnTo>
                    <a:lnTo>
                      <a:pt x="1886" y="1558"/>
                    </a:lnTo>
                    <a:lnTo>
                      <a:pt x="1886" y="1558"/>
                    </a:lnTo>
                    <a:lnTo>
                      <a:pt x="1886" y="1558"/>
                    </a:lnTo>
                    <a:lnTo>
                      <a:pt x="1886" y="1558"/>
                    </a:lnTo>
                    <a:lnTo>
                      <a:pt x="1701" y="1601"/>
                    </a:lnTo>
                    <a:lnTo>
                      <a:pt x="1663" y="1575"/>
                    </a:lnTo>
                    <a:lnTo>
                      <a:pt x="1717" y="1418"/>
                    </a:lnTo>
                    <a:lnTo>
                      <a:pt x="1720" y="1418"/>
                    </a:lnTo>
                    <a:lnTo>
                      <a:pt x="1717" y="1418"/>
                    </a:lnTo>
                    <a:lnTo>
                      <a:pt x="1720" y="1416"/>
                    </a:lnTo>
                    <a:lnTo>
                      <a:pt x="1717" y="1416"/>
                    </a:lnTo>
                    <a:lnTo>
                      <a:pt x="1644" y="1378"/>
                    </a:lnTo>
                    <a:lnTo>
                      <a:pt x="1646" y="1340"/>
                    </a:lnTo>
                    <a:lnTo>
                      <a:pt x="1679" y="1242"/>
                    </a:lnTo>
                    <a:lnTo>
                      <a:pt x="1679" y="1242"/>
                    </a:lnTo>
                    <a:lnTo>
                      <a:pt x="1542" y="1271"/>
                    </a:lnTo>
                    <a:lnTo>
                      <a:pt x="1432" y="1219"/>
                    </a:lnTo>
                    <a:lnTo>
                      <a:pt x="1361" y="1067"/>
                    </a:lnTo>
                    <a:lnTo>
                      <a:pt x="1361" y="1067"/>
                    </a:lnTo>
                    <a:lnTo>
                      <a:pt x="1361" y="1067"/>
                    </a:lnTo>
                    <a:lnTo>
                      <a:pt x="1361" y="1067"/>
                    </a:lnTo>
                    <a:lnTo>
                      <a:pt x="1361" y="1067"/>
                    </a:lnTo>
                    <a:lnTo>
                      <a:pt x="1211" y="1007"/>
                    </a:lnTo>
                    <a:lnTo>
                      <a:pt x="1211" y="1007"/>
                    </a:lnTo>
                    <a:lnTo>
                      <a:pt x="1209" y="1007"/>
                    </a:lnTo>
                    <a:lnTo>
                      <a:pt x="1209" y="1007"/>
                    </a:lnTo>
                    <a:lnTo>
                      <a:pt x="1209" y="1007"/>
                    </a:lnTo>
                    <a:lnTo>
                      <a:pt x="1055" y="1060"/>
                    </a:lnTo>
                    <a:lnTo>
                      <a:pt x="884" y="1067"/>
                    </a:lnTo>
                    <a:lnTo>
                      <a:pt x="874" y="1003"/>
                    </a:lnTo>
                    <a:lnTo>
                      <a:pt x="874" y="1005"/>
                    </a:lnTo>
                    <a:lnTo>
                      <a:pt x="872" y="1003"/>
                    </a:lnTo>
                    <a:lnTo>
                      <a:pt x="957" y="855"/>
                    </a:lnTo>
                    <a:lnTo>
                      <a:pt x="957" y="853"/>
                    </a:lnTo>
                    <a:lnTo>
                      <a:pt x="786" y="829"/>
                    </a:lnTo>
                    <a:lnTo>
                      <a:pt x="765" y="763"/>
                    </a:lnTo>
                    <a:lnTo>
                      <a:pt x="793" y="737"/>
                    </a:lnTo>
                    <a:lnTo>
                      <a:pt x="793" y="737"/>
                    </a:lnTo>
                    <a:lnTo>
                      <a:pt x="729" y="642"/>
                    </a:lnTo>
                    <a:lnTo>
                      <a:pt x="829" y="530"/>
                    </a:lnTo>
                    <a:lnTo>
                      <a:pt x="967" y="494"/>
                    </a:lnTo>
                    <a:lnTo>
                      <a:pt x="969" y="494"/>
                    </a:lnTo>
                    <a:lnTo>
                      <a:pt x="879" y="394"/>
                    </a:lnTo>
                    <a:lnTo>
                      <a:pt x="981" y="347"/>
                    </a:lnTo>
                    <a:lnTo>
                      <a:pt x="983" y="347"/>
                    </a:lnTo>
                    <a:lnTo>
                      <a:pt x="879" y="238"/>
                    </a:lnTo>
                    <a:lnTo>
                      <a:pt x="834" y="311"/>
                    </a:lnTo>
                    <a:lnTo>
                      <a:pt x="798" y="302"/>
                    </a:lnTo>
                    <a:lnTo>
                      <a:pt x="801" y="302"/>
                    </a:lnTo>
                    <a:lnTo>
                      <a:pt x="798" y="302"/>
                    </a:lnTo>
                    <a:lnTo>
                      <a:pt x="798" y="302"/>
                    </a:lnTo>
                    <a:lnTo>
                      <a:pt x="798" y="302"/>
                    </a:lnTo>
                    <a:lnTo>
                      <a:pt x="618" y="368"/>
                    </a:lnTo>
                    <a:lnTo>
                      <a:pt x="523" y="302"/>
                    </a:lnTo>
                    <a:lnTo>
                      <a:pt x="523" y="302"/>
                    </a:lnTo>
                    <a:lnTo>
                      <a:pt x="520" y="299"/>
                    </a:lnTo>
                    <a:lnTo>
                      <a:pt x="475" y="138"/>
                    </a:lnTo>
                    <a:lnTo>
                      <a:pt x="475" y="136"/>
                    </a:lnTo>
                    <a:lnTo>
                      <a:pt x="337" y="240"/>
                    </a:lnTo>
                    <a:lnTo>
                      <a:pt x="276" y="207"/>
                    </a:lnTo>
                    <a:lnTo>
                      <a:pt x="278" y="169"/>
                    </a:lnTo>
                    <a:lnTo>
                      <a:pt x="278" y="169"/>
                    </a:lnTo>
                    <a:lnTo>
                      <a:pt x="164" y="147"/>
                    </a:lnTo>
                    <a:lnTo>
                      <a:pt x="166" y="147"/>
                    </a:lnTo>
                    <a:lnTo>
                      <a:pt x="164" y="147"/>
                    </a:lnTo>
                    <a:lnTo>
                      <a:pt x="121" y="57"/>
                    </a:lnTo>
                    <a:lnTo>
                      <a:pt x="121" y="55"/>
                    </a:lnTo>
                    <a:lnTo>
                      <a:pt x="45" y="0"/>
                    </a:lnTo>
                    <a:lnTo>
                      <a:pt x="105" y="143"/>
                    </a:lnTo>
                    <a:lnTo>
                      <a:pt x="105" y="143"/>
                    </a:lnTo>
                    <a:lnTo>
                      <a:pt x="52" y="207"/>
                    </a:lnTo>
                    <a:lnTo>
                      <a:pt x="50" y="209"/>
                    </a:lnTo>
                    <a:lnTo>
                      <a:pt x="133" y="219"/>
                    </a:lnTo>
                    <a:lnTo>
                      <a:pt x="147" y="252"/>
                    </a:lnTo>
                    <a:lnTo>
                      <a:pt x="0" y="373"/>
                    </a:lnTo>
                    <a:lnTo>
                      <a:pt x="3" y="373"/>
                    </a:lnTo>
                    <a:lnTo>
                      <a:pt x="119" y="413"/>
                    </a:lnTo>
                    <a:lnTo>
                      <a:pt x="152" y="356"/>
                    </a:lnTo>
                    <a:lnTo>
                      <a:pt x="152" y="356"/>
                    </a:lnTo>
                    <a:lnTo>
                      <a:pt x="152" y="356"/>
                    </a:lnTo>
                    <a:lnTo>
                      <a:pt x="269" y="280"/>
                    </a:lnTo>
                    <a:lnTo>
                      <a:pt x="387" y="290"/>
                    </a:lnTo>
                    <a:lnTo>
                      <a:pt x="459" y="356"/>
                    </a:lnTo>
                    <a:lnTo>
                      <a:pt x="390" y="421"/>
                    </a:lnTo>
                    <a:lnTo>
                      <a:pt x="511" y="406"/>
                    </a:lnTo>
                    <a:lnTo>
                      <a:pt x="511" y="406"/>
                    </a:lnTo>
                    <a:lnTo>
                      <a:pt x="511" y="406"/>
                    </a:lnTo>
                    <a:lnTo>
                      <a:pt x="696" y="444"/>
                    </a:lnTo>
                    <a:lnTo>
                      <a:pt x="722" y="482"/>
                    </a:lnTo>
                    <a:lnTo>
                      <a:pt x="606" y="604"/>
                    </a:lnTo>
                    <a:lnTo>
                      <a:pt x="606" y="604"/>
                    </a:lnTo>
                    <a:lnTo>
                      <a:pt x="606" y="606"/>
                    </a:lnTo>
                    <a:lnTo>
                      <a:pt x="606" y="606"/>
                    </a:lnTo>
                    <a:lnTo>
                      <a:pt x="606" y="606"/>
                    </a:lnTo>
                    <a:lnTo>
                      <a:pt x="658" y="670"/>
                    </a:lnTo>
                    <a:lnTo>
                      <a:pt x="641" y="703"/>
                    </a:lnTo>
                    <a:lnTo>
                      <a:pt x="573" y="779"/>
                    </a:lnTo>
                    <a:lnTo>
                      <a:pt x="570" y="779"/>
                    </a:lnTo>
                    <a:lnTo>
                      <a:pt x="708" y="810"/>
                    </a:lnTo>
                    <a:lnTo>
                      <a:pt x="786" y="900"/>
                    </a:lnTo>
                    <a:lnTo>
                      <a:pt x="791" y="1071"/>
                    </a:lnTo>
                    <a:lnTo>
                      <a:pt x="791" y="1071"/>
                    </a:lnTo>
                    <a:lnTo>
                      <a:pt x="791" y="1071"/>
                    </a:lnTo>
                    <a:lnTo>
                      <a:pt x="791" y="1071"/>
                    </a:lnTo>
                    <a:lnTo>
                      <a:pt x="791" y="1071"/>
                    </a:lnTo>
                    <a:lnTo>
                      <a:pt x="905" y="1185"/>
                    </a:lnTo>
                    <a:lnTo>
                      <a:pt x="905" y="1185"/>
                    </a:lnTo>
                    <a:lnTo>
                      <a:pt x="905" y="1185"/>
                    </a:lnTo>
                    <a:lnTo>
                      <a:pt x="905" y="1185"/>
                    </a:lnTo>
                    <a:lnTo>
                      <a:pt x="905" y="1185"/>
                    </a:lnTo>
                    <a:lnTo>
                      <a:pt x="1067" y="1200"/>
                    </a:lnTo>
                    <a:lnTo>
                      <a:pt x="1067" y="1200"/>
                    </a:lnTo>
                    <a:lnTo>
                      <a:pt x="1067" y="1200"/>
                    </a:lnTo>
                    <a:lnTo>
                      <a:pt x="1069" y="1200"/>
                    </a:lnTo>
                    <a:lnTo>
                      <a:pt x="1069" y="1200"/>
                    </a:lnTo>
                    <a:lnTo>
                      <a:pt x="1169" y="1064"/>
                    </a:lnTo>
                    <a:lnTo>
                      <a:pt x="1247" y="1064"/>
                    </a:lnTo>
                    <a:lnTo>
                      <a:pt x="1314" y="1162"/>
                    </a:lnTo>
                    <a:lnTo>
                      <a:pt x="1311" y="1159"/>
                    </a:lnTo>
                    <a:lnTo>
                      <a:pt x="1314" y="1162"/>
                    </a:lnTo>
                    <a:lnTo>
                      <a:pt x="1297" y="1330"/>
                    </a:lnTo>
                    <a:lnTo>
                      <a:pt x="1297" y="1333"/>
                    </a:lnTo>
                    <a:lnTo>
                      <a:pt x="1463" y="1285"/>
                    </a:lnTo>
                    <a:lnTo>
                      <a:pt x="1511" y="1337"/>
                    </a:lnTo>
                    <a:lnTo>
                      <a:pt x="1494" y="1373"/>
                    </a:lnTo>
                    <a:lnTo>
                      <a:pt x="1494" y="1373"/>
                    </a:lnTo>
                    <a:lnTo>
                      <a:pt x="1591" y="1432"/>
                    </a:lnTo>
                    <a:lnTo>
                      <a:pt x="1599" y="1535"/>
                    </a:lnTo>
                    <a:lnTo>
                      <a:pt x="1599" y="1535"/>
                    </a:lnTo>
                    <a:lnTo>
                      <a:pt x="1599" y="1535"/>
                    </a:lnTo>
                    <a:lnTo>
                      <a:pt x="1648" y="1611"/>
                    </a:lnTo>
                    <a:lnTo>
                      <a:pt x="1648" y="1613"/>
                    </a:lnTo>
                    <a:lnTo>
                      <a:pt x="1648" y="1613"/>
                    </a:lnTo>
                    <a:lnTo>
                      <a:pt x="1665" y="1772"/>
                    </a:lnTo>
                    <a:lnTo>
                      <a:pt x="1665" y="1774"/>
                    </a:lnTo>
                    <a:lnTo>
                      <a:pt x="1805" y="1639"/>
                    </a:lnTo>
                    <a:lnTo>
                      <a:pt x="1919" y="1660"/>
                    </a:lnTo>
                    <a:lnTo>
                      <a:pt x="1917" y="1660"/>
                    </a:lnTo>
                    <a:lnTo>
                      <a:pt x="1919" y="1660"/>
                    </a:lnTo>
                    <a:lnTo>
                      <a:pt x="2026" y="1791"/>
                    </a:lnTo>
                    <a:lnTo>
                      <a:pt x="2029" y="1793"/>
                    </a:lnTo>
                    <a:lnTo>
                      <a:pt x="2112" y="1641"/>
                    </a:lnTo>
                    <a:lnTo>
                      <a:pt x="2183" y="1646"/>
                    </a:lnTo>
                    <a:lnTo>
                      <a:pt x="2195" y="1682"/>
                    </a:lnTo>
                    <a:lnTo>
                      <a:pt x="2309" y="1656"/>
                    </a:lnTo>
                    <a:lnTo>
                      <a:pt x="2385" y="1722"/>
                    </a:lnTo>
                    <a:lnTo>
                      <a:pt x="2385" y="1722"/>
                    </a:lnTo>
                    <a:lnTo>
                      <a:pt x="2477" y="1741"/>
                    </a:lnTo>
                    <a:lnTo>
                      <a:pt x="2363" y="1637"/>
                    </a:lnTo>
                    <a:close/>
                    <a:moveTo>
                      <a:pt x="2363" y="1639"/>
                    </a:moveTo>
                    <a:lnTo>
                      <a:pt x="2473" y="1741"/>
                    </a:lnTo>
                    <a:lnTo>
                      <a:pt x="2385" y="1722"/>
                    </a:lnTo>
                    <a:lnTo>
                      <a:pt x="2363" y="1639"/>
                    </a:lnTo>
                    <a:close/>
                    <a:moveTo>
                      <a:pt x="2363" y="1637"/>
                    </a:moveTo>
                    <a:lnTo>
                      <a:pt x="2340" y="1615"/>
                    </a:lnTo>
                    <a:lnTo>
                      <a:pt x="2385" y="1558"/>
                    </a:lnTo>
                    <a:lnTo>
                      <a:pt x="2363" y="1637"/>
                    </a:lnTo>
                    <a:close/>
                    <a:moveTo>
                      <a:pt x="2385" y="1556"/>
                    </a:moveTo>
                    <a:lnTo>
                      <a:pt x="2340" y="1613"/>
                    </a:lnTo>
                    <a:lnTo>
                      <a:pt x="2306" y="1580"/>
                    </a:lnTo>
                    <a:lnTo>
                      <a:pt x="2385" y="1556"/>
                    </a:lnTo>
                    <a:close/>
                    <a:moveTo>
                      <a:pt x="2202" y="1649"/>
                    </a:moveTo>
                    <a:lnTo>
                      <a:pt x="2304" y="1656"/>
                    </a:lnTo>
                    <a:lnTo>
                      <a:pt x="2197" y="1682"/>
                    </a:lnTo>
                    <a:lnTo>
                      <a:pt x="2202" y="1649"/>
                    </a:lnTo>
                    <a:close/>
                    <a:moveTo>
                      <a:pt x="2202" y="1646"/>
                    </a:moveTo>
                    <a:lnTo>
                      <a:pt x="2209" y="1611"/>
                    </a:lnTo>
                    <a:lnTo>
                      <a:pt x="2306" y="1580"/>
                    </a:lnTo>
                    <a:lnTo>
                      <a:pt x="2340" y="1615"/>
                    </a:lnTo>
                    <a:lnTo>
                      <a:pt x="2306" y="1656"/>
                    </a:lnTo>
                    <a:lnTo>
                      <a:pt x="2202" y="1646"/>
                    </a:lnTo>
                    <a:close/>
                    <a:moveTo>
                      <a:pt x="2114" y="1639"/>
                    </a:moveTo>
                    <a:lnTo>
                      <a:pt x="2157" y="1577"/>
                    </a:lnTo>
                    <a:lnTo>
                      <a:pt x="2173" y="1620"/>
                    </a:lnTo>
                    <a:lnTo>
                      <a:pt x="2114" y="1639"/>
                    </a:lnTo>
                    <a:close/>
                    <a:moveTo>
                      <a:pt x="2159" y="1577"/>
                    </a:moveTo>
                    <a:lnTo>
                      <a:pt x="2216" y="1565"/>
                    </a:lnTo>
                    <a:lnTo>
                      <a:pt x="2209" y="1611"/>
                    </a:lnTo>
                    <a:lnTo>
                      <a:pt x="2173" y="1620"/>
                    </a:lnTo>
                    <a:lnTo>
                      <a:pt x="2159" y="1577"/>
                    </a:lnTo>
                    <a:close/>
                    <a:moveTo>
                      <a:pt x="2209" y="1611"/>
                    </a:moveTo>
                    <a:lnTo>
                      <a:pt x="2202" y="1646"/>
                    </a:lnTo>
                    <a:lnTo>
                      <a:pt x="2183" y="1646"/>
                    </a:lnTo>
                    <a:lnTo>
                      <a:pt x="2173" y="1622"/>
                    </a:lnTo>
                    <a:lnTo>
                      <a:pt x="2209" y="1611"/>
                    </a:lnTo>
                    <a:close/>
                    <a:moveTo>
                      <a:pt x="2209" y="1611"/>
                    </a:moveTo>
                    <a:lnTo>
                      <a:pt x="2216" y="1565"/>
                    </a:lnTo>
                    <a:lnTo>
                      <a:pt x="2280" y="1554"/>
                    </a:lnTo>
                    <a:lnTo>
                      <a:pt x="2306" y="1580"/>
                    </a:lnTo>
                    <a:lnTo>
                      <a:pt x="2209" y="1611"/>
                    </a:lnTo>
                    <a:close/>
                    <a:moveTo>
                      <a:pt x="2280" y="1554"/>
                    </a:moveTo>
                    <a:lnTo>
                      <a:pt x="2216" y="1565"/>
                    </a:lnTo>
                    <a:lnTo>
                      <a:pt x="2235" y="1461"/>
                    </a:lnTo>
                    <a:lnTo>
                      <a:pt x="2280" y="1554"/>
                    </a:lnTo>
                    <a:close/>
                    <a:moveTo>
                      <a:pt x="2216" y="1565"/>
                    </a:moveTo>
                    <a:lnTo>
                      <a:pt x="2159" y="1577"/>
                    </a:lnTo>
                    <a:lnTo>
                      <a:pt x="2235" y="1463"/>
                    </a:lnTo>
                    <a:lnTo>
                      <a:pt x="2216" y="1565"/>
                    </a:lnTo>
                    <a:close/>
                    <a:moveTo>
                      <a:pt x="2157" y="1577"/>
                    </a:moveTo>
                    <a:lnTo>
                      <a:pt x="2112" y="1641"/>
                    </a:lnTo>
                    <a:lnTo>
                      <a:pt x="2045" y="1618"/>
                    </a:lnTo>
                    <a:lnTo>
                      <a:pt x="2157" y="1577"/>
                    </a:lnTo>
                    <a:close/>
                    <a:moveTo>
                      <a:pt x="2109" y="1641"/>
                    </a:moveTo>
                    <a:lnTo>
                      <a:pt x="1924" y="1660"/>
                    </a:lnTo>
                    <a:lnTo>
                      <a:pt x="2045" y="1618"/>
                    </a:lnTo>
                    <a:lnTo>
                      <a:pt x="2109" y="1641"/>
                    </a:lnTo>
                    <a:close/>
                    <a:moveTo>
                      <a:pt x="1881" y="1561"/>
                    </a:moveTo>
                    <a:lnTo>
                      <a:pt x="1739" y="1625"/>
                    </a:lnTo>
                    <a:lnTo>
                      <a:pt x="1701" y="1601"/>
                    </a:lnTo>
                    <a:lnTo>
                      <a:pt x="1881" y="1561"/>
                    </a:lnTo>
                    <a:close/>
                    <a:moveTo>
                      <a:pt x="1701" y="1601"/>
                    </a:moveTo>
                    <a:lnTo>
                      <a:pt x="1736" y="1625"/>
                    </a:lnTo>
                    <a:lnTo>
                      <a:pt x="1651" y="1611"/>
                    </a:lnTo>
                    <a:lnTo>
                      <a:pt x="1701" y="1601"/>
                    </a:lnTo>
                    <a:close/>
                    <a:moveTo>
                      <a:pt x="1698" y="1601"/>
                    </a:moveTo>
                    <a:lnTo>
                      <a:pt x="1651" y="1611"/>
                    </a:lnTo>
                    <a:lnTo>
                      <a:pt x="1663" y="1577"/>
                    </a:lnTo>
                    <a:lnTo>
                      <a:pt x="1698" y="1601"/>
                    </a:lnTo>
                    <a:close/>
                    <a:moveTo>
                      <a:pt x="1651" y="1608"/>
                    </a:moveTo>
                    <a:lnTo>
                      <a:pt x="1648" y="1568"/>
                    </a:lnTo>
                    <a:lnTo>
                      <a:pt x="1663" y="1575"/>
                    </a:lnTo>
                    <a:lnTo>
                      <a:pt x="1651" y="1608"/>
                    </a:lnTo>
                    <a:close/>
                    <a:moveTo>
                      <a:pt x="1648" y="1565"/>
                    </a:moveTo>
                    <a:lnTo>
                      <a:pt x="1644" y="1459"/>
                    </a:lnTo>
                    <a:lnTo>
                      <a:pt x="1644" y="1459"/>
                    </a:lnTo>
                    <a:lnTo>
                      <a:pt x="1717" y="1418"/>
                    </a:lnTo>
                    <a:lnTo>
                      <a:pt x="1663" y="1575"/>
                    </a:lnTo>
                    <a:lnTo>
                      <a:pt x="1648" y="1565"/>
                    </a:lnTo>
                    <a:close/>
                    <a:moveTo>
                      <a:pt x="1644" y="1461"/>
                    </a:moveTo>
                    <a:lnTo>
                      <a:pt x="1648" y="1565"/>
                    </a:lnTo>
                    <a:lnTo>
                      <a:pt x="1599" y="1535"/>
                    </a:lnTo>
                    <a:lnTo>
                      <a:pt x="1644" y="1461"/>
                    </a:lnTo>
                    <a:close/>
                    <a:moveTo>
                      <a:pt x="1523" y="1352"/>
                    </a:moveTo>
                    <a:lnTo>
                      <a:pt x="1553" y="1333"/>
                    </a:lnTo>
                    <a:lnTo>
                      <a:pt x="1644" y="1380"/>
                    </a:lnTo>
                    <a:lnTo>
                      <a:pt x="1644" y="1425"/>
                    </a:lnTo>
                    <a:lnTo>
                      <a:pt x="1591" y="1432"/>
                    </a:lnTo>
                    <a:lnTo>
                      <a:pt x="1523" y="1352"/>
                    </a:lnTo>
                    <a:close/>
                    <a:moveTo>
                      <a:pt x="1589" y="1430"/>
                    </a:moveTo>
                    <a:lnTo>
                      <a:pt x="1494" y="1373"/>
                    </a:lnTo>
                    <a:lnTo>
                      <a:pt x="1523" y="1354"/>
                    </a:lnTo>
                    <a:lnTo>
                      <a:pt x="1589" y="1430"/>
                    </a:lnTo>
                    <a:close/>
                    <a:moveTo>
                      <a:pt x="1539" y="1271"/>
                    </a:moveTo>
                    <a:lnTo>
                      <a:pt x="1520" y="1314"/>
                    </a:lnTo>
                    <a:lnTo>
                      <a:pt x="1466" y="1285"/>
                    </a:lnTo>
                    <a:lnTo>
                      <a:pt x="1539" y="1271"/>
                    </a:lnTo>
                    <a:close/>
                    <a:moveTo>
                      <a:pt x="1542" y="1271"/>
                    </a:moveTo>
                    <a:lnTo>
                      <a:pt x="1589" y="1304"/>
                    </a:lnTo>
                    <a:lnTo>
                      <a:pt x="1553" y="1330"/>
                    </a:lnTo>
                    <a:lnTo>
                      <a:pt x="1523" y="1314"/>
                    </a:lnTo>
                    <a:lnTo>
                      <a:pt x="1542" y="1271"/>
                    </a:lnTo>
                    <a:close/>
                    <a:moveTo>
                      <a:pt x="1553" y="1330"/>
                    </a:moveTo>
                    <a:lnTo>
                      <a:pt x="1523" y="1352"/>
                    </a:lnTo>
                    <a:lnTo>
                      <a:pt x="1511" y="1337"/>
                    </a:lnTo>
                    <a:lnTo>
                      <a:pt x="1520" y="1314"/>
                    </a:lnTo>
                    <a:lnTo>
                      <a:pt x="1553" y="1330"/>
                    </a:lnTo>
                    <a:close/>
                    <a:moveTo>
                      <a:pt x="1644" y="1428"/>
                    </a:moveTo>
                    <a:lnTo>
                      <a:pt x="1644" y="1459"/>
                    </a:lnTo>
                    <a:lnTo>
                      <a:pt x="1594" y="1432"/>
                    </a:lnTo>
                    <a:lnTo>
                      <a:pt x="1644" y="1428"/>
                    </a:lnTo>
                    <a:close/>
                    <a:moveTo>
                      <a:pt x="1644" y="1459"/>
                    </a:moveTo>
                    <a:lnTo>
                      <a:pt x="1644" y="1428"/>
                    </a:lnTo>
                    <a:lnTo>
                      <a:pt x="1715" y="1418"/>
                    </a:lnTo>
                    <a:lnTo>
                      <a:pt x="1644" y="1459"/>
                    </a:lnTo>
                    <a:close/>
                    <a:moveTo>
                      <a:pt x="1717" y="1418"/>
                    </a:moveTo>
                    <a:lnTo>
                      <a:pt x="1644" y="1425"/>
                    </a:lnTo>
                    <a:lnTo>
                      <a:pt x="1644" y="1380"/>
                    </a:lnTo>
                    <a:lnTo>
                      <a:pt x="1717" y="1418"/>
                    </a:lnTo>
                    <a:close/>
                    <a:moveTo>
                      <a:pt x="1553" y="1330"/>
                    </a:moveTo>
                    <a:lnTo>
                      <a:pt x="1591" y="1304"/>
                    </a:lnTo>
                    <a:lnTo>
                      <a:pt x="1644" y="1342"/>
                    </a:lnTo>
                    <a:lnTo>
                      <a:pt x="1644" y="1378"/>
                    </a:lnTo>
                    <a:lnTo>
                      <a:pt x="1553" y="1330"/>
                    </a:lnTo>
                    <a:close/>
                    <a:moveTo>
                      <a:pt x="1644" y="1340"/>
                    </a:moveTo>
                    <a:lnTo>
                      <a:pt x="1591" y="1304"/>
                    </a:lnTo>
                    <a:lnTo>
                      <a:pt x="1677" y="1245"/>
                    </a:lnTo>
                    <a:lnTo>
                      <a:pt x="1644" y="1340"/>
                    </a:lnTo>
                    <a:close/>
                    <a:moveTo>
                      <a:pt x="1677" y="1245"/>
                    </a:moveTo>
                    <a:lnTo>
                      <a:pt x="1591" y="1304"/>
                    </a:lnTo>
                    <a:lnTo>
                      <a:pt x="1542" y="1271"/>
                    </a:lnTo>
                    <a:lnTo>
                      <a:pt x="1677" y="1245"/>
                    </a:lnTo>
                    <a:close/>
                    <a:moveTo>
                      <a:pt x="1539" y="1271"/>
                    </a:moveTo>
                    <a:lnTo>
                      <a:pt x="1463" y="1283"/>
                    </a:lnTo>
                    <a:lnTo>
                      <a:pt x="1435" y="1221"/>
                    </a:lnTo>
                    <a:lnTo>
                      <a:pt x="1539" y="1271"/>
                    </a:lnTo>
                    <a:close/>
                    <a:moveTo>
                      <a:pt x="1463" y="1283"/>
                    </a:moveTo>
                    <a:lnTo>
                      <a:pt x="1318" y="1164"/>
                    </a:lnTo>
                    <a:lnTo>
                      <a:pt x="1432" y="1219"/>
                    </a:lnTo>
                    <a:lnTo>
                      <a:pt x="1463" y="1283"/>
                    </a:lnTo>
                    <a:close/>
                    <a:moveTo>
                      <a:pt x="1209" y="1010"/>
                    </a:moveTo>
                    <a:lnTo>
                      <a:pt x="1169" y="1062"/>
                    </a:lnTo>
                    <a:lnTo>
                      <a:pt x="1059" y="1060"/>
                    </a:lnTo>
                    <a:lnTo>
                      <a:pt x="1209" y="1010"/>
                    </a:lnTo>
                    <a:close/>
                    <a:moveTo>
                      <a:pt x="1055" y="1062"/>
                    </a:moveTo>
                    <a:lnTo>
                      <a:pt x="953" y="1145"/>
                    </a:lnTo>
                    <a:lnTo>
                      <a:pt x="893" y="1119"/>
                    </a:lnTo>
                    <a:lnTo>
                      <a:pt x="884" y="1067"/>
                    </a:lnTo>
                    <a:lnTo>
                      <a:pt x="1055" y="1062"/>
                    </a:lnTo>
                    <a:close/>
                    <a:moveTo>
                      <a:pt x="872" y="1000"/>
                    </a:moveTo>
                    <a:lnTo>
                      <a:pt x="786" y="832"/>
                    </a:lnTo>
                    <a:lnTo>
                      <a:pt x="955" y="855"/>
                    </a:lnTo>
                    <a:lnTo>
                      <a:pt x="872" y="1000"/>
                    </a:lnTo>
                    <a:close/>
                    <a:moveTo>
                      <a:pt x="824" y="333"/>
                    </a:moveTo>
                    <a:lnTo>
                      <a:pt x="879" y="394"/>
                    </a:lnTo>
                    <a:lnTo>
                      <a:pt x="748" y="454"/>
                    </a:lnTo>
                    <a:lnTo>
                      <a:pt x="824" y="333"/>
                    </a:lnTo>
                    <a:close/>
                    <a:moveTo>
                      <a:pt x="748" y="451"/>
                    </a:moveTo>
                    <a:lnTo>
                      <a:pt x="798" y="304"/>
                    </a:lnTo>
                    <a:lnTo>
                      <a:pt x="822" y="330"/>
                    </a:lnTo>
                    <a:lnTo>
                      <a:pt x="748" y="451"/>
                    </a:lnTo>
                    <a:close/>
                    <a:moveTo>
                      <a:pt x="763" y="546"/>
                    </a:moveTo>
                    <a:lnTo>
                      <a:pt x="727" y="642"/>
                    </a:lnTo>
                    <a:lnTo>
                      <a:pt x="694" y="596"/>
                    </a:lnTo>
                    <a:lnTo>
                      <a:pt x="763" y="546"/>
                    </a:lnTo>
                    <a:close/>
                    <a:moveTo>
                      <a:pt x="763" y="546"/>
                    </a:moveTo>
                    <a:lnTo>
                      <a:pt x="748" y="456"/>
                    </a:lnTo>
                    <a:lnTo>
                      <a:pt x="860" y="494"/>
                    </a:lnTo>
                    <a:lnTo>
                      <a:pt x="829" y="530"/>
                    </a:lnTo>
                    <a:lnTo>
                      <a:pt x="763" y="546"/>
                    </a:lnTo>
                    <a:close/>
                    <a:moveTo>
                      <a:pt x="732" y="497"/>
                    </a:moveTo>
                    <a:lnTo>
                      <a:pt x="722" y="482"/>
                    </a:lnTo>
                    <a:lnTo>
                      <a:pt x="746" y="456"/>
                    </a:lnTo>
                    <a:lnTo>
                      <a:pt x="732" y="497"/>
                    </a:lnTo>
                    <a:close/>
                    <a:moveTo>
                      <a:pt x="748" y="456"/>
                    </a:moveTo>
                    <a:lnTo>
                      <a:pt x="763" y="544"/>
                    </a:lnTo>
                    <a:lnTo>
                      <a:pt x="732" y="497"/>
                    </a:lnTo>
                    <a:lnTo>
                      <a:pt x="748" y="456"/>
                    </a:lnTo>
                    <a:close/>
                    <a:moveTo>
                      <a:pt x="763" y="546"/>
                    </a:moveTo>
                    <a:lnTo>
                      <a:pt x="691" y="596"/>
                    </a:lnTo>
                    <a:lnTo>
                      <a:pt x="732" y="499"/>
                    </a:lnTo>
                    <a:lnTo>
                      <a:pt x="763" y="546"/>
                    </a:lnTo>
                    <a:close/>
                    <a:moveTo>
                      <a:pt x="727" y="642"/>
                    </a:moveTo>
                    <a:lnTo>
                      <a:pt x="679" y="627"/>
                    </a:lnTo>
                    <a:lnTo>
                      <a:pt x="691" y="599"/>
                    </a:lnTo>
                    <a:lnTo>
                      <a:pt x="727" y="642"/>
                    </a:lnTo>
                    <a:close/>
                    <a:moveTo>
                      <a:pt x="727" y="642"/>
                    </a:moveTo>
                    <a:lnTo>
                      <a:pt x="758" y="744"/>
                    </a:lnTo>
                    <a:lnTo>
                      <a:pt x="722" y="751"/>
                    </a:lnTo>
                    <a:lnTo>
                      <a:pt x="658" y="670"/>
                    </a:lnTo>
                    <a:lnTo>
                      <a:pt x="679" y="627"/>
                    </a:lnTo>
                    <a:lnTo>
                      <a:pt x="727" y="642"/>
                    </a:lnTo>
                    <a:close/>
                    <a:moveTo>
                      <a:pt x="729" y="644"/>
                    </a:moveTo>
                    <a:lnTo>
                      <a:pt x="793" y="737"/>
                    </a:lnTo>
                    <a:lnTo>
                      <a:pt x="760" y="744"/>
                    </a:lnTo>
                    <a:lnTo>
                      <a:pt x="729" y="644"/>
                    </a:lnTo>
                    <a:close/>
                    <a:moveTo>
                      <a:pt x="758" y="744"/>
                    </a:moveTo>
                    <a:lnTo>
                      <a:pt x="765" y="763"/>
                    </a:lnTo>
                    <a:lnTo>
                      <a:pt x="744" y="779"/>
                    </a:lnTo>
                    <a:lnTo>
                      <a:pt x="722" y="751"/>
                    </a:lnTo>
                    <a:lnTo>
                      <a:pt x="758" y="744"/>
                    </a:lnTo>
                    <a:close/>
                    <a:moveTo>
                      <a:pt x="744" y="779"/>
                    </a:moveTo>
                    <a:lnTo>
                      <a:pt x="710" y="810"/>
                    </a:lnTo>
                    <a:lnTo>
                      <a:pt x="677" y="760"/>
                    </a:lnTo>
                    <a:lnTo>
                      <a:pt x="722" y="751"/>
                    </a:lnTo>
                    <a:lnTo>
                      <a:pt x="744" y="779"/>
                    </a:lnTo>
                    <a:close/>
                    <a:moveTo>
                      <a:pt x="744" y="779"/>
                    </a:moveTo>
                    <a:lnTo>
                      <a:pt x="784" y="829"/>
                    </a:lnTo>
                    <a:lnTo>
                      <a:pt x="710" y="810"/>
                    </a:lnTo>
                    <a:lnTo>
                      <a:pt x="744" y="779"/>
                    </a:lnTo>
                    <a:close/>
                    <a:moveTo>
                      <a:pt x="869" y="998"/>
                    </a:moveTo>
                    <a:lnTo>
                      <a:pt x="786" y="900"/>
                    </a:lnTo>
                    <a:lnTo>
                      <a:pt x="786" y="832"/>
                    </a:lnTo>
                    <a:lnTo>
                      <a:pt x="869" y="998"/>
                    </a:lnTo>
                    <a:close/>
                    <a:moveTo>
                      <a:pt x="784" y="827"/>
                    </a:moveTo>
                    <a:lnTo>
                      <a:pt x="746" y="779"/>
                    </a:lnTo>
                    <a:lnTo>
                      <a:pt x="765" y="763"/>
                    </a:lnTo>
                    <a:lnTo>
                      <a:pt x="784" y="827"/>
                    </a:lnTo>
                    <a:close/>
                    <a:moveTo>
                      <a:pt x="760" y="744"/>
                    </a:moveTo>
                    <a:lnTo>
                      <a:pt x="791" y="737"/>
                    </a:lnTo>
                    <a:lnTo>
                      <a:pt x="765" y="760"/>
                    </a:lnTo>
                    <a:lnTo>
                      <a:pt x="760" y="744"/>
                    </a:lnTo>
                    <a:close/>
                    <a:moveTo>
                      <a:pt x="729" y="639"/>
                    </a:moveTo>
                    <a:lnTo>
                      <a:pt x="763" y="546"/>
                    </a:lnTo>
                    <a:lnTo>
                      <a:pt x="829" y="530"/>
                    </a:lnTo>
                    <a:lnTo>
                      <a:pt x="729" y="639"/>
                    </a:lnTo>
                    <a:close/>
                    <a:moveTo>
                      <a:pt x="967" y="494"/>
                    </a:moveTo>
                    <a:lnTo>
                      <a:pt x="831" y="530"/>
                    </a:lnTo>
                    <a:lnTo>
                      <a:pt x="862" y="494"/>
                    </a:lnTo>
                    <a:lnTo>
                      <a:pt x="862" y="494"/>
                    </a:lnTo>
                    <a:lnTo>
                      <a:pt x="748" y="456"/>
                    </a:lnTo>
                    <a:lnTo>
                      <a:pt x="879" y="394"/>
                    </a:lnTo>
                    <a:lnTo>
                      <a:pt x="967" y="494"/>
                    </a:lnTo>
                    <a:close/>
                    <a:moveTo>
                      <a:pt x="879" y="394"/>
                    </a:moveTo>
                    <a:lnTo>
                      <a:pt x="824" y="330"/>
                    </a:lnTo>
                    <a:lnTo>
                      <a:pt x="836" y="311"/>
                    </a:lnTo>
                    <a:lnTo>
                      <a:pt x="981" y="347"/>
                    </a:lnTo>
                    <a:lnTo>
                      <a:pt x="879" y="394"/>
                    </a:lnTo>
                    <a:close/>
                    <a:moveTo>
                      <a:pt x="879" y="238"/>
                    </a:moveTo>
                    <a:lnTo>
                      <a:pt x="981" y="347"/>
                    </a:lnTo>
                    <a:lnTo>
                      <a:pt x="836" y="311"/>
                    </a:lnTo>
                    <a:lnTo>
                      <a:pt x="879" y="238"/>
                    </a:lnTo>
                    <a:close/>
                    <a:moveTo>
                      <a:pt x="834" y="311"/>
                    </a:moveTo>
                    <a:lnTo>
                      <a:pt x="822" y="330"/>
                    </a:lnTo>
                    <a:lnTo>
                      <a:pt x="798" y="304"/>
                    </a:lnTo>
                    <a:lnTo>
                      <a:pt x="834" y="311"/>
                    </a:lnTo>
                    <a:close/>
                    <a:moveTo>
                      <a:pt x="796" y="304"/>
                    </a:moveTo>
                    <a:lnTo>
                      <a:pt x="748" y="454"/>
                    </a:lnTo>
                    <a:lnTo>
                      <a:pt x="672" y="406"/>
                    </a:lnTo>
                    <a:lnTo>
                      <a:pt x="796" y="304"/>
                    </a:lnTo>
                    <a:close/>
                    <a:moveTo>
                      <a:pt x="796" y="304"/>
                    </a:moveTo>
                    <a:lnTo>
                      <a:pt x="672" y="406"/>
                    </a:lnTo>
                    <a:lnTo>
                      <a:pt x="618" y="368"/>
                    </a:lnTo>
                    <a:lnTo>
                      <a:pt x="796" y="304"/>
                    </a:lnTo>
                    <a:close/>
                    <a:moveTo>
                      <a:pt x="618" y="368"/>
                    </a:moveTo>
                    <a:lnTo>
                      <a:pt x="672" y="406"/>
                    </a:lnTo>
                    <a:lnTo>
                      <a:pt x="513" y="406"/>
                    </a:lnTo>
                    <a:lnTo>
                      <a:pt x="618" y="368"/>
                    </a:lnTo>
                    <a:close/>
                    <a:moveTo>
                      <a:pt x="511" y="406"/>
                    </a:moveTo>
                    <a:lnTo>
                      <a:pt x="520" y="302"/>
                    </a:lnTo>
                    <a:lnTo>
                      <a:pt x="615" y="368"/>
                    </a:lnTo>
                    <a:lnTo>
                      <a:pt x="511" y="406"/>
                    </a:lnTo>
                    <a:close/>
                    <a:moveTo>
                      <a:pt x="475" y="138"/>
                    </a:moveTo>
                    <a:lnTo>
                      <a:pt x="520" y="299"/>
                    </a:lnTo>
                    <a:lnTo>
                      <a:pt x="337" y="240"/>
                    </a:lnTo>
                    <a:lnTo>
                      <a:pt x="475" y="138"/>
                    </a:lnTo>
                    <a:close/>
                    <a:moveTo>
                      <a:pt x="238" y="231"/>
                    </a:moveTo>
                    <a:lnTo>
                      <a:pt x="271" y="233"/>
                    </a:lnTo>
                    <a:lnTo>
                      <a:pt x="269" y="280"/>
                    </a:lnTo>
                    <a:lnTo>
                      <a:pt x="212" y="266"/>
                    </a:lnTo>
                    <a:lnTo>
                      <a:pt x="238" y="231"/>
                    </a:lnTo>
                    <a:close/>
                    <a:moveTo>
                      <a:pt x="152" y="354"/>
                    </a:moveTo>
                    <a:lnTo>
                      <a:pt x="147" y="254"/>
                    </a:lnTo>
                    <a:lnTo>
                      <a:pt x="209" y="269"/>
                    </a:lnTo>
                    <a:lnTo>
                      <a:pt x="152" y="354"/>
                    </a:lnTo>
                    <a:close/>
                    <a:moveTo>
                      <a:pt x="164" y="150"/>
                    </a:moveTo>
                    <a:lnTo>
                      <a:pt x="257" y="197"/>
                    </a:lnTo>
                    <a:lnTo>
                      <a:pt x="235" y="228"/>
                    </a:lnTo>
                    <a:lnTo>
                      <a:pt x="136" y="216"/>
                    </a:lnTo>
                    <a:lnTo>
                      <a:pt x="119" y="174"/>
                    </a:lnTo>
                    <a:lnTo>
                      <a:pt x="164" y="150"/>
                    </a:lnTo>
                    <a:close/>
                    <a:moveTo>
                      <a:pt x="119" y="171"/>
                    </a:moveTo>
                    <a:lnTo>
                      <a:pt x="107" y="143"/>
                    </a:lnTo>
                    <a:lnTo>
                      <a:pt x="162" y="150"/>
                    </a:lnTo>
                    <a:lnTo>
                      <a:pt x="119" y="171"/>
                    </a:lnTo>
                    <a:close/>
                    <a:moveTo>
                      <a:pt x="257" y="197"/>
                    </a:moveTo>
                    <a:lnTo>
                      <a:pt x="166" y="150"/>
                    </a:lnTo>
                    <a:lnTo>
                      <a:pt x="276" y="169"/>
                    </a:lnTo>
                    <a:lnTo>
                      <a:pt x="257" y="197"/>
                    </a:lnTo>
                    <a:close/>
                    <a:moveTo>
                      <a:pt x="257" y="200"/>
                    </a:moveTo>
                    <a:lnTo>
                      <a:pt x="273" y="207"/>
                    </a:lnTo>
                    <a:lnTo>
                      <a:pt x="271" y="233"/>
                    </a:lnTo>
                    <a:lnTo>
                      <a:pt x="238" y="228"/>
                    </a:lnTo>
                    <a:lnTo>
                      <a:pt x="257" y="200"/>
                    </a:lnTo>
                    <a:close/>
                    <a:moveTo>
                      <a:pt x="271" y="280"/>
                    </a:moveTo>
                    <a:lnTo>
                      <a:pt x="273" y="233"/>
                    </a:lnTo>
                    <a:lnTo>
                      <a:pt x="335" y="242"/>
                    </a:lnTo>
                    <a:lnTo>
                      <a:pt x="271" y="280"/>
                    </a:lnTo>
                    <a:close/>
                    <a:moveTo>
                      <a:pt x="516" y="299"/>
                    </a:moveTo>
                    <a:lnTo>
                      <a:pt x="390" y="290"/>
                    </a:lnTo>
                    <a:lnTo>
                      <a:pt x="340" y="242"/>
                    </a:lnTo>
                    <a:lnTo>
                      <a:pt x="516" y="299"/>
                    </a:lnTo>
                    <a:close/>
                    <a:moveTo>
                      <a:pt x="335" y="240"/>
                    </a:moveTo>
                    <a:lnTo>
                      <a:pt x="273" y="233"/>
                    </a:lnTo>
                    <a:lnTo>
                      <a:pt x="276" y="209"/>
                    </a:lnTo>
                    <a:lnTo>
                      <a:pt x="335" y="240"/>
                    </a:lnTo>
                    <a:close/>
                    <a:moveTo>
                      <a:pt x="257" y="197"/>
                    </a:moveTo>
                    <a:lnTo>
                      <a:pt x="276" y="171"/>
                    </a:lnTo>
                    <a:lnTo>
                      <a:pt x="273" y="207"/>
                    </a:lnTo>
                    <a:lnTo>
                      <a:pt x="257" y="197"/>
                    </a:lnTo>
                    <a:close/>
                    <a:moveTo>
                      <a:pt x="107" y="143"/>
                    </a:moveTo>
                    <a:lnTo>
                      <a:pt x="121" y="57"/>
                    </a:lnTo>
                    <a:lnTo>
                      <a:pt x="164" y="147"/>
                    </a:lnTo>
                    <a:lnTo>
                      <a:pt x="107" y="143"/>
                    </a:lnTo>
                    <a:close/>
                    <a:moveTo>
                      <a:pt x="119" y="57"/>
                    </a:moveTo>
                    <a:lnTo>
                      <a:pt x="107" y="140"/>
                    </a:lnTo>
                    <a:lnTo>
                      <a:pt x="48" y="5"/>
                    </a:lnTo>
                    <a:lnTo>
                      <a:pt x="119" y="57"/>
                    </a:lnTo>
                    <a:close/>
                    <a:moveTo>
                      <a:pt x="107" y="143"/>
                    </a:moveTo>
                    <a:lnTo>
                      <a:pt x="117" y="174"/>
                    </a:lnTo>
                    <a:lnTo>
                      <a:pt x="52" y="207"/>
                    </a:lnTo>
                    <a:lnTo>
                      <a:pt x="107" y="143"/>
                    </a:lnTo>
                    <a:close/>
                    <a:moveTo>
                      <a:pt x="52" y="207"/>
                    </a:moveTo>
                    <a:lnTo>
                      <a:pt x="117" y="174"/>
                    </a:lnTo>
                    <a:lnTo>
                      <a:pt x="133" y="216"/>
                    </a:lnTo>
                    <a:lnTo>
                      <a:pt x="52" y="207"/>
                    </a:lnTo>
                    <a:close/>
                    <a:moveTo>
                      <a:pt x="136" y="219"/>
                    </a:moveTo>
                    <a:lnTo>
                      <a:pt x="235" y="231"/>
                    </a:lnTo>
                    <a:lnTo>
                      <a:pt x="212" y="266"/>
                    </a:lnTo>
                    <a:lnTo>
                      <a:pt x="147" y="252"/>
                    </a:lnTo>
                    <a:lnTo>
                      <a:pt x="136" y="219"/>
                    </a:lnTo>
                    <a:close/>
                    <a:moveTo>
                      <a:pt x="147" y="254"/>
                    </a:moveTo>
                    <a:lnTo>
                      <a:pt x="150" y="356"/>
                    </a:lnTo>
                    <a:lnTo>
                      <a:pt x="5" y="373"/>
                    </a:lnTo>
                    <a:lnTo>
                      <a:pt x="147" y="254"/>
                    </a:lnTo>
                    <a:close/>
                    <a:moveTo>
                      <a:pt x="5" y="373"/>
                    </a:moveTo>
                    <a:lnTo>
                      <a:pt x="150" y="356"/>
                    </a:lnTo>
                    <a:lnTo>
                      <a:pt x="150" y="359"/>
                    </a:lnTo>
                    <a:lnTo>
                      <a:pt x="150" y="359"/>
                    </a:lnTo>
                    <a:lnTo>
                      <a:pt x="119" y="411"/>
                    </a:lnTo>
                    <a:lnTo>
                      <a:pt x="5" y="373"/>
                    </a:lnTo>
                    <a:close/>
                    <a:moveTo>
                      <a:pt x="152" y="354"/>
                    </a:moveTo>
                    <a:lnTo>
                      <a:pt x="212" y="269"/>
                    </a:lnTo>
                    <a:lnTo>
                      <a:pt x="269" y="280"/>
                    </a:lnTo>
                    <a:lnTo>
                      <a:pt x="152" y="354"/>
                    </a:lnTo>
                    <a:close/>
                    <a:moveTo>
                      <a:pt x="271" y="280"/>
                    </a:moveTo>
                    <a:lnTo>
                      <a:pt x="337" y="242"/>
                    </a:lnTo>
                    <a:lnTo>
                      <a:pt x="387" y="290"/>
                    </a:lnTo>
                    <a:lnTo>
                      <a:pt x="271" y="280"/>
                    </a:lnTo>
                    <a:close/>
                    <a:moveTo>
                      <a:pt x="390" y="290"/>
                    </a:moveTo>
                    <a:lnTo>
                      <a:pt x="518" y="302"/>
                    </a:lnTo>
                    <a:lnTo>
                      <a:pt x="459" y="356"/>
                    </a:lnTo>
                    <a:lnTo>
                      <a:pt x="390" y="290"/>
                    </a:lnTo>
                    <a:close/>
                    <a:moveTo>
                      <a:pt x="392" y="418"/>
                    </a:moveTo>
                    <a:lnTo>
                      <a:pt x="459" y="359"/>
                    </a:lnTo>
                    <a:lnTo>
                      <a:pt x="511" y="406"/>
                    </a:lnTo>
                    <a:lnTo>
                      <a:pt x="392" y="418"/>
                    </a:lnTo>
                    <a:close/>
                    <a:moveTo>
                      <a:pt x="459" y="356"/>
                    </a:moveTo>
                    <a:lnTo>
                      <a:pt x="520" y="302"/>
                    </a:lnTo>
                    <a:lnTo>
                      <a:pt x="511" y="406"/>
                    </a:lnTo>
                    <a:lnTo>
                      <a:pt x="459" y="356"/>
                    </a:lnTo>
                    <a:close/>
                    <a:moveTo>
                      <a:pt x="516" y="406"/>
                    </a:moveTo>
                    <a:lnTo>
                      <a:pt x="672" y="406"/>
                    </a:lnTo>
                    <a:lnTo>
                      <a:pt x="696" y="444"/>
                    </a:lnTo>
                    <a:lnTo>
                      <a:pt x="516" y="406"/>
                    </a:lnTo>
                    <a:close/>
                    <a:moveTo>
                      <a:pt x="698" y="444"/>
                    </a:moveTo>
                    <a:lnTo>
                      <a:pt x="675" y="409"/>
                    </a:lnTo>
                    <a:lnTo>
                      <a:pt x="746" y="454"/>
                    </a:lnTo>
                    <a:lnTo>
                      <a:pt x="698" y="444"/>
                    </a:lnTo>
                    <a:close/>
                    <a:moveTo>
                      <a:pt x="698" y="447"/>
                    </a:moveTo>
                    <a:lnTo>
                      <a:pt x="746" y="456"/>
                    </a:lnTo>
                    <a:lnTo>
                      <a:pt x="722" y="482"/>
                    </a:lnTo>
                    <a:lnTo>
                      <a:pt x="698" y="447"/>
                    </a:lnTo>
                    <a:close/>
                    <a:moveTo>
                      <a:pt x="722" y="485"/>
                    </a:moveTo>
                    <a:lnTo>
                      <a:pt x="732" y="497"/>
                    </a:lnTo>
                    <a:lnTo>
                      <a:pt x="691" y="596"/>
                    </a:lnTo>
                    <a:lnTo>
                      <a:pt x="691" y="596"/>
                    </a:lnTo>
                    <a:lnTo>
                      <a:pt x="608" y="604"/>
                    </a:lnTo>
                    <a:lnTo>
                      <a:pt x="722" y="485"/>
                    </a:lnTo>
                    <a:close/>
                    <a:moveTo>
                      <a:pt x="691" y="599"/>
                    </a:moveTo>
                    <a:lnTo>
                      <a:pt x="677" y="627"/>
                    </a:lnTo>
                    <a:lnTo>
                      <a:pt x="608" y="606"/>
                    </a:lnTo>
                    <a:lnTo>
                      <a:pt x="691" y="599"/>
                    </a:lnTo>
                    <a:close/>
                    <a:moveTo>
                      <a:pt x="608" y="606"/>
                    </a:moveTo>
                    <a:lnTo>
                      <a:pt x="677" y="627"/>
                    </a:lnTo>
                    <a:lnTo>
                      <a:pt x="658" y="670"/>
                    </a:lnTo>
                    <a:lnTo>
                      <a:pt x="608" y="606"/>
                    </a:lnTo>
                    <a:close/>
                    <a:moveTo>
                      <a:pt x="722" y="751"/>
                    </a:moveTo>
                    <a:lnTo>
                      <a:pt x="677" y="758"/>
                    </a:lnTo>
                    <a:lnTo>
                      <a:pt x="644" y="706"/>
                    </a:lnTo>
                    <a:lnTo>
                      <a:pt x="658" y="670"/>
                    </a:lnTo>
                    <a:lnTo>
                      <a:pt x="722" y="751"/>
                    </a:lnTo>
                    <a:close/>
                    <a:moveTo>
                      <a:pt x="641" y="706"/>
                    </a:moveTo>
                    <a:lnTo>
                      <a:pt x="677" y="760"/>
                    </a:lnTo>
                    <a:lnTo>
                      <a:pt x="573" y="779"/>
                    </a:lnTo>
                    <a:lnTo>
                      <a:pt x="641" y="706"/>
                    </a:lnTo>
                    <a:close/>
                    <a:moveTo>
                      <a:pt x="575" y="779"/>
                    </a:moveTo>
                    <a:lnTo>
                      <a:pt x="677" y="760"/>
                    </a:lnTo>
                    <a:lnTo>
                      <a:pt x="708" y="810"/>
                    </a:lnTo>
                    <a:lnTo>
                      <a:pt x="575" y="779"/>
                    </a:lnTo>
                    <a:close/>
                    <a:moveTo>
                      <a:pt x="710" y="810"/>
                    </a:moveTo>
                    <a:lnTo>
                      <a:pt x="784" y="832"/>
                    </a:lnTo>
                    <a:lnTo>
                      <a:pt x="786" y="900"/>
                    </a:lnTo>
                    <a:lnTo>
                      <a:pt x="710" y="810"/>
                    </a:lnTo>
                    <a:close/>
                    <a:moveTo>
                      <a:pt x="791" y="1069"/>
                    </a:moveTo>
                    <a:lnTo>
                      <a:pt x="786" y="903"/>
                    </a:lnTo>
                    <a:lnTo>
                      <a:pt x="872" y="1003"/>
                    </a:lnTo>
                    <a:lnTo>
                      <a:pt x="791" y="1069"/>
                    </a:lnTo>
                    <a:close/>
                    <a:moveTo>
                      <a:pt x="872" y="1003"/>
                    </a:moveTo>
                    <a:lnTo>
                      <a:pt x="884" y="1067"/>
                    </a:lnTo>
                    <a:lnTo>
                      <a:pt x="793" y="1069"/>
                    </a:lnTo>
                    <a:lnTo>
                      <a:pt x="872" y="1003"/>
                    </a:lnTo>
                    <a:close/>
                    <a:moveTo>
                      <a:pt x="884" y="1067"/>
                    </a:moveTo>
                    <a:lnTo>
                      <a:pt x="893" y="1117"/>
                    </a:lnTo>
                    <a:lnTo>
                      <a:pt x="793" y="1071"/>
                    </a:lnTo>
                    <a:lnTo>
                      <a:pt x="884" y="1067"/>
                    </a:lnTo>
                    <a:close/>
                    <a:moveTo>
                      <a:pt x="793" y="1071"/>
                    </a:moveTo>
                    <a:lnTo>
                      <a:pt x="893" y="1119"/>
                    </a:lnTo>
                    <a:lnTo>
                      <a:pt x="905" y="1183"/>
                    </a:lnTo>
                    <a:lnTo>
                      <a:pt x="793" y="1071"/>
                    </a:lnTo>
                    <a:close/>
                    <a:moveTo>
                      <a:pt x="905" y="1183"/>
                    </a:moveTo>
                    <a:lnTo>
                      <a:pt x="893" y="1119"/>
                    </a:lnTo>
                    <a:lnTo>
                      <a:pt x="953" y="1145"/>
                    </a:lnTo>
                    <a:lnTo>
                      <a:pt x="905" y="1183"/>
                    </a:lnTo>
                    <a:close/>
                    <a:moveTo>
                      <a:pt x="905" y="1185"/>
                    </a:moveTo>
                    <a:lnTo>
                      <a:pt x="953" y="1147"/>
                    </a:lnTo>
                    <a:lnTo>
                      <a:pt x="1064" y="1200"/>
                    </a:lnTo>
                    <a:lnTo>
                      <a:pt x="905" y="1185"/>
                    </a:lnTo>
                    <a:close/>
                    <a:moveTo>
                      <a:pt x="953" y="1145"/>
                    </a:moveTo>
                    <a:lnTo>
                      <a:pt x="1055" y="1062"/>
                    </a:lnTo>
                    <a:lnTo>
                      <a:pt x="1067" y="1200"/>
                    </a:lnTo>
                    <a:lnTo>
                      <a:pt x="953" y="1145"/>
                    </a:lnTo>
                    <a:close/>
                    <a:moveTo>
                      <a:pt x="1067" y="1197"/>
                    </a:moveTo>
                    <a:lnTo>
                      <a:pt x="1057" y="1062"/>
                    </a:lnTo>
                    <a:lnTo>
                      <a:pt x="1169" y="1064"/>
                    </a:lnTo>
                    <a:lnTo>
                      <a:pt x="1067" y="1197"/>
                    </a:lnTo>
                    <a:close/>
                    <a:moveTo>
                      <a:pt x="1171" y="1062"/>
                    </a:moveTo>
                    <a:lnTo>
                      <a:pt x="1209" y="1010"/>
                    </a:lnTo>
                    <a:lnTo>
                      <a:pt x="1247" y="1064"/>
                    </a:lnTo>
                    <a:lnTo>
                      <a:pt x="1171" y="1062"/>
                    </a:lnTo>
                    <a:close/>
                    <a:moveTo>
                      <a:pt x="1249" y="1064"/>
                    </a:moveTo>
                    <a:lnTo>
                      <a:pt x="1211" y="1010"/>
                    </a:lnTo>
                    <a:lnTo>
                      <a:pt x="1359" y="1067"/>
                    </a:lnTo>
                    <a:lnTo>
                      <a:pt x="1249" y="1064"/>
                    </a:lnTo>
                    <a:close/>
                    <a:moveTo>
                      <a:pt x="1361" y="1067"/>
                    </a:moveTo>
                    <a:lnTo>
                      <a:pt x="1314" y="1162"/>
                    </a:lnTo>
                    <a:lnTo>
                      <a:pt x="1249" y="1064"/>
                    </a:lnTo>
                    <a:lnTo>
                      <a:pt x="1361" y="1067"/>
                    </a:lnTo>
                    <a:close/>
                    <a:moveTo>
                      <a:pt x="1361" y="1067"/>
                    </a:moveTo>
                    <a:lnTo>
                      <a:pt x="1432" y="1219"/>
                    </a:lnTo>
                    <a:lnTo>
                      <a:pt x="1316" y="1162"/>
                    </a:lnTo>
                    <a:lnTo>
                      <a:pt x="1361" y="1067"/>
                    </a:lnTo>
                    <a:close/>
                    <a:moveTo>
                      <a:pt x="1297" y="1330"/>
                    </a:moveTo>
                    <a:lnTo>
                      <a:pt x="1314" y="1164"/>
                    </a:lnTo>
                    <a:lnTo>
                      <a:pt x="1463" y="1283"/>
                    </a:lnTo>
                    <a:lnTo>
                      <a:pt x="1297" y="1330"/>
                    </a:lnTo>
                    <a:close/>
                    <a:moveTo>
                      <a:pt x="1466" y="1285"/>
                    </a:moveTo>
                    <a:lnTo>
                      <a:pt x="1520" y="1314"/>
                    </a:lnTo>
                    <a:lnTo>
                      <a:pt x="1511" y="1337"/>
                    </a:lnTo>
                    <a:lnTo>
                      <a:pt x="1466" y="1285"/>
                    </a:lnTo>
                    <a:close/>
                    <a:moveTo>
                      <a:pt x="1523" y="1352"/>
                    </a:moveTo>
                    <a:lnTo>
                      <a:pt x="1494" y="1371"/>
                    </a:lnTo>
                    <a:lnTo>
                      <a:pt x="1511" y="1340"/>
                    </a:lnTo>
                    <a:lnTo>
                      <a:pt x="1523" y="1352"/>
                    </a:lnTo>
                    <a:close/>
                    <a:moveTo>
                      <a:pt x="1591" y="1432"/>
                    </a:moveTo>
                    <a:lnTo>
                      <a:pt x="1644" y="1459"/>
                    </a:lnTo>
                    <a:lnTo>
                      <a:pt x="1599" y="1532"/>
                    </a:lnTo>
                    <a:lnTo>
                      <a:pt x="1591" y="1432"/>
                    </a:lnTo>
                    <a:close/>
                    <a:moveTo>
                      <a:pt x="1601" y="1537"/>
                    </a:moveTo>
                    <a:lnTo>
                      <a:pt x="1648" y="1565"/>
                    </a:lnTo>
                    <a:lnTo>
                      <a:pt x="1648" y="1611"/>
                    </a:lnTo>
                    <a:lnTo>
                      <a:pt x="1601" y="1537"/>
                    </a:lnTo>
                    <a:close/>
                    <a:moveTo>
                      <a:pt x="1651" y="1613"/>
                    </a:moveTo>
                    <a:lnTo>
                      <a:pt x="1736" y="1625"/>
                    </a:lnTo>
                    <a:lnTo>
                      <a:pt x="1665" y="1770"/>
                    </a:lnTo>
                    <a:lnTo>
                      <a:pt x="1651" y="1613"/>
                    </a:lnTo>
                    <a:close/>
                    <a:moveTo>
                      <a:pt x="1668" y="1770"/>
                    </a:moveTo>
                    <a:lnTo>
                      <a:pt x="1739" y="1625"/>
                    </a:lnTo>
                    <a:lnTo>
                      <a:pt x="1803" y="1639"/>
                    </a:lnTo>
                    <a:lnTo>
                      <a:pt x="1668" y="1770"/>
                    </a:lnTo>
                    <a:close/>
                    <a:moveTo>
                      <a:pt x="1803" y="1637"/>
                    </a:moveTo>
                    <a:lnTo>
                      <a:pt x="1739" y="1625"/>
                    </a:lnTo>
                    <a:lnTo>
                      <a:pt x="1884" y="1561"/>
                    </a:lnTo>
                    <a:lnTo>
                      <a:pt x="1803" y="1637"/>
                    </a:lnTo>
                    <a:close/>
                    <a:moveTo>
                      <a:pt x="1886" y="1561"/>
                    </a:moveTo>
                    <a:lnTo>
                      <a:pt x="1919" y="1660"/>
                    </a:lnTo>
                    <a:lnTo>
                      <a:pt x="1805" y="1637"/>
                    </a:lnTo>
                    <a:lnTo>
                      <a:pt x="1886" y="1561"/>
                    </a:lnTo>
                    <a:close/>
                    <a:moveTo>
                      <a:pt x="1886" y="1561"/>
                    </a:moveTo>
                    <a:lnTo>
                      <a:pt x="2043" y="1618"/>
                    </a:lnTo>
                    <a:lnTo>
                      <a:pt x="1922" y="1660"/>
                    </a:lnTo>
                    <a:lnTo>
                      <a:pt x="1886" y="1561"/>
                    </a:lnTo>
                    <a:close/>
                    <a:moveTo>
                      <a:pt x="1922" y="1660"/>
                    </a:moveTo>
                    <a:lnTo>
                      <a:pt x="2112" y="1641"/>
                    </a:lnTo>
                    <a:lnTo>
                      <a:pt x="2029" y="1791"/>
                    </a:lnTo>
                    <a:lnTo>
                      <a:pt x="1922" y="1660"/>
                    </a:lnTo>
                    <a:close/>
                    <a:moveTo>
                      <a:pt x="2114" y="1641"/>
                    </a:moveTo>
                    <a:lnTo>
                      <a:pt x="2173" y="1622"/>
                    </a:lnTo>
                    <a:lnTo>
                      <a:pt x="2183" y="1646"/>
                    </a:lnTo>
                    <a:lnTo>
                      <a:pt x="2114" y="1641"/>
                    </a:lnTo>
                    <a:close/>
                    <a:moveTo>
                      <a:pt x="2202" y="1649"/>
                    </a:moveTo>
                    <a:lnTo>
                      <a:pt x="2197" y="1679"/>
                    </a:lnTo>
                    <a:lnTo>
                      <a:pt x="2183" y="1646"/>
                    </a:lnTo>
                    <a:lnTo>
                      <a:pt x="2202" y="1649"/>
                    </a:lnTo>
                    <a:close/>
                    <a:moveTo>
                      <a:pt x="2340" y="1615"/>
                    </a:moveTo>
                    <a:lnTo>
                      <a:pt x="2361" y="1637"/>
                    </a:lnTo>
                    <a:lnTo>
                      <a:pt x="2309" y="1656"/>
                    </a:lnTo>
                    <a:lnTo>
                      <a:pt x="2340" y="1615"/>
                    </a:lnTo>
                    <a:close/>
                    <a:moveTo>
                      <a:pt x="2363" y="1639"/>
                    </a:moveTo>
                    <a:lnTo>
                      <a:pt x="2385" y="1720"/>
                    </a:lnTo>
                    <a:lnTo>
                      <a:pt x="2309" y="1656"/>
                    </a:lnTo>
                    <a:lnTo>
                      <a:pt x="2363" y="16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3284">
                <a:extLst>
                  <a:ext uri="{FF2B5EF4-FFF2-40B4-BE49-F238E27FC236}">
                    <a16:creationId xmlns:a16="http://schemas.microsoft.com/office/drawing/2014/main" id="{356F2C32-3ABD-44CC-8667-FC6FF20D28A3}"/>
                  </a:ext>
                </a:extLst>
              </p:cNvPr>
              <p:cNvSpPr>
                <a:spLocks/>
              </p:cNvSpPr>
              <p:nvPr/>
            </p:nvSpPr>
            <p:spPr bwMode="auto">
              <a:xfrm>
                <a:off x="6975035" y="-347780"/>
                <a:ext cx="46900" cy="52417"/>
              </a:xfrm>
              <a:custGeom>
                <a:avLst/>
                <a:gdLst>
                  <a:gd name="T0" fmla="*/ 6 w 7"/>
                  <a:gd name="T1" fmla="*/ 6 h 8"/>
                  <a:gd name="T2" fmla="*/ 1 w 7"/>
                  <a:gd name="T3" fmla="*/ 7 h 8"/>
                  <a:gd name="T4" fmla="*/ 1 w 7"/>
                  <a:gd name="T5" fmla="*/ 2 h 8"/>
                  <a:gd name="T6" fmla="*/ 6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8"/>
                      <a:pt x="3" y="8"/>
                      <a:pt x="1" y="7"/>
                    </a:cubicBezTo>
                    <a:cubicBezTo>
                      <a:pt x="0" y="5"/>
                      <a:pt x="0" y="3"/>
                      <a:pt x="1" y="2"/>
                    </a:cubicBezTo>
                    <a:cubicBezTo>
                      <a:pt x="2" y="0"/>
                      <a:pt x="4" y="0"/>
                      <a:pt x="6" y="2"/>
                    </a:cubicBezTo>
                    <a:cubicBezTo>
                      <a:pt x="7" y="3"/>
                      <a:pt x="7"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3285">
                <a:extLst>
                  <a:ext uri="{FF2B5EF4-FFF2-40B4-BE49-F238E27FC236}">
                    <a16:creationId xmlns:a16="http://schemas.microsoft.com/office/drawing/2014/main" id="{947D576E-63B6-4976-B2CB-205D3DA00FE5}"/>
                  </a:ext>
                </a:extLst>
              </p:cNvPr>
              <p:cNvSpPr>
                <a:spLocks/>
              </p:cNvSpPr>
              <p:nvPr/>
            </p:nvSpPr>
            <p:spPr bwMode="auto">
              <a:xfrm>
                <a:off x="6563972" y="19142"/>
                <a:ext cx="44141" cy="46900"/>
              </a:xfrm>
              <a:custGeom>
                <a:avLst/>
                <a:gdLst>
                  <a:gd name="T0" fmla="*/ 6 w 7"/>
                  <a:gd name="T1" fmla="*/ 6 h 7"/>
                  <a:gd name="T2" fmla="*/ 1 w 7"/>
                  <a:gd name="T3" fmla="*/ 6 h 7"/>
                  <a:gd name="T4" fmla="*/ 1 w 7"/>
                  <a:gd name="T5" fmla="*/ 1 h 7"/>
                  <a:gd name="T6" fmla="*/ 6 w 7"/>
                  <a:gd name="T7" fmla="*/ 1 h 7"/>
                  <a:gd name="T8" fmla="*/ 6 w 7"/>
                  <a:gd name="T9" fmla="*/ 6 h 7"/>
                </a:gdLst>
                <a:ahLst/>
                <a:cxnLst>
                  <a:cxn ang="0">
                    <a:pos x="T0" y="T1"/>
                  </a:cxn>
                  <a:cxn ang="0">
                    <a:pos x="T2" y="T3"/>
                  </a:cxn>
                  <a:cxn ang="0">
                    <a:pos x="T4" y="T5"/>
                  </a:cxn>
                  <a:cxn ang="0">
                    <a:pos x="T6" y="T7"/>
                  </a:cxn>
                  <a:cxn ang="0">
                    <a:pos x="T8" y="T9"/>
                  </a:cxn>
                </a:cxnLst>
                <a:rect l="0" t="0" r="r" b="b"/>
                <a:pathLst>
                  <a:path w="7" h="7">
                    <a:moveTo>
                      <a:pt x="6" y="6"/>
                    </a:moveTo>
                    <a:cubicBezTo>
                      <a:pt x="5" y="7"/>
                      <a:pt x="3" y="7"/>
                      <a:pt x="1" y="6"/>
                    </a:cubicBezTo>
                    <a:cubicBezTo>
                      <a:pt x="0" y="5"/>
                      <a:pt x="0" y="3"/>
                      <a:pt x="1" y="1"/>
                    </a:cubicBezTo>
                    <a:cubicBezTo>
                      <a:pt x="2" y="0"/>
                      <a:pt x="4" y="0"/>
                      <a:pt x="6" y="1"/>
                    </a:cubicBezTo>
                    <a:cubicBezTo>
                      <a:pt x="7" y="2"/>
                      <a:pt x="7"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3286">
                <a:extLst>
                  <a:ext uri="{FF2B5EF4-FFF2-40B4-BE49-F238E27FC236}">
                    <a16:creationId xmlns:a16="http://schemas.microsoft.com/office/drawing/2014/main" id="{FF181C0C-D0AF-4F40-A1C8-9C3C903415C5}"/>
                  </a:ext>
                </a:extLst>
              </p:cNvPr>
              <p:cNvSpPr>
                <a:spLocks/>
              </p:cNvSpPr>
              <p:nvPr/>
            </p:nvSpPr>
            <p:spPr bwMode="auto">
              <a:xfrm>
                <a:off x="7664737" y="-289845"/>
                <a:ext cx="52417" cy="46900"/>
              </a:xfrm>
              <a:custGeom>
                <a:avLst/>
                <a:gdLst>
                  <a:gd name="T0" fmla="*/ 6 w 8"/>
                  <a:gd name="T1" fmla="*/ 6 h 7"/>
                  <a:gd name="T2" fmla="*/ 2 w 8"/>
                  <a:gd name="T3" fmla="*/ 6 h 7"/>
                  <a:gd name="T4" fmla="*/ 1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2" y="6"/>
                    </a:cubicBezTo>
                    <a:cubicBezTo>
                      <a:pt x="0" y="5"/>
                      <a:pt x="0" y="3"/>
                      <a:pt x="1" y="1"/>
                    </a:cubicBezTo>
                    <a:cubicBezTo>
                      <a:pt x="3" y="0"/>
                      <a:pt x="5" y="0"/>
                      <a:pt x="6" y="1"/>
                    </a:cubicBezTo>
                    <a:cubicBezTo>
                      <a:pt x="8" y="2"/>
                      <a:pt x="8"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3287">
                <a:extLst>
                  <a:ext uri="{FF2B5EF4-FFF2-40B4-BE49-F238E27FC236}">
                    <a16:creationId xmlns:a16="http://schemas.microsoft.com/office/drawing/2014/main" id="{2FA6D69E-0CCC-4393-9446-53A5D037EFF0}"/>
                  </a:ext>
                </a:extLst>
              </p:cNvPr>
              <p:cNvSpPr>
                <a:spLocks/>
              </p:cNvSpPr>
              <p:nvPr/>
            </p:nvSpPr>
            <p:spPr bwMode="auto">
              <a:xfrm>
                <a:off x="6997105" y="-648490"/>
                <a:ext cx="38623" cy="38623"/>
              </a:xfrm>
              <a:custGeom>
                <a:avLst/>
                <a:gdLst>
                  <a:gd name="T0" fmla="*/ 5 w 6"/>
                  <a:gd name="T1" fmla="*/ 5 h 6"/>
                  <a:gd name="T2" fmla="*/ 2 w 6"/>
                  <a:gd name="T3" fmla="*/ 5 h 6"/>
                  <a:gd name="T4" fmla="*/ 1 w 6"/>
                  <a:gd name="T5" fmla="*/ 1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1"/>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3288">
                <a:extLst>
                  <a:ext uri="{FF2B5EF4-FFF2-40B4-BE49-F238E27FC236}">
                    <a16:creationId xmlns:a16="http://schemas.microsoft.com/office/drawing/2014/main" id="{D42986CB-C3AC-40F6-9A02-617D61A971F1}"/>
                  </a:ext>
                </a:extLst>
              </p:cNvPr>
              <p:cNvSpPr>
                <a:spLocks/>
              </p:cNvSpPr>
              <p:nvPr/>
            </p:nvSpPr>
            <p:spPr bwMode="auto">
              <a:xfrm>
                <a:off x="7546108" y="-734013"/>
                <a:ext cx="38623"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2" y="6"/>
                      <a:pt x="1" y="5"/>
                    </a:cubicBezTo>
                    <a:cubicBezTo>
                      <a:pt x="0" y="4"/>
                      <a:pt x="0" y="2"/>
                      <a:pt x="1" y="1"/>
                    </a:cubicBezTo>
                    <a:cubicBezTo>
                      <a:pt x="2" y="0"/>
                      <a:pt x="4" y="0"/>
                      <a:pt x="5"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3289">
                <a:extLst>
                  <a:ext uri="{FF2B5EF4-FFF2-40B4-BE49-F238E27FC236}">
                    <a16:creationId xmlns:a16="http://schemas.microsoft.com/office/drawing/2014/main" id="{F0246A36-DF97-4D96-B6DD-BC01DA43A67B}"/>
                  </a:ext>
                </a:extLst>
              </p:cNvPr>
              <p:cNvSpPr>
                <a:spLocks/>
              </p:cNvSpPr>
              <p:nvPr/>
            </p:nvSpPr>
            <p:spPr bwMode="auto">
              <a:xfrm>
                <a:off x="6379132" y="-538138"/>
                <a:ext cx="41382" cy="33106"/>
              </a:xfrm>
              <a:custGeom>
                <a:avLst/>
                <a:gdLst>
                  <a:gd name="T0" fmla="*/ 5 w 6"/>
                  <a:gd name="T1" fmla="*/ 4 h 5"/>
                  <a:gd name="T2" fmla="*/ 1 w 6"/>
                  <a:gd name="T3" fmla="*/ 5 h 5"/>
                  <a:gd name="T4" fmla="*/ 1 w 6"/>
                  <a:gd name="T5" fmla="*/ 1 h 5"/>
                  <a:gd name="T6" fmla="*/ 4 w 6"/>
                  <a:gd name="T7" fmla="*/ 1 h 5"/>
                  <a:gd name="T8" fmla="*/ 5 w 6"/>
                  <a:gd name="T9" fmla="*/ 4 h 5"/>
                </a:gdLst>
                <a:ahLst/>
                <a:cxnLst>
                  <a:cxn ang="0">
                    <a:pos x="T0" y="T1"/>
                  </a:cxn>
                  <a:cxn ang="0">
                    <a:pos x="T2" y="T3"/>
                  </a:cxn>
                  <a:cxn ang="0">
                    <a:pos x="T4" y="T5"/>
                  </a:cxn>
                  <a:cxn ang="0">
                    <a:pos x="T6" y="T7"/>
                  </a:cxn>
                  <a:cxn ang="0">
                    <a:pos x="T8" y="T9"/>
                  </a:cxn>
                </a:cxnLst>
                <a:rect l="0" t="0" r="r" b="b"/>
                <a:pathLst>
                  <a:path w="6" h="5">
                    <a:moveTo>
                      <a:pt x="5" y="4"/>
                    </a:moveTo>
                    <a:cubicBezTo>
                      <a:pt x="4" y="5"/>
                      <a:pt x="2" y="5"/>
                      <a:pt x="1" y="5"/>
                    </a:cubicBezTo>
                    <a:cubicBezTo>
                      <a:pt x="0" y="4"/>
                      <a:pt x="0" y="2"/>
                      <a:pt x="1" y="1"/>
                    </a:cubicBezTo>
                    <a:cubicBezTo>
                      <a:pt x="2" y="0"/>
                      <a:pt x="3" y="0"/>
                      <a:pt x="4"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3290">
                <a:extLst>
                  <a:ext uri="{FF2B5EF4-FFF2-40B4-BE49-F238E27FC236}">
                    <a16:creationId xmlns:a16="http://schemas.microsoft.com/office/drawing/2014/main" id="{5B932D6B-9EAE-4A9C-998A-CDA5ABD29534}"/>
                  </a:ext>
                </a:extLst>
              </p:cNvPr>
              <p:cNvSpPr>
                <a:spLocks/>
              </p:cNvSpPr>
              <p:nvPr/>
            </p:nvSpPr>
            <p:spPr bwMode="auto">
              <a:xfrm>
                <a:off x="6641219" y="-413991"/>
                <a:ext cx="41382"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4" y="0"/>
                      <a:pt x="5"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3291">
                <a:extLst>
                  <a:ext uri="{FF2B5EF4-FFF2-40B4-BE49-F238E27FC236}">
                    <a16:creationId xmlns:a16="http://schemas.microsoft.com/office/drawing/2014/main" id="{66435B90-0F29-47F7-87CA-BE79A7CBE154}"/>
                  </a:ext>
                </a:extLst>
              </p:cNvPr>
              <p:cNvSpPr>
                <a:spLocks/>
              </p:cNvSpPr>
              <p:nvPr/>
            </p:nvSpPr>
            <p:spPr bwMode="auto">
              <a:xfrm>
                <a:off x="8089594" y="534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1" y="5"/>
                    </a:cubicBezTo>
                    <a:cubicBezTo>
                      <a:pt x="0"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3292">
                <a:extLst>
                  <a:ext uri="{FF2B5EF4-FFF2-40B4-BE49-F238E27FC236}">
                    <a16:creationId xmlns:a16="http://schemas.microsoft.com/office/drawing/2014/main" id="{FBD43577-8194-43B7-A7E8-1EF3423FA262}"/>
                  </a:ext>
                </a:extLst>
              </p:cNvPr>
              <p:cNvSpPr>
                <a:spLocks/>
              </p:cNvSpPr>
              <p:nvPr/>
            </p:nvSpPr>
            <p:spPr bwMode="auto">
              <a:xfrm>
                <a:off x="8437204" y="-28156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2" y="6"/>
                      <a:pt x="1" y="5"/>
                    </a:cubicBezTo>
                    <a:cubicBezTo>
                      <a:pt x="0" y="4"/>
                      <a:pt x="0" y="3"/>
                      <a:pt x="1" y="2"/>
                    </a:cubicBezTo>
                    <a:cubicBezTo>
                      <a:pt x="2" y="1"/>
                      <a:pt x="3"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3293">
                <a:extLst>
                  <a:ext uri="{FF2B5EF4-FFF2-40B4-BE49-F238E27FC236}">
                    <a16:creationId xmlns:a16="http://schemas.microsoft.com/office/drawing/2014/main" id="{CEACEF28-B305-463F-938B-936B06A858B7}"/>
                  </a:ext>
                </a:extLst>
              </p:cNvPr>
              <p:cNvSpPr>
                <a:spLocks/>
              </p:cNvSpPr>
              <p:nvPr/>
            </p:nvSpPr>
            <p:spPr bwMode="auto">
              <a:xfrm>
                <a:off x="8903443" y="248123"/>
                <a:ext cx="38623" cy="38623"/>
              </a:xfrm>
              <a:custGeom>
                <a:avLst/>
                <a:gdLst>
                  <a:gd name="T0" fmla="*/ 5 w 6"/>
                  <a:gd name="T1" fmla="*/ 5 h 6"/>
                  <a:gd name="T2" fmla="*/ 2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3294">
                <a:extLst>
                  <a:ext uri="{FF2B5EF4-FFF2-40B4-BE49-F238E27FC236}">
                    <a16:creationId xmlns:a16="http://schemas.microsoft.com/office/drawing/2014/main" id="{0092EFDC-C534-4A0F-90A1-6E868AD33DDD}"/>
                  </a:ext>
                </a:extLst>
              </p:cNvPr>
              <p:cNvSpPr>
                <a:spLocks/>
              </p:cNvSpPr>
              <p:nvPr/>
            </p:nvSpPr>
            <p:spPr bwMode="auto">
              <a:xfrm>
                <a:off x="6569490" y="-957477"/>
                <a:ext cx="38623" cy="38623"/>
              </a:xfrm>
              <a:custGeom>
                <a:avLst/>
                <a:gdLst>
                  <a:gd name="T0" fmla="*/ 5 w 6"/>
                  <a:gd name="T1" fmla="*/ 4 h 6"/>
                  <a:gd name="T2" fmla="*/ 1 w 6"/>
                  <a:gd name="T3" fmla="*/ 5 h 6"/>
                  <a:gd name="T4" fmla="*/ 1 w 6"/>
                  <a:gd name="T5" fmla="*/ 1 h 6"/>
                  <a:gd name="T6" fmla="*/ 4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3" y="0"/>
                      <a:pt x="4"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3295">
                <a:extLst>
                  <a:ext uri="{FF2B5EF4-FFF2-40B4-BE49-F238E27FC236}">
                    <a16:creationId xmlns:a16="http://schemas.microsoft.com/office/drawing/2014/main" id="{F88C315A-E621-4978-B4F6-BB12A03E758C}"/>
                  </a:ext>
                </a:extLst>
              </p:cNvPr>
              <p:cNvSpPr>
                <a:spLocks/>
              </p:cNvSpPr>
              <p:nvPr/>
            </p:nvSpPr>
            <p:spPr bwMode="auto">
              <a:xfrm>
                <a:off x="6693636" y="-700908"/>
                <a:ext cx="27588"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3296">
                <a:extLst>
                  <a:ext uri="{FF2B5EF4-FFF2-40B4-BE49-F238E27FC236}">
                    <a16:creationId xmlns:a16="http://schemas.microsoft.com/office/drawing/2014/main" id="{F52390A2-D9B4-4C7C-8217-99ACA141364E}"/>
                  </a:ext>
                </a:extLst>
              </p:cNvPr>
              <p:cNvSpPr>
                <a:spLocks/>
              </p:cNvSpPr>
              <p:nvPr/>
            </p:nvSpPr>
            <p:spPr bwMode="auto">
              <a:xfrm>
                <a:off x="6368096" y="-1100935"/>
                <a:ext cx="24829" cy="24829"/>
              </a:xfrm>
              <a:custGeom>
                <a:avLst/>
                <a:gdLst>
                  <a:gd name="T0" fmla="*/ 4 w 4"/>
                  <a:gd name="T1" fmla="*/ 3 h 4"/>
                  <a:gd name="T2" fmla="*/ 1 w 4"/>
                  <a:gd name="T3" fmla="*/ 3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3"/>
                    </a:cubicBezTo>
                    <a:cubicBezTo>
                      <a:pt x="0" y="3"/>
                      <a:pt x="0" y="2"/>
                      <a:pt x="1" y="1"/>
                    </a:cubicBezTo>
                    <a:cubicBezTo>
                      <a:pt x="1" y="0"/>
                      <a:pt x="3" y="0"/>
                      <a:pt x="3" y="1"/>
                    </a:cubicBezTo>
                    <a:cubicBezTo>
                      <a:pt x="4"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3297">
                <a:extLst>
                  <a:ext uri="{FF2B5EF4-FFF2-40B4-BE49-F238E27FC236}">
                    <a16:creationId xmlns:a16="http://schemas.microsoft.com/office/drawing/2014/main" id="{D99C4418-6446-4C4F-A664-71C92E652566}"/>
                  </a:ext>
                </a:extLst>
              </p:cNvPr>
              <p:cNvSpPr>
                <a:spLocks/>
              </p:cNvSpPr>
              <p:nvPr/>
            </p:nvSpPr>
            <p:spPr bwMode="auto">
              <a:xfrm>
                <a:off x="6530866" y="-714702"/>
                <a:ext cx="33106" cy="24829"/>
              </a:xfrm>
              <a:custGeom>
                <a:avLst/>
                <a:gdLst>
                  <a:gd name="T0" fmla="*/ 4 w 5"/>
                  <a:gd name="T1" fmla="*/ 3 h 4"/>
                  <a:gd name="T2" fmla="*/ 1 w 5"/>
                  <a:gd name="T3" fmla="*/ 3 h 4"/>
                  <a:gd name="T4" fmla="*/ 1 w 5"/>
                  <a:gd name="T5" fmla="*/ 1 h 4"/>
                  <a:gd name="T6" fmla="*/ 4 w 5"/>
                  <a:gd name="T7" fmla="*/ 0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3" y="4"/>
                      <a:pt x="2" y="4"/>
                      <a:pt x="1" y="3"/>
                    </a:cubicBezTo>
                    <a:cubicBezTo>
                      <a:pt x="1" y="3"/>
                      <a:pt x="0" y="1"/>
                      <a:pt x="1" y="1"/>
                    </a:cubicBezTo>
                    <a:cubicBezTo>
                      <a:pt x="2" y="0"/>
                      <a:pt x="3" y="0"/>
                      <a:pt x="4" y="0"/>
                    </a:cubicBezTo>
                    <a:cubicBezTo>
                      <a:pt x="5" y="1"/>
                      <a:pt x="5"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3298">
                <a:extLst>
                  <a:ext uri="{FF2B5EF4-FFF2-40B4-BE49-F238E27FC236}">
                    <a16:creationId xmlns:a16="http://schemas.microsoft.com/office/drawing/2014/main" id="{5CEC35EF-B372-4BA3-81FB-CF91435239E1}"/>
                  </a:ext>
                </a:extLst>
              </p:cNvPr>
              <p:cNvSpPr>
                <a:spLocks/>
              </p:cNvSpPr>
              <p:nvPr/>
            </p:nvSpPr>
            <p:spPr bwMode="auto">
              <a:xfrm>
                <a:off x="6660530" y="-124316"/>
                <a:ext cx="27588" cy="24829"/>
              </a:xfrm>
              <a:custGeom>
                <a:avLst/>
                <a:gdLst>
                  <a:gd name="T0" fmla="*/ 3 w 4"/>
                  <a:gd name="T1" fmla="*/ 3 h 4"/>
                  <a:gd name="T2" fmla="*/ 0 w 4"/>
                  <a:gd name="T3" fmla="*/ 3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3"/>
                      <a:pt x="0" y="2"/>
                      <a:pt x="0" y="1"/>
                    </a:cubicBezTo>
                    <a:cubicBezTo>
                      <a:pt x="1" y="0"/>
                      <a:pt x="2" y="0"/>
                      <a:pt x="3" y="1"/>
                    </a:cubicBezTo>
                    <a:cubicBezTo>
                      <a:pt x="4" y="1"/>
                      <a:pt x="4"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3299">
                <a:extLst>
                  <a:ext uri="{FF2B5EF4-FFF2-40B4-BE49-F238E27FC236}">
                    <a16:creationId xmlns:a16="http://schemas.microsoft.com/office/drawing/2014/main" id="{247BD8EA-61B6-4CF9-9722-374FCC449C1F}"/>
                  </a:ext>
                </a:extLst>
              </p:cNvPr>
              <p:cNvSpPr>
                <a:spLocks/>
              </p:cNvSpPr>
              <p:nvPr/>
            </p:nvSpPr>
            <p:spPr bwMode="auto">
              <a:xfrm>
                <a:off x="6249468" y="-80175"/>
                <a:ext cx="24829" cy="27588"/>
              </a:xfrm>
              <a:custGeom>
                <a:avLst/>
                <a:gdLst>
                  <a:gd name="T0" fmla="*/ 3 w 4"/>
                  <a:gd name="T1" fmla="*/ 3 h 4"/>
                  <a:gd name="T2" fmla="*/ 1 w 4"/>
                  <a:gd name="T3" fmla="*/ 4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1" y="4"/>
                      <a:pt x="1" y="4"/>
                    </a:cubicBezTo>
                    <a:cubicBezTo>
                      <a:pt x="0" y="3"/>
                      <a:pt x="0" y="2"/>
                      <a:pt x="0" y="1"/>
                    </a:cubicBezTo>
                    <a:cubicBezTo>
                      <a:pt x="1" y="0"/>
                      <a:pt x="2" y="0"/>
                      <a:pt x="3" y="1"/>
                    </a:cubicBezTo>
                    <a:cubicBezTo>
                      <a:pt x="4" y="1"/>
                      <a:pt x="4"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3300">
                <a:extLst>
                  <a:ext uri="{FF2B5EF4-FFF2-40B4-BE49-F238E27FC236}">
                    <a16:creationId xmlns:a16="http://schemas.microsoft.com/office/drawing/2014/main" id="{C5DB1B83-6CCC-4B12-9104-E5B6B8F68922}"/>
                  </a:ext>
                </a:extLst>
              </p:cNvPr>
              <p:cNvSpPr>
                <a:spLocks/>
              </p:cNvSpPr>
              <p:nvPr/>
            </p:nvSpPr>
            <p:spPr bwMode="auto">
              <a:xfrm>
                <a:off x="7173669" y="-447097"/>
                <a:ext cx="24829"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3301">
                <a:extLst>
                  <a:ext uri="{FF2B5EF4-FFF2-40B4-BE49-F238E27FC236}">
                    <a16:creationId xmlns:a16="http://schemas.microsoft.com/office/drawing/2014/main" id="{6B6A0FA2-250A-430E-99AC-8FEC8AC5EAC7}"/>
                  </a:ext>
                </a:extLst>
              </p:cNvPr>
              <p:cNvSpPr>
                <a:spLocks/>
              </p:cNvSpPr>
              <p:nvPr/>
            </p:nvSpPr>
            <p:spPr bwMode="auto">
              <a:xfrm>
                <a:off x="7650943" y="13624"/>
                <a:ext cx="27588" cy="24829"/>
              </a:xfrm>
              <a:custGeom>
                <a:avLst/>
                <a:gdLst>
                  <a:gd name="T0" fmla="*/ 4 w 4"/>
                  <a:gd name="T1" fmla="*/ 3 h 4"/>
                  <a:gd name="T2" fmla="*/ 1 w 4"/>
                  <a:gd name="T3" fmla="*/ 4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4"/>
                    </a:cubicBezTo>
                    <a:cubicBezTo>
                      <a:pt x="0" y="3"/>
                      <a:pt x="0" y="2"/>
                      <a:pt x="1" y="1"/>
                    </a:cubicBezTo>
                    <a:cubicBezTo>
                      <a:pt x="1" y="0"/>
                      <a:pt x="3" y="0"/>
                      <a:pt x="3" y="1"/>
                    </a:cubicBezTo>
                    <a:cubicBezTo>
                      <a:pt x="4" y="1"/>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3302">
                <a:extLst>
                  <a:ext uri="{FF2B5EF4-FFF2-40B4-BE49-F238E27FC236}">
                    <a16:creationId xmlns:a16="http://schemas.microsoft.com/office/drawing/2014/main" id="{509F3E13-14A8-45E1-A167-AF453E617F35}"/>
                  </a:ext>
                </a:extLst>
              </p:cNvPr>
              <p:cNvSpPr>
                <a:spLocks/>
              </p:cNvSpPr>
              <p:nvPr/>
            </p:nvSpPr>
            <p:spPr bwMode="auto">
              <a:xfrm>
                <a:off x="7317127" y="43971"/>
                <a:ext cx="33106" cy="33106"/>
              </a:xfrm>
              <a:custGeom>
                <a:avLst/>
                <a:gdLst>
                  <a:gd name="T0" fmla="*/ 4 w 5"/>
                  <a:gd name="T1" fmla="*/ 4 h 5"/>
                  <a:gd name="T2" fmla="*/ 1 w 5"/>
                  <a:gd name="T3" fmla="*/ 4 h 5"/>
                  <a:gd name="T4" fmla="*/ 1 w 5"/>
                  <a:gd name="T5" fmla="*/ 1 h 5"/>
                  <a:gd name="T6" fmla="*/ 4 w 5"/>
                  <a:gd name="T7" fmla="*/ 1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2" y="5"/>
                      <a:pt x="1" y="4"/>
                    </a:cubicBezTo>
                    <a:cubicBezTo>
                      <a:pt x="1" y="3"/>
                      <a:pt x="0" y="2"/>
                      <a:pt x="1" y="1"/>
                    </a:cubicBezTo>
                    <a:cubicBezTo>
                      <a:pt x="2" y="1"/>
                      <a:pt x="3" y="0"/>
                      <a:pt x="4" y="1"/>
                    </a:cubicBezTo>
                    <a:cubicBezTo>
                      <a:pt x="5" y="2"/>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3303">
                <a:extLst>
                  <a:ext uri="{FF2B5EF4-FFF2-40B4-BE49-F238E27FC236}">
                    <a16:creationId xmlns:a16="http://schemas.microsoft.com/office/drawing/2014/main" id="{D2F76738-F2E9-4118-AC5F-9509AAD6FAC9}"/>
                  </a:ext>
                </a:extLst>
              </p:cNvPr>
              <p:cNvSpPr>
                <a:spLocks/>
              </p:cNvSpPr>
              <p:nvPr/>
            </p:nvSpPr>
            <p:spPr bwMode="auto">
              <a:xfrm>
                <a:off x="8188911" y="1119907"/>
                <a:ext cx="44141" cy="46900"/>
              </a:xfrm>
              <a:custGeom>
                <a:avLst/>
                <a:gdLst>
                  <a:gd name="T0" fmla="*/ 4 w 7"/>
                  <a:gd name="T1" fmla="*/ 6 h 7"/>
                  <a:gd name="T2" fmla="*/ 0 w 7"/>
                  <a:gd name="T3" fmla="*/ 3 h 7"/>
                  <a:gd name="T4" fmla="*/ 3 w 7"/>
                  <a:gd name="T5" fmla="*/ 0 h 7"/>
                  <a:gd name="T6" fmla="*/ 7 w 7"/>
                  <a:gd name="T7" fmla="*/ 3 h 7"/>
                  <a:gd name="T8" fmla="*/ 4 w 7"/>
                  <a:gd name="T9" fmla="*/ 6 h 7"/>
                </a:gdLst>
                <a:ahLst/>
                <a:cxnLst>
                  <a:cxn ang="0">
                    <a:pos x="T0" y="T1"/>
                  </a:cxn>
                  <a:cxn ang="0">
                    <a:pos x="T2" y="T3"/>
                  </a:cxn>
                  <a:cxn ang="0">
                    <a:pos x="T4" y="T5"/>
                  </a:cxn>
                  <a:cxn ang="0">
                    <a:pos x="T6" y="T7"/>
                  </a:cxn>
                  <a:cxn ang="0">
                    <a:pos x="T8" y="T9"/>
                  </a:cxn>
                </a:cxnLst>
                <a:rect l="0" t="0" r="r" b="b"/>
                <a:pathLst>
                  <a:path w="7" h="7">
                    <a:moveTo>
                      <a:pt x="4" y="6"/>
                    </a:moveTo>
                    <a:cubicBezTo>
                      <a:pt x="2" y="7"/>
                      <a:pt x="0" y="5"/>
                      <a:pt x="0" y="3"/>
                    </a:cubicBezTo>
                    <a:cubicBezTo>
                      <a:pt x="0" y="1"/>
                      <a:pt x="1" y="0"/>
                      <a:pt x="3" y="0"/>
                    </a:cubicBezTo>
                    <a:cubicBezTo>
                      <a:pt x="5" y="0"/>
                      <a:pt x="7" y="1"/>
                      <a:pt x="7" y="3"/>
                    </a:cubicBezTo>
                    <a:cubicBezTo>
                      <a:pt x="7" y="5"/>
                      <a:pt x="6"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3304">
                <a:extLst>
                  <a:ext uri="{FF2B5EF4-FFF2-40B4-BE49-F238E27FC236}">
                    <a16:creationId xmlns:a16="http://schemas.microsoft.com/office/drawing/2014/main" id="{5FED5BB4-C482-4D9E-BF4C-F7E2680B01BB}"/>
                  </a:ext>
                </a:extLst>
              </p:cNvPr>
              <p:cNvSpPr>
                <a:spLocks/>
              </p:cNvSpPr>
              <p:nvPr/>
            </p:nvSpPr>
            <p:spPr bwMode="auto">
              <a:xfrm>
                <a:off x="8641356" y="1644081"/>
                <a:ext cx="44141" cy="46900"/>
              </a:xfrm>
              <a:custGeom>
                <a:avLst/>
                <a:gdLst>
                  <a:gd name="T0" fmla="*/ 3 w 7"/>
                  <a:gd name="T1" fmla="*/ 7 h 7"/>
                  <a:gd name="T2" fmla="*/ 0 w 7"/>
                  <a:gd name="T3" fmla="*/ 4 h 7"/>
                  <a:gd name="T4" fmla="*/ 3 w 7"/>
                  <a:gd name="T5" fmla="*/ 0 h 7"/>
                  <a:gd name="T6" fmla="*/ 7 w 7"/>
                  <a:gd name="T7" fmla="*/ 3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2" y="7"/>
                      <a:pt x="0" y="6"/>
                      <a:pt x="0" y="4"/>
                    </a:cubicBezTo>
                    <a:cubicBezTo>
                      <a:pt x="0" y="2"/>
                      <a:pt x="1" y="0"/>
                      <a:pt x="3" y="0"/>
                    </a:cubicBezTo>
                    <a:cubicBezTo>
                      <a:pt x="5" y="0"/>
                      <a:pt x="6" y="2"/>
                      <a:pt x="7" y="3"/>
                    </a:cubicBezTo>
                    <a:cubicBezTo>
                      <a:pt x="7" y="5"/>
                      <a:pt x="5"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3305">
                <a:extLst>
                  <a:ext uri="{FF2B5EF4-FFF2-40B4-BE49-F238E27FC236}">
                    <a16:creationId xmlns:a16="http://schemas.microsoft.com/office/drawing/2014/main" id="{D3E83FBE-73A9-4073-906F-9F0D9ABADC30}"/>
                  </a:ext>
                </a:extLst>
              </p:cNvPr>
              <p:cNvSpPr>
                <a:spLocks/>
              </p:cNvSpPr>
              <p:nvPr/>
            </p:nvSpPr>
            <p:spPr bwMode="auto">
              <a:xfrm>
                <a:off x="8423410" y="915755"/>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0" y="5"/>
                      <a:pt x="0" y="3"/>
                    </a:cubicBezTo>
                    <a:cubicBezTo>
                      <a:pt x="0" y="2"/>
                      <a:pt x="1" y="0"/>
                      <a:pt x="3" y="0"/>
                    </a:cubicBezTo>
                    <a:cubicBezTo>
                      <a:pt x="4" y="0"/>
                      <a:pt x="5" y="1"/>
                      <a:pt x="6" y="3"/>
                    </a:cubicBezTo>
                    <a:cubicBezTo>
                      <a:pt x="6" y="4"/>
                      <a:pt x="5"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3306">
                <a:extLst>
                  <a:ext uri="{FF2B5EF4-FFF2-40B4-BE49-F238E27FC236}">
                    <a16:creationId xmlns:a16="http://schemas.microsoft.com/office/drawing/2014/main" id="{96D1DBDC-759D-4988-A799-2436AE42C9B5}"/>
                  </a:ext>
                </a:extLst>
              </p:cNvPr>
              <p:cNvSpPr>
                <a:spLocks/>
              </p:cNvSpPr>
              <p:nvPr/>
            </p:nvSpPr>
            <p:spPr bwMode="auto">
              <a:xfrm>
                <a:off x="8666185" y="-458132"/>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3307">
                <a:extLst>
                  <a:ext uri="{FF2B5EF4-FFF2-40B4-BE49-F238E27FC236}">
                    <a16:creationId xmlns:a16="http://schemas.microsoft.com/office/drawing/2014/main" id="{FBA1CF6D-918A-450F-9139-FA98073E69E6}"/>
                  </a:ext>
                </a:extLst>
              </p:cNvPr>
              <p:cNvSpPr>
                <a:spLocks/>
              </p:cNvSpPr>
              <p:nvPr/>
            </p:nvSpPr>
            <p:spPr bwMode="auto">
              <a:xfrm>
                <a:off x="8875855" y="1244054"/>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3308">
                <a:extLst>
                  <a:ext uri="{FF2B5EF4-FFF2-40B4-BE49-F238E27FC236}">
                    <a16:creationId xmlns:a16="http://schemas.microsoft.com/office/drawing/2014/main" id="{E878685B-F3F8-4C4B-91BF-199FF6DABBDD}"/>
                  </a:ext>
                </a:extLst>
              </p:cNvPr>
              <p:cNvSpPr>
                <a:spLocks/>
              </p:cNvSpPr>
              <p:nvPr/>
            </p:nvSpPr>
            <p:spPr bwMode="auto">
              <a:xfrm>
                <a:off x="7913030" y="557110"/>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3309">
                <a:extLst>
                  <a:ext uri="{FF2B5EF4-FFF2-40B4-BE49-F238E27FC236}">
                    <a16:creationId xmlns:a16="http://schemas.microsoft.com/office/drawing/2014/main" id="{E7E3123F-A082-4DCE-AB47-924AEF180792}"/>
                  </a:ext>
                </a:extLst>
              </p:cNvPr>
              <p:cNvSpPr>
                <a:spLocks/>
              </p:cNvSpPr>
              <p:nvPr/>
            </p:nvSpPr>
            <p:spPr bwMode="auto">
              <a:xfrm>
                <a:off x="8012347" y="832991"/>
                <a:ext cx="33106" cy="30347"/>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3310">
                <a:extLst>
                  <a:ext uri="{FF2B5EF4-FFF2-40B4-BE49-F238E27FC236}">
                    <a16:creationId xmlns:a16="http://schemas.microsoft.com/office/drawing/2014/main" id="{22B3A71D-3D8A-4022-8AC2-2A65E40075FD}"/>
                  </a:ext>
                </a:extLst>
              </p:cNvPr>
              <p:cNvSpPr>
                <a:spLocks/>
              </p:cNvSpPr>
              <p:nvPr/>
            </p:nvSpPr>
            <p:spPr bwMode="auto">
              <a:xfrm>
                <a:off x="8732397" y="2154461"/>
                <a:ext cx="38623" cy="33106"/>
              </a:xfrm>
              <a:custGeom>
                <a:avLst/>
                <a:gdLst>
                  <a:gd name="T0" fmla="*/ 3 w 6"/>
                  <a:gd name="T1" fmla="*/ 5 h 5"/>
                  <a:gd name="T2" fmla="*/ 0 w 6"/>
                  <a:gd name="T3" fmla="*/ 3 h 5"/>
                  <a:gd name="T4" fmla="*/ 3 w 6"/>
                  <a:gd name="T5" fmla="*/ 0 h 5"/>
                  <a:gd name="T6" fmla="*/ 6 w 6"/>
                  <a:gd name="T7" fmla="*/ 3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2" y="5"/>
                      <a:pt x="0" y="4"/>
                      <a:pt x="0" y="3"/>
                    </a:cubicBezTo>
                    <a:cubicBezTo>
                      <a:pt x="0" y="1"/>
                      <a:pt x="1" y="0"/>
                      <a:pt x="3" y="0"/>
                    </a:cubicBezTo>
                    <a:cubicBezTo>
                      <a:pt x="4" y="0"/>
                      <a:pt x="6" y="1"/>
                      <a:pt x="6" y="3"/>
                    </a:cubicBezTo>
                    <a:cubicBezTo>
                      <a:pt x="6" y="4"/>
                      <a:pt x="5"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3311">
                <a:extLst>
                  <a:ext uri="{FF2B5EF4-FFF2-40B4-BE49-F238E27FC236}">
                    <a16:creationId xmlns:a16="http://schemas.microsoft.com/office/drawing/2014/main" id="{8B0FF6D1-5C99-407B-A49D-26FAAFC046AC}"/>
                  </a:ext>
                </a:extLst>
              </p:cNvPr>
              <p:cNvSpPr>
                <a:spLocks/>
              </p:cNvSpPr>
              <p:nvPr/>
            </p:nvSpPr>
            <p:spPr bwMode="auto">
              <a:xfrm>
                <a:off x="9184842" y="2195843"/>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3312">
                <a:extLst>
                  <a:ext uri="{FF2B5EF4-FFF2-40B4-BE49-F238E27FC236}">
                    <a16:creationId xmlns:a16="http://schemas.microsoft.com/office/drawing/2014/main" id="{7C67C829-60A9-4E45-999A-AC9A7E6447B8}"/>
                  </a:ext>
                </a:extLst>
              </p:cNvPr>
              <p:cNvSpPr>
                <a:spLocks/>
              </p:cNvSpPr>
              <p:nvPr/>
            </p:nvSpPr>
            <p:spPr bwMode="auto">
              <a:xfrm>
                <a:off x="8337887" y="391581"/>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1" y="5"/>
                      <a:pt x="0" y="3"/>
                    </a:cubicBezTo>
                    <a:cubicBezTo>
                      <a:pt x="0" y="2"/>
                      <a:pt x="1" y="0"/>
                      <a:pt x="3" y="0"/>
                    </a:cubicBezTo>
                    <a:cubicBezTo>
                      <a:pt x="4" y="0"/>
                      <a:pt x="6" y="1"/>
                      <a:pt x="6" y="3"/>
                    </a:cubicBezTo>
                    <a:cubicBezTo>
                      <a:pt x="6" y="4"/>
                      <a:pt x="5"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3313">
                <a:extLst>
                  <a:ext uri="{FF2B5EF4-FFF2-40B4-BE49-F238E27FC236}">
                    <a16:creationId xmlns:a16="http://schemas.microsoft.com/office/drawing/2014/main" id="{A808D32F-207B-4F51-AFD7-8F504F47BA09}"/>
                  </a:ext>
                </a:extLst>
              </p:cNvPr>
              <p:cNvSpPr>
                <a:spLocks/>
              </p:cNvSpPr>
              <p:nvPr/>
            </p:nvSpPr>
            <p:spPr bwMode="auto">
              <a:xfrm>
                <a:off x="8255123" y="661945"/>
                <a:ext cx="19312" cy="24829"/>
              </a:xfrm>
              <a:custGeom>
                <a:avLst/>
                <a:gdLst>
                  <a:gd name="T0" fmla="*/ 2 w 3"/>
                  <a:gd name="T1" fmla="*/ 4 h 4"/>
                  <a:gd name="T2" fmla="*/ 0 w 3"/>
                  <a:gd name="T3" fmla="*/ 2 h 4"/>
                  <a:gd name="T4" fmla="*/ 1 w 3"/>
                  <a:gd name="T5" fmla="*/ 0 h 4"/>
                  <a:gd name="T6" fmla="*/ 3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4"/>
                      <a:pt x="0" y="3"/>
                      <a:pt x="0" y="2"/>
                    </a:cubicBezTo>
                    <a:cubicBezTo>
                      <a:pt x="0" y="1"/>
                      <a:pt x="0" y="0"/>
                      <a:pt x="1" y="0"/>
                    </a:cubicBezTo>
                    <a:cubicBezTo>
                      <a:pt x="2" y="0"/>
                      <a:pt x="3" y="1"/>
                      <a:pt x="3" y="2"/>
                    </a:cubicBezTo>
                    <a:cubicBezTo>
                      <a:pt x="3"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3314">
                <a:extLst>
                  <a:ext uri="{FF2B5EF4-FFF2-40B4-BE49-F238E27FC236}">
                    <a16:creationId xmlns:a16="http://schemas.microsoft.com/office/drawing/2014/main" id="{8D4F959E-9A07-43E1-ABED-B2743C028E17}"/>
                  </a:ext>
                </a:extLst>
              </p:cNvPr>
              <p:cNvSpPr>
                <a:spLocks/>
              </p:cNvSpPr>
              <p:nvPr/>
            </p:nvSpPr>
            <p:spPr bwMode="auto">
              <a:xfrm>
                <a:off x="8307540" y="148806"/>
                <a:ext cx="24829" cy="27588"/>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2"/>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3315">
                <a:extLst>
                  <a:ext uri="{FF2B5EF4-FFF2-40B4-BE49-F238E27FC236}">
                    <a16:creationId xmlns:a16="http://schemas.microsoft.com/office/drawing/2014/main" id="{3DCB18E9-6C36-42A6-A059-571C7DB36B7E}"/>
                  </a:ext>
                </a:extLst>
              </p:cNvPr>
              <p:cNvSpPr>
                <a:spLocks/>
              </p:cNvSpPr>
              <p:nvPr/>
            </p:nvSpPr>
            <p:spPr bwMode="auto">
              <a:xfrm>
                <a:off x="8622044" y="253641"/>
                <a:ext cx="24829" cy="27588"/>
              </a:xfrm>
              <a:custGeom>
                <a:avLst/>
                <a:gdLst>
                  <a:gd name="T0" fmla="*/ 2 w 4"/>
                  <a:gd name="T1" fmla="*/ 4 h 4"/>
                  <a:gd name="T2" fmla="*/ 0 w 4"/>
                  <a:gd name="T3" fmla="*/ 2 h 4"/>
                  <a:gd name="T4" fmla="*/ 1 w 4"/>
                  <a:gd name="T5" fmla="*/ 0 h 4"/>
                  <a:gd name="T6" fmla="*/ 3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0" y="0"/>
                      <a:pt x="1" y="0"/>
                    </a:cubicBezTo>
                    <a:cubicBezTo>
                      <a:pt x="2" y="0"/>
                      <a:pt x="3" y="1"/>
                      <a:pt x="3"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3316">
                <a:extLst>
                  <a:ext uri="{FF2B5EF4-FFF2-40B4-BE49-F238E27FC236}">
                    <a16:creationId xmlns:a16="http://schemas.microsoft.com/office/drawing/2014/main" id="{1B8E696D-2D95-484A-B937-AC3249D52364}"/>
                  </a:ext>
                </a:extLst>
              </p:cNvPr>
              <p:cNvSpPr>
                <a:spLocks/>
              </p:cNvSpPr>
              <p:nvPr/>
            </p:nvSpPr>
            <p:spPr bwMode="auto">
              <a:xfrm>
                <a:off x="8947584" y="-151904"/>
                <a:ext cx="27588" cy="27588"/>
              </a:xfrm>
              <a:custGeom>
                <a:avLst/>
                <a:gdLst>
                  <a:gd name="T0" fmla="*/ 3 w 4"/>
                  <a:gd name="T1" fmla="*/ 4 h 4"/>
                  <a:gd name="T2" fmla="*/ 0 w 4"/>
                  <a:gd name="T3" fmla="*/ 2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1" y="4"/>
                      <a:pt x="1" y="3"/>
                      <a:pt x="0" y="2"/>
                    </a:cubicBezTo>
                    <a:cubicBezTo>
                      <a:pt x="0" y="1"/>
                      <a:pt x="1" y="0"/>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Oval 3317">
                <a:extLst>
                  <a:ext uri="{FF2B5EF4-FFF2-40B4-BE49-F238E27FC236}">
                    <a16:creationId xmlns:a16="http://schemas.microsoft.com/office/drawing/2014/main" id="{A5C92F5E-577B-4876-BC09-420D574D18C5}"/>
                  </a:ext>
                </a:extLst>
              </p:cNvPr>
              <p:cNvSpPr>
                <a:spLocks noChangeArrowheads="1"/>
              </p:cNvSpPr>
              <p:nvPr/>
            </p:nvSpPr>
            <p:spPr bwMode="auto">
              <a:xfrm>
                <a:off x="8150288" y="537798"/>
                <a:ext cx="24829" cy="24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3318">
                <a:extLst>
                  <a:ext uri="{FF2B5EF4-FFF2-40B4-BE49-F238E27FC236}">
                    <a16:creationId xmlns:a16="http://schemas.microsoft.com/office/drawing/2014/main" id="{0AB58FF3-A84A-4426-8CAD-5EAF2F1F9D6B}"/>
                  </a:ext>
                </a:extLst>
              </p:cNvPr>
              <p:cNvSpPr>
                <a:spLocks/>
              </p:cNvSpPr>
              <p:nvPr/>
            </p:nvSpPr>
            <p:spPr bwMode="auto">
              <a:xfrm>
                <a:off x="7821989" y="1042661"/>
                <a:ext cx="24829" cy="24829"/>
              </a:xfrm>
              <a:custGeom>
                <a:avLst/>
                <a:gdLst>
                  <a:gd name="T0" fmla="*/ 2 w 4"/>
                  <a:gd name="T1" fmla="*/ 4 h 4"/>
                  <a:gd name="T2" fmla="*/ 0 w 4"/>
                  <a:gd name="T3" fmla="*/ 3 h 4"/>
                  <a:gd name="T4" fmla="*/ 2 w 4"/>
                  <a:gd name="T5" fmla="*/ 1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4"/>
                      <a:pt x="0" y="3"/>
                    </a:cubicBezTo>
                    <a:cubicBezTo>
                      <a:pt x="0" y="2"/>
                      <a:pt x="1" y="1"/>
                      <a:pt x="2" y="1"/>
                    </a:cubicBezTo>
                    <a:cubicBezTo>
                      <a:pt x="3" y="0"/>
                      <a:pt x="4" y="1"/>
                      <a:pt x="4"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3319">
                <a:extLst>
                  <a:ext uri="{FF2B5EF4-FFF2-40B4-BE49-F238E27FC236}">
                    <a16:creationId xmlns:a16="http://schemas.microsoft.com/office/drawing/2014/main" id="{50F578FF-F77A-4458-879F-A515846BBEAF}"/>
                  </a:ext>
                </a:extLst>
              </p:cNvPr>
              <p:cNvSpPr>
                <a:spLocks/>
              </p:cNvSpPr>
              <p:nvPr/>
            </p:nvSpPr>
            <p:spPr bwMode="auto">
              <a:xfrm>
                <a:off x="8404098" y="1177842"/>
                <a:ext cx="27588" cy="27588"/>
              </a:xfrm>
              <a:custGeom>
                <a:avLst/>
                <a:gdLst>
                  <a:gd name="T0" fmla="*/ 3 w 4"/>
                  <a:gd name="T1" fmla="*/ 4 h 4"/>
                  <a:gd name="T2" fmla="*/ 1 w 4"/>
                  <a:gd name="T3" fmla="*/ 3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1"/>
                      <a:pt x="1" y="1"/>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3320">
                <a:extLst>
                  <a:ext uri="{FF2B5EF4-FFF2-40B4-BE49-F238E27FC236}">
                    <a16:creationId xmlns:a16="http://schemas.microsoft.com/office/drawing/2014/main" id="{EB6A80C1-77B9-4781-9C1D-EFDE92827B01}"/>
                  </a:ext>
                </a:extLst>
              </p:cNvPr>
              <p:cNvSpPr>
                <a:spLocks/>
              </p:cNvSpPr>
              <p:nvPr/>
            </p:nvSpPr>
            <p:spPr bwMode="auto">
              <a:xfrm>
                <a:off x="8423410" y="1848233"/>
                <a:ext cx="27588" cy="24829"/>
              </a:xfrm>
              <a:custGeom>
                <a:avLst/>
                <a:gdLst>
                  <a:gd name="T0" fmla="*/ 2 w 4"/>
                  <a:gd name="T1" fmla="*/ 4 h 4"/>
                  <a:gd name="T2" fmla="*/ 0 w 4"/>
                  <a:gd name="T3" fmla="*/ 2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1"/>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3321">
                <a:extLst>
                  <a:ext uri="{FF2B5EF4-FFF2-40B4-BE49-F238E27FC236}">
                    <a16:creationId xmlns:a16="http://schemas.microsoft.com/office/drawing/2014/main" id="{C7CA18D5-C886-49A5-87C4-91D1BC021570}"/>
                  </a:ext>
                </a:extLst>
              </p:cNvPr>
              <p:cNvSpPr>
                <a:spLocks/>
              </p:cNvSpPr>
              <p:nvPr/>
            </p:nvSpPr>
            <p:spPr bwMode="auto">
              <a:xfrm>
                <a:off x="12186427" y="3230397"/>
                <a:ext cx="44141"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3322">
                <a:extLst>
                  <a:ext uri="{FF2B5EF4-FFF2-40B4-BE49-F238E27FC236}">
                    <a16:creationId xmlns:a16="http://schemas.microsoft.com/office/drawing/2014/main" id="{0717A72A-D351-4E29-BFC0-FFC5FDC1261E}"/>
                  </a:ext>
                </a:extLst>
              </p:cNvPr>
              <p:cNvSpPr>
                <a:spLocks/>
              </p:cNvSpPr>
              <p:nvPr/>
            </p:nvSpPr>
            <p:spPr bwMode="auto">
              <a:xfrm>
                <a:off x="11529830" y="3459378"/>
                <a:ext cx="46900"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3323">
                <a:extLst>
                  <a:ext uri="{FF2B5EF4-FFF2-40B4-BE49-F238E27FC236}">
                    <a16:creationId xmlns:a16="http://schemas.microsoft.com/office/drawing/2014/main" id="{188890F1-A411-4255-9083-27E972DB8C30}"/>
                  </a:ext>
                </a:extLst>
              </p:cNvPr>
              <p:cNvSpPr>
                <a:spLocks/>
              </p:cNvSpPr>
              <p:nvPr/>
            </p:nvSpPr>
            <p:spPr bwMode="auto">
              <a:xfrm>
                <a:off x="12296779" y="3525590"/>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3324">
                <a:extLst>
                  <a:ext uri="{FF2B5EF4-FFF2-40B4-BE49-F238E27FC236}">
                    <a16:creationId xmlns:a16="http://schemas.microsoft.com/office/drawing/2014/main" id="{F8338C1B-588F-41B7-80CB-4CA2A92EE857}"/>
                  </a:ext>
                </a:extLst>
              </p:cNvPr>
              <p:cNvSpPr>
                <a:spLocks/>
              </p:cNvSpPr>
              <p:nvPr/>
            </p:nvSpPr>
            <p:spPr bwMode="auto">
              <a:xfrm>
                <a:off x="11830540" y="3826300"/>
                <a:ext cx="41382" cy="38623"/>
              </a:xfrm>
              <a:custGeom>
                <a:avLst/>
                <a:gdLst>
                  <a:gd name="T0" fmla="*/ 0 w 6"/>
                  <a:gd name="T1" fmla="*/ 3 h 6"/>
                  <a:gd name="T2" fmla="*/ 3 w 6"/>
                  <a:gd name="T3" fmla="*/ 1 h 6"/>
                  <a:gd name="T4" fmla="*/ 5 w 6"/>
                  <a:gd name="T5" fmla="*/ 4 h 6"/>
                  <a:gd name="T6" fmla="*/ 2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1" y="1"/>
                      <a:pt x="2" y="0"/>
                      <a:pt x="3" y="1"/>
                    </a:cubicBezTo>
                    <a:cubicBezTo>
                      <a:pt x="5" y="1"/>
                      <a:pt x="6" y="3"/>
                      <a:pt x="5" y="4"/>
                    </a:cubicBezTo>
                    <a:cubicBezTo>
                      <a:pt x="5" y="5"/>
                      <a:pt x="3" y="6"/>
                      <a:pt x="2" y="6"/>
                    </a:cubicBezTo>
                    <a:cubicBezTo>
                      <a:pt x="0" y="5"/>
                      <a:pt x="0" y="4"/>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3325">
                <a:extLst>
                  <a:ext uri="{FF2B5EF4-FFF2-40B4-BE49-F238E27FC236}">
                    <a16:creationId xmlns:a16="http://schemas.microsoft.com/office/drawing/2014/main" id="{3AE808DC-4568-4459-90C1-8AE292EE8487}"/>
                  </a:ext>
                </a:extLst>
              </p:cNvPr>
              <p:cNvSpPr>
                <a:spLocks/>
              </p:cNvSpPr>
              <p:nvPr/>
            </p:nvSpPr>
            <p:spPr bwMode="auto">
              <a:xfrm>
                <a:off x="12820953" y="3177980"/>
                <a:ext cx="33106" cy="38623"/>
              </a:xfrm>
              <a:custGeom>
                <a:avLst/>
                <a:gdLst>
                  <a:gd name="T0" fmla="*/ 0 w 5"/>
                  <a:gd name="T1" fmla="*/ 2 h 6"/>
                  <a:gd name="T2" fmla="*/ 3 w 5"/>
                  <a:gd name="T3" fmla="*/ 0 h 6"/>
                  <a:gd name="T4" fmla="*/ 5 w 5"/>
                  <a:gd name="T5" fmla="*/ 4 h 6"/>
                  <a:gd name="T6" fmla="*/ 2 w 5"/>
                  <a:gd name="T7" fmla="*/ 5 h 6"/>
                  <a:gd name="T8" fmla="*/ 0 w 5"/>
                  <a:gd name="T9" fmla="*/ 2 h 6"/>
                </a:gdLst>
                <a:ahLst/>
                <a:cxnLst>
                  <a:cxn ang="0">
                    <a:pos x="T0" y="T1"/>
                  </a:cxn>
                  <a:cxn ang="0">
                    <a:pos x="T2" y="T3"/>
                  </a:cxn>
                  <a:cxn ang="0">
                    <a:pos x="T4" y="T5"/>
                  </a:cxn>
                  <a:cxn ang="0">
                    <a:pos x="T6" y="T7"/>
                  </a:cxn>
                  <a:cxn ang="0">
                    <a:pos x="T8" y="T9"/>
                  </a:cxn>
                </a:cxnLst>
                <a:rect l="0" t="0" r="r" b="b"/>
                <a:pathLst>
                  <a:path w="5" h="6">
                    <a:moveTo>
                      <a:pt x="0" y="2"/>
                    </a:moveTo>
                    <a:cubicBezTo>
                      <a:pt x="0" y="1"/>
                      <a:pt x="2" y="0"/>
                      <a:pt x="3" y="0"/>
                    </a:cubicBezTo>
                    <a:cubicBezTo>
                      <a:pt x="5" y="1"/>
                      <a:pt x="5" y="2"/>
                      <a:pt x="5" y="4"/>
                    </a:cubicBezTo>
                    <a:cubicBezTo>
                      <a:pt x="5" y="5"/>
                      <a:pt x="3" y="6"/>
                      <a:pt x="2" y="5"/>
                    </a:cubicBezTo>
                    <a:cubicBezTo>
                      <a:pt x="0"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3326">
                <a:extLst>
                  <a:ext uri="{FF2B5EF4-FFF2-40B4-BE49-F238E27FC236}">
                    <a16:creationId xmlns:a16="http://schemas.microsoft.com/office/drawing/2014/main" id="{9978A2CB-948D-49AB-B20C-654EAA70CDD0}"/>
                  </a:ext>
                </a:extLst>
              </p:cNvPr>
              <p:cNvSpPr>
                <a:spLocks/>
              </p:cNvSpPr>
              <p:nvPr/>
            </p:nvSpPr>
            <p:spPr bwMode="auto">
              <a:xfrm>
                <a:off x="12525761" y="3169703"/>
                <a:ext cx="38623" cy="41382"/>
              </a:xfrm>
              <a:custGeom>
                <a:avLst/>
                <a:gdLst>
                  <a:gd name="T0" fmla="*/ 0 w 6"/>
                  <a:gd name="T1" fmla="*/ 2 h 6"/>
                  <a:gd name="T2" fmla="*/ 4 w 6"/>
                  <a:gd name="T3" fmla="*/ 0 h 6"/>
                  <a:gd name="T4" fmla="*/ 5 w 6"/>
                  <a:gd name="T5" fmla="*/ 4 h 6"/>
                  <a:gd name="T6" fmla="*/ 2 w 6"/>
                  <a:gd name="T7" fmla="*/ 5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5"/>
                    </a:cubicBezTo>
                    <a:cubicBezTo>
                      <a:pt x="1"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3327">
                <a:extLst>
                  <a:ext uri="{FF2B5EF4-FFF2-40B4-BE49-F238E27FC236}">
                    <a16:creationId xmlns:a16="http://schemas.microsoft.com/office/drawing/2014/main" id="{9D95FE34-7DD7-4A02-9C97-4EF9AE6C6AB1}"/>
                  </a:ext>
                </a:extLst>
              </p:cNvPr>
              <p:cNvSpPr>
                <a:spLocks/>
              </p:cNvSpPr>
              <p:nvPr/>
            </p:nvSpPr>
            <p:spPr bwMode="auto">
              <a:xfrm>
                <a:off x="11033244" y="3368337"/>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3328">
                <a:extLst>
                  <a:ext uri="{FF2B5EF4-FFF2-40B4-BE49-F238E27FC236}">
                    <a16:creationId xmlns:a16="http://schemas.microsoft.com/office/drawing/2014/main" id="{074B02B0-055D-44F9-AB2D-D0723D023E32}"/>
                  </a:ext>
                </a:extLst>
              </p:cNvPr>
              <p:cNvSpPr>
                <a:spLocks/>
              </p:cNvSpPr>
              <p:nvPr/>
            </p:nvSpPr>
            <p:spPr bwMode="auto">
              <a:xfrm>
                <a:off x="10829092" y="3773883"/>
                <a:ext cx="38623" cy="38623"/>
              </a:xfrm>
              <a:custGeom>
                <a:avLst/>
                <a:gdLst>
                  <a:gd name="T0" fmla="*/ 1 w 6"/>
                  <a:gd name="T1" fmla="*/ 2 h 6"/>
                  <a:gd name="T2" fmla="*/ 4 w 6"/>
                  <a:gd name="T3" fmla="*/ 0 h 6"/>
                  <a:gd name="T4" fmla="*/ 6 w 6"/>
                  <a:gd name="T5" fmla="*/ 3 h 6"/>
                  <a:gd name="T6" fmla="*/ 2 w 6"/>
                  <a:gd name="T7" fmla="*/ 5 h 6"/>
                  <a:gd name="T8" fmla="*/ 1 w 6"/>
                  <a:gd name="T9" fmla="*/ 2 h 6"/>
                </a:gdLst>
                <a:ahLst/>
                <a:cxnLst>
                  <a:cxn ang="0">
                    <a:pos x="T0" y="T1"/>
                  </a:cxn>
                  <a:cxn ang="0">
                    <a:pos x="T2" y="T3"/>
                  </a:cxn>
                  <a:cxn ang="0">
                    <a:pos x="T4" y="T5"/>
                  </a:cxn>
                  <a:cxn ang="0">
                    <a:pos x="T6" y="T7"/>
                  </a:cxn>
                  <a:cxn ang="0">
                    <a:pos x="T8" y="T9"/>
                  </a:cxn>
                </a:cxnLst>
                <a:rect l="0" t="0" r="r" b="b"/>
                <a:pathLst>
                  <a:path w="6" h="6">
                    <a:moveTo>
                      <a:pt x="1" y="2"/>
                    </a:moveTo>
                    <a:cubicBezTo>
                      <a:pt x="1" y="1"/>
                      <a:pt x="3" y="0"/>
                      <a:pt x="4" y="0"/>
                    </a:cubicBezTo>
                    <a:cubicBezTo>
                      <a:pt x="5" y="1"/>
                      <a:pt x="6" y="2"/>
                      <a:pt x="6" y="3"/>
                    </a:cubicBezTo>
                    <a:cubicBezTo>
                      <a:pt x="5" y="5"/>
                      <a:pt x="4" y="6"/>
                      <a:pt x="2" y="5"/>
                    </a:cubicBezTo>
                    <a:cubicBezTo>
                      <a:pt x="1" y="5"/>
                      <a:pt x="0"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3329">
                <a:extLst>
                  <a:ext uri="{FF2B5EF4-FFF2-40B4-BE49-F238E27FC236}">
                    <a16:creationId xmlns:a16="http://schemas.microsoft.com/office/drawing/2014/main" id="{79C43570-67F5-49C5-8AF8-9B6B1BB23A4E}"/>
                  </a:ext>
                </a:extLst>
              </p:cNvPr>
              <p:cNvSpPr>
                <a:spLocks/>
              </p:cNvSpPr>
              <p:nvPr/>
            </p:nvSpPr>
            <p:spPr bwMode="auto">
              <a:xfrm>
                <a:off x="12815436" y="3635942"/>
                <a:ext cx="38623" cy="38623"/>
              </a:xfrm>
              <a:custGeom>
                <a:avLst/>
                <a:gdLst>
                  <a:gd name="T0" fmla="*/ 0 w 6"/>
                  <a:gd name="T1" fmla="*/ 2 h 6"/>
                  <a:gd name="T2" fmla="*/ 4 w 6"/>
                  <a:gd name="T3" fmla="*/ 0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6"/>
                    </a:cubicBezTo>
                    <a:cubicBezTo>
                      <a:pt x="1"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3330">
                <a:extLst>
                  <a:ext uri="{FF2B5EF4-FFF2-40B4-BE49-F238E27FC236}">
                    <a16:creationId xmlns:a16="http://schemas.microsoft.com/office/drawing/2014/main" id="{17C6E827-6EF3-447A-BDB3-26A1B61DFA31}"/>
                  </a:ext>
                </a:extLst>
              </p:cNvPr>
              <p:cNvSpPr>
                <a:spLocks/>
              </p:cNvSpPr>
              <p:nvPr/>
            </p:nvSpPr>
            <p:spPr bwMode="auto">
              <a:xfrm>
                <a:off x="12605766" y="3459378"/>
                <a:ext cx="33106" cy="24829"/>
              </a:xfrm>
              <a:custGeom>
                <a:avLst/>
                <a:gdLst>
                  <a:gd name="T0" fmla="*/ 1 w 5"/>
                  <a:gd name="T1" fmla="*/ 1 h 4"/>
                  <a:gd name="T2" fmla="*/ 3 w 5"/>
                  <a:gd name="T3" fmla="*/ 0 h 4"/>
                  <a:gd name="T4" fmla="*/ 4 w 5"/>
                  <a:gd name="T5" fmla="*/ 2 h 4"/>
                  <a:gd name="T6" fmla="*/ 2 w 5"/>
                  <a:gd name="T7" fmla="*/ 4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0"/>
                      <a:pt x="2" y="0"/>
                      <a:pt x="3" y="0"/>
                    </a:cubicBezTo>
                    <a:cubicBezTo>
                      <a:pt x="4" y="0"/>
                      <a:pt x="5" y="1"/>
                      <a:pt x="4" y="2"/>
                    </a:cubicBezTo>
                    <a:cubicBezTo>
                      <a:pt x="4" y="3"/>
                      <a:pt x="3" y="4"/>
                      <a:pt x="2" y="4"/>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3331">
                <a:extLst>
                  <a:ext uri="{FF2B5EF4-FFF2-40B4-BE49-F238E27FC236}">
                    <a16:creationId xmlns:a16="http://schemas.microsoft.com/office/drawing/2014/main" id="{5676FDD6-B152-4B3B-B004-F43141C44E52}"/>
                  </a:ext>
                </a:extLst>
              </p:cNvPr>
              <p:cNvSpPr>
                <a:spLocks/>
              </p:cNvSpPr>
              <p:nvPr/>
            </p:nvSpPr>
            <p:spPr bwMode="auto">
              <a:xfrm>
                <a:off x="13069246" y="3693877"/>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3332">
                <a:extLst>
                  <a:ext uri="{FF2B5EF4-FFF2-40B4-BE49-F238E27FC236}">
                    <a16:creationId xmlns:a16="http://schemas.microsoft.com/office/drawing/2014/main" id="{9A3E33B6-04AF-4BD4-BE3E-7C01C9DCA04A}"/>
                  </a:ext>
                </a:extLst>
              </p:cNvPr>
              <p:cNvSpPr>
                <a:spLocks/>
              </p:cNvSpPr>
              <p:nvPr/>
            </p:nvSpPr>
            <p:spPr bwMode="auto">
              <a:xfrm>
                <a:off x="12763018" y="3406961"/>
                <a:ext cx="24829" cy="33106"/>
              </a:xfrm>
              <a:custGeom>
                <a:avLst/>
                <a:gdLst>
                  <a:gd name="T0" fmla="*/ 0 w 4"/>
                  <a:gd name="T1" fmla="*/ 2 h 5"/>
                  <a:gd name="T2" fmla="*/ 2 w 4"/>
                  <a:gd name="T3" fmla="*/ 1 h 5"/>
                  <a:gd name="T4" fmla="*/ 4 w 4"/>
                  <a:gd name="T5" fmla="*/ 3 h 5"/>
                  <a:gd name="T6" fmla="*/ 1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1"/>
                    </a:cubicBezTo>
                    <a:cubicBezTo>
                      <a:pt x="3" y="1"/>
                      <a:pt x="4" y="2"/>
                      <a:pt x="4" y="3"/>
                    </a:cubicBezTo>
                    <a:cubicBezTo>
                      <a:pt x="3" y="4"/>
                      <a:pt x="2" y="5"/>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3333">
                <a:extLst>
                  <a:ext uri="{FF2B5EF4-FFF2-40B4-BE49-F238E27FC236}">
                    <a16:creationId xmlns:a16="http://schemas.microsoft.com/office/drawing/2014/main" id="{303DF379-60FC-4BA9-87CB-0DA61DEFBB10}"/>
                  </a:ext>
                </a:extLst>
              </p:cNvPr>
              <p:cNvSpPr>
                <a:spLocks/>
              </p:cNvSpPr>
              <p:nvPr/>
            </p:nvSpPr>
            <p:spPr bwMode="auto">
              <a:xfrm>
                <a:off x="12407132" y="2921410"/>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3334">
                <a:extLst>
                  <a:ext uri="{FF2B5EF4-FFF2-40B4-BE49-F238E27FC236}">
                    <a16:creationId xmlns:a16="http://schemas.microsoft.com/office/drawing/2014/main" id="{BEDCB932-F346-4E7F-BD01-6C67C7611155}"/>
                  </a:ext>
                </a:extLst>
              </p:cNvPr>
              <p:cNvSpPr>
                <a:spLocks/>
              </p:cNvSpPr>
              <p:nvPr/>
            </p:nvSpPr>
            <p:spPr bwMode="auto">
              <a:xfrm>
                <a:off x="12067798" y="3420755"/>
                <a:ext cx="24829" cy="24829"/>
              </a:xfrm>
              <a:custGeom>
                <a:avLst/>
                <a:gdLst>
                  <a:gd name="T0" fmla="*/ 0 w 4"/>
                  <a:gd name="T1" fmla="*/ 1 h 4"/>
                  <a:gd name="T2" fmla="*/ 3 w 4"/>
                  <a:gd name="T3" fmla="*/ 0 h 4"/>
                  <a:gd name="T4" fmla="*/ 4 w 4"/>
                  <a:gd name="T5" fmla="*/ 2 h 4"/>
                  <a:gd name="T6" fmla="*/ 2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0"/>
                    </a:cubicBezTo>
                    <a:cubicBezTo>
                      <a:pt x="4" y="0"/>
                      <a:pt x="4" y="1"/>
                      <a:pt x="4" y="2"/>
                    </a:cubicBezTo>
                    <a:cubicBezTo>
                      <a:pt x="4" y="3"/>
                      <a:pt x="3" y="4"/>
                      <a:pt x="2"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3335">
                <a:extLst>
                  <a:ext uri="{FF2B5EF4-FFF2-40B4-BE49-F238E27FC236}">
                    <a16:creationId xmlns:a16="http://schemas.microsoft.com/office/drawing/2014/main" id="{71AE23FC-7DB0-4E30-9DAE-779C7BDF1B99}"/>
                  </a:ext>
                </a:extLst>
              </p:cNvPr>
              <p:cNvSpPr>
                <a:spLocks/>
              </p:cNvSpPr>
              <p:nvPr/>
            </p:nvSpPr>
            <p:spPr bwMode="auto">
              <a:xfrm>
                <a:off x="11444307" y="3197291"/>
                <a:ext cx="27588" cy="24829"/>
              </a:xfrm>
              <a:custGeom>
                <a:avLst/>
                <a:gdLst>
                  <a:gd name="T0" fmla="*/ 0 w 4"/>
                  <a:gd name="T1" fmla="*/ 1 h 4"/>
                  <a:gd name="T2" fmla="*/ 2 w 4"/>
                  <a:gd name="T3" fmla="*/ 0 h 4"/>
                  <a:gd name="T4" fmla="*/ 4 w 4"/>
                  <a:gd name="T5" fmla="*/ 2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3"/>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3336">
                <a:extLst>
                  <a:ext uri="{FF2B5EF4-FFF2-40B4-BE49-F238E27FC236}">
                    <a16:creationId xmlns:a16="http://schemas.microsoft.com/office/drawing/2014/main" id="{0BC6C90B-AB11-4279-B11F-24E1ADCF5FAD}"/>
                  </a:ext>
                </a:extLst>
              </p:cNvPr>
              <p:cNvSpPr>
                <a:spLocks/>
              </p:cNvSpPr>
              <p:nvPr/>
            </p:nvSpPr>
            <p:spPr bwMode="auto">
              <a:xfrm>
                <a:off x="10481482" y="2383442"/>
                <a:ext cx="52417" cy="52417"/>
              </a:xfrm>
              <a:custGeom>
                <a:avLst/>
                <a:gdLst>
                  <a:gd name="T0" fmla="*/ 2 w 8"/>
                  <a:gd name="T1" fmla="*/ 1 h 8"/>
                  <a:gd name="T2" fmla="*/ 7 w 8"/>
                  <a:gd name="T3" fmla="*/ 3 h 8"/>
                  <a:gd name="T4" fmla="*/ 5 w 8"/>
                  <a:gd name="T5" fmla="*/ 7 h 8"/>
                  <a:gd name="T6" fmla="*/ 1 w 8"/>
                  <a:gd name="T7" fmla="*/ 6 h 8"/>
                  <a:gd name="T8" fmla="*/ 2 w 8"/>
                  <a:gd name="T9" fmla="*/ 1 h 8"/>
                </a:gdLst>
                <a:ahLst/>
                <a:cxnLst>
                  <a:cxn ang="0">
                    <a:pos x="T0" y="T1"/>
                  </a:cxn>
                  <a:cxn ang="0">
                    <a:pos x="T2" y="T3"/>
                  </a:cxn>
                  <a:cxn ang="0">
                    <a:pos x="T4" y="T5"/>
                  </a:cxn>
                  <a:cxn ang="0">
                    <a:pos x="T6" y="T7"/>
                  </a:cxn>
                  <a:cxn ang="0">
                    <a:pos x="T8" y="T9"/>
                  </a:cxn>
                </a:cxnLst>
                <a:rect l="0" t="0" r="r" b="b"/>
                <a:pathLst>
                  <a:path w="8" h="8">
                    <a:moveTo>
                      <a:pt x="2" y="1"/>
                    </a:moveTo>
                    <a:cubicBezTo>
                      <a:pt x="4" y="0"/>
                      <a:pt x="6" y="1"/>
                      <a:pt x="7" y="3"/>
                    </a:cubicBezTo>
                    <a:cubicBezTo>
                      <a:pt x="8" y="4"/>
                      <a:pt x="7" y="6"/>
                      <a:pt x="5" y="7"/>
                    </a:cubicBezTo>
                    <a:cubicBezTo>
                      <a:pt x="4" y="8"/>
                      <a:pt x="2" y="7"/>
                      <a:pt x="1" y="6"/>
                    </a:cubicBezTo>
                    <a:cubicBezTo>
                      <a:pt x="0" y="4"/>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3337">
                <a:extLst>
                  <a:ext uri="{FF2B5EF4-FFF2-40B4-BE49-F238E27FC236}">
                    <a16:creationId xmlns:a16="http://schemas.microsoft.com/office/drawing/2014/main" id="{D7D75AD4-1A98-42CA-8F46-F3A3EC0DAD1C}"/>
                  </a:ext>
                </a:extLst>
              </p:cNvPr>
              <p:cNvSpPr>
                <a:spLocks/>
              </p:cNvSpPr>
              <p:nvPr/>
            </p:nvSpPr>
            <p:spPr bwMode="auto">
              <a:xfrm>
                <a:off x="9852474" y="2082732"/>
                <a:ext cx="52417" cy="52417"/>
              </a:xfrm>
              <a:custGeom>
                <a:avLst/>
                <a:gdLst>
                  <a:gd name="T0" fmla="*/ 3 w 8"/>
                  <a:gd name="T1" fmla="*/ 1 h 8"/>
                  <a:gd name="T2" fmla="*/ 7 w 8"/>
                  <a:gd name="T3" fmla="*/ 3 h 8"/>
                  <a:gd name="T4" fmla="*/ 6 w 8"/>
                  <a:gd name="T5" fmla="*/ 7 h 8"/>
                  <a:gd name="T6" fmla="*/ 1 w 8"/>
                  <a:gd name="T7" fmla="*/ 6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4" y="0"/>
                      <a:pt x="6" y="1"/>
                      <a:pt x="7" y="3"/>
                    </a:cubicBezTo>
                    <a:cubicBezTo>
                      <a:pt x="8" y="4"/>
                      <a:pt x="8" y="6"/>
                      <a:pt x="6" y="7"/>
                    </a:cubicBezTo>
                    <a:cubicBezTo>
                      <a:pt x="4" y="8"/>
                      <a:pt x="2" y="8"/>
                      <a:pt x="1" y="6"/>
                    </a:cubicBezTo>
                    <a:cubicBezTo>
                      <a:pt x="0" y="4"/>
                      <a:pt x="1"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3338">
                <a:extLst>
                  <a:ext uri="{FF2B5EF4-FFF2-40B4-BE49-F238E27FC236}">
                    <a16:creationId xmlns:a16="http://schemas.microsoft.com/office/drawing/2014/main" id="{7042667E-F688-426B-988F-F45FB8608FBF}"/>
                  </a:ext>
                </a:extLst>
              </p:cNvPr>
              <p:cNvSpPr>
                <a:spLocks/>
              </p:cNvSpPr>
              <p:nvPr/>
            </p:nvSpPr>
            <p:spPr bwMode="auto">
              <a:xfrm>
                <a:off x="10357336" y="2673117"/>
                <a:ext cx="38623" cy="38623"/>
              </a:xfrm>
              <a:custGeom>
                <a:avLst/>
                <a:gdLst>
                  <a:gd name="T0" fmla="*/ 2 w 6"/>
                  <a:gd name="T1" fmla="*/ 1 h 6"/>
                  <a:gd name="T2" fmla="*/ 5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5" y="2"/>
                    </a:cubicBezTo>
                    <a:cubicBezTo>
                      <a:pt x="6" y="3"/>
                      <a:pt x="6" y="5"/>
                      <a:pt x="4" y="5"/>
                    </a:cubicBezTo>
                    <a:cubicBezTo>
                      <a:pt x="3" y="6"/>
                      <a:pt x="1" y="5"/>
                      <a:pt x="1" y="4"/>
                    </a:cubicBezTo>
                    <a:cubicBezTo>
                      <a:pt x="0" y="3"/>
                      <a:pt x="0"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3339">
                <a:extLst>
                  <a:ext uri="{FF2B5EF4-FFF2-40B4-BE49-F238E27FC236}">
                    <a16:creationId xmlns:a16="http://schemas.microsoft.com/office/drawing/2014/main" id="{245C8F5E-D94F-44CD-A0D1-2A65A7B515E1}"/>
                  </a:ext>
                </a:extLst>
              </p:cNvPr>
              <p:cNvSpPr>
                <a:spLocks/>
              </p:cNvSpPr>
              <p:nvPr/>
            </p:nvSpPr>
            <p:spPr bwMode="auto">
              <a:xfrm>
                <a:off x="9813850" y="2554488"/>
                <a:ext cx="38623" cy="38623"/>
              </a:xfrm>
              <a:custGeom>
                <a:avLst/>
                <a:gdLst>
                  <a:gd name="T0" fmla="*/ 2 w 6"/>
                  <a:gd name="T1" fmla="*/ 1 h 6"/>
                  <a:gd name="T2" fmla="*/ 5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5" y="2"/>
                    </a:cubicBezTo>
                    <a:cubicBezTo>
                      <a:pt x="6" y="3"/>
                      <a:pt x="6" y="5"/>
                      <a:pt x="4"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3340">
                <a:extLst>
                  <a:ext uri="{FF2B5EF4-FFF2-40B4-BE49-F238E27FC236}">
                    <a16:creationId xmlns:a16="http://schemas.microsoft.com/office/drawing/2014/main" id="{67580C1C-8334-43C2-8C26-F11925669F32}"/>
                  </a:ext>
                </a:extLst>
              </p:cNvPr>
              <p:cNvSpPr>
                <a:spLocks/>
              </p:cNvSpPr>
              <p:nvPr/>
            </p:nvSpPr>
            <p:spPr bwMode="auto">
              <a:xfrm>
                <a:off x="10972551" y="2797264"/>
                <a:ext cx="41382" cy="38623"/>
              </a:xfrm>
              <a:custGeom>
                <a:avLst/>
                <a:gdLst>
                  <a:gd name="T0" fmla="*/ 2 w 6"/>
                  <a:gd name="T1" fmla="*/ 0 h 6"/>
                  <a:gd name="T2" fmla="*/ 6 w 6"/>
                  <a:gd name="T3" fmla="*/ 1 h 6"/>
                  <a:gd name="T4" fmla="*/ 4 w 6"/>
                  <a:gd name="T5" fmla="*/ 5 h 6"/>
                  <a:gd name="T6" fmla="*/ 1 w 6"/>
                  <a:gd name="T7" fmla="*/ 4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3" y="0"/>
                      <a:pt x="5" y="0"/>
                      <a:pt x="6" y="1"/>
                    </a:cubicBezTo>
                    <a:cubicBezTo>
                      <a:pt x="6" y="3"/>
                      <a:pt x="6" y="4"/>
                      <a:pt x="4" y="5"/>
                    </a:cubicBezTo>
                    <a:cubicBezTo>
                      <a:pt x="3" y="6"/>
                      <a:pt x="2" y="5"/>
                      <a:pt x="1" y="4"/>
                    </a:cubicBezTo>
                    <a:cubicBezTo>
                      <a:pt x="0" y="3"/>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3341">
                <a:extLst>
                  <a:ext uri="{FF2B5EF4-FFF2-40B4-BE49-F238E27FC236}">
                    <a16:creationId xmlns:a16="http://schemas.microsoft.com/office/drawing/2014/main" id="{A3CF9C66-B276-49F4-B68B-AA4F6D232BD2}"/>
                  </a:ext>
                </a:extLst>
              </p:cNvPr>
              <p:cNvSpPr>
                <a:spLocks/>
              </p:cNvSpPr>
              <p:nvPr/>
            </p:nvSpPr>
            <p:spPr bwMode="auto">
              <a:xfrm>
                <a:off x="10771157" y="2582077"/>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3342">
                <a:extLst>
                  <a:ext uri="{FF2B5EF4-FFF2-40B4-BE49-F238E27FC236}">
                    <a16:creationId xmlns:a16="http://schemas.microsoft.com/office/drawing/2014/main" id="{34626797-17C5-461F-8811-DAFF834EE262}"/>
                  </a:ext>
                </a:extLst>
              </p:cNvPr>
              <p:cNvSpPr>
                <a:spLocks/>
              </p:cNvSpPr>
              <p:nvPr/>
            </p:nvSpPr>
            <p:spPr bwMode="auto">
              <a:xfrm>
                <a:off x="9571075" y="1663393"/>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3343">
                <a:extLst>
                  <a:ext uri="{FF2B5EF4-FFF2-40B4-BE49-F238E27FC236}">
                    <a16:creationId xmlns:a16="http://schemas.microsoft.com/office/drawing/2014/main" id="{2D5D69C7-20C6-4B4C-9BBD-D27A589DC3E5}"/>
                  </a:ext>
                </a:extLst>
              </p:cNvPr>
              <p:cNvSpPr>
                <a:spLocks/>
              </p:cNvSpPr>
              <p:nvPr/>
            </p:nvSpPr>
            <p:spPr bwMode="auto">
              <a:xfrm>
                <a:off x="9146218" y="1806851"/>
                <a:ext cx="38623" cy="46900"/>
              </a:xfrm>
              <a:custGeom>
                <a:avLst/>
                <a:gdLst>
                  <a:gd name="T0" fmla="*/ 2 w 6"/>
                  <a:gd name="T1" fmla="*/ 1 h 7"/>
                  <a:gd name="T2" fmla="*/ 6 w 6"/>
                  <a:gd name="T3" fmla="*/ 2 h 7"/>
                  <a:gd name="T4" fmla="*/ 5 w 6"/>
                  <a:gd name="T5" fmla="*/ 6 h 7"/>
                  <a:gd name="T6" fmla="*/ 1 w 6"/>
                  <a:gd name="T7" fmla="*/ 5 h 7"/>
                  <a:gd name="T8" fmla="*/ 2 w 6"/>
                  <a:gd name="T9" fmla="*/ 1 h 7"/>
                </a:gdLst>
                <a:ahLst/>
                <a:cxnLst>
                  <a:cxn ang="0">
                    <a:pos x="T0" y="T1"/>
                  </a:cxn>
                  <a:cxn ang="0">
                    <a:pos x="T2" y="T3"/>
                  </a:cxn>
                  <a:cxn ang="0">
                    <a:pos x="T4" y="T5"/>
                  </a:cxn>
                  <a:cxn ang="0">
                    <a:pos x="T6" y="T7"/>
                  </a:cxn>
                  <a:cxn ang="0">
                    <a:pos x="T8" y="T9"/>
                  </a:cxn>
                </a:cxnLst>
                <a:rect l="0" t="0" r="r" b="b"/>
                <a:pathLst>
                  <a:path w="6" h="7">
                    <a:moveTo>
                      <a:pt x="2" y="1"/>
                    </a:moveTo>
                    <a:cubicBezTo>
                      <a:pt x="3" y="0"/>
                      <a:pt x="5" y="1"/>
                      <a:pt x="6" y="2"/>
                    </a:cubicBezTo>
                    <a:cubicBezTo>
                      <a:pt x="6" y="4"/>
                      <a:pt x="6" y="5"/>
                      <a:pt x="5" y="6"/>
                    </a:cubicBezTo>
                    <a:cubicBezTo>
                      <a:pt x="3" y="7"/>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3344">
                <a:extLst>
                  <a:ext uri="{FF2B5EF4-FFF2-40B4-BE49-F238E27FC236}">
                    <a16:creationId xmlns:a16="http://schemas.microsoft.com/office/drawing/2014/main" id="{4D98BC0C-F31A-4109-B5A2-5A8980F69421}"/>
                  </a:ext>
                </a:extLst>
              </p:cNvPr>
              <p:cNvSpPr>
                <a:spLocks/>
              </p:cNvSpPr>
              <p:nvPr/>
            </p:nvSpPr>
            <p:spPr bwMode="auto">
              <a:xfrm>
                <a:off x="10644252" y="3117286"/>
                <a:ext cx="41382" cy="41382"/>
              </a:xfrm>
              <a:custGeom>
                <a:avLst/>
                <a:gdLst>
                  <a:gd name="T0" fmla="*/ 2 w 6"/>
                  <a:gd name="T1" fmla="*/ 1 h 6"/>
                  <a:gd name="T2" fmla="*/ 6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6" y="2"/>
                    </a:cubicBezTo>
                    <a:cubicBezTo>
                      <a:pt x="6" y="3"/>
                      <a:pt x="6" y="5"/>
                      <a:pt x="4" y="5"/>
                    </a:cubicBezTo>
                    <a:cubicBezTo>
                      <a:pt x="3" y="6"/>
                      <a:pt x="2" y="5"/>
                      <a:pt x="1" y="4"/>
                    </a:cubicBezTo>
                    <a:cubicBezTo>
                      <a:pt x="0" y="3"/>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3345">
                <a:extLst>
                  <a:ext uri="{FF2B5EF4-FFF2-40B4-BE49-F238E27FC236}">
                    <a16:creationId xmlns:a16="http://schemas.microsoft.com/office/drawing/2014/main" id="{E6333434-7822-41E7-BADB-D7E3AD6564E9}"/>
                  </a:ext>
                </a:extLst>
              </p:cNvPr>
              <p:cNvSpPr>
                <a:spLocks/>
              </p:cNvSpPr>
              <p:nvPr/>
            </p:nvSpPr>
            <p:spPr bwMode="auto">
              <a:xfrm>
                <a:off x="10633217" y="2844164"/>
                <a:ext cx="24829"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3346">
                <a:extLst>
                  <a:ext uri="{FF2B5EF4-FFF2-40B4-BE49-F238E27FC236}">
                    <a16:creationId xmlns:a16="http://schemas.microsoft.com/office/drawing/2014/main" id="{95899E1D-20BA-44CC-8F60-BAE2C62658E9}"/>
                  </a:ext>
                </a:extLst>
              </p:cNvPr>
              <p:cNvSpPr>
                <a:spLocks/>
              </p:cNvSpPr>
              <p:nvPr/>
            </p:nvSpPr>
            <p:spPr bwMode="auto">
              <a:xfrm>
                <a:off x="10790469" y="3335232"/>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2" y="0"/>
                      <a:pt x="4" y="1"/>
                      <a:pt x="4" y="1"/>
                    </a:cubicBezTo>
                    <a:cubicBezTo>
                      <a:pt x="5" y="2"/>
                      <a:pt x="4" y="3"/>
                      <a:pt x="3" y="4"/>
                    </a:cubicBezTo>
                    <a:cubicBezTo>
                      <a:pt x="2"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3347">
                <a:extLst>
                  <a:ext uri="{FF2B5EF4-FFF2-40B4-BE49-F238E27FC236}">
                    <a16:creationId xmlns:a16="http://schemas.microsoft.com/office/drawing/2014/main" id="{E4192FD1-49B8-4C1E-BB43-8B944FF1E1CF}"/>
                  </a:ext>
                </a:extLst>
              </p:cNvPr>
              <p:cNvSpPr>
                <a:spLocks/>
              </p:cNvSpPr>
              <p:nvPr/>
            </p:nvSpPr>
            <p:spPr bwMode="auto">
              <a:xfrm>
                <a:off x="10776675" y="2915893"/>
                <a:ext cx="24829" cy="33106"/>
              </a:xfrm>
              <a:custGeom>
                <a:avLst/>
                <a:gdLst>
                  <a:gd name="T0" fmla="*/ 1 w 4"/>
                  <a:gd name="T1" fmla="*/ 1 h 5"/>
                  <a:gd name="T2" fmla="*/ 4 w 4"/>
                  <a:gd name="T3" fmla="*/ 1 h 5"/>
                  <a:gd name="T4" fmla="*/ 3 w 4"/>
                  <a:gd name="T5" fmla="*/ 4 h 5"/>
                  <a:gd name="T6" fmla="*/ 0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1"/>
                    </a:cubicBezTo>
                    <a:cubicBezTo>
                      <a:pt x="4" y="2"/>
                      <a:pt x="4" y="4"/>
                      <a:pt x="3" y="4"/>
                    </a:cubicBezTo>
                    <a:cubicBezTo>
                      <a:pt x="2" y="5"/>
                      <a:pt x="1" y="4"/>
                      <a:pt x="0"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3348">
                <a:extLst>
                  <a:ext uri="{FF2B5EF4-FFF2-40B4-BE49-F238E27FC236}">
                    <a16:creationId xmlns:a16="http://schemas.microsoft.com/office/drawing/2014/main" id="{3E47A35E-94E3-4BD4-BBC8-4A88ED89ED36}"/>
                  </a:ext>
                </a:extLst>
              </p:cNvPr>
              <p:cNvSpPr>
                <a:spLocks/>
              </p:cNvSpPr>
              <p:nvPr/>
            </p:nvSpPr>
            <p:spPr bwMode="auto">
              <a:xfrm>
                <a:off x="10867716" y="2319990"/>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3" y="0"/>
                      <a:pt x="4" y="1"/>
                      <a:pt x="4" y="1"/>
                    </a:cubicBezTo>
                    <a:cubicBezTo>
                      <a:pt x="5" y="2"/>
                      <a:pt x="4" y="4"/>
                      <a:pt x="3" y="4"/>
                    </a:cubicBezTo>
                    <a:cubicBezTo>
                      <a:pt x="3"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3349">
                <a:extLst>
                  <a:ext uri="{FF2B5EF4-FFF2-40B4-BE49-F238E27FC236}">
                    <a16:creationId xmlns:a16="http://schemas.microsoft.com/office/drawing/2014/main" id="{A5296A89-CE0C-45D0-9AC3-6BE3D69B8BC0}"/>
                  </a:ext>
                </a:extLst>
              </p:cNvPr>
              <p:cNvSpPr>
                <a:spLocks/>
              </p:cNvSpPr>
              <p:nvPr/>
            </p:nvSpPr>
            <p:spPr bwMode="auto">
              <a:xfrm>
                <a:off x="10277330" y="2430342"/>
                <a:ext cx="27588" cy="33106"/>
              </a:xfrm>
              <a:custGeom>
                <a:avLst/>
                <a:gdLst>
                  <a:gd name="T0" fmla="*/ 1 w 4"/>
                  <a:gd name="T1" fmla="*/ 1 h 5"/>
                  <a:gd name="T2" fmla="*/ 4 w 4"/>
                  <a:gd name="T3" fmla="*/ 2 h 5"/>
                  <a:gd name="T4" fmla="*/ 3 w 4"/>
                  <a:gd name="T5" fmla="*/ 4 h 5"/>
                  <a:gd name="T6" fmla="*/ 1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2"/>
                    </a:cubicBezTo>
                    <a:cubicBezTo>
                      <a:pt x="4" y="3"/>
                      <a:pt x="4" y="4"/>
                      <a:pt x="3" y="4"/>
                    </a:cubicBezTo>
                    <a:cubicBezTo>
                      <a:pt x="2" y="5"/>
                      <a:pt x="1" y="4"/>
                      <a:pt x="1"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3350">
                <a:extLst>
                  <a:ext uri="{FF2B5EF4-FFF2-40B4-BE49-F238E27FC236}">
                    <a16:creationId xmlns:a16="http://schemas.microsoft.com/office/drawing/2014/main" id="{10D49650-0D84-4532-9422-CE679C2FA3A0}"/>
                  </a:ext>
                </a:extLst>
              </p:cNvPr>
              <p:cNvSpPr>
                <a:spLocks/>
              </p:cNvSpPr>
              <p:nvPr/>
            </p:nvSpPr>
            <p:spPr bwMode="auto">
              <a:xfrm>
                <a:off x="9995932" y="1834439"/>
                <a:ext cx="27588"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custDataLst>
      <p:tags r:id="rId1"/>
    </p:custDataLst>
    <p:extLst>
      <p:ext uri="{BB962C8B-B14F-4D97-AF65-F5344CB8AC3E}">
        <p14:creationId xmlns:p14="http://schemas.microsoft.com/office/powerpoint/2010/main" val="14227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CC157-7829-4BAD-B709-407D1DBC1761}"/>
              </a:ext>
            </a:extLst>
          </p:cNvPr>
          <p:cNvSpPr>
            <a:spLocks noGrp="1"/>
          </p:cNvSpPr>
          <p:nvPr>
            <p:ph type="title"/>
          </p:nvPr>
        </p:nvSpPr>
        <p:spPr>
          <a:xfrm>
            <a:off x="416274" y="264190"/>
            <a:ext cx="10977281" cy="988141"/>
          </a:xfrm>
        </p:spPr>
        <p:txBody>
          <a:bodyPr>
            <a:normAutofit/>
          </a:bodyPr>
          <a:lstStyle/>
          <a:p>
            <a:r>
              <a:rPr lang="en-US" sz="1800" cap="all" dirty="0">
                <a:solidFill>
                  <a:schemeClr val="tx1"/>
                </a:solidFill>
                <a:latin typeface="Montserrat" panose="00000500000000000000" pitchFamily="2" charset="0"/>
              </a:rPr>
              <a:t>Internal Project Notes </a:t>
            </a:r>
            <a:r>
              <a:rPr lang="en-US" sz="1800" b="0" cap="all" dirty="0">
                <a:solidFill>
                  <a:schemeClr val="tx1"/>
                </a:solidFill>
                <a:latin typeface="Montserrat" panose="00000500000000000000" pitchFamily="2" charset="0"/>
              </a:rPr>
              <a:t>– Background, Deployment &amp; Benefits</a:t>
            </a:r>
            <a:endParaRPr lang="en-UG" sz="1800" b="0" cap="all"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307530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4"/>
          <p:cNvSpPr txBox="1">
            <a:spLocks/>
          </p:cNvSpPr>
          <p:nvPr/>
        </p:nvSpPr>
        <p:spPr>
          <a:xfrm>
            <a:off x="2091911" y="720512"/>
            <a:ext cx="9556633" cy="4785765"/>
          </a:xfrm>
          <a:prstGeom prst="rect">
            <a:avLst/>
          </a:prstGeom>
        </p:spPr>
        <p:txBody>
          <a:bodyPr/>
          <a:lstStyle>
            <a:lvl1pPr marL="0" indent="0" algn="l" defTabSz="914400" rtl="0" eaLnBrk="1" latinLnBrk="0" hangingPunct="1">
              <a:lnSpc>
                <a:spcPct val="90000"/>
              </a:lnSpc>
              <a:spcBef>
                <a:spcPts val="10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pPr>
            <a:r>
              <a:rPr lang="en-US" dirty="0"/>
              <a:t>Our journey with our pharma client began when Microexcel was presented an opportunity to present our capabilities against an RFP which described the customer’s need to upgrade their existing SAP S/4HANA Environment. </a:t>
            </a:r>
          </a:p>
          <a:p>
            <a:pPr algn="just">
              <a:lnSpc>
                <a:spcPct val="100000"/>
              </a:lnSpc>
              <a:spcBef>
                <a:spcPts val="0"/>
              </a:spcBef>
            </a:pPr>
            <a:r>
              <a:rPr lang="en-US" dirty="0"/>
              <a:t> </a:t>
            </a:r>
          </a:p>
          <a:p>
            <a:pPr algn="just">
              <a:lnSpc>
                <a:spcPct val="100000"/>
              </a:lnSpc>
              <a:spcBef>
                <a:spcPts val="0"/>
              </a:spcBef>
            </a:pPr>
            <a:r>
              <a:rPr lang="en-US" dirty="0"/>
              <a:t>During this process, we quickly recognized the customers ambition to obtain better value out of their S/4HANA investment and to better understand the best practices that are baked into the latest release. </a:t>
            </a:r>
          </a:p>
          <a:p>
            <a:pPr algn="just">
              <a:lnSpc>
                <a:spcPct val="100000"/>
              </a:lnSpc>
              <a:spcBef>
                <a:spcPts val="0"/>
              </a:spcBef>
            </a:pPr>
            <a:endParaRPr lang="en-US" dirty="0"/>
          </a:p>
          <a:p>
            <a:pPr algn="just">
              <a:lnSpc>
                <a:spcPct val="100000"/>
              </a:lnSpc>
              <a:spcBef>
                <a:spcPts val="0"/>
              </a:spcBef>
            </a:pPr>
            <a:r>
              <a:rPr lang="en-US" dirty="0"/>
              <a:t>We then walked the customer through the core tenets of upgrading to S/4HANA 1909, opportunities to remediate and/or improve the existing implementation and activate new functionality. As their potential partner of choice, our mission was to establish a foundation of people, process, and tools to care &amp; improve S/4HANA with a sound IT strategy and provide a Center of Excellence concept and We partner with SAP in transforming businesses into intelligent enterprises by deploying solutions catering to industry specific needs around change management, automation solutions, analytics, cloud, and intelligent outsourcing… Together with SAP, we deliver efficiency, productivity, scalability, and cost benefits through innovative use of technology.</a:t>
            </a:r>
          </a:p>
          <a:p>
            <a:pPr algn="just">
              <a:lnSpc>
                <a:spcPct val="100000"/>
              </a:lnSpc>
              <a:spcBef>
                <a:spcPts val="0"/>
              </a:spcBef>
            </a:pPr>
            <a:endParaRPr lang="en-US" dirty="0"/>
          </a:p>
          <a:p>
            <a:pPr algn="just">
              <a:lnSpc>
                <a:spcPct val="100000"/>
              </a:lnSpc>
              <a:spcBef>
                <a:spcPts val="0"/>
              </a:spcBef>
            </a:pPr>
            <a:r>
              <a:rPr lang="en-US" dirty="0"/>
              <a:t>The  first instance; our pharma client approached Microexcel to help them with an issue related to SAP Solution Manager (SolMan).</a:t>
            </a:r>
          </a:p>
          <a:p>
            <a:pPr algn="just">
              <a:lnSpc>
                <a:spcPct val="100000"/>
              </a:lnSpc>
              <a:spcBef>
                <a:spcPts val="0"/>
              </a:spcBef>
            </a:pPr>
            <a:endParaRPr lang="en-US" dirty="0"/>
          </a:p>
          <a:p>
            <a:pPr algn="just">
              <a:lnSpc>
                <a:spcPct val="100000"/>
              </a:lnSpc>
              <a:spcBef>
                <a:spcPts val="0"/>
              </a:spcBef>
            </a:pPr>
            <a:r>
              <a:rPr lang="en-US" dirty="0"/>
              <a:t>Now our partnership has grown from strength to strength. Starting from a single, small engagement, our pharma client has progressed to rely on Microexcel for several of its crucial SAP deployments and we become a trusted partner to deliver solutions that are on point has earned them the reputation for being reliable, timely, committed, and competent.</a:t>
            </a:r>
          </a:p>
        </p:txBody>
      </p:sp>
      <p:sp>
        <p:nvSpPr>
          <p:cNvPr id="29" name="Rectangle 28">
            <a:hlinkClick r:id="rId2" action="ppaction://hlinksldjump"/>
          </p:cNvPr>
          <p:cNvSpPr/>
          <p:nvPr/>
        </p:nvSpPr>
        <p:spPr>
          <a:xfrm>
            <a:off x="0" y="3230209"/>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Solution</a:t>
            </a:r>
          </a:p>
        </p:txBody>
      </p:sp>
      <p:sp>
        <p:nvSpPr>
          <p:cNvPr id="32" name="Rectangle 31">
            <a:hlinkClick r:id="rId3" action="ppaction://hlinksldjump"/>
          </p:cNvPr>
          <p:cNvSpPr/>
          <p:nvPr/>
        </p:nvSpPr>
        <p:spPr>
          <a:xfrm>
            <a:off x="0" y="4047025"/>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Deployment</a:t>
            </a:r>
          </a:p>
        </p:txBody>
      </p:sp>
      <p:sp>
        <p:nvSpPr>
          <p:cNvPr id="13" name="Title 1">
            <a:extLst>
              <a:ext uri="{FF2B5EF4-FFF2-40B4-BE49-F238E27FC236}">
                <a16:creationId xmlns:a16="http://schemas.microsoft.com/office/drawing/2014/main" id="{7D8E59A6-4D29-4C03-8F12-C1BF07B6CDB1}"/>
              </a:ext>
            </a:extLst>
          </p:cNvPr>
          <p:cNvSpPr txBox="1">
            <a:spLocks/>
          </p:cNvSpPr>
          <p:nvPr/>
        </p:nvSpPr>
        <p:spPr>
          <a:xfrm>
            <a:off x="109330" y="72618"/>
            <a:ext cx="1982581" cy="478972"/>
          </a:xfrm>
          <a:prstGeom prst="rect">
            <a:avLst/>
          </a:prstGeom>
        </p:spPr>
        <p:txBody>
          <a:bodyPr anchor="ctr"/>
          <a:lstStyle>
            <a:lvl1pPr algn="l" defTabSz="914400" rtl="0" eaLnBrk="1" latinLnBrk="0" hangingPunct="1">
              <a:lnSpc>
                <a:spcPct val="90000"/>
              </a:lnSpc>
              <a:spcBef>
                <a:spcPct val="0"/>
              </a:spcBef>
              <a:buNone/>
              <a:defRPr sz="2000" b="0" kern="1200">
                <a:solidFill>
                  <a:srgbClr val="0E509A"/>
                </a:solidFill>
                <a:latin typeface="Abadi" panose="020B0604020104020204" pitchFamily="34" charset="0"/>
                <a:ea typeface="Segoe UI" panose="020B0502040204020203" pitchFamily="34" charset="0"/>
                <a:cs typeface="Segoe UI" panose="020B0502040204020203" pitchFamily="34" charset="0"/>
              </a:defRPr>
            </a:lvl1pPr>
          </a:lstStyle>
          <a:p>
            <a:r>
              <a:rPr lang="en-US" b="1" dirty="0">
                <a:solidFill>
                  <a:srgbClr val="0000FF"/>
                </a:solidFill>
                <a:latin typeface="Segoe UI Semibold" panose="020B0702040204020203" pitchFamily="34" charset="0"/>
                <a:cs typeface="Segoe UI Semibold" panose="020B0702040204020203" pitchFamily="34" charset="0"/>
              </a:rPr>
              <a:t>        </a:t>
            </a:r>
            <a:r>
              <a:rPr lang="en-US" sz="1800" b="1" cap="all" dirty="0">
                <a:solidFill>
                  <a:schemeClr val="accent1">
                    <a:lumMod val="50000"/>
                  </a:schemeClr>
                </a:solidFill>
                <a:latin typeface="Montserrat" panose="00000500000000000000" pitchFamily="2" charset="0"/>
                <a:cs typeface="Segoe UI Semibold" panose="020B0702040204020203" pitchFamily="34" charset="0"/>
              </a:rPr>
              <a:t>Background</a:t>
            </a:r>
            <a:endParaRPr lang="en-IN" sz="1800" cap="all" dirty="0">
              <a:solidFill>
                <a:schemeClr val="accent1">
                  <a:lumMod val="50000"/>
                </a:schemeClr>
              </a:solidFill>
              <a:latin typeface="Montserrat" panose="00000500000000000000" pitchFamily="2" charset="0"/>
            </a:endParaRPr>
          </a:p>
        </p:txBody>
      </p:sp>
      <p:sp>
        <p:nvSpPr>
          <p:cNvPr id="14" name="Rectangle 13">
            <a:hlinkClick r:id="rId3" action="ppaction://hlinksldjump"/>
            <a:extLst>
              <a:ext uri="{FF2B5EF4-FFF2-40B4-BE49-F238E27FC236}">
                <a16:creationId xmlns:a16="http://schemas.microsoft.com/office/drawing/2014/main" id="{DD19806D-D02F-4E5E-9BBF-78731AEECF01}"/>
              </a:ext>
            </a:extLst>
          </p:cNvPr>
          <p:cNvSpPr/>
          <p:nvPr/>
        </p:nvSpPr>
        <p:spPr>
          <a:xfrm>
            <a:off x="0" y="4863841"/>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Benefits</a:t>
            </a:r>
          </a:p>
        </p:txBody>
      </p:sp>
      <p:sp>
        <p:nvSpPr>
          <p:cNvPr id="15" name="Rectangle 14">
            <a:hlinkClick r:id="rId4" action="ppaction://hlinksldjump"/>
            <a:extLst>
              <a:ext uri="{FF2B5EF4-FFF2-40B4-BE49-F238E27FC236}">
                <a16:creationId xmlns:a16="http://schemas.microsoft.com/office/drawing/2014/main" id="{1C3A66A9-1EE4-444A-9612-1DC25D7D2EC8}"/>
              </a:ext>
            </a:extLst>
          </p:cNvPr>
          <p:cNvSpPr/>
          <p:nvPr/>
        </p:nvSpPr>
        <p:spPr>
          <a:xfrm>
            <a:off x="-19400" y="2413393"/>
            <a:ext cx="1702965" cy="478972"/>
          </a:xfrm>
          <a:prstGeom prst="rect">
            <a:avLst/>
          </a:prstGeom>
          <a:solidFill>
            <a:srgbClr val="50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Background</a:t>
            </a:r>
          </a:p>
        </p:txBody>
      </p:sp>
      <p:sp>
        <p:nvSpPr>
          <p:cNvPr id="8" name="Rectangle 7">
            <a:hlinkClick r:id="rId4" action="ppaction://hlinksldjump"/>
            <a:extLst>
              <a:ext uri="{FF2B5EF4-FFF2-40B4-BE49-F238E27FC236}">
                <a16:creationId xmlns:a16="http://schemas.microsoft.com/office/drawing/2014/main" id="{F8CC2542-5089-420B-8817-85870C09C1C0}"/>
              </a:ext>
            </a:extLst>
          </p:cNvPr>
          <p:cNvSpPr/>
          <p:nvPr/>
        </p:nvSpPr>
        <p:spPr>
          <a:xfrm>
            <a:off x="0" y="5657712"/>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Success Stories</a:t>
            </a:r>
          </a:p>
        </p:txBody>
      </p:sp>
    </p:spTree>
    <p:extLst>
      <p:ext uri="{BB962C8B-B14F-4D97-AF65-F5344CB8AC3E}">
        <p14:creationId xmlns:p14="http://schemas.microsoft.com/office/powerpoint/2010/main" val="247695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4"/>
          <p:cNvSpPr txBox="1">
            <a:spLocks/>
          </p:cNvSpPr>
          <p:nvPr/>
        </p:nvSpPr>
        <p:spPr>
          <a:xfrm>
            <a:off x="2091911" y="705523"/>
            <a:ext cx="9579211" cy="4591036"/>
          </a:xfrm>
          <a:prstGeom prst="rect">
            <a:avLst/>
          </a:prstGeom>
        </p:spPr>
        <p:txBody>
          <a:bodyPr/>
          <a:lstStyle>
            <a:lvl1pPr marL="0" indent="0" algn="l" defTabSz="914400" rtl="0" eaLnBrk="1" latinLnBrk="0" hangingPunct="1">
              <a:lnSpc>
                <a:spcPct val="90000"/>
              </a:lnSpc>
              <a:spcBef>
                <a:spcPts val="10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pPr>
            <a:r>
              <a:rPr lang="en-US" dirty="0"/>
              <a:t>Our pharma client was using SAP Solution Manager (SolMan) 7.2 for Early Watch Alert and Maintenance activities. They had decided to implement the core SolMan functionalities to optimize the utilization of SolMan. </a:t>
            </a:r>
          </a:p>
          <a:p>
            <a:pPr algn="just">
              <a:lnSpc>
                <a:spcPct val="100000"/>
              </a:lnSpc>
              <a:spcBef>
                <a:spcPts val="0"/>
              </a:spcBef>
            </a:pPr>
            <a:endParaRPr lang="en-US" dirty="0"/>
          </a:p>
          <a:p>
            <a:pPr algn="just">
              <a:lnSpc>
                <a:spcPct val="100000"/>
              </a:lnSpc>
              <a:spcBef>
                <a:spcPts val="0"/>
              </a:spcBef>
            </a:pPr>
            <a:r>
              <a:rPr lang="en-US" dirty="0"/>
              <a:t>For this, they sought an expert SAP partner to evaluate their technical and business landscape, discuss their requirements, determine the most appropriate approach, and provide recommendations on implementation of ChaRM, ITSM, Technical monitoring, and Quality Gate Management.</a:t>
            </a:r>
          </a:p>
          <a:p>
            <a:pPr algn="just">
              <a:lnSpc>
                <a:spcPct val="100000"/>
              </a:lnSpc>
              <a:spcBef>
                <a:spcPts val="0"/>
              </a:spcBef>
            </a:pPr>
            <a:endParaRPr lang="en-US" dirty="0"/>
          </a:p>
          <a:p>
            <a:pPr algn="just">
              <a:lnSpc>
                <a:spcPct val="100000"/>
              </a:lnSpc>
              <a:spcBef>
                <a:spcPts val="0"/>
              </a:spcBef>
            </a:pPr>
            <a:r>
              <a:rPr lang="en-US" dirty="0"/>
              <a:t>Our pharma client’ expectations around this project related to three broad areas.</a:t>
            </a:r>
          </a:p>
          <a:p>
            <a:pPr algn="just">
              <a:lnSpc>
                <a:spcPct val="100000"/>
              </a:lnSpc>
              <a:spcBef>
                <a:spcPts val="0"/>
              </a:spcBef>
            </a:pPr>
            <a:endParaRPr lang="en-US" dirty="0"/>
          </a:p>
          <a:p>
            <a:pPr marL="171450" indent="-171450" algn="just">
              <a:lnSpc>
                <a:spcPct val="100000"/>
              </a:lnSpc>
              <a:spcBef>
                <a:spcPts val="0"/>
              </a:spcBef>
              <a:buClr>
                <a:srgbClr val="FF0000"/>
              </a:buClr>
              <a:buFont typeface="Wingdings" panose="05000000000000000000" pitchFamily="2" charset="2"/>
              <a:buChar char="§"/>
            </a:pPr>
            <a:r>
              <a:rPr lang="en-US" dirty="0"/>
              <a:t>SAP Solman IT Service Management which would entail organization setup for a company code, incident management, problem management, request for change, knowledge management, service requests, service desk, email response management, rich text management besides standard analytics and reporting. </a:t>
            </a:r>
          </a:p>
          <a:p>
            <a:pPr marL="171450" indent="-171450" algn="just">
              <a:lnSpc>
                <a:spcPct val="100000"/>
              </a:lnSpc>
              <a:spcBef>
                <a:spcPts val="0"/>
              </a:spcBef>
              <a:buClr>
                <a:srgbClr val="FF0000"/>
              </a:buClr>
              <a:buFont typeface="Wingdings" panose="05000000000000000000" pitchFamily="2" charset="2"/>
              <a:buChar char="§"/>
            </a:pPr>
            <a:endParaRPr lang="en-US" dirty="0"/>
          </a:p>
          <a:p>
            <a:pPr marL="171450" indent="-171450" algn="just">
              <a:lnSpc>
                <a:spcPct val="100000"/>
              </a:lnSpc>
              <a:spcBef>
                <a:spcPts val="0"/>
              </a:spcBef>
              <a:buClr>
                <a:srgbClr val="FF0000"/>
              </a:buClr>
              <a:buFont typeface="Wingdings" panose="05000000000000000000" pitchFamily="2" charset="2"/>
              <a:buChar char="§"/>
            </a:pPr>
            <a:r>
              <a:rPr lang="en-US" dirty="0"/>
              <a:t>SAP Solman Change Control Management that would again require organization setup for 1 company code besides change &amp; release flows for 2 types – normal change and urgent change, change request management, central transport management, quality gate management, e-signature on workflows, transport analysis and standard analytics &amp; reporting.</a:t>
            </a:r>
          </a:p>
          <a:p>
            <a:pPr marL="171450" indent="-171450" algn="just">
              <a:lnSpc>
                <a:spcPct val="100000"/>
              </a:lnSpc>
              <a:spcBef>
                <a:spcPts val="0"/>
              </a:spcBef>
              <a:buClr>
                <a:srgbClr val="FF0000"/>
              </a:buClr>
              <a:buFont typeface="Wingdings" panose="05000000000000000000" pitchFamily="2" charset="2"/>
              <a:buChar char="§"/>
            </a:pPr>
            <a:endParaRPr lang="en-US" dirty="0"/>
          </a:p>
          <a:p>
            <a:pPr marL="171450" indent="-171450" algn="just">
              <a:lnSpc>
                <a:spcPct val="100000"/>
              </a:lnSpc>
              <a:spcBef>
                <a:spcPts val="0"/>
              </a:spcBef>
              <a:buClr>
                <a:srgbClr val="FF0000"/>
              </a:buClr>
              <a:buFont typeface="Wingdings" panose="05000000000000000000" pitchFamily="2" charset="2"/>
              <a:buChar char="§"/>
            </a:pPr>
            <a:r>
              <a:rPr lang="en-US" dirty="0"/>
              <a:t>SAP Solman Technical Monitoring included one SAP S/4HANA instance and one SAP Solman instance, standard SAP Solman monitoring KPIs and alerting and email notifications and integration with ITSM. </a:t>
            </a:r>
          </a:p>
        </p:txBody>
      </p:sp>
      <p:sp>
        <p:nvSpPr>
          <p:cNvPr id="27" name="Rectangle 26">
            <a:hlinkClick r:id="rId2" action="ppaction://hlinksldjump"/>
          </p:cNvPr>
          <p:cNvSpPr/>
          <p:nvPr/>
        </p:nvSpPr>
        <p:spPr>
          <a:xfrm>
            <a:off x="-19400" y="2413393"/>
            <a:ext cx="1702965" cy="478972"/>
          </a:xfrm>
          <a:prstGeom prst="rect">
            <a:avLst/>
          </a:prstGeom>
          <a:solidFill>
            <a:srgbClr val="50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Background</a:t>
            </a:r>
          </a:p>
        </p:txBody>
      </p:sp>
      <p:sp>
        <p:nvSpPr>
          <p:cNvPr id="29" name="Rectangle 28">
            <a:hlinkClick r:id="rId3" action="ppaction://hlinksldjump"/>
          </p:cNvPr>
          <p:cNvSpPr/>
          <p:nvPr/>
        </p:nvSpPr>
        <p:spPr>
          <a:xfrm>
            <a:off x="0" y="3230209"/>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Solution</a:t>
            </a:r>
          </a:p>
        </p:txBody>
      </p:sp>
      <p:sp>
        <p:nvSpPr>
          <p:cNvPr id="32" name="Rectangle 31">
            <a:hlinkClick r:id="rId4" action="ppaction://hlinksldjump"/>
          </p:cNvPr>
          <p:cNvSpPr/>
          <p:nvPr/>
        </p:nvSpPr>
        <p:spPr>
          <a:xfrm>
            <a:off x="0" y="4817587"/>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Benefits</a:t>
            </a:r>
          </a:p>
        </p:txBody>
      </p:sp>
      <p:sp>
        <p:nvSpPr>
          <p:cNvPr id="14" name="Rectangle 13">
            <a:hlinkClick r:id="rId4" action="ppaction://hlinksldjump"/>
            <a:extLst>
              <a:ext uri="{FF2B5EF4-FFF2-40B4-BE49-F238E27FC236}">
                <a16:creationId xmlns:a16="http://schemas.microsoft.com/office/drawing/2014/main" id="{2B5CF36E-839A-4D84-A7E9-62174CFF52D2}"/>
              </a:ext>
            </a:extLst>
          </p:cNvPr>
          <p:cNvSpPr/>
          <p:nvPr/>
        </p:nvSpPr>
        <p:spPr>
          <a:xfrm>
            <a:off x="0" y="4038706"/>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Deployment</a:t>
            </a:r>
          </a:p>
        </p:txBody>
      </p:sp>
      <p:sp>
        <p:nvSpPr>
          <p:cNvPr id="8" name="Rectangle 7">
            <a:hlinkClick r:id="rId5" action="ppaction://hlinksldjump"/>
            <a:extLst>
              <a:ext uri="{FF2B5EF4-FFF2-40B4-BE49-F238E27FC236}">
                <a16:creationId xmlns:a16="http://schemas.microsoft.com/office/drawing/2014/main" id="{DCBA3FFF-A7C7-4628-A026-9EEE9B6C6635}"/>
              </a:ext>
            </a:extLst>
          </p:cNvPr>
          <p:cNvSpPr/>
          <p:nvPr/>
        </p:nvSpPr>
        <p:spPr>
          <a:xfrm>
            <a:off x="0" y="5627732"/>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Success Stories</a:t>
            </a:r>
          </a:p>
        </p:txBody>
      </p:sp>
      <p:sp>
        <p:nvSpPr>
          <p:cNvPr id="10" name="Title 1">
            <a:extLst>
              <a:ext uri="{FF2B5EF4-FFF2-40B4-BE49-F238E27FC236}">
                <a16:creationId xmlns:a16="http://schemas.microsoft.com/office/drawing/2014/main" id="{32090F14-455C-4A2D-B877-52129B0AD7E2}"/>
              </a:ext>
            </a:extLst>
          </p:cNvPr>
          <p:cNvSpPr txBox="1">
            <a:spLocks/>
          </p:cNvSpPr>
          <p:nvPr/>
        </p:nvSpPr>
        <p:spPr>
          <a:xfrm>
            <a:off x="109330" y="72618"/>
            <a:ext cx="1982581" cy="478972"/>
          </a:xfrm>
          <a:prstGeom prst="rect">
            <a:avLst/>
          </a:prstGeom>
        </p:spPr>
        <p:txBody>
          <a:bodyPr anchor="ctr"/>
          <a:lstStyle>
            <a:lvl1pPr algn="l" defTabSz="914400" rtl="0" eaLnBrk="1" latinLnBrk="0" hangingPunct="1">
              <a:lnSpc>
                <a:spcPct val="90000"/>
              </a:lnSpc>
              <a:spcBef>
                <a:spcPct val="0"/>
              </a:spcBef>
              <a:buNone/>
              <a:defRPr sz="2000" b="0" kern="1200">
                <a:solidFill>
                  <a:srgbClr val="0E509A"/>
                </a:solidFill>
                <a:latin typeface="Abadi" panose="020B0604020104020204" pitchFamily="34" charset="0"/>
                <a:ea typeface="Segoe UI" panose="020B0502040204020203" pitchFamily="34" charset="0"/>
                <a:cs typeface="Segoe UI" panose="020B0502040204020203" pitchFamily="34" charset="0"/>
              </a:defRPr>
            </a:lvl1pPr>
          </a:lstStyle>
          <a:p>
            <a:r>
              <a:rPr lang="en-US" sz="1800" b="1" cap="all" dirty="0">
                <a:solidFill>
                  <a:schemeClr val="accent1">
                    <a:lumMod val="50000"/>
                  </a:schemeClr>
                </a:solidFill>
                <a:latin typeface="Montserrat" panose="00000500000000000000" pitchFamily="2" charset="0"/>
                <a:cs typeface="Segoe UI Semibold" panose="020B0702040204020203" pitchFamily="34" charset="0"/>
              </a:rPr>
              <a:t>Background</a:t>
            </a:r>
            <a:endParaRPr lang="en-IN" sz="1800" cap="all" dirty="0">
              <a:solidFill>
                <a:schemeClr val="accent1">
                  <a:lumMod val="50000"/>
                </a:schemeClr>
              </a:solidFill>
              <a:latin typeface="Montserrat" panose="00000500000000000000" pitchFamily="2" charset="0"/>
            </a:endParaRPr>
          </a:p>
        </p:txBody>
      </p:sp>
    </p:spTree>
    <p:extLst>
      <p:ext uri="{BB962C8B-B14F-4D97-AF65-F5344CB8AC3E}">
        <p14:creationId xmlns:p14="http://schemas.microsoft.com/office/powerpoint/2010/main" val="148974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4"/>
          <p:cNvSpPr txBox="1">
            <a:spLocks/>
          </p:cNvSpPr>
          <p:nvPr/>
        </p:nvSpPr>
        <p:spPr>
          <a:xfrm>
            <a:off x="2044948" y="428403"/>
            <a:ext cx="9784219" cy="5803432"/>
          </a:xfrm>
          <a:prstGeom prst="rect">
            <a:avLst/>
          </a:prstGeom>
        </p:spPr>
        <p:txBody>
          <a:bodyPr/>
          <a:lstStyle>
            <a:lvl1pPr marL="0" indent="0" algn="l" defTabSz="914400" rtl="0" eaLnBrk="1" latinLnBrk="0" hangingPunct="1">
              <a:lnSpc>
                <a:spcPct val="90000"/>
              </a:lnSpc>
              <a:spcBef>
                <a:spcPts val="10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pPr>
            <a:r>
              <a:rPr lang="en-US" sz="1200" dirty="0"/>
              <a:t>Microexcel took on the challenge. The team’s approach to the engagement focused on ensuring complete alignment with our pharma client in terms of their expectations and objectives. Microexcel’s main considerations were One, to enable a Collaborative implementation approach with our pharma client to empower and train our pharma client internal team on the exercise; and Two, to Enable our pharma client team to discover the full potential of Solman. </a:t>
            </a:r>
          </a:p>
          <a:p>
            <a:pPr>
              <a:lnSpc>
                <a:spcPct val="100000"/>
              </a:lnSpc>
              <a:spcBef>
                <a:spcPts val="0"/>
              </a:spcBef>
            </a:pPr>
            <a:endParaRPr lang="en-US" sz="1200" dirty="0"/>
          </a:p>
          <a:p>
            <a:pPr>
              <a:lnSpc>
                <a:spcPct val="100000"/>
              </a:lnSpc>
              <a:spcBef>
                <a:spcPts val="0"/>
              </a:spcBef>
            </a:pPr>
            <a:r>
              <a:rPr lang="en-US" sz="1200" dirty="0"/>
              <a:t>The outcome of the exercise was a conclusive success. Microexcel carried out the implementation in a controlled and phased manner. The targets were achieved in a timely manner as per the schedule.</a:t>
            </a:r>
          </a:p>
          <a:p>
            <a:pPr>
              <a:lnSpc>
                <a:spcPct val="100000"/>
              </a:lnSpc>
              <a:spcBef>
                <a:spcPts val="0"/>
              </a:spcBef>
            </a:pPr>
            <a:endParaRPr lang="en-US" sz="1200" dirty="0"/>
          </a:p>
          <a:p>
            <a:pPr marL="228600" indent="-228600">
              <a:lnSpc>
                <a:spcPct val="100000"/>
              </a:lnSpc>
              <a:spcBef>
                <a:spcPts val="0"/>
              </a:spcBef>
              <a:buClr>
                <a:schemeClr val="tx1"/>
              </a:buClr>
              <a:buFont typeface="+mj-lt"/>
              <a:buAutoNum type="arabicParenR"/>
            </a:pPr>
            <a:r>
              <a:rPr lang="en-US" sz="1200" dirty="0"/>
              <a:t>The Solution Manager ITSM Configuration met all the set requirements. These included prerequisites check and standard configuration, maintenance of transaction types, template user creation, automatic and optimal configuration, email notifications, external integration, systems selection and administrative tasks, organizational model creation and UI configuration, testing and documentation and end-user training.</a:t>
            </a:r>
          </a:p>
          <a:p>
            <a:pPr marL="228600" indent="-228600">
              <a:lnSpc>
                <a:spcPct val="100000"/>
              </a:lnSpc>
              <a:spcBef>
                <a:spcPts val="0"/>
              </a:spcBef>
              <a:buClr>
                <a:schemeClr val="tx1"/>
              </a:buClr>
              <a:buFont typeface="+mj-lt"/>
              <a:buAutoNum type="arabicParenR"/>
            </a:pPr>
            <a:r>
              <a:rPr lang="en-US" sz="1200" dirty="0"/>
              <a:t>In the Solution Manager -ChaRM Configuration, the team successfully carried out prerequisites check and mandatory configuration, standard configuration, additional configuration and testing documentation and end-user training.</a:t>
            </a:r>
          </a:p>
          <a:p>
            <a:pPr marL="228600" indent="-228600">
              <a:lnSpc>
                <a:spcPct val="100000"/>
              </a:lnSpc>
              <a:spcBef>
                <a:spcPts val="0"/>
              </a:spcBef>
              <a:buClr>
                <a:schemeClr val="tx1"/>
              </a:buClr>
              <a:buFont typeface="+mj-lt"/>
              <a:buAutoNum type="arabicParenR"/>
            </a:pPr>
            <a:r>
              <a:rPr lang="en-US" sz="1200" dirty="0"/>
              <a:t>In the Solution Manager - Technical monitoring configuration activity the team conducted the prerequisites check, system monitoring setup, customization of templates, dashboard setup for availability and alerts documentation of alerts handling.</a:t>
            </a:r>
          </a:p>
          <a:p>
            <a:pPr marL="228600" indent="-228600">
              <a:lnSpc>
                <a:spcPct val="100000"/>
              </a:lnSpc>
              <a:spcBef>
                <a:spcPts val="0"/>
              </a:spcBef>
              <a:buClr>
                <a:schemeClr val="tx1"/>
              </a:buClr>
              <a:buFont typeface="+mj-lt"/>
              <a:buAutoNum type="arabicParenR"/>
            </a:pPr>
            <a:r>
              <a:rPr lang="en-US" sz="1200" dirty="0"/>
              <a:t>In the Solution Manager - Quality Gate Management Configuration, activities included basic setup and prerequisites check, enable gateway services, and implement master note, setup downgrade protection and retrofit, configure retrofit and create template users, and testing. </a:t>
            </a:r>
          </a:p>
          <a:p>
            <a:pPr marL="228600" indent="-228600">
              <a:lnSpc>
                <a:spcPct val="100000"/>
              </a:lnSpc>
              <a:spcBef>
                <a:spcPts val="0"/>
              </a:spcBef>
              <a:buFont typeface="+mj-lt"/>
              <a:buAutoNum type="arabicParenR"/>
            </a:pPr>
            <a:endParaRPr lang="en-US" sz="1200" dirty="0"/>
          </a:p>
          <a:p>
            <a:pPr>
              <a:lnSpc>
                <a:spcPct val="100000"/>
              </a:lnSpc>
              <a:spcBef>
                <a:spcPts val="0"/>
              </a:spcBef>
            </a:pPr>
            <a:r>
              <a:rPr lang="en-US" sz="1200" dirty="0"/>
              <a:t>Microexcel’s help to support their operations with SAP Application Management and Services covering Administration and Monitoring services and As per the client requirement, Microexcel sourced and deployed a highly competent team to deliver Application Managed Services that encompassed transition services and operate services. Additional enhancements incorporated:</a:t>
            </a:r>
          </a:p>
          <a:p>
            <a:pPr>
              <a:lnSpc>
                <a:spcPct val="100000"/>
              </a:lnSpc>
              <a:spcBef>
                <a:spcPts val="0"/>
              </a:spcBef>
            </a:pPr>
            <a:endParaRPr lang="en-US" sz="1200" dirty="0"/>
          </a:p>
          <a:p>
            <a:pPr marL="228600" indent="-228600">
              <a:lnSpc>
                <a:spcPct val="100000"/>
              </a:lnSpc>
              <a:spcBef>
                <a:spcPts val="0"/>
              </a:spcBef>
              <a:buClr>
                <a:schemeClr val="tx1"/>
              </a:buClr>
              <a:buFont typeface="Wingdings" panose="05000000000000000000" pitchFamily="2" charset="2"/>
              <a:buChar char="§"/>
            </a:pPr>
            <a:r>
              <a:rPr lang="en-US" sz="1200" dirty="0"/>
              <a:t>Ensured quality performance processes.</a:t>
            </a:r>
          </a:p>
          <a:p>
            <a:pPr marL="228600" indent="-228600">
              <a:lnSpc>
                <a:spcPct val="100000"/>
              </a:lnSpc>
              <a:spcBef>
                <a:spcPts val="0"/>
              </a:spcBef>
              <a:buClr>
                <a:schemeClr val="tx1"/>
              </a:buClr>
              <a:buFont typeface="Wingdings" panose="05000000000000000000" pitchFamily="2" charset="2"/>
              <a:buChar char="§"/>
            </a:pPr>
            <a:r>
              <a:rPr lang="en-US" sz="1200" dirty="0"/>
              <a:t>Refined IT support organization.</a:t>
            </a:r>
          </a:p>
          <a:p>
            <a:pPr marL="228600" indent="-228600">
              <a:lnSpc>
                <a:spcPct val="100000"/>
              </a:lnSpc>
              <a:spcBef>
                <a:spcPts val="0"/>
              </a:spcBef>
              <a:buClr>
                <a:schemeClr val="tx1"/>
              </a:buClr>
              <a:buFont typeface="Wingdings" panose="05000000000000000000" pitchFamily="2" charset="2"/>
              <a:buChar char="§"/>
            </a:pPr>
            <a:r>
              <a:rPr lang="en-US" sz="1200" dirty="0"/>
              <a:t>Established a Super user community and enabled them to run Level 1 and 1 support activities independently.</a:t>
            </a:r>
          </a:p>
          <a:p>
            <a:pPr marL="228600" indent="-228600">
              <a:lnSpc>
                <a:spcPct val="100000"/>
              </a:lnSpc>
              <a:spcBef>
                <a:spcPts val="0"/>
              </a:spcBef>
              <a:buClr>
                <a:schemeClr val="tx1"/>
              </a:buClr>
              <a:buFont typeface="Wingdings" panose="05000000000000000000" pitchFamily="2" charset="2"/>
              <a:buChar char="§"/>
            </a:pPr>
            <a:r>
              <a:rPr lang="en-US" sz="1200" dirty="0"/>
              <a:t>Enabled servicing of SAP tickets raised through ITSM tool.</a:t>
            </a:r>
          </a:p>
          <a:p>
            <a:pPr marL="228600" indent="-228600">
              <a:lnSpc>
                <a:spcPct val="100000"/>
              </a:lnSpc>
              <a:spcBef>
                <a:spcPts val="0"/>
              </a:spcBef>
              <a:buClr>
                <a:schemeClr val="tx1"/>
              </a:buClr>
              <a:buFont typeface="Wingdings" panose="05000000000000000000" pitchFamily="2" charset="2"/>
              <a:buChar char="§"/>
            </a:pPr>
            <a:r>
              <a:rPr lang="en-US" sz="1200" dirty="0"/>
              <a:t>Ensured compliance with ISO-9000, ITAR, DCAS, MMAS, FAA, EVMS, SEC, ADS, FDA, </a:t>
            </a:r>
            <a:r>
              <a:rPr lang="en-US" sz="1200" dirty="0" err="1"/>
              <a:t>GxP</a:t>
            </a:r>
            <a:r>
              <a:rPr lang="en-US" sz="1200" dirty="0"/>
              <a:t>, etc.</a:t>
            </a:r>
          </a:p>
          <a:p>
            <a:pPr>
              <a:lnSpc>
                <a:spcPct val="100000"/>
              </a:lnSpc>
              <a:spcBef>
                <a:spcPts val="0"/>
              </a:spcBef>
            </a:pPr>
            <a:endParaRPr lang="en-US" sz="1200" dirty="0"/>
          </a:p>
          <a:p>
            <a:pPr>
              <a:lnSpc>
                <a:spcPct val="100000"/>
              </a:lnSpc>
              <a:spcBef>
                <a:spcPts val="0"/>
              </a:spcBef>
            </a:pPr>
            <a:r>
              <a:rPr lang="en-US" sz="1200" dirty="0"/>
              <a:t>Microexcel delivered on all specifications through an approach that included detailed schedule planning out each stage with adherence to strict timelines.</a:t>
            </a:r>
          </a:p>
        </p:txBody>
      </p:sp>
      <p:sp>
        <p:nvSpPr>
          <p:cNvPr id="38" name="Rectangle 37">
            <a:hlinkClick r:id="rId2" action="ppaction://hlinksldjump"/>
          </p:cNvPr>
          <p:cNvSpPr/>
          <p:nvPr/>
        </p:nvSpPr>
        <p:spPr>
          <a:xfrm>
            <a:off x="0" y="3230209"/>
            <a:ext cx="1702965" cy="478972"/>
          </a:xfrm>
          <a:prstGeom prst="rect">
            <a:avLst/>
          </a:prstGeom>
          <a:solidFill>
            <a:srgbClr val="50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Solution</a:t>
            </a:r>
          </a:p>
        </p:txBody>
      </p:sp>
      <p:sp>
        <p:nvSpPr>
          <p:cNvPr id="9" name="Rectangle 8">
            <a:hlinkClick r:id="rId3" action="ppaction://hlinksldjump"/>
            <a:extLst>
              <a:ext uri="{FF2B5EF4-FFF2-40B4-BE49-F238E27FC236}">
                <a16:creationId xmlns:a16="http://schemas.microsoft.com/office/drawing/2014/main" id="{AA9DC3D3-F192-41CE-B1DC-0BCA44BADD9D}"/>
              </a:ext>
            </a:extLst>
          </p:cNvPr>
          <p:cNvSpPr/>
          <p:nvPr/>
        </p:nvSpPr>
        <p:spPr>
          <a:xfrm>
            <a:off x="-4410" y="2413393"/>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Background</a:t>
            </a:r>
          </a:p>
        </p:txBody>
      </p:sp>
      <p:sp>
        <p:nvSpPr>
          <p:cNvPr id="10" name="Rectangle 9">
            <a:hlinkClick r:id="rId4" action="ppaction://hlinksldjump"/>
            <a:extLst>
              <a:ext uri="{FF2B5EF4-FFF2-40B4-BE49-F238E27FC236}">
                <a16:creationId xmlns:a16="http://schemas.microsoft.com/office/drawing/2014/main" id="{85972488-2606-4549-8E03-D5F8B5842621}"/>
              </a:ext>
            </a:extLst>
          </p:cNvPr>
          <p:cNvSpPr/>
          <p:nvPr/>
        </p:nvSpPr>
        <p:spPr>
          <a:xfrm>
            <a:off x="0" y="4047025"/>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Deployment</a:t>
            </a:r>
          </a:p>
        </p:txBody>
      </p:sp>
      <p:sp>
        <p:nvSpPr>
          <p:cNvPr id="11" name="Rectangle 10">
            <a:hlinkClick r:id="rId4" action="ppaction://hlinksldjump"/>
            <a:extLst>
              <a:ext uri="{FF2B5EF4-FFF2-40B4-BE49-F238E27FC236}">
                <a16:creationId xmlns:a16="http://schemas.microsoft.com/office/drawing/2014/main" id="{72053131-426C-48AA-B08A-6EA6224DDC72}"/>
              </a:ext>
            </a:extLst>
          </p:cNvPr>
          <p:cNvSpPr/>
          <p:nvPr/>
        </p:nvSpPr>
        <p:spPr>
          <a:xfrm>
            <a:off x="0" y="4893821"/>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Benefits</a:t>
            </a:r>
          </a:p>
        </p:txBody>
      </p:sp>
      <p:sp>
        <p:nvSpPr>
          <p:cNvPr id="12" name="Rectangle 11">
            <a:hlinkClick r:id="rId3" action="ppaction://hlinksldjump"/>
            <a:extLst>
              <a:ext uri="{FF2B5EF4-FFF2-40B4-BE49-F238E27FC236}">
                <a16:creationId xmlns:a16="http://schemas.microsoft.com/office/drawing/2014/main" id="{E4DC4F35-25B3-4341-84AE-2D45AB276556}"/>
              </a:ext>
            </a:extLst>
          </p:cNvPr>
          <p:cNvSpPr/>
          <p:nvPr/>
        </p:nvSpPr>
        <p:spPr>
          <a:xfrm>
            <a:off x="0" y="5657712"/>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Success Stories</a:t>
            </a:r>
          </a:p>
        </p:txBody>
      </p:sp>
      <p:sp>
        <p:nvSpPr>
          <p:cNvPr id="14" name="Title 1">
            <a:extLst>
              <a:ext uri="{FF2B5EF4-FFF2-40B4-BE49-F238E27FC236}">
                <a16:creationId xmlns:a16="http://schemas.microsoft.com/office/drawing/2014/main" id="{269EA0A9-A0A9-4519-8DB8-D1CB48B363D5}"/>
              </a:ext>
            </a:extLst>
          </p:cNvPr>
          <p:cNvSpPr txBox="1">
            <a:spLocks/>
          </p:cNvSpPr>
          <p:nvPr/>
        </p:nvSpPr>
        <p:spPr>
          <a:xfrm>
            <a:off x="109330" y="72618"/>
            <a:ext cx="1982581" cy="478972"/>
          </a:xfrm>
          <a:prstGeom prst="rect">
            <a:avLst/>
          </a:prstGeom>
        </p:spPr>
        <p:txBody>
          <a:bodyPr anchor="ctr"/>
          <a:lstStyle>
            <a:lvl1pPr algn="l" defTabSz="914400" rtl="0" eaLnBrk="1" latinLnBrk="0" hangingPunct="1">
              <a:lnSpc>
                <a:spcPct val="90000"/>
              </a:lnSpc>
              <a:spcBef>
                <a:spcPct val="0"/>
              </a:spcBef>
              <a:buNone/>
              <a:defRPr sz="2000" b="0" kern="1200">
                <a:solidFill>
                  <a:srgbClr val="0E509A"/>
                </a:solidFill>
                <a:latin typeface="Abadi" panose="020B0604020104020204" pitchFamily="34" charset="0"/>
                <a:ea typeface="Segoe UI" panose="020B0502040204020203" pitchFamily="34" charset="0"/>
                <a:cs typeface="Segoe UI" panose="020B0502040204020203" pitchFamily="34" charset="0"/>
              </a:defRPr>
            </a:lvl1pPr>
          </a:lstStyle>
          <a:p>
            <a:r>
              <a:rPr lang="en-US" sz="1800" b="1" cap="all" dirty="0">
                <a:solidFill>
                  <a:schemeClr val="accent1">
                    <a:lumMod val="50000"/>
                  </a:schemeClr>
                </a:solidFill>
                <a:latin typeface="Montserrat" panose="00000500000000000000" pitchFamily="2" charset="0"/>
                <a:cs typeface="Segoe UI Semibold" panose="020B0702040204020203" pitchFamily="34" charset="0"/>
              </a:rPr>
              <a:t>SOLUITON</a:t>
            </a:r>
            <a:endParaRPr lang="en-IN" sz="1800" cap="all" dirty="0">
              <a:solidFill>
                <a:schemeClr val="accent1">
                  <a:lumMod val="50000"/>
                </a:schemeClr>
              </a:solidFill>
              <a:latin typeface="Montserrat" panose="00000500000000000000" pitchFamily="2" charset="0"/>
            </a:endParaRPr>
          </a:p>
        </p:txBody>
      </p:sp>
    </p:spTree>
    <p:extLst>
      <p:ext uri="{BB962C8B-B14F-4D97-AF65-F5344CB8AC3E}">
        <p14:creationId xmlns:p14="http://schemas.microsoft.com/office/powerpoint/2010/main" val="1579422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4"/>
          <p:cNvSpPr txBox="1">
            <a:spLocks/>
          </p:cNvSpPr>
          <p:nvPr/>
        </p:nvSpPr>
        <p:spPr>
          <a:xfrm>
            <a:off x="2044948" y="469097"/>
            <a:ext cx="9732922" cy="5832311"/>
          </a:xfrm>
          <a:prstGeom prst="rect">
            <a:avLst/>
          </a:prstGeom>
        </p:spPr>
        <p:txBody>
          <a:bodyPr/>
          <a:lstStyle>
            <a:lvl1pPr marL="0" indent="0" algn="l" defTabSz="914400" rtl="0" eaLnBrk="1" latinLnBrk="0" hangingPunct="1">
              <a:lnSpc>
                <a:spcPct val="90000"/>
              </a:lnSpc>
              <a:spcBef>
                <a:spcPts val="10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pPr>
            <a:r>
              <a:rPr lang="en-US" sz="1200" dirty="0"/>
              <a:t>Microexcel become the clients first choice for the consultation and support (SAP Upgrade and Functional Deployment) The success of consecutive assignments created a sense of trust and reliance enriching the collaborative partnership between Microexcel and the client and this project was a </a:t>
            </a:r>
            <a:r>
              <a:rPr lang="en-US" sz="1200" b="1" dirty="0"/>
              <a:t>“Two Part Implementation”  -  The Part1, Consisted of Configuration Remediation.  The client required an upgrade and improvement of the existing SAP Application Scope. </a:t>
            </a:r>
          </a:p>
          <a:p>
            <a:pPr algn="just">
              <a:lnSpc>
                <a:spcPct val="100000"/>
              </a:lnSpc>
              <a:spcBef>
                <a:spcPts val="0"/>
              </a:spcBef>
            </a:pPr>
            <a:endParaRPr lang="en-US" sz="1200" dirty="0"/>
          </a:p>
          <a:p>
            <a:pPr marL="171450" indent="-171450" algn="just">
              <a:lnSpc>
                <a:spcPct val="100000"/>
              </a:lnSpc>
              <a:spcBef>
                <a:spcPts val="0"/>
              </a:spcBef>
              <a:buClr>
                <a:schemeClr val="tx1"/>
              </a:buClr>
              <a:buFont typeface="Wingdings" panose="05000000000000000000" pitchFamily="2" charset="2"/>
              <a:buChar char="§"/>
            </a:pPr>
            <a:r>
              <a:rPr lang="en-US" sz="1200" dirty="0"/>
              <a:t>Correction of Split Valuation Designation in Mass for some 1000 Materials. Specifically, the ask was to remove split valuation from materials that had activity executed against them. Microexcel developed a detailed conversion plan with sequenced steps and timing to achieve the removal. From an execution standpoint, mass change scripts using LSMW and validation protocols to confirm data before and after changes were developed to help realize the conversion.</a:t>
            </a:r>
          </a:p>
          <a:p>
            <a:pPr marL="171450" indent="-171450" algn="just">
              <a:lnSpc>
                <a:spcPct val="100000"/>
              </a:lnSpc>
              <a:spcBef>
                <a:spcPts val="0"/>
              </a:spcBef>
              <a:buClr>
                <a:schemeClr val="tx1"/>
              </a:buClr>
              <a:buFont typeface="Wingdings" panose="05000000000000000000" pitchFamily="2" charset="2"/>
              <a:buChar char="§"/>
            </a:pPr>
            <a:r>
              <a:rPr lang="en-US" sz="1200" dirty="0"/>
              <a:t>Correction of Unit of Measure for some 50 Materials. Like the split valuation requirement, Microexcel developed a detailed conversion plan as well as mass change scripts and validation protocols to execute the change and verify the completeness of changes postscript execution.</a:t>
            </a:r>
          </a:p>
          <a:p>
            <a:pPr marL="171450" indent="-171450" algn="just">
              <a:lnSpc>
                <a:spcPct val="100000"/>
              </a:lnSpc>
              <a:spcBef>
                <a:spcPts val="0"/>
              </a:spcBef>
              <a:buClr>
                <a:schemeClr val="tx1"/>
              </a:buClr>
              <a:buFont typeface="Wingdings" panose="05000000000000000000" pitchFamily="2" charset="2"/>
              <a:buChar char="§"/>
            </a:pPr>
            <a:r>
              <a:rPr lang="en-US" sz="1200" dirty="0"/>
              <a:t>Comprehensive review and rationalization of recipes &amp; recommended use of correct production versions </a:t>
            </a:r>
          </a:p>
          <a:p>
            <a:pPr algn="just">
              <a:lnSpc>
                <a:spcPct val="100000"/>
              </a:lnSpc>
              <a:spcBef>
                <a:spcPts val="0"/>
              </a:spcBef>
            </a:pPr>
            <a:endParaRPr lang="en-US" sz="1200" dirty="0"/>
          </a:p>
          <a:p>
            <a:pPr algn="just">
              <a:lnSpc>
                <a:spcPct val="100000"/>
              </a:lnSpc>
              <a:spcBef>
                <a:spcPts val="0"/>
              </a:spcBef>
            </a:pPr>
            <a:r>
              <a:rPr lang="en-US" sz="1200" b="1" dirty="0"/>
              <a:t>In Part2, Microexcel would cover the Functional Expansion Phase implemented capabilities that enabled –</a:t>
            </a:r>
          </a:p>
          <a:p>
            <a:pPr algn="just">
              <a:lnSpc>
                <a:spcPct val="100000"/>
              </a:lnSpc>
              <a:spcBef>
                <a:spcPts val="0"/>
              </a:spcBef>
            </a:pPr>
            <a:r>
              <a:rPr lang="en-US" sz="1200" dirty="0"/>
              <a:t>Creation of a central receiving warehouse to supply satellite warehouses at both plant sites, raw material sampling plans for composite representative of the whole lot/batch for testing and a system flag to communicate raw material testing status (timing, pass/fail).</a:t>
            </a:r>
          </a:p>
          <a:p>
            <a:pPr algn="just">
              <a:lnSpc>
                <a:spcPct val="100000"/>
              </a:lnSpc>
              <a:spcBef>
                <a:spcPts val="0"/>
              </a:spcBef>
            </a:pPr>
            <a:endParaRPr lang="en-US" sz="1200" dirty="0"/>
          </a:p>
          <a:p>
            <a:pPr algn="just">
              <a:lnSpc>
                <a:spcPct val="100000"/>
              </a:lnSpc>
              <a:spcBef>
                <a:spcPts val="0"/>
              </a:spcBef>
            </a:pPr>
            <a:r>
              <a:rPr lang="en-US" sz="1200" dirty="0"/>
              <a:t>The deployed solution encompassed the following features: </a:t>
            </a:r>
          </a:p>
          <a:p>
            <a:pPr algn="just">
              <a:lnSpc>
                <a:spcPct val="100000"/>
              </a:lnSpc>
              <a:spcBef>
                <a:spcPts val="0"/>
              </a:spcBef>
            </a:pPr>
            <a:r>
              <a:rPr lang="en-US" sz="1200" dirty="0"/>
              <a:t>	</a:t>
            </a:r>
          </a:p>
          <a:p>
            <a:pPr marL="171450" indent="-171450" algn="just">
              <a:lnSpc>
                <a:spcPct val="100000"/>
              </a:lnSpc>
              <a:spcBef>
                <a:spcPts val="0"/>
              </a:spcBef>
              <a:buClr>
                <a:schemeClr val="tx2"/>
              </a:buClr>
              <a:buFont typeface="Wingdings" panose="05000000000000000000" pitchFamily="2" charset="2"/>
              <a:buChar char="§"/>
            </a:pPr>
            <a:r>
              <a:rPr lang="en-US" sz="1200" dirty="0"/>
              <a:t>Mechanism for QC to sample and deduct raw material amounts from GMP inventory using sampling size derivation based on number of containers being received rather than the standard functionality which derives sample size based on quantity being received and A separate GMP inventory category for Quality to place restricted material.</a:t>
            </a:r>
          </a:p>
          <a:p>
            <a:pPr marL="171450" indent="-171450" algn="just">
              <a:lnSpc>
                <a:spcPct val="100000"/>
              </a:lnSpc>
              <a:spcBef>
                <a:spcPts val="0"/>
              </a:spcBef>
              <a:buClr>
                <a:schemeClr val="tx2"/>
              </a:buClr>
              <a:buFont typeface="Wingdings" panose="05000000000000000000" pitchFamily="2" charset="2"/>
              <a:buChar char="§"/>
            </a:pPr>
            <a:r>
              <a:rPr lang="en-US" sz="1200" dirty="0"/>
              <a:t>Enable raw material inventory tracking to storage unit level.</a:t>
            </a:r>
          </a:p>
          <a:p>
            <a:pPr marL="171450" indent="-171450" algn="just">
              <a:lnSpc>
                <a:spcPct val="100000"/>
              </a:lnSpc>
              <a:spcBef>
                <a:spcPts val="0"/>
              </a:spcBef>
              <a:buClr>
                <a:schemeClr val="tx2"/>
              </a:buClr>
              <a:buFont typeface="Wingdings" panose="05000000000000000000" pitchFamily="2" charset="2"/>
              <a:buChar char="§"/>
            </a:pPr>
            <a:r>
              <a:rPr lang="en-US" sz="1200" dirty="0"/>
              <a:t>Enable system generated materials requirements in support of manufacturing runs (KANBAN). </a:t>
            </a:r>
          </a:p>
          <a:p>
            <a:pPr marL="171450" indent="-171450" algn="just">
              <a:lnSpc>
                <a:spcPct val="100000"/>
              </a:lnSpc>
              <a:spcBef>
                <a:spcPts val="0"/>
              </a:spcBef>
              <a:buClr>
                <a:schemeClr val="tx2"/>
              </a:buClr>
              <a:buFont typeface="Wingdings" panose="05000000000000000000" pitchFamily="2" charset="2"/>
              <a:buChar char="§"/>
            </a:pPr>
            <a:r>
              <a:rPr lang="en-US" sz="1200" dirty="0"/>
              <a:t>Facilitate comprehensive raw material supply process to manufacturing that streamlines in-suite and in-plant on-hand inventory, improves material inventory accuracy, and delivery (KITTING) .</a:t>
            </a:r>
          </a:p>
          <a:p>
            <a:pPr marL="171450" indent="-171450" algn="just">
              <a:lnSpc>
                <a:spcPct val="100000"/>
              </a:lnSpc>
              <a:spcBef>
                <a:spcPts val="0"/>
              </a:spcBef>
              <a:buClr>
                <a:schemeClr val="tx2"/>
              </a:buClr>
              <a:buFont typeface="Wingdings" panose="05000000000000000000" pitchFamily="2" charset="2"/>
              <a:buChar char="§"/>
            </a:pPr>
            <a:r>
              <a:rPr lang="en-US" sz="1200" dirty="0"/>
              <a:t>Comprehensive security design to restrict authorized manufacturing personnel to modify BOM components and perform completion activities on existing process orders.</a:t>
            </a:r>
          </a:p>
          <a:p>
            <a:pPr marL="171450" indent="-171450" algn="just">
              <a:lnSpc>
                <a:spcPct val="100000"/>
              </a:lnSpc>
              <a:spcBef>
                <a:spcPts val="0"/>
              </a:spcBef>
              <a:buClr>
                <a:schemeClr val="tx2"/>
              </a:buClr>
              <a:buFont typeface="Wingdings" panose="05000000000000000000" pitchFamily="2" charset="2"/>
              <a:buChar char="§"/>
            </a:pPr>
            <a:r>
              <a:rPr lang="en-US" sz="1200" dirty="0"/>
              <a:t>Implementation of custom enhancement to allow automatic determination of storage unit in warehouse receiving for internal transfer of material between plants. The developed solution automatically derived the storage unit to be received based on the issued storage units in the shipping location thereby eliminating the need for redundant scanning.</a:t>
            </a:r>
          </a:p>
          <a:p>
            <a:pPr algn="just">
              <a:lnSpc>
                <a:spcPct val="100000"/>
              </a:lnSpc>
              <a:spcBef>
                <a:spcPts val="0"/>
              </a:spcBef>
            </a:pPr>
            <a:endParaRPr lang="en-US" sz="1100" dirty="0"/>
          </a:p>
        </p:txBody>
      </p:sp>
      <p:sp>
        <p:nvSpPr>
          <p:cNvPr id="38" name="Rectangle 37">
            <a:hlinkClick r:id="rId2" action="ppaction://hlinksldjump"/>
          </p:cNvPr>
          <p:cNvSpPr/>
          <p:nvPr/>
        </p:nvSpPr>
        <p:spPr>
          <a:xfrm>
            <a:off x="0" y="3230209"/>
            <a:ext cx="1702965" cy="478972"/>
          </a:xfrm>
          <a:prstGeom prst="rect">
            <a:avLst/>
          </a:prstGeom>
          <a:solidFill>
            <a:srgbClr val="005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Solution</a:t>
            </a:r>
          </a:p>
        </p:txBody>
      </p:sp>
      <p:sp>
        <p:nvSpPr>
          <p:cNvPr id="9" name="Rectangle 8">
            <a:hlinkClick r:id="rId3" action="ppaction://hlinksldjump"/>
            <a:extLst>
              <a:ext uri="{FF2B5EF4-FFF2-40B4-BE49-F238E27FC236}">
                <a16:creationId xmlns:a16="http://schemas.microsoft.com/office/drawing/2014/main" id="{AA9DC3D3-F192-41CE-B1DC-0BCA44BADD9D}"/>
              </a:ext>
            </a:extLst>
          </p:cNvPr>
          <p:cNvSpPr/>
          <p:nvPr/>
        </p:nvSpPr>
        <p:spPr>
          <a:xfrm>
            <a:off x="-4410" y="2413393"/>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Background</a:t>
            </a:r>
          </a:p>
        </p:txBody>
      </p:sp>
      <p:sp>
        <p:nvSpPr>
          <p:cNvPr id="10" name="Rectangle 9">
            <a:hlinkClick r:id="rId4" action="ppaction://hlinksldjump"/>
            <a:extLst>
              <a:ext uri="{FF2B5EF4-FFF2-40B4-BE49-F238E27FC236}">
                <a16:creationId xmlns:a16="http://schemas.microsoft.com/office/drawing/2014/main" id="{85972488-2606-4549-8E03-D5F8B5842621}"/>
              </a:ext>
            </a:extLst>
          </p:cNvPr>
          <p:cNvSpPr/>
          <p:nvPr/>
        </p:nvSpPr>
        <p:spPr>
          <a:xfrm>
            <a:off x="0" y="4047025"/>
            <a:ext cx="1702965" cy="478972"/>
          </a:xfrm>
          <a:prstGeom prst="rect">
            <a:avLst/>
          </a:prstGeom>
          <a:solidFill>
            <a:srgbClr val="50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Deployment</a:t>
            </a:r>
          </a:p>
        </p:txBody>
      </p:sp>
      <p:sp>
        <p:nvSpPr>
          <p:cNvPr id="11" name="Rectangle 10">
            <a:hlinkClick r:id="rId5" action="ppaction://hlinksldjump"/>
            <a:extLst>
              <a:ext uri="{FF2B5EF4-FFF2-40B4-BE49-F238E27FC236}">
                <a16:creationId xmlns:a16="http://schemas.microsoft.com/office/drawing/2014/main" id="{72053131-426C-48AA-B08A-6EA6224DDC72}"/>
              </a:ext>
            </a:extLst>
          </p:cNvPr>
          <p:cNvSpPr/>
          <p:nvPr/>
        </p:nvSpPr>
        <p:spPr>
          <a:xfrm>
            <a:off x="0" y="4893821"/>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Benefits</a:t>
            </a:r>
          </a:p>
        </p:txBody>
      </p:sp>
      <p:sp>
        <p:nvSpPr>
          <p:cNvPr id="12" name="Rectangle 11">
            <a:hlinkClick r:id="rId3" action="ppaction://hlinksldjump"/>
            <a:extLst>
              <a:ext uri="{FF2B5EF4-FFF2-40B4-BE49-F238E27FC236}">
                <a16:creationId xmlns:a16="http://schemas.microsoft.com/office/drawing/2014/main" id="{8CB2AFA6-8115-4765-B959-23E681D0ACC4}"/>
              </a:ext>
            </a:extLst>
          </p:cNvPr>
          <p:cNvSpPr/>
          <p:nvPr/>
        </p:nvSpPr>
        <p:spPr>
          <a:xfrm>
            <a:off x="0" y="5657712"/>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Success Stories</a:t>
            </a:r>
          </a:p>
        </p:txBody>
      </p:sp>
      <p:sp>
        <p:nvSpPr>
          <p:cNvPr id="13" name="Title 1">
            <a:extLst>
              <a:ext uri="{FF2B5EF4-FFF2-40B4-BE49-F238E27FC236}">
                <a16:creationId xmlns:a16="http://schemas.microsoft.com/office/drawing/2014/main" id="{CA71D64E-0CB2-4F20-9E40-48A610BE42DF}"/>
              </a:ext>
            </a:extLst>
          </p:cNvPr>
          <p:cNvSpPr txBox="1">
            <a:spLocks/>
          </p:cNvSpPr>
          <p:nvPr/>
        </p:nvSpPr>
        <p:spPr>
          <a:xfrm>
            <a:off x="109330" y="72618"/>
            <a:ext cx="1982581" cy="478972"/>
          </a:xfrm>
          <a:prstGeom prst="rect">
            <a:avLst/>
          </a:prstGeom>
        </p:spPr>
        <p:txBody>
          <a:bodyPr anchor="ctr"/>
          <a:lstStyle>
            <a:lvl1pPr algn="l" defTabSz="914400" rtl="0" eaLnBrk="1" latinLnBrk="0" hangingPunct="1">
              <a:lnSpc>
                <a:spcPct val="90000"/>
              </a:lnSpc>
              <a:spcBef>
                <a:spcPct val="0"/>
              </a:spcBef>
              <a:buNone/>
              <a:defRPr sz="2000" b="0" kern="1200">
                <a:solidFill>
                  <a:srgbClr val="0E509A"/>
                </a:solidFill>
                <a:latin typeface="Abadi" panose="020B0604020104020204" pitchFamily="34" charset="0"/>
                <a:ea typeface="Segoe UI" panose="020B0502040204020203" pitchFamily="34" charset="0"/>
                <a:cs typeface="Segoe UI" panose="020B0502040204020203" pitchFamily="34" charset="0"/>
              </a:defRPr>
            </a:lvl1pPr>
          </a:lstStyle>
          <a:p>
            <a:r>
              <a:rPr lang="en-US" sz="1800" b="1" cap="all" dirty="0" err="1">
                <a:solidFill>
                  <a:schemeClr val="accent1">
                    <a:lumMod val="50000"/>
                  </a:schemeClr>
                </a:solidFill>
                <a:latin typeface="Montserrat" panose="00000500000000000000" pitchFamily="2" charset="0"/>
                <a:cs typeface="Segoe UI Semibold" panose="020B0702040204020203" pitchFamily="34" charset="0"/>
              </a:rPr>
              <a:t>dEPLOYMENT</a:t>
            </a:r>
            <a:endParaRPr lang="en-IN" sz="1800" cap="all" dirty="0">
              <a:solidFill>
                <a:schemeClr val="accent1">
                  <a:lumMod val="50000"/>
                </a:schemeClr>
              </a:solidFill>
              <a:latin typeface="Montserrat" panose="00000500000000000000" pitchFamily="2" charset="0"/>
            </a:endParaRPr>
          </a:p>
        </p:txBody>
      </p:sp>
    </p:spTree>
    <p:extLst>
      <p:ext uri="{BB962C8B-B14F-4D97-AF65-F5344CB8AC3E}">
        <p14:creationId xmlns:p14="http://schemas.microsoft.com/office/powerpoint/2010/main" val="155678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4"/>
          <p:cNvSpPr txBox="1">
            <a:spLocks/>
          </p:cNvSpPr>
          <p:nvPr/>
        </p:nvSpPr>
        <p:spPr>
          <a:xfrm>
            <a:off x="1889563" y="785919"/>
            <a:ext cx="9848549" cy="1480626"/>
          </a:xfrm>
          <a:prstGeom prst="rect">
            <a:avLst/>
          </a:prstGeom>
        </p:spPr>
        <p:txBody>
          <a:bodyPr/>
          <a:lstStyle>
            <a:lvl1pPr marL="0" indent="0" algn="l" defTabSz="914400" rtl="0" eaLnBrk="1" latinLnBrk="0" hangingPunct="1">
              <a:lnSpc>
                <a:spcPct val="90000"/>
              </a:lnSpc>
              <a:spcBef>
                <a:spcPts val="10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pPr>
            <a:r>
              <a:rPr lang="en-US" sz="1200" dirty="0"/>
              <a:t>The project was planned and executed exactly as per the SAP framework. Microexcel created a table to show how work would progress. and the covering workstreams that covered in detail the 5 stages from Prepare, Explore, Realize, Deploy to Go-Live and Prost Production support.</a:t>
            </a:r>
          </a:p>
          <a:p>
            <a:pPr algn="just">
              <a:lnSpc>
                <a:spcPct val="100000"/>
              </a:lnSpc>
              <a:spcBef>
                <a:spcPts val="0"/>
              </a:spcBef>
            </a:pPr>
            <a:endParaRPr lang="en-US" sz="1200" dirty="0"/>
          </a:p>
          <a:p>
            <a:pPr algn="just">
              <a:lnSpc>
                <a:spcPct val="100000"/>
              </a:lnSpc>
              <a:spcBef>
                <a:spcPts val="0"/>
              </a:spcBef>
            </a:pPr>
            <a:r>
              <a:rPr lang="en-US" sz="1200" dirty="0"/>
              <a:t>The enduring engagements between Microexcel and the client highlights the mutual benefits that accrue from long standing partnerships. Executing multiple projects for the client has accorded to Microexcel a deep understanding of their technologies and processes. The insights gleaned through their experience places Microexcel in a unique position where they can fully align with the client’s needs and objectives to provide solutions that are optimal, appropriate and deliver value every time.</a:t>
            </a:r>
          </a:p>
          <a:p>
            <a:br>
              <a:rPr lang="en-US" sz="1100" dirty="0">
                <a:solidFill>
                  <a:srgbClr val="FF9900"/>
                </a:solidFill>
              </a:rPr>
            </a:br>
            <a:endParaRPr lang="en-US" sz="1100" dirty="0">
              <a:solidFill>
                <a:schemeClr val="tx1">
                  <a:lumMod val="65000"/>
                  <a:lumOff val="35000"/>
                </a:schemeClr>
              </a:solidFill>
            </a:endParaRPr>
          </a:p>
          <a:p>
            <a:endParaRPr lang="en-US" sz="1100" dirty="0"/>
          </a:p>
        </p:txBody>
      </p:sp>
      <p:sp>
        <p:nvSpPr>
          <p:cNvPr id="2" name="Rectangle 1"/>
          <p:cNvSpPr/>
          <p:nvPr/>
        </p:nvSpPr>
        <p:spPr>
          <a:xfrm>
            <a:off x="0" y="5432612"/>
            <a:ext cx="12192000" cy="770964"/>
          </a:xfrm>
          <a:custGeom>
            <a:avLst/>
            <a:gdLst>
              <a:gd name="connsiteX0" fmla="*/ 0 w 12192000"/>
              <a:gd name="connsiteY0" fmla="*/ 0 h 770964"/>
              <a:gd name="connsiteX1" fmla="*/ 12192000 w 12192000"/>
              <a:gd name="connsiteY1" fmla="*/ 0 h 770964"/>
              <a:gd name="connsiteX2" fmla="*/ 12192000 w 12192000"/>
              <a:gd name="connsiteY2" fmla="*/ 770964 h 770964"/>
              <a:gd name="connsiteX3" fmla="*/ 0 w 12192000"/>
              <a:gd name="connsiteY3" fmla="*/ 770964 h 770964"/>
              <a:gd name="connsiteX4" fmla="*/ 0 w 12192000"/>
              <a:gd name="connsiteY4" fmla="*/ 0 h 770964"/>
              <a:gd name="connsiteX0" fmla="*/ 941294 w 12192000"/>
              <a:gd name="connsiteY0" fmla="*/ 8965 h 770964"/>
              <a:gd name="connsiteX1" fmla="*/ 12192000 w 12192000"/>
              <a:gd name="connsiteY1" fmla="*/ 0 h 770964"/>
              <a:gd name="connsiteX2" fmla="*/ 12192000 w 12192000"/>
              <a:gd name="connsiteY2" fmla="*/ 770964 h 770964"/>
              <a:gd name="connsiteX3" fmla="*/ 0 w 12192000"/>
              <a:gd name="connsiteY3" fmla="*/ 770964 h 770964"/>
              <a:gd name="connsiteX4" fmla="*/ 941294 w 12192000"/>
              <a:gd name="connsiteY4" fmla="*/ 8965 h 77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0964">
                <a:moveTo>
                  <a:pt x="941294" y="8965"/>
                </a:moveTo>
                <a:lnTo>
                  <a:pt x="12192000" y="0"/>
                </a:lnTo>
                <a:lnTo>
                  <a:pt x="12192000" y="770964"/>
                </a:lnTo>
                <a:lnTo>
                  <a:pt x="0" y="770964"/>
                </a:lnTo>
                <a:lnTo>
                  <a:pt x="941294" y="896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2C83B35-5232-4A4A-A0B3-A0376E570482}"/>
              </a:ext>
            </a:extLst>
          </p:cNvPr>
          <p:cNvGrpSpPr/>
          <p:nvPr/>
        </p:nvGrpSpPr>
        <p:grpSpPr>
          <a:xfrm>
            <a:off x="2996075" y="2348791"/>
            <a:ext cx="8416992" cy="3487565"/>
            <a:chOff x="2698905" y="1370393"/>
            <a:chExt cx="8619357" cy="3155602"/>
          </a:xfrm>
        </p:grpSpPr>
        <p:sp>
          <p:nvSpPr>
            <p:cNvPr id="3" name="Rectangle 2"/>
            <p:cNvSpPr/>
            <p:nvPr/>
          </p:nvSpPr>
          <p:spPr>
            <a:xfrm>
              <a:off x="2707341" y="1380744"/>
              <a:ext cx="1727499" cy="2088950"/>
            </a:xfrm>
            <a:prstGeom prst="rect">
              <a:avLst/>
            </a:prstGeom>
            <a:solidFill>
              <a:srgbClr val="037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69085" y="1377696"/>
              <a:ext cx="1727499" cy="2088950"/>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713696" y="3502330"/>
              <a:ext cx="3482888" cy="1023665"/>
            </a:xfrm>
            <a:prstGeom prst="rect">
              <a:avLst/>
            </a:prstGeom>
            <a:solidFill>
              <a:srgbClr val="50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30843" y="2700392"/>
              <a:ext cx="3482888" cy="1825603"/>
            </a:xfrm>
            <a:prstGeom prst="rect">
              <a:avLst/>
            </a:prstGeom>
            <a:solidFill>
              <a:srgbClr val="037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30664" y="1377696"/>
              <a:ext cx="3489422" cy="1282072"/>
            </a:xfrm>
            <a:prstGeom prst="rect">
              <a:avLst/>
            </a:prstGeom>
            <a:solidFill>
              <a:srgbClr val="52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p:cNvSpPr txBox="1">
              <a:spLocks/>
            </p:cNvSpPr>
            <p:nvPr/>
          </p:nvSpPr>
          <p:spPr>
            <a:xfrm>
              <a:off x="2860881" y="1734028"/>
              <a:ext cx="1484296" cy="1597996"/>
            </a:xfrm>
            <a:prstGeom prst="rect">
              <a:avLst/>
            </a:prstGeom>
          </p:spPr>
          <p:txBody>
            <a:bodyPr/>
            <a:lstStyle>
              <a:lvl1pPr marL="0" indent="0" algn="l" defTabSz="914400" rtl="0" eaLnBrk="1" latinLnBrk="0" hangingPunct="1">
                <a:lnSpc>
                  <a:spcPct val="90000"/>
                </a:lnSpc>
                <a:spcBef>
                  <a:spcPts val="10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500"/>
                </a:spcAft>
                <a:buClr>
                  <a:srgbClr val="52BDE2"/>
                </a:buClr>
              </a:pPr>
              <a:r>
                <a:rPr lang="en-US" sz="1100" dirty="0">
                  <a:solidFill>
                    <a:schemeClr val="bg1"/>
                  </a:solidFill>
                </a:rPr>
                <a:t>The solution has provided an assurance by validating the Readiness check</a:t>
              </a:r>
            </a:p>
            <a:p>
              <a:pPr>
                <a:lnSpc>
                  <a:spcPts val="1500"/>
                </a:lnSpc>
                <a:spcBef>
                  <a:spcPts val="0"/>
                </a:spcBef>
                <a:spcAft>
                  <a:spcPts val="500"/>
                </a:spcAft>
                <a:buClr>
                  <a:srgbClr val="52BDE2"/>
                </a:buClr>
              </a:pPr>
              <a:endParaRPr lang="en-US" sz="1100" dirty="0">
                <a:solidFill>
                  <a:schemeClr val="bg1"/>
                </a:solidFill>
              </a:endParaRPr>
            </a:p>
          </p:txBody>
        </p:sp>
        <p:sp>
          <p:nvSpPr>
            <p:cNvPr id="27" name="Content Placeholder 4"/>
            <p:cNvSpPr txBox="1">
              <a:spLocks/>
            </p:cNvSpPr>
            <p:nvPr/>
          </p:nvSpPr>
          <p:spPr>
            <a:xfrm>
              <a:off x="4648367" y="1734028"/>
              <a:ext cx="1484296" cy="1597996"/>
            </a:xfrm>
            <a:prstGeom prst="rect">
              <a:avLst/>
            </a:prstGeom>
          </p:spPr>
          <p:txBody>
            <a:bodyPr/>
            <a:lstStyle>
              <a:lvl1pPr marL="0" indent="0" algn="l" defTabSz="914400" rtl="0" eaLnBrk="1" latinLnBrk="0" hangingPunct="1">
                <a:lnSpc>
                  <a:spcPct val="90000"/>
                </a:lnSpc>
                <a:spcBef>
                  <a:spcPts val="10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0"/>
                </a:spcBef>
                <a:spcAft>
                  <a:spcPts val="500"/>
                </a:spcAft>
                <a:buClr>
                  <a:srgbClr val="52BDE2"/>
                </a:buClr>
              </a:pPr>
              <a:r>
                <a:rPr lang="en-US" sz="1100" dirty="0">
                  <a:solidFill>
                    <a:schemeClr val="bg1"/>
                  </a:solidFill>
                </a:rPr>
                <a:t>Cost savings by optimizing the Software BOM items</a:t>
              </a:r>
            </a:p>
          </p:txBody>
        </p:sp>
        <p:sp>
          <p:nvSpPr>
            <p:cNvPr id="28" name="Content Placeholder 4"/>
            <p:cNvSpPr txBox="1">
              <a:spLocks/>
            </p:cNvSpPr>
            <p:nvPr/>
          </p:nvSpPr>
          <p:spPr>
            <a:xfrm>
              <a:off x="3032689" y="3709181"/>
              <a:ext cx="2946770" cy="699940"/>
            </a:xfrm>
            <a:prstGeom prst="rect">
              <a:avLst/>
            </a:prstGeom>
          </p:spPr>
          <p:txBody>
            <a:bodyPr/>
            <a:lstStyle>
              <a:lvl1pPr marL="0" indent="0" algn="l" defTabSz="914400" rtl="0" eaLnBrk="1" latinLnBrk="0" hangingPunct="1">
                <a:lnSpc>
                  <a:spcPct val="90000"/>
                </a:lnSpc>
                <a:spcBef>
                  <a:spcPts val="10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100" dirty="0">
                  <a:solidFill>
                    <a:schemeClr val="bg1"/>
                  </a:solidFill>
                </a:rPr>
                <a:t>Training the internal technical team for effective monitoring of the migration exercise.</a:t>
              </a:r>
            </a:p>
          </p:txBody>
        </p:sp>
        <p:sp>
          <p:nvSpPr>
            <p:cNvPr id="29" name="Content Placeholder 4"/>
            <p:cNvSpPr txBox="1">
              <a:spLocks/>
            </p:cNvSpPr>
            <p:nvPr/>
          </p:nvSpPr>
          <p:spPr>
            <a:xfrm>
              <a:off x="6565728" y="3093442"/>
              <a:ext cx="2382701" cy="1231476"/>
            </a:xfrm>
            <a:prstGeom prst="rect">
              <a:avLst/>
            </a:prstGeom>
          </p:spPr>
          <p:txBody>
            <a:bodyPr/>
            <a:lstStyle>
              <a:lvl1pPr marL="0" indent="0" algn="l" defTabSz="914400" rtl="0" eaLnBrk="1" latinLnBrk="0" hangingPunct="1">
                <a:lnSpc>
                  <a:spcPct val="90000"/>
                </a:lnSpc>
                <a:spcBef>
                  <a:spcPts val="10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100" dirty="0">
                  <a:solidFill>
                    <a:schemeClr val="bg1"/>
                  </a:solidFill>
                </a:rPr>
                <a:t>Smoother adoption of S/4HANA and better management of Change.</a:t>
              </a:r>
            </a:p>
          </p:txBody>
        </p:sp>
        <p:sp>
          <p:nvSpPr>
            <p:cNvPr id="32" name="Content Placeholder 4"/>
            <p:cNvSpPr txBox="1">
              <a:spLocks/>
            </p:cNvSpPr>
            <p:nvPr/>
          </p:nvSpPr>
          <p:spPr>
            <a:xfrm>
              <a:off x="8168384" y="3067536"/>
              <a:ext cx="1484296" cy="1227819"/>
            </a:xfrm>
            <a:prstGeom prst="rect">
              <a:avLst/>
            </a:prstGeom>
          </p:spPr>
          <p:txBody>
            <a:bodyPr/>
            <a:lstStyle>
              <a:lvl1pPr marL="0" indent="0" algn="l" defTabSz="914400" rtl="0" eaLnBrk="1" latinLnBrk="0" hangingPunct="1">
                <a:lnSpc>
                  <a:spcPct val="90000"/>
                </a:lnSpc>
                <a:spcBef>
                  <a:spcPts val="10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0"/>
                </a:spcBef>
                <a:spcAft>
                  <a:spcPts val="500"/>
                </a:spcAft>
                <a:buClr>
                  <a:srgbClr val="52BDE2"/>
                </a:buClr>
              </a:pPr>
              <a:endParaRPr lang="en-US" sz="1100" dirty="0">
                <a:solidFill>
                  <a:schemeClr val="bg1"/>
                </a:solidFill>
              </a:endParaRPr>
            </a:p>
          </p:txBody>
        </p:sp>
        <p:sp>
          <p:nvSpPr>
            <p:cNvPr id="33" name="Content Placeholder 4"/>
            <p:cNvSpPr txBox="1">
              <a:spLocks/>
            </p:cNvSpPr>
            <p:nvPr/>
          </p:nvSpPr>
          <p:spPr>
            <a:xfrm>
              <a:off x="6522388" y="1637722"/>
              <a:ext cx="2896279" cy="765067"/>
            </a:xfrm>
            <a:prstGeom prst="rect">
              <a:avLst/>
            </a:prstGeom>
          </p:spPr>
          <p:txBody>
            <a:bodyPr/>
            <a:lstStyle>
              <a:lvl1pPr marL="0" indent="0" algn="l" defTabSz="914400" rtl="0" eaLnBrk="1" latinLnBrk="0" hangingPunct="1">
                <a:lnSpc>
                  <a:spcPct val="90000"/>
                </a:lnSpc>
                <a:spcBef>
                  <a:spcPts val="10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100" dirty="0">
                  <a:solidFill>
                    <a:schemeClr val="bg1"/>
                  </a:solidFill>
                </a:rPr>
                <a:t>Provided a risk-free and non-disruptive way to migrate S/4HANA with the least amount of time and effort.</a:t>
              </a:r>
            </a:p>
          </p:txBody>
        </p:sp>
        <p:sp>
          <p:nvSpPr>
            <p:cNvPr id="34" name="Content Placeholder 4"/>
            <p:cNvSpPr txBox="1">
              <a:spLocks/>
            </p:cNvSpPr>
            <p:nvPr/>
          </p:nvSpPr>
          <p:spPr>
            <a:xfrm>
              <a:off x="9950449" y="1638837"/>
              <a:ext cx="1367813" cy="2743371"/>
            </a:xfrm>
            <a:prstGeom prst="rect">
              <a:avLst/>
            </a:prstGeom>
          </p:spPr>
          <p:txBody>
            <a:bodyPr/>
            <a:lstStyle>
              <a:lvl1pPr marL="0" indent="0" algn="l" defTabSz="914400" rtl="0" eaLnBrk="1" latinLnBrk="0" hangingPunct="1">
                <a:lnSpc>
                  <a:spcPct val="90000"/>
                </a:lnSpc>
                <a:spcBef>
                  <a:spcPts val="10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lnSpc>
                  <a:spcPct val="90000"/>
                </a:lnSpc>
                <a:spcBef>
                  <a:spcPts val="500"/>
                </a:spcBef>
                <a:buClr>
                  <a:srgbClr val="0E509A"/>
                </a:buClr>
                <a:buFont typeface="Webdings" panose="05030102010509060703" pitchFamily="18" charset="2"/>
                <a:buNone/>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1100" dirty="0">
                <a:solidFill>
                  <a:schemeClr val="bg1"/>
                </a:solidFill>
                <a:highlight>
                  <a:srgbClr val="FFFF00"/>
                </a:highlight>
              </a:endParaRPr>
            </a:p>
          </p:txBody>
        </p:sp>
        <p:sp>
          <p:nvSpPr>
            <p:cNvPr id="6" name="TextBox 5"/>
            <p:cNvSpPr txBox="1"/>
            <p:nvPr/>
          </p:nvSpPr>
          <p:spPr>
            <a:xfrm>
              <a:off x="2707925" y="1386299"/>
              <a:ext cx="309700" cy="369332"/>
            </a:xfrm>
            <a:prstGeom prst="rect">
              <a:avLst/>
            </a:prstGeom>
            <a:noFill/>
          </p:spPr>
          <p:txBody>
            <a:bodyPr wrap="none" rtlCol="0">
              <a:spAutoFit/>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1</a:t>
              </a:r>
            </a:p>
          </p:txBody>
        </p:sp>
        <p:sp>
          <p:nvSpPr>
            <p:cNvPr id="35" name="TextBox 34"/>
            <p:cNvSpPr txBox="1"/>
            <p:nvPr/>
          </p:nvSpPr>
          <p:spPr>
            <a:xfrm>
              <a:off x="4433865" y="1393744"/>
              <a:ext cx="309700" cy="369332"/>
            </a:xfrm>
            <a:prstGeom prst="rect">
              <a:avLst/>
            </a:prstGeom>
            <a:noFill/>
          </p:spPr>
          <p:txBody>
            <a:bodyPr wrap="none" rtlCol="0">
              <a:spAutoFit/>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p:txBody>
        </p:sp>
        <p:sp>
          <p:nvSpPr>
            <p:cNvPr id="36" name="TextBox 35"/>
            <p:cNvSpPr txBox="1"/>
            <p:nvPr/>
          </p:nvSpPr>
          <p:spPr>
            <a:xfrm>
              <a:off x="2698905" y="3507431"/>
              <a:ext cx="309700" cy="369332"/>
            </a:xfrm>
            <a:prstGeom prst="rect">
              <a:avLst/>
            </a:prstGeom>
            <a:noFill/>
          </p:spPr>
          <p:txBody>
            <a:bodyPr wrap="none" rtlCol="0">
              <a:spAutoFit/>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p:txBody>
        </p:sp>
        <p:sp>
          <p:nvSpPr>
            <p:cNvPr id="37" name="TextBox 36"/>
            <p:cNvSpPr txBox="1"/>
            <p:nvPr/>
          </p:nvSpPr>
          <p:spPr>
            <a:xfrm>
              <a:off x="6241907" y="2707370"/>
              <a:ext cx="309700" cy="369332"/>
            </a:xfrm>
            <a:prstGeom prst="rect">
              <a:avLst/>
            </a:prstGeom>
            <a:noFill/>
          </p:spPr>
          <p:txBody>
            <a:bodyPr wrap="none" rtlCol="0">
              <a:spAutoFit/>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5</a:t>
              </a:r>
            </a:p>
          </p:txBody>
        </p:sp>
        <p:sp>
          <p:nvSpPr>
            <p:cNvPr id="39" name="TextBox 38"/>
            <p:cNvSpPr txBox="1"/>
            <p:nvPr/>
          </p:nvSpPr>
          <p:spPr>
            <a:xfrm>
              <a:off x="6221016" y="1370393"/>
              <a:ext cx="309700" cy="369332"/>
            </a:xfrm>
            <a:prstGeom prst="rect">
              <a:avLst/>
            </a:prstGeom>
            <a:noFill/>
          </p:spPr>
          <p:txBody>
            <a:bodyPr wrap="none" rtlCol="0">
              <a:spAutoFit/>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p:txBody>
        </p:sp>
        <p:sp>
          <p:nvSpPr>
            <p:cNvPr id="40" name="TextBox 39"/>
            <p:cNvSpPr txBox="1"/>
            <p:nvPr/>
          </p:nvSpPr>
          <p:spPr>
            <a:xfrm>
              <a:off x="9761519" y="1370393"/>
              <a:ext cx="309700" cy="369332"/>
            </a:xfrm>
            <a:prstGeom prst="rect">
              <a:avLst/>
            </a:prstGeom>
            <a:noFill/>
          </p:spPr>
          <p:txBody>
            <a:bodyPr wrap="none" rtlCol="0">
              <a:spAutoFit/>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7</a:t>
              </a:r>
            </a:p>
          </p:txBody>
        </p:sp>
      </p:grpSp>
      <p:sp>
        <p:nvSpPr>
          <p:cNvPr id="45" name="Rectangle 44">
            <a:hlinkClick r:id="rId2" action="ppaction://hlinksldjump"/>
          </p:cNvPr>
          <p:cNvSpPr/>
          <p:nvPr/>
        </p:nvSpPr>
        <p:spPr>
          <a:xfrm>
            <a:off x="10580" y="2413393"/>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Background</a:t>
            </a:r>
          </a:p>
        </p:txBody>
      </p:sp>
      <p:sp>
        <p:nvSpPr>
          <p:cNvPr id="47" name="Rectangle 46">
            <a:hlinkClick r:id="rId3" action="ppaction://hlinksldjump"/>
          </p:cNvPr>
          <p:cNvSpPr/>
          <p:nvPr/>
        </p:nvSpPr>
        <p:spPr>
          <a:xfrm>
            <a:off x="0" y="3230209"/>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Solution</a:t>
            </a:r>
          </a:p>
        </p:txBody>
      </p:sp>
      <p:sp>
        <p:nvSpPr>
          <p:cNvPr id="48" name="Rectangle 47">
            <a:hlinkClick r:id="rId4" action="ppaction://hlinksldjump"/>
          </p:cNvPr>
          <p:cNvSpPr/>
          <p:nvPr/>
        </p:nvSpPr>
        <p:spPr>
          <a:xfrm>
            <a:off x="-6784" y="4898425"/>
            <a:ext cx="1702965" cy="478972"/>
          </a:xfrm>
          <a:prstGeom prst="rect">
            <a:avLst/>
          </a:prstGeom>
          <a:solidFill>
            <a:srgbClr val="50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Benefits</a:t>
            </a:r>
          </a:p>
        </p:txBody>
      </p:sp>
      <p:sp>
        <p:nvSpPr>
          <p:cNvPr id="31" name="Rectangle 30">
            <a:hlinkClick r:id="rId5" action="ppaction://hlinksldjump"/>
            <a:extLst>
              <a:ext uri="{FF2B5EF4-FFF2-40B4-BE49-F238E27FC236}">
                <a16:creationId xmlns:a16="http://schemas.microsoft.com/office/drawing/2014/main" id="{DA64FAB6-FA84-4F83-B0B5-6E713BBA8998}"/>
              </a:ext>
            </a:extLst>
          </p:cNvPr>
          <p:cNvSpPr/>
          <p:nvPr/>
        </p:nvSpPr>
        <p:spPr>
          <a:xfrm>
            <a:off x="-13577" y="4079307"/>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Deployment</a:t>
            </a:r>
          </a:p>
        </p:txBody>
      </p:sp>
      <p:sp>
        <p:nvSpPr>
          <p:cNvPr id="30" name="Rectangle 29">
            <a:hlinkClick r:id="rId6" action="ppaction://hlinksldjump"/>
            <a:extLst>
              <a:ext uri="{FF2B5EF4-FFF2-40B4-BE49-F238E27FC236}">
                <a16:creationId xmlns:a16="http://schemas.microsoft.com/office/drawing/2014/main" id="{EAE69562-04E3-418C-902A-787E079DE178}"/>
              </a:ext>
            </a:extLst>
          </p:cNvPr>
          <p:cNvSpPr/>
          <p:nvPr/>
        </p:nvSpPr>
        <p:spPr>
          <a:xfrm>
            <a:off x="0" y="5657712"/>
            <a:ext cx="1702965" cy="478972"/>
          </a:xfrm>
          <a:prstGeom prst="rect">
            <a:avLst/>
          </a:prstGeom>
          <a:solidFill>
            <a:srgbClr val="00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Success Stories</a:t>
            </a:r>
          </a:p>
        </p:txBody>
      </p:sp>
      <p:sp>
        <p:nvSpPr>
          <p:cNvPr id="42" name="Title 1">
            <a:extLst>
              <a:ext uri="{FF2B5EF4-FFF2-40B4-BE49-F238E27FC236}">
                <a16:creationId xmlns:a16="http://schemas.microsoft.com/office/drawing/2014/main" id="{BB103F39-7CFE-40B0-8FA3-AFBC09A039EF}"/>
              </a:ext>
            </a:extLst>
          </p:cNvPr>
          <p:cNvSpPr txBox="1">
            <a:spLocks/>
          </p:cNvSpPr>
          <p:nvPr/>
        </p:nvSpPr>
        <p:spPr>
          <a:xfrm>
            <a:off x="109330" y="72618"/>
            <a:ext cx="1982581" cy="478972"/>
          </a:xfrm>
          <a:prstGeom prst="rect">
            <a:avLst/>
          </a:prstGeom>
        </p:spPr>
        <p:txBody>
          <a:bodyPr anchor="ctr"/>
          <a:lstStyle>
            <a:lvl1pPr algn="l" defTabSz="914400" rtl="0" eaLnBrk="1" latinLnBrk="0" hangingPunct="1">
              <a:lnSpc>
                <a:spcPct val="90000"/>
              </a:lnSpc>
              <a:spcBef>
                <a:spcPct val="0"/>
              </a:spcBef>
              <a:buNone/>
              <a:defRPr sz="2000" b="0" kern="1200">
                <a:solidFill>
                  <a:srgbClr val="0E509A"/>
                </a:solidFill>
                <a:latin typeface="Abadi" panose="020B0604020104020204" pitchFamily="34" charset="0"/>
                <a:ea typeface="Segoe UI" panose="020B0502040204020203" pitchFamily="34" charset="0"/>
                <a:cs typeface="Segoe UI" panose="020B0502040204020203" pitchFamily="34" charset="0"/>
              </a:defRPr>
            </a:lvl1pPr>
          </a:lstStyle>
          <a:p>
            <a:r>
              <a:rPr lang="en-US" sz="1800" b="1" cap="all" dirty="0">
                <a:solidFill>
                  <a:schemeClr val="accent1">
                    <a:lumMod val="50000"/>
                  </a:schemeClr>
                </a:solidFill>
                <a:latin typeface="Montserrat" panose="00000500000000000000" pitchFamily="2" charset="0"/>
                <a:cs typeface="Segoe UI Semibold" panose="020B0702040204020203" pitchFamily="34" charset="0"/>
              </a:rPr>
              <a:t>BENEFITS</a:t>
            </a:r>
            <a:endParaRPr lang="en-IN" sz="1800" cap="all" dirty="0">
              <a:solidFill>
                <a:schemeClr val="accent1">
                  <a:lumMod val="50000"/>
                </a:schemeClr>
              </a:solidFill>
              <a:latin typeface="Montserrat" panose="00000500000000000000" pitchFamily="2" charset="0"/>
            </a:endParaRPr>
          </a:p>
        </p:txBody>
      </p:sp>
    </p:spTree>
    <p:extLst>
      <p:ext uri="{BB962C8B-B14F-4D97-AF65-F5344CB8AC3E}">
        <p14:creationId xmlns:p14="http://schemas.microsoft.com/office/powerpoint/2010/main" val="19275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Freeform 81">
            <a:extLst>
              <a:ext uri="{FF2B5EF4-FFF2-40B4-BE49-F238E27FC236}">
                <a16:creationId xmlns:a16="http://schemas.microsoft.com/office/drawing/2014/main" id="{86349649-B3EA-4339-8A00-D1170CBD584C}"/>
              </a:ext>
            </a:extLst>
          </p:cNvPr>
          <p:cNvSpPr>
            <a:spLocks/>
          </p:cNvSpPr>
          <p:nvPr/>
        </p:nvSpPr>
        <p:spPr bwMode="auto">
          <a:xfrm>
            <a:off x="2701904" y="3470050"/>
            <a:ext cx="813389" cy="1475693"/>
          </a:xfrm>
          <a:custGeom>
            <a:avLst/>
            <a:gdLst>
              <a:gd name="T0" fmla="*/ 247 w 247"/>
              <a:gd name="T1" fmla="*/ 0 h 446"/>
              <a:gd name="T2" fmla="*/ 122 w 247"/>
              <a:gd name="T3" fmla="*/ 49 h 446"/>
              <a:gd name="T4" fmla="*/ 56 w 247"/>
              <a:gd name="T5" fmla="*/ 50 h 446"/>
              <a:gd name="T6" fmla="*/ 22 w 247"/>
              <a:gd name="T7" fmla="*/ 26 h 446"/>
              <a:gd name="T8" fmla="*/ 0 w 247"/>
              <a:gd name="T9" fmla="*/ 56 h 446"/>
              <a:gd name="T10" fmla="*/ 34 w 247"/>
              <a:gd name="T11" fmla="*/ 81 h 446"/>
              <a:gd name="T12" fmla="*/ 53 w 247"/>
              <a:gd name="T13" fmla="*/ 145 h 446"/>
              <a:gd name="T14" fmla="*/ 131 w 247"/>
              <a:gd name="T15" fmla="*/ 404 h 446"/>
              <a:gd name="T16" fmla="*/ 247 w 247"/>
              <a:gd name="T17" fmla="*/ 446 h 446"/>
              <a:gd name="T18" fmla="*/ 247 w 247"/>
              <a:gd name="T1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446">
                <a:moveTo>
                  <a:pt x="247" y="0"/>
                </a:moveTo>
                <a:cubicBezTo>
                  <a:pt x="202" y="3"/>
                  <a:pt x="159" y="20"/>
                  <a:pt x="122" y="49"/>
                </a:cubicBezTo>
                <a:cubicBezTo>
                  <a:pt x="103" y="64"/>
                  <a:pt x="76" y="65"/>
                  <a:pt x="56" y="50"/>
                </a:cubicBezTo>
                <a:cubicBezTo>
                  <a:pt x="22" y="26"/>
                  <a:pt x="22" y="26"/>
                  <a:pt x="22" y="26"/>
                </a:cubicBezTo>
                <a:cubicBezTo>
                  <a:pt x="0" y="56"/>
                  <a:pt x="0" y="56"/>
                  <a:pt x="0" y="56"/>
                </a:cubicBezTo>
                <a:cubicBezTo>
                  <a:pt x="34" y="81"/>
                  <a:pt x="34" y="81"/>
                  <a:pt x="34" y="81"/>
                </a:cubicBezTo>
                <a:cubicBezTo>
                  <a:pt x="54" y="95"/>
                  <a:pt x="62" y="122"/>
                  <a:pt x="53" y="145"/>
                </a:cubicBezTo>
                <a:cubicBezTo>
                  <a:pt x="19" y="237"/>
                  <a:pt x="48" y="344"/>
                  <a:pt x="131" y="404"/>
                </a:cubicBezTo>
                <a:cubicBezTo>
                  <a:pt x="166" y="430"/>
                  <a:pt x="207" y="443"/>
                  <a:pt x="247" y="446"/>
                </a:cubicBezTo>
                <a:lnTo>
                  <a:pt x="247" y="0"/>
                </a:lnTo>
                <a:close/>
              </a:path>
            </a:pathLst>
          </a:custGeom>
          <a:solidFill>
            <a:srgbClr val="3953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82">
            <a:extLst>
              <a:ext uri="{FF2B5EF4-FFF2-40B4-BE49-F238E27FC236}">
                <a16:creationId xmlns:a16="http://schemas.microsoft.com/office/drawing/2014/main" id="{3C9372A4-47AF-46D3-B18C-26E497FF8FC3}"/>
              </a:ext>
            </a:extLst>
          </p:cNvPr>
          <p:cNvSpPr>
            <a:spLocks/>
          </p:cNvSpPr>
          <p:nvPr/>
        </p:nvSpPr>
        <p:spPr bwMode="auto">
          <a:xfrm>
            <a:off x="3615429" y="3470050"/>
            <a:ext cx="741361" cy="216084"/>
          </a:xfrm>
          <a:custGeom>
            <a:avLst/>
            <a:gdLst>
              <a:gd name="T0" fmla="*/ 225 w 225"/>
              <a:gd name="T1" fmla="*/ 26 h 65"/>
              <a:gd name="T2" fmla="*/ 191 w 225"/>
              <a:gd name="T3" fmla="*/ 50 h 65"/>
              <a:gd name="T4" fmla="*/ 125 w 225"/>
              <a:gd name="T5" fmla="*/ 49 h 65"/>
              <a:gd name="T6" fmla="*/ 0 w 225"/>
              <a:gd name="T7" fmla="*/ 0 h 65"/>
            </a:gdLst>
            <a:ahLst/>
            <a:cxnLst>
              <a:cxn ang="0">
                <a:pos x="T0" y="T1"/>
              </a:cxn>
              <a:cxn ang="0">
                <a:pos x="T2" y="T3"/>
              </a:cxn>
              <a:cxn ang="0">
                <a:pos x="T4" y="T5"/>
              </a:cxn>
              <a:cxn ang="0">
                <a:pos x="T6" y="T7"/>
              </a:cxn>
            </a:cxnLst>
            <a:rect l="0" t="0" r="r" b="b"/>
            <a:pathLst>
              <a:path w="225" h="65">
                <a:moveTo>
                  <a:pt x="225" y="26"/>
                </a:moveTo>
                <a:cubicBezTo>
                  <a:pt x="191" y="50"/>
                  <a:pt x="191" y="50"/>
                  <a:pt x="191" y="50"/>
                </a:cubicBezTo>
                <a:cubicBezTo>
                  <a:pt x="171" y="65"/>
                  <a:pt x="144" y="64"/>
                  <a:pt x="125" y="49"/>
                </a:cubicBezTo>
                <a:cubicBezTo>
                  <a:pt x="89" y="20"/>
                  <a:pt x="45" y="3"/>
                  <a:pt x="0" y="0"/>
                </a:cubicBezTo>
              </a:path>
            </a:pathLst>
          </a:custGeom>
          <a:noFill/>
          <a:ln w="11113" cap="flat">
            <a:solidFill>
              <a:srgbClr val="39539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83">
            <a:extLst>
              <a:ext uri="{FF2B5EF4-FFF2-40B4-BE49-F238E27FC236}">
                <a16:creationId xmlns:a16="http://schemas.microsoft.com/office/drawing/2014/main" id="{9A90FFB8-3ECE-4BE2-8141-0A50F24AC5AF}"/>
              </a:ext>
            </a:extLst>
          </p:cNvPr>
          <p:cNvSpPr>
            <a:spLocks/>
          </p:cNvSpPr>
          <p:nvPr/>
        </p:nvSpPr>
        <p:spPr bwMode="auto">
          <a:xfrm>
            <a:off x="3615429" y="3656268"/>
            <a:ext cx="813389" cy="1289475"/>
          </a:xfrm>
          <a:custGeom>
            <a:avLst/>
            <a:gdLst>
              <a:gd name="T0" fmla="*/ 0 w 247"/>
              <a:gd name="T1" fmla="*/ 390 h 390"/>
              <a:gd name="T2" fmla="*/ 116 w 247"/>
              <a:gd name="T3" fmla="*/ 348 h 390"/>
              <a:gd name="T4" fmla="*/ 194 w 247"/>
              <a:gd name="T5" fmla="*/ 89 h 390"/>
              <a:gd name="T6" fmla="*/ 213 w 247"/>
              <a:gd name="T7" fmla="*/ 25 h 390"/>
              <a:gd name="T8" fmla="*/ 247 w 247"/>
              <a:gd name="T9" fmla="*/ 0 h 390"/>
            </a:gdLst>
            <a:ahLst/>
            <a:cxnLst>
              <a:cxn ang="0">
                <a:pos x="T0" y="T1"/>
              </a:cxn>
              <a:cxn ang="0">
                <a:pos x="T2" y="T3"/>
              </a:cxn>
              <a:cxn ang="0">
                <a:pos x="T4" y="T5"/>
              </a:cxn>
              <a:cxn ang="0">
                <a:pos x="T6" y="T7"/>
              </a:cxn>
              <a:cxn ang="0">
                <a:pos x="T8" y="T9"/>
              </a:cxn>
            </a:cxnLst>
            <a:rect l="0" t="0" r="r" b="b"/>
            <a:pathLst>
              <a:path w="247" h="390">
                <a:moveTo>
                  <a:pt x="0" y="390"/>
                </a:moveTo>
                <a:cubicBezTo>
                  <a:pt x="40" y="387"/>
                  <a:pt x="81" y="374"/>
                  <a:pt x="116" y="348"/>
                </a:cubicBezTo>
                <a:cubicBezTo>
                  <a:pt x="199" y="288"/>
                  <a:pt x="229" y="181"/>
                  <a:pt x="194" y="89"/>
                </a:cubicBezTo>
                <a:cubicBezTo>
                  <a:pt x="186" y="66"/>
                  <a:pt x="193" y="39"/>
                  <a:pt x="213" y="25"/>
                </a:cubicBezTo>
                <a:cubicBezTo>
                  <a:pt x="247" y="0"/>
                  <a:pt x="247" y="0"/>
                  <a:pt x="247" y="0"/>
                </a:cubicBezTo>
              </a:path>
            </a:pathLst>
          </a:custGeom>
          <a:noFill/>
          <a:ln w="11113" cap="flat">
            <a:solidFill>
              <a:srgbClr val="39539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84">
            <a:extLst>
              <a:ext uri="{FF2B5EF4-FFF2-40B4-BE49-F238E27FC236}">
                <a16:creationId xmlns:a16="http://schemas.microsoft.com/office/drawing/2014/main" id="{F7DB8834-D344-4928-8021-ECCF58C4E08A}"/>
              </a:ext>
            </a:extLst>
          </p:cNvPr>
          <p:cNvSpPr>
            <a:spLocks/>
          </p:cNvSpPr>
          <p:nvPr/>
        </p:nvSpPr>
        <p:spPr bwMode="auto">
          <a:xfrm>
            <a:off x="6984931" y="3470050"/>
            <a:ext cx="744874" cy="216084"/>
          </a:xfrm>
          <a:custGeom>
            <a:avLst/>
            <a:gdLst>
              <a:gd name="T0" fmla="*/ 226 w 226"/>
              <a:gd name="T1" fmla="*/ 26 h 65"/>
              <a:gd name="T2" fmla="*/ 192 w 226"/>
              <a:gd name="T3" fmla="*/ 50 h 65"/>
              <a:gd name="T4" fmla="*/ 126 w 226"/>
              <a:gd name="T5" fmla="*/ 49 h 65"/>
              <a:gd name="T6" fmla="*/ 0 w 226"/>
              <a:gd name="T7" fmla="*/ 0 h 65"/>
            </a:gdLst>
            <a:ahLst/>
            <a:cxnLst>
              <a:cxn ang="0">
                <a:pos x="T0" y="T1"/>
              </a:cxn>
              <a:cxn ang="0">
                <a:pos x="T2" y="T3"/>
              </a:cxn>
              <a:cxn ang="0">
                <a:pos x="T4" y="T5"/>
              </a:cxn>
              <a:cxn ang="0">
                <a:pos x="T6" y="T7"/>
              </a:cxn>
            </a:cxnLst>
            <a:rect l="0" t="0" r="r" b="b"/>
            <a:pathLst>
              <a:path w="226" h="65">
                <a:moveTo>
                  <a:pt x="226" y="26"/>
                </a:moveTo>
                <a:cubicBezTo>
                  <a:pt x="192" y="50"/>
                  <a:pt x="192" y="50"/>
                  <a:pt x="192" y="50"/>
                </a:cubicBezTo>
                <a:cubicBezTo>
                  <a:pt x="172" y="65"/>
                  <a:pt x="145" y="64"/>
                  <a:pt x="126" y="49"/>
                </a:cubicBezTo>
                <a:cubicBezTo>
                  <a:pt x="89" y="20"/>
                  <a:pt x="45" y="3"/>
                  <a:pt x="0" y="0"/>
                </a:cubicBezTo>
              </a:path>
            </a:pathLst>
          </a:custGeom>
          <a:noFill/>
          <a:ln w="11113" cap="flat">
            <a:solidFill>
              <a:srgbClr val="39539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85">
            <a:extLst>
              <a:ext uri="{FF2B5EF4-FFF2-40B4-BE49-F238E27FC236}">
                <a16:creationId xmlns:a16="http://schemas.microsoft.com/office/drawing/2014/main" id="{343D928C-172B-411A-9805-8E0BFA73B4F6}"/>
              </a:ext>
            </a:extLst>
          </p:cNvPr>
          <p:cNvSpPr>
            <a:spLocks/>
          </p:cNvSpPr>
          <p:nvPr/>
        </p:nvSpPr>
        <p:spPr bwMode="auto">
          <a:xfrm>
            <a:off x="6984931" y="3656268"/>
            <a:ext cx="818659" cy="1289475"/>
          </a:xfrm>
          <a:custGeom>
            <a:avLst/>
            <a:gdLst>
              <a:gd name="T0" fmla="*/ 0 w 248"/>
              <a:gd name="T1" fmla="*/ 390 h 390"/>
              <a:gd name="T2" fmla="*/ 117 w 248"/>
              <a:gd name="T3" fmla="*/ 348 h 390"/>
              <a:gd name="T4" fmla="*/ 195 w 248"/>
              <a:gd name="T5" fmla="*/ 89 h 390"/>
              <a:gd name="T6" fmla="*/ 214 w 248"/>
              <a:gd name="T7" fmla="*/ 25 h 390"/>
              <a:gd name="T8" fmla="*/ 248 w 248"/>
              <a:gd name="T9" fmla="*/ 0 h 390"/>
            </a:gdLst>
            <a:ahLst/>
            <a:cxnLst>
              <a:cxn ang="0">
                <a:pos x="T0" y="T1"/>
              </a:cxn>
              <a:cxn ang="0">
                <a:pos x="T2" y="T3"/>
              </a:cxn>
              <a:cxn ang="0">
                <a:pos x="T4" y="T5"/>
              </a:cxn>
              <a:cxn ang="0">
                <a:pos x="T6" y="T7"/>
              </a:cxn>
              <a:cxn ang="0">
                <a:pos x="T8" y="T9"/>
              </a:cxn>
            </a:cxnLst>
            <a:rect l="0" t="0" r="r" b="b"/>
            <a:pathLst>
              <a:path w="248" h="390">
                <a:moveTo>
                  <a:pt x="0" y="390"/>
                </a:moveTo>
                <a:cubicBezTo>
                  <a:pt x="41" y="387"/>
                  <a:pt x="81" y="374"/>
                  <a:pt x="117" y="348"/>
                </a:cubicBezTo>
                <a:cubicBezTo>
                  <a:pt x="200" y="288"/>
                  <a:pt x="229" y="181"/>
                  <a:pt x="195" y="89"/>
                </a:cubicBezTo>
                <a:cubicBezTo>
                  <a:pt x="186" y="66"/>
                  <a:pt x="194" y="39"/>
                  <a:pt x="214" y="25"/>
                </a:cubicBezTo>
                <a:cubicBezTo>
                  <a:pt x="248" y="0"/>
                  <a:pt x="248" y="0"/>
                  <a:pt x="248" y="0"/>
                </a:cubicBezTo>
              </a:path>
            </a:pathLst>
          </a:custGeom>
          <a:noFill/>
          <a:ln w="11113" cap="flat">
            <a:solidFill>
              <a:srgbClr val="39539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86">
            <a:extLst>
              <a:ext uri="{FF2B5EF4-FFF2-40B4-BE49-F238E27FC236}">
                <a16:creationId xmlns:a16="http://schemas.microsoft.com/office/drawing/2014/main" id="{89CEAAC9-0DA8-4696-AE51-8CF53E87B7E9}"/>
              </a:ext>
            </a:extLst>
          </p:cNvPr>
          <p:cNvSpPr>
            <a:spLocks/>
          </p:cNvSpPr>
          <p:nvPr/>
        </p:nvSpPr>
        <p:spPr bwMode="auto">
          <a:xfrm>
            <a:off x="6076675" y="3470050"/>
            <a:ext cx="813389" cy="1475693"/>
          </a:xfrm>
          <a:custGeom>
            <a:avLst/>
            <a:gdLst>
              <a:gd name="T0" fmla="*/ 247 w 247"/>
              <a:gd name="T1" fmla="*/ 446 h 446"/>
              <a:gd name="T2" fmla="*/ 131 w 247"/>
              <a:gd name="T3" fmla="*/ 404 h 446"/>
              <a:gd name="T4" fmla="*/ 52 w 247"/>
              <a:gd name="T5" fmla="*/ 145 h 446"/>
              <a:gd name="T6" fmla="*/ 34 w 247"/>
              <a:gd name="T7" fmla="*/ 81 h 446"/>
              <a:gd name="T8" fmla="*/ 0 w 247"/>
              <a:gd name="T9" fmla="*/ 56 h 446"/>
              <a:gd name="T10" fmla="*/ 22 w 247"/>
              <a:gd name="T11" fmla="*/ 26 h 446"/>
              <a:gd name="T12" fmla="*/ 56 w 247"/>
              <a:gd name="T13" fmla="*/ 50 h 446"/>
              <a:gd name="T14" fmla="*/ 122 w 247"/>
              <a:gd name="T15" fmla="*/ 49 h 446"/>
              <a:gd name="T16" fmla="*/ 247 w 247"/>
              <a:gd name="T17" fmla="*/ 0 h 446"/>
              <a:gd name="T18" fmla="*/ 247 w 247"/>
              <a:gd name="T19"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446">
                <a:moveTo>
                  <a:pt x="247" y="446"/>
                </a:moveTo>
                <a:cubicBezTo>
                  <a:pt x="207" y="443"/>
                  <a:pt x="166" y="430"/>
                  <a:pt x="131" y="404"/>
                </a:cubicBezTo>
                <a:cubicBezTo>
                  <a:pt x="48" y="344"/>
                  <a:pt x="18" y="237"/>
                  <a:pt x="52" y="145"/>
                </a:cubicBezTo>
                <a:cubicBezTo>
                  <a:pt x="61" y="122"/>
                  <a:pt x="54" y="95"/>
                  <a:pt x="34" y="81"/>
                </a:cubicBezTo>
                <a:cubicBezTo>
                  <a:pt x="0" y="56"/>
                  <a:pt x="0" y="56"/>
                  <a:pt x="0" y="56"/>
                </a:cubicBezTo>
                <a:cubicBezTo>
                  <a:pt x="22" y="26"/>
                  <a:pt x="22" y="26"/>
                  <a:pt x="22" y="26"/>
                </a:cubicBezTo>
                <a:cubicBezTo>
                  <a:pt x="56" y="50"/>
                  <a:pt x="56" y="50"/>
                  <a:pt x="56" y="50"/>
                </a:cubicBezTo>
                <a:cubicBezTo>
                  <a:pt x="75" y="65"/>
                  <a:pt x="103" y="64"/>
                  <a:pt x="122" y="49"/>
                </a:cubicBezTo>
                <a:cubicBezTo>
                  <a:pt x="158" y="20"/>
                  <a:pt x="202" y="3"/>
                  <a:pt x="247" y="0"/>
                </a:cubicBezTo>
                <a:lnTo>
                  <a:pt x="247" y="446"/>
                </a:lnTo>
                <a:close/>
              </a:path>
            </a:pathLst>
          </a:custGeom>
          <a:solidFill>
            <a:srgbClr val="3953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87">
            <a:extLst>
              <a:ext uri="{FF2B5EF4-FFF2-40B4-BE49-F238E27FC236}">
                <a16:creationId xmlns:a16="http://schemas.microsoft.com/office/drawing/2014/main" id="{76B23B53-C7E7-4842-AD31-5D13B4DC0E22}"/>
              </a:ext>
            </a:extLst>
          </p:cNvPr>
          <p:cNvSpPr>
            <a:spLocks/>
          </p:cNvSpPr>
          <p:nvPr/>
        </p:nvSpPr>
        <p:spPr bwMode="auto">
          <a:xfrm>
            <a:off x="1129587" y="2243819"/>
            <a:ext cx="702711" cy="1475693"/>
          </a:xfrm>
          <a:custGeom>
            <a:avLst/>
            <a:gdLst>
              <a:gd name="T0" fmla="*/ 211 w 213"/>
              <a:gd name="T1" fmla="*/ 0 h 446"/>
              <a:gd name="T2" fmla="*/ 4 w 213"/>
              <a:gd name="T3" fmla="*/ 230 h 446"/>
              <a:gd name="T4" fmla="*/ 213 w 213"/>
              <a:gd name="T5" fmla="*/ 446 h 446"/>
              <a:gd name="T6" fmla="*/ 211 w 213"/>
              <a:gd name="T7" fmla="*/ 0 h 446"/>
            </a:gdLst>
            <a:ahLst/>
            <a:cxnLst>
              <a:cxn ang="0">
                <a:pos x="T0" y="T1"/>
              </a:cxn>
              <a:cxn ang="0">
                <a:pos x="T2" y="T3"/>
              </a:cxn>
              <a:cxn ang="0">
                <a:pos x="T4" y="T5"/>
              </a:cxn>
              <a:cxn ang="0">
                <a:pos x="T6" y="T7"/>
              </a:cxn>
            </a:cxnLst>
            <a:rect l="0" t="0" r="r" b="b"/>
            <a:pathLst>
              <a:path w="213" h="446">
                <a:moveTo>
                  <a:pt x="211" y="0"/>
                </a:moveTo>
                <a:cubicBezTo>
                  <a:pt x="93" y="9"/>
                  <a:pt x="0" y="109"/>
                  <a:pt x="4" y="230"/>
                </a:cubicBezTo>
                <a:cubicBezTo>
                  <a:pt x="8" y="345"/>
                  <a:pt x="100" y="438"/>
                  <a:pt x="213" y="446"/>
                </a:cubicBezTo>
                <a:lnTo>
                  <a:pt x="211" y="0"/>
                </a:lnTo>
                <a:close/>
              </a:path>
            </a:pathLst>
          </a:custGeom>
          <a:solidFill>
            <a:srgbClr val="FAA61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88">
            <a:extLst>
              <a:ext uri="{FF2B5EF4-FFF2-40B4-BE49-F238E27FC236}">
                <a16:creationId xmlns:a16="http://schemas.microsoft.com/office/drawing/2014/main" id="{E3D2BB09-F327-4B66-9037-112A975B74AF}"/>
              </a:ext>
            </a:extLst>
          </p:cNvPr>
          <p:cNvSpPr>
            <a:spLocks/>
          </p:cNvSpPr>
          <p:nvPr/>
        </p:nvSpPr>
        <p:spPr bwMode="auto">
          <a:xfrm>
            <a:off x="1904327" y="2243819"/>
            <a:ext cx="837984" cy="1289475"/>
          </a:xfrm>
          <a:custGeom>
            <a:avLst/>
            <a:gdLst>
              <a:gd name="T0" fmla="*/ 0 w 254"/>
              <a:gd name="T1" fmla="*/ 0 h 390"/>
              <a:gd name="T2" fmla="*/ 7 w 254"/>
              <a:gd name="T3" fmla="*/ 0 h 390"/>
              <a:gd name="T4" fmla="*/ 216 w 254"/>
              <a:gd name="T5" fmla="*/ 223 h 390"/>
              <a:gd name="T6" fmla="*/ 201 w 254"/>
              <a:gd name="T7" fmla="*/ 301 h 390"/>
              <a:gd name="T8" fmla="*/ 221 w 254"/>
              <a:gd name="T9" fmla="*/ 365 h 390"/>
              <a:gd name="T10" fmla="*/ 254 w 254"/>
              <a:gd name="T11" fmla="*/ 390 h 390"/>
            </a:gdLst>
            <a:ahLst/>
            <a:cxnLst>
              <a:cxn ang="0">
                <a:pos x="T0" y="T1"/>
              </a:cxn>
              <a:cxn ang="0">
                <a:pos x="T2" y="T3"/>
              </a:cxn>
              <a:cxn ang="0">
                <a:pos x="T4" y="T5"/>
              </a:cxn>
              <a:cxn ang="0">
                <a:pos x="T6" y="T7"/>
              </a:cxn>
              <a:cxn ang="0">
                <a:pos x="T8" y="T9"/>
              </a:cxn>
              <a:cxn ang="0">
                <a:pos x="T10" y="T11"/>
              </a:cxn>
            </a:cxnLst>
            <a:rect l="0" t="0" r="r" b="b"/>
            <a:pathLst>
              <a:path w="254" h="390">
                <a:moveTo>
                  <a:pt x="0" y="0"/>
                </a:moveTo>
                <a:cubicBezTo>
                  <a:pt x="2" y="0"/>
                  <a:pt x="4" y="0"/>
                  <a:pt x="7" y="0"/>
                </a:cubicBezTo>
                <a:cubicBezTo>
                  <a:pt x="123" y="8"/>
                  <a:pt x="216" y="106"/>
                  <a:pt x="216" y="223"/>
                </a:cubicBezTo>
                <a:cubicBezTo>
                  <a:pt x="216" y="251"/>
                  <a:pt x="211" y="277"/>
                  <a:pt x="201" y="301"/>
                </a:cubicBezTo>
                <a:cubicBezTo>
                  <a:pt x="193" y="325"/>
                  <a:pt x="200" y="351"/>
                  <a:pt x="221" y="365"/>
                </a:cubicBezTo>
                <a:cubicBezTo>
                  <a:pt x="254" y="390"/>
                  <a:pt x="254" y="390"/>
                  <a:pt x="254" y="390"/>
                </a:cubicBezTo>
              </a:path>
            </a:pathLst>
          </a:custGeom>
          <a:noFill/>
          <a:ln w="11113" cap="flat">
            <a:solidFill>
              <a:schemeClr val="bg2">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89">
            <a:extLst>
              <a:ext uri="{FF2B5EF4-FFF2-40B4-BE49-F238E27FC236}">
                <a16:creationId xmlns:a16="http://schemas.microsoft.com/office/drawing/2014/main" id="{AFC14A29-854C-425D-89DD-FE446BA7EC53}"/>
              </a:ext>
            </a:extLst>
          </p:cNvPr>
          <p:cNvSpPr>
            <a:spLocks/>
          </p:cNvSpPr>
          <p:nvPr/>
        </p:nvSpPr>
        <p:spPr bwMode="auto">
          <a:xfrm>
            <a:off x="1927164" y="3503429"/>
            <a:ext cx="741361" cy="216084"/>
          </a:xfrm>
          <a:custGeom>
            <a:avLst/>
            <a:gdLst>
              <a:gd name="T0" fmla="*/ 225 w 225"/>
              <a:gd name="T1" fmla="*/ 39 h 65"/>
              <a:gd name="T2" fmla="*/ 191 w 225"/>
              <a:gd name="T3" fmla="*/ 14 h 65"/>
              <a:gd name="T4" fmla="*/ 125 w 225"/>
              <a:gd name="T5" fmla="*/ 17 h 65"/>
              <a:gd name="T6" fmla="*/ 0 w 225"/>
              <a:gd name="T7" fmla="*/ 65 h 65"/>
            </a:gdLst>
            <a:ahLst/>
            <a:cxnLst>
              <a:cxn ang="0">
                <a:pos x="T0" y="T1"/>
              </a:cxn>
              <a:cxn ang="0">
                <a:pos x="T2" y="T3"/>
              </a:cxn>
              <a:cxn ang="0">
                <a:pos x="T4" y="T5"/>
              </a:cxn>
              <a:cxn ang="0">
                <a:pos x="T6" y="T7"/>
              </a:cxn>
            </a:cxnLst>
            <a:rect l="0" t="0" r="r" b="b"/>
            <a:pathLst>
              <a:path w="225" h="65">
                <a:moveTo>
                  <a:pt x="225" y="39"/>
                </a:moveTo>
                <a:cubicBezTo>
                  <a:pt x="191" y="14"/>
                  <a:pt x="191" y="14"/>
                  <a:pt x="191" y="14"/>
                </a:cubicBezTo>
                <a:cubicBezTo>
                  <a:pt x="171" y="0"/>
                  <a:pt x="144" y="1"/>
                  <a:pt x="125" y="17"/>
                </a:cubicBezTo>
                <a:cubicBezTo>
                  <a:pt x="90" y="44"/>
                  <a:pt x="47" y="62"/>
                  <a:pt x="0" y="65"/>
                </a:cubicBezTo>
              </a:path>
            </a:pathLst>
          </a:custGeom>
          <a:noFill/>
          <a:ln w="11113" cap="flat">
            <a:solidFill>
              <a:schemeClr val="bg2">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90">
            <a:extLst>
              <a:ext uri="{FF2B5EF4-FFF2-40B4-BE49-F238E27FC236}">
                <a16:creationId xmlns:a16="http://schemas.microsoft.com/office/drawing/2014/main" id="{A182110A-559A-4D57-B284-AC22458BE233}"/>
              </a:ext>
            </a:extLst>
          </p:cNvPr>
          <p:cNvSpPr>
            <a:spLocks/>
          </p:cNvSpPr>
          <p:nvPr/>
        </p:nvSpPr>
        <p:spPr bwMode="auto">
          <a:xfrm>
            <a:off x="10359702" y="3470050"/>
            <a:ext cx="702711" cy="1475693"/>
          </a:xfrm>
          <a:custGeom>
            <a:avLst/>
            <a:gdLst>
              <a:gd name="T0" fmla="*/ 2 w 213"/>
              <a:gd name="T1" fmla="*/ 446 h 446"/>
              <a:gd name="T2" fmla="*/ 209 w 213"/>
              <a:gd name="T3" fmla="*/ 216 h 446"/>
              <a:gd name="T4" fmla="*/ 0 w 213"/>
              <a:gd name="T5" fmla="*/ 0 h 446"/>
            </a:gdLst>
            <a:ahLst/>
            <a:cxnLst>
              <a:cxn ang="0">
                <a:pos x="T0" y="T1"/>
              </a:cxn>
              <a:cxn ang="0">
                <a:pos x="T2" y="T3"/>
              </a:cxn>
              <a:cxn ang="0">
                <a:pos x="T4" y="T5"/>
              </a:cxn>
            </a:cxnLst>
            <a:rect l="0" t="0" r="r" b="b"/>
            <a:pathLst>
              <a:path w="213" h="446">
                <a:moveTo>
                  <a:pt x="2" y="446"/>
                </a:moveTo>
                <a:cubicBezTo>
                  <a:pt x="120" y="437"/>
                  <a:pt x="213" y="337"/>
                  <a:pt x="209" y="216"/>
                </a:cubicBezTo>
                <a:cubicBezTo>
                  <a:pt x="205" y="101"/>
                  <a:pt x="113" y="8"/>
                  <a:pt x="0" y="0"/>
                </a:cubicBezTo>
              </a:path>
            </a:pathLst>
          </a:custGeom>
          <a:noFill/>
          <a:ln w="11113" cap="flat">
            <a:solidFill>
              <a:srgbClr val="39539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91">
            <a:extLst>
              <a:ext uri="{FF2B5EF4-FFF2-40B4-BE49-F238E27FC236}">
                <a16:creationId xmlns:a16="http://schemas.microsoft.com/office/drawing/2014/main" id="{1B05146C-57A9-45B6-9D2E-D04F23594EC5}"/>
              </a:ext>
            </a:extLst>
          </p:cNvPr>
          <p:cNvSpPr>
            <a:spLocks/>
          </p:cNvSpPr>
          <p:nvPr/>
        </p:nvSpPr>
        <p:spPr bwMode="auto">
          <a:xfrm>
            <a:off x="9449690" y="3470050"/>
            <a:ext cx="815145" cy="1475693"/>
          </a:xfrm>
          <a:custGeom>
            <a:avLst/>
            <a:gdLst>
              <a:gd name="T0" fmla="*/ 0 w 247"/>
              <a:gd name="T1" fmla="*/ 56 h 446"/>
              <a:gd name="T2" fmla="*/ 33 w 247"/>
              <a:gd name="T3" fmla="*/ 80 h 446"/>
              <a:gd name="T4" fmla="*/ 52 w 247"/>
              <a:gd name="T5" fmla="*/ 144 h 446"/>
              <a:gd name="T6" fmla="*/ 38 w 247"/>
              <a:gd name="T7" fmla="*/ 223 h 446"/>
              <a:gd name="T8" fmla="*/ 247 w 247"/>
              <a:gd name="T9" fmla="*/ 446 h 446"/>
              <a:gd name="T10" fmla="*/ 247 w 247"/>
              <a:gd name="T11" fmla="*/ 0 h 446"/>
              <a:gd name="T12" fmla="*/ 122 w 247"/>
              <a:gd name="T13" fmla="*/ 48 h 446"/>
              <a:gd name="T14" fmla="*/ 56 w 247"/>
              <a:gd name="T15" fmla="*/ 50 h 446"/>
              <a:gd name="T16" fmla="*/ 22 w 247"/>
              <a:gd name="T17" fmla="*/ 2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446">
                <a:moveTo>
                  <a:pt x="0" y="56"/>
                </a:moveTo>
                <a:cubicBezTo>
                  <a:pt x="33" y="80"/>
                  <a:pt x="33" y="80"/>
                  <a:pt x="33" y="80"/>
                </a:cubicBezTo>
                <a:cubicBezTo>
                  <a:pt x="53" y="95"/>
                  <a:pt x="61" y="121"/>
                  <a:pt x="52" y="144"/>
                </a:cubicBezTo>
                <a:cubicBezTo>
                  <a:pt x="43" y="169"/>
                  <a:pt x="38" y="195"/>
                  <a:pt x="38" y="223"/>
                </a:cubicBezTo>
                <a:cubicBezTo>
                  <a:pt x="38" y="340"/>
                  <a:pt x="131" y="438"/>
                  <a:pt x="247" y="446"/>
                </a:cubicBezTo>
                <a:cubicBezTo>
                  <a:pt x="247" y="0"/>
                  <a:pt x="247" y="0"/>
                  <a:pt x="247" y="0"/>
                </a:cubicBezTo>
                <a:cubicBezTo>
                  <a:pt x="200" y="3"/>
                  <a:pt x="157" y="21"/>
                  <a:pt x="122" y="48"/>
                </a:cubicBezTo>
                <a:cubicBezTo>
                  <a:pt x="103" y="64"/>
                  <a:pt x="76" y="65"/>
                  <a:pt x="56" y="50"/>
                </a:cubicBezTo>
                <a:cubicBezTo>
                  <a:pt x="22" y="26"/>
                  <a:pt x="22" y="26"/>
                  <a:pt x="22" y="26"/>
                </a:cubicBezTo>
              </a:path>
            </a:pathLst>
          </a:custGeom>
          <a:solidFill>
            <a:srgbClr val="3953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92">
            <a:extLst>
              <a:ext uri="{FF2B5EF4-FFF2-40B4-BE49-F238E27FC236}">
                <a16:creationId xmlns:a16="http://schemas.microsoft.com/office/drawing/2014/main" id="{DFA32CF3-A3B4-477C-A157-A75E052E44EB}"/>
              </a:ext>
            </a:extLst>
          </p:cNvPr>
          <p:cNvSpPr>
            <a:spLocks/>
          </p:cNvSpPr>
          <p:nvPr/>
        </p:nvSpPr>
        <p:spPr bwMode="auto">
          <a:xfrm>
            <a:off x="4388412" y="2243819"/>
            <a:ext cx="841497" cy="1475693"/>
          </a:xfrm>
          <a:custGeom>
            <a:avLst/>
            <a:gdLst>
              <a:gd name="T0" fmla="*/ 255 w 255"/>
              <a:gd name="T1" fmla="*/ 0 h 446"/>
              <a:gd name="T2" fmla="*/ 247 w 255"/>
              <a:gd name="T3" fmla="*/ 0 h 446"/>
              <a:gd name="T4" fmla="*/ 39 w 255"/>
              <a:gd name="T5" fmla="*/ 223 h 446"/>
              <a:gd name="T6" fmla="*/ 53 w 255"/>
              <a:gd name="T7" fmla="*/ 301 h 446"/>
              <a:gd name="T8" fmla="*/ 34 w 255"/>
              <a:gd name="T9" fmla="*/ 365 h 446"/>
              <a:gd name="T10" fmla="*/ 0 w 255"/>
              <a:gd name="T11" fmla="*/ 390 h 446"/>
              <a:gd name="T12" fmla="*/ 22 w 255"/>
              <a:gd name="T13" fmla="*/ 420 h 446"/>
              <a:gd name="T14" fmla="*/ 56 w 255"/>
              <a:gd name="T15" fmla="*/ 395 h 446"/>
              <a:gd name="T16" fmla="*/ 123 w 255"/>
              <a:gd name="T17" fmla="*/ 398 h 446"/>
              <a:gd name="T18" fmla="*/ 247 w 255"/>
              <a:gd name="T19" fmla="*/ 446 h 446"/>
              <a:gd name="T20" fmla="*/ 255 w 255"/>
              <a:gd name="T2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46">
                <a:moveTo>
                  <a:pt x="255" y="0"/>
                </a:moveTo>
                <a:cubicBezTo>
                  <a:pt x="252" y="0"/>
                  <a:pt x="250" y="0"/>
                  <a:pt x="247" y="0"/>
                </a:cubicBezTo>
                <a:cubicBezTo>
                  <a:pt x="131" y="8"/>
                  <a:pt x="38" y="106"/>
                  <a:pt x="39" y="223"/>
                </a:cubicBezTo>
                <a:cubicBezTo>
                  <a:pt x="39" y="251"/>
                  <a:pt x="44" y="277"/>
                  <a:pt x="53" y="301"/>
                </a:cubicBezTo>
                <a:cubicBezTo>
                  <a:pt x="61" y="325"/>
                  <a:pt x="54" y="351"/>
                  <a:pt x="34" y="365"/>
                </a:cubicBezTo>
                <a:cubicBezTo>
                  <a:pt x="0" y="390"/>
                  <a:pt x="0" y="390"/>
                  <a:pt x="0" y="390"/>
                </a:cubicBezTo>
                <a:cubicBezTo>
                  <a:pt x="22" y="420"/>
                  <a:pt x="22" y="420"/>
                  <a:pt x="22" y="420"/>
                </a:cubicBezTo>
                <a:cubicBezTo>
                  <a:pt x="56" y="395"/>
                  <a:pt x="56" y="395"/>
                  <a:pt x="56" y="395"/>
                </a:cubicBezTo>
                <a:cubicBezTo>
                  <a:pt x="76" y="381"/>
                  <a:pt x="103" y="382"/>
                  <a:pt x="123" y="398"/>
                </a:cubicBezTo>
                <a:cubicBezTo>
                  <a:pt x="157" y="425"/>
                  <a:pt x="200" y="443"/>
                  <a:pt x="247" y="446"/>
                </a:cubicBezTo>
                <a:lnTo>
                  <a:pt x="255" y="0"/>
                </a:lnTo>
                <a:close/>
              </a:path>
            </a:pathLst>
          </a:custGeom>
          <a:solidFill>
            <a:srgbClr val="FAA61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93">
            <a:extLst>
              <a:ext uri="{FF2B5EF4-FFF2-40B4-BE49-F238E27FC236}">
                <a16:creationId xmlns:a16="http://schemas.microsoft.com/office/drawing/2014/main" id="{395919D1-F605-4CA5-9B3C-E47F777FE301}"/>
              </a:ext>
            </a:extLst>
          </p:cNvPr>
          <p:cNvSpPr>
            <a:spLocks/>
          </p:cNvSpPr>
          <p:nvPr/>
        </p:nvSpPr>
        <p:spPr bwMode="auto">
          <a:xfrm>
            <a:off x="5275584" y="2243819"/>
            <a:ext cx="839740" cy="1289475"/>
          </a:xfrm>
          <a:custGeom>
            <a:avLst/>
            <a:gdLst>
              <a:gd name="T0" fmla="*/ 0 w 255"/>
              <a:gd name="T1" fmla="*/ 0 h 390"/>
              <a:gd name="T2" fmla="*/ 8 w 255"/>
              <a:gd name="T3" fmla="*/ 0 h 390"/>
              <a:gd name="T4" fmla="*/ 216 w 255"/>
              <a:gd name="T5" fmla="*/ 223 h 390"/>
              <a:gd name="T6" fmla="*/ 202 w 255"/>
              <a:gd name="T7" fmla="*/ 301 h 390"/>
              <a:gd name="T8" fmla="*/ 221 w 255"/>
              <a:gd name="T9" fmla="*/ 365 h 390"/>
              <a:gd name="T10" fmla="*/ 255 w 255"/>
              <a:gd name="T11" fmla="*/ 390 h 390"/>
            </a:gdLst>
            <a:ahLst/>
            <a:cxnLst>
              <a:cxn ang="0">
                <a:pos x="T0" y="T1"/>
              </a:cxn>
              <a:cxn ang="0">
                <a:pos x="T2" y="T3"/>
              </a:cxn>
              <a:cxn ang="0">
                <a:pos x="T4" y="T5"/>
              </a:cxn>
              <a:cxn ang="0">
                <a:pos x="T6" y="T7"/>
              </a:cxn>
              <a:cxn ang="0">
                <a:pos x="T8" y="T9"/>
              </a:cxn>
              <a:cxn ang="0">
                <a:pos x="T10" y="T11"/>
              </a:cxn>
            </a:cxnLst>
            <a:rect l="0" t="0" r="r" b="b"/>
            <a:pathLst>
              <a:path w="255" h="390">
                <a:moveTo>
                  <a:pt x="0" y="0"/>
                </a:moveTo>
                <a:cubicBezTo>
                  <a:pt x="3" y="0"/>
                  <a:pt x="5" y="0"/>
                  <a:pt x="8" y="0"/>
                </a:cubicBezTo>
                <a:cubicBezTo>
                  <a:pt x="124" y="8"/>
                  <a:pt x="216" y="106"/>
                  <a:pt x="216" y="223"/>
                </a:cubicBezTo>
                <a:cubicBezTo>
                  <a:pt x="216" y="251"/>
                  <a:pt x="211" y="277"/>
                  <a:pt x="202" y="301"/>
                </a:cubicBezTo>
                <a:cubicBezTo>
                  <a:pt x="193" y="325"/>
                  <a:pt x="201" y="351"/>
                  <a:pt x="221" y="365"/>
                </a:cubicBezTo>
                <a:cubicBezTo>
                  <a:pt x="255" y="390"/>
                  <a:pt x="255" y="390"/>
                  <a:pt x="255" y="390"/>
                </a:cubicBezTo>
              </a:path>
            </a:pathLst>
          </a:custGeom>
          <a:noFill/>
          <a:ln w="11113" cap="flat">
            <a:solidFill>
              <a:schemeClr val="bg2">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94">
            <a:extLst>
              <a:ext uri="{FF2B5EF4-FFF2-40B4-BE49-F238E27FC236}">
                <a16:creationId xmlns:a16="http://schemas.microsoft.com/office/drawing/2014/main" id="{FE75FF2D-54EB-49C5-ABEF-945DE872D2D2}"/>
              </a:ext>
            </a:extLst>
          </p:cNvPr>
          <p:cNvSpPr>
            <a:spLocks/>
          </p:cNvSpPr>
          <p:nvPr/>
        </p:nvSpPr>
        <p:spPr bwMode="auto">
          <a:xfrm>
            <a:off x="5301937" y="3503429"/>
            <a:ext cx="741361" cy="216084"/>
          </a:xfrm>
          <a:custGeom>
            <a:avLst/>
            <a:gdLst>
              <a:gd name="T0" fmla="*/ 225 w 225"/>
              <a:gd name="T1" fmla="*/ 39 h 65"/>
              <a:gd name="T2" fmla="*/ 191 w 225"/>
              <a:gd name="T3" fmla="*/ 14 h 65"/>
              <a:gd name="T4" fmla="*/ 124 w 225"/>
              <a:gd name="T5" fmla="*/ 17 h 65"/>
              <a:gd name="T6" fmla="*/ 0 w 225"/>
              <a:gd name="T7" fmla="*/ 65 h 65"/>
            </a:gdLst>
            <a:ahLst/>
            <a:cxnLst>
              <a:cxn ang="0">
                <a:pos x="T0" y="T1"/>
              </a:cxn>
              <a:cxn ang="0">
                <a:pos x="T2" y="T3"/>
              </a:cxn>
              <a:cxn ang="0">
                <a:pos x="T4" y="T5"/>
              </a:cxn>
              <a:cxn ang="0">
                <a:pos x="T6" y="T7"/>
              </a:cxn>
            </a:cxnLst>
            <a:rect l="0" t="0" r="r" b="b"/>
            <a:pathLst>
              <a:path w="225" h="65">
                <a:moveTo>
                  <a:pt x="225" y="39"/>
                </a:moveTo>
                <a:cubicBezTo>
                  <a:pt x="191" y="14"/>
                  <a:pt x="191" y="14"/>
                  <a:pt x="191" y="14"/>
                </a:cubicBezTo>
                <a:cubicBezTo>
                  <a:pt x="171" y="0"/>
                  <a:pt x="144" y="1"/>
                  <a:pt x="124" y="17"/>
                </a:cubicBezTo>
                <a:cubicBezTo>
                  <a:pt x="90" y="44"/>
                  <a:pt x="47" y="62"/>
                  <a:pt x="0" y="65"/>
                </a:cubicBezTo>
              </a:path>
            </a:pathLst>
          </a:custGeom>
          <a:noFill/>
          <a:ln w="11113" cap="flat">
            <a:solidFill>
              <a:schemeClr val="bg2">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95">
            <a:extLst>
              <a:ext uri="{FF2B5EF4-FFF2-40B4-BE49-F238E27FC236}">
                <a16:creationId xmlns:a16="http://schemas.microsoft.com/office/drawing/2014/main" id="{B4C77293-15B5-4E12-9CD9-08A77332ECB1}"/>
              </a:ext>
            </a:extLst>
          </p:cNvPr>
          <p:cNvSpPr>
            <a:spLocks/>
          </p:cNvSpPr>
          <p:nvPr/>
        </p:nvSpPr>
        <p:spPr bwMode="auto">
          <a:xfrm>
            <a:off x="8650357" y="2243819"/>
            <a:ext cx="836227" cy="1289475"/>
          </a:xfrm>
          <a:custGeom>
            <a:avLst/>
            <a:gdLst>
              <a:gd name="T0" fmla="*/ 0 w 254"/>
              <a:gd name="T1" fmla="*/ 0 h 390"/>
              <a:gd name="T2" fmla="*/ 7 w 254"/>
              <a:gd name="T3" fmla="*/ 0 h 390"/>
              <a:gd name="T4" fmla="*/ 216 w 254"/>
              <a:gd name="T5" fmla="*/ 223 h 390"/>
              <a:gd name="T6" fmla="*/ 202 w 254"/>
              <a:gd name="T7" fmla="*/ 301 h 390"/>
              <a:gd name="T8" fmla="*/ 221 w 254"/>
              <a:gd name="T9" fmla="*/ 365 h 390"/>
              <a:gd name="T10" fmla="*/ 254 w 254"/>
              <a:gd name="T11" fmla="*/ 390 h 390"/>
            </a:gdLst>
            <a:ahLst/>
            <a:cxnLst>
              <a:cxn ang="0">
                <a:pos x="T0" y="T1"/>
              </a:cxn>
              <a:cxn ang="0">
                <a:pos x="T2" y="T3"/>
              </a:cxn>
              <a:cxn ang="0">
                <a:pos x="T4" y="T5"/>
              </a:cxn>
              <a:cxn ang="0">
                <a:pos x="T6" y="T7"/>
              </a:cxn>
              <a:cxn ang="0">
                <a:pos x="T8" y="T9"/>
              </a:cxn>
              <a:cxn ang="0">
                <a:pos x="T10" y="T11"/>
              </a:cxn>
            </a:cxnLst>
            <a:rect l="0" t="0" r="r" b="b"/>
            <a:pathLst>
              <a:path w="254" h="390">
                <a:moveTo>
                  <a:pt x="0" y="0"/>
                </a:moveTo>
                <a:cubicBezTo>
                  <a:pt x="2" y="0"/>
                  <a:pt x="5" y="0"/>
                  <a:pt x="7" y="0"/>
                </a:cubicBezTo>
                <a:cubicBezTo>
                  <a:pt x="124" y="8"/>
                  <a:pt x="216" y="106"/>
                  <a:pt x="216" y="223"/>
                </a:cubicBezTo>
                <a:cubicBezTo>
                  <a:pt x="216" y="251"/>
                  <a:pt x="211" y="277"/>
                  <a:pt x="202" y="301"/>
                </a:cubicBezTo>
                <a:cubicBezTo>
                  <a:pt x="193" y="325"/>
                  <a:pt x="201" y="351"/>
                  <a:pt x="221" y="365"/>
                </a:cubicBezTo>
                <a:cubicBezTo>
                  <a:pt x="254" y="390"/>
                  <a:pt x="254" y="390"/>
                  <a:pt x="254" y="390"/>
                </a:cubicBezTo>
              </a:path>
            </a:pathLst>
          </a:custGeom>
          <a:noFill/>
          <a:ln w="11113" cap="flat">
            <a:solidFill>
              <a:schemeClr val="bg2">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96">
            <a:extLst>
              <a:ext uri="{FF2B5EF4-FFF2-40B4-BE49-F238E27FC236}">
                <a16:creationId xmlns:a16="http://schemas.microsoft.com/office/drawing/2014/main" id="{F42E8633-3773-4741-A679-0BA90E20E552}"/>
              </a:ext>
            </a:extLst>
          </p:cNvPr>
          <p:cNvSpPr>
            <a:spLocks/>
          </p:cNvSpPr>
          <p:nvPr/>
        </p:nvSpPr>
        <p:spPr bwMode="auto">
          <a:xfrm>
            <a:off x="8673194" y="3503429"/>
            <a:ext cx="744874" cy="216084"/>
          </a:xfrm>
          <a:custGeom>
            <a:avLst/>
            <a:gdLst>
              <a:gd name="T0" fmla="*/ 226 w 226"/>
              <a:gd name="T1" fmla="*/ 39 h 65"/>
              <a:gd name="T2" fmla="*/ 192 w 226"/>
              <a:gd name="T3" fmla="*/ 14 h 65"/>
              <a:gd name="T4" fmla="*/ 125 w 226"/>
              <a:gd name="T5" fmla="*/ 17 h 65"/>
              <a:gd name="T6" fmla="*/ 0 w 226"/>
              <a:gd name="T7" fmla="*/ 65 h 65"/>
            </a:gdLst>
            <a:ahLst/>
            <a:cxnLst>
              <a:cxn ang="0">
                <a:pos x="T0" y="T1"/>
              </a:cxn>
              <a:cxn ang="0">
                <a:pos x="T2" y="T3"/>
              </a:cxn>
              <a:cxn ang="0">
                <a:pos x="T4" y="T5"/>
              </a:cxn>
              <a:cxn ang="0">
                <a:pos x="T6" y="T7"/>
              </a:cxn>
            </a:cxnLst>
            <a:rect l="0" t="0" r="r" b="b"/>
            <a:pathLst>
              <a:path w="226" h="65">
                <a:moveTo>
                  <a:pt x="226" y="39"/>
                </a:moveTo>
                <a:cubicBezTo>
                  <a:pt x="192" y="14"/>
                  <a:pt x="192" y="14"/>
                  <a:pt x="192" y="14"/>
                </a:cubicBezTo>
                <a:cubicBezTo>
                  <a:pt x="172" y="0"/>
                  <a:pt x="144" y="1"/>
                  <a:pt x="125" y="17"/>
                </a:cubicBezTo>
                <a:cubicBezTo>
                  <a:pt x="90" y="44"/>
                  <a:pt x="47" y="62"/>
                  <a:pt x="0" y="65"/>
                </a:cubicBezTo>
              </a:path>
            </a:pathLst>
          </a:custGeom>
          <a:noFill/>
          <a:ln w="11113" cap="flat">
            <a:solidFill>
              <a:schemeClr val="bg2">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97">
            <a:extLst>
              <a:ext uri="{FF2B5EF4-FFF2-40B4-BE49-F238E27FC236}">
                <a16:creationId xmlns:a16="http://schemas.microsoft.com/office/drawing/2014/main" id="{726D8EA7-73AB-47C1-B18C-89308FFF1645}"/>
              </a:ext>
            </a:extLst>
          </p:cNvPr>
          <p:cNvSpPr>
            <a:spLocks/>
          </p:cNvSpPr>
          <p:nvPr/>
        </p:nvSpPr>
        <p:spPr bwMode="auto">
          <a:xfrm>
            <a:off x="7763183" y="2243819"/>
            <a:ext cx="813389" cy="1475693"/>
          </a:xfrm>
          <a:custGeom>
            <a:avLst/>
            <a:gdLst>
              <a:gd name="T0" fmla="*/ 22 w 247"/>
              <a:gd name="T1" fmla="*/ 420 h 446"/>
              <a:gd name="T2" fmla="*/ 56 w 247"/>
              <a:gd name="T3" fmla="*/ 395 h 446"/>
              <a:gd name="T4" fmla="*/ 122 w 247"/>
              <a:gd name="T5" fmla="*/ 398 h 446"/>
              <a:gd name="T6" fmla="*/ 247 w 247"/>
              <a:gd name="T7" fmla="*/ 446 h 446"/>
              <a:gd name="T8" fmla="*/ 247 w 247"/>
              <a:gd name="T9" fmla="*/ 0 h 446"/>
              <a:gd name="T10" fmla="*/ 247 w 247"/>
              <a:gd name="T11" fmla="*/ 0 h 446"/>
              <a:gd name="T12" fmla="*/ 38 w 247"/>
              <a:gd name="T13" fmla="*/ 223 h 446"/>
              <a:gd name="T14" fmla="*/ 52 w 247"/>
              <a:gd name="T15" fmla="*/ 301 h 446"/>
              <a:gd name="T16" fmla="*/ 33 w 247"/>
              <a:gd name="T17" fmla="*/ 365 h 446"/>
              <a:gd name="T18" fmla="*/ 0 w 247"/>
              <a:gd name="T19" fmla="*/ 390 h 446"/>
              <a:gd name="T20" fmla="*/ 22 w 247"/>
              <a:gd name="T21" fmla="*/ 42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446">
                <a:moveTo>
                  <a:pt x="22" y="420"/>
                </a:moveTo>
                <a:cubicBezTo>
                  <a:pt x="56" y="395"/>
                  <a:pt x="56" y="395"/>
                  <a:pt x="56" y="395"/>
                </a:cubicBezTo>
                <a:cubicBezTo>
                  <a:pt x="76" y="381"/>
                  <a:pt x="103" y="382"/>
                  <a:pt x="122" y="398"/>
                </a:cubicBezTo>
                <a:cubicBezTo>
                  <a:pt x="157" y="425"/>
                  <a:pt x="200" y="443"/>
                  <a:pt x="247" y="446"/>
                </a:cubicBezTo>
                <a:cubicBezTo>
                  <a:pt x="247" y="0"/>
                  <a:pt x="247" y="0"/>
                  <a:pt x="247" y="0"/>
                </a:cubicBezTo>
                <a:cubicBezTo>
                  <a:pt x="247" y="0"/>
                  <a:pt x="247" y="0"/>
                  <a:pt x="247" y="0"/>
                </a:cubicBezTo>
                <a:cubicBezTo>
                  <a:pt x="131" y="8"/>
                  <a:pt x="38" y="106"/>
                  <a:pt x="38" y="223"/>
                </a:cubicBezTo>
                <a:cubicBezTo>
                  <a:pt x="38" y="251"/>
                  <a:pt x="43" y="277"/>
                  <a:pt x="52" y="301"/>
                </a:cubicBezTo>
                <a:cubicBezTo>
                  <a:pt x="61" y="325"/>
                  <a:pt x="53" y="351"/>
                  <a:pt x="33" y="365"/>
                </a:cubicBezTo>
                <a:cubicBezTo>
                  <a:pt x="0" y="390"/>
                  <a:pt x="0" y="390"/>
                  <a:pt x="0" y="390"/>
                </a:cubicBezTo>
                <a:lnTo>
                  <a:pt x="22" y="420"/>
                </a:lnTo>
                <a:close/>
              </a:path>
            </a:pathLst>
          </a:custGeom>
          <a:solidFill>
            <a:srgbClr val="FAA61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98">
            <a:extLst>
              <a:ext uri="{FF2B5EF4-FFF2-40B4-BE49-F238E27FC236}">
                <a16:creationId xmlns:a16="http://schemas.microsoft.com/office/drawing/2014/main" id="{58F759CA-3D7C-438D-B9D7-9D3CDAD46244}"/>
              </a:ext>
            </a:extLst>
          </p:cNvPr>
          <p:cNvSpPr>
            <a:spLocks/>
          </p:cNvSpPr>
          <p:nvPr/>
        </p:nvSpPr>
        <p:spPr bwMode="auto">
          <a:xfrm>
            <a:off x="1791893" y="3847758"/>
            <a:ext cx="158110" cy="96623"/>
          </a:xfrm>
          <a:custGeom>
            <a:avLst/>
            <a:gdLst>
              <a:gd name="T0" fmla="*/ 48 w 48"/>
              <a:gd name="T1" fmla="*/ 4 h 29"/>
              <a:gd name="T2" fmla="*/ 44 w 48"/>
              <a:gd name="T3" fmla="*/ 0 h 29"/>
              <a:gd name="T4" fmla="*/ 42 w 48"/>
              <a:gd name="T5" fmla="*/ 0 h 29"/>
              <a:gd name="T6" fmla="*/ 25 w 48"/>
              <a:gd name="T7" fmla="*/ 18 h 29"/>
              <a:gd name="T8" fmla="*/ 23 w 48"/>
              <a:gd name="T9" fmla="*/ 18 h 29"/>
              <a:gd name="T10" fmla="*/ 6 w 48"/>
              <a:gd name="T11" fmla="*/ 0 h 29"/>
              <a:gd name="T12" fmla="*/ 3 w 48"/>
              <a:gd name="T13" fmla="*/ 0 h 29"/>
              <a:gd name="T14" fmla="*/ 0 w 48"/>
              <a:gd name="T15" fmla="*/ 4 h 29"/>
              <a:gd name="T16" fmla="*/ 0 w 48"/>
              <a:gd name="T17" fmla="*/ 6 h 29"/>
              <a:gd name="T18" fmla="*/ 23 w 48"/>
              <a:gd name="T19" fmla="*/ 28 h 29"/>
              <a:gd name="T20" fmla="*/ 25 w 48"/>
              <a:gd name="T21" fmla="*/ 28 h 29"/>
              <a:gd name="T22" fmla="*/ 48 w 48"/>
              <a:gd name="T23" fmla="*/ 6 h 29"/>
              <a:gd name="T24" fmla="*/ 48 w 48"/>
              <a:gd name="T2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9">
                <a:moveTo>
                  <a:pt x="48" y="4"/>
                </a:moveTo>
                <a:cubicBezTo>
                  <a:pt x="44" y="0"/>
                  <a:pt x="44" y="0"/>
                  <a:pt x="44" y="0"/>
                </a:cubicBezTo>
                <a:cubicBezTo>
                  <a:pt x="44" y="0"/>
                  <a:pt x="43" y="0"/>
                  <a:pt x="42" y="0"/>
                </a:cubicBezTo>
                <a:cubicBezTo>
                  <a:pt x="25" y="18"/>
                  <a:pt x="25" y="18"/>
                  <a:pt x="25" y="18"/>
                </a:cubicBezTo>
                <a:cubicBezTo>
                  <a:pt x="24" y="18"/>
                  <a:pt x="23" y="18"/>
                  <a:pt x="23" y="18"/>
                </a:cubicBezTo>
                <a:cubicBezTo>
                  <a:pt x="6" y="0"/>
                  <a:pt x="6" y="0"/>
                  <a:pt x="6" y="0"/>
                </a:cubicBezTo>
                <a:cubicBezTo>
                  <a:pt x="5" y="0"/>
                  <a:pt x="4" y="0"/>
                  <a:pt x="3" y="0"/>
                </a:cubicBezTo>
                <a:cubicBezTo>
                  <a:pt x="0" y="4"/>
                  <a:pt x="0" y="4"/>
                  <a:pt x="0" y="4"/>
                </a:cubicBezTo>
                <a:cubicBezTo>
                  <a:pt x="0" y="4"/>
                  <a:pt x="0" y="5"/>
                  <a:pt x="0" y="6"/>
                </a:cubicBezTo>
                <a:cubicBezTo>
                  <a:pt x="23" y="28"/>
                  <a:pt x="23" y="28"/>
                  <a:pt x="23" y="28"/>
                </a:cubicBezTo>
                <a:cubicBezTo>
                  <a:pt x="23" y="29"/>
                  <a:pt x="24" y="29"/>
                  <a:pt x="25" y="28"/>
                </a:cubicBezTo>
                <a:cubicBezTo>
                  <a:pt x="48" y="6"/>
                  <a:pt x="48" y="6"/>
                  <a:pt x="48" y="6"/>
                </a:cubicBezTo>
                <a:cubicBezTo>
                  <a:pt x="48" y="5"/>
                  <a:pt x="48" y="4"/>
                  <a:pt x="48" y="4"/>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99">
            <a:extLst>
              <a:ext uri="{FF2B5EF4-FFF2-40B4-BE49-F238E27FC236}">
                <a16:creationId xmlns:a16="http://schemas.microsoft.com/office/drawing/2014/main" id="{31466924-E186-4D2E-AE2A-19E8AB17CA3B}"/>
              </a:ext>
            </a:extLst>
          </p:cNvPr>
          <p:cNvSpPr>
            <a:spLocks/>
          </p:cNvSpPr>
          <p:nvPr/>
        </p:nvSpPr>
        <p:spPr bwMode="auto">
          <a:xfrm>
            <a:off x="1791893" y="3930326"/>
            <a:ext cx="158110" cy="96623"/>
          </a:xfrm>
          <a:custGeom>
            <a:avLst/>
            <a:gdLst>
              <a:gd name="T0" fmla="*/ 48 w 48"/>
              <a:gd name="T1" fmla="*/ 4 h 29"/>
              <a:gd name="T2" fmla="*/ 44 w 48"/>
              <a:gd name="T3" fmla="*/ 1 h 29"/>
              <a:gd name="T4" fmla="*/ 42 w 48"/>
              <a:gd name="T5" fmla="*/ 1 h 29"/>
              <a:gd name="T6" fmla="*/ 25 w 48"/>
              <a:gd name="T7" fmla="*/ 18 h 29"/>
              <a:gd name="T8" fmla="*/ 23 w 48"/>
              <a:gd name="T9" fmla="*/ 18 h 29"/>
              <a:gd name="T10" fmla="*/ 6 w 48"/>
              <a:gd name="T11" fmla="*/ 1 h 29"/>
              <a:gd name="T12" fmla="*/ 3 w 48"/>
              <a:gd name="T13" fmla="*/ 1 h 29"/>
              <a:gd name="T14" fmla="*/ 0 w 48"/>
              <a:gd name="T15" fmla="*/ 4 h 29"/>
              <a:gd name="T16" fmla="*/ 0 w 48"/>
              <a:gd name="T17" fmla="*/ 6 h 29"/>
              <a:gd name="T18" fmla="*/ 23 w 48"/>
              <a:gd name="T19" fmla="*/ 29 h 29"/>
              <a:gd name="T20" fmla="*/ 25 w 48"/>
              <a:gd name="T21" fmla="*/ 29 h 29"/>
              <a:gd name="T22" fmla="*/ 48 w 48"/>
              <a:gd name="T23" fmla="*/ 6 h 29"/>
              <a:gd name="T24" fmla="*/ 48 w 48"/>
              <a:gd name="T2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9">
                <a:moveTo>
                  <a:pt x="48" y="4"/>
                </a:moveTo>
                <a:cubicBezTo>
                  <a:pt x="44" y="1"/>
                  <a:pt x="44" y="1"/>
                  <a:pt x="44" y="1"/>
                </a:cubicBezTo>
                <a:cubicBezTo>
                  <a:pt x="44" y="0"/>
                  <a:pt x="43" y="0"/>
                  <a:pt x="42" y="1"/>
                </a:cubicBezTo>
                <a:cubicBezTo>
                  <a:pt x="25" y="18"/>
                  <a:pt x="25" y="18"/>
                  <a:pt x="25" y="18"/>
                </a:cubicBezTo>
                <a:cubicBezTo>
                  <a:pt x="24" y="19"/>
                  <a:pt x="23" y="19"/>
                  <a:pt x="23" y="18"/>
                </a:cubicBezTo>
                <a:cubicBezTo>
                  <a:pt x="6" y="1"/>
                  <a:pt x="6" y="1"/>
                  <a:pt x="6" y="1"/>
                </a:cubicBezTo>
                <a:cubicBezTo>
                  <a:pt x="5" y="0"/>
                  <a:pt x="4" y="0"/>
                  <a:pt x="3" y="1"/>
                </a:cubicBezTo>
                <a:cubicBezTo>
                  <a:pt x="0" y="4"/>
                  <a:pt x="0" y="4"/>
                  <a:pt x="0" y="4"/>
                </a:cubicBezTo>
                <a:cubicBezTo>
                  <a:pt x="0" y="5"/>
                  <a:pt x="0" y="6"/>
                  <a:pt x="0" y="6"/>
                </a:cubicBezTo>
                <a:cubicBezTo>
                  <a:pt x="23" y="29"/>
                  <a:pt x="23" y="29"/>
                  <a:pt x="23" y="29"/>
                </a:cubicBezTo>
                <a:cubicBezTo>
                  <a:pt x="23" y="29"/>
                  <a:pt x="24" y="29"/>
                  <a:pt x="25" y="29"/>
                </a:cubicBezTo>
                <a:cubicBezTo>
                  <a:pt x="48" y="6"/>
                  <a:pt x="48" y="6"/>
                  <a:pt x="48" y="6"/>
                </a:cubicBezTo>
                <a:cubicBezTo>
                  <a:pt x="48" y="6"/>
                  <a:pt x="48" y="5"/>
                  <a:pt x="48" y="4"/>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100">
            <a:extLst>
              <a:ext uri="{FF2B5EF4-FFF2-40B4-BE49-F238E27FC236}">
                <a16:creationId xmlns:a16="http://schemas.microsoft.com/office/drawing/2014/main" id="{C2DFDA25-6AFD-4D76-A05C-84CC4DCCA694}"/>
              </a:ext>
            </a:extLst>
          </p:cNvPr>
          <p:cNvSpPr>
            <a:spLocks/>
          </p:cNvSpPr>
          <p:nvPr/>
        </p:nvSpPr>
        <p:spPr bwMode="auto">
          <a:xfrm>
            <a:off x="5173691" y="3847758"/>
            <a:ext cx="158110" cy="96623"/>
          </a:xfrm>
          <a:custGeom>
            <a:avLst/>
            <a:gdLst>
              <a:gd name="T0" fmla="*/ 48 w 48"/>
              <a:gd name="T1" fmla="*/ 4 h 29"/>
              <a:gd name="T2" fmla="*/ 44 w 48"/>
              <a:gd name="T3" fmla="*/ 0 h 29"/>
              <a:gd name="T4" fmla="*/ 42 w 48"/>
              <a:gd name="T5" fmla="*/ 0 h 29"/>
              <a:gd name="T6" fmla="*/ 25 w 48"/>
              <a:gd name="T7" fmla="*/ 18 h 29"/>
              <a:gd name="T8" fmla="*/ 23 w 48"/>
              <a:gd name="T9" fmla="*/ 18 h 29"/>
              <a:gd name="T10" fmla="*/ 6 w 48"/>
              <a:gd name="T11" fmla="*/ 0 h 29"/>
              <a:gd name="T12" fmla="*/ 4 w 48"/>
              <a:gd name="T13" fmla="*/ 0 h 29"/>
              <a:gd name="T14" fmla="*/ 0 w 48"/>
              <a:gd name="T15" fmla="*/ 4 h 29"/>
              <a:gd name="T16" fmla="*/ 0 w 48"/>
              <a:gd name="T17" fmla="*/ 6 h 29"/>
              <a:gd name="T18" fmla="*/ 23 w 48"/>
              <a:gd name="T19" fmla="*/ 28 h 29"/>
              <a:gd name="T20" fmla="*/ 25 w 48"/>
              <a:gd name="T21" fmla="*/ 28 h 29"/>
              <a:gd name="T22" fmla="*/ 48 w 48"/>
              <a:gd name="T23" fmla="*/ 6 h 29"/>
              <a:gd name="T24" fmla="*/ 48 w 48"/>
              <a:gd name="T2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9">
                <a:moveTo>
                  <a:pt x="48" y="4"/>
                </a:moveTo>
                <a:cubicBezTo>
                  <a:pt x="44" y="0"/>
                  <a:pt x="44" y="0"/>
                  <a:pt x="44" y="0"/>
                </a:cubicBezTo>
                <a:cubicBezTo>
                  <a:pt x="44" y="0"/>
                  <a:pt x="43" y="0"/>
                  <a:pt x="42" y="0"/>
                </a:cubicBezTo>
                <a:cubicBezTo>
                  <a:pt x="25" y="18"/>
                  <a:pt x="25" y="18"/>
                  <a:pt x="25" y="18"/>
                </a:cubicBezTo>
                <a:cubicBezTo>
                  <a:pt x="24" y="18"/>
                  <a:pt x="23" y="18"/>
                  <a:pt x="23" y="18"/>
                </a:cubicBezTo>
                <a:cubicBezTo>
                  <a:pt x="6" y="0"/>
                  <a:pt x="6" y="0"/>
                  <a:pt x="6" y="0"/>
                </a:cubicBezTo>
                <a:cubicBezTo>
                  <a:pt x="5" y="0"/>
                  <a:pt x="4" y="0"/>
                  <a:pt x="4" y="0"/>
                </a:cubicBezTo>
                <a:cubicBezTo>
                  <a:pt x="0" y="4"/>
                  <a:pt x="0" y="4"/>
                  <a:pt x="0" y="4"/>
                </a:cubicBezTo>
                <a:cubicBezTo>
                  <a:pt x="0" y="4"/>
                  <a:pt x="0" y="5"/>
                  <a:pt x="0" y="6"/>
                </a:cubicBezTo>
                <a:cubicBezTo>
                  <a:pt x="23" y="28"/>
                  <a:pt x="23" y="28"/>
                  <a:pt x="23" y="28"/>
                </a:cubicBezTo>
                <a:cubicBezTo>
                  <a:pt x="23" y="29"/>
                  <a:pt x="24" y="29"/>
                  <a:pt x="25" y="28"/>
                </a:cubicBezTo>
                <a:cubicBezTo>
                  <a:pt x="48" y="6"/>
                  <a:pt x="48" y="6"/>
                  <a:pt x="48" y="6"/>
                </a:cubicBezTo>
                <a:cubicBezTo>
                  <a:pt x="48" y="5"/>
                  <a:pt x="48" y="4"/>
                  <a:pt x="48" y="4"/>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101">
            <a:extLst>
              <a:ext uri="{FF2B5EF4-FFF2-40B4-BE49-F238E27FC236}">
                <a16:creationId xmlns:a16="http://schemas.microsoft.com/office/drawing/2014/main" id="{7A464CC2-299E-40FE-9EED-372EC338DA02}"/>
              </a:ext>
            </a:extLst>
          </p:cNvPr>
          <p:cNvSpPr>
            <a:spLocks/>
          </p:cNvSpPr>
          <p:nvPr/>
        </p:nvSpPr>
        <p:spPr bwMode="auto">
          <a:xfrm>
            <a:off x="5173691" y="3930326"/>
            <a:ext cx="158110" cy="96623"/>
          </a:xfrm>
          <a:custGeom>
            <a:avLst/>
            <a:gdLst>
              <a:gd name="T0" fmla="*/ 48 w 48"/>
              <a:gd name="T1" fmla="*/ 4 h 29"/>
              <a:gd name="T2" fmla="*/ 44 w 48"/>
              <a:gd name="T3" fmla="*/ 1 h 29"/>
              <a:gd name="T4" fmla="*/ 42 w 48"/>
              <a:gd name="T5" fmla="*/ 1 h 29"/>
              <a:gd name="T6" fmla="*/ 25 w 48"/>
              <a:gd name="T7" fmla="*/ 18 h 29"/>
              <a:gd name="T8" fmla="*/ 23 w 48"/>
              <a:gd name="T9" fmla="*/ 18 h 29"/>
              <a:gd name="T10" fmla="*/ 6 w 48"/>
              <a:gd name="T11" fmla="*/ 1 h 29"/>
              <a:gd name="T12" fmla="*/ 4 w 48"/>
              <a:gd name="T13" fmla="*/ 1 h 29"/>
              <a:gd name="T14" fmla="*/ 0 w 48"/>
              <a:gd name="T15" fmla="*/ 4 h 29"/>
              <a:gd name="T16" fmla="*/ 0 w 48"/>
              <a:gd name="T17" fmla="*/ 6 h 29"/>
              <a:gd name="T18" fmla="*/ 23 w 48"/>
              <a:gd name="T19" fmla="*/ 29 h 29"/>
              <a:gd name="T20" fmla="*/ 25 w 48"/>
              <a:gd name="T21" fmla="*/ 29 h 29"/>
              <a:gd name="T22" fmla="*/ 48 w 48"/>
              <a:gd name="T23" fmla="*/ 6 h 29"/>
              <a:gd name="T24" fmla="*/ 48 w 48"/>
              <a:gd name="T2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9">
                <a:moveTo>
                  <a:pt x="48" y="4"/>
                </a:moveTo>
                <a:cubicBezTo>
                  <a:pt x="44" y="1"/>
                  <a:pt x="44" y="1"/>
                  <a:pt x="44" y="1"/>
                </a:cubicBezTo>
                <a:cubicBezTo>
                  <a:pt x="44" y="0"/>
                  <a:pt x="43" y="0"/>
                  <a:pt x="42" y="1"/>
                </a:cubicBezTo>
                <a:cubicBezTo>
                  <a:pt x="25" y="18"/>
                  <a:pt x="25" y="18"/>
                  <a:pt x="25" y="18"/>
                </a:cubicBezTo>
                <a:cubicBezTo>
                  <a:pt x="24" y="19"/>
                  <a:pt x="23" y="19"/>
                  <a:pt x="23" y="18"/>
                </a:cubicBezTo>
                <a:cubicBezTo>
                  <a:pt x="6" y="1"/>
                  <a:pt x="6" y="1"/>
                  <a:pt x="6" y="1"/>
                </a:cubicBezTo>
                <a:cubicBezTo>
                  <a:pt x="5" y="0"/>
                  <a:pt x="4" y="0"/>
                  <a:pt x="4" y="1"/>
                </a:cubicBezTo>
                <a:cubicBezTo>
                  <a:pt x="0" y="4"/>
                  <a:pt x="0" y="4"/>
                  <a:pt x="0" y="4"/>
                </a:cubicBezTo>
                <a:cubicBezTo>
                  <a:pt x="0" y="5"/>
                  <a:pt x="0" y="6"/>
                  <a:pt x="0" y="6"/>
                </a:cubicBezTo>
                <a:cubicBezTo>
                  <a:pt x="23" y="29"/>
                  <a:pt x="23" y="29"/>
                  <a:pt x="23" y="29"/>
                </a:cubicBezTo>
                <a:cubicBezTo>
                  <a:pt x="23" y="29"/>
                  <a:pt x="24" y="29"/>
                  <a:pt x="25" y="29"/>
                </a:cubicBezTo>
                <a:cubicBezTo>
                  <a:pt x="48" y="6"/>
                  <a:pt x="48" y="6"/>
                  <a:pt x="48" y="6"/>
                </a:cubicBezTo>
                <a:cubicBezTo>
                  <a:pt x="48" y="6"/>
                  <a:pt x="48" y="5"/>
                  <a:pt x="48" y="4"/>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102">
            <a:extLst>
              <a:ext uri="{FF2B5EF4-FFF2-40B4-BE49-F238E27FC236}">
                <a16:creationId xmlns:a16="http://schemas.microsoft.com/office/drawing/2014/main" id="{9B573936-FEF8-400B-97FB-2F4CA9C2D837}"/>
              </a:ext>
            </a:extLst>
          </p:cNvPr>
          <p:cNvSpPr>
            <a:spLocks/>
          </p:cNvSpPr>
          <p:nvPr/>
        </p:nvSpPr>
        <p:spPr bwMode="auto">
          <a:xfrm>
            <a:off x="8544950" y="3847758"/>
            <a:ext cx="161624" cy="96623"/>
          </a:xfrm>
          <a:custGeom>
            <a:avLst/>
            <a:gdLst>
              <a:gd name="T0" fmla="*/ 48 w 49"/>
              <a:gd name="T1" fmla="*/ 4 h 29"/>
              <a:gd name="T2" fmla="*/ 45 w 49"/>
              <a:gd name="T3" fmla="*/ 0 h 29"/>
              <a:gd name="T4" fmla="*/ 43 w 49"/>
              <a:gd name="T5" fmla="*/ 0 h 29"/>
              <a:gd name="T6" fmla="*/ 26 w 49"/>
              <a:gd name="T7" fmla="*/ 18 h 29"/>
              <a:gd name="T8" fmla="*/ 24 w 49"/>
              <a:gd name="T9" fmla="*/ 18 h 29"/>
              <a:gd name="T10" fmla="*/ 6 w 49"/>
              <a:gd name="T11" fmla="*/ 0 h 29"/>
              <a:gd name="T12" fmla="*/ 4 w 49"/>
              <a:gd name="T13" fmla="*/ 0 h 29"/>
              <a:gd name="T14" fmla="*/ 1 w 49"/>
              <a:gd name="T15" fmla="*/ 4 h 29"/>
              <a:gd name="T16" fmla="*/ 1 w 49"/>
              <a:gd name="T17" fmla="*/ 6 h 29"/>
              <a:gd name="T18" fmla="*/ 24 w 49"/>
              <a:gd name="T19" fmla="*/ 28 h 29"/>
              <a:gd name="T20" fmla="*/ 26 w 49"/>
              <a:gd name="T21" fmla="*/ 28 h 29"/>
              <a:gd name="T22" fmla="*/ 48 w 49"/>
              <a:gd name="T23" fmla="*/ 6 h 29"/>
              <a:gd name="T24" fmla="*/ 48 w 49"/>
              <a:gd name="T2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9">
                <a:moveTo>
                  <a:pt x="48" y="4"/>
                </a:moveTo>
                <a:cubicBezTo>
                  <a:pt x="45" y="0"/>
                  <a:pt x="45" y="0"/>
                  <a:pt x="45" y="0"/>
                </a:cubicBezTo>
                <a:cubicBezTo>
                  <a:pt x="44" y="0"/>
                  <a:pt x="43" y="0"/>
                  <a:pt x="43" y="0"/>
                </a:cubicBezTo>
                <a:cubicBezTo>
                  <a:pt x="26" y="18"/>
                  <a:pt x="26" y="18"/>
                  <a:pt x="26" y="18"/>
                </a:cubicBezTo>
                <a:cubicBezTo>
                  <a:pt x="25" y="18"/>
                  <a:pt x="24" y="18"/>
                  <a:pt x="24" y="18"/>
                </a:cubicBezTo>
                <a:cubicBezTo>
                  <a:pt x="6" y="0"/>
                  <a:pt x="6" y="0"/>
                  <a:pt x="6" y="0"/>
                </a:cubicBezTo>
                <a:cubicBezTo>
                  <a:pt x="6" y="0"/>
                  <a:pt x="5" y="0"/>
                  <a:pt x="4" y="0"/>
                </a:cubicBezTo>
                <a:cubicBezTo>
                  <a:pt x="1" y="4"/>
                  <a:pt x="1" y="4"/>
                  <a:pt x="1" y="4"/>
                </a:cubicBezTo>
                <a:cubicBezTo>
                  <a:pt x="0" y="4"/>
                  <a:pt x="0" y="5"/>
                  <a:pt x="1" y="6"/>
                </a:cubicBezTo>
                <a:cubicBezTo>
                  <a:pt x="24" y="28"/>
                  <a:pt x="24" y="28"/>
                  <a:pt x="24" y="28"/>
                </a:cubicBezTo>
                <a:cubicBezTo>
                  <a:pt x="24" y="29"/>
                  <a:pt x="25" y="29"/>
                  <a:pt x="26" y="28"/>
                </a:cubicBezTo>
                <a:cubicBezTo>
                  <a:pt x="48" y="6"/>
                  <a:pt x="48" y="6"/>
                  <a:pt x="48" y="6"/>
                </a:cubicBezTo>
                <a:cubicBezTo>
                  <a:pt x="49" y="5"/>
                  <a:pt x="49" y="4"/>
                  <a:pt x="48" y="4"/>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103">
            <a:extLst>
              <a:ext uri="{FF2B5EF4-FFF2-40B4-BE49-F238E27FC236}">
                <a16:creationId xmlns:a16="http://schemas.microsoft.com/office/drawing/2014/main" id="{C21DA9C2-F2E5-4D81-9F3A-5A955660032C}"/>
              </a:ext>
            </a:extLst>
          </p:cNvPr>
          <p:cNvSpPr>
            <a:spLocks/>
          </p:cNvSpPr>
          <p:nvPr/>
        </p:nvSpPr>
        <p:spPr bwMode="auto">
          <a:xfrm>
            <a:off x="8544950" y="3930326"/>
            <a:ext cx="161624" cy="96623"/>
          </a:xfrm>
          <a:custGeom>
            <a:avLst/>
            <a:gdLst>
              <a:gd name="T0" fmla="*/ 48 w 49"/>
              <a:gd name="T1" fmla="*/ 4 h 29"/>
              <a:gd name="T2" fmla="*/ 45 w 49"/>
              <a:gd name="T3" fmla="*/ 1 h 29"/>
              <a:gd name="T4" fmla="*/ 43 w 49"/>
              <a:gd name="T5" fmla="*/ 1 h 29"/>
              <a:gd name="T6" fmla="*/ 26 w 49"/>
              <a:gd name="T7" fmla="*/ 18 h 29"/>
              <a:gd name="T8" fmla="*/ 24 w 49"/>
              <a:gd name="T9" fmla="*/ 18 h 29"/>
              <a:gd name="T10" fmla="*/ 6 w 49"/>
              <a:gd name="T11" fmla="*/ 1 h 29"/>
              <a:gd name="T12" fmla="*/ 4 w 49"/>
              <a:gd name="T13" fmla="*/ 1 h 29"/>
              <a:gd name="T14" fmla="*/ 1 w 49"/>
              <a:gd name="T15" fmla="*/ 4 h 29"/>
              <a:gd name="T16" fmla="*/ 1 w 49"/>
              <a:gd name="T17" fmla="*/ 6 h 29"/>
              <a:gd name="T18" fmla="*/ 24 w 49"/>
              <a:gd name="T19" fmla="*/ 29 h 29"/>
              <a:gd name="T20" fmla="*/ 26 w 49"/>
              <a:gd name="T21" fmla="*/ 29 h 29"/>
              <a:gd name="T22" fmla="*/ 48 w 49"/>
              <a:gd name="T23" fmla="*/ 6 h 29"/>
              <a:gd name="T24" fmla="*/ 48 w 49"/>
              <a:gd name="T2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9">
                <a:moveTo>
                  <a:pt x="48" y="4"/>
                </a:moveTo>
                <a:cubicBezTo>
                  <a:pt x="45" y="1"/>
                  <a:pt x="45" y="1"/>
                  <a:pt x="45" y="1"/>
                </a:cubicBezTo>
                <a:cubicBezTo>
                  <a:pt x="44" y="0"/>
                  <a:pt x="43" y="0"/>
                  <a:pt x="43" y="1"/>
                </a:cubicBezTo>
                <a:cubicBezTo>
                  <a:pt x="26" y="18"/>
                  <a:pt x="26" y="18"/>
                  <a:pt x="26" y="18"/>
                </a:cubicBezTo>
                <a:cubicBezTo>
                  <a:pt x="25" y="19"/>
                  <a:pt x="24" y="19"/>
                  <a:pt x="24" y="18"/>
                </a:cubicBezTo>
                <a:cubicBezTo>
                  <a:pt x="6" y="1"/>
                  <a:pt x="6" y="1"/>
                  <a:pt x="6" y="1"/>
                </a:cubicBezTo>
                <a:cubicBezTo>
                  <a:pt x="6" y="0"/>
                  <a:pt x="5" y="0"/>
                  <a:pt x="4" y="1"/>
                </a:cubicBezTo>
                <a:cubicBezTo>
                  <a:pt x="1" y="4"/>
                  <a:pt x="1" y="4"/>
                  <a:pt x="1" y="4"/>
                </a:cubicBezTo>
                <a:cubicBezTo>
                  <a:pt x="0" y="5"/>
                  <a:pt x="0" y="6"/>
                  <a:pt x="1" y="6"/>
                </a:cubicBezTo>
                <a:cubicBezTo>
                  <a:pt x="24" y="29"/>
                  <a:pt x="24" y="29"/>
                  <a:pt x="24" y="29"/>
                </a:cubicBezTo>
                <a:cubicBezTo>
                  <a:pt x="24" y="29"/>
                  <a:pt x="25" y="29"/>
                  <a:pt x="26" y="29"/>
                </a:cubicBezTo>
                <a:cubicBezTo>
                  <a:pt x="48" y="6"/>
                  <a:pt x="48" y="6"/>
                  <a:pt x="48" y="6"/>
                </a:cubicBezTo>
                <a:cubicBezTo>
                  <a:pt x="49" y="6"/>
                  <a:pt x="49" y="5"/>
                  <a:pt x="48" y="4"/>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104">
            <a:extLst>
              <a:ext uri="{FF2B5EF4-FFF2-40B4-BE49-F238E27FC236}">
                <a16:creationId xmlns:a16="http://schemas.microsoft.com/office/drawing/2014/main" id="{190933F1-161A-49CE-AF30-119A01D92EDC}"/>
              </a:ext>
            </a:extLst>
          </p:cNvPr>
          <p:cNvSpPr>
            <a:spLocks/>
          </p:cNvSpPr>
          <p:nvPr/>
        </p:nvSpPr>
        <p:spPr bwMode="auto">
          <a:xfrm>
            <a:off x="3485428" y="3245182"/>
            <a:ext cx="159867" cy="96623"/>
          </a:xfrm>
          <a:custGeom>
            <a:avLst/>
            <a:gdLst>
              <a:gd name="T0" fmla="*/ 0 w 48"/>
              <a:gd name="T1" fmla="*/ 25 h 29"/>
              <a:gd name="T2" fmla="*/ 4 w 48"/>
              <a:gd name="T3" fmla="*/ 28 h 29"/>
              <a:gd name="T4" fmla="*/ 6 w 48"/>
              <a:gd name="T5" fmla="*/ 28 h 29"/>
              <a:gd name="T6" fmla="*/ 23 w 48"/>
              <a:gd name="T7" fmla="*/ 11 h 29"/>
              <a:gd name="T8" fmla="*/ 25 w 48"/>
              <a:gd name="T9" fmla="*/ 11 h 29"/>
              <a:gd name="T10" fmla="*/ 42 w 48"/>
              <a:gd name="T11" fmla="*/ 28 h 29"/>
              <a:gd name="T12" fmla="*/ 44 w 48"/>
              <a:gd name="T13" fmla="*/ 28 h 29"/>
              <a:gd name="T14" fmla="*/ 48 w 48"/>
              <a:gd name="T15" fmla="*/ 25 h 29"/>
              <a:gd name="T16" fmla="*/ 48 w 48"/>
              <a:gd name="T17" fmla="*/ 23 h 29"/>
              <a:gd name="T18" fmla="*/ 25 w 48"/>
              <a:gd name="T19" fmla="*/ 1 h 29"/>
              <a:gd name="T20" fmla="*/ 23 w 48"/>
              <a:gd name="T21" fmla="*/ 1 h 29"/>
              <a:gd name="T22" fmla="*/ 0 w 48"/>
              <a:gd name="T23" fmla="*/ 23 h 29"/>
              <a:gd name="T24" fmla="*/ 0 w 48"/>
              <a:gd name="T25"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9">
                <a:moveTo>
                  <a:pt x="0" y="25"/>
                </a:moveTo>
                <a:cubicBezTo>
                  <a:pt x="4" y="28"/>
                  <a:pt x="4" y="28"/>
                  <a:pt x="4" y="28"/>
                </a:cubicBezTo>
                <a:cubicBezTo>
                  <a:pt x="4" y="29"/>
                  <a:pt x="5" y="29"/>
                  <a:pt x="6" y="28"/>
                </a:cubicBezTo>
                <a:cubicBezTo>
                  <a:pt x="23" y="11"/>
                  <a:pt x="23" y="11"/>
                  <a:pt x="23" y="11"/>
                </a:cubicBezTo>
                <a:cubicBezTo>
                  <a:pt x="24" y="11"/>
                  <a:pt x="25" y="11"/>
                  <a:pt x="25" y="11"/>
                </a:cubicBezTo>
                <a:cubicBezTo>
                  <a:pt x="42" y="28"/>
                  <a:pt x="42" y="28"/>
                  <a:pt x="42" y="28"/>
                </a:cubicBezTo>
                <a:cubicBezTo>
                  <a:pt x="43" y="29"/>
                  <a:pt x="44" y="29"/>
                  <a:pt x="44" y="28"/>
                </a:cubicBezTo>
                <a:cubicBezTo>
                  <a:pt x="48" y="25"/>
                  <a:pt x="48" y="25"/>
                  <a:pt x="48" y="25"/>
                </a:cubicBezTo>
                <a:cubicBezTo>
                  <a:pt x="48" y="25"/>
                  <a:pt x="48" y="24"/>
                  <a:pt x="48" y="23"/>
                </a:cubicBezTo>
                <a:cubicBezTo>
                  <a:pt x="25" y="1"/>
                  <a:pt x="25" y="1"/>
                  <a:pt x="25" y="1"/>
                </a:cubicBezTo>
                <a:cubicBezTo>
                  <a:pt x="25" y="0"/>
                  <a:pt x="24" y="0"/>
                  <a:pt x="23" y="1"/>
                </a:cubicBezTo>
                <a:cubicBezTo>
                  <a:pt x="0" y="23"/>
                  <a:pt x="0" y="23"/>
                  <a:pt x="0" y="23"/>
                </a:cubicBezTo>
                <a:cubicBezTo>
                  <a:pt x="0" y="24"/>
                  <a:pt x="0" y="25"/>
                  <a:pt x="0" y="25"/>
                </a:cubicBezTo>
                <a:close/>
              </a:path>
            </a:pathLst>
          </a:custGeom>
          <a:solidFill>
            <a:srgbClr val="3953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105">
            <a:extLst>
              <a:ext uri="{FF2B5EF4-FFF2-40B4-BE49-F238E27FC236}">
                <a16:creationId xmlns:a16="http://schemas.microsoft.com/office/drawing/2014/main" id="{B2B07816-FD06-4950-8C86-5854B889E735}"/>
              </a:ext>
            </a:extLst>
          </p:cNvPr>
          <p:cNvSpPr>
            <a:spLocks/>
          </p:cNvSpPr>
          <p:nvPr/>
        </p:nvSpPr>
        <p:spPr bwMode="auto">
          <a:xfrm>
            <a:off x="3485428" y="3159101"/>
            <a:ext cx="159867" cy="96623"/>
          </a:xfrm>
          <a:custGeom>
            <a:avLst/>
            <a:gdLst>
              <a:gd name="T0" fmla="*/ 0 w 48"/>
              <a:gd name="T1" fmla="*/ 26 h 29"/>
              <a:gd name="T2" fmla="*/ 4 w 48"/>
              <a:gd name="T3" fmla="*/ 29 h 29"/>
              <a:gd name="T4" fmla="*/ 6 w 48"/>
              <a:gd name="T5" fmla="*/ 29 h 29"/>
              <a:gd name="T6" fmla="*/ 23 w 48"/>
              <a:gd name="T7" fmla="*/ 12 h 29"/>
              <a:gd name="T8" fmla="*/ 25 w 48"/>
              <a:gd name="T9" fmla="*/ 12 h 29"/>
              <a:gd name="T10" fmla="*/ 42 w 48"/>
              <a:gd name="T11" fmla="*/ 29 h 29"/>
              <a:gd name="T12" fmla="*/ 44 w 48"/>
              <a:gd name="T13" fmla="*/ 29 h 29"/>
              <a:gd name="T14" fmla="*/ 48 w 48"/>
              <a:gd name="T15" fmla="*/ 26 h 29"/>
              <a:gd name="T16" fmla="*/ 48 w 48"/>
              <a:gd name="T17" fmla="*/ 24 h 29"/>
              <a:gd name="T18" fmla="*/ 25 w 48"/>
              <a:gd name="T19" fmla="*/ 1 h 29"/>
              <a:gd name="T20" fmla="*/ 23 w 48"/>
              <a:gd name="T21" fmla="*/ 1 h 29"/>
              <a:gd name="T22" fmla="*/ 0 w 48"/>
              <a:gd name="T23" fmla="*/ 24 h 29"/>
              <a:gd name="T24" fmla="*/ 0 w 48"/>
              <a:gd name="T25"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9">
                <a:moveTo>
                  <a:pt x="0" y="26"/>
                </a:moveTo>
                <a:cubicBezTo>
                  <a:pt x="4" y="29"/>
                  <a:pt x="4" y="29"/>
                  <a:pt x="4" y="29"/>
                </a:cubicBezTo>
                <a:cubicBezTo>
                  <a:pt x="4" y="29"/>
                  <a:pt x="5" y="29"/>
                  <a:pt x="6" y="29"/>
                </a:cubicBezTo>
                <a:cubicBezTo>
                  <a:pt x="23" y="12"/>
                  <a:pt x="23" y="12"/>
                  <a:pt x="23" y="12"/>
                </a:cubicBezTo>
                <a:cubicBezTo>
                  <a:pt x="24" y="11"/>
                  <a:pt x="25" y="11"/>
                  <a:pt x="25" y="12"/>
                </a:cubicBezTo>
                <a:cubicBezTo>
                  <a:pt x="42" y="29"/>
                  <a:pt x="42" y="29"/>
                  <a:pt x="42" y="29"/>
                </a:cubicBezTo>
                <a:cubicBezTo>
                  <a:pt x="43" y="29"/>
                  <a:pt x="44" y="29"/>
                  <a:pt x="44" y="29"/>
                </a:cubicBezTo>
                <a:cubicBezTo>
                  <a:pt x="48" y="26"/>
                  <a:pt x="48" y="26"/>
                  <a:pt x="48" y="26"/>
                </a:cubicBezTo>
                <a:cubicBezTo>
                  <a:pt x="48" y="25"/>
                  <a:pt x="48" y="24"/>
                  <a:pt x="48" y="24"/>
                </a:cubicBezTo>
                <a:cubicBezTo>
                  <a:pt x="25" y="1"/>
                  <a:pt x="25" y="1"/>
                  <a:pt x="25" y="1"/>
                </a:cubicBezTo>
                <a:cubicBezTo>
                  <a:pt x="25" y="0"/>
                  <a:pt x="24" y="0"/>
                  <a:pt x="23" y="1"/>
                </a:cubicBezTo>
                <a:cubicBezTo>
                  <a:pt x="0" y="24"/>
                  <a:pt x="0" y="24"/>
                  <a:pt x="0" y="24"/>
                </a:cubicBezTo>
                <a:cubicBezTo>
                  <a:pt x="0" y="24"/>
                  <a:pt x="0" y="25"/>
                  <a:pt x="0" y="26"/>
                </a:cubicBezTo>
                <a:close/>
              </a:path>
            </a:pathLst>
          </a:custGeom>
          <a:solidFill>
            <a:srgbClr val="3953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106">
            <a:extLst>
              <a:ext uri="{FF2B5EF4-FFF2-40B4-BE49-F238E27FC236}">
                <a16:creationId xmlns:a16="http://schemas.microsoft.com/office/drawing/2014/main" id="{05E4139D-7475-474E-8414-5D9AB70B4641}"/>
              </a:ext>
            </a:extLst>
          </p:cNvPr>
          <p:cNvSpPr>
            <a:spLocks/>
          </p:cNvSpPr>
          <p:nvPr/>
        </p:nvSpPr>
        <p:spPr bwMode="auto">
          <a:xfrm>
            <a:off x="6860199" y="3245182"/>
            <a:ext cx="158110" cy="96623"/>
          </a:xfrm>
          <a:custGeom>
            <a:avLst/>
            <a:gdLst>
              <a:gd name="T0" fmla="*/ 0 w 48"/>
              <a:gd name="T1" fmla="*/ 25 h 29"/>
              <a:gd name="T2" fmla="*/ 3 w 48"/>
              <a:gd name="T3" fmla="*/ 28 h 29"/>
              <a:gd name="T4" fmla="*/ 5 w 48"/>
              <a:gd name="T5" fmla="*/ 28 h 29"/>
              <a:gd name="T6" fmla="*/ 23 w 48"/>
              <a:gd name="T7" fmla="*/ 11 h 29"/>
              <a:gd name="T8" fmla="*/ 25 w 48"/>
              <a:gd name="T9" fmla="*/ 11 h 29"/>
              <a:gd name="T10" fmla="*/ 42 w 48"/>
              <a:gd name="T11" fmla="*/ 28 h 29"/>
              <a:gd name="T12" fmla="*/ 44 w 48"/>
              <a:gd name="T13" fmla="*/ 28 h 29"/>
              <a:gd name="T14" fmla="*/ 47 w 48"/>
              <a:gd name="T15" fmla="*/ 25 h 29"/>
              <a:gd name="T16" fmla="*/ 47 w 48"/>
              <a:gd name="T17" fmla="*/ 23 h 29"/>
              <a:gd name="T18" fmla="*/ 25 w 48"/>
              <a:gd name="T19" fmla="*/ 1 h 29"/>
              <a:gd name="T20" fmla="*/ 23 w 48"/>
              <a:gd name="T21" fmla="*/ 1 h 29"/>
              <a:gd name="T22" fmla="*/ 0 w 48"/>
              <a:gd name="T23" fmla="*/ 23 h 29"/>
              <a:gd name="T24" fmla="*/ 0 w 48"/>
              <a:gd name="T25"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9">
                <a:moveTo>
                  <a:pt x="0" y="25"/>
                </a:moveTo>
                <a:cubicBezTo>
                  <a:pt x="3" y="28"/>
                  <a:pt x="3" y="28"/>
                  <a:pt x="3" y="28"/>
                </a:cubicBezTo>
                <a:cubicBezTo>
                  <a:pt x="4" y="29"/>
                  <a:pt x="5" y="29"/>
                  <a:pt x="5" y="28"/>
                </a:cubicBezTo>
                <a:cubicBezTo>
                  <a:pt x="23" y="11"/>
                  <a:pt x="23" y="11"/>
                  <a:pt x="23" y="11"/>
                </a:cubicBezTo>
                <a:cubicBezTo>
                  <a:pt x="23" y="11"/>
                  <a:pt x="24" y="11"/>
                  <a:pt x="25" y="11"/>
                </a:cubicBezTo>
                <a:cubicBezTo>
                  <a:pt x="42" y="28"/>
                  <a:pt x="42" y="28"/>
                  <a:pt x="42" y="28"/>
                </a:cubicBezTo>
                <a:cubicBezTo>
                  <a:pt x="43" y="29"/>
                  <a:pt x="44" y="29"/>
                  <a:pt x="44" y="28"/>
                </a:cubicBezTo>
                <a:cubicBezTo>
                  <a:pt x="47" y="25"/>
                  <a:pt x="47" y="25"/>
                  <a:pt x="47" y="25"/>
                </a:cubicBezTo>
                <a:cubicBezTo>
                  <a:pt x="48" y="25"/>
                  <a:pt x="48" y="24"/>
                  <a:pt x="47" y="23"/>
                </a:cubicBezTo>
                <a:cubicBezTo>
                  <a:pt x="25" y="1"/>
                  <a:pt x="25" y="1"/>
                  <a:pt x="25" y="1"/>
                </a:cubicBezTo>
                <a:cubicBezTo>
                  <a:pt x="24" y="0"/>
                  <a:pt x="23" y="0"/>
                  <a:pt x="23" y="1"/>
                </a:cubicBezTo>
                <a:cubicBezTo>
                  <a:pt x="0" y="23"/>
                  <a:pt x="0" y="23"/>
                  <a:pt x="0" y="23"/>
                </a:cubicBezTo>
                <a:cubicBezTo>
                  <a:pt x="0" y="24"/>
                  <a:pt x="0" y="25"/>
                  <a:pt x="0" y="25"/>
                </a:cubicBezTo>
                <a:close/>
              </a:path>
            </a:pathLst>
          </a:custGeom>
          <a:solidFill>
            <a:srgbClr val="3953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107">
            <a:extLst>
              <a:ext uri="{FF2B5EF4-FFF2-40B4-BE49-F238E27FC236}">
                <a16:creationId xmlns:a16="http://schemas.microsoft.com/office/drawing/2014/main" id="{E4F9E690-FB2C-4BC4-8E54-78702B99082D}"/>
              </a:ext>
            </a:extLst>
          </p:cNvPr>
          <p:cNvSpPr>
            <a:spLocks/>
          </p:cNvSpPr>
          <p:nvPr/>
        </p:nvSpPr>
        <p:spPr bwMode="auto">
          <a:xfrm>
            <a:off x="6860199" y="3159101"/>
            <a:ext cx="158110" cy="96623"/>
          </a:xfrm>
          <a:custGeom>
            <a:avLst/>
            <a:gdLst>
              <a:gd name="T0" fmla="*/ 0 w 48"/>
              <a:gd name="T1" fmla="*/ 26 h 29"/>
              <a:gd name="T2" fmla="*/ 3 w 48"/>
              <a:gd name="T3" fmla="*/ 29 h 29"/>
              <a:gd name="T4" fmla="*/ 5 w 48"/>
              <a:gd name="T5" fmla="*/ 29 h 29"/>
              <a:gd name="T6" fmla="*/ 23 w 48"/>
              <a:gd name="T7" fmla="*/ 12 h 29"/>
              <a:gd name="T8" fmla="*/ 25 w 48"/>
              <a:gd name="T9" fmla="*/ 12 h 29"/>
              <a:gd name="T10" fmla="*/ 42 w 48"/>
              <a:gd name="T11" fmla="*/ 29 h 29"/>
              <a:gd name="T12" fmla="*/ 44 w 48"/>
              <a:gd name="T13" fmla="*/ 29 h 29"/>
              <a:gd name="T14" fmla="*/ 47 w 48"/>
              <a:gd name="T15" fmla="*/ 26 h 29"/>
              <a:gd name="T16" fmla="*/ 47 w 48"/>
              <a:gd name="T17" fmla="*/ 24 h 29"/>
              <a:gd name="T18" fmla="*/ 25 w 48"/>
              <a:gd name="T19" fmla="*/ 1 h 29"/>
              <a:gd name="T20" fmla="*/ 23 w 48"/>
              <a:gd name="T21" fmla="*/ 1 h 29"/>
              <a:gd name="T22" fmla="*/ 0 w 48"/>
              <a:gd name="T23" fmla="*/ 24 h 29"/>
              <a:gd name="T24" fmla="*/ 0 w 48"/>
              <a:gd name="T25"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9">
                <a:moveTo>
                  <a:pt x="0" y="26"/>
                </a:moveTo>
                <a:cubicBezTo>
                  <a:pt x="3" y="29"/>
                  <a:pt x="3" y="29"/>
                  <a:pt x="3" y="29"/>
                </a:cubicBezTo>
                <a:cubicBezTo>
                  <a:pt x="4" y="29"/>
                  <a:pt x="5" y="29"/>
                  <a:pt x="5" y="29"/>
                </a:cubicBezTo>
                <a:cubicBezTo>
                  <a:pt x="23" y="12"/>
                  <a:pt x="23" y="12"/>
                  <a:pt x="23" y="12"/>
                </a:cubicBezTo>
                <a:cubicBezTo>
                  <a:pt x="23" y="11"/>
                  <a:pt x="24" y="11"/>
                  <a:pt x="25" y="12"/>
                </a:cubicBezTo>
                <a:cubicBezTo>
                  <a:pt x="42" y="29"/>
                  <a:pt x="42" y="29"/>
                  <a:pt x="42" y="29"/>
                </a:cubicBezTo>
                <a:cubicBezTo>
                  <a:pt x="43" y="29"/>
                  <a:pt x="44" y="29"/>
                  <a:pt x="44" y="29"/>
                </a:cubicBezTo>
                <a:cubicBezTo>
                  <a:pt x="47" y="26"/>
                  <a:pt x="47" y="26"/>
                  <a:pt x="47" y="26"/>
                </a:cubicBezTo>
                <a:cubicBezTo>
                  <a:pt x="48" y="25"/>
                  <a:pt x="48" y="24"/>
                  <a:pt x="47" y="24"/>
                </a:cubicBezTo>
                <a:cubicBezTo>
                  <a:pt x="25" y="1"/>
                  <a:pt x="25" y="1"/>
                  <a:pt x="25" y="1"/>
                </a:cubicBezTo>
                <a:cubicBezTo>
                  <a:pt x="24" y="0"/>
                  <a:pt x="23" y="0"/>
                  <a:pt x="23" y="1"/>
                </a:cubicBezTo>
                <a:cubicBezTo>
                  <a:pt x="0" y="24"/>
                  <a:pt x="0" y="24"/>
                  <a:pt x="0" y="24"/>
                </a:cubicBezTo>
                <a:cubicBezTo>
                  <a:pt x="0" y="24"/>
                  <a:pt x="0" y="25"/>
                  <a:pt x="0" y="26"/>
                </a:cubicBezTo>
                <a:close/>
              </a:path>
            </a:pathLst>
          </a:custGeom>
          <a:solidFill>
            <a:srgbClr val="3953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108">
            <a:extLst>
              <a:ext uri="{FF2B5EF4-FFF2-40B4-BE49-F238E27FC236}">
                <a16:creationId xmlns:a16="http://schemas.microsoft.com/office/drawing/2014/main" id="{5988808B-B136-4460-B20B-048075A78341}"/>
              </a:ext>
            </a:extLst>
          </p:cNvPr>
          <p:cNvSpPr>
            <a:spLocks/>
          </p:cNvSpPr>
          <p:nvPr/>
        </p:nvSpPr>
        <p:spPr bwMode="auto">
          <a:xfrm>
            <a:off x="10231457" y="3245182"/>
            <a:ext cx="161624" cy="96623"/>
          </a:xfrm>
          <a:custGeom>
            <a:avLst/>
            <a:gdLst>
              <a:gd name="T0" fmla="*/ 1 w 49"/>
              <a:gd name="T1" fmla="*/ 25 h 29"/>
              <a:gd name="T2" fmla="*/ 4 w 49"/>
              <a:gd name="T3" fmla="*/ 28 h 29"/>
              <a:gd name="T4" fmla="*/ 6 w 49"/>
              <a:gd name="T5" fmla="*/ 28 h 29"/>
              <a:gd name="T6" fmla="*/ 23 w 49"/>
              <a:gd name="T7" fmla="*/ 11 h 29"/>
              <a:gd name="T8" fmla="*/ 25 w 49"/>
              <a:gd name="T9" fmla="*/ 11 h 29"/>
              <a:gd name="T10" fmla="*/ 43 w 49"/>
              <a:gd name="T11" fmla="*/ 28 h 29"/>
              <a:gd name="T12" fmla="*/ 45 w 49"/>
              <a:gd name="T13" fmla="*/ 28 h 29"/>
              <a:gd name="T14" fmla="*/ 48 w 49"/>
              <a:gd name="T15" fmla="*/ 25 h 29"/>
              <a:gd name="T16" fmla="*/ 48 w 49"/>
              <a:gd name="T17" fmla="*/ 23 h 29"/>
              <a:gd name="T18" fmla="*/ 25 w 49"/>
              <a:gd name="T19" fmla="*/ 1 h 29"/>
              <a:gd name="T20" fmla="*/ 23 w 49"/>
              <a:gd name="T21" fmla="*/ 1 h 29"/>
              <a:gd name="T22" fmla="*/ 1 w 49"/>
              <a:gd name="T23" fmla="*/ 23 h 29"/>
              <a:gd name="T24" fmla="*/ 1 w 49"/>
              <a:gd name="T25"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9">
                <a:moveTo>
                  <a:pt x="1" y="25"/>
                </a:moveTo>
                <a:cubicBezTo>
                  <a:pt x="4" y="28"/>
                  <a:pt x="4" y="28"/>
                  <a:pt x="4" y="28"/>
                </a:cubicBezTo>
                <a:cubicBezTo>
                  <a:pt x="5" y="29"/>
                  <a:pt x="5" y="29"/>
                  <a:pt x="6" y="28"/>
                </a:cubicBezTo>
                <a:cubicBezTo>
                  <a:pt x="23" y="11"/>
                  <a:pt x="23" y="11"/>
                  <a:pt x="23" y="11"/>
                </a:cubicBezTo>
                <a:cubicBezTo>
                  <a:pt x="24" y="11"/>
                  <a:pt x="25" y="11"/>
                  <a:pt x="25" y="11"/>
                </a:cubicBezTo>
                <a:cubicBezTo>
                  <a:pt x="43" y="28"/>
                  <a:pt x="43" y="28"/>
                  <a:pt x="43" y="28"/>
                </a:cubicBezTo>
                <a:cubicBezTo>
                  <a:pt x="43" y="29"/>
                  <a:pt x="44" y="29"/>
                  <a:pt x="45" y="28"/>
                </a:cubicBezTo>
                <a:cubicBezTo>
                  <a:pt x="48" y="25"/>
                  <a:pt x="48" y="25"/>
                  <a:pt x="48" y="25"/>
                </a:cubicBezTo>
                <a:cubicBezTo>
                  <a:pt x="49" y="25"/>
                  <a:pt x="49" y="24"/>
                  <a:pt x="48" y="23"/>
                </a:cubicBezTo>
                <a:cubicBezTo>
                  <a:pt x="25" y="1"/>
                  <a:pt x="25" y="1"/>
                  <a:pt x="25" y="1"/>
                </a:cubicBezTo>
                <a:cubicBezTo>
                  <a:pt x="25" y="0"/>
                  <a:pt x="24" y="0"/>
                  <a:pt x="23" y="1"/>
                </a:cubicBezTo>
                <a:cubicBezTo>
                  <a:pt x="1" y="23"/>
                  <a:pt x="1" y="23"/>
                  <a:pt x="1" y="23"/>
                </a:cubicBezTo>
                <a:cubicBezTo>
                  <a:pt x="0" y="24"/>
                  <a:pt x="0" y="25"/>
                  <a:pt x="1" y="25"/>
                </a:cubicBezTo>
                <a:close/>
              </a:path>
            </a:pathLst>
          </a:custGeom>
          <a:solidFill>
            <a:srgbClr val="3953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109">
            <a:extLst>
              <a:ext uri="{FF2B5EF4-FFF2-40B4-BE49-F238E27FC236}">
                <a16:creationId xmlns:a16="http://schemas.microsoft.com/office/drawing/2014/main" id="{B2169C71-12CF-41D0-BC80-870EFC5CB4E5}"/>
              </a:ext>
            </a:extLst>
          </p:cNvPr>
          <p:cNvSpPr>
            <a:spLocks/>
          </p:cNvSpPr>
          <p:nvPr/>
        </p:nvSpPr>
        <p:spPr bwMode="auto">
          <a:xfrm>
            <a:off x="10231457" y="3159101"/>
            <a:ext cx="161624" cy="96623"/>
          </a:xfrm>
          <a:custGeom>
            <a:avLst/>
            <a:gdLst>
              <a:gd name="T0" fmla="*/ 1 w 49"/>
              <a:gd name="T1" fmla="*/ 26 h 29"/>
              <a:gd name="T2" fmla="*/ 4 w 49"/>
              <a:gd name="T3" fmla="*/ 29 h 29"/>
              <a:gd name="T4" fmla="*/ 6 w 49"/>
              <a:gd name="T5" fmla="*/ 29 h 29"/>
              <a:gd name="T6" fmla="*/ 23 w 49"/>
              <a:gd name="T7" fmla="*/ 12 h 29"/>
              <a:gd name="T8" fmla="*/ 25 w 49"/>
              <a:gd name="T9" fmla="*/ 12 h 29"/>
              <a:gd name="T10" fmla="*/ 43 w 49"/>
              <a:gd name="T11" fmla="*/ 29 h 29"/>
              <a:gd name="T12" fmla="*/ 45 w 49"/>
              <a:gd name="T13" fmla="*/ 29 h 29"/>
              <a:gd name="T14" fmla="*/ 48 w 49"/>
              <a:gd name="T15" fmla="*/ 26 h 29"/>
              <a:gd name="T16" fmla="*/ 48 w 49"/>
              <a:gd name="T17" fmla="*/ 24 h 29"/>
              <a:gd name="T18" fmla="*/ 25 w 49"/>
              <a:gd name="T19" fmla="*/ 1 h 29"/>
              <a:gd name="T20" fmla="*/ 23 w 49"/>
              <a:gd name="T21" fmla="*/ 1 h 29"/>
              <a:gd name="T22" fmla="*/ 1 w 49"/>
              <a:gd name="T23" fmla="*/ 24 h 29"/>
              <a:gd name="T24" fmla="*/ 1 w 49"/>
              <a:gd name="T25"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9">
                <a:moveTo>
                  <a:pt x="1" y="26"/>
                </a:moveTo>
                <a:cubicBezTo>
                  <a:pt x="4" y="29"/>
                  <a:pt x="4" y="29"/>
                  <a:pt x="4" y="29"/>
                </a:cubicBezTo>
                <a:cubicBezTo>
                  <a:pt x="5" y="29"/>
                  <a:pt x="5" y="29"/>
                  <a:pt x="6" y="29"/>
                </a:cubicBezTo>
                <a:cubicBezTo>
                  <a:pt x="23" y="12"/>
                  <a:pt x="23" y="12"/>
                  <a:pt x="23" y="12"/>
                </a:cubicBezTo>
                <a:cubicBezTo>
                  <a:pt x="24" y="11"/>
                  <a:pt x="25" y="11"/>
                  <a:pt x="25" y="12"/>
                </a:cubicBezTo>
                <a:cubicBezTo>
                  <a:pt x="43" y="29"/>
                  <a:pt x="43" y="29"/>
                  <a:pt x="43" y="29"/>
                </a:cubicBezTo>
                <a:cubicBezTo>
                  <a:pt x="43" y="29"/>
                  <a:pt x="44" y="29"/>
                  <a:pt x="45" y="29"/>
                </a:cubicBezTo>
                <a:cubicBezTo>
                  <a:pt x="48" y="26"/>
                  <a:pt x="48" y="26"/>
                  <a:pt x="48" y="26"/>
                </a:cubicBezTo>
                <a:cubicBezTo>
                  <a:pt x="49" y="25"/>
                  <a:pt x="49" y="24"/>
                  <a:pt x="48" y="24"/>
                </a:cubicBezTo>
                <a:cubicBezTo>
                  <a:pt x="25" y="1"/>
                  <a:pt x="25" y="1"/>
                  <a:pt x="25" y="1"/>
                </a:cubicBezTo>
                <a:cubicBezTo>
                  <a:pt x="25" y="0"/>
                  <a:pt x="24" y="0"/>
                  <a:pt x="23" y="1"/>
                </a:cubicBezTo>
                <a:cubicBezTo>
                  <a:pt x="1" y="24"/>
                  <a:pt x="1" y="24"/>
                  <a:pt x="1" y="24"/>
                </a:cubicBezTo>
                <a:cubicBezTo>
                  <a:pt x="0" y="24"/>
                  <a:pt x="0" y="25"/>
                  <a:pt x="1" y="26"/>
                </a:cubicBezTo>
                <a:close/>
              </a:path>
            </a:pathLst>
          </a:custGeom>
          <a:solidFill>
            <a:srgbClr val="3953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Oval 115">
            <a:extLst>
              <a:ext uri="{FF2B5EF4-FFF2-40B4-BE49-F238E27FC236}">
                <a16:creationId xmlns:a16="http://schemas.microsoft.com/office/drawing/2014/main" id="{890B46C1-EFE4-4E1E-9426-725ED230B3F2}"/>
              </a:ext>
            </a:extLst>
          </p:cNvPr>
          <p:cNvSpPr>
            <a:spLocks noChangeArrowheads="1"/>
          </p:cNvSpPr>
          <p:nvPr/>
        </p:nvSpPr>
        <p:spPr bwMode="auto">
          <a:xfrm>
            <a:off x="9693883" y="3589511"/>
            <a:ext cx="1236772" cy="1240285"/>
          </a:xfrm>
          <a:prstGeom prst="ellipse">
            <a:avLst/>
          </a:prstGeom>
          <a:solidFill>
            <a:schemeClr val="bg1"/>
          </a:solidFill>
          <a:ln>
            <a:noFill/>
          </a:ln>
          <a:effectLst>
            <a:outerShdw blurRad="50800" dist="38100" dir="2700000" algn="tl" rotWithShape="0">
              <a:prstClr val="black">
                <a:alpha val="40000"/>
              </a:prstClr>
            </a:outerShdw>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364" name="Oval 115">
            <a:extLst>
              <a:ext uri="{FF2B5EF4-FFF2-40B4-BE49-F238E27FC236}">
                <a16:creationId xmlns:a16="http://schemas.microsoft.com/office/drawing/2014/main" id="{46759C93-0D93-48A4-B329-7C803460406A}"/>
              </a:ext>
            </a:extLst>
          </p:cNvPr>
          <p:cNvSpPr>
            <a:spLocks noChangeArrowheads="1"/>
          </p:cNvSpPr>
          <p:nvPr/>
        </p:nvSpPr>
        <p:spPr bwMode="auto">
          <a:xfrm>
            <a:off x="8017916" y="2357130"/>
            <a:ext cx="1236772" cy="1240285"/>
          </a:xfrm>
          <a:prstGeom prst="ellipse">
            <a:avLst/>
          </a:prstGeom>
          <a:solidFill>
            <a:schemeClr val="bg1"/>
          </a:solidFill>
          <a:ln>
            <a:noFill/>
          </a:ln>
          <a:effectLst>
            <a:outerShdw blurRad="50800" dist="38100" dir="2700000" algn="tl" rotWithShape="0">
              <a:prstClr val="black">
                <a:alpha val="40000"/>
              </a:prstClr>
            </a:outerShdw>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365" name="Oval 115">
            <a:extLst>
              <a:ext uri="{FF2B5EF4-FFF2-40B4-BE49-F238E27FC236}">
                <a16:creationId xmlns:a16="http://schemas.microsoft.com/office/drawing/2014/main" id="{ED5DEFBC-AA9F-4CD4-B4E4-5E449761FFB5}"/>
              </a:ext>
            </a:extLst>
          </p:cNvPr>
          <p:cNvSpPr>
            <a:spLocks noChangeArrowheads="1"/>
          </p:cNvSpPr>
          <p:nvPr/>
        </p:nvSpPr>
        <p:spPr bwMode="auto">
          <a:xfrm>
            <a:off x="6335800" y="3589511"/>
            <a:ext cx="1236772" cy="1240285"/>
          </a:xfrm>
          <a:prstGeom prst="ellipse">
            <a:avLst/>
          </a:prstGeom>
          <a:solidFill>
            <a:schemeClr val="bg1"/>
          </a:solidFill>
          <a:ln>
            <a:noFill/>
          </a:ln>
          <a:effectLst>
            <a:outerShdw blurRad="50800" dist="38100" dir="2700000" algn="tl" rotWithShape="0">
              <a:prstClr val="black">
                <a:alpha val="40000"/>
              </a:prstClr>
            </a:outerShdw>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366" name="Oval 115">
            <a:extLst>
              <a:ext uri="{FF2B5EF4-FFF2-40B4-BE49-F238E27FC236}">
                <a16:creationId xmlns:a16="http://schemas.microsoft.com/office/drawing/2014/main" id="{021BC966-6ADB-42E5-BCB4-0709795EE17A}"/>
              </a:ext>
            </a:extLst>
          </p:cNvPr>
          <p:cNvSpPr>
            <a:spLocks noChangeArrowheads="1"/>
          </p:cNvSpPr>
          <p:nvPr/>
        </p:nvSpPr>
        <p:spPr bwMode="auto">
          <a:xfrm>
            <a:off x="2946975" y="3589511"/>
            <a:ext cx="1236772" cy="1240285"/>
          </a:xfrm>
          <a:prstGeom prst="ellipse">
            <a:avLst/>
          </a:prstGeom>
          <a:solidFill>
            <a:schemeClr val="bg1"/>
          </a:solidFill>
          <a:ln>
            <a:noFill/>
          </a:ln>
          <a:effectLst>
            <a:outerShdw blurRad="50800" dist="38100" dir="2700000" algn="tl" rotWithShape="0">
              <a:prstClr val="black">
                <a:alpha val="40000"/>
              </a:prstClr>
            </a:outerShdw>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33C26"/>
              </a:solidFill>
              <a:effectLst/>
              <a:uLnTx/>
              <a:uFillTx/>
              <a:latin typeface="Georgia" panose="02040502050405020303" pitchFamily="18" charset="0"/>
              <a:ea typeface="+mn-ea"/>
              <a:cs typeface="+mn-cs"/>
            </a:endParaRPr>
          </a:p>
        </p:txBody>
      </p:sp>
      <p:sp>
        <p:nvSpPr>
          <p:cNvPr id="367" name="Oval 115">
            <a:extLst>
              <a:ext uri="{FF2B5EF4-FFF2-40B4-BE49-F238E27FC236}">
                <a16:creationId xmlns:a16="http://schemas.microsoft.com/office/drawing/2014/main" id="{161FD103-9A0C-4F6B-B28E-16CE57314082}"/>
              </a:ext>
            </a:extLst>
          </p:cNvPr>
          <p:cNvSpPr>
            <a:spLocks noChangeArrowheads="1"/>
          </p:cNvSpPr>
          <p:nvPr/>
        </p:nvSpPr>
        <p:spPr bwMode="auto">
          <a:xfrm>
            <a:off x="4650172" y="2357130"/>
            <a:ext cx="1236772" cy="1240285"/>
          </a:xfrm>
          <a:prstGeom prst="ellipse">
            <a:avLst/>
          </a:prstGeom>
          <a:solidFill>
            <a:schemeClr val="bg1"/>
          </a:solidFill>
          <a:ln>
            <a:noFill/>
          </a:ln>
          <a:effectLst>
            <a:outerShdw blurRad="50800" dist="38100" dir="2700000" algn="tl" rotWithShape="0">
              <a:prstClr val="black">
                <a:alpha val="40000"/>
              </a:prstClr>
            </a:outerShdw>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33C26"/>
              </a:solidFill>
              <a:effectLst/>
              <a:uLnTx/>
              <a:uFillTx/>
              <a:latin typeface="Georgia" panose="02040502050405020303" pitchFamily="18" charset="0"/>
              <a:ea typeface="+mn-ea"/>
              <a:cs typeface="+mn-cs"/>
            </a:endParaRPr>
          </a:p>
        </p:txBody>
      </p:sp>
      <p:sp>
        <p:nvSpPr>
          <p:cNvPr id="368" name="Oval 115">
            <a:extLst>
              <a:ext uri="{FF2B5EF4-FFF2-40B4-BE49-F238E27FC236}">
                <a16:creationId xmlns:a16="http://schemas.microsoft.com/office/drawing/2014/main" id="{FBB982F4-0C10-476C-A8D9-BC396ACAFFE7}"/>
              </a:ext>
            </a:extLst>
          </p:cNvPr>
          <p:cNvSpPr>
            <a:spLocks noChangeArrowheads="1"/>
          </p:cNvSpPr>
          <p:nvPr/>
        </p:nvSpPr>
        <p:spPr bwMode="auto">
          <a:xfrm>
            <a:off x="1285940" y="2357130"/>
            <a:ext cx="1236772" cy="1240285"/>
          </a:xfrm>
          <a:prstGeom prst="ellipse">
            <a:avLst/>
          </a:prstGeom>
          <a:solidFill>
            <a:schemeClr val="bg1"/>
          </a:solidFill>
          <a:ln>
            <a:noFill/>
          </a:ln>
          <a:effectLst>
            <a:outerShdw blurRad="50800" dist="38100" dir="2700000" algn="tl" rotWithShape="0">
              <a:prstClr val="black">
                <a:alpha val="40000"/>
              </a:prstClr>
            </a:outerShdw>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33C26"/>
              </a:solidFill>
              <a:effectLst/>
              <a:uLnTx/>
              <a:uFillTx/>
              <a:latin typeface="Georgia" panose="02040502050405020303" pitchFamily="18" charset="0"/>
              <a:ea typeface="+mn-ea"/>
              <a:cs typeface="+mn-cs"/>
            </a:endParaRPr>
          </a:p>
        </p:txBody>
      </p:sp>
      <p:pic>
        <p:nvPicPr>
          <p:cNvPr id="369" name="Picture 14" descr="SAP - Wikipedia">
            <a:extLst>
              <a:ext uri="{FF2B5EF4-FFF2-40B4-BE49-F238E27FC236}">
                <a16:creationId xmlns:a16="http://schemas.microsoft.com/office/drawing/2014/main" id="{87ABADEF-A0D1-48BF-9ED1-086EA9E87B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5708" y="2794425"/>
            <a:ext cx="719958" cy="365693"/>
          </a:xfrm>
          <a:prstGeom prst="rect">
            <a:avLst/>
          </a:prstGeom>
          <a:noFill/>
          <a:extLst>
            <a:ext uri="{909E8E84-426E-40DD-AFC4-6F175D3DCCD1}">
              <a14:hiddenFill xmlns:a14="http://schemas.microsoft.com/office/drawing/2010/main">
                <a:solidFill>
                  <a:srgbClr val="FFFFFF"/>
                </a:solidFill>
              </a14:hiddenFill>
            </a:ext>
          </a:extLst>
        </p:spPr>
      </p:pic>
      <p:sp>
        <p:nvSpPr>
          <p:cNvPr id="371" name="TextBox 370">
            <a:extLst>
              <a:ext uri="{FF2B5EF4-FFF2-40B4-BE49-F238E27FC236}">
                <a16:creationId xmlns:a16="http://schemas.microsoft.com/office/drawing/2014/main" id="{69FF834A-CA68-48E7-B764-4154CC1217C8}"/>
              </a:ext>
            </a:extLst>
          </p:cNvPr>
          <p:cNvSpPr txBox="1"/>
          <p:nvPr/>
        </p:nvSpPr>
        <p:spPr>
          <a:xfrm>
            <a:off x="998511" y="4217451"/>
            <a:ext cx="172882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prstClr val="black"/>
                </a:solidFill>
                <a:effectLst/>
                <a:uLnTx/>
                <a:uFillTx/>
                <a:latin typeface="Montserrat Medium" panose="02000505000000020004" pitchFamily="2" charset="77"/>
                <a:cs typeface="Segoe UI Light" panose="020B0502040204020203" pitchFamily="34" charset="0"/>
              </a:rPr>
              <a:t>Core Partnership</a:t>
            </a:r>
          </a:p>
        </p:txBody>
      </p:sp>
      <p:pic>
        <p:nvPicPr>
          <p:cNvPr id="372" name="Picture 2" descr="Kymanox branding by Hummingbird Creative Group">
            <a:extLst>
              <a:ext uri="{FF2B5EF4-FFF2-40B4-BE49-F238E27FC236}">
                <a16:creationId xmlns:a16="http://schemas.microsoft.com/office/drawing/2014/main" id="{0E43A2A7-4349-44FD-903C-22CEBB2C3D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3398" y="4099962"/>
            <a:ext cx="1043926" cy="224314"/>
          </a:xfrm>
          <a:prstGeom prst="rect">
            <a:avLst/>
          </a:prstGeom>
          <a:noFill/>
          <a:extLst>
            <a:ext uri="{909E8E84-426E-40DD-AFC4-6F175D3DCCD1}">
              <a14:hiddenFill xmlns:a14="http://schemas.microsoft.com/office/drawing/2010/main">
                <a:solidFill>
                  <a:srgbClr val="FFFFFF"/>
                </a:solidFill>
              </a14:hiddenFill>
            </a:ext>
          </a:extLst>
        </p:spPr>
      </p:pic>
      <p:sp>
        <p:nvSpPr>
          <p:cNvPr id="373" name="TextBox 372">
            <a:extLst>
              <a:ext uri="{FF2B5EF4-FFF2-40B4-BE49-F238E27FC236}">
                <a16:creationId xmlns:a16="http://schemas.microsoft.com/office/drawing/2014/main" id="{7196CED3-CC52-4ACC-B252-01434936124A}"/>
              </a:ext>
            </a:extLst>
          </p:cNvPr>
          <p:cNvSpPr txBox="1"/>
          <p:nvPr/>
        </p:nvSpPr>
        <p:spPr>
          <a:xfrm>
            <a:off x="2697391" y="2182156"/>
            <a:ext cx="17288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prstClr val="black"/>
                </a:solidFill>
                <a:effectLst/>
                <a:uLnTx/>
                <a:uFillTx/>
                <a:latin typeface="Montserrat Medium" panose="02000505000000020004" pitchFamily="2" charset="77"/>
                <a:cs typeface="Segoe UI Light" panose="020B0502040204020203" pitchFamily="34" charset="0"/>
              </a:rPr>
              <a:t>Strategy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prstClr val="black"/>
                </a:solidFill>
                <a:effectLst/>
                <a:uLnTx/>
                <a:uFillTx/>
                <a:latin typeface="Montserrat Medium" panose="02000505000000020004" pitchFamily="2" charset="77"/>
                <a:cs typeface="Segoe UI Light" panose="020B0502040204020203" pitchFamily="34" charset="0"/>
              </a:rPr>
              <a:t>&amp; Assessment</a:t>
            </a:r>
          </a:p>
        </p:txBody>
      </p:sp>
      <p:pic>
        <p:nvPicPr>
          <p:cNvPr id="375" name="Picture 8" descr="Advanced Data Migration | unlock infinite Data potential">
            <a:extLst>
              <a:ext uri="{FF2B5EF4-FFF2-40B4-BE49-F238E27FC236}">
                <a16:creationId xmlns:a16="http://schemas.microsoft.com/office/drawing/2014/main" id="{C8858B39-4B58-4015-BA03-36CB39E455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6004" y="3253698"/>
            <a:ext cx="517546" cy="211243"/>
          </a:xfrm>
          <a:prstGeom prst="rect">
            <a:avLst/>
          </a:prstGeom>
          <a:noFill/>
          <a:extLst>
            <a:ext uri="{909E8E84-426E-40DD-AFC4-6F175D3DCCD1}">
              <a14:hiddenFill xmlns:a14="http://schemas.microsoft.com/office/drawing/2010/main">
                <a:solidFill>
                  <a:srgbClr val="FFFFFF"/>
                </a:solidFill>
              </a14:hiddenFill>
            </a:ext>
          </a:extLst>
        </p:spPr>
      </p:pic>
      <p:sp>
        <p:nvSpPr>
          <p:cNvPr id="376" name="TextBox 375">
            <a:extLst>
              <a:ext uri="{FF2B5EF4-FFF2-40B4-BE49-F238E27FC236}">
                <a16:creationId xmlns:a16="http://schemas.microsoft.com/office/drawing/2014/main" id="{FF7FCED0-B54E-49B9-92BF-F1D17F16A008}"/>
              </a:ext>
            </a:extLst>
          </p:cNvPr>
          <p:cNvSpPr txBox="1"/>
          <p:nvPr/>
        </p:nvSpPr>
        <p:spPr>
          <a:xfrm>
            <a:off x="4381002" y="4217451"/>
            <a:ext cx="17288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prstClr val="black"/>
                </a:solidFill>
                <a:effectLst/>
                <a:uLnTx/>
                <a:uFillTx/>
                <a:latin typeface="Montserrat Medium" panose="02000505000000020004" pitchFamily="2" charset="77"/>
                <a:cs typeface="Segoe UI Light" panose="020B0502040204020203" pitchFamily="34" charset="0"/>
              </a:rPr>
              <a:t>Automation,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prstClr val="black"/>
                </a:solidFill>
                <a:effectLst/>
                <a:uLnTx/>
                <a:uFillTx/>
                <a:latin typeface="Montserrat Medium" panose="02000505000000020004" pitchFamily="2" charset="77"/>
                <a:cs typeface="Segoe UI Light" panose="020B0502040204020203" pitchFamily="34" charset="0"/>
              </a:rPr>
              <a:t>&amp; Analytics</a:t>
            </a:r>
          </a:p>
        </p:txBody>
      </p:sp>
      <p:sp>
        <p:nvSpPr>
          <p:cNvPr id="377" name="TextBox 376">
            <a:extLst>
              <a:ext uri="{FF2B5EF4-FFF2-40B4-BE49-F238E27FC236}">
                <a16:creationId xmlns:a16="http://schemas.microsoft.com/office/drawing/2014/main" id="{6B20B59E-48E7-4ABD-ABC9-563994384C67}"/>
              </a:ext>
            </a:extLst>
          </p:cNvPr>
          <p:cNvSpPr txBox="1"/>
          <p:nvPr/>
        </p:nvSpPr>
        <p:spPr>
          <a:xfrm>
            <a:off x="6020235" y="2182156"/>
            <a:ext cx="17288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prstClr val="black"/>
                </a:solidFill>
                <a:effectLst/>
                <a:uLnTx/>
                <a:uFillTx/>
                <a:latin typeface="Montserrat Medium" panose="02000505000000020004" pitchFamily="2" charset="77"/>
                <a:cs typeface="Segoe UI Light" panose="020B0502040204020203" pitchFamily="34" charset="0"/>
              </a:rPr>
              <a:t>Implementation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prstClr val="black"/>
                </a:solidFill>
                <a:effectLst/>
                <a:uLnTx/>
                <a:uFillTx/>
                <a:latin typeface="Montserrat Medium" panose="02000505000000020004" pitchFamily="2" charset="77"/>
                <a:cs typeface="Segoe UI Light" panose="020B0502040204020203" pitchFamily="34" charset="0"/>
              </a:rPr>
              <a:t>&amp; Migration</a:t>
            </a:r>
          </a:p>
        </p:txBody>
      </p:sp>
      <p:pic>
        <p:nvPicPr>
          <p:cNvPr id="378" name="Picture 6" descr="Microsoft Azure Logo [Windows] | Microsoft, Azure, Cloud computing services">
            <a:extLst>
              <a:ext uri="{FF2B5EF4-FFF2-40B4-BE49-F238E27FC236}">
                <a16:creationId xmlns:a16="http://schemas.microsoft.com/office/drawing/2014/main" id="{26E78D83-A383-4C5F-9905-4E3538492E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9864" b="39691"/>
          <a:stretch/>
        </p:blipFill>
        <p:spPr bwMode="auto">
          <a:xfrm>
            <a:off x="6422713" y="3949986"/>
            <a:ext cx="1056933" cy="216084"/>
          </a:xfrm>
          <a:prstGeom prst="rect">
            <a:avLst/>
          </a:prstGeom>
          <a:noFill/>
          <a:extLst>
            <a:ext uri="{909E8E84-426E-40DD-AFC4-6F175D3DCCD1}">
              <a14:hiddenFill xmlns:a14="http://schemas.microsoft.com/office/drawing/2010/main">
                <a:solidFill>
                  <a:srgbClr val="FFFFFF"/>
                </a:solidFill>
              </a14:hiddenFill>
            </a:ext>
          </a:extLst>
        </p:spPr>
      </p:pic>
      <p:pic>
        <p:nvPicPr>
          <p:cNvPr id="380" name="Picture 8" descr="Advanced Data Migration | unlock infinite Data potential">
            <a:extLst>
              <a:ext uri="{FF2B5EF4-FFF2-40B4-BE49-F238E27FC236}">
                <a16:creationId xmlns:a16="http://schemas.microsoft.com/office/drawing/2014/main" id="{C8C2F8D2-95D8-45B5-9CC9-0E8CB9B559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9428" y="4284812"/>
            <a:ext cx="517546" cy="211243"/>
          </a:xfrm>
          <a:prstGeom prst="rect">
            <a:avLst/>
          </a:prstGeom>
          <a:noFill/>
          <a:extLst>
            <a:ext uri="{909E8E84-426E-40DD-AFC4-6F175D3DCCD1}">
              <a14:hiddenFill xmlns:a14="http://schemas.microsoft.com/office/drawing/2010/main">
                <a:solidFill>
                  <a:srgbClr val="FFFFFF"/>
                </a:solidFill>
              </a14:hiddenFill>
            </a:ext>
          </a:extLst>
        </p:spPr>
      </p:pic>
      <p:pic>
        <p:nvPicPr>
          <p:cNvPr id="382" name="Picture 4" descr="OnScreen">
            <a:extLst>
              <a:ext uri="{FF2B5EF4-FFF2-40B4-BE49-F238E27FC236}">
                <a16:creationId xmlns:a16="http://schemas.microsoft.com/office/drawing/2014/main" id="{53399A30-3302-428D-B3A4-6DFCC3CFBB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1449" y="2848747"/>
            <a:ext cx="1077090" cy="247731"/>
          </a:xfrm>
          <a:prstGeom prst="rect">
            <a:avLst/>
          </a:prstGeom>
          <a:noFill/>
          <a:extLst>
            <a:ext uri="{909E8E84-426E-40DD-AFC4-6F175D3DCCD1}">
              <a14:hiddenFill xmlns:a14="http://schemas.microsoft.com/office/drawing/2010/main">
                <a:solidFill>
                  <a:srgbClr val="FFFFFF"/>
                </a:solidFill>
              </a14:hiddenFill>
            </a:ext>
          </a:extLst>
        </p:spPr>
      </p:pic>
      <p:sp>
        <p:nvSpPr>
          <p:cNvPr id="383" name="TextBox 382">
            <a:extLst>
              <a:ext uri="{FF2B5EF4-FFF2-40B4-BE49-F238E27FC236}">
                <a16:creationId xmlns:a16="http://schemas.microsoft.com/office/drawing/2014/main" id="{819C301A-4D85-4A5B-96E2-08E1CA80ACD5}"/>
              </a:ext>
            </a:extLst>
          </p:cNvPr>
          <p:cNvSpPr txBox="1"/>
          <p:nvPr/>
        </p:nvSpPr>
        <p:spPr>
          <a:xfrm>
            <a:off x="7722773" y="4217451"/>
            <a:ext cx="1861934"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prstClr val="black"/>
                </a:solidFill>
                <a:effectLst/>
                <a:uLnTx/>
                <a:uFillTx/>
                <a:latin typeface="Montserrat Medium" panose="02000505000000020004" pitchFamily="2" charset="77"/>
                <a:cs typeface="Segoe UI Light" panose="020B0502040204020203" pitchFamily="34" charset="0"/>
              </a:rPr>
              <a:t>Change Management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prstClr val="black"/>
                </a:solidFill>
                <a:effectLst/>
                <a:uLnTx/>
                <a:uFillTx/>
                <a:latin typeface="Montserrat Medium" panose="02000505000000020004" pitchFamily="2" charset="77"/>
                <a:cs typeface="Segoe UI Light" panose="020B0502040204020203" pitchFamily="34" charset="0"/>
              </a:rPr>
              <a:t>Enablement</a:t>
            </a:r>
          </a:p>
        </p:txBody>
      </p:sp>
      <p:sp>
        <p:nvSpPr>
          <p:cNvPr id="384" name="TextBox 383">
            <a:extLst>
              <a:ext uri="{FF2B5EF4-FFF2-40B4-BE49-F238E27FC236}">
                <a16:creationId xmlns:a16="http://schemas.microsoft.com/office/drawing/2014/main" id="{989F2DD3-21BD-4E4D-8A1A-8FFC47457E3C}"/>
              </a:ext>
            </a:extLst>
          </p:cNvPr>
          <p:cNvSpPr txBox="1"/>
          <p:nvPr/>
        </p:nvSpPr>
        <p:spPr>
          <a:xfrm>
            <a:off x="9457050" y="2182156"/>
            <a:ext cx="17288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prstClr val="black"/>
                </a:solidFill>
                <a:effectLst/>
                <a:uLnTx/>
                <a:uFillTx/>
                <a:latin typeface="Montserrat Medium" panose="02000505000000020004" pitchFamily="2" charset="77"/>
                <a:cs typeface="Segoe UI Light" panose="020B0502040204020203" pitchFamily="34" charset="0"/>
              </a:rPr>
              <a:t>Process Automation</a:t>
            </a:r>
          </a:p>
        </p:txBody>
      </p:sp>
      <p:pic>
        <p:nvPicPr>
          <p:cNvPr id="2076" name="Picture 28" descr="logo-cloudtrade | NEOOPS">
            <a:extLst>
              <a:ext uri="{FF2B5EF4-FFF2-40B4-BE49-F238E27FC236}">
                <a16:creationId xmlns:a16="http://schemas.microsoft.com/office/drawing/2014/main" id="{1E277282-DD9A-4586-B84A-03F155A1189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595" t="30400" r="11595" b="30400"/>
          <a:stretch/>
        </p:blipFill>
        <p:spPr bwMode="auto">
          <a:xfrm>
            <a:off x="9784250" y="4051262"/>
            <a:ext cx="1060047" cy="324604"/>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254">
            <a:extLst>
              <a:ext uri="{FF2B5EF4-FFF2-40B4-BE49-F238E27FC236}">
                <a16:creationId xmlns:a16="http://schemas.microsoft.com/office/drawing/2014/main" id="{C622559B-E808-4283-BCEF-55A8221D6FD3}"/>
              </a:ext>
            </a:extLst>
          </p:cNvPr>
          <p:cNvPicPr>
            <a:picLocks noChangeAspect="1"/>
          </p:cNvPicPr>
          <p:nvPr/>
        </p:nvPicPr>
        <p:blipFill>
          <a:blip r:embed="rId9"/>
          <a:stretch>
            <a:fillRect/>
          </a:stretch>
        </p:blipFill>
        <p:spPr>
          <a:xfrm>
            <a:off x="4907714" y="2540248"/>
            <a:ext cx="756418" cy="280319"/>
          </a:xfrm>
          <a:prstGeom prst="rect">
            <a:avLst/>
          </a:prstGeom>
        </p:spPr>
      </p:pic>
      <p:sp>
        <p:nvSpPr>
          <p:cNvPr id="256" name="Rectangle 255">
            <a:extLst>
              <a:ext uri="{FF2B5EF4-FFF2-40B4-BE49-F238E27FC236}">
                <a16:creationId xmlns:a16="http://schemas.microsoft.com/office/drawing/2014/main" id="{E002CDE0-EDCF-0A43-91EB-515277F92DBB}"/>
              </a:ext>
            </a:extLst>
          </p:cNvPr>
          <p:cNvSpPr/>
          <p:nvPr/>
        </p:nvSpPr>
        <p:spPr>
          <a:xfrm>
            <a:off x="462327" y="437337"/>
            <a:ext cx="3414717" cy="341632"/>
          </a:xfrm>
          <a:prstGeom prst="rect">
            <a:avLst/>
          </a:prstGeom>
        </p:spPr>
        <p:txBody>
          <a:bodyPr wrap="none">
            <a:spAutoFit/>
          </a:bodyPr>
          <a:lstStyle/>
          <a:p>
            <a:pPr lvl="0">
              <a:lnSpc>
                <a:spcPct val="90000"/>
              </a:lnSpc>
              <a:defRPr/>
            </a:pPr>
            <a:r>
              <a:rPr lang="en-IN" b="1" dirty="0">
                <a:latin typeface="Montserrat" panose="02000505000000020004" pitchFamily="2" charset="77"/>
                <a:cs typeface="Segoe UI Semibold" panose="020B0702040204020203" pitchFamily="34" charset="0"/>
              </a:rPr>
              <a:t>KEY STRATEGIC</a:t>
            </a:r>
            <a:r>
              <a:rPr lang="en-IN" dirty="0">
                <a:latin typeface="Segoe UI Semibold" panose="020B0702040204020203" pitchFamily="34" charset="0"/>
                <a:cs typeface="Segoe UI Semibold" panose="020B0702040204020203" pitchFamily="34" charset="0"/>
              </a:rPr>
              <a:t> </a:t>
            </a:r>
            <a:r>
              <a:rPr lang="en-IN" dirty="0">
                <a:latin typeface="Montserrat Light" pitchFamily="2" charset="77"/>
                <a:cs typeface="Segoe UI Light" panose="020B0502040204020203" pitchFamily="34" charset="0"/>
              </a:rPr>
              <a:t>ALLIANCES</a:t>
            </a:r>
          </a:p>
        </p:txBody>
      </p:sp>
      <p:pic>
        <p:nvPicPr>
          <p:cNvPr id="4" name="Picture 3">
            <a:extLst>
              <a:ext uri="{FF2B5EF4-FFF2-40B4-BE49-F238E27FC236}">
                <a16:creationId xmlns:a16="http://schemas.microsoft.com/office/drawing/2014/main" id="{63075467-9413-48C0-BB32-D02ADC76B0B3}"/>
              </a:ext>
            </a:extLst>
          </p:cNvPr>
          <p:cNvPicPr>
            <a:picLocks noChangeAspect="1"/>
          </p:cNvPicPr>
          <p:nvPr/>
        </p:nvPicPr>
        <p:blipFill rotWithShape="1">
          <a:blip r:embed="rId10"/>
          <a:srcRect l="16814" t="36074" r="16959" b="32449"/>
          <a:stretch/>
        </p:blipFill>
        <p:spPr>
          <a:xfrm>
            <a:off x="4869638" y="2925459"/>
            <a:ext cx="839740" cy="224333"/>
          </a:xfrm>
          <a:prstGeom prst="rect">
            <a:avLst/>
          </a:prstGeom>
        </p:spPr>
      </p:pic>
    </p:spTree>
    <p:custDataLst>
      <p:tags r:id="rId1"/>
    </p:custDataLst>
    <p:extLst>
      <p:ext uri="{BB962C8B-B14F-4D97-AF65-F5344CB8AC3E}">
        <p14:creationId xmlns:p14="http://schemas.microsoft.com/office/powerpoint/2010/main" val="354252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3751399B-EBD0-4CA1-9CED-EE8D89E53AD7}"/>
              </a:ext>
            </a:extLst>
          </p:cNvPr>
          <p:cNvPicPr>
            <a:picLocks noChangeAspect="1"/>
          </p:cNvPicPr>
          <p:nvPr/>
        </p:nvPicPr>
        <p:blipFill rotWithShape="1">
          <a:blip r:embed="rId4">
            <a:extLst>
              <a:ext uri="{28A0092B-C50C-407E-A947-70E740481C1C}">
                <a14:useLocalDpi xmlns:a14="http://schemas.microsoft.com/office/drawing/2010/main" val="0"/>
              </a:ext>
            </a:extLst>
          </a:blip>
          <a:srcRect r="25926"/>
          <a:stretch/>
        </p:blipFill>
        <p:spPr>
          <a:xfrm>
            <a:off x="0" y="1608018"/>
            <a:ext cx="5734756" cy="4621332"/>
          </a:xfrm>
          <a:prstGeom prst="rect">
            <a:avLst/>
          </a:prstGeom>
        </p:spPr>
      </p:pic>
      <p:sp>
        <p:nvSpPr>
          <p:cNvPr id="6" name="Rectangle 5">
            <a:extLst>
              <a:ext uri="{FF2B5EF4-FFF2-40B4-BE49-F238E27FC236}">
                <a16:creationId xmlns:a16="http://schemas.microsoft.com/office/drawing/2014/main" id="{48B89FC3-2FB2-41C5-8EBA-76624957A227}"/>
              </a:ext>
            </a:extLst>
          </p:cNvPr>
          <p:cNvSpPr/>
          <p:nvPr/>
        </p:nvSpPr>
        <p:spPr>
          <a:xfrm>
            <a:off x="6017116" y="5892"/>
            <a:ext cx="6168886" cy="6223458"/>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CBA646DA-E73A-4893-8B52-7944E3B713CE}"/>
              </a:ext>
            </a:extLst>
          </p:cNvPr>
          <p:cNvSpPr/>
          <p:nvPr/>
        </p:nvSpPr>
        <p:spPr>
          <a:xfrm>
            <a:off x="6360163" y="256333"/>
            <a:ext cx="681780" cy="681780"/>
          </a:xfrm>
          <a:prstGeom prst="ellipse">
            <a:avLst/>
          </a:prstGeom>
          <a:gradFill flip="none" rotWithShape="1">
            <a:gsLst>
              <a:gs pos="0">
                <a:srgbClr val="00B0F0"/>
              </a:gs>
              <a:gs pos="100000">
                <a:srgbClr val="0070C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2E005B69-1D79-4679-8CD4-F264B0DE3D09}"/>
              </a:ext>
            </a:extLst>
          </p:cNvPr>
          <p:cNvSpPr txBox="1"/>
          <p:nvPr/>
        </p:nvSpPr>
        <p:spPr>
          <a:xfrm>
            <a:off x="7254915" y="342140"/>
            <a:ext cx="4937085" cy="584775"/>
          </a:xfrm>
          <a:prstGeom prst="rect">
            <a:avLst/>
          </a:prstGeom>
          <a:noFill/>
        </p:spPr>
        <p:txBody>
          <a:bodyPr wrap="square" anchor="ctr">
            <a:spAutoFit/>
          </a:bodyPr>
          <a:lstStyle/>
          <a:p>
            <a:r>
              <a:rPr lang="en-US" sz="1600" dirty="0">
                <a:latin typeface="Montserrat Medium" panose="00000600000000000000" pitchFamily="2" charset="0"/>
                <a:ea typeface="Open Sans" panose="020B0606030504020204" pitchFamily="34" charset="0"/>
                <a:cs typeface="Open Sans" panose="020B0606030504020204" pitchFamily="34" charset="0"/>
              </a:rPr>
              <a:t>The client was a clinical stage pharmaceutical innovator and early adopter of S/4HANA</a:t>
            </a:r>
            <a:endParaRPr lang="en-IN" sz="1600" dirty="0">
              <a:latin typeface="Montserrat Medium" panose="00000600000000000000" pitchFamily="2" charset="0"/>
              <a:ea typeface="Open Sans" panose="020B0606030504020204" pitchFamily="34" charset="0"/>
              <a:cs typeface="Open Sans" panose="020B0606030504020204" pitchFamily="34" charset="0"/>
            </a:endParaRPr>
          </a:p>
        </p:txBody>
      </p:sp>
      <p:sp>
        <p:nvSpPr>
          <p:cNvPr id="13" name="Oval 12">
            <a:extLst>
              <a:ext uri="{FF2B5EF4-FFF2-40B4-BE49-F238E27FC236}">
                <a16:creationId xmlns:a16="http://schemas.microsoft.com/office/drawing/2014/main" id="{83B43A9C-5169-4E0B-BF27-FBB111DDB536}"/>
              </a:ext>
            </a:extLst>
          </p:cNvPr>
          <p:cNvSpPr/>
          <p:nvPr/>
        </p:nvSpPr>
        <p:spPr>
          <a:xfrm>
            <a:off x="6354698" y="1183404"/>
            <a:ext cx="681780" cy="681780"/>
          </a:xfrm>
          <a:prstGeom prst="ellipse">
            <a:avLst/>
          </a:prstGeom>
          <a:gradFill flip="none" rotWithShape="1">
            <a:gsLst>
              <a:gs pos="0">
                <a:srgbClr val="00B0F0"/>
              </a:gs>
              <a:gs pos="100000">
                <a:srgbClr val="0070C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5648A85C-1AF9-48E1-907A-0C807CFA8341}"/>
              </a:ext>
            </a:extLst>
          </p:cNvPr>
          <p:cNvSpPr txBox="1"/>
          <p:nvPr/>
        </p:nvSpPr>
        <p:spPr>
          <a:xfrm>
            <a:off x="7254914" y="1243234"/>
            <a:ext cx="4937085" cy="584775"/>
          </a:xfrm>
          <a:prstGeom prst="rect">
            <a:avLst/>
          </a:prstGeom>
          <a:noFill/>
        </p:spPr>
        <p:txBody>
          <a:bodyPr wrap="square" anchor="ctr">
            <a:spAutoFit/>
          </a:bodyPr>
          <a:lstStyle/>
          <a:p>
            <a:r>
              <a:rPr lang="en-US" sz="1600" dirty="0">
                <a:latin typeface="Montserrat Medium" panose="00000600000000000000" pitchFamily="2" charset="0"/>
                <a:ea typeface="Open Sans" panose="020B0606030504020204" pitchFamily="34" charset="0"/>
                <a:cs typeface="Open Sans" panose="020B0606030504020204" pitchFamily="34" charset="0"/>
              </a:rPr>
              <a:t>Current SAP system was rapidly approaching the end of their mainstream maintenance</a:t>
            </a:r>
            <a:endParaRPr lang="en-IN" sz="1600" dirty="0">
              <a:latin typeface="Montserrat Medium" panose="00000600000000000000" pitchFamily="2" charset="0"/>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E451C6CA-2C71-4BD2-8BD0-A1CBF0528136}"/>
              </a:ext>
            </a:extLst>
          </p:cNvPr>
          <p:cNvSpPr/>
          <p:nvPr/>
        </p:nvSpPr>
        <p:spPr>
          <a:xfrm>
            <a:off x="6360163" y="2133129"/>
            <a:ext cx="681780" cy="681780"/>
          </a:xfrm>
          <a:prstGeom prst="ellipse">
            <a:avLst/>
          </a:prstGeom>
          <a:gradFill flip="none" rotWithShape="1">
            <a:gsLst>
              <a:gs pos="0">
                <a:srgbClr val="00B0F0"/>
              </a:gs>
              <a:gs pos="100000">
                <a:srgbClr val="0070C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50F0F121-6230-4E1D-9997-22D7FF1F3B2C}"/>
              </a:ext>
            </a:extLst>
          </p:cNvPr>
          <p:cNvSpPr txBox="1"/>
          <p:nvPr/>
        </p:nvSpPr>
        <p:spPr>
          <a:xfrm>
            <a:off x="7269670" y="2188068"/>
            <a:ext cx="4937085" cy="584775"/>
          </a:xfrm>
          <a:prstGeom prst="rect">
            <a:avLst/>
          </a:prstGeom>
          <a:noFill/>
        </p:spPr>
        <p:txBody>
          <a:bodyPr wrap="square" anchor="ctr">
            <a:spAutoFit/>
          </a:bodyPr>
          <a:lstStyle/>
          <a:p>
            <a:r>
              <a:rPr lang="en-US" sz="1600" dirty="0">
                <a:latin typeface="Montserrat Medium" panose="00000600000000000000" pitchFamily="2" charset="0"/>
                <a:ea typeface="Open Sans" panose="020B0606030504020204" pitchFamily="34" charset="0"/>
                <a:cs typeface="Open Sans" panose="020B0606030504020204" pitchFamily="34" charset="0"/>
              </a:rPr>
              <a:t>The client required self-sufficiency on a validated FDA compliant work product</a:t>
            </a:r>
            <a:endParaRPr lang="en-IN" sz="1600" dirty="0">
              <a:latin typeface="Montserrat Medium" panose="00000600000000000000" pitchFamily="2" charset="0"/>
              <a:ea typeface="Open Sans" panose="020B0606030504020204" pitchFamily="34" charset="0"/>
              <a:cs typeface="Open Sans" panose="020B0606030504020204" pitchFamily="34" charset="0"/>
            </a:endParaRPr>
          </a:p>
        </p:txBody>
      </p:sp>
      <p:sp>
        <p:nvSpPr>
          <p:cNvPr id="19" name="Oval 18">
            <a:extLst>
              <a:ext uri="{FF2B5EF4-FFF2-40B4-BE49-F238E27FC236}">
                <a16:creationId xmlns:a16="http://schemas.microsoft.com/office/drawing/2014/main" id="{98D5502B-5D48-4D2F-A2A5-BC422B97279D}"/>
              </a:ext>
            </a:extLst>
          </p:cNvPr>
          <p:cNvSpPr/>
          <p:nvPr/>
        </p:nvSpPr>
        <p:spPr>
          <a:xfrm>
            <a:off x="6360163" y="3082854"/>
            <a:ext cx="681780" cy="681780"/>
          </a:xfrm>
          <a:prstGeom prst="ellipse">
            <a:avLst/>
          </a:prstGeom>
          <a:gradFill flip="none" rotWithShape="1">
            <a:gsLst>
              <a:gs pos="0">
                <a:srgbClr val="00B0F0"/>
              </a:gs>
              <a:gs pos="100000">
                <a:srgbClr val="0070C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4CAC48D5-9554-4A6A-9FB3-4C68CB02E63B}"/>
              </a:ext>
            </a:extLst>
          </p:cNvPr>
          <p:cNvSpPr txBox="1"/>
          <p:nvPr/>
        </p:nvSpPr>
        <p:spPr>
          <a:xfrm>
            <a:off x="7266400" y="3120032"/>
            <a:ext cx="4925601" cy="584775"/>
          </a:xfrm>
          <a:prstGeom prst="rect">
            <a:avLst/>
          </a:prstGeom>
          <a:noFill/>
        </p:spPr>
        <p:txBody>
          <a:bodyPr wrap="square" anchor="ctr">
            <a:spAutoFit/>
          </a:bodyPr>
          <a:lstStyle/>
          <a:p>
            <a:r>
              <a:rPr lang="en-US" sz="1600" dirty="0">
                <a:latin typeface="Montserrat Medium" panose="00000600000000000000" pitchFamily="2" charset="0"/>
                <a:ea typeface="Open Sans" panose="020B0606030504020204" pitchFamily="34" charset="0"/>
                <a:cs typeface="Open Sans" panose="020B0606030504020204" pitchFamily="34" charset="0"/>
              </a:rPr>
              <a:t>Empower and train the client’s employees on the critical SAP processes</a:t>
            </a:r>
            <a:endParaRPr lang="en-IN" sz="1600" dirty="0">
              <a:latin typeface="Montserrat Medium" panose="00000600000000000000" pitchFamily="2" charset="0"/>
              <a:ea typeface="Open Sans" panose="020B0606030504020204" pitchFamily="34" charset="0"/>
              <a:cs typeface="Open Sans" panose="020B0606030504020204" pitchFamily="34" charset="0"/>
            </a:endParaRPr>
          </a:p>
        </p:txBody>
      </p:sp>
      <p:sp>
        <p:nvSpPr>
          <p:cNvPr id="22" name="Oval 21">
            <a:extLst>
              <a:ext uri="{FF2B5EF4-FFF2-40B4-BE49-F238E27FC236}">
                <a16:creationId xmlns:a16="http://schemas.microsoft.com/office/drawing/2014/main" id="{DDDCE2E4-3B09-4CD7-8939-E6252D79DEB5}"/>
              </a:ext>
            </a:extLst>
          </p:cNvPr>
          <p:cNvSpPr/>
          <p:nvPr/>
        </p:nvSpPr>
        <p:spPr>
          <a:xfrm>
            <a:off x="6360163" y="4009925"/>
            <a:ext cx="681780" cy="681780"/>
          </a:xfrm>
          <a:prstGeom prst="ellipse">
            <a:avLst/>
          </a:prstGeom>
          <a:gradFill flip="none" rotWithShape="1">
            <a:gsLst>
              <a:gs pos="0">
                <a:srgbClr val="00B0F0"/>
              </a:gs>
              <a:gs pos="100000">
                <a:srgbClr val="0070C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55B3563B-8987-4FD1-8BAE-29CBA60A3CA3}"/>
              </a:ext>
            </a:extLst>
          </p:cNvPr>
          <p:cNvSpPr txBox="1"/>
          <p:nvPr/>
        </p:nvSpPr>
        <p:spPr>
          <a:xfrm>
            <a:off x="7254914" y="4048006"/>
            <a:ext cx="4937086" cy="584775"/>
          </a:xfrm>
          <a:prstGeom prst="rect">
            <a:avLst/>
          </a:prstGeom>
          <a:noFill/>
        </p:spPr>
        <p:txBody>
          <a:bodyPr wrap="square" anchor="ctr">
            <a:spAutoFit/>
          </a:bodyPr>
          <a:lstStyle/>
          <a:p>
            <a:r>
              <a:rPr lang="en-US" sz="1600" dirty="0">
                <a:latin typeface="Montserrat Medium" panose="00000600000000000000" pitchFamily="2" charset="0"/>
                <a:ea typeface="Open Sans" panose="020B0606030504020204" pitchFamily="34" charset="0"/>
                <a:cs typeface="Open Sans" panose="020B0606030504020204" pitchFamily="34" charset="0"/>
              </a:rPr>
              <a:t>Incorporate the capabilities of the full potential of SAP Solution Manager</a:t>
            </a:r>
          </a:p>
        </p:txBody>
      </p:sp>
      <p:sp>
        <p:nvSpPr>
          <p:cNvPr id="25" name="Oval 24">
            <a:extLst>
              <a:ext uri="{FF2B5EF4-FFF2-40B4-BE49-F238E27FC236}">
                <a16:creationId xmlns:a16="http://schemas.microsoft.com/office/drawing/2014/main" id="{23B47F5D-9A19-4983-86E2-6DEDB4FF4F49}"/>
              </a:ext>
            </a:extLst>
          </p:cNvPr>
          <p:cNvSpPr/>
          <p:nvPr/>
        </p:nvSpPr>
        <p:spPr>
          <a:xfrm>
            <a:off x="6379136" y="4981490"/>
            <a:ext cx="681780" cy="681780"/>
          </a:xfrm>
          <a:prstGeom prst="ellipse">
            <a:avLst/>
          </a:prstGeom>
          <a:gradFill flip="none" rotWithShape="1">
            <a:gsLst>
              <a:gs pos="0">
                <a:srgbClr val="00B0F0"/>
              </a:gs>
              <a:gs pos="100000">
                <a:srgbClr val="0070C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a:extLst>
              <a:ext uri="{FF2B5EF4-FFF2-40B4-BE49-F238E27FC236}">
                <a16:creationId xmlns:a16="http://schemas.microsoft.com/office/drawing/2014/main" id="{02CC6C49-22B2-45DB-9DEB-DDCD72C49D66}"/>
              </a:ext>
            </a:extLst>
          </p:cNvPr>
          <p:cNvSpPr txBox="1"/>
          <p:nvPr/>
        </p:nvSpPr>
        <p:spPr>
          <a:xfrm>
            <a:off x="7254914" y="4974028"/>
            <a:ext cx="4912194" cy="830997"/>
          </a:xfrm>
          <a:prstGeom prst="rect">
            <a:avLst/>
          </a:prstGeom>
          <a:noFill/>
        </p:spPr>
        <p:txBody>
          <a:bodyPr wrap="square" anchor="ctr">
            <a:spAutoFit/>
          </a:bodyPr>
          <a:lstStyle/>
          <a:p>
            <a:r>
              <a:rPr lang="en-IN" sz="1600" dirty="0">
                <a:latin typeface="Montserrat Medium" panose="00000600000000000000" pitchFamily="2" charset="0"/>
                <a:ea typeface="Open Sans" panose="020B0606030504020204" pitchFamily="34" charset="0"/>
                <a:cs typeface="Open Sans" panose="020B0606030504020204" pitchFamily="34" charset="0"/>
              </a:rPr>
              <a:t>Enhance </a:t>
            </a:r>
            <a:r>
              <a:rPr lang="en-US" sz="1600" dirty="0">
                <a:latin typeface="Montserrat Medium" panose="00000600000000000000" pitchFamily="2" charset="0"/>
                <a:ea typeface="Open Sans" panose="020B0606030504020204" pitchFamily="34" charset="0"/>
                <a:cs typeface="Open Sans" panose="020B0606030504020204" pitchFamily="34" charset="0"/>
              </a:rPr>
              <a:t>existing SAP processes, add warehouse management and quality inventory controls with </a:t>
            </a:r>
            <a:r>
              <a:rPr lang="en-US" sz="1600" dirty="0" err="1">
                <a:latin typeface="Montserrat Medium" panose="00000600000000000000" pitchFamily="2" charset="0"/>
                <a:ea typeface="Open Sans" panose="020B0606030504020204" pitchFamily="34" charset="0"/>
                <a:cs typeface="Open Sans" panose="020B0606030504020204" pitchFamily="34" charset="0"/>
              </a:rPr>
              <a:t>GxP</a:t>
            </a:r>
            <a:r>
              <a:rPr lang="en-US" sz="1600" dirty="0">
                <a:latin typeface="Montserrat Medium" panose="00000600000000000000" pitchFamily="2" charset="0"/>
                <a:ea typeface="Open Sans" panose="020B0606030504020204" pitchFamily="34" charset="0"/>
                <a:cs typeface="Open Sans" panose="020B0606030504020204" pitchFamily="34" charset="0"/>
              </a:rPr>
              <a:t> validation</a:t>
            </a:r>
            <a:endParaRPr lang="en-IN" sz="1600" dirty="0">
              <a:latin typeface="Montserrat Medium" panose="00000600000000000000" pitchFamily="2" charset="0"/>
              <a:ea typeface="Open Sans" panose="020B0606030504020204" pitchFamily="34" charset="0"/>
              <a:cs typeface="Open Sans" panose="020B0606030504020204" pitchFamily="34" charset="0"/>
            </a:endParaRPr>
          </a:p>
        </p:txBody>
      </p:sp>
      <p:grpSp>
        <p:nvGrpSpPr>
          <p:cNvPr id="28" name="Group 27">
            <a:extLst>
              <a:ext uri="{FF2B5EF4-FFF2-40B4-BE49-F238E27FC236}">
                <a16:creationId xmlns:a16="http://schemas.microsoft.com/office/drawing/2014/main" id="{8140AD0C-F185-4D63-A036-2166FC6A599B}"/>
              </a:ext>
            </a:extLst>
          </p:cNvPr>
          <p:cNvGrpSpPr/>
          <p:nvPr/>
        </p:nvGrpSpPr>
        <p:grpSpPr>
          <a:xfrm>
            <a:off x="6522244" y="402425"/>
            <a:ext cx="357618" cy="389598"/>
            <a:chOff x="-3105150" y="2152650"/>
            <a:chExt cx="2343150" cy="2552700"/>
          </a:xfrm>
          <a:solidFill>
            <a:schemeClr val="bg1"/>
          </a:solidFill>
        </p:grpSpPr>
        <p:sp>
          <p:nvSpPr>
            <p:cNvPr id="29" name="Freeform 8">
              <a:extLst>
                <a:ext uri="{FF2B5EF4-FFF2-40B4-BE49-F238E27FC236}">
                  <a16:creationId xmlns:a16="http://schemas.microsoft.com/office/drawing/2014/main" id="{88D5831F-3740-477E-9A1D-27DA5AE66E46}"/>
                </a:ext>
              </a:extLst>
            </p:cNvPr>
            <p:cNvSpPr>
              <a:spLocks noEditPoints="1"/>
            </p:cNvSpPr>
            <p:nvPr/>
          </p:nvSpPr>
          <p:spPr bwMode="auto">
            <a:xfrm>
              <a:off x="-3105150" y="2152650"/>
              <a:ext cx="2343150" cy="2552700"/>
            </a:xfrm>
            <a:custGeom>
              <a:avLst/>
              <a:gdLst>
                <a:gd name="T0" fmla="*/ 353 w 620"/>
                <a:gd name="T1" fmla="*/ 60 h 675"/>
                <a:gd name="T2" fmla="*/ 387 w 620"/>
                <a:gd name="T3" fmla="*/ 27 h 675"/>
                <a:gd name="T4" fmla="*/ 440 w 620"/>
                <a:gd name="T5" fmla="*/ 44 h 675"/>
                <a:gd name="T6" fmla="*/ 519 w 620"/>
                <a:gd name="T7" fmla="*/ 40 h 675"/>
                <a:gd name="T8" fmla="*/ 550 w 620"/>
                <a:gd name="T9" fmla="*/ 94 h 675"/>
                <a:gd name="T10" fmla="*/ 610 w 620"/>
                <a:gd name="T11" fmla="*/ 148 h 675"/>
                <a:gd name="T12" fmla="*/ 591 w 620"/>
                <a:gd name="T13" fmla="*/ 222 h 675"/>
                <a:gd name="T14" fmla="*/ 600 w 620"/>
                <a:gd name="T15" fmla="*/ 283 h 675"/>
                <a:gd name="T16" fmla="*/ 544 w 620"/>
                <a:gd name="T17" fmla="*/ 319 h 675"/>
                <a:gd name="T18" fmla="*/ 495 w 620"/>
                <a:gd name="T19" fmla="*/ 376 h 675"/>
                <a:gd name="T20" fmla="*/ 431 w 620"/>
                <a:gd name="T21" fmla="*/ 361 h 675"/>
                <a:gd name="T22" fmla="*/ 354 w 620"/>
                <a:gd name="T23" fmla="*/ 366 h 675"/>
                <a:gd name="T24" fmla="*/ 316 w 620"/>
                <a:gd name="T25" fmla="*/ 508 h 675"/>
                <a:gd name="T26" fmla="*/ 287 w 620"/>
                <a:gd name="T27" fmla="*/ 618 h 675"/>
                <a:gd name="T28" fmla="*/ 240 w 620"/>
                <a:gd name="T29" fmla="*/ 675 h 675"/>
                <a:gd name="T30" fmla="*/ 159 w 620"/>
                <a:gd name="T31" fmla="*/ 624 h 675"/>
                <a:gd name="T32" fmla="*/ 168 w 620"/>
                <a:gd name="T33" fmla="*/ 675 h 675"/>
                <a:gd name="T34" fmla="*/ 125 w 620"/>
                <a:gd name="T35" fmla="*/ 577 h 675"/>
                <a:gd name="T36" fmla="*/ 106 w 620"/>
                <a:gd name="T37" fmla="*/ 492 h 675"/>
                <a:gd name="T38" fmla="*/ 14 w 620"/>
                <a:gd name="T39" fmla="*/ 251 h 675"/>
                <a:gd name="T40" fmla="*/ 75 w 620"/>
                <a:gd name="T41" fmla="*/ 82 h 675"/>
                <a:gd name="T42" fmla="*/ 201 w 620"/>
                <a:gd name="T43" fmla="*/ 462 h 675"/>
                <a:gd name="T44" fmla="*/ 175 w 620"/>
                <a:gd name="T45" fmla="*/ 368 h 675"/>
                <a:gd name="T46" fmla="*/ 213 w 620"/>
                <a:gd name="T47" fmla="*/ 379 h 675"/>
                <a:gd name="T48" fmla="*/ 250 w 620"/>
                <a:gd name="T49" fmla="*/ 366 h 675"/>
                <a:gd name="T50" fmla="*/ 222 w 620"/>
                <a:gd name="T51" fmla="*/ 461 h 675"/>
                <a:gd name="T52" fmla="*/ 316 w 620"/>
                <a:gd name="T53" fmla="*/ 319 h 675"/>
                <a:gd name="T54" fmla="*/ 280 w 620"/>
                <a:gd name="T55" fmla="*/ 275 h 675"/>
                <a:gd name="T56" fmla="*/ 266 w 620"/>
                <a:gd name="T57" fmla="*/ 201 h 675"/>
                <a:gd name="T58" fmla="*/ 273 w 620"/>
                <a:gd name="T59" fmla="*/ 142 h 675"/>
                <a:gd name="T60" fmla="*/ 316 w 620"/>
                <a:gd name="T61" fmla="*/ 81 h 675"/>
                <a:gd name="T62" fmla="*/ 124 w 620"/>
                <a:gd name="T63" fmla="*/ 43 h 675"/>
                <a:gd name="T64" fmla="*/ 186 w 620"/>
                <a:gd name="T65" fmla="*/ 0 h 675"/>
                <a:gd name="T66" fmla="*/ 281 w 620"/>
                <a:gd name="T67" fmla="*/ 251 h 675"/>
                <a:gd name="T68" fmla="*/ 340 w 620"/>
                <a:gd name="T69" fmla="*/ 301 h 675"/>
                <a:gd name="T70" fmla="*/ 362 w 620"/>
                <a:gd name="T71" fmla="*/ 347 h 675"/>
                <a:gd name="T72" fmla="*/ 452 w 620"/>
                <a:gd name="T73" fmla="*/ 353 h 675"/>
                <a:gd name="T74" fmla="*/ 504 w 620"/>
                <a:gd name="T75" fmla="*/ 322 h 675"/>
                <a:gd name="T76" fmla="*/ 580 w 620"/>
                <a:gd name="T77" fmla="*/ 278 h 675"/>
                <a:gd name="T78" fmla="*/ 583 w 620"/>
                <a:gd name="T79" fmla="*/ 189 h 675"/>
                <a:gd name="T80" fmla="*/ 554 w 620"/>
                <a:gd name="T81" fmla="*/ 137 h 675"/>
                <a:gd name="T82" fmla="*/ 536 w 620"/>
                <a:gd name="T83" fmla="*/ 76 h 675"/>
                <a:gd name="T84" fmla="*/ 449 w 620"/>
                <a:gd name="T85" fmla="*/ 67 h 675"/>
                <a:gd name="T86" fmla="*/ 371 w 620"/>
                <a:gd name="T87" fmla="*/ 83 h 675"/>
                <a:gd name="T88" fmla="*/ 291 w 620"/>
                <a:gd name="T89" fmla="*/ 129 h 675"/>
                <a:gd name="T90" fmla="*/ 275 w 620"/>
                <a:gd name="T91" fmla="*/ 222 h 675"/>
                <a:gd name="T92" fmla="*/ 280 w 620"/>
                <a:gd name="T93" fmla="*/ 541 h 675"/>
                <a:gd name="T94" fmla="*/ 281 w 620"/>
                <a:gd name="T95" fmla="*/ 483 h 675"/>
                <a:gd name="T96" fmla="*/ 127 w 620"/>
                <a:gd name="T97" fmla="*/ 526 h 675"/>
                <a:gd name="T98" fmla="*/ 212 w 620"/>
                <a:gd name="T99" fmla="*/ 561 h 675"/>
                <a:gd name="T100" fmla="*/ 145 w 620"/>
                <a:gd name="T101" fmla="*/ 573 h 675"/>
                <a:gd name="T102" fmla="*/ 262 w 620"/>
                <a:gd name="T103" fmla="*/ 603 h 675"/>
                <a:gd name="T104" fmla="*/ 263 w 620"/>
                <a:gd name="T105" fmla="*/ 56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0" h="675">
                  <a:moveTo>
                    <a:pt x="234" y="0"/>
                  </a:moveTo>
                  <a:cubicBezTo>
                    <a:pt x="260" y="9"/>
                    <a:pt x="286" y="16"/>
                    <a:pt x="310" y="27"/>
                  </a:cubicBezTo>
                  <a:cubicBezTo>
                    <a:pt x="325" y="35"/>
                    <a:pt x="338" y="49"/>
                    <a:pt x="353" y="60"/>
                  </a:cubicBezTo>
                  <a:cubicBezTo>
                    <a:pt x="356" y="62"/>
                    <a:pt x="360" y="62"/>
                    <a:pt x="364" y="63"/>
                  </a:cubicBezTo>
                  <a:cubicBezTo>
                    <a:pt x="365" y="59"/>
                    <a:pt x="367" y="56"/>
                    <a:pt x="367" y="52"/>
                  </a:cubicBezTo>
                  <a:cubicBezTo>
                    <a:pt x="365" y="32"/>
                    <a:pt x="365" y="32"/>
                    <a:pt x="387" y="27"/>
                  </a:cubicBezTo>
                  <a:cubicBezTo>
                    <a:pt x="396" y="25"/>
                    <a:pt x="406" y="23"/>
                    <a:pt x="416" y="21"/>
                  </a:cubicBezTo>
                  <a:cubicBezTo>
                    <a:pt x="431" y="16"/>
                    <a:pt x="438" y="21"/>
                    <a:pt x="438" y="36"/>
                  </a:cubicBezTo>
                  <a:cubicBezTo>
                    <a:pt x="438" y="39"/>
                    <a:pt x="439" y="41"/>
                    <a:pt x="440" y="44"/>
                  </a:cubicBezTo>
                  <a:cubicBezTo>
                    <a:pt x="455" y="47"/>
                    <a:pt x="469" y="51"/>
                    <a:pt x="484" y="53"/>
                  </a:cubicBezTo>
                  <a:cubicBezTo>
                    <a:pt x="487" y="54"/>
                    <a:pt x="493" y="49"/>
                    <a:pt x="495" y="45"/>
                  </a:cubicBezTo>
                  <a:cubicBezTo>
                    <a:pt x="502" y="34"/>
                    <a:pt x="509" y="32"/>
                    <a:pt x="519" y="40"/>
                  </a:cubicBezTo>
                  <a:cubicBezTo>
                    <a:pt x="529" y="47"/>
                    <a:pt x="539" y="55"/>
                    <a:pt x="549" y="61"/>
                  </a:cubicBezTo>
                  <a:cubicBezTo>
                    <a:pt x="562" y="68"/>
                    <a:pt x="565" y="76"/>
                    <a:pt x="555" y="87"/>
                  </a:cubicBezTo>
                  <a:cubicBezTo>
                    <a:pt x="553" y="89"/>
                    <a:pt x="552" y="92"/>
                    <a:pt x="550" y="94"/>
                  </a:cubicBezTo>
                  <a:cubicBezTo>
                    <a:pt x="558" y="107"/>
                    <a:pt x="566" y="119"/>
                    <a:pt x="574" y="130"/>
                  </a:cubicBezTo>
                  <a:cubicBezTo>
                    <a:pt x="577" y="133"/>
                    <a:pt x="585" y="135"/>
                    <a:pt x="590" y="134"/>
                  </a:cubicBezTo>
                  <a:cubicBezTo>
                    <a:pt x="603" y="130"/>
                    <a:pt x="608" y="135"/>
                    <a:pt x="610" y="148"/>
                  </a:cubicBezTo>
                  <a:cubicBezTo>
                    <a:pt x="612" y="161"/>
                    <a:pt x="615" y="174"/>
                    <a:pt x="618" y="187"/>
                  </a:cubicBezTo>
                  <a:cubicBezTo>
                    <a:pt x="620" y="197"/>
                    <a:pt x="617" y="204"/>
                    <a:pt x="606" y="205"/>
                  </a:cubicBezTo>
                  <a:cubicBezTo>
                    <a:pt x="595" y="206"/>
                    <a:pt x="590" y="211"/>
                    <a:pt x="591" y="222"/>
                  </a:cubicBezTo>
                  <a:cubicBezTo>
                    <a:pt x="591" y="227"/>
                    <a:pt x="590" y="233"/>
                    <a:pt x="588" y="238"/>
                  </a:cubicBezTo>
                  <a:cubicBezTo>
                    <a:pt x="583" y="251"/>
                    <a:pt x="583" y="261"/>
                    <a:pt x="598" y="267"/>
                  </a:cubicBezTo>
                  <a:cubicBezTo>
                    <a:pt x="600" y="269"/>
                    <a:pt x="602" y="279"/>
                    <a:pt x="600" y="283"/>
                  </a:cubicBezTo>
                  <a:cubicBezTo>
                    <a:pt x="592" y="297"/>
                    <a:pt x="584" y="311"/>
                    <a:pt x="574" y="324"/>
                  </a:cubicBezTo>
                  <a:cubicBezTo>
                    <a:pt x="571" y="327"/>
                    <a:pt x="563" y="328"/>
                    <a:pt x="558" y="327"/>
                  </a:cubicBezTo>
                  <a:cubicBezTo>
                    <a:pt x="553" y="326"/>
                    <a:pt x="548" y="322"/>
                    <a:pt x="544" y="319"/>
                  </a:cubicBezTo>
                  <a:cubicBezTo>
                    <a:pt x="536" y="325"/>
                    <a:pt x="529" y="331"/>
                    <a:pt x="521" y="336"/>
                  </a:cubicBezTo>
                  <a:cubicBezTo>
                    <a:pt x="509" y="342"/>
                    <a:pt x="500" y="348"/>
                    <a:pt x="506" y="364"/>
                  </a:cubicBezTo>
                  <a:cubicBezTo>
                    <a:pt x="507" y="367"/>
                    <a:pt x="500" y="375"/>
                    <a:pt x="495" y="376"/>
                  </a:cubicBezTo>
                  <a:cubicBezTo>
                    <a:pt x="482" y="381"/>
                    <a:pt x="467" y="382"/>
                    <a:pt x="453" y="386"/>
                  </a:cubicBezTo>
                  <a:cubicBezTo>
                    <a:pt x="441" y="389"/>
                    <a:pt x="436" y="384"/>
                    <a:pt x="435" y="373"/>
                  </a:cubicBezTo>
                  <a:cubicBezTo>
                    <a:pt x="434" y="369"/>
                    <a:pt x="433" y="366"/>
                    <a:pt x="431" y="361"/>
                  </a:cubicBezTo>
                  <a:cubicBezTo>
                    <a:pt x="417" y="358"/>
                    <a:pt x="403" y="354"/>
                    <a:pt x="388" y="353"/>
                  </a:cubicBezTo>
                  <a:cubicBezTo>
                    <a:pt x="384" y="352"/>
                    <a:pt x="379" y="357"/>
                    <a:pt x="376" y="361"/>
                  </a:cubicBezTo>
                  <a:cubicBezTo>
                    <a:pt x="370" y="372"/>
                    <a:pt x="363" y="374"/>
                    <a:pt x="354" y="366"/>
                  </a:cubicBezTo>
                  <a:cubicBezTo>
                    <a:pt x="344" y="358"/>
                    <a:pt x="338" y="361"/>
                    <a:pt x="331" y="369"/>
                  </a:cubicBezTo>
                  <a:cubicBezTo>
                    <a:pt x="302" y="397"/>
                    <a:pt x="287" y="427"/>
                    <a:pt x="285" y="460"/>
                  </a:cubicBezTo>
                  <a:cubicBezTo>
                    <a:pt x="316" y="473"/>
                    <a:pt x="316" y="473"/>
                    <a:pt x="316" y="508"/>
                  </a:cubicBezTo>
                  <a:cubicBezTo>
                    <a:pt x="316" y="527"/>
                    <a:pt x="321" y="547"/>
                    <a:pt x="300" y="559"/>
                  </a:cubicBezTo>
                  <a:cubicBezTo>
                    <a:pt x="298" y="560"/>
                    <a:pt x="299" y="567"/>
                    <a:pt x="298" y="570"/>
                  </a:cubicBezTo>
                  <a:cubicBezTo>
                    <a:pt x="298" y="587"/>
                    <a:pt x="302" y="605"/>
                    <a:pt x="287" y="618"/>
                  </a:cubicBezTo>
                  <a:cubicBezTo>
                    <a:pt x="284" y="620"/>
                    <a:pt x="285" y="626"/>
                    <a:pt x="285" y="631"/>
                  </a:cubicBezTo>
                  <a:cubicBezTo>
                    <a:pt x="284" y="652"/>
                    <a:pt x="275" y="667"/>
                    <a:pt x="255" y="675"/>
                  </a:cubicBezTo>
                  <a:cubicBezTo>
                    <a:pt x="250" y="675"/>
                    <a:pt x="245" y="675"/>
                    <a:pt x="240" y="675"/>
                  </a:cubicBezTo>
                  <a:cubicBezTo>
                    <a:pt x="232" y="664"/>
                    <a:pt x="233" y="657"/>
                    <a:pt x="245" y="654"/>
                  </a:cubicBezTo>
                  <a:cubicBezTo>
                    <a:pt x="262" y="650"/>
                    <a:pt x="266" y="643"/>
                    <a:pt x="262" y="624"/>
                  </a:cubicBezTo>
                  <a:cubicBezTo>
                    <a:pt x="228" y="624"/>
                    <a:pt x="194" y="624"/>
                    <a:pt x="159" y="624"/>
                  </a:cubicBezTo>
                  <a:cubicBezTo>
                    <a:pt x="160" y="638"/>
                    <a:pt x="158" y="651"/>
                    <a:pt x="175" y="654"/>
                  </a:cubicBezTo>
                  <a:cubicBezTo>
                    <a:pt x="191" y="657"/>
                    <a:pt x="192" y="662"/>
                    <a:pt x="183" y="675"/>
                  </a:cubicBezTo>
                  <a:cubicBezTo>
                    <a:pt x="178" y="675"/>
                    <a:pt x="173" y="675"/>
                    <a:pt x="168" y="675"/>
                  </a:cubicBezTo>
                  <a:cubicBezTo>
                    <a:pt x="148" y="668"/>
                    <a:pt x="141" y="653"/>
                    <a:pt x="139" y="633"/>
                  </a:cubicBezTo>
                  <a:cubicBezTo>
                    <a:pt x="138" y="625"/>
                    <a:pt x="132" y="619"/>
                    <a:pt x="130" y="612"/>
                  </a:cubicBezTo>
                  <a:cubicBezTo>
                    <a:pt x="128" y="600"/>
                    <a:pt x="125" y="589"/>
                    <a:pt x="125" y="577"/>
                  </a:cubicBezTo>
                  <a:cubicBezTo>
                    <a:pt x="124" y="567"/>
                    <a:pt x="124" y="558"/>
                    <a:pt x="115" y="551"/>
                  </a:cubicBezTo>
                  <a:cubicBezTo>
                    <a:pt x="110" y="548"/>
                    <a:pt x="107" y="539"/>
                    <a:pt x="107" y="533"/>
                  </a:cubicBezTo>
                  <a:cubicBezTo>
                    <a:pt x="105" y="519"/>
                    <a:pt x="105" y="506"/>
                    <a:pt x="106" y="492"/>
                  </a:cubicBezTo>
                  <a:cubicBezTo>
                    <a:pt x="107" y="475"/>
                    <a:pt x="118" y="466"/>
                    <a:pt x="135" y="462"/>
                  </a:cubicBezTo>
                  <a:cubicBezTo>
                    <a:pt x="131" y="424"/>
                    <a:pt x="115" y="393"/>
                    <a:pt x="87" y="368"/>
                  </a:cubicBezTo>
                  <a:cubicBezTo>
                    <a:pt x="51" y="337"/>
                    <a:pt x="24" y="298"/>
                    <a:pt x="14" y="251"/>
                  </a:cubicBezTo>
                  <a:cubicBezTo>
                    <a:pt x="0" y="183"/>
                    <a:pt x="14" y="123"/>
                    <a:pt x="58" y="70"/>
                  </a:cubicBezTo>
                  <a:cubicBezTo>
                    <a:pt x="64" y="64"/>
                    <a:pt x="69" y="58"/>
                    <a:pt x="77" y="64"/>
                  </a:cubicBezTo>
                  <a:cubicBezTo>
                    <a:pt x="86" y="70"/>
                    <a:pt x="79" y="76"/>
                    <a:pt x="75" y="82"/>
                  </a:cubicBezTo>
                  <a:cubicBezTo>
                    <a:pt x="8" y="163"/>
                    <a:pt x="13" y="271"/>
                    <a:pt x="91" y="344"/>
                  </a:cubicBezTo>
                  <a:cubicBezTo>
                    <a:pt x="126" y="377"/>
                    <a:pt x="151" y="413"/>
                    <a:pt x="156" y="462"/>
                  </a:cubicBezTo>
                  <a:cubicBezTo>
                    <a:pt x="171" y="462"/>
                    <a:pt x="185" y="462"/>
                    <a:pt x="201" y="462"/>
                  </a:cubicBezTo>
                  <a:cubicBezTo>
                    <a:pt x="201" y="440"/>
                    <a:pt x="202" y="419"/>
                    <a:pt x="201" y="398"/>
                  </a:cubicBezTo>
                  <a:cubicBezTo>
                    <a:pt x="201" y="394"/>
                    <a:pt x="195" y="389"/>
                    <a:pt x="192" y="386"/>
                  </a:cubicBezTo>
                  <a:cubicBezTo>
                    <a:pt x="186" y="380"/>
                    <a:pt x="179" y="375"/>
                    <a:pt x="175" y="368"/>
                  </a:cubicBezTo>
                  <a:cubicBezTo>
                    <a:pt x="172" y="364"/>
                    <a:pt x="173" y="357"/>
                    <a:pt x="172" y="350"/>
                  </a:cubicBezTo>
                  <a:cubicBezTo>
                    <a:pt x="178" y="352"/>
                    <a:pt x="185" y="351"/>
                    <a:pt x="189" y="354"/>
                  </a:cubicBezTo>
                  <a:cubicBezTo>
                    <a:pt x="196" y="360"/>
                    <a:pt x="203" y="368"/>
                    <a:pt x="213" y="379"/>
                  </a:cubicBezTo>
                  <a:cubicBezTo>
                    <a:pt x="221" y="369"/>
                    <a:pt x="227" y="360"/>
                    <a:pt x="235" y="353"/>
                  </a:cubicBezTo>
                  <a:cubicBezTo>
                    <a:pt x="238" y="350"/>
                    <a:pt x="245" y="351"/>
                    <a:pt x="251" y="350"/>
                  </a:cubicBezTo>
                  <a:cubicBezTo>
                    <a:pt x="250" y="356"/>
                    <a:pt x="252" y="363"/>
                    <a:pt x="250" y="366"/>
                  </a:cubicBezTo>
                  <a:cubicBezTo>
                    <a:pt x="242" y="377"/>
                    <a:pt x="232" y="386"/>
                    <a:pt x="222" y="396"/>
                  </a:cubicBezTo>
                  <a:cubicBezTo>
                    <a:pt x="222" y="396"/>
                    <a:pt x="222" y="397"/>
                    <a:pt x="222" y="398"/>
                  </a:cubicBezTo>
                  <a:cubicBezTo>
                    <a:pt x="222" y="419"/>
                    <a:pt x="222" y="439"/>
                    <a:pt x="222" y="461"/>
                  </a:cubicBezTo>
                  <a:cubicBezTo>
                    <a:pt x="235" y="461"/>
                    <a:pt x="249" y="461"/>
                    <a:pt x="263" y="461"/>
                  </a:cubicBezTo>
                  <a:cubicBezTo>
                    <a:pt x="268" y="418"/>
                    <a:pt x="287" y="381"/>
                    <a:pt x="322" y="350"/>
                  </a:cubicBezTo>
                  <a:cubicBezTo>
                    <a:pt x="306" y="342"/>
                    <a:pt x="305" y="331"/>
                    <a:pt x="316" y="319"/>
                  </a:cubicBezTo>
                  <a:cubicBezTo>
                    <a:pt x="317" y="318"/>
                    <a:pt x="318" y="317"/>
                    <a:pt x="318" y="317"/>
                  </a:cubicBezTo>
                  <a:cubicBezTo>
                    <a:pt x="310" y="303"/>
                    <a:pt x="302" y="289"/>
                    <a:pt x="294" y="277"/>
                  </a:cubicBezTo>
                  <a:cubicBezTo>
                    <a:pt x="292" y="274"/>
                    <a:pt x="284" y="273"/>
                    <a:pt x="280" y="275"/>
                  </a:cubicBezTo>
                  <a:cubicBezTo>
                    <a:pt x="267" y="279"/>
                    <a:pt x="262" y="273"/>
                    <a:pt x="260" y="261"/>
                  </a:cubicBezTo>
                  <a:cubicBezTo>
                    <a:pt x="258" y="248"/>
                    <a:pt x="255" y="234"/>
                    <a:pt x="252" y="221"/>
                  </a:cubicBezTo>
                  <a:cubicBezTo>
                    <a:pt x="250" y="210"/>
                    <a:pt x="254" y="202"/>
                    <a:pt x="266" y="201"/>
                  </a:cubicBezTo>
                  <a:cubicBezTo>
                    <a:pt x="276" y="201"/>
                    <a:pt x="279" y="196"/>
                    <a:pt x="279" y="187"/>
                  </a:cubicBezTo>
                  <a:cubicBezTo>
                    <a:pt x="279" y="181"/>
                    <a:pt x="280" y="175"/>
                    <a:pt x="282" y="169"/>
                  </a:cubicBezTo>
                  <a:cubicBezTo>
                    <a:pt x="286" y="157"/>
                    <a:pt x="286" y="149"/>
                    <a:pt x="273" y="142"/>
                  </a:cubicBezTo>
                  <a:cubicBezTo>
                    <a:pt x="269" y="141"/>
                    <a:pt x="268" y="129"/>
                    <a:pt x="270" y="125"/>
                  </a:cubicBezTo>
                  <a:cubicBezTo>
                    <a:pt x="277" y="111"/>
                    <a:pt x="286" y="99"/>
                    <a:pt x="294" y="86"/>
                  </a:cubicBezTo>
                  <a:cubicBezTo>
                    <a:pt x="300" y="77"/>
                    <a:pt x="307" y="75"/>
                    <a:pt x="316" y="81"/>
                  </a:cubicBezTo>
                  <a:cubicBezTo>
                    <a:pt x="325" y="88"/>
                    <a:pt x="333" y="88"/>
                    <a:pt x="340" y="76"/>
                  </a:cubicBezTo>
                  <a:cubicBezTo>
                    <a:pt x="315" y="50"/>
                    <a:pt x="285" y="32"/>
                    <a:pt x="249" y="25"/>
                  </a:cubicBezTo>
                  <a:cubicBezTo>
                    <a:pt x="205" y="17"/>
                    <a:pt x="163" y="21"/>
                    <a:pt x="124" y="43"/>
                  </a:cubicBezTo>
                  <a:cubicBezTo>
                    <a:pt x="117" y="47"/>
                    <a:pt x="110" y="52"/>
                    <a:pt x="105" y="42"/>
                  </a:cubicBezTo>
                  <a:cubicBezTo>
                    <a:pt x="100" y="32"/>
                    <a:pt x="108" y="28"/>
                    <a:pt x="115" y="25"/>
                  </a:cubicBezTo>
                  <a:cubicBezTo>
                    <a:pt x="138" y="16"/>
                    <a:pt x="162" y="9"/>
                    <a:pt x="186" y="0"/>
                  </a:cubicBezTo>
                  <a:cubicBezTo>
                    <a:pt x="202" y="0"/>
                    <a:pt x="218" y="0"/>
                    <a:pt x="234" y="0"/>
                  </a:cubicBezTo>
                  <a:close/>
                  <a:moveTo>
                    <a:pt x="275" y="222"/>
                  </a:moveTo>
                  <a:cubicBezTo>
                    <a:pt x="277" y="233"/>
                    <a:pt x="279" y="242"/>
                    <a:pt x="281" y="251"/>
                  </a:cubicBezTo>
                  <a:cubicBezTo>
                    <a:pt x="284" y="251"/>
                    <a:pt x="287" y="252"/>
                    <a:pt x="289" y="251"/>
                  </a:cubicBezTo>
                  <a:cubicBezTo>
                    <a:pt x="302" y="246"/>
                    <a:pt x="307" y="251"/>
                    <a:pt x="313" y="263"/>
                  </a:cubicBezTo>
                  <a:cubicBezTo>
                    <a:pt x="320" y="276"/>
                    <a:pt x="332" y="287"/>
                    <a:pt x="340" y="301"/>
                  </a:cubicBezTo>
                  <a:cubicBezTo>
                    <a:pt x="342" y="305"/>
                    <a:pt x="342" y="312"/>
                    <a:pt x="342" y="317"/>
                  </a:cubicBezTo>
                  <a:cubicBezTo>
                    <a:pt x="341" y="321"/>
                    <a:pt x="337" y="325"/>
                    <a:pt x="334" y="330"/>
                  </a:cubicBezTo>
                  <a:cubicBezTo>
                    <a:pt x="343" y="335"/>
                    <a:pt x="352" y="341"/>
                    <a:pt x="362" y="347"/>
                  </a:cubicBezTo>
                  <a:cubicBezTo>
                    <a:pt x="369" y="325"/>
                    <a:pt x="382" y="327"/>
                    <a:pt x="399" y="334"/>
                  </a:cubicBezTo>
                  <a:cubicBezTo>
                    <a:pt x="410" y="338"/>
                    <a:pt x="422" y="339"/>
                    <a:pt x="434" y="339"/>
                  </a:cubicBezTo>
                  <a:cubicBezTo>
                    <a:pt x="444" y="340"/>
                    <a:pt x="450" y="343"/>
                    <a:pt x="452" y="353"/>
                  </a:cubicBezTo>
                  <a:cubicBezTo>
                    <a:pt x="452" y="357"/>
                    <a:pt x="454" y="360"/>
                    <a:pt x="455" y="365"/>
                  </a:cubicBezTo>
                  <a:cubicBezTo>
                    <a:pt x="465" y="363"/>
                    <a:pt x="474" y="361"/>
                    <a:pt x="486" y="358"/>
                  </a:cubicBezTo>
                  <a:cubicBezTo>
                    <a:pt x="473" y="336"/>
                    <a:pt x="488" y="329"/>
                    <a:pt x="504" y="322"/>
                  </a:cubicBezTo>
                  <a:cubicBezTo>
                    <a:pt x="510" y="319"/>
                    <a:pt x="516" y="315"/>
                    <a:pt x="521" y="310"/>
                  </a:cubicBezTo>
                  <a:cubicBezTo>
                    <a:pt x="533" y="298"/>
                    <a:pt x="545" y="289"/>
                    <a:pt x="561" y="307"/>
                  </a:cubicBezTo>
                  <a:cubicBezTo>
                    <a:pt x="568" y="296"/>
                    <a:pt x="573" y="288"/>
                    <a:pt x="580" y="278"/>
                  </a:cubicBezTo>
                  <a:cubicBezTo>
                    <a:pt x="558" y="271"/>
                    <a:pt x="559" y="258"/>
                    <a:pt x="565" y="242"/>
                  </a:cubicBezTo>
                  <a:cubicBezTo>
                    <a:pt x="570" y="230"/>
                    <a:pt x="571" y="217"/>
                    <a:pt x="572" y="204"/>
                  </a:cubicBezTo>
                  <a:cubicBezTo>
                    <a:pt x="572" y="196"/>
                    <a:pt x="575" y="190"/>
                    <a:pt x="583" y="189"/>
                  </a:cubicBezTo>
                  <a:cubicBezTo>
                    <a:pt x="596" y="189"/>
                    <a:pt x="598" y="183"/>
                    <a:pt x="594" y="172"/>
                  </a:cubicBezTo>
                  <a:cubicBezTo>
                    <a:pt x="592" y="167"/>
                    <a:pt x="592" y="161"/>
                    <a:pt x="590" y="155"/>
                  </a:cubicBezTo>
                  <a:cubicBezTo>
                    <a:pt x="570" y="163"/>
                    <a:pt x="561" y="154"/>
                    <a:pt x="554" y="137"/>
                  </a:cubicBezTo>
                  <a:cubicBezTo>
                    <a:pt x="551" y="128"/>
                    <a:pt x="544" y="119"/>
                    <a:pt x="537" y="113"/>
                  </a:cubicBezTo>
                  <a:cubicBezTo>
                    <a:pt x="526" y="103"/>
                    <a:pt x="524" y="94"/>
                    <a:pt x="534" y="82"/>
                  </a:cubicBezTo>
                  <a:cubicBezTo>
                    <a:pt x="535" y="81"/>
                    <a:pt x="535" y="79"/>
                    <a:pt x="536" y="76"/>
                  </a:cubicBezTo>
                  <a:cubicBezTo>
                    <a:pt x="527" y="71"/>
                    <a:pt x="519" y="65"/>
                    <a:pt x="510" y="59"/>
                  </a:cubicBezTo>
                  <a:cubicBezTo>
                    <a:pt x="503" y="80"/>
                    <a:pt x="491" y="79"/>
                    <a:pt x="475" y="72"/>
                  </a:cubicBezTo>
                  <a:cubicBezTo>
                    <a:pt x="467" y="69"/>
                    <a:pt x="458" y="67"/>
                    <a:pt x="449" y="67"/>
                  </a:cubicBezTo>
                  <a:cubicBezTo>
                    <a:pt x="431" y="68"/>
                    <a:pt x="418" y="64"/>
                    <a:pt x="420" y="41"/>
                  </a:cubicBezTo>
                  <a:cubicBezTo>
                    <a:pt x="408" y="43"/>
                    <a:pt x="398" y="45"/>
                    <a:pt x="385" y="48"/>
                  </a:cubicBezTo>
                  <a:cubicBezTo>
                    <a:pt x="398" y="69"/>
                    <a:pt x="386" y="76"/>
                    <a:pt x="371" y="83"/>
                  </a:cubicBezTo>
                  <a:cubicBezTo>
                    <a:pt x="362" y="87"/>
                    <a:pt x="354" y="92"/>
                    <a:pt x="348" y="99"/>
                  </a:cubicBezTo>
                  <a:cubicBezTo>
                    <a:pt x="336" y="112"/>
                    <a:pt x="324" y="120"/>
                    <a:pt x="309" y="103"/>
                  </a:cubicBezTo>
                  <a:cubicBezTo>
                    <a:pt x="303" y="112"/>
                    <a:pt x="298" y="120"/>
                    <a:pt x="291" y="129"/>
                  </a:cubicBezTo>
                  <a:cubicBezTo>
                    <a:pt x="315" y="135"/>
                    <a:pt x="311" y="150"/>
                    <a:pt x="305" y="166"/>
                  </a:cubicBezTo>
                  <a:cubicBezTo>
                    <a:pt x="302" y="174"/>
                    <a:pt x="300" y="182"/>
                    <a:pt x="301" y="190"/>
                  </a:cubicBezTo>
                  <a:cubicBezTo>
                    <a:pt x="301" y="208"/>
                    <a:pt x="298" y="222"/>
                    <a:pt x="275" y="222"/>
                  </a:cubicBezTo>
                  <a:close/>
                  <a:moveTo>
                    <a:pt x="211" y="541"/>
                  </a:moveTo>
                  <a:cubicBezTo>
                    <a:pt x="211" y="541"/>
                    <a:pt x="211" y="541"/>
                    <a:pt x="211" y="541"/>
                  </a:cubicBezTo>
                  <a:cubicBezTo>
                    <a:pt x="234" y="541"/>
                    <a:pt x="257" y="540"/>
                    <a:pt x="280" y="541"/>
                  </a:cubicBezTo>
                  <a:cubicBezTo>
                    <a:pt x="292" y="541"/>
                    <a:pt x="297" y="537"/>
                    <a:pt x="297" y="525"/>
                  </a:cubicBezTo>
                  <a:cubicBezTo>
                    <a:pt x="296" y="516"/>
                    <a:pt x="296" y="507"/>
                    <a:pt x="297" y="498"/>
                  </a:cubicBezTo>
                  <a:cubicBezTo>
                    <a:pt x="297" y="487"/>
                    <a:pt x="292" y="483"/>
                    <a:pt x="281" y="483"/>
                  </a:cubicBezTo>
                  <a:cubicBezTo>
                    <a:pt x="234" y="483"/>
                    <a:pt x="187" y="483"/>
                    <a:pt x="140" y="483"/>
                  </a:cubicBezTo>
                  <a:cubicBezTo>
                    <a:pt x="131" y="483"/>
                    <a:pt x="127" y="486"/>
                    <a:pt x="127" y="495"/>
                  </a:cubicBezTo>
                  <a:cubicBezTo>
                    <a:pt x="127" y="505"/>
                    <a:pt x="127" y="516"/>
                    <a:pt x="127" y="526"/>
                  </a:cubicBezTo>
                  <a:cubicBezTo>
                    <a:pt x="126" y="538"/>
                    <a:pt x="132" y="541"/>
                    <a:pt x="142" y="541"/>
                  </a:cubicBezTo>
                  <a:cubicBezTo>
                    <a:pt x="165" y="540"/>
                    <a:pt x="188" y="541"/>
                    <a:pt x="211" y="541"/>
                  </a:cubicBezTo>
                  <a:close/>
                  <a:moveTo>
                    <a:pt x="212" y="561"/>
                  </a:moveTo>
                  <a:cubicBezTo>
                    <a:pt x="212" y="561"/>
                    <a:pt x="212" y="561"/>
                    <a:pt x="212" y="561"/>
                  </a:cubicBezTo>
                  <a:cubicBezTo>
                    <a:pt x="193" y="561"/>
                    <a:pt x="175" y="561"/>
                    <a:pt x="156" y="561"/>
                  </a:cubicBezTo>
                  <a:cubicBezTo>
                    <a:pt x="148" y="561"/>
                    <a:pt x="144" y="564"/>
                    <a:pt x="145" y="573"/>
                  </a:cubicBezTo>
                  <a:cubicBezTo>
                    <a:pt x="145" y="577"/>
                    <a:pt x="145" y="582"/>
                    <a:pt x="145" y="586"/>
                  </a:cubicBezTo>
                  <a:cubicBezTo>
                    <a:pt x="143" y="599"/>
                    <a:pt x="149" y="604"/>
                    <a:pt x="162" y="603"/>
                  </a:cubicBezTo>
                  <a:cubicBezTo>
                    <a:pt x="195" y="603"/>
                    <a:pt x="229" y="603"/>
                    <a:pt x="262" y="603"/>
                  </a:cubicBezTo>
                  <a:cubicBezTo>
                    <a:pt x="275" y="604"/>
                    <a:pt x="279" y="598"/>
                    <a:pt x="279" y="586"/>
                  </a:cubicBezTo>
                  <a:cubicBezTo>
                    <a:pt x="278" y="584"/>
                    <a:pt x="278" y="580"/>
                    <a:pt x="279" y="578"/>
                  </a:cubicBezTo>
                  <a:cubicBezTo>
                    <a:pt x="280" y="566"/>
                    <a:pt x="276" y="560"/>
                    <a:pt x="263" y="561"/>
                  </a:cubicBezTo>
                  <a:cubicBezTo>
                    <a:pt x="246" y="562"/>
                    <a:pt x="229" y="561"/>
                    <a:pt x="212" y="5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648000" rIns="0" bIns="0" rtlCol="0" anchor="t"/>
            <a:lstStyle/>
            <a:p>
              <a:pPr algn="ctr"/>
              <a:endParaRPr lang="en-GB" sz="1400">
                <a:solidFill>
                  <a:schemeClr val="lt1"/>
                </a:solidFill>
                <a:latin typeface="Segoe UI" panose="020B0502040204020203" pitchFamily="34" charset="0"/>
                <a:cs typeface="Segoe UI" panose="020B0502040204020203" pitchFamily="34" charset="0"/>
              </a:endParaRPr>
            </a:p>
          </p:txBody>
        </p:sp>
        <p:sp>
          <p:nvSpPr>
            <p:cNvPr id="30" name="Freeform 13">
              <a:extLst>
                <a:ext uri="{FF2B5EF4-FFF2-40B4-BE49-F238E27FC236}">
                  <a16:creationId xmlns:a16="http://schemas.microsoft.com/office/drawing/2014/main" id="{23BFF594-566A-4775-957A-A7EB3B3D7532}"/>
                </a:ext>
              </a:extLst>
            </p:cNvPr>
            <p:cNvSpPr>
              <a:spLocks noEditPoints="1"/>
            </p:cNvSpPr>
            <p:nvPr/>
          </p:nvSpPr>
          <p:spPr bwMode="auto">
            <a:xfrm>
              <a:off x="-1709738" y="2670175"/>
              <a:ext cx="509588" cy="508000"/>
            </a:xfrm>
            <a:custGeom>
              <a:avLst/>
              <a:gdLst>
                <a:gd name="T0" fmla="*/ 0 w 135"/>
                <a:gd name="T1" fmla="*/ 67 h 134"/>
                <a:gd name="T2" fmla="*/ 68 w 135"/>
                <a:gd name="T3" fmla="*/ 0 h 134"/>
                <a:gd name="T4" fmla="*/ 134 w 135"/>
                <a:gd name="T5" fmla="*/ 67 h 134"/>
                <a:gd name="T6" fmla="*/ 67 w 135"/>
                <a:gd name="T7" fmla="*/ 134 h 134"/>
                <a:gd name="T8" fmla="*/ 0 w 135"/>
                <a:gd name="T9" fmla="*/ 67 h 134"/>
                <a:gd name="T10" fmla="*/ 21 w 135"/>
                <a:gd name="T11" fmla="*/ 66 h 134"/>
                <a:gd name="T12" fmla="*/ 67 w 135"/>
                <a:gd name="T13" fmla="*/ 114 h 134"/>
                <a:gd name="T14" fmla="*/ 114 w 135"/>
                <a:gd name="T15" fmla="*/ 67 h 134"/>
                <a:gd name="T16" fmla="*/ 68 w 135"/>
                <a:gd name="T17" fmla="*/ 20 h 134"/>
                <a:gd name="T18" fmla="*/ 21 w 135"/>
                <a:gd name="T19" fmla="*/ 6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0" y="67"/>
                  </a:moveTo>
                  <a:cubicBezTo>
                    <a:pt x="0" y="30"/>
                    <a:pt x="30" y="0"/>
                    <a:pt x="68" y="0"/>
                  </a:cubicBezTo>
                  <a:cubicBezTo>
                    <a:pt x="104" y="0"/>
                    <a:pt x="134" y="30"/>
                    <a:pt x="134" y="67"/>
                  </a:cubicBezTo>
                  <a:cubicBezTo>
                    <a:pt x="135" y="104"/>
                    <a:pt x="104" y="134"/>
                    <a:pt x="67" y="134"/>
                  </a:cubicBezTo>
                  <a:cubicBezTo>
                    <a:pt x="30" y="133"/>
                    <a:pt x="0" y="104"/>
                    <a:pt x="0" y="67"/>
                  </a:cubicBezTo>
                  <a:close/>
                  <a:moveTo>
                    <a:pt x="21" y="66"/>
                  </a:moveTo>
                  <a:cubicBezTo>
                    <a:pt x="21" y="93"/>
                    <a:pt x="41" y="114"/>
                    <a:pt x="67" y="114"/>
                  </a:cubicBezTo>
                  <a:cubicBezTo>
                    <a:pt x="92" y="114"/>
                    <a:pt x="114" y="92"/>
                    <a:pt x="114" y="67"/>
                  </a:cubicBezTo>
                  <a:cubicBezTo>
                    <a:pt x="114" y="42"/>
                    <a:pt x="93" y="21"/>
                    <a:pt x="68" y="20"/>
                  </a:cubicBezTo>
                  <a:cubicBezTo>
                    <a:pt x="42" y="20"/>
                    <a:pt x="21" y="39"/>
                    <a:pt x="2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648000" rIns="0" bIns="0" rtlCol="0" anchor="t"/>
            <a:lstStyle/>
            <a:p>
              <a:pPr algn="ctr"/>
              <a:endParaRPr lang="en-GB" sz="1400">
                <a:solidFill>
                  <a:schemeClr val="lt1"/>
                </a:solidFill>
                <a:latin typeface="Segoe UI" panose="020B0502040204020203" pitchFamily="34" charset="0"/>
                <a:cs typeface="Segoe UI" panose="020B0502040204020203" pitchFamily="34" charset="0"/>
              </a:endParaRPr>
            </a:p>
          </p:txBody>
        </p:sp>
      </p:grpSp>
      <p:grpSp>
        <p:nvGrpSpPr>
          <p:cNvPr id="31" name="Group 30">
            <a:extLst>
              <a:ext uri="{FF2B5EF4-FFF2-40B4-BE49-F238E27FC236}">
                <a16:creationId xmlns:a16="http://schemas.microsoft.com/office/drawing/2014/main" id="{FB973AE2-9C73-412E-B096-151AA7A51AAE}"/>
              </a:ext>
            </a:extLst>
          </p:cNvPr>
          <p:cNvGrpSpPr/>
          <p:nvPr/>
        </p:nvGrpSpPr>
        <p:grpSpPr>
          <a:xfrm>
            <a:off x="6499006" y="3222757"/>
            <a:ext cx="426645" cy="350044"/>
            <a:chOff x="-6061076" y="1641475"/>
            <a:chExt cx="5711826" cy="4686301"/>
          </a:xfrm>
          <a:solidFill>
            <a:schemeClr val="bg1"/>
          </a:solidFill>
        </p:grpSpPr>
        <p:sp>
          <p:nvSpPr>
            <p:cNvPr id="32" name="Freeform 37">
              <a:extLst>
                <a:ext uri="{FF2B5EF4-FFF2-40B4-BE49-F238E27FC236}">
                  <a16:creationId xmlns:a16="http://schemas.microsoft.com/office/drawing/2014/main" id="{A1087CAF-B5DD-4756-B853-275B6A56D254}"/>
                </a:ext>
              </a:extLst>
            </p:cNvPr>
            <p:cNvSpPr>
              <a:spLocks noEditPoints="1"/>
            </p:cNvSpPr>
            <p:nvPr/>
          </p:nvSpPr>
          <p:spPr bwMode="auto">
            <a:xfrm>
              <a:off x="-4914901" y="2373313"/>
              <a:ext cx="3328988" cy="3954463"/>
            </a:xfrm>
            <a:custGeom>
              <a:avLst/>
              <a:gdLst>
                <a:gd name="T0" fmla="*/ 3 w 883"/>
                <a:gd name="T1" fmla="*/ 1049 h 1049"/>
                <a:gd name="T2" fmla="*/ 3 w 883"/>
                <a:gd name="T3" fmla="*/ 849 h 1049"/>
                <a:gd name="T4" fmla="*/ 71 w 883"/>
                <a:gd name="T5" fmla="*/ 673 h 1049"/>
                <a:gd name="T6" fmla="*/ 276 w 883"/>
                <a:gd name="T7" fmla="*/ 537 h 1049"/>
                <a:gd name="T8" fmla="*/ 295 w 883"/>
                <a:gd name="T9" fmla="*/ 530 h 1049"/>
                <a:gd name="T10" fmla="*/ 172 w 883"/>
                <a:gd name="T11" fmla="*/ 289 h 1049"/>
                <a:gd name="T12" fmla="*/ 255 w 883"/>
                <a:gd name="T13" fmla="*/ 105 h 1049"/>
                <a:gd name="T14" fmla="*/ 638 w 883"/>
                <a:gd name="T15" fmla="*/ 113 h 1049"/>
                <a:gd name="T16" fmla="*/ 595 w 883"/>
                <a:gd name="T17" fmla="*/ 527 h 1049"/>
                <a:gd name="T18" fmla="*/ 628 w 883"/>
                <a:gd name="T19" fmla="*/ 540 h 1049"/>
                <a:gd name="T20" fmla="*/ 850 w 883"/>
                <a:gd name="T21" fmla="*/ 716 h 1049"/>
                <a:gd name="T22" fmla="*/ 882 w 883"/>
                <a:gd name="T23" fmla="*/ 834 h 1049"/>
                <a:gd name="T24" fmla="*/ 882 w 883"/>
                <a:gd name="T25" fmla="*/ 1049 h 1049"/>
                <a:gd name="T26" fmla="*/ 3 w 883"/>
                <a:gd name="T27" fmla="*/ 1049 h 1049"/>
                <a:gd name="T28" fmla="*/ 53 w 883"/>
                <a:gd name="T29" fmla="*/ 997 h 1049"/>
                <a:gd name="T30" fmla="*/ 69 w 883"/>
                <a:gd name="T31" fmla="*/ 998 h 1049"/>
                <a:gd name="T32" fmla="*/ 817 w 883"/>
                <a:gd name="T33" fmla="*/ 998 h 1049"/>
                <a:gd name="T34" fmla="*/ 834 w 883"/>
                <a:gd name="T35" fmla="*/ 981 h 1049"/>
                <a:gd name="T36" fmla="*/ 833 w 883"/>
                <a:gd name="T37" fmla="*/ 834 h 1049"/>
                <a:gd name="T38" fmla="*/ 815 w 883"/>
                <a:gd name="T39" fmla="*/ 757 h 1049"/>
                <a:gd name="T40" fmla="*/ 697 w 883"/>
                <a:gd name="T41" fmla="*/ 631 h 1049"/>
                <a:gd name="T42" fmla="*/ 532 w 883"/>
                <a:gd name="T43" fmla="*/ 561 h 1049"/>
                <a:gd name="T44" fmla="*/ 477 w 883"/>
                <a:gd name="T45" fmla="*/ 544 h 1049"/>
                <a:gd name="T46" fmla="*/ 569 w 883"/>
                <a:gd name="T47" fmla="*/ 483 h 1049"/>
                <a:gd name="T48" fmla="*/ 656 w 883"/>
                <a:gd name="T49" fmla="*/ 243 h 1049"/>
                <a:gd name="T50" fmla="*/ 457 w 883"/>
                <a:gd name="T51" fmla="*/ 80 h 1049"/>
                <a:gd name="T52" fmla="*/ 240 w 883"/>
                <a:gd name="T53" fmla="*/ 212 h 1049"/>
                <a:gd name="T54" fmla="*/ 286 w 883"/>
                <a:gd name="T55" fmla="*/ 456 h 1049"/>
                <a:gd name="T56" fmla="*/ 381 w 883"/>
                <a:gd name="T57" fmla="*/ 524 h 1049"/>
                <a:gd name="T58" fmla="*/ 411 w 883"/>
                <a:gd name="T59" fmla="*/ 545 h 1049"/>
                <a:gd name="T60" fmla="*/ 330 w 883"/>
                <a:gd name="T61" fmla="*/ 571 h 1049"/>
                <a:gd name="T62" fmla="*/ 112 w 883"/>
                <a:gd name="T63" fmla="*/ 703 h 1049"/>
                <a:gd name="T64" fmla="*/ 52 w 883"/>
                <a:gd name="T65" fmla="*/ 854 h 1049"/>
                <a:gd name="T66" fmla="*/ 53 w 883"/>
                <a:gd name="T67" fmla="*/ 980 h 1049"/>
                <a:gd name="T68" fmla="*/ 53 w 883"/>
                <a:gd name="T69" fmla="*/ 997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3" h="1049">
                  <a:moveTo>
                    <a:pt x="3" y="1049"/>
                  </a:moveTo>
                  <a:cubicBezTo>
                    <a:pt x="3" y="982"/>
                    <a:pt x="5" y="916"/>
                    <a:pt x="3" y="849"/>
                  </a:cubicBezTo>
                  <a:cubicBezTo>
                    <a:pt x="0" y="780"/>
                    <a:pt x="27" y="723"/>
                    <a:pt x="71" y="673"/>
                  </a:cubicBezTo>
                  <a:cubicBezTo>
                    <a:pt x="128" y="610"/>
                    <a:pt x="198" y="566"/>
                    <a:pt x="276" y="537"/>
                  </a:cubicBezTo>
                  <a:cubicBezTo>
                    <a:pt x="282" y="535"/>
                    <a:pt x="287" y="533"/>
                    <a:pt x="295" y="530"/>
                  </a:cubicBezTo>
                  <a:cubicBezTo>
                    <a:pt x="212" y="469"/>
                    <a:pt x="169" y="390"/>
                    <a:pt x="172" y="289"/>
                  </a:cubicBezTo>
                  <a:cubicBezTo>
                    <a:pt x="174" y="217"/>
                    <a:pt x="203" y="155"/>
                    <a:pt x="255" y="105"/>
                  </a:cubicBezTo>
                  <a:cubicBezTo>
                    <a:pt x="366" y="0"/>
                    <a:pt x="531" y="5"/>
                    <a:pt x="638" y="113"/>
                  </a:cubicBezTo>
                  <a:cubicBezTo>
                    <a:pt x="739" y="215"/>
                    <a:pt x="751" y="417"/>
                    <a:pt x="595" y="527"/>
                  </a:cubicBezTo>
                  <a:cubicBezTo>
                    <a:pt x="607" y="532"/>
                    <a:pt x="617" y="535"/>
                    <a:pt x="628" y="540"/>
                  </a:cubicBezTo>
                  <a:cubicBezTo>
                    <a:pt x="720" y="576"/>
                    <a:pt x="798" y="630"/>
                    <a:pt x="850" y="716"/>
                  </a:cubicBezTo>
                  <a:cubicBezTo>
                    <a:pt x="872" y="752"/>
                    <a:pt x="883" y="792"/>
                    <a:pt x="882" y="834"/>
                  </a:cubicBezTo>
                  <a:cubicBezTo>
                    <a:pt x="882" y="906"/>
                    <a:pt x="882" y="977"/>
                    <a:pt x="882" y="1049"/>
                  </a:cubicBezTo>
                  <a:cubicBezTo>
                    <a:pt x="589" y="1049"/>
                    <a:pt x="296" y="1049"/>
                    <a:pt x="3" y="1049"/>
                  </a:cubicBezTo>
                  <a:close/>
                  <a:moveTo>
                    <a:pt x="53" y="997"/>
                  </a:moveTo>
                  <a:cubicBezTo>
                    <a:pt x="59" y="997"/>
                    <a:pt x="64" y="998"/>
                    <a:pt x="69" y="998"/>
                  </a:cubicBezTo>
                  <a:cubicBezTo>
                    <a:pt x="318" y="998"/>
                    <a:pt x="568" y="998"/>
                    <a:pt x="817" y="998"/>
                  </a:cubicBezTo>
                  <a:cubicBezTo>
                    <a:pt x="831" y="998"/>
                    <a:pt x="834" y="993"/>
                    <a:pt x="834" y="981"/>
                  </a:cubicBezTo>
                  <a:cubicBezTo>
                    <a:pt x="833" y="932"/>
                    <a:pt x="834" y="883"/>
                    <a:pt x="833" y="834"/>
                  </a:cubicBezTo>
                  <a:cubicBezTo>
                    <a:pt x="833" y="807"/>
                    <a:pt x="827" y="782"/>
                    <a:pt x="815" y="757"/>
                  </a:cubicBezTo>
                  <a:cubicBezTo>
                    <a:pt x="789" y="703"/>
                    <a:pt x="746" y="664"/>
                    <a:pt x="697" y="631"/>
                  </a:cubicBezTo>
                  <a:cubicBezTo>
                    <a:pt x="647" y="597"/>
                    <a:pt x="590" y="578"/>
                    <a:pt x="532" y="561"/>
                  </a:cubicBezTo>
                  <a:cubicBezTo>
                    <a:pt x="515" y="556"/>
                    <a:pt x="498" y="551"/>
                    <a:pt x="477" y="544"/>
                  </a:cubicBezTo>
                  <a:cubicBezTo>
                    <a:pt x="510" y="522"/>
                    <a:pt x="539" y="503"/>
                    <a:pt x="569" y="483"/>
                  </a:cubicBezTo>
                  <a:cubicBezTo>
                    <a:pt x="645" y="430"/>
                    <a:pt x="681" y="332"/>
                    <a:pt x="656" y="243"/>
                  </a:cubicBezTo>
                  <a:cubicBezTo>
                    <a:pt x="631" y="152"/>
                    <a:pt x="550" y="85"/>
                    <a:pt x="457" y="80"/>
                  </a:cubicBezTo>
                  <a:cubicBezTo>
                    <a:pt x="364" y="74"/>
                    <a:pt x="279" y="126"/>
                    <a:pt x="240" y="212"/>
                  </a:cubicBezTo>
                  <a:cubicBezTo>
                    <a:pt x="203" y="293"/>
                    <a:pt x="220" y="393"/>
                    <a:pt x="286" y="456"/>
                  </a:cubicBezTo>
                  <a:cubicBezTo>
                    <a:pt x="314" y="483"/>
                    <a:pt x="349" y="502"/>
                    <a:pt x="381" y="524"/>
                  </a:cubicBezTo>
                  <a:cubicBezTo>
                    <a:pt x="390" y="531"/>
                    <a:pt x="399" y="537"/>
                    <a:pt x="411" y="545"/>
                  </a:cubicBezTo>
                  <a:cubicBezTo>
                    <a:pt x="382" y="554"/>
                    <a:pt x="356" y="563"/>
                    <a:pt x="330" y="571"/>
                  </a:cubicBezTo>
                  <a:cubicBezTo>
                    <a:pt x="246" y="597"/>
                    <a:pt x="172" y="638"/>
                    <a:pt x="112" y="703"/>
                  </a:cubicBezTo>
                  <a:cubicBezTo>
                    <a:pt x="73" y="745"/>
                    <a:pt x="48" y="793"/>
                    <a:pt x="52" y="854"/>
                  </a:cubicBezTo>
                  <a:cubicBezTo>
                    <a:pt x="55" y="896"/>
                    <a:pt x="53" y="938"/>
                    <a:pt x="53" y="980"/>
                  </a:cubicBezTo>
                  <a:cubicBezTo>
                    <a:pt x="53" y="985"/>
                    <a:pt x="53" y="991"/>
                    <a:pt x="53" y="9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38">
              <a:extLst>
                <a:ext uri="{FF2B5EF4-FFF2-40B4-BE49-F238E27FC236}">
                  <a16:creationId xmlns:a16="http://schemas.microsoft.com/office/drawing/2014/main" id="{92A3CDD2-0DC3-4784-9EBF-952F6F144010}"/>
                </a:ext>
              </a:extLst>
            </p:cNvPr>
            <p:cNvSpPr>
              <a:spLocks/>
            </p:cNvSpPr>
            <p:nvPr/>
          </p:nvSpPr>
          <p:spPr bwMode="auto">
            <a:xfrm>
              <a:off x="-6061076" y="1641475"/>
              <a:ext cx="2600325" cy="4022725"/>
            </a:xfrm>
            <a:custGeom>
              <a:avLst/>
              <a:gdLst>
                <a:gd name="T0" fmla="*/ 362 w 690"/>
                <a:gd name="T1" fmla="*/ 548 h 1067"/>
                <a:gd name="T2" fmla="*/ 248 w 690"/>
                <a:gd name="T3" fmla="*/ 591 h 1067"/>
                <a:gd name="T4" fmla="*/ 68 w 690"/>
                <a:gd name="T5" fmla="*/ 759 h 1067"/>
                <a:gd name="T6" fmla="*/ 51 w 690"/>
                <a:gd name="T7" fmla="*/ 836 h 1067"/>
                <a:gd name="T8" fmla="*/ 51 w 690"/>
                <a:gd name="T9" fmla="*/ 1001 h 1067"/>
                <a:gd name="T10" fmla="*/ 51 w 690"/>
                <a:gd name="T11" fmla="*/ 1019 h 1067"/>
                <a:gd name="T12" fmla="*/ 71 w 690"/>
                <a:gd name="T13" fmla="*/ 1020 h 1067"/>
                <a:gd name="T14" fmla="*/ 248 w 690"/>
                <a:gd name="T15" fmla="*/ 1020 h 1067"/>
                <a:gd name="T16" fmla="*/ 265 w 690"/>
                <a:gd name="T17" fmla="*/ 1037 h 1067"/>
                <a:gd name="T18" fmla="*/ 265 w 690"/>
                <a:gd name="T19" fmla="*/ 1067 h 1067"/>
                <a:gd name="T20" fmla="*/ 2 w 690"/>
                <a:gd name="T21" fmla="*/ 1067 h 1067"/>
                <a:gd name="T22" fmla="*/ 2 w 690"/>
                <a:gd name="T23" fmla="*/ 1050 h 1067"/>
                <a:gd name="T24" fmla="*/ 2 w 690"/>
                <a:gd name="T25" fmla="*/ 848 h 1067"/>
                <a:gd name="T26" fmla="*/ 68 w 690"/>
                <a:gd name="T27" fmla="*/ 667 h 1067"/>
                <a:gd name="T28" fmla="*/ 239 w 690"/>
                <a:gd name="T29" fmla="*/ 540 h 1067"/>
                <a:gd name="T30" fmla="*/ 250 w 690"/>
                <a:gd name="T31" fmla="*/ 535 h 1067"/>
                <a:gd name="T32" fmla="*/ 253 w 690"/>
                <a:gd name="T33" fmla="*/ 533 h 1067"/>
                <a:gd name="T34" fmla="*/ 176 w 690"/>
                <a:gd name="T35" fmla="*/ 249 h 1067"/>
                <a:gd name="T36" fmla="*/ 310 w 690"/>
                <a:gd name="T37" fmla="*/ 75 h 1067"/>
                <a:gd name="T38" fmla="*/ 690 w 690"/>
                <a:gd name="T39" fmla="*/ 171 h 1067"/>
                <a:gd name="T40" fmla="*/ 651 w 690"/>
                <a:gd name="T41" fmla="*/ 197 h 1067"/>
                <a:gd name="T42" fmla="*/ 438 w 690"/>
                <a:gd name="T43" fmla="*/ 88 h 1067"/>
                <a:gd name="T44" fmla="*/ 275 w 690"/>
                <a:gd name="T45" fmla="*/ 167 h 1067"/>
                <a:gd name="T46" fmla="*/ 220 w 690"/>
                <a:gd name="T47" fmla="*/ 379 h 1067"/>
                <a:gd name="T48" fmla="*/ 362 w 690"/>
                <a:gd name="T49" fmla="*/ 54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1067">
                  <a:moveTo>
                    <a:pt x="362" y="548"/>
                  </a:moveTo>
                  <a:cubicBezTo>
                    <a:pt x="321" y="563"/>
                    <a:pt x="283" y="574"/>
                    <a:pt x="248" y="591"/>
                  </a:cubicBezTo>
                  <a:cubicBezTo>
                    <a:pt x="170" y="627"/>
                    <a:pt x="106" y="679"/>
                    <a:pt x="68" y="759"/>
                  </a:cubicBezTo>
                  <a:cubicBezTo>
                    <a:pt x="56" y="783"/>
                    <a:pt x="51" y="809"/>
                    <a:pt x="51" y="836"/>
                  </a:cubicBezTo>
                  <a:cubicBezTo>
                    <a:pt x="51" y="891"/>
                    <a:pt x="51" y="946"/>
                    <a:pt x="51" y="1001"/>
                  </a:cubicBezTo>
                  <a:cubicBezTo>
                    <a:pt x="51" y="1006"/>
                    <a:pt x="51" y="1012"/>
                    <a:pt x="51" y="1019"/>
                  </a:cubicBezTo>
                  <a:cubicBezTo>
                    <a:pt x="58" y="1019"/>
                    <a:pt x="65" y="1020"/>
                    <a:pt x="71" y="1020"/>
                  </a:cubicBezTo>
                  <a:cubicBezTo>
                    <a:pt x="130" y="1020"/>
                    <a:pt x="189" y="1020"/>
                    <a:pt x="248" y="1020"/>
                  </a:cubicBezTo>
                  <a:cubicBezTo>
                    <a:pt x="262" y="1019"/>
                    <a:pt x="267" y="1024"/>
                    <a:pt x="265" y="1037"/>
                  </a:cubicBezTo>
                  <a:cubicBezTo>
                    <a:pt x="264" y="1047"/>
                    <a:pt x="265" y="1056"/>
                    <a:pt x="265" y="1067"/>
                  </a:cubicBezTo>
                  <a:cubicBezTo>
                    <a:pt x="177" y="1067"/>
                    <a:pt x="91" y="1067"/>
                    <a:pt x="2" y="1067"/>
                  </a:cubicBezTo>
                  <a:cubicBezTo>
                    <a:pt x="2" y="1061"/>
                    <a:pt x="2" y="1056"/>
                    <a:pt x="2" y="1050"/>
                  </a:cubicBezTo>
                  <a:cubicBezTo>
                    <a:pt x="2" y="983"/>
                    <a:pt x="3" y="915"/>
                    <a:pt x="2" y="848"/>
                  </a:cubicBezTo>
                  <a:cubicBezTo>
                    <a:pt x="0" y="778"/>
                    <a:pt x="25" y="719"/>
                    <a:pt x="68" y="667"/>
                  </a:cubicBezTo>
                  <a:cubicBezTo>
                    <a:pt x="115" y="610"/>
                    <a:pt x="173" y="570"/>
                    <a:pt x="239" y="540"/>
                  </a:cubicBezTo>
                  <a:cubicBezTo>
                    <a:pt x="243" y="539"/>
                    <a:pt x="247" y="537"/>
                    <a:pt x="250" y="535"/>
                  </a:cubicBezTo>
                  <a:cubicBezTo>
                    <a:pt x="251" y="535"/>
                    <a:pt x="252" y="534"/>
                    <a:pt x="253" y="533"/>
                  </a:cubicBezTo>
                  <a:cubicBezTo>
                    <a:pt x="176" y="452"/>
                    <a:pt x="148" y="358"/>
                    <a:pt x="176" y="249"/>
                  </a:cubicBezTo>
                  <a:cubicBezTo>
                    <a:pt x="195" y="173"/>
                    <a:pt x="242" y="115"/>
                    <a:pt x="310" y="75"/>
                  </a:cubicBezTo>
                  <a:cubicBezTo>
                    <a:pt x="443" y="0"/>
                    <a:pt x="614" y="45"/>
                    <a:pt x="690" y="171"/>
                  </a:cubicBezTo>
                  <a:cubicBezTo>
                    <a:pt x="678" y="180"/>
                    <a:pt x="665" y="188"/>
                    <a:pt x="651" y="197"/>
                  </a:cubicBezTo>
                  <a:cubicBezTo>
                    <a:pt x="598" y="123"/>
                    <a:pt x="528" y="84"/>
                    <a:pt x="438" y="88"/>
                  </a:cubicBezTo>
                  <a:cubicBezTo>
                    <a:pt x="373" y="91"/>
                    <a:pt x="318" y="118"/>
                    <a:pt x="275" y="167"/>
                  </a:cubicBezTo>
                  <a:cubicBezTo>
                    <a:pt x="221" y="228"/>
                    <a:pt x="202" y="299"/>
                    <a:pt x="220" y="379"/>
                  </a:cubicBezTo>
                  <a:cubicBezTo>
                    <a:pt x="238" y="458"/>
                    <a:pt x="290" y="510"/>
                    <a:pt x="362" y="5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9">
              <a:extLst>
                <a:ext uri="{FF2B5EF4-FFF2-40B4-BE49-F238E27FC236}">
                  <a16:creationId xmlns:a16="http://schemas.microsoft.com/office/drawing/2014/main" id="{1FA6BD2F-A42F-443E-82EC-2832715F4EF2}"/>
                </a:ext>
              </a:extLst>
            </p:cNvPr>
            <p:cNvSpPr>
              <a:spLocks/>
            </p:cNvSpPr>
            <p:nvPr/>
          </p:nvSpPr>
          <p:spPr bwMode="auto">
            <a:xfrm>
              <a:off x="-2951163" y="1770063"/>
              <a:ext cx="2601913" cy="3894138"/>
            </a:xfrm>
            <a:custGeom>
              <a:avLst/>
              <a:gdLst>
                <a:gd name="T0" fmla="*/ 689 w 690"/>
                <a:gd name="T1" fmla="*/ 1033 h 1033"/>
                <a:gd name="T2" fmla="*/ 427 w 690"/>
                <a:gd name="T3" fmla="*/ 1033 h 1033"/>
                <a:gd name="T4" fmla="*/ 427 w 690"/>
                <a:gd name="T5" fmla="*/ 994 h 1033"/>
                <a:gd name="T6" fmla="*/ 441 w 690"/>
                <a:gd name="T7" fmla="*/ 986 h 1033"/>
                <a:gd name="T8" fmla="*/ 614 w 690"/>
                <a:gd name="T9" fmla="*/ 986 h 1033"/>
                <a:gd name="T10" fmla="*/ 637 w 690"/>
                <a:gd name="T11" fmla="*/ 986 h 1033"/>
                <a:gd name="T12" fmla="*/ 639 w 690"/>
                <a:gd name="T13" fmla="*/ 983 h 1033"/>
                <a:gd name="T14" fmla="*/ 636 w 690"/>
                <a:gd name="T15" fmla="*/ 767 h 1033"/>
                <a:gd name="T16" fmla="*/ 546 w 690"/>
                <a:gd name="T17" fmla="*/ 623 h 1033"/>
                <a:gd name="T18" fmla="*/ 359 w 690"/>
                <a:gd name="T19" fmla="*/ 525 h 1033"/>
                <a:gd name="T20" fmla="*/ 330 w 690"/>
                <a:gd name="T21" fmla="*/ 517 h 1033"/>
                <a:gd name="T22" fmla="*/ 384 w 690"/>
                <a:gd name="T23" fmla="*/ 478 h 1033"/>
                <a:gd name="T24" fmla="*/ 469 w 690"/>
                <a:gd name="T25" fmla="*/ 229 h 1033"/>
                <a:gd name="T26" fmla="*/ 271 w 690"/>
                <a:gd name="T27" fmla="*/ 56 h 1033"/>
                <a:gd name="T28" fmla="*/ 51 w 690"/>
                <a:gd name="T29" fmla="*/ 150 h 1033"/>
                <a:gd name="T30" fmla="*/ 41 w 690"/>
                <a:gd name="T31" fmla="*/ 163 h 1033"/>
                <a:gd name="T32" fmla="*/ 0 w 690"/>
                <a:gd name="T33" fmla="*/ 137 h 1033"/>
                <a:gd name="T34" fmla="*/ 221 w 690"/>
                <a:gd name="T35" fmla="*/ 6 h 1033"/>
                <a:gd name="T36" fmla="*/ 493 w 690"/>
                <a:gd name="T37" fmla="*/ 156 h 1033"/>
                <a:gd name="T38" fmla="*/ 438 w 690"/>
                <a:gd name="T39" fmla="*/ 500 h 1033"/>
                <a:gd name="T40" fmla="*/ 452 w 690"/>
                <a:gd name="T41" fmla="*/ 507 h 1033"/>
                <a:gd name="T42" fmla="*/ 655 w 690"/>
                <a:gd name="T43" fmla="*/ 680 h 1033"/>
                <a:gd name="T44" fmla="*/ 690 w 690"/>
                <a:gd name="T45" fmla="*/ 808 h 1033"/>
                <a:gd name="T46" fmla="*/ 690 w 690"/>
                <a:gd name="T47" fmla="*/ 1015 h 1033"/>
                <a:gd name="T48" fmla="*/ 689 w 690"/>
                <a:gd name="T49" fmla="*/ 103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1033">
                  <a:moveTo>
                    <a:pt x="689" y="1033"/>
                  </a:moveTo>
                  <a:cubicBezTo>
                    <a:pt x="601" y="1033"/>
                    <a:pt x="515" y="1033"/>
                    <a:pt x="427" y="1033"/>
                  </a:cubicBezTo>
                  <a:cubicBezTo>
                    <a:pt x="427" y="1020"/>
                    <a:pt x="426" y="1007"/>
                    <a:pt x="427" y="994"/>
                  </a:cubicBezTo>
                  <a:cubicBezTo>
                    <a:pt x="428" y="991"/>
                    <a:pt x="436" y="986"/>
                    <a:pt x="441" y="986"/>
                  </a:cubicBezTo>
                  <a:cubicBezTo>
                    <a:pt x="499" y="986"/>
                    <a:pt x="556" y="986"/>
                    <a:pt x="614" y="986"/>
                  </a:cubicBezTo>
                  <a:cubicBezTo>
                    <a:pt x="622" y="986"/>
                    <a:pt x="630" y="986"/>
                    <a:pt x="637" y="986"/>
                  </a:cubicBezTo>
                  <a:cubicBezTo>
                    <a:pt x="639" y="983"/>
                    <a:pt x="639" y="983"/>
                    <a:pt x="639" y="983"/>
                  </a:cubicBezTo>
                  <a:cubicBezTo>
                    <a:pt x="639" y="911"/>
                    <a:pt x="643" y="838"/>
                    <a:pt x="636" y="767"/>
                  </a:cubicBezTo>
                  <a:cubicBezTo>
                    <a:pt x="630" y="707"/>
                    <a:pt x="590" y="662"/>
                    <a:pt x="546" y="623"/>
                  </a:cubicBezTo>
                  <a:cubicBezTo>
                    <a:pt x="492" y="575"/>
                    <a:pt x="428" y="545"/>
                    <a:pt x="359" y="525"/>
                  </a:cubicBezTo>
                  <a:cubicBezTo>
                    <a:pt x="350" y="523"/>
                    <a:pt x="342" y="520"/>
                    <a:pt x="330" y="517"/>
                  </a:cubicBezTo>
                  <a:cubicBezTo>
                    <a:pt x="350" y="503"/>
                    <a:pt x="368" y="491"/>
                    <a:pt x="384" y="478"/>
                  </a:cubicBezTo>
                  <a:cubicBezTo>
                    <a:pt x="461" y="420"/>
                    <a:pt x="494" y="322"/>
                    <a:pt x="469" y="229"/>
                  </a:cubicBezTo>
                  <a:cubicBezTo>
                    <a:pt x="445" y="137"/>
                    <a:pt x="366" y="67"/>
                    <a:pt x="271" y="56"/>
                  </a:cubicBezTo>
                  <a:cubicBezTo>
                    <a:pt x="180" y="45"/>
                    <a:pt x="107" y="78"/>
                    <a:pt x="51" y="150"/>
                  </a:cubicBezTo>
                  <a:cubicBezTo>
                    <a:pt x="48" y="154"/>
                    <a:pt x="45" y="158"/>
                    <a:pt x="41" y="163"/>
                  </a:cubicBezTo>
                  <a:cubicBezTo>
                    <a:pt x="27" y="154"/>
                    <a:pt x="15" y="146"/>
                    <a:pt x="0" y="137"/>
                  </a:cubicBezTo>
                  <a:cubicBezTo>
                    <a:pt x="54" y="58"/>
                    <a:pt x="126" y="11"/>
                    <a:pt x="221" y="6"/>
                  </a:cubicBezTo>
                  <a:cubicBezTo>
                    <a:pt x="342" y="0"/>
                    <a:pt x="433" y="51"/>
                    <a:pt x="493" y="156"/>
                  </a:cubicBezTo>
                  <a:cubicBezTo>
                    <a:pt x="539" y="237"/>
                    <a:pt x="551" y="386"/>
                    <a:pt x="438" y="500"/>
                  </a:cubicBezTo>
                  <a:cubicBezTo>
                    <a:pt x="443" y="502"/>
                    <a:pt x="448" y="504"/>
                    <a:pt x="452" y="507"/>
                  </a:cubicBezTo>
                  <a:cubicBezTo>
                    <a:pt x="537" y="545"/>
                    <a:pt x="608" y="599"/>
                    <a:pt x="655" y="680"/>
                  </a:cubicBezTo>
                  <a:cubicBezTo>
                    <a:pt x="679" y="719"/>
                    <a:pt x="690" y="762"/>
                    <a:pt x="690" y="808"/>
                  </a:cubicBezTo>
                  <a:cubicBezTo>
                    <a:pt x="690" y="877"/>
                    <a:pt x="690" y="946"/>
                    <a:pt x="690" y="1015"/>
                  </a:cubicBezTo>
                  <a:cubicBezTo>
                    <a:pt x="690" y="1021"/>
                    <a:pt x="689" y="1027"/>
                    <a:pt x="689" y="10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5" name="Group 34">
            <a:extLst>
              <a:ext uri="{FF2B5EF4-FFF2-40B4-BE49-F238E27FC236}">
                <a16:creationId xmlns:a16="http://schemas.microsoft.com/office/drawing/2014/main" id="{775C6D72-874A-411F-BFF4-1E8AC1C13C36}"/>
              </a:ext>
            </a:extLst>
          </p:cNvPr>
          <p:cNvGrpSpPr/>
          <p:nvPr/>
        </p:nvGrpSpPr>
        <p:grpSpPr>
          <a:xfrm>
            <a:off x="6541969" y="2316923"/>
            <a:ext cx="318168" cy="314193"/>
            <a:chOff x="-13215938" y="681038"/>
            <a:chExt cx="4573588" cy="4516437"/>
          </a:xfrm>
          <a:solidFill>
            <a:schemeClr val="bg1"/>
          </a:solidFill>
        </p:grpSpPr>
        <p:sp>
          <p:nvSpPr>
            <p:cNvPr id="36" name="Freeform 47">
              <a:extLst>
                <a:ext uri="{FF2B5EF4-FFF2-40B4-BE49-F238E27FC236}">
                  <a16:creationId xmlns:a16="http://schemas.microsoft.com/office/drawing/2014/main" id="{84E600A8-7B5D-47ED-A5F7-6F4FB764DDF8}"/>
                </a:ext>
              </a:extLst>
            </p:cNvPr>
            <p:cNvSpPr>
              <a:spLocks noEditPoints="1"/>
            </p:cNvSpPr>
            <p:nvPr/>
          </p:nvSpPr>
          <p:spPr bwMode="auto">
            <a:xfrm>
              <a:off x="-13215938" y="1374775"/>
              <a:ext cx="4573588" cy="3822700"/>
            </a:xfrm>
            <a:custGeom>
              <a:avLst/>
              <a:gdLst>
                <a:gd name="T0" fmla="*/ 737 w 1213"/>
                <a:gd name="T1" fmla="*/ 968 h 1014"/>
                <a:gd name="T2" fmla="*/ 859 w 1213"/>
                <a:gd name="T3" fmla="*/ 968 h 1014"/>
                <a:gd name="T4" fmla="*/ 860 w 1213"/>
                <a:gd name="T5" fmla="*/ 947 h 1014"/>
                <a:gd name="T6" fmla="*/ 860 w 1213"/>
                <a:gd name="T7" fmla="*/ 41 h 1014"/>
                <a:gd name="T8" fmla="*/ 860 w 1213"/>
                <a:gd name="T9" fmla="*/ 25 h 1014"/>
                <a:gd name="T10" fmla="*/ 885 w 1213"/>
                <a:gd name="T11" fmla="*/ 1 h 1014"/>
                <a:gd name="T12" fmla="*/ 1097 w 1213"/>
                <a:gd name="T13" fmla="*/ 1 h 1014"/>
                <a:gd name="T14" fmla="*/ 1121 w 1213"/>
                <a:gd name="T15" fmla="*/ 25 h 1014"/>
                <a:gd name="T16" fmla="*/ 1121 w 1213"/>
                <a:gd name="T17" fmla="*/ 42 h 1014"/>
                <a:gd name="T18" fmla="*/ 1121 w 1213"/>
                <a:gd name="T19" fmla="*/ 946 h 1014"/>
                <a:gd name="T20" fmla="*/ 1121 w 1213"/>
                <a:gd name="T21" fmla="*/ 969 h 1014"/>
                <a:gd name="T22" fmla="*/ 1190 w 1213"/>
                <a:gd name="T23" fmla="*/ 969 h 1014"/>
                <a:gd name="T24" fmla="*/ 1213 w 1213"/>
                <a:gd name="T25" fmla="*/ 991 h 1014"/>
                <a:gd name="T26" fmla="*/ 1191 w 1213"/>
                <a:gd name="T27" fmla="*/ 1014 h 1014"/>
                <a:gd name="T28" fmla="*/ 1183 w 1213"/>
                <a:gd name="T29" fmla="*/ 1014 h 1014"/>
                <a:gd name="T30" fmla="*/ 1156 w 1213"/>
                <a:gd name="T31" fmla="*/ 1014 h 1014"/>
                <a:gd name="T32" fmla="*/ 37 w 1213"/>
                <a:gd name="T33" fmla="*/ 1014 h 1014"/>
                <a:gd name="T34" fmla="*/ 22 w 1213"/>
                <a:gd name="T35" fmla="*/ 1014 h 1014"/>
                <a:gd name="T36" fmla="*/ 1 w 1213"/>
                <a:gd name="T37" fmla="*/ 992 h 1014"/>
                <a:gd name="T38" fmla="*/ 23 w 1213"/>
                <a:gd name="T39" fmla="*/ 969 h 1014"/>
                <a:gd name="T40" fmla="*/ 74 w 1213"/>
                <a:gd name="T41" fmla="*/ 968 h 1014"/>
                <a:gd name="T42" fmla="*/ 91 w 1213"/>
                <a:gd name="T43" fmla="*/ 968 h 1014"/>
                <a:gd name="T44" fmla="*/ 92 w 1213"/>
                <a:gd name="T45" fmla="*/ 950 h 1014"/>
                <a:gd name="T46" fmla="*/ 92 w 1213"/>
                <a:gd name="T47" fmla="*/ 725 h 1014"/>
                <a:gd name="T48" fmla="*/ 125 w 1213"/>
                <a:gd name="T49" fmla="*/ 692 h 1014"/>
                <a:gd name="T50" fmla="*/ 323 w 1213"/>
                <a:gd name="T51" fmla="*/ 692 h 1014"/>
                <a:gd name="T52" fmla="*/ 353 w 1213"/>
                <a:gd name="T53" fmla="*/ 723 h 1014"/>
                <a:gd name="T54" fmla="*/ 353 w 1213"/>
                <a:gd name="T55" fmla="*/ 949 h 1014"/>
                <a:gd name="T56" fmla="*/ 353 w 1213"/>
                <a:gd name="T57" fmla="*/ 968 h 1014"/>
                <a:gd name="T58" fmla="*/ 476 w 1213"/>
                <a:gd name="T59" fmla="*/ 968 h 1014"/>
                <a:gd name="T60" fmla="*/ 476 w 1213"/>
                <a:gd name="T61" fmla="*/ 948 h 1014"/>
                <a:gd name="T62" fmla="*/ 476 w 1213"/>
                <a:gd name="T63" fmla="*/ 390 h 1014"/>
                <a:gd name="T64" fmla="*/ 512 w 1213"/>
                <a:gd name="T65" fmla="*/ 354 h 1014"/>
                <a:gd name="T66" fmla="*/ 704 w 1213"/>
                <a:gd name="T67" fmla="*/ 354 h 1014"/>
                <a:gd name="T68" fmla="*/ 737 w 1213"/>
                <a:gd name="T69" fmla="*/ 387 h 1014"/>
                <a:gd name="T70" fmla="*/ 737 w 1213"/>
                <a:gd name="T71" fmla="*/ 947 h 1014"/>
                <a:gd name="T72" fmla="*/ 737 w 1213"/>
                <a:gd name="T73" fmla="*/ 968 h 1014"/>
                <a:gd name="T74" fmla="*/ 908 w 1213"/>
                <a:gd name="T75" fmla="*/ 48 h 1014"/>
                <a:gd name="T76" fmla="*/ 908 w 1213"/>
                <a:gd name="T77" fmla="*/ 968 h 1014"/>
                <a:gd name="T78" fmla="*/ 1074 w 1213"/>
                <a:gd name="T79" fmla="*/ 968 h 1014"/>
                <a:gd name="T80" fmla="*/ 1074 w 1213"/>
                <a:gd name="T81" fmla="*/ 48 h 1014"/>
                <a:gd name="T82" fmla="*/ 908 w 1213"/>
                <a:gd name="T83" fmla="*/ 48 h 1014"/>
                <a:gd name="T84" fmla="*/ 523 w 1213"/>
                <a:gd name="T85" fmla="*/ 400 h 1014"/>
                <a:gd name="T86" fmla="*/ 523 w 1213"/>
                <a:gd name="T87" fmla="*/ 968 h 1014"/>
                <a:gd name="T88" fmla="*/ 690 w 1213"/>
                <a:gd name="T89" fmla="*/ 968 h 1014"/>
                <a:gd name="T90" fmla="*/ 690 w 1213"/>
                <a:gd name="T91" fmla="*/ 400 h 1014"/>
                <a:gd name="T92" fmla="*/ 523 w 1213"/>
                <a:gd name="T93" fmla="*/ 400 h 1014"/>
                <a:gd name="T94" fmla="*/ 139 w 1213"/>
                <a:gd name="T95" fmla="*/ 738 h 1014"/>
                <a:gd name="T96" fmla="*/ 139 w 1213"/>
                <a:gd name="T97" fmla="*/ 968 h 1014"/>
                <a:gd name="T98" fmla="*/ 306 w 1213"/>
                <a:gd name="T99" fmla="*/ 968 h 1014"/>
                <a:gd name="T100" fmla="*/ 306 w 1213"/>
                <a:gd name="T101" fmla="*/ 738 h 1014"/>
                <a:gd name="T102" fmla="*/ 139 w 1213"/>
                <a:gd name="T103" fmla="*/ 738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3" h="1014">
                  <a:moveTo>
                    <a:pt x="737" y="968"/>
                  </a:moveTo>
                  <a:cubicBezTo>
                    <a:pt x="779" y="968"/>
                    <a:pt x="818" y="968"/>
                    <a:pt x="859" y="968"/>
                  </a:cubicBezTo>
                  <a:cubicBezTo>
                    <a:pt x="860" y="960"/>
                    <a:pt x="860" y="954"/>
                    <a:pt x="860" y="947"/>
                  </a:cubicBezTo>
                  <a:cubicBezTo>
                    <a:pt x="860" y="645"/>
                    <a:pt x="860" y="343"/>
                    <a:pt x="860" y="41"/>
                  </a:cubicBezTo>
                  <a:cubicBezTo>
                    <a:pt x="860" y="36"/>
                    <a:pt x="860" y="30"/>
                    <a:pt x="860" y="25"/>
                  </a:cubicBezTo>
                  <a:cubicBezTo>
                    <a:pt x="862" y="9"/>
                    <a:pt x="870" y="1"/>
                    <a:pt x="885" y="1"/>
                  </a:cubicBezTo>
                  <a:cubicBezTo>
                    <a:pt x="956" y="0"/>
                    <a:pt x="1026" y="0"/>
                    <a:pt x="1097" y="1"/>
                  </a:cubicBezTo>
                  <a:cubicBezTo>
                    <a:pt x="1112" y="1"/>
                    <a:pt x="1120" y="9"/>
                    <a:pt x="1121" y="25"/>
                  </a:cubicBezTo>
                  <a:cubicBezTo>
                    <a:pt x="1122" y="31"/>
                    <a:pt x="1121" y="36"/>
                    <a:pt x="1121" y="42"/>
                  </a:cubicBezTo>
                  <a:cubicBezTo>
                    <a:pt x="1121" y="343"/>
                    <a:pt x="1121" y="644"/>
                    <a:pt x="1121" y="946"/>
                  </a:cubicBezTo>
                  <a:cubicBezTo>
                    <a:pt x="1121" y="953"/>
                    <a:pt x="1121" y="960"/>
                    <a:pt x="1121" y="969"/>
                  </a:cubicBezTo>
                  <a:cubicBezTo>
                    <a:pt x="1145" y="969"/>
                    <a:pt x="1168" y="968"/>
                    <a:pt x="1190" y="969"/>
                  </a:cubicBezTo>
                  <a:cubicBezTo>
                    <a:pt x="1204" y="969"/>
                    <a:pt x="1213" y="978"/>
                    <a:pt x="1213" y="991"/>
                  </a:cubicBezTo>
                  <a:cubicBezTo>
                    <a:pt x="1213" y="1004"/>
                    <a:pt x="1204" y="1013"/>
                    <a:pt x="1191" y="1014"/>
                  </a:cubicBezTo>
                  <a:cubicBezTo>
                    <a:pt x="1188" y="1014"/>
                    <a:pt x="1186" y="1014"/>
                    <a:pt x="1183" y="1014"/>
                  </a:cubicBezTo>
                  <a:cubicBezTo>
                    <a:pt x="1174" y="1014"/>
                    <a:pt x="1165" y="1014"/>
                    <a:pt x="1156" y="1014"/>
                  </a:cubicBezTo>
                  <a:cubicBezTo>
                    <a:pt x="783" y="1014"/>
                    <a:pt x="410" y="1014"/>
                    <a:pt x="37" y="1014"/>
                  </a:cubicBezTo>
                  <a:cubicBezTo>
                    <a:pt x="32" y="1014"/>
                    <a:pt x="27" y="1014"/>
                    <a:pt x="22" y="1014"/>
                  </a:cubicBezTo>
                  <a:cubicBezTo>
                    <a:pt x="9" y="1013"/>
                    <a:pt x="1" y="1004"/>
                    <a:pt x="1" y="992"/>
                  </a:cubicBezTo>
                  <a:cubicBezTo>
                    <a:pt x="0" y="979"/>
                    <a:pt x="9" y="969"/>
                    <a:pt x="23" y="969"/>
                  </a:cubicBezTo>
                  <a:cubicBezTo>
                    <a:pt x="40" y="968"/>
                    <a:pt x="57" y="968"/>
                    <a:pt x="74" y="968"/>
                  </a:cubicBezTo>
                  <a:cubicBezTo>
                    <a:pt x="79" y="968"/>
                    <a:pt x="85" y="968"/>
                    <a:pt x="91" y="968"/>
                  </a:cubicBezTo>
                  <a:cubicBezTo>
                    <a:pt x="92" y="961"/>
                    <a:pt x="92" y="955"/>
                    <a:pt x="92" y="950"/>
                  </a:cubicBezTo>
                  <a:cubicBezTo>
                    <a:pt x="92" y="875"/>
                    <a:pt x="92" y="800"/>
                    <a:pt x="92" y="725"/>
                  </a:cubicBezTo>
                  <a:cubicBezTo>
                    <a:pt x="92" y="698"/>
                    <a:pt x="99" y="692"/>
                    <a:pt x="125" y="692"/>
                  </a:cubicBezTo>
                  <a:cubicBezTo>
                    <a:pt x="191" y="692"/>
                    <a:pt x="257" y="692"/>
                    <a:pt x="323" y="692"/>
                  </a:cubicBezTo>
                  <a:cubicBezTo>
                    <a:pt x="346" y="692"/>
                    <a:pt x="353" y="699"/>
                    <a:pt x="353" y="723"/>
                  </a:cubicBezTo>
                  <a:cubicBezTo>
                    <a:pt x="353" y="798"/>
                    <a:pt x="353" y="874"/>
                    <a:pt x="353" y="949"/>
                  </a:cubicBezTo>
                  <a:cubicBezTo>
                    <a:pt x="353" y="955"/>
                    <a:pt x="353" y="961"/>
                    <a:pt x="353" y="968"/>
                  </a:cubicBezTo>
                  <a:cubicBezTo>
                    <a:pt x="395" y="968"/>
                    <a:pt x="435" y="968"/>
                    <a:pt x="476" y="968"/>
                  </a:cubicBezTo>
                  <a:cubicBezTo>
                    <a:pt x="476" y="960"/>
                    <a:pt x="476" y="954"/>
                    <a:pt x="476" y="948"/>
                  </a:cubicBezTo>
                  <a:cubicBezTo>
                    <a:pt x="476" y="762"/>
                    <a:pt x="476" y="576"/>
                    <a:pt x="476" y="390"/>
                  </a:cubicBezTo>
                  <a:cubicBezTo>
                    <a:pt x="476" y="359"/>
                    <a:pt x="482" y="354"/>
                    <a:pt x="512" y="354"/>
                  </a:cubicBezTo>
                  <a:cubicBezTo>
                    <a:pt x="576" y="354"/>
                    <a:pt x="640" y="354"/>
                    <a:pt x="704" y="354"/>
                  </a:cubicBezTo>
                  <a:cubicBezTo>
                    <a:pt x="731" y="354"/>
                    <a:pt x="737" y="360"/>
                    <a:pt x="737" y="387"/>
                  </a:cubicBezTo>
                  <a:cubicBezTo>
                    <a:pt x="737" y="574"/>
                    <a:pt x="737" y="760"/>
                    <a:pt x="737" y="947"/>
                  </a:cubicBezTo>
                  <a:cubicBezTo>
                    <a:pt x="737" y="953"/>
                    <a:pt x="737" y="960"/>
                    <a:pt x="737" y="968"/>
                  </a:cubicBezTo>
                  <a:close/>
                  <a:moveTo>
                    <a:pt x="908" y="48"/>
                  </a:moveTo>
                  <a:cubicBezTo>
                    <a:pt x="908" y="355"/>
                    <a:pt x="908" y="661"/>
                    <a:pt x="908" y="968"/>
                  </a:cubicBezTo>
                  <a:cubicBezTo>
                    <a:pt x="964" y="968"/>
                    <a:pt x="1019" y="968"/>
                    <a:pt x="1074" y="968"/>
                  </a:cubicBezTo>
                  <a:cubicBezTo>
                    <a:pt x="1074" y="660"/>
                    <a:pt x="1074" y="354"/>
                    <a:pt x="1074" y="48"/>
                  </a:cubicBezTo>
                  <a:cubicBezTo>
                    <a:pt x="1018" y="48"/>
                    <a:pt x="963" y="48"/>
                    <a:pt x="908" y="48"/>
                  </a:cubicBezTo>
                  <a:close/>
                  <a:moveTo>
                    <a:pt x="523" y="400"/>
                  </a:moveTo>
                  <a:cubicBezTo>
                    <a:pt x="523" y="590"/>
                    <a:pt x="523" y="779"/>
                    <a:pt x="523" y="968"/>
                  </a:cubicBezTo>
                  <a:cubicBezTo>
                    <a:pt x="579" y="968"/>
                    <a:pt x="635" y="968"/>
                    <a:pt x="690" y="968"/>
                  </a:cubicBezTo>
                  <a:cubicBezTo>
                    <a:pt x="690" y="778"/>
                    <a:pt x="690" y="589"/>
                    <a:pt x="690" y="400"/>
                  </a:cubicBezTo>
                  <a:cubicBezTo>
                    <a:pt x="634" y="400"/>
                    <a:pt x="579" y="400"/>
                    <a:pt x="523" y="400"/>
                  </a:cubicBezTo>
                  <a:close/>
                  <a:moveTo>
                    <a:pt x="139" y="738"/>
                  </a:moveTo>
                  <a:cubicBezTo>
                    <a:pt x="139" y="815"/>
                    <a:pt x="139" y="891"/>
                    <a:pt x="139" y="968"/>
                  </a:cubicBezTo>
                  <a:cubicBezTo>
                    <a:pt x="195" y="968"/>
                    <a:pt x="250" y="968"/>
                    <a:pt x="306" y="968"/>
                  </a:cubicBezTo>
                  <a:cubicBezTo>
                    <a:pt x="306" y="891"/>
                    <a:pt x="306" y="815"/>
                    <a:pt x="306" y="738"/>
                  </a:cubicBezTo>
                  <a:cubicBezTo>
                    <a:pt x="250" y="738"/>
                    <a:pt x="195" y="738"/>
                    <a:pt x="139" y="7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48">
              <a:extLst>
                <a:ext uri="{FF2B5EF4-FFF2-40B4-BE49-F238E27FC236}">
                  <a16:creationId xmlns:a16="http://schemas.microsoft.com/office/drawing/2014/main" id="{B820C1D8-87B6-4E81-8884-92871119BA78}"/>
                </a:ext>
              </a:extLst>
            </p:cNvPr>
            <p:cNvSpPr>
              <a:spLocks/>
            </p:cNvSpPr>
            <p:nvPr/>
          </p:nvSpPr>
          <p:spPr bwMode="auto">
            <a:xfrm>
              <a:off x="-13166725" y="681038"/>
              <a:ext cx="2733675" cy="2728913"/>
            </a:xfrm>
            <a:custGeom>
              <a:avLst/>
              <a:gdLst>
                <a:gd name="T0" fmla="*/ 642 w 725"/>
                <a:gd name="T1" fmla="*/ 46 h 724"/>
                <a:gd name="T2" fmla="*/ 551 w 725"/>
                <a:gd name="T3" fmla="*/ 46 h 724"/>
                <a:gd name="T4" fmla="*/ 525 w 725"/>
                <a:gd name="T5" fmla="*/ 25 h 724"/>
                <a:gd name="T6" fmla="*/ 548 w 725"/>
                <a:gd name="T7" fmla="*/ 1 h 724"/>
                <a:gd name="T8" fmla="*/ 701 w 725"/>
                <a:gd name="T9" fmla="*/ 1 h 724"/>
                <a:gd name="T10" fmla="*/ 724 w 725"/>
                <a:gd name="T11" fmla="*/ 25 h 724"/>
                <a:gd name="T12" fmla="*/ 724 w 725"/>
                <a:gd name="T13" fmla="*/ 164 h 724"/>
                <a:gd name="T14" fmla="*/ 702 w 725"/>
                <a:gd name="T15" fmla="*/ 155 h 724"/>
                <a:gd name="T16" fmla="*/ 679 w 725"/>
                <a:gd name="T17" fmla="*/ 164 h 724"/>
                <a:gd name="T18" fmla="*/ 679 w 725"/>
                <a:gd name="T19" fmla="*/ 80 h 724"/>
                <a:gd name="T20" fmla="*/ 664 w 725"/>
                <a:gd name="T21" fmla="*/ 94 h 724"/>
                <a:gd name="T22" fmla="*/ 52 w 725"/>
                <a:gd name="T23" fmla="*/ 705 h 724"/>
                <a:gd name="T24" fmla="*/ 40 w 725"/>
                <a:gd name="T25" fmla="*/ 717 h 724"/>
                <a:gd name="T26" fmla="*/ 9 w 725"/>
                <a:gd name="T27" fmla="*/ 715 h 724"/>
                <a:gd name="T28" fmla="*/ 8 w 725"/>
                <a:gd name="T29" fmla="*/ 685 h 724"/>
                <a:gd name="T30" fmla="*/ 19 w 725"/>
                <a:gd name="T31" fmla="*/ 673 h 724"/>
                <a:gd name="T32" fmla="*/ 631 w 725"/>
                <a:gd name="T33" fmla="*/ 61 h 724"/>
                <a:gd name="T34" fmla="*/ 644 w 725"/>
                <a:gd name="T35" fmla="*/ 51 h 724"/>
                <a:gd name="T36" fmla="*/ 642 w 725"/>
                <a:gd name="T37" fmla="*/ 4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5" h="724">
                  <a:moveTo>
                    <a:pt x="642" y="46"/>
                  </a:moveTo>
                  <a:cubicBezTo>
                    <a:pt x="611" y="46"/>
                    <a:pt x="581" y="46"/>
                    <a:pt x="551" y="46"/>
                  </a:cubicBezTo>
                  <a:cubicBezTo>
                    <a:pt x="535" y="46"/>
                    <a:pt x="526" y="38"/>
                    <a:pt x="525" y="25"/>
                  </a:cubicBezTo>
                  <a:cubicBezTo>
                    <a:pt x="524" y="12"/>
                    <a:pt x="534" y="1"/>
                    <a:pt x="548" y="1"/>
                  </a:cubicBezTo>
                  <a:cubicBezTo>
                    <a:pt x="599" y="0"/>
                    <a:pt x="650" y="0"/>
                    <a:pt x="701" y="1"/>
                  </a:cubicBezTo>
                  <a:cubicBezTo>
                    <a:pt x="715" y="1"/>
                    <a:pt x="724" y="10"/>
                    <a:pt x="724" y="25"/>
                  </a:cubicBezTo>
                  <a:cubicBezTo>
                    <a:pt x="725" y="71"/>
                    <a:pt x="724" y="117"/>
                    <a:pt x="724" y="164"/>
                  </a:cubicBezTo>
                  <a:cubicBezTo>
                    <a:pt x="716" y="160"/>
                    <a:pt x="709" y="155"/>
                    <a:pt x="702" y="155"/>
                  </a:cubicBezTo>
                  <a:cubicBezTo>
                    <a:pt x="694" y="155"/>
                    <a:pt x="687" y="160"/>
                    <a:pt x="679" y="164"/>
                  </a:cubicBezTo>
                  <a:cubicBezTo>
                    <a:pt x="679" y="138"/>
                    <a:pt x="679" y="111"/>
                    <a:pt x="679" y="80"/>
                  </a:cubicBezTo>
                  <a:cubicBezTo>
                    <a:pt x="672" y="86"/>
                    <a:pt x="668" y="90"/>
                    <a:pt x="664" y="94"/>
                  </a:cubicBezTo>
                  <a:cubicBezTo>
                    <a:pt x="460" y="297"/>
                    <a:pt x="256" y="501"/>
                    <a:pt x="52" y="705"/>
                  </a:cubicBezTo>
                  <a:cubicBezTo>
                    <a:pt x="48" y="709"/>
                    <a:pt x="44" y="713"/>
                    <a:pt x="40" y="717"/>
                  </a:cubicBezTo>
                  <a:cubicBezTo>
                    <a:pt x="30" y="724"/>
                    <a:pt x="17" y="723"/>
                    <a:pt x="9" y="715"/>
                  </a:cubicBezTo>
                  <a:cubicBezTo>
                    <a:pt x="0" y="705"/>
                    <a:pt x="0" y="695"/>
                    <a:pt x="8" y="685"/>
                  </a:cubicBezTo>
                  <a:cubicBezTo>
                    <a:pt x="11" y="680"/>
                    <a:pt x="16" y="677"/>
                    <a:pt x="19" y="673"/>
                  </a:cubicBezTo>
                  <a:cubicBezTo>
                    <a:pt x="223" y="469"/>
                    <a:pt x="427" y="265"/>
                    <a:pt x="631" y="61"/>
                  </a:cubicBezTo>
                  <a:cubicBezTo>
                    <a:pt x="635" y="57"/>
                    <a:pt x="640" y="54"/>
                    <a:pt x="644" y="51"/>
                  </a:cubicBezTo>
                  <a:cubicBezTo>
                    <a:pt x="643" y="49"/>
                    <a:pt x="643" y="48"/>
                    <a:pt x="64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8" name="Freeform 19">
            <a:extLst>
              <a:ext uri="{FF2B5EF4-FFF2-40B4-BE49-F238E27FC236}">
                <a16:creationId xmlns:a16="http://schemas.microsoft.com/office/drawing/2014/main" id="{4CFB7F26-CF2D-46C7-8180-61A1B47CEE07}"/>
              </a:ext>
            </a:extLst>
          </p:cNvPr>
          <p:cNvSpPr>
            <a:spLocks noEditPoints="1"/>
          </p:cNvSpPr>
          <p:nvPr/>
        </p:nvSpPr>
        <p:spPr bwMode="auto">
          <a:xfrm>
            <a:off x="6493350" y="1335737"/>
            <a:ext cx="404817" cy="398441"/>
          </a:xfrm>
          <a:custGeom>
            <a:avLst/>
            <a:gdLst>
              <a:gd name="T0" fmla="*/ 1397 w 1524"/>
              <a:gd name="T1" fmla="*/ 1006 h 1500"/>
              <a:gd name="T2" fmla="*/ 1328 w 1524"/>
              <a:gd name="T3" fmla="*/ 823 h 1500"/>
              <a:gd name="T4" fmla="*/ 1080 w 1524"/>
              <a:gd name="T5" fmla="*/ 796 h 1500"/>
              <a:gd name="T6" fmla="*/ 876 w 1524"/>
              <a:gd name="T7" fmla="*/ 934 h 1500"/>
              <a:gd name="T8" fmla="*/ 810 w 1524"/>
              <a:gd name="T9" fmla="*/ 1152 h 1500"/>
              <a:gd name="T10" fmla="*/ 921 w 1524"/>
              <a:gd name="T11" fmla="*/ 1401 h 1500"/>
              <a:gd name="T12" fmla="*/ 1115 w 1524"/>
              <a:gd name="T13" fmla="*/ 1410 h 1500"/>
              <a:gd name="T14" fmla="*/ 1304 w 1524"/>
              <a:gd name="T15" fmla="*/ 1377 h 1500"/>
              <a:gd name="T16" fmla="*/ 1495 w 1524"/>
              <a:gd name="T17" fmla="*/ 1284 h 1500"/>
              <a:gd name="T18" fmla="*/ 1309 w 1524"/>
              <a:gd name="T19" fmla="*/ 1292 h 1500"/>
              <a:gd name="T20" fmla="*/ 1163 w 1524"/>
              <a:gd name="T21" fmla="*/ 1349 h 1500"/>
              <a:gd name="T22" fmla="*/ 984 w 1524"/>
              <a:gd name="T23" fmla="*/ 1369 h 1500"/>
              <a:gd name="T24" fmla="*/ 878 w 1524"/>
              <a:gd name="T25" fmla="*/ 1173 h 1500"/>
              <a:gd name="T26" fmla="*/ 931 w 1524"/>
              <a:gd name="T27" fmla="*/ 972 h 1500"/>
              <a:gd name="T28" fmla="*/ 1117 w 1524"/>
              <a:gd name="T29" fmla="*/ 855 h 1500"/>
              <a:gd name="T30" fmla="*/ 1336 w 1524"/>
              <a:gd name="T31" fmla="*/ 905 h 1500"/>
              <a:gd name="T32" fmla="*/ 1450 w 1524"/>
              <a:gd name="T33" fmla="*/ 1073 h 1500"/>
              <a:gd name="T34" fmla="*/ 775 w 1524"/>
              <a:gd name="T35" fmla="*/ 828 h 1500"/>
              <a:gd name="T36" fmla="*/ 895 w 1524"/>
              <a:gd name="T37" fmla="*/ 660 h 1500"/>
              <a:gd name="T38" fmla="*/ 1032 w 1524"/>
              <a:gd name="T39" fmla="*/ 510 h 1500"/>
              <a:gd name="T40" fmla="*/ 974 w 1524"/>
              <a:gd name="T41" fmla="*/ 276 h 1500"/>
              <a:gd name="T42" fmla="*/ 814 w 1524"/>
              <a:gd name="T43" fmla="*/ 95 h 1500"/>
              <a:gd name="T44" fmla="*/ 619 w 1524"/>
              <a:gd name="T45" fmla="*/ 10 h 1500"/>
              <a:gd name="T46" fmla="*/ 449 w 1524"/>
              <a:gd name="T47" fmla="*/ 116 h 1500"/>
              <a:gd name="T48" fmla="*/ 260 w 1524"/>
              <a:gd name="T49" fmla="*/ 201 h 1500"/>
              <a:gd name="T50" fmla="*/ 55 w 1524"/>
              <a:gd name="T51" fmla="*/ 286 h 1500"/>
              <a:gd name="T52" fmla="*/ 0 w 1524"/>
              <a:gd name="T53" fmla="*/ 519 h 1500"/>
              <a:gd name="T54" fmla="*/ 36 w 1524"/>
              <a:gd name="T55" fmla="*/ 705 h 1500"/>
              <a:gd name="T56" fmla="*/ 174 w 1524"/>
              <a:gd name="T57" fmla="*/ 902 h 1500"/>
              <a:gd name="T58" fmla="*/ 389 w 1524"/>
              <a:gd name="T59" fmla="*/ 1016 h 1500"/>
              <a:gd name="T60" fmla="*/ 581 w 1524"/>
              <a:gd name="T61" fmla="*/ 916 h 1500"/>
              <a:gd name="T62" fmla="*/ 773 w 1524"/>
              <a:gd name="T63" fmla="*/ 831 h 1500"/>
              <a:gd name="T64" fmla="*/ 725 w 1524"/>
              <a:gd name="T65" fmla="*/ 915 h 1500"/>
              <a:gd name="T66" fmla="*/ 498 w 1524"/>
              <a:gd name="T67" fmla="*/ 966 h 1500"/>
              <a:gd name="T68" fmla="*/ 276 w 1524"/>
              <a:gd name="T69" fmla="*/ 895 h 1500"/>
              <a:gd name="T70" fmla="*/ 117 w 1524"/>
              <a:gd name="T71" fmla="*/ 725 h 1500"/>
              <a:gd name="T72" fmla="*/ 68 w 1524"/>
              <a:gd name="T73" fmla="*/ 498 h 1500"/>
              <a:gd name="T74" fmla="*/ 137 w 1524"/>
              <a:gd name="T75" fmla="*/ 276 h 1500"/>
              <a:gd name="T76" fmla="*/ 334 w 1524"/>
              <a:gd name="T77" fmla="*/ 228 h 1500"/>
              <a:gd name="T78" fmla="*/ 502 w 1524"/>
              <a:gd name="T79" fmla="*/ 175 h 1500"/>
              <a:gd name="T80" fmla="*/ 674 w 1524"/>
              <a:gd name="T81" fmla="*/ 215 h 1500"/>
              <a:gd name="T82" fmla="*/ 791 w 1524"/>
              <a:gd name="T83" fmla="*/ 316 h 1500"/>
              <a:gd name="T84" fmla="*/ 857 w 1524"/>
              <a:gd name="T85" fmla="*/ 502 h 1500"/>
              <a:gd name="T86" fmla="*/ 817 w 1524"/>
              <a:gd name="T87" fmla="*/ 674 h 1500"/>
              <a:gd name="T88" fmla="*/ 498 w 1524"/>
              <a:gd name="T89" fmla="*/ 337 h 1500"/>
              <a:gd name="T90" fmla="*/ 358 w 1524"/>
              <a:gd name="T91" fmla="*/ 430 h 1500"/>
              <a:gd name="T92" fmla="*/ 352 w 1524"/>
              <a:gd name="T93" fmla="*/ 586 h 1500"/>
              <a:gd name="T94" fmla="*/ 480 w 1524"/>
              <a:gd name="T95" fmla="*/ 692 h 1500"/>
              <a:gd name="T96" fmla="*/ 631 w 1524"/>
              <a:gd name="T97" fmla="*/ 655 h 1500"/>
              <a:gd name="T98" fmla="*/ 695 w 1524"/>
              <a:gd name="T99" fmla="*/ 517 h 1500"/>
              <a:gd name="T100" fmla="*/ 616 w 1524"/>
              <a:gd name="T101" fmla="*/ 368 h 1500"/>
              <a:gd name="T102" fmla="*/ 504 w 1524"/>
              <a:gd name="T103" fmla="*/ 629 h 1500"/>
              <a:gd name="T104" fmla="*/ 417 w 1524"/>
              <a:gd name="T105" fmla="*/ 570 h 1500"/>
              <a:gd name="T106" fmla="*/ 413 w 1524"/>
              <a:gd name="T107" fmla="*/ 472 h 1500"/>
              <a:gd name="T108" fmla="*/ 493 w 1524"/>
              <a:gd name="T109" fmla="*/ 405 h 1500"/>
              <a:gd name="T110" fmla="*/ 589 w 1524"/>
              <a:gd name="T111" fmla="*/ 429 h 1500"/>
              <a:gd name="T112" fmla="*/ 629 w 1524"/>
              <a:gd name="T113" fmla="*/ 517 h 1500"/>
              <a:gd name="T114" fmla="*/ 579 w 1524"/>
              <a:gd name="T115" fmla="*/ 61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4" h="1500">
                <a:moveTo>
                  <a:pt x="1431" y="1195"/>
                </a:moveTo>
                <a:lnTo>
                  <a:pt x="1524" y="1160"/>
                </a:lnTo>
                <a:lnTo>
                  <a:pt x="1524" y="1136"/>
                </a:lnTo>
                <a:lnTo>
                  <a:pt x="1524" y="1136"/>
                </a:lnTo>
                <a:lnTo>
                  <a:pt x="1522" y="1110"/>
                </a:lnTo>
                <a:lnTo>
                  <a:pt x="1519" y="1083"/>
                </a:lnTo>
                <a:lnTo>
                  <a:pt x="1513" y="1057"/>
                </a:lnTo>
                <a:lnTo>
                  <a:pt x="1506" y="1032"/>
                </a:lnTo>
                <a:lnTo>
                  <a:pt x="1498" y="1009"/>
                </a:lnTo>
                <a:lnTo>
                  <a:pt x="1397" y="1006"/>
                </a:lnTo>
                <a:lnTo>
                  <a:pt x="1397" y="1006"/>
                </a:lnTo>
                <a:lnTo>
                  <a:pt x="1389" y="995"/>
                </a:lnTo>
                <a:lnTo>
                  <a:pt x="1431" y="900"/>
                </a:lnTo>
                <a:lnTo>
                  <a:pt x="1413" y="884"/>
                </a:lnTo>
                <a:lnTo>
                  <a:pt x="1413" y="884"/>
                </a:lnTo>
                <a:lnTo>
                  <a:pt x="1396" y="868"/>
                </a:lnTo>
                <a:lnTo>
                  <a:pt x="1375" y="852"/>
                </a:lnTo>
                <a:lnTo>
                  <a:pt x="1375" y="852"/>
                </a:lnTo>
                <a:lnTo>
                  <a:pt x="1352" y="838"/>
                </a:lnTo>
                <a:lnTo>
                  <a:pt x="1328" y="823"/>
                </a:lnTo>
                <a:lnTo>
                  <a:pt x="1308" y="814"/>
                </a:lnTo>
                <a:lnTo>
                  <a:pt x="1232" y="884"/>
                </a:lnTo>
                <a:lnTo>
                  <a:pt x="1232" y="884"/>
                </a:lnTo>
                <a:lnTo>
                  <a:pt x="1219" y="881"/>
                </a:lnTo>
                <a:lnTo>
                  <a:pt x="1181" y="785"/>
                </a:lnTo>
                <a:lnTo>
                  <a:pt x="1158" y="785"/>
                </a:lnTo>
                <a:lnTo>
                  <a:pt x="1158" y="785"/>
                </a:lnTo>
                <a:lnTo>
                  <a:pt x="1131" y="786"/>
                </a:lnTo>
                <a:lnTo>
                  <a:pt x="1105" y="791"/>
                </a:lnTo>
                <a:lnTo>
                  <a:pt x="1080" y="796"/>
                </a:lnTo>
                <a:lnTo>
                  <a:pt x="1054" y="802"/>
                </a:lnTo>
                <a:lnTo>
                  <a:pt x="1032" y="810"/>
                </a:lnTo>
                <a:lnTo>
                  <a:pt x="1028" y="913"/>
                </a:lnTo>
                <a:lnTo>
                  <a:pt x="1028" y="913"/>
                </a:lnTo>
                <a:lnTo>
                  <a:pt x="1017" y="921"/>
                </a:lnTo>
                <a:lnTo>
                  <a:pt x="924" y="881"/>
                </a:lnTo>
                <a:lnTo>
                  <a:pt x="908" y="897"/>
                </a:lnTo>
                <a:lnTo>
                  <a:pt x="908" y="897"/>
                </a:lnTo>
                <a:lnTo>
                  <a:pt x="892" y="915"/>
                </a:lnTo>
                <a:lnTo>
                  <a:pt x="876" y="934"/>
                </a:lnTo>
                <a:lnTo>
                  <a:pt x="876" y="934"/>
                </a:lnTo>
                <a:lnTo>
                  <a:pt x="860" y="958"/>
                </a:lnTo>
                <a:lnTo>
                  <a:pt x="847" y="984"/>
                </a:lnTo>
                <a:lnTo>
                  <a:pt x="836" y="1003"/>
                </a:lnTo>
                <a:lnTo>
                  <a:pt x="905" y="1078"/>
                </a:lnTo>
                <a:lnTo>
                  <a:pt x="905" y="1078"/>
                </a:lnTo>
                <a:lnTo>
                  <a:pt x="902" y="1093"/>
                </a:lnTo>
                <a:lnTo>
                  <a:pt x="809" y="1128"/>
                </a:lnTo>
                <a:lnTo>
                  <a:pt x="810" y="1152"/>
                </a:lnTo>
                <a:lnTo>
                  <a:pt x="810" y="1152"/>
                </a:lnTo>
                <a:lnTo>
                  <a:pt x="812" y="1179"/>
                </a:lnTo>
                <a:lnTo>
                  <a:pt x="815" y="1205"/>
                </a:lnTo>
                <a:lnTo>
                  <a:pt x="822" y="1231"/>
                </a:lnTo>
                <a:lnTo>
                  <a:pt x="828" y="1256"/>
                </a:lnTo>
                <a:lnTo>
                  <a:pt x="836" y="1279"/>
                </a:lnTo>
                <a:lnTo>
                  <a:pt x="934" y="1282"/>
                </a:lnTo>
                <a:lnTo>
                  <a:pt x="934" y="1282"/>
                </a:lnTo>
                <a:lnTo>
                  <a:pt x="943" y="1295"/>
                </a:lnTo>
                <a:lnTo>
                  <a:pt x="903" y="1385"/>
                </a:lnTo>
                <a:lnTo>
                  <a:pt x="921" y="1401"/>
                </a:lnTo>
                <a:lnTo>
                  <a:pt x="921" y="1401"/>
                </a:lnTo>
                <a:lnTo>
                  <a:pt x="939" y="1417"/>
                </a:lnTo>
                <a:lnTo>
                  <a:pt x="958" y="1433"/>
                </a:lnTo>
                <a:lnTo>
                  <a:pt x="958" y="1433"/>
                </a:lnTo>
                <a:lnTo>
                  <a:pt x="984" y="1449"/>
                </a:lnTo>
                <a:lnTo>
                  <a:pt x="1008" y="1462"/>
                </a:lnTo>
                <a:lnTo>
                  <a:pt x="1028" y="1473"/>
                </a:lnTo>
                <a:lnTo>
                  <a:pt x="1099" y="1405"/>
                </a:lnTo>
                <a:lnTo>
                  <a:pt x="1099" y="1405"/>
                </a:lnTo>
                <a:lnTo>
                  <a:pt x="1115" y="1410"/>
                </a:lnTo>
                <a:lnTo>
                  <a:pt x="1150" y="1500"/>
                </a:lnTo>
                <a:lnTo>
                  <a:pt x="1174" y="1500"/>
                </a:lnTo>
                <a:lnTo>
                  <a:pt x="1174" y="1500"/>
                </a:lnTo>
                <a:lnTo>
                  <a:pt x="1200" y="1498"/>
                </a:lnTo>
                <a:lnTo>
                  <a:pt x="1227" y="1494"/>
                </a:lnTo>
                <a:lnTo>
                  <a:pt x="1253" y="1489"/>
                </a:lnTo>
                <a:lnTo>
                  <a:pt x="1279" y="1481"/>
                </a:lnTo>
                <a:lnTo>
                  <a:pt x="1301" y="1474"/>
                </a:lnTo>
                <a:lnTo>
                  <a:pt x="1304" y="1377"/>
                </a:lnTo>
                <a:lnTo>
                  <a:pt x="1304" y="1377"/>
                </a:lnTo>
                <a:lnTo>
                  <a:pt x="1319" y="1369"/>
                </a:lnTo>
                <a:lnTo>
                  <a:pt x="1409" y="1407"/>
                </a:lnTo>
                <a:lnTo>
                  <a:pt x="1425" y="1391"/>
                </a:lnTo>
                <a:lnTo>
                  <a:pt x="1425" y="1391"/>
                </a:lnTo>
                <a:lnTo>
                  <a:pt x="1441" y="1370"/>
                </a:lnTo>
                <a:lnTo>
                  <a:pt x="1457" y="1351"/>
                </a:lnTo>
                <a:lnTo>
                  <a:pt x="1457" y="1351"/>
                </a:lnTo>
                <a:lnTo>
                  <a:pt x="1473" y="1327"/>
                </a:lnTo>
                <a:lnTo>
                  <a:pt x="1486" y="1304"/>
                </a:lnTo>
                <a:lnTo>
                  <a:pt x="1495" y="1284"/>
                </a:lnTo>
                <a:lnTo>
                  <a:pt x="1428" y="1210"/>
                </a:lnTo>
                <a:lnTo>
                  <a:pt x="1428" y="1210"/>
                </a:lnTo>
                <a:lnTo>
                  <a:pt x="1431" y="1195"/>
                </a:lnTo>
                <a:lnTo>
                  <a:pt x="1431" y="1195"/>
                </a:lnTo>
                <a:close/>
                <a:moveTo>
                  <a:pt x="1415" y="1293"/>
                </a:moveTo>
                <a:lnTo>
                  <a:pt x="1415" y="1293"/>
                </a:lnTo>
                <a:lnTo>
                  <a:pt x="1404" y="1312"/>
                </a:lnTo>
                <a:lnTo>
                  <a:pt x="1404" y="1312"/>
                </a:lnTo>
                <a:lnTo>
                  <a:pt x="1391" y="1327"/>
                </a:lnTo>
                <a:lnTo>
                  <a:pt x="1309" y="1292"/>
                </a:lnTo>
                <a:lnTo>
                  <a:pt x="1293" y="1304"/>
                </a:lnTo>
                <a:lnTo>
                  <a:pt x="1293" y="1304"/>
                </a:lnTo>
                <a:lnTo>
                  <a:pt x="1275" y="1317"/>
                </a:lnTo>
                <a:lnTo>
                  <a:pt x="1258" y="1327"/>
                </a:lnTo>
                <a:lnTo>
                  <a:pt x="1240" y="1335"/>
                </a:lnTo>
                <a:lnTo>
                  <a:pt x="1237" y="1425"/>
                </a:lnTo>
                <a:lnTo>
                  <a:pt x="1237" y="1425"/>
                </a:lnTo>
                <a:lnTo>
                  <a:pt x="1216" y="1430"/>
                </a:lnTo>
                <a:lnTo>
                  <a:pt x="1195" y="1433"/>
                </a:lnTo>
                <a:lnTo>
                  <a:pt x="1163" y="1349"/>
                </a:lnTo>
                <a:lnTo>
                  <a:pt x="1142" y="1348"/>
                </a:lnTo>
                <a:lnTo>
                  <a:pt x="1142" y="1348"/>
                </a:lnTo>
                <a:lnTo>
                  <a:pt x="1122" y="1343"/>
                </a:lnTo>
                <a:lnTo>
                  <a:pt x="1101" y="1338"/>
                </a:lnTo>
                <a:lnTo>
                  <a:pt x="1083" y="1332"/>
                </a:lnTo>
                <a:lnTo>
                  <a:pt x="1017" y="1393"/>
                </a:lnTo>
                <a:lnTo>
                  <a:pt x="1017" y="1393"/>
                </a:lnTo>
                <a:lnTo>
                  <a:pt x="996" y="1378"/>
                </a:lnTo>
                <a:lnTo>
                  <a:pt x="996" y="1378"/>
                </a:lnTo>
                <a:lnTo>
                  <a:pt x="984" y="1369"/>
                </a:lnTo>
                <a:lnTo>
                  <a:pt x="1019" y="1287"/>
                </a:lnTo>
                <a:lnTo>
                  <a:pt x="1006" y="1271"/>
                </a:lnTo>
                <a:lnTo>
                  <a:pt x="1006" y="1271"/>
                </a:lnTo>
                <a:lnTo>
                  <a:pt x="995" y="1253"/>
                </a:lnTo>
                <a:lnTo>
                  <a:pt x="984" y="1234"/>
                </a:lnTo>
                <a:lnTo>
                  <a:pt x="976" y="1216"/>
                </a:lnTo>
                <a:lnTo>
                  <a:pt x="884" y="1213"/>
                </a:lnTo>
                <a:lnTo>
                  <a:pt x="884" y="1213"/>
                </a:lnTo>
                <a:lnTo>
                  <a:pt x="879" y="1194"/>
                </a:lnTo>
                <a:lnTo>
                  <a:pt x="878" y="1173"/>
                </a:lnTo>
                <a:lnTo>
                  <a:pt x="963" y="1139"/>
                </a:lnTo>
                <a:lnTo>
                  <a:pt x="964" y="1120"/>
                </a:lnTo>
                <a:lnTo>
                  <a:pt x="964" y="1120"/>
                </a:lnTo>
                <a:lnTo>
                  <a:pt x="969" y="1099"/>
                </a:lnTo>
                <a:lnTo>
                  <a:pt x="974" y="1080"/>
                </a:lnTo>
                <a:lnTo>
                  <a:pt x="980" y="1061"/>
                </a:lnTo>
                <a:lnTo>
                  <a:pt x="916" y="993"/>
                </a:lnTo>
                <a:lnTo>
                  <a:pt x="916" y="993"/>
                </a:lnTo>
                <a:lnTo>
                  <a:pt x="931" y="972"/>
                </a:lnTo>
                <a:lnTo>
                  <a:pt x="931" y="972"/>
                </a:lnTo>
                <a:lnTo>
                  <a:pt x="940" y="960"/>
                </a:lnTo>
                <a:lnTo>
                  <a:pt x="1027" y="996"/>
                </a:lnTo>
                <a:lnTo>
                  <a:pt x="1041" y="985"/>
                </a:lnTo>
                <a:lnTo>
                  <a:pt x="1041" y="985"/>
                </a:lnTo>
                <a:lnTo>
                  <a:pt x="1059" y="972"/>
                </a:lnTo>
                <a:lnTo>
                  <a:pt x="1077" y="963"/>
                </a:lnTo>
                <a:lnTo>
                  <a:pt x="1094" y="955"/>
                </a:lnTo>
                <a:lnTo>
                  <a:pt x="1097" y="860"/>
                </a:lnTo>
                <a:lnTo>
                  <a:pt x="1097" y="860"/>
                </a:lnTo>
                <a:lnTo>
                  <a:pt x="1117" y="855"/>
                </a:lnTo>
                <a:lnTo>
                  <a:pt x="1138" y="852"/>
                </a:lnTo>
                <a:lnTo>
                  <a:pt x="1171" y="940"/>
                </a:lnTo>
                <a:lnTo>
                  <a:pt x="1190" y="944"/>
                </a:lnTo>
                <a:lnTo>
                  <a:pt x="1190" y="944"/>
                </a:lnTo>
                <a:lnTo>
                  <a:pt x="1211" y="947"/>
                </a:lnTo>
                <a:lnTo>
                  <a:pt x="1231" y="952"/>
                </a:lnTo>
                <a:lnTo>
                  <a:pt x="1250" y="958"/>
                </a:lnTo>
                <a:lnTo>
                  <a:pt x="1319" y="894"/>
                </a:lnTo>
                <a:lnTo>
                  <a:pt x="1319" y="894"/>
                </a:lnTo>
                <a:lnTo>
                  <a:pt x="1336" y="905"/>
                </a:lnTo>
                <a:lnTo>
                  <a:pt x="1336" y="905"/>
                </a:lnTo>
                <a:lnTo>
                  <a:pt x="1351" y="918"/>
                </a:lnTo>
                <a:lnTo>
                  <a:pt x="1314" y="1003"/>
                </a:lnTo>
                <a:lnTo>
                  <a:pt x="1327" y="1019"/>
                </a:lnTo>
                <a:lnTo>
                  <a:pt x="1327" y="1019"/>
                </a:lnTo>
                <a:lnTo>
                  <a:pt x="1338" y="1037"/>
                </a:lnTo>
                <a:lnTo>
                  <a:pt x="1348" y="1054"/>
                </a:lnTo>
                <a:lnTo>
                  <a:pt x="1357" y="1072"/>
                </a:lnTo>
                <a:lnTo>
                  <a:pt x="1450" y="1073"/>
                </a:lnTo>
                <a:lnTo>
                  <a:pt x="1450" y="1073"/>
                </a:lnTo>
                <a:lnTo>
                  <a:pt x="1454" y="1094"/>
                </a:lnTo>
                <a:lnTo>
                  <a:pt x="1457" y="1115"/>
                </a:lnTo>
                <a:lnTo>
                  <a:pt x="1370" y="1149"/>
                </a:lnTo>
                <a:lnTo>
                  <a:pt x="1369" y="1168"/>
                </a:lnTo>
                <a:lnTo>
                  <a:pt x="1369" y="1168"/>
                </a:lnTo>
                <a:lnTo>
                  <a:pt x="1365" y="1189"/>
                </a:lnTo>
                <a:lnTo>
                  <a:pt x="1359" y="1210"/>
                </a:lnTo>
                <a:lnTo>
                  <a:pt x="1354" y="1227"/>
                </a:lnTo>
                <a:lnTo>
                  <a:pt x="1415" y="1293"/>
                </a:lnTo>
                <a:close/>
                <a:moveTo>
                  <a:pt x="775" y="828"/>
                </a:moveTo>
                <a:lnTo>
                  <a:pt x="886" y="876"/>
                </a:lnTo>
                <a:lnTo>
                  <a:pt x="902" y="859"/>
                </a:lnTo>
                <a:lnTo>
                  <a:pt x="902" y="859"/>
                </a:lnTo>
                <a:lnTo>
                  <a:pt x="919" y="838"/>
                </a:lnTo>
                <a:lnTo>
                  <a:pt x="937" y="814"/>
                </a:lnTo>
                <a:lnTo>
                  <a:pt x="937" y="814"/>
                </a:lnTo>
                <a:lnTo>
                  <a:pt x="953" y="791"/>
                </a:lnTo>
                <a:lnTo>
                  <a:pt x="966" y="769"/>
                </a:lnTo>
                <a:lnTo>
                  <a:pt x="979" y="746"/>
                </a:lnTo>
                <a:lnTo>
                  <a:pt x="895" y="660"/>
                </a:lnTo>
                <a:lnTo>
                  <a:pt x="897" y="658"/>
                </a:lnTo>
                <a:lnTo>
                  <a:pt x="1017" y="644"/>
                </a:lnTo>
                <a:lnTo>
                  <a:pt x="1022" y="620"/>
                </a:lnTo>
                <a:lnTo>
                  <a:pt x="1022" y="620"/>
                </a:lnTo>
                <a:lnTo>
                  <a:pt x="1025" y="594"/>
                </a:lnTo>
                <a:lnTo>
                  <a:pt x="1030" y="568"/>
                </a:lnTo>
                <a:lnTo>
                  <a:pt x="1032" y="543"/>
                </a:lnTo>
                <a:lnTo>
                  <a:pt x="1032" y="517"/>
                </a:lnTo>
                <a:lnTo>
                  <a:pt x="1032" y="517"/>
                </a:lnTo>
                <a:lnTo>
                  <a:pt x="1032" y="510"/>
                </a:lnTo>
                <a:lnTo>
                  <a:pt x="1032" y="485"/>
                </a:lnTo>
                <a:lnTo>
                  <a:pt x="916" y="451"/>
                </a:lnTo>
                <a:lnTo>
                  <a:pt x="916" y="451"/>
                </a:lnTo>
                <a:lnTo>
                  <a:pt x="916" y="448"/>
                </a:lnTo>
                <a:lnTo>
                  <a:pt x="1014" y="376"/>
                </a:lnTo>
                <a:lnTo>
                  <a:pt x="1006" y="353"/>
                </a:lnTo>
                <a:lnTo>
                  <a:pt x="1006" y="353"/>
                </a:lnTo>
                <a:lnTo>
                  <a:pt x="996" y="328"/>
                </a:lnTo>
                <a:lnTo>
                  <a:pt x="985" y="302"/>
                </a:lnTo>
                <a:lnTo>
                  <a:pt x="974" y="276"/>
                </a:lnTo>
                <a:lnTo>
                  <a:pt x="960" y="252"/>
                </a:lnTo>
                <a:lnTo>
                  <a:pt x="947" y="231"/>
                </a:lnTo>
                <a:lnTo>
                  <a:pt x="831" y="260"/>
                </a:lnTo>
                <a:lnTo>
                  <a:pt x="831" y="260"/>
                </a:lnTo>
                <a:lnTo>
                  <a:pt x="830" y="257"/>
                </a:lnTo>
                <a:lnTo>
                  <a:pt x="876" y="146"/>
                </a:lnTo>
                <a:lnTo>
                  <a:pt x="858" y="130"/>
                </a:lnTo>
                <a:lnTo>
                  <a:pt x="858" y="130"/>
                </a:lnTo>
                <a:lnTo>
                  <a:pt x="838" y="113"/>
                </a:lnTo>
                <a:lnTo>
                  <a:pt x="814" y="95"/>
                </a:lnTo>
                <a:lnTo>
                  <a:pt x="814" y="95"/>
                </a:lnTo>
                <a:lnTo>
                  <a:pt x="791" y="81"/>
                </a:lnTo>
                <a:lnTo>
                  <a:pt x="769" y="66"/>
                </a:lnTo>
                <a:lnTo>
                  <a:pt x="748" y="55"/>
                </a:lnTo>
                <a:lnTo>
                  <a:pt x="661" y="137"/>
                </a:lnTo>
                <a:lnTo>
                  <a:pt x="661" y="137"/>
                </a:lnTo>
                <a:lnTo>
                  <a:pt x="658" y="135"/>
                </a:lnTo>
                <a:lnTo>
                  <a:pt x="644" y="15"/>
                </a:lnTo>
                <a:lnTo>
                  <a:pt x="619" y="10"/>
                </a:lnTo>
                <a:lnTo>
                  <a:pt x="619" y="10"/>
                </a:lnTo>
                <a:lnTo>
                  <a:pt x="595" y="7"/>
                </a:lnTo>
                <a:lnTo>
                  <a:pt x="570" y="4"/>
                </a:lnTo>
                <a:lnTo>
                  <a:pt x="543" y="0"/>
                </a:lnTo>
                <a:lnTo>
                  <a:pt x="517" y="0"/>
                </a:lnTo>
                <a:lnTo>
                  <a:pt x="517" y="0"/>
                </a:lnTo>
                <a:lnTo>
                  <a:pt x="509" y="0"/>
                </a:lnTo>
                <a:lnTo>
                  <a:pt x="485" y="0"/>
                </a:lnTo>
                <a:lnTo>
                  <a:pt x="451" y="116"/>
                </a:lnTo>
                <a:lnTo>
                  <a:pt x="451" y="116"/>
                </a:lnTo>
                <a:lnTo>
                  <a:pt x="449" y="116"/>
                </a:lnTo>
                <a:lnTo>
                  <a:pt x="376" y="20"/>
                </a:lnTo>
                <a:lnTo>
                  <a:pt x="353" y="26"/>
                </a:lnTo>
                <a:lnTo>
                  <a:pt x="353" y="26"/>
                </a:lnTo>
                <a:lnTo>
                  <a:pt x="328" y="36"/>
                </a:lnTo>
                <a:lnTo>
                  <a:pt x="302" y="47"/>
                </a:lnTo>
                <a:lnTo>
                  <a:pt x="276" y="60"/>
                </a:lnTo>
                <a:lnTo>
                  <a:pt x="252" y="73"/>
                </a:lnTo>
                <a:lnTo>
                  <a:pt x="231" y="85"/>
                </a:lnTo>
                <a:lnTo>
                  <a:pt x="260" y="201"/>
                </a:lnTo>
                <a:lnTo>
                  <a:pt x="260" y="201"/>
                </a:lnTo>
                <a:lnTo>
                  <a:pt x="257" y="204"/>
                </a:lnTo>
                <a:lnTo>
                  <a:pt x="146" y="156"/>
                </a:lnTo>
                <a:lnTo>
                  <a:pt x="130" y="174"/>
                </a:lnTo>
                <a:lnTo>
                  <a:pt x="130" y="174"/>
                </a:lnTo>
                <a:lnTo>
                  <a:pt x="113" y="195"/>
                </a:lnTo>
                <a:lnTo>
                  <a:pt x="95" y="219"/>
                </a:lnTo>
                <a:lnTo>
                  <a:pt x="95" y="219"/>
                </a:lnTo>
                <a:lnTo>
                  <a:pt x="81" y="241"/>
                </a:lnTo>
                <a:lnTo>
                  <a:pt x="66" y="264"/>
                </a:lnTo>
                <a:lnTo>
                  <a:pt x="55" y="286"/>
                </a:lnTo>
                <a:lnTo>
                  <a:pt x="137" y="371"/>
                </a:lnTo>
                <a:lnTo>
                  <a:pt x="137" y="371"/>
                </a:lnTo>
                <a:lnTo>
                  <a:pt x="137" y="374"/>
                </a:lnTo>
                <a:lnTo>
                  <a:pt x="16" y="389"/>
                </a:lnTo>
                <a:lnTo>
                  <a:pt x="12" y="411"/>
                </a:lnTo>
                <a:lnTo>
                  <a:pt x="12" y="411"/>
                </a:lnTo>
                <a:lnTo>
                  <a:pt x="7" y="438"/>
                </a:lnTo>
                <a:lnTo>
                  <a:pt x="4" y="466"/>
                </a:lnTo>
                <a:lnTo>
                  <a:pt x="0" y="491"/>
                </a:lnTo>
                <a:lnTo>
                  <a:pt x="0" y="519"/>
                </a:lnTo>
                <a:lnTo>
                  <a:pt x="0" y="519"/>
                </a:lnTo>
                <a:lnTo>
                  <a:pt x="0" y="523"/>
                </a:lnTo>
                <a:lnTo>
                  <a:pt x="0" y="547"/>
                </a:lnTo>
                <a:lnTo>
                  <a:pt x="116" y="581"/>
                </a:lnTo>
                <a:lnTo>
                  <a:pt x="116" y="581"/>
                </a:lnTo>
                <a:lnTo>
                  <a:pt x="116" y="583"/>
                </a:lnTo>
                <a:lnTo>
                  <a:pt x="20" y="656"/>
                </a:lnTo>
                <a:lnTo>
                  <a:pt x="26" y="679"/>
                </a:lnTo>
                <a:lnTo>
                  <a:pt x="26" y="679"/>
                </a:lnTo>
                <a:lnTo>
                  <a:pt x="36" y="705"/>
                </a:lnTo>
                <a:lnTo>
                  <a:pt x="47" y="730"/>
                </a:lnTo>
                <a:lnTo>
                  <a:pt x="60" y="754"/>
                </a:lnTo>
                <a:lnTo>
                  <a:pt x="73" y="780"/>
                </a:lnTo>
                <a:lnTo>
                  <a:pt x="85" y="801"/>
                </a:lnTo>
                <a:lnTo>
                  <a:pt x="202" y="772"/>
                </a:lnTo>
                <a:lnTo>
                  <a:pt x="202" y="772"/>
                </a:lnTo>
                <a:lnTo>
                  <a:pt x="204" y="775"/>
                </a:lnTo>
                <a:lnTo>
                  <a:pt x="156" y="886"/>
                </a:lnTo>
                <a:lnTo>
                  <a:pt x="174" y="902"/>
                </a:lnTo>
                <a:lnTo>
                  <a:pt x="174" y="902"/>
                </a:lnTo>
                <a:lnTo>
                  <a:pt x="196" y="919"/>
                </a:lnTo>
                <a:lnTo>
                  <a:pt x="219" y="937"/>
                </a:lnTo>
                <a:lnTo>
                  <a:pt x="219" y="937"/>
                </a:lnTo>
                <a:lnTo>
                  <a:pt x="241" y="952"/>
                </a:lnTo>
                <a:lnTo>
                  <a:pt x="263" y="966"/>
                </a:lnTo>
                <a:lnTo>
                  <a:pt x="286" y="977"/>
                </a:lnTo>
                <a:lnTo>
                  <a:pt x="372" y="895"/>
                </a:lnTo>
                <a:lnTo>
                  <a:pt x="372" y="895"/>
                </a:lnTo>
                <a:lnTo>
                  <a:pt x="374" y="897"/>
                </a:lnTo>
                <a:lnTo>
                  <a:pt x="389" y="1016"/>
                </a:lnTo>
                <a:lnTo>
                  <a:pt x="413" y="1021"/>
                </a:lnTo>
                <a:lnTo>
                  <a:pt x="413" y="1021"/>
                </a:lnTo>
                <a:lnTo>
                  <a:pt x="438" y="1025"/>
                </a:lnTo>
                <a:lnTo>
                  <a:pt x="464" y="1029"/>
                </a:lnTo>
                <a:lnTo>
                  <a:pt x="490" y="1032"/>
                </a:lnTo>
                <a:lnTo>
                  <a:pt x="515" y="1032"/>
                </a:lnTo>
                <a:lnTo>
                  <a:pt x="522" y="1032"/>
                </a:lnTo>
                <a:lnTo>
                  <a:pt x="547" y="1032"/>
                </a:lnTo>
                <a:lnTo>
                  <a:pt x="581" y="916"/>
                </a:lnTo>
                <a:lnTo>
                  <a:pt x="581" y="916"/>
                </a:lnTo>
                <a:lnTo>
                  <a:pt x="584" y="916"/>
                </a:lnTo>
                <a:lnTo>
                  <a:pt x="656" y="1013"/>
                </a:lnTo>
                <a:lnTo>
                  <a:pt x="679" y="1006"/>
                </a:lnTo>
                <a:lnTo>
                  <a:pt x="679" y="1006"/>
                </a:lnTo>
                <a:lnTo>
                  <a:pt x="705" y="996"/>
                </a:lnTo>
                <a:lnTo>
                  <a:pt x="730" y="985"/>
                </a:lnTo>
                <a:lnTo>
                  <a:pt x="756" y="972"/>
                </a:lnTo>
                <a:lnTo>
                  <a:pt x="780" y="960"/>
                </a:lnTo>
                <a:lnTo>
                  <a:pt x="801" y="947"/>
                </a:lnTo>
                <a:lnTo>
                  <a:pt x="773" y="831"/>
                </a:lnTo>
                <a:lnTo>
                  <a:pt x="773" y="831"/>
                </a:lnTo>
                <a:lnTo>
                  <a:pt x="775" y="828"/>
                </a:lnTo>
                <a:lnTo>
                  <a:pt x="775" y="828"/>
                </a:lnTo>
                <a:close/>
                <a:moveTo>
                  <a:pt x="746" y="766"/>
                </a:moveTo>
                <a:lnTo>
                  <a:pt x="746" y="766"/>
                </a:lnTo>
                <a:lnTo>
                  <a:pt x="732" y="778"/>
                </a:lnTo>
                <a:lnTo>
                  <a:pt x="716" y="791"/>
                </a:lnTo>
                <a:lnTo>
                  <a:pt x="698" y="804"/>
                </a:lnTo>
                <a:lnTo>
                  <a:pt x="725" y="915"/>
                </a:lnTo>
                <a:lnTo>
                  <a:pt x="725" y="915"/>
                </a:lnTo>
                <a:lnTo>
                  <a:pt x="703" y="926"/>
                </a:lnTo>
                <a:lnTo>
                  <a:pt x="680" y="934"/>
                </a:lnTo>
                <a:lnTo>
                  <a:pt x="611" y="842"/>
                </a:lnTo>
                <a:lnTo>
                  <a:pt x="591" y="847"/>
                </a:lnTo>
                <a:lnTo>
                  <a:pt x="591" y="847"/>
                </a:lnTo>
                <a:lnTo>
                  <a:pt x="571" y="851"/>
                </a:lnTo>
                <a:lnTo>
                  <a:pt x="552" y="854"/>
                </a:lnTo>
                <a:lnTo>
                  <a:pt x="530" y="855"/>
                </a:lnTo>
                <a:lnTo>
                  <a:pt x="498" y="966"/>
                </a:lnTo>
                <a:lnTo>
                  <a:pt x="498" y="966"/>
                </a:lnTo>
                <a:lnTo>
                  <a:pt x="474" y="964"/>
                </a:lnTo>
                <a:lnTo>
                  <a:pt x="449" y="961"/>
                </a:lnTo>
                <a:lnTo>
                  <a:pt x="435" y="847"/>
                </a:lnTo>
                <a:lnTo>
                  <a:pt x="414" y="841"/>
                </a:lnTo>
                <a:lnTo>
                  <a:pt x="414" y="841"/>
                </a:lnTo>
                <a:lnTo>
                  <a:pt x="397" y="834"/>
                </a:lnTo>
                <a:lnTo>
                  <a:pt x="379" y="826"/>
                </a:lnTo>
                <a:lnTo>
                  <a:pt x="358" y="817"/>
                </a:lnTo>
                <a:lnTo>
                  <a:pt x="276" y="895"/>
                </a:lnTo>
                <a:lnTo>
                  <a:pt x="276" y="895"/>
                </a:lnTo>
                <a:lnTo>
                  <a:pt x="257" y="883"/>
                </a:lnTo>
                <a:lnTo>
                  <a:pt x="257" y="883"/>
                </a:lnTo>
                <a:lnTo>
                  <a:pt x="236" y="867"/>
                </a:lnTo>
                <a:lnTo>
                  <a:pt x="281" y="762"/>
                </a:lnTo>
                <a:lnTo>
                  <a:pt x="267" y="746"/>
                </a:lnTo>
                <a:lnTo>
                  <a:pt x="267" y="746"/>
                </a:lnTo>
                <a:lnTo>
                  <a:pt x="254" y="732"/>
                </a:lnTo>
                <a:lnTo>
                  <a:pt x="241" y="716"/>
                </a:lnTo>
                <a:lnTo>
                  <a:pt x="228" y="698"/>
                </a:lnTo>
                <a:lnTo>
                  <a:pt x="117" y="725"/>
                </a:lnTo>
                <a:lnTo>
                  <a:pt x="117" y="725"/>
                </a:lnTo>
                <a:lnTo>
                  <a:pt x="108" y="703"/>
                </a:lnTo>
                <a:lnTo>
                  <a:pt x="97" y="681"/>
                </a:lnTo>
                <a:lnTo>
                  <a:pt x="190" y="612"/>
                </a:lnTo>
                <a:lnTo>
                  <a:pt x="185" y="591"/>
                </a:lnTo>
                <a:lnTo>
                  <a:pt x="185" y="591"/>
                </a:lnTo>
                <a:lnTo>
                  <a:pt x="182" y="571"/>
                </a:lnTo>
                <a:lnTo>
                  <a:pt x="178" y="552"/>
                </a:lnTo>
                <a:lnTo>
                  <a:pt x="177" y="530"/>
                </a:lnTo>
                <a:lnTo>
                  <a:pt x="68" y="498"/>
                </a:lnTo>
                <a:lnTo>
                  <a:pt x="68" y="498"/>
                </a:lnTo>
                <a:lnTo>
                  <a:pt x="69" y="474"/>
                </a:lnTo>
                <a:lnTo>
                  <a:pt x="71" y="448"/>
                </a:lnTo>
                <a:lnTo>
                  <a:pt x="185" y="435"/>
                </a:lnTo>
                <a:lnTo>
                  <a:pt x="191" y="414"/>
                </a:lnTo>
                <a:lnTo>
                  <a:pt x="191" y="414"/>
                </a:lnTo>
                <a:lnTo>
                  <a:pt x="198" y="397"/>
                </a:lnTo>
                <a:lnTo>
                  <a:pt x="206" y="377"/>
                </a:lnTo>
                <a:lnTo>
                  <a:pt x="215" y="358"/>
                </a:lnTo>
                <a:lnTo>
                  <a:pt x="137" y="276"/>
                </a:lnTo>
                <a:lnTo>
                  <a:pt x="137" y="276"/>
                </a:lnTo>
                <a:lnTo>
                  <a:pt x="150" y="255"/>
                </a:lnTo>
                <a:lnTo>
                  <a:pt x="150" y="255"/>
                </a:lnTo>
                <a:lnTo>
                  <a:pt x="166" y="235"/>
                </a:lnTo>
                <a:lnTo>
                  <a:pt x="270" y="281"/>
                </a:lnTo>
                <a:lnTo>
                  <a:pt x="286" y="267"/>
                </a:lnTo>
                <a:lnTo>
                  <a:pt x="286" y="267"/>
                </a:lnTo>
                <a:lnTo>
                  <a:pt x="300" y="254"/>
                </a:lnTo>
                <a:lnTo>
                  <a:pt x="316" y="241"/>
                </a:lnTo>
                <a:lnTo>
                  <a:pt x="334" y="228"/>
                </a:lnTo>
                <a:lnTo>
                  <a:pt x="307" y="118"/>
                </a:lnTo>
                <a:lnTo>
                  <a:pt x="307" y="118"/>
                </a:lnTo>
                <a:lnTo>
                  <a:pt x="329" y="106"/>
                </a:lnTo>
                <a:lnTo>
                  <a:pt x="353" y="97"/>
                </a:lnTo>
                <a:lnTo>
                  <a:pt x="421" y="190"/>
                </a:lnTo>
                <a:lnTo>
                  <a:pt x="441" y="185"/>
                </a:lnTo>
                <a:lnTo>
                  <a:pt x="441" y="185"/>
                </a:lnTo>
                <a:lnTo>
                  <a:pt x="461" y="180"/>
                </a:lnTo>
                <a:lnTo>
                  <a:pt x="480" y="178"/>
                </a:lnTo>
                <a:lnTo>
                  <a:pt x="502" y="175"/>
                </a:lnTo>
                <a:lnTo>
                  <a:pt x="534" y="66"/>
                </a:lnTo>
                <a:lnTo>
                  <a:pt x="534" y="66"/>
                </a:lnTo>
                <a:lnTo>
                  <a:pt x="559" y="68"/>
                </a:lnTo>
                <a:lnTo>
                  <a:pt x="584" y="71"/>
                </a:lnTo>
                <a:lnTo>
                  <a:pt x="597" y="185"/>
                </a:lnTo>
                <a:lnTo>
                  <a:pt x="618" y="191"/>
                </a:lnTo>
                <a:lnTo>
                  <a:pt x="618" y="191"/>
                </a:lnTo>
                <a:lnTo>
                  <a:pt x="636" y="198"/>
                </a:lnTo>
                <a:lnTo>
                  <a:pt x="655" y="206"/>
                </a:lnTo>
                <a:lnTo>
                  <a:pt x="674" y="215"/>
                </a:lnTo>
                <a:lnTo>
                  <a:pt x="757" y="137"/>
                </a:lnTo>
                <a:lnTo>
                  <a:pt x="757" y="137"/>
                </a:lnTo>
                <a:lnTo>
                  <a:pt x="777" y="150"/>
                </a:lnTo>
                <a:lnTo>
                  <a:pt x="777" y="150"/>
                </a:lnTo>
                <a:lnTo>
                  <a:pt x="798" y="164"/>
                </a:lnTo>
                <a:lnTo>
                  <a:pt x="753" y="270"/>
                </a:lnTo>
                <a:lnTo>
                  <a:pt x="767" y="286"/>
                </a:lnTo>
                <a:lnTo>
                  <a:pt x="767" y="286"/>
                </a:lnTo>
                <a:lnTo>
                  <a:pt x="780" y="300"/>
                </a:lnTo>
                <a:lnTo>
                  <a:pt x="791" y="316"/>
                </a:lnTo>
                <a:lnTo>
                  <a:pt x="804" y="334"/>
                </a:lnTo>
                <a:lnTo>
                  <a:pt x="915" y="307"/>
                </a:lnTo>
                <a:lnTo>
                  <a:pt x="915" y="307"/>
                </a:lnTo>
                <a:lnTo>
                  <a:pt x="926" y="329"/>
                </a:lnTo>
                <a:lnTo>
                  <a:pt x="935" y="352"/>
                </a:lnTo>
                <a:lnTo>
                  <a:pt x="844" y="421"/>
                </a:lnTo>
                <a:lnTo>
                  <a:pt x="847" y="442"/>
                </a:lnTo>
                <a:lnTo>
                  <a:pt x="847" y="442"/>
                </a:lnTo>
                <a:lnTo>
                  <a:pt x="854" y="480"/>
                </a:lnTo>
                <a:lnTo>
                  <a:pt x="857" y="502"/>
                </a:lnTo>
                <a:lnTo>
                  <a:pt x="966" y="535"/>
                </a:lnTo>
                <a:lnTo>
                  <a:pt x="966" y="535"/>
                </a:lnTo>
                <a:lnTo>
                  <a:pt x="964" y="559"/>
                </a:lnTo>
                <a:lnTo>
                  <a:pt x="961" y="583"/>
                </a:lnTo>
                <a:lnTo>
                  <a:pt x="847" y="597"/>
                </a:lnTo>
                <a:lnTo>
                  <a:pt x="841" y="618"/>
                </a:lnTo>
                <a:lnTo>
                  <a:pt x="841" y="618"/>
                </a:lnTo>
                <a:lnTo>
                  <a:pt x="834" y="636"/>
                </a:lnTo>
                <a:lnTo>
                  <a:pt x="826" y="653"/>
                </a:lnTo>
                <a:lnTo>
                  <a:pt x="817" y="674"/>
                </a:lnTo>
                <a:lnTo>
                  <a:pt x="897" y="756"/>
                </a:lnTo>
                <a:lnTo>
                  <a:pt x="897" y="756"/>
                </a:lnTo>
                <a:lnTo>
                  <a:pt x="884" y="775"/>
                </a:lnTo>
                <a:lnTo>
                  <a:pt x="884" y="775"/>
                </a:lnTo>
                <a:lnTo>
                  <a:pt x="868" y="796"/>
                </a:lnTo>
                <a:lnTo>
                  <a:pt x="762" y="751"/>
                </a:lnTo>
                <a:lnTo>
                  <a:pt x="746" y="766"/>
                </a:lnTo>
                <a:close/>
                <a:moveTo>
                  <a:pt x="517" y="337"/>
                </a:moveTo>
                <a:lnTo>
                  <a:pt x="517" y="337"/>
                </a:lnTo>
                <a:lnTo>
                  <a:pt x="498" y="337"/>
                </a:lnTo>
                <a:lnTo>
                  <a:pt x="480" y="340"/>
                </a:lnTo>
                <a:lnTo>
                  <a:pt x="462" y="345"/>
                </a:lnTo>
                <a:lnTo>
                  <a:pt x="446" y="350"/>
                </a:lnTo>
                <a:lnTo>
                  <a:pt x="430" y="358"/>
                </a:lnTo>
                <a:lnTo>
                  <a:pt x="416" y="368"/>
                </a:lnTo>
                <a:lnTo>
                  <a:pt x="403" y="377"/>
                </a:lnTo>
                <a:lnTo>
                  <a:pt x="390" y="389"/>
                </a:lnTo>
                <a:lnTo>
                  <a:pt x="377" y="401"/>
                </a:lnTo>
                <a:lnTo>
                  <a:pt x="368" y="416"/>
                </a:lnTo>
                <a:lnTo>
                  <a:pt x="358" y="430"/>
                </a:lnTo>
                <a:lnTo>
                  <a:pt x="352" y="446"/>
                </a:lnTo>
                <a:lnTo>
                  <a:pt x="345" y="462"/>
                </a:lnTo>
                <a:lnTo>
                  <a:pt x="340" y="480"/>
                </a:lnTo>
                <a:lnTo>
                  <a:pt x="337" y="498"/>
                </a:lnTo>
                <a:lnTo>
                  <a:pt x="337" y="517"/>
                </a:lnTo>
                <a:lnTo>
                  <a:pt x="337" y="517"/>
                </a:lnTo>
                <a:lnTo>
                  <a:pt x="337" y="535"/>
                </a:lnTo>
                <a:lnTo>
                  <a:pt x="340" y="552"/>
                </a:lnTo>
                <a:lnTo>
                  <a:pt x="345" y="570"/>
                </a:lnTo>
                <a:lnTo>
                  <a:pt x="352" y="586"/>
                </a:lnTo>
                <a:lnTo>
                  <a:pt x="358" y="602"/>
                </a:lnTo>
                <a:lnTo>
                  <a:pt x="368" y="616"/>
                </a:lnTo>
                <a:lnTo>
                  <a:pt x="377" y="631"/>
                </a:lnTo>
                <a:lnTo>
                  <a:pt x="390" y="644"/>
                </a:lnTo>
                <a:lnTo>
                  <a:pt x="403" y="655"/>
                </a:lnTo>
                <a:lnTo>
                  <a:pt x="416" y="664"/>
                </a:lnTo>
                <a:lnTo>
                  <a:pt x="430" y="674"/>
                </a:lnTo>
                <a:lnTo>
                  <a:pt x="446" y="682"/>
                </a:lnTo>
                <a:lnTo>
                  <a:pt x="462" y="687"/>
                </a:lnTo>
                <a:lnTo>
                  <a:pt x="480" y="692"/>
                </a:lnTo>
                <a:lnTo>
                  <a:pt x="498" y="695"/>
                </a:lnTo>
                <a:lnTo>
                  <a:pt x="517" y="695"/>
                </a:lnTo>
                <a:lnTo>
                  <a:pt x="517" y="695"/>
                </a:lnTo>
                <a:lnTo>
                  <a:pt x="534" y="695"/>
                </a:lnTo>
                <a:lnTo>
                  <a:pt x="552" y="692"/>
                </a:lnTo>
                <a:lnTo>
                  <a:pt x="570" y="687"/>
                </a:lnTo>
                <a:lnTo>
                  <a:pt x="586" y="682"/>
                </a:lnTo>
                <a:lnTo>
                  <a:pt x="602" y="674"/>
                </a:lnTo>
                <a:lnTo>
                  <a:pt x="616" y="664"/>
                </a:lnTo>
                <a:lnTo>
                  <a:pt x="631" y="655"/>
                </a:lnTo>
                <a:lnTo>
                  <a:pt x="644" y="644"/>
                </a:lnTo>
                <a:lnTo>
                  <a:pt x="655" y="631"/>
                </a:lnTo>
                <a:lnTo>
                  <a:pt x="664" y="616"/>
                </a:lnTo>
                <a:lnTo>
                  <a:pt x="674" y="602"/>
                </a:lnTo>
                <a:lnTo>
                  <a:pt x="682" y="586"/>
                </a:lnTo>
                <a:lnTo>
                  <a:pt x="687" y="570"/>
                </a:lnTo>
                <a:lnTo>
                  <a:pt x="692" y="552"/>
                </a:lnTo>
                <a:lnTo>
                  <a:pt x="695" y="535"/>
                </a:lnTo>
                <a:lnTo>
                  <a:pt x="695" y="517"/>
                </a:lnTo>
                <a:lnTo>
                  <a:pt x="695" y="517"/>
                </a:lnTo>
                <a:lnTo>
                  <a:pt x="695" y="498"/>
                </a:lnTo>
                <a:lnTo>
                  <a:pt x="692" y="480"/>
                </a:lnTo>
                <a:lnTo>
                  <a:pt x="687" y="462"/>
                </a:lnTo>
                <a:lnTo>
                  <a:pt x="682" y="446"/>
                </a:lnTo>
                <a:lnTo>
                  <a:pt x="674" y="430"/>
                </a:lnTo>
                <a:lnTo>
                  <a:pt x="664" y="416"/>
                </a:lnTo>
                <a:lnTo>
                  <a:pt x="655" y="401"/>
                </a:lnTo>
                <a:lnTo>
                  <a:pt x="644" y="389"/>
                </a:lnTo>
                <a:lnTo>
                  <a:pt x="631" y="377"/>
                </a:lnTo>
                <a:lnTo>
                  <a:pt x="616" y="368"/>
                </a:lnTo>
                <a:lnTo>
                  <a:pt x="602" y="358"/>
                </a:lnTo>
                <a:lnTo>
                  <a:pt x="586" y="350"/>
                </a:lnTo>
                <a:lnTo>
                  <a:pt x="570" y="345"/>
                </a:lnTo>
                <a:lnTo>
                  <a:pt x="552" y="340"/>
                </a:lnTo>
                <a:lnTo>
                  <a:pt x="534" y="337"/>
                </a:lnTo>
                <a:lnTo>
                  <a:pt x="517" y="337"/>
                </a:lnTo>
                <a:lnTo>
                  <a:pt x="517" y="337"/>
                </a:lnTo>
                <a:close/>
                <a:moveTo>
                  <a:pt x="517" y="629"/>
                </a:moveTo>
                <a:lnTo>
                  <a:pt x="517" y="629"/>
                </a:lnTo>
                <a:lnTo>
                  <a:pt x="504" y="629"/>
                </a:lnTo>
                <a:lnTo>
                  <a:pt x="493" y="628"/>
                </a:lnTo>
                <a:lnTo>
                  <a:pt x="483" y="624"/>
                </a:lnTo>
                <a:lnTo>
                  <a:pt x="472" y="621"/>
                </a:lnTo>
                <a:lnTo>
                  <a:pt x="462" y="616"/>
                </a:lnTo>
                <a:lnTo>
                  <a:pt x="453" y="610"/>
                </a:lnTo>
                <a:lnTo>
                  <a:pt x="445" y="604"/>
                </a:lnTo>
                <a:lnTo>
                  <a:pt x="437" y="596"/>
                </a:lnTo>
                <a:lnTo>
                  <a:pt x="429" y="587"/>
                </a:lnTo>
                <a:lnTo>
                  <a:pt x="422" y="579"/>
                </a:lnTo>
                <a:lnTo>
                  <a:pt x="417" y="570"/>
                </a:lnTo>
                <a:lnTo>
                  <a:pt x="413" y="560"/>
                </a:lnTo>
                <a:lnTo>
                  <a:pt x="408" y="549"/>
                </a:lnTo>
                <a:lnTo>
                  <a:pt x="405" y="539"/>
                </a:lnTo>
                <a:lnTo>
                  <a:pt x="403" y="528"/>
                </a:lnTo>
                <a:lnTo>
                  <a:pt x="403" y="517"/>
                </a:lnTo>
                <a:lnTo>
                  <a:pt x="403" y="517"/>
                </a:lnTo>
                <a:lnTo>
                  <a:pt x="403" y="504"/>
                </a:lnTo>
                <a:lnTo>
                  <a:pt x="405" y="493"/>
                </a:lnTo>
                <a:lnTo>
                  <a:pt x="408" y="483"/>
                </a:lnTo>
                <a:lnTo>
                  <a:pt x="413" y="472"/>
                </a:lnTo>
                <a:lnTo>
                  <a:pt x="417" y="462"/>
                </a:lnTo>
                <a:lnTo>
                  <a:pt x="422" y="453"/>
                </a:lnTo>
                <a:lnTo>
                  <a:pt x="429" y="445"/>
                </a:lnTo>
                <a:lnTo>
                  <a:pt x="437" y="437"/>
                </a:lnTo>
                <a:lnTo>
                  <a:pt x="445" y="429"/>
                </a:lnTo>
                <a:lnTo>
                  <a:pt x="453" y="422"/>
                </a:lnTo>
                <a:lnTo>
                  <a:pt x="462" y="416"/>
                </a:lnTo>
                <a:lnTo>
                  <a:pt x="472" y="411"/>
                </a:lnTo>
                <a:lnTo>
                  <a:pt x="483" y="408"/>
                </a:lnTo>
                <a:lnTo>
                  <a:pt x="493" y="405"/>
                </a:lnTo>
                <a:lnTo>
                  <a:pt x="504" y="403"/>
                </a:lnTo>
                <a:lnTo>
                  <a:pt x="517" y="403"/>
                </a:lnTo>
                <a:lnTo>
                  <a:pt x="517" y="403"/>
                </a:lnTo>
                <a:lnTo>
                  <a:pt x="528" y="403"/>
                </a:lnTo>
                <a:lnTo>
                  <a:pt x="539" y="405"/>
                </a:lnTo>
                <a:lnTo>
                  <a:pt x="551" y="408"/>
                </a:lnTo>
                <a:lnTo>
                  <a:pt x="560" y="411"/>
                </a:lnTo>
                <a:lnTo>
                  <a:pt x="570" y="416"/>
                </a:lnTo>
                <a:lnTo>
                  <a:pt x="579" y="422"/>
                </a:lnTo>
                <a:lnTo>
                  <a:pt x="589" y="429"/>
                </a:lnTo>
                <a:lnTo>
                  <a:pt x="597" y="437"/>
                </a:lnTo>
                <a:lnTo>
                  <a:pt x="603" y="445"/>
                </a:lnTo>
                <a:lnTo>
                  <a:pt x="610" y="453"/>
                </a:lnTo>
                <a:lnTo>
                  <a:pt x="616" y="462"/>
                </a:lnTo>
                <a:lnTo>
                  <a:pt x="621" y="472"/>
                </a:lnTo>
                <a:lnTo>
                  <a:pt x="624" y="483"/>
                </a:lnTo>
                <a:lnTo>
                  <a:pt x="628" y="493"/>
                </a:lnTo>
                <a:lnTo>
                  <a:pt x="629" y="504"/>
                </a:lnTo>
                <a:lnTo>
                  <a:pt x="629" y="517"/>
                </a:lnTo>
                <a:lnTo>
                  <a:pt x="629" y="517"/>
                </a:lnTo>
                <a:lnTo>
                  <a:pt x="629" y="528"/>
                </a:lnTo>
                <a:lnTo>
                  <a:pt x="628" y="539"/>
                </a:lnTo>
                <a:lnTo>
                  <a:pt x="624" y="549"/>
                </a:lnTo>
                <a:lnTo>
                  <a:pt x="621" y="560"/>
                </a:lnTo>
                <a:lnTo>
                  <a:pt x="616" y="570"/>
                </a:lnTo>
                <a:lnTo>
                  <a:pt x="610" y="579"/>
                </a:lnTo>
                <a:lnTo>
                  <a:pt x="603" y="587"/>
                </a:lnTo>
                <a:lnTo>
                  <a:pt x="597" y="596"/>
                </a:lnTo>
                <a:lnTo>
                  <a:pt x="589" y="604"/>
                </a:lnTo>
                <a:lnTo>
                  <a:pt x="579" y="610"/>
                </a:lnTo>
                <a:lnTo>
                  <a:pt x="570" y="616"/>
                </a:lnTo>
                <a:lnTo>
                  <a:pt x="560" y="621"/>
                </a:lnTo>
                <a:lnTo>
                  <a:pt x="551" y="624"/>
                </a:lnTo>
                <a:lnTo>
                  <a:pt x="539" y="628"/>
                </a:lnTo>
                <a:lnTo>
                  <a:pt x="528" y="629"/>
                </a:lnTo>
                <a:lnTo>
                  <a:pt x="517" y="629"/>
                </a:lnTo>
                <a:lnTo>
                  <a:pt x="517" y="6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784C98C3-2AC8-4932-B141-269043842CC2}"/>
              </a:ext>
            </a:extLst>
          </p:cNvPr>
          <p:cNvGrpSpPr/>
          <p:nvPr/>
        </p:nvGrpSpPr>
        <p:grpSpPr>
          <a:xfrm>
            <a:off x="6518545" y="4167671"/>
            <a:ext cx="365016" cy="366288"/>
            <a:chOff x="-3009901" y="2635251"/>
            <a:chExt cx="1363663" cy="1368425"/>
          </a:xfrm>
          <a:solidFill>
            <a:schemeClr val="bg1"/>
          </a:solidFill>
        </p:grpSpPr>
        <p:sp>
          <p:nvSpPr>
            <p:cNvPr id="40" name="Freeform 76">
              <a:extLst>
                <a:ext uri="{FF2B5EF4-FFF2-40B4-BE49-F238E27FC236}">
                  <a16:creationId xmlns:a16="http://schemas.microsoft.com/office/drawing/2014/main" id="{9566E175-3049-48C5-8E08-5EF89FC4E604}"/>
                </a:ext>
              </a:extLst>
            </p:cNvPr>
            <p:cNvSpPr>
              <a:spLocks noEditPoints="1"/>
            </p:cNvSpPr>
            <p:nvPr/>
          </p:nvSpPr>
          <p:spPr bwMode="auto">
            <a:xfrm>
              <a:off x="-3009901" y="2635251"/>
              <a:ext cx="1363663" cy="1368425"/>
            </a:xfrm>
            <a:custGeom>
              <a:avLst/>
              <a:gdLst>
                <a:gd name="T0" fmla="*/ 243 w 361"/>
                <a:gd name="T1" fmla="*/ 325 h 362"/>
                <a:gd name="T2" fmla="*/ 244 w 361"/>
                <a:gd name="T3" fmla="*/ 362 h 362"/>
                <a:gd name="T4" fmla="*/ 104 w 361"/>
                <a:gd name="T5" fmla="*/ 346 h 362"/>
                <a:gd name="T6" fmla="*/ 142 w 361"/>
                <a:gd name="T7" fmla="*/ 298 h 362"/>
                <a:gd name="T8" fmla="*/ 24 w 361"/>
                <a:gd name="T9" fmla="*/ 297 h 362"/>
                <a:gd name="T10" fmla="*/ 0 w 361"/>
                <a:gd name="T11" fmla="*/ 101 h 362"/>
                <a:gd name="T12" fmla="*/ 39 w 361"/>
                <a:gd name="T13" fmla="*/ 62 h 362"/>
                <a:gd name="T14" fmla="*/ 51 w 361"/>
                <a:gd name="T15" fmla="*/ 0 h 362"/>
                <a:gd name="T16" fmla="*/ 322 w 361"/>
                <a:gd name="T17" fmla="*/ 13 h 362"/>
                <a:gd name="T18" fmla="*/ 335 w 361"/>
                <a:gd name="T19" fmla="*/ 78 h 362"/>
                <a:gd name="T20" fmla="*/ 361 w 361"/>
                <a:gd name="T21" fmla="*/ 271 h 362"/>
                <a:gd name="T22" fmla="*/ 236 w 361"/>
                <a:gd name="T23" fmla="*/ 297 h 362"/>
                <a:gd name="T24" fmla="*/ 50 w 361"/>
                <a:gd name="T25" fmla="*/ 64 h 362"/>
                <a:gd name="T26" fmla="*/ 49 w 361"/>
                <a:gd name="T27" fmla="*/ 230 h 362"/>
                <a:gd name="T28" fmla="*/ 295 w 361"/>
                <a:gd name="T29" fmla="*/ 247 h 362"/>
                <a:gd name="T30" fmla="*/ 311 w 361"/>
                <a:gd name="T31" fmla="*/ 64 h 362"/>
                <a:gd name="T32" fmla="*/ 312 w 361"/>
                <a:gd name="T33" fmla="*/ 52 h 362"/>
                <a:gd name="T34" fmla="*/ 290 w 361"/>
                <a:gd name="T35" fmla="*/ 10 h 362"/>
                <a:gd name="T36" fmla="*/ 49 w 361"/>
                <a:gd name="T37" fmla="*/ 37 h 362"/>
                <a:gd name="T38" fmla="*/ 296 w 361"/>
                <a:gd name="T39" fmla="*/ 52 h 362"/>
                <a:gd name="T40" fmla="*/ 349 w 361"/>
                <a:gd name="T41" fmla="*/ 259 h 362"/>
                <a:gd name="T42" fmla="*/ 32 w 361"/>
                <a:gd name="T43" fmla="*/ 286 h 362"/>
                <a:gd name="T44" fmla="*/ 349 w 361"/>
                <a:gd name="T45" fmla="*/ 259 h 362"/>
                <a:gd name="T46" fmla="*/ 39 w 361"/>
                <a:gd name="T47" fmla="*/ 224 h 362"/>
                <a:gd name="T48" fmla="*/ 24 w 361"/>
                <a:gd name="T49" fmla="*/ 88 h 362"/>
                <a:gd name="T50" fmla="*/ 10 w 361"/>
                <a:gd name="T51" fmla="*/ 236 h 362"/>
                <a:gd name="T52" fmla="*/ 348 w 361"/>
                <a:gd name="T53" fmla="*/ 246 h 362"/>
                <a:gd name="T54" fmla="*/ 351 w 361"/>
                <a:gd name="T55" fmla="*/ 99 h 362"/>
                <a:gd name="T56" fmla="*/ 322 w 361"/>
                <a:gd name="T57" fmla="*/ 100 h 362"/>
                <a:gd name="T58" fmla="*/ 336 w 361"/>
                <a:gd name="T59" fmla="*/ 247 h 362"/>
                <a:gd name="T60" fmla="*/ 155 w 361"/>
                <a:gd name="T61" fmla="*/ 298 h 362"/>
                <a:gd name="T62" fmla="*/ 126 w 361"/>
                <a:gd name="T63" fmla="*/ 351 h 362"/>
                <a:gd name="T64" fmla="*/ 246 w 361"/>
                <a:gd name="T65" fmla="*/ 338 h 362"/>
                <a:gd name="T66" fmla="*/ 155 w 361"/>
                <a:gd name="T67" fmla="*/ 29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1" h="362">
                  <a:moveTo>
                    <a:pt x="221" y="297"/>
                  </a:moveTo>
                  <a:cubicBezTo>
                    <a:pt x="219" y="317"/>
                    <a:pt x="225" y="326"/>
                    <a:pt x="243" y="325"/>
                  </a:cubicBezTo>
                  <a:cubicBezTo>
                    <a:pt x="261" y="324"/>
                    <a:pt x="257" y="336"/>
                    <a:pt x="258" y="345"/>
                  </a:cubicBezTo>
                  <a:cubicBezTo>
                    <a:pt x="259" y="356"/>
                    <a:pt x="256" y="362"/>
                    <a:pt x="244" y="362"/>
                  </a:cubicBezTo>
                  <a:cubicBezTo>
                    <a:pt x="202" y="361"/>
                    <a:pt x="160" y="361"/>
                    <a:pt x="118" y="362"/>
                  </a:cubicBezTo>
                  <a:cubicBezTo>
                    <a:pt x="106" y="362"/>
                    <a:pt x="102" y="357"/>
                    <a:pt x="104" y="346"/>
                  </a:cubicBezTo>
                  <a:cubicBezTo>
                    <a:pt x="105" y="337"/>
                    <a:pt x="99" y="324"/>
                    <a:pt x="117" y="325"/>
                  </a:cubicBezTo>
                  <a:cubicBezTo>
                    <a:pt x="136" y="325"/>
                    <a:pt x="142" y="318"/>
                    <a:pt x="142" y="298"/>
                  </a:cubicBezTo>
                  <a:cubicBezTo>
                    <a:pt x="137" y="297"/>
                    <a:pt x="131" y="297"/>
                    <a:pt x="126" y="297"/>
                  </a:cubicBezTo>
                  <a:cubicBezTo>
                    <a:pt x="92" y="297"/>
                    <a:pt x="58" y="297"/>
                    <a:pt x="24" y="297"/>
                  </a:cubicBezTo>
                  <a:cubicBezTo>
                    <a:pt x="7" y="297"/>
                    <a:pt x="0" y="291"/>
                    <a:pt x="0" y="274"/>
                  </a:cubicBezTo>
                  <a:cubicBezTo>
                    <a:pt x="0" y="216"/>
                    <a:pt x="0" y="159"/>
                    <a:pt x="0" y="101"/>
                  </a:cubicBezTo>
                  <a:cubicBezTo>
                    <a:pt x="0" y="83"/>
                    <a:pt x="5" y="78"/>
                    <a:pt x="24" y="79"/>
                  </a:cubicBezTo>
                  <a:cubicBezTo>
                    <a:pt x="37" y="79"/>
                    <a:pt x="40" y="74"/>
                    <a:pt x="39" y="62"/>
                  </a:cubicBezTo>
                  <a:cubicBezTo>
                    <a:pt x="39" y="45"/>
                    <a:pt x="40" y="29"/>
                    <a:pt x="39" y="12"/>
                  </a:cubicBezTo>
                  <a:cubicBezTo>
                    <a:pt x="39" y="3"/>
                    <a:pt x="42" y="0"/>
                    <a:pt x="51" y="0"/>
                  </a:cubicBezTo>
                  <a:cubicBezTo>
                    <a:pt x="138" y="0"/>
                    <a:pt x="224" y="0"/>
                    <a:pt x="311" y="0"/>
                  </a:cubicBezTo>
                  <a:cubicBezTo>
                    <a:pt x="320" y="0"/>
                    <a:pt x="323" y="5"/>
                    <a:pt x="322" y="13"/>
                  </a:cubicBezTo>
                  <a:cubicBezTo>
                    <a:pt x="322" y="30"/>
                    <a:pt x="323" y="47"/>
                    <a:pt x="322" y="64"/>
                  </a:cubicBezTo>
                  <a:cubicBezTo>
                    <a:pt x="322" y="74"/>
                    <a:pt x="324" y="78"/>
                    <a:pt x="335" y="78"/>
                  </a:cubicBezTo>
                  <a:cubicBezTo>
                    <a:pt x="358" y="79"/>
                    <a:pt x="361" y="82"/>
                    <a:pt x="361" y="105"/>
                  </a:cubicBezTo>
                  <a:cubicBezTo>
                    <a:pt x="361" y="160"/>
                    <a:pt x="361" y="216"/>
                    <a:pt x="361" y="271"/>
                  </a:cubicBezTo>
                  <a:cubicBezTo>
                    <a:pt x="361" y="292"/>
                    <a:pt x="356" y="297"/>
                    <a:pt x="335" y="297"/>
                  </a:cubicBezTo>
                  <a:cubicBezTo>
                    <a:pt x="302" y="297"/>
                    <a:pt x="269" y="297"/>
                    <a:pt x="236" y="297"/>
                  </a:cubicBezTo>
                  <a:cubicBezTo>
                    <a:pt x="231" y="297"/>
                    <a:pt x="226" y="297"/>
                    <a:pt x="221" y="297"/>
                  </a:cubicBezTo>
                  <a:close/>
                  <a:moveTo>
                    <a:pt x="50" y="64"/>
                  </a:moveTo>
                  <a:cubicBezTo>
                    <a:pt x="50" y="70"/>
                    <a:pt x="49" y="74"/>
                    <a:pt x="49" y="79"/>
                  </a:cubicBezTo>
                  <a:cubicBezTo>
                    <a:pt x="49" y="129"/>
                    <a:pt x="50" y="180"/>
                    <a:pt x="49" y="230"/>
                  </a:cubicBezTo>
                  <a:cubicBezTo>
                    <a:pt x="49" y="245"/>
                    <a:pt x="54" y="247"/>
                    <a:pt x="67" y="247"/>
                  </a:cubicBezTo>
                  <a:cubicBezTo>
                    <a:pt x="143" y="247"/>
                    <a:pt x="219" y="247"/>
                    <a:pt x="295" y="247"/>
                  </a:cubicBezTo>
                  <a:cubicBezTo>
                    <a:pt x="300" y="247"/>
                    <a:pt x="305" y="247"/>
                    <a:pt x="311" y="247"/>
                  </a:cubicBezTo>
                  <a:cubicBezTo>
                    <a:pt x="311" y="185"/>
                    <a:pt x="311" y="125"/>
                    <a:pt x="311" y="64"/>
                  </a:cubicBezTo>
                  <a:cubicBezTo>
                    <a:pt x="224" y="64"/>
                    <a:pt x="138" y="64"/>
                    <a:pt x="50" y="64"/>
                  </a:cubicBezTo>
                  <a:close/>
                  <a:moveTo>
                    <a:pt x="312" y="52"/>
                  </a:moveTo>
                  <a:cubicBezTo>
                    <a:pt x="312" y="44"/>
                    <a:pt x="312" y="39"/>
                    <a:pt x="312" y="33"/>
                  </a:cubicBezTo>
                  <a:cubicBezTo>
                    <a:pt x="312" y="10"/>
                    <a:pt x="312" y="10"/>
                    <a:pt x="290" y="10"/>
                  </a:cubicBezTo>
                  <a:cubicBezTo>
                    <a:pt x="219" y="10"/>
                    <a:pt x="147" y="10"/>
                    <a:pt x="76" y="11"/>
                  </a:cubicBezTo>
                  <a:cubicBezTo>
                    <a:pt x="47" y="11"/>
                    <a:pt x="50" y="5"/>
                    <a:pt x="49" y="37"/>
                  </a:cubicBezTo>
                  <a:cubicBezTo>
                    <a:pt x="49" y="50"/>
                    <a:pt x="54" y="52"/>
                    <a:pt x="66" y="52"/>
                  </a:cubicBezTo>
                  <a:cubicBezTo>
                    <a:pt x="142" y="52"/>
                    <a:pt x="219" y="52"/>
                    <a:pt x="296" y="52"/>
                  </a:cubicBezTo>
                  <a:cubicBezTo>
                    <a:pt x="301" y="52"/>
                    <a:pt x="305" y="52"/>
                    <a:pt x="312" y="52"/>
                  </a:cubicBezTo>
                  <a:close/>
                  <a:moveTo>
                    <a:pt x="349" y="259"/>
                  </a:moveTo>
                  <a:cubicBezTo>
                    <a:pt x="236" y="259"/>
                    <a:pt x="124" y="259"/>
                    <a:pt x="12" y="259"/>
                  </a:cubicBezTo>
                  <a:cubicBezTo>
                    <a:pt x="8" y="283"/>
                    <a:pt x="10" y="286"/>
                    <a:pt x="32" y="286"/>
                  </a:cubicBezTo>
                  <a:cubicBezTo>
                    <a:pt x="131" y="286"/>
                    <a:pt x="231" y="286"/>
                    <a:pt x="330" y="286"/>
                  </a:cubicBezTo>
                  <a:cubicBezTo>
                    <a:pt x="352" y="286"/>
                    <a:pt x="354" y="283"/>
                    <a:pt x="349" y="259"/>
                  </a:cubicBezTo>
                  <a:close/>
                  <a:moveTo>
                    <a:pt x="12" y="245"/>
                  </a:moveTo>
                  <a:cubicBezTo>
                    <a:pt x="39" y="250"/>
                    <a:pt x="39" y="250"/>
                    <a:pt x="39" y="224"/>
                  </a:cubicBezTo>
                  <a:cubicBezTo>
                    <a:pt x="39" y="184"/>
                    <a:pt x="39" y="143"/>
                    <a:pt x="39" y="103"/>
                  </a:cubicBezTo>
                  <a:cubicBezTo>
                    <a:pt x="40" y="90"/>
                    <a:pt x="35" y="88"/>
                    <a:pt x="24" y="88"/>
                  </a:cubicBezTo>
                  <a:cubicBezTo>
                    <a:pt x="13" y="89"/>
                    <a:pt x="10" y="95"/>
                    <a:pt x="10" y="104"/>
                  </a:cubicBezTo>
                  <a:cubicBezTo>
                    <a:pt x="10" y="148"/>
                    <a:pt x="10" y="192"/>
                    <a:pt x="10" y="236"/>
                  </a:cubicBezTo>
                  <a:cubicBezTo>
                    <a:pt x="10" y="239"/>
                    <a:pt x="11" y="242"/>
                    <a:pt x="12" y="245"/>
                  </a:cubicBezTo>
                  <a:close/>
                  <a:moveTo>
                    <a:pt x="348" y="246"/>
                  </a:moveTo>
                  <a:cubicBezTo>
                    <a:pt x="349" y="245"/>
                    <a:pt x="350" y="244"/>
                    <a:pt x="350" y="243"/>
                  </a:cubicBezTo>
                  <a:cubicBezTo>
                    <a:pt x="351" y="195"/>
                    <a:pt x="351" y="147"/>
                    <a:pt x="351" y="99"/>
                  </a:cubicBezTo>
                  <a:cubicBezTo>
                    <a:pt x="351" y="87"/>
                    <a:pt x="341" y="89"/>
                    <a:pt x="333" y="88"/>
                  </a:cubicBezTo>
                  <a:cubicBezTo>
                    <a:pt x="324" y="88"/>
                    <a:pt x="322" y="92"/>
                    <a:pt x="322" y="100"/>
                  </a:cubicBezTo>
                  <a:cubicBezTo>
                    <a:pt x="322" y="145"/>
                    <a:pt x="323" y="189"/>
                    <a:pt x="322" y="234"/>
                  </a:cubicBezTo>
                  <a:cubicBezTo>
                    <a:pt x="322" y="244"/>
                    <a:pt x="325" y="249"/>
                    <a:pt x="336" y="247"/>
                  </a:cubicBezTo>
                  <a:cubicBezTo>
                    <a:pt x="340" y="247"/>
                    <a:pt x="345" y="247"/>
                    <a:pt x="348" y="246"/>
                  </a:cubicBezTo>
                  <a:close/>
                  <a:moveTo>
                    <a:pt x="155" y="298"/>
                  </a:moveTo>
                  <a:cubicBezTo>
                    <a:pt x="150" y="327"/>
                    <a:pt x="146" y="331"/>
                    <a:pt x="116" y="338"/>
                  </a:cubicBezTo>
                  <a:cubicBezTo>
                    <a:pt x="112" y="347"/>
                    <a:pt x="116" y="351"/>
                    <a:pt x="126" y="351"/>
                  </a:cubicBezTo>
                  <a:cubicBezTo>
                    <a:pt x="163" y="351"/>
                    <a:pt x="199" y="351"/>
                    <a:pt x="236" y="351"/>
                  </a:cubicBezTo>
                  <a:cubicBezTo>
                    <a:pt x="246" y="351"/>
                    <a:pt x="249" y="347"/>
                    <a:pt x="246" y="338"/>
                  </a:cubicBezTo>
                  <a:cubicBezTo>
                    <a:pt x="217" y="332"/>
                    <a:pt x="212" y="327"/>
                    <a:pt x="206" y="298"/>
                  </a:cubicBezTo>
                  <a:cubicBezTo>
                    <a:pt x="190" y="298"/>
                    <a:pt x="173" y="298"/>
                    <a:pt x="155"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83">
              <a:extLst>
                <a:ext uri="{FF2B5EF4-FFF2-40B4-BE49-F238E27FC236}">
                  <a16:creationId xmlns:a16="http://schemas.microsoft.com/office/drawing/2014/main" id="{AEC33995-5F0D-48E8-8B6B-D27EFA38DB72}"/>
                </a:ext>
              </a:extLst>
            </p:cNvPr>
            <p:cNvSpPr>
              <a:spLocks/>
            </p:cNvSpPr>
            <p:nvPr/>
          </p:nvSpPr>
          <p:spPr bwMode="auto">
            <a:xfrm>
              <a:off x="-2670176" y="3081338"/>
              <a:ext cx="196850" cy="271463"/>
            </a:xfrm>
            <a:custGeom>
              <a:avLst/>
              <a:gdLst>
                <a:gd name="T0" fmla="*/ 0 w 52"/>
                <a:gd name="T1" fmla="*/ 38 h 72"/>
                <a:gd name="T2" fmla="*/ 52 w 52"/>
                <a:gd name="T3" fmla="*/ 4 h 72"/>
                <a:gd name="T4" fmla="*/ 35 w 52"/>
                <a:gd name="T5" fmla="*/ 20 h 72"/>
                <a:gd name="T6" fmla="*/ 15 w 52"/>
                <a:gd name="T7" fmla="*/ 37 h 72"/>
                <a:gd name="T8" fmla="*/ 44 w 52"/>
                <a:gd name="T9" fmla="*/ 61 h 72"/>
                <a:gd name="T10" fmla="*/ 49 w 52"/>
                <a:gd name="T11" fmla="*/ 72 h 72"/>
                <a:gd name="T12" fmla="*/ 38 w 52"/>
                <a:gd name="T13" fmla="*/ 70 h 72"/>
                <a:gd name="T14" fmla="*/ 0 w 52"/>
                <a:gd name="T15" fmla="*/ 3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72">
                  <a:moveTo>
                    <a:pt x="0" y="38"/>
                  </a:moveTo>
                  <a:cubicBezTo>
                    <a:pt x="18" y="15"/>
                    <a:pt x="41" y="0"/>
                    <a:pt x="52" y="4"/>
                  </a:cubicBezTo>
                  <a:cubicBezTo>
                    <a:pt x="46" y="10"/>
                    <a:pt x="41" y="15"/>
                    <a:pt x="35" y="20"/>
                  </a:cubicBezTo>
                  <a:cubicBezTo>
                    <a:pt x="29" y="25"/>
                    <a:pt x="23" y="30"/>
                    <a:pt x="15" y="37"/>
                  </a:cubicBezTo>
                  <a:cubicBezTo>
                    <a:pt x="26" y="45"/>
                    <a:pt x="35" y="53"/>
                    <a:pt x="44" y="61"/>
                  </a:cubicBezTo>
                  <a:cubicBezTo>
                    <a:pt x="47" y="64"/>
                    <a:pt x="48" y="68"/>
                    <a:pt x="49" y="72"/>
                  </a:cubicBezTo>
                  <a:cubicBezTo>
                    <a:pt x="46" y="71"/>
                    <a:pt x="41" y="72"/>
                    <a:pt x="38" y="70"/>
                  </a:cubicBezTo>
                  <a:cubicBezTo>
                    <a:pt x="25" y="60"/>
                    <a:pt x="13" y="49"/>
                    <a:pt x="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84">
              <a:extLst>
                <a:ext uri="{FF2B5EF4-FFF2-40B4-BE49-F238E27FC236}">
                  <a16:creationId xmlns:a16="http://schemas.microsoft.com/office/drawing/2014/main" id="{9585E6A0-9AA7-4370-BADD-568125432954}"/>
                </a:ext>
              </a:extLst>
            </p:cNvPr>
            <p:cNvSpPr>
              <a:spLocks/>
            </p:cNvSpPr>
            <p:nvPr/>
          </p:nvSpPr>
          <p:spPr bwMode="auto">
            <a:xfrm>
              <a:off x="-2179638" y="3086101"/>
              <a:ext cx="196850" cy="266700"/>
            </a:xfrm>
            <a:custGeom>
              <a:avLst/>
              <a:gdLst>
                <a:gd name="T0" fmla="*/ 37 w 52"/>
                <a:gd name="T1" fmla="*/ 36 h 71"/>
                <a:gd name="T2" fmla="*/ 17 w 52"/>
                <a:gd name="T3" fmla="*/ 19 h 71"/>
                <a:gd name="T4" fmla="*/ 0 w 52"/>
                <a:gd name="T5" fmla="*/ 4 h 71"/>
                <a:gd name="T6" fmla="*/ 2 w 52"/>
                <a:gd name="T7" fmla="*/ 0 h 71"/>
                <a:gd name="T8" fmla="*/ 14 w 52"/>
                <a:gd name="T9" fmla="*/ 3 h 71"/>
                <a:gd name="T10" fmla="*/ 45 w 52"/>
                <a:gd name="T11" fmla="*/ 28 h 71"/>
                <a:gd name="T12" fmla="*/ 45 w 52"/>
                <a:gd name="T13" fmla="*/ 44 h 71"/>
                <a:gd name="T14" fmla="*/ 13 w 52"/>
                <a:gd name="T15" fmla="*/ 69 h 71"/>
                <a:gd name="T16" fmla="*/ 2 w 52"/>
                <a:gd name="T17" fmla="*/ 71 h 71"/>
                <a:gd name="T18" fmla="*/ 6 w 52"/>
                <a:gd name="T19" fmla="*/ 61 h 71"/>
                <a:gd name="T20" fmla="*/ 37 w 52"/>
                <a:gd name="T21"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71">
                  <a:moveTo>
                    <a:pt x="37" y="36"/>
                  </a:moveTo>
                  <a:cubicBezTo>
                    <a:pt x="29" y="29"/>
                    <a:pt x="23" y="25"/>
                    <a:pt x="17" y="19"/>
                  </a:cubicBezTo>
                  <a:cubicBezTo>
                    <a:pt x="11" y="14"/>
                    <a:pt x="6" y="9"/>
                    <a:pt x="0" y="4"/>
                  </a:cubicBezTo>
                  <a:cubicBezTo>
                    <a:pt x="1" y="2"/>
                    <a:pt x="1" y="1"/>
                    <a:pt x="2" y="0"/>
                  </a:cubicBezTo>
                  <a:cubicBezTo>
                    <a:pt x="6" y="1"/>
                    <a:pt x="11" y="0"/>
                    <a:pt x="14" y="3"/>
                  </a:cubicBezTo>
                  <a:cubicBezTo>
                    <a:pt x="24" y="11"/>
                    <a:pt x="34" y="20"/>
                    <a:pt x="45" y="28"/>
                  </a:cubicBezTo>
                  <a:cubicBezTo>
                    <a:pt x="52" y="34"/>
                    <a:pt x="51" y="38"/>
                    <a:pt x="45" y="44"/>
                  </a:cubicBezTo>
                  <a:cubicBezTo>
                    <a:pt x="34" y="52"/>
                    <a:pt x="24" y="61"/>
                    <a:pt x="13" y="69"/>
                  </a:cubicBezTo>
                  <a:cubicBezTo>
                    <a:pt x="11" y="71"/>
                    <a:pt x="6" y="70"/>
                    <a:pt x="2" y="71"/>
                  </a:cubicBezTo>
                  <a:cubicBezTo>
                    <a:pt x="4" y="68"/>
                    <a:pt x="4" y="64"/>
                    <a:pt x="6" y="61"/>
                  </a:cubicBezTo>
                  <a:cubicBezTo>
                    <a:pt x="16" y="53"/>
                    <a:pt x="25" y="45"/>
                    <a:pt x="37"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85">
              <a:extLst>
                <a:ext uri="{FF2B5EF4-FFF2-40B4-BE49-F238E27FC236}">
                  <a16:creationId xmlns:a16="http://schemas.microsoft.com/office/drawing/2014/main" id="{E807B8A4-CCB2-4368-9AEF-7BCC9340A8CF}"/>
                </a:ext>
              </a:extLst>
            </p:cNvPr>
            <p:cNvSpPr>
              <a:spLocks/>
            </p:cNvSpPr>
            <p:nvPr/>
          </p:nvSpPr>
          <p:spPr bwMode="auto">
            <a:xfrm>
              <a:off x="-2420938" y="3081338"/>
              <a:ext cx="196850" cy="298450"/>
            </a:xfrm>
            <a:custGeom>
              <a:avLst/>
              <a:gdLst>
                <a:gd name="T0" fmla="*/ 52 w 52"/>
                <a:gd name="T1" fmla="*/ 0 h 79"/>
                <a:gd name="T2" fmla="*/ 5 w 52"/>
                <a:gd name="T3" fmla="*/ 79 h 79"/>
                <a:gd name="T4" fmla="*/ 52 w 52"/>
                <a:gd name="T5" fmla="*/ 0 h 79"/>
              </a:gdLst>
              <a:ahLst/>
              <a:cxnLst>
                <a:cxn ang="0">
                  <a:pos x="T0" y="T1"/>
                </a:cxn>
                <a:cxn ang="0">
                  <a:pos x="T2" y="T3"/>
                </a:cxn>
                <a:cxn ang="0">
                  <a:pos x="T4" y="T5"/>
                </a:cxn>
              </a:cxnLst>
              <a:rect l="0" t="0" r="r" b="b"/>
              <a:pathLst>
                <a:path w="52" h="79">
                  <a:moveTo>
                    <a:pt x="52" y="0"/>
                  </a:moveTo>
                  <a:cubicBezTo>
                    <a:pt x="37" y="28"/>
                    <a:pt x="22" y="52"/>
                    <a:pt x="5" y="79"/>
                  </a:cubicBezTo>
                  <a:cubicBezTo>
                    <a:pt x="0" y="62"/>
                    <a:pt x="35" y="3"/>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87">
              <a:extLst>
                <a:ext uri="{FF2B5EF4-FFF2-40B4-BE49-F238E27FC236}">
                  <a16:creationId xmlns:a16="http://schemas.microsoft.com/office/drawing/2014/main" id="{83D10712-909D-4E60-BA94-07548283EF21}"/>
                </a:ext>
              </a:extLst>
            </p:cNvPr>
            <p:cNvSpPr>
              <a:spLocks/>
            </p:cNvSpPr>
            <p:nvPr/>
          </p:nvSpPr>
          <p:spPr bwMode="auto">
            <a:xfrm>
              <a:off x="-2617788" y="2733676"/>
              <a:ext cx="87313" cy="38100"/>
            </a:xfrm>
            <a:custGeom>
              <a:avLst/>
              <a:gdLst>
                <a:gd name="T0" fmla="*/ 0 w 23"/>
                <a:gd name="T1" fmla="*/ 2 h 10"/>
                <a:gd name="T2" fmla="*/ 19 w 23"/>
                <a:gd name="T3" fmla="*/ 0 h 10"/>
                <a:gd name="T4" fmla="*/ 22 w 23"/>
                <a:gd name="T5" fmla="*/ 6 h 10"/>
                <a:gd name="T6" fmla="*/ 19 w 23"/>
                <a:gd name="T7" fmla="*/ 10 h 10"/>
                <a:gd name="T8" fmla="*/ 0 w 23"/>
                <a:gd name="T9" fmla="*/ 9 h 10"/>
                <a:gd name="T10" fmla="*/ 0 w 23"/>
                <a:gd name="T11" fmla="*/ 2 h 10"/>
              </a:gdLst>
              <a:ahLst/>
              <a:cxnLst>
                <a:cxn ang="0">
                  <a:pos x="T0" y="T1"/>
                </a:cxn>
                <a:cxn ang="0">
                  <a:pos x="T2" y="T3"/>
                </a:cxn>
                <a:cxn ang="0">
                  <a:pos x="T4" y="T5"/>
                </a:cxn>
                <a:cxn ang="0">
                  <a:pos x="T6" y="T7"/>
                </a:cxn>
                <a:cxn ang="0">
                  <a:pos x="T8" y="T9"/>
                </a:cxn>
                <a:cxn ang="0">
                  <a:pos x="T10" y="T11"/>
                </a:cxn>
              </a:cxnLst>
              <a:rect l="0" t="0" r="r" b="b"/>
              <a:pathLst>
                <a:path w="23" h="10">
                  <a:moveTo>
                    <a:pt x="0" y="2"/>
                  </a:moveTo>
                  <a:cubicBezTo>
                    <a:pt x="6" y="1"/>
                    <a:pt x="13" y="1"/>
                    <a:pt x="19" y="0"/>
                  </a:cubicBezTo>
                  <a:cubicBezTo>
                    <a:pt x="20" y="0"/>
                    <a:pt x="22" y="4"/>
                    <a:pt x="22" y="6"/>
                  </a:cubicBezTo>
                  <a:cubicBezTo>
                    <a:pt x="23" y="7"/>
                    <a:pt x="20" y="10"/>
                    <a:pt x="19" y="10"/>
                  </a:cubicBezTo>
                  <a:cubicBezTo>
                    <a:pt x="13" y="10"/>
                    <a:pt x="6" y="9"/>
                    <a:pt x="0" y="9"/>
                  </a:cubicBezTo>
                  <a:cubicBezTo>
                    <a:pt x="0" y="7"/>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88">
              <a:extLst>
                <a:ext uri="{FF2B5EF4-FFF2-40B4-BE49-F238E27FC236}">
                  <a16:creationId xmlns:a16="http://schemas.microsoft.com/office/drawing/2014/main" id="{9D259F25-7F03-44E1-AA36-0ED5D60AB635}"/>
                </a:ext>
              </a:extLst>
            </p:cNvPr>
            <p:cNvSpPr>
              <a:spLocks/>
            </p:cNvSpPr>
            <p:nvPr/>
          </p:nvSpPr>
          <p:spPr bwMode="auto">
            <a:xfrm>
              <a:off x="-2470151" y="2733676"/>
              <a:ext cx="87313" cy="49213"/>
            </a:xfrm>
            <a:custGeom>
              <a:avLst/>
              <a:gdLst>
                <a:gd name="T0" fmla="*/ 12 w 23"/>
                <a:gd name="T1" fmla="*/ 13 h 13"/>
                <a:gd name="T2" fmla="*/ 0 w 23"/>
                <a:gd name="T3" fmla="*/ 5 h 13"/>
                <a:gd name="T4" fmla="*/ 11 w 23"/>
                <a:gd name="T5" fmla="*/ 0 h 13"/>
                <a:gd name="T6" fmla="*/ 23 w 23"/>
                <a:gd name="T7" fmla="*/ 5 h 13"/>
                <a:gd name="T8" fmla="*/ 12 w 23"/>
                <a:gd name="T9" fmla="*/ 13 h 13"/>
              </a:gdLst>
              <a:ahLst/>
              <a:cxnLst>
                <a:cxn ang="0">
                  <a:pos x="T0" y="T1"/>
                </a:cxn>
                <a:cxn ang="0">
                  <a:pos x="T2" y="T3"/>
                </a:cxn>
                <a:cxn ang="0">
                  <a:pos x="T4" y="T5"/>
                </a:cxn>
                <a:cxn ang="0">
                  <a:pos x="T6" y="T7"/>
                </a:cxn>
                <a:cxn ang="0">
                  <a:pos x="T8" y="T9"/>
                </a:cxn>
              </a:cxnLst>
              <a:rect l="0" t="0" r="r" b="b"/>
              <a:pathLst>
                <a:path w="23" h="13">
                  <a:moveTo>
                    <a:pt x="12" y="13"/>
                  </a:moveTo>
                  <a:cubicBezTo>
                    <a:pt x="7" y="10"/>
                    <a:pt x="4" y="7"/>
                    <a:pt x="0" y="5"/>
                  </a:cubicBezTo>
                  <a:cubicBezTo>
                    <a:pt x="4" y="3"/>
                    <a:pt x="8" y="0"/>
                    <a:pt x="11" y="0"/>
                  </a:cubicBezTo>
                  <a:cubicBezTo>
                    <a:pt x="15" y="0"/>
                    <a:pt x="19" y="4"/>
                    <a:pt x="23" y="5"/>
                  </a:cubicBezTo>
                  <a:cubicBezTo>
                    <a:pt x="19" y="8"/>
                    <a:pt x="16" y="10"/>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6" name="Group 45">
            <a:extLst>
              <a:ext uri="{FF2B5EF4-FFF2-40B4-BE49-F238E27FC236}">
                <a16:creationId xmlns:a16="http://schemas.microsoft.com/office/drawing/2014/main" id="{934FF5E2-6527-4FA4-848C-8B8B4149A7D4}"/>
              </a:ext>
            </a:extLst>
          </p:cNvPr>
          <p:cNvGrpSpPr/>
          <p:nvPr/>
        </p:nvGrpSpPr>
        <p:grpSpPr>
          <a:xfrm>
            <a:off x="6531567" y="5119730"/>
            <a:ext cx="338972" cy="338970"/>
            <a:chOff x="-13766800" y="325438"/>
            <a:chExt cx="6203950" cy="6203951"/>
          </a:xfrm>
          <a:solidFill>
            <a:schemeClr val="bg1"/>
          </a:solidFill>
        </p:grpSpPr>
        <p:sp>
          <p:nvSpPr>
            <p:cNvPr id="47" name="Freeform 95">
              <a:extLst>
                <a:ext uri="{FF2B5EF4-FFF2-40B4-BE49-F238E27FC236}">
                  <a16:creationId xmlns:a16="http://schemas.microsoft.com/office/drawing/2014/main" id="{8F18F8EE-69C1-42B4-8127-F4F1095C58AF}"/>
                </a:ext>
              </a:extLst>
            </p:cNvPr>
            <p:cNvSpPr>
              <a:spLocks/>
            </p:cNvSpPr>
            <p:nvPr/>
          </p:nvSpPr>
          <p:spPr bwMode="auto">
            <a:xfrm>
              <a:off x="-12107863" y="325438"/>
              <a:ext cx="2889250" cy="5589588"/>
            </a:xfrm>
            <a:custGeom>
              <a:avLst/>
              <a:gdLst>
                <a:gd name="T0" fmla="*/ 793 w 853"/>
                <a:gd name="T1" fmla="*/ 61 h 1649"/>
                <a:gd name="T2" fmla="*/ 61 w 853"/>
                <a:gd name="T3" fmla="*/ 61 h 1649"/>
                <a:gd name="T4" fmla="*/ 61 w 853"/>
                <a:gd name="T5" fmla="*/ 82 h 1649"/>
                <a:gd name="T6" fmla="*/ 60 w 853"/>
                <a:gd name="T7" fmla="*/ 1598 h 1649"/>
                <a:gd name="T8" fmla="*/ 59 w 853"/>
                <a:gd name="T9" fmla="*/ 1622 h 1649"/>
                <a:gd name="T10" fmla="*/ 29 w 853"/>
                <a:gd name="T11" fmla="*/ 1646 h 1649"/>
                <a:gd name="T12" fmla="*/ 1 w 853"/>
                <a:gd name="T13" fmla="*/ 1620 h 1649"/>
                <a:gd name="T14" fmla="*/ 0 w 853"/>
                <a:gd name="T15" fmla="*/ 1602 h 1649"/>
                <a:gd name="T16" fmla="*/ 0 w 853"/>
                <a:gd name="T17" fmla="*/ 45 h 1649"/>
                <a:gd name="T18" fmla="*/ 45 w 853"/>
                <a:gd name="T19" fmla="*/ 0 h 1649"/>
                <a:gd name="T20" fmla="*/ 809 w 853"/>
                <a:gd name="T21" fmla="*/ 0 h 1649"/>
                <a:gd name="T22" fmla="*/ 853 w 853"/>
                <a:gd name="T23" fmla="*/ 44 h 1649"/>
                <a:gd name="T24" fmla="*/ 853 w 853"/>
                <a:gd name="T25" fmla="*/ 1603 h 1649"/>
                <a:gd name="T26" fmla="*/ 831 w 853"/>
                <a:gd name="T27" fmla="*/ 1645 h 1649"/>
                <a:gd name="T28" fmla="*/ 795 w 853"/>
                <a:gd name="T29" fmla="*/ 1624 h 1649"/>
                <a:gd name="T30" fmla="*/ 793 w 853"/>
                <a:gd name="T31" fmla="*/ 1599 h 1649"/>
                <a:gd name="T32" fmla="*/ 793 w 853"/>
                <a:gd name="T33" fmla="*/ 82 h 1649"/>
                <a:gd name="T34" fmla="*/ 793 w 853"/>
                <a:gd name="T35" fmla="*/ 61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1649">
                  <a:moveTo>
                    <a:pt x="793" y="61"/>
                  </a:moveTo>
                  <a:cubicBezTo>
                    <a:pt x="548" y="61"/>
                    <a:pt x="306" y="61"/>
                    <a:pt x="61" y="61"/>
                  </a:cubicBezTo>
                  <a:cubicBezTo>
                    <a:pt x="61" y="68"/>
                    <a:pt x="61" y="75"/>
                    <a:pt x="61" y="82"/>
                  </a:cubicBezTo>
                  <a:cubicBezTo>
                    <a:pt x="61" y="587"/>
                    <a:pt x="61" y="1093"/>
                    <a:pt x="60" y="1598"/>
                  </a:cubicBezTo>
                  <a:cubicBezTo>
                    <a:pt x="60" y="1606"/>
                    <a:pt x="60" y="1614"/>
                    <a:pt x="59" y="1622"/>
                  </a:cubicBezTo>
                  <a:cubicBezTo>
                    <a:pt x="56" y="1637"/>
                    <a:pt x="43" y="1647"/>
                    <a:pt x="29" y="1646"/>
                  </a:cubicBezTo>
                  <a:cubicBezTo>
                    <a:pt x="15" y="1645"/>
                    <a:pt x="3" y="1635"/>
                    <a:pt x="1" y="1620"/>
                  </a:cubicBezTo>
                  <a:cubicBezTo>
                    <a:pt x="0" y="1614"/>
                    <a:pt x="0" y="1608"/>
                    <a:pt x="0" y="1602"/>
                  </a:cubicBezTo>
                  <a:cubicBezTo>
                    <a:pt x="0" y="1083"/>
                    <a:pt x="0" y="564"/>
                    <a:pt x="0" y="45"/>
                  </a:cubicBezTo>
                  <a:cubicBezTo>
                    <a:pt x="0" y="9"/>
                    <a:pt x="9" y="0"/>
                    <a:pt x="45" y="0"/>
                  </a:cubicBezTo>
                  <a:cubicBezTo>
                    <a:pt x="300" y="0"/>
                    <a:pt x="554" y="0"/>
                    <a:pt x="809" y="0"/>
                  </a:cubicBezTo>
                  <a:cubicBezTo>
                    <a:pt x="844" y="0"/>
                    <a:pt x="853" y="9"/>
                    <a:pt x="853" y="44"/>
                  </a:cubicBezTo>
                  <a:cubicBezTo>
                    <a:pt x="853" y="564"/>
                    <a:pt x="853" y="1083"/>
                    <a:pt x="853" y="1603"/>
                  </a:cubicBezTo>
                  <a:cubicBezTo>
                    <a:pt x="853" y="1629"/>
                    <a:pt x="847" y="1640"/>
                    <a:pt x="831" y="1645"/>
                  </a:cubicBezTo>
                  <a:cubicBezTo>
                    <a:pt x="815" y="1649"/>
                    <a:pt x="799" y="1640"/>
                    <a:pt x="795" y="1624"/>
                  </a:cubicBezTo>
                  <a:cubicBezTo>
                    <a:pt x="793" y="1616"/>
                    <a:pt x="793" y="1607"/>
                    <a:pt x="793" y="1599"/>
                  </a:cubicBezTo>
                  <a:cubicBezTo>
                    <a:pt x="793" y="1093"/>
                    <a:pt x="793" y="588"/>
                    <a:pt x="793" y="82"/>
                  </a:cubicBezTo>
                  <a:cubicBezTo>
                    <a:pt x="793" y="76"/>
                    <a:pt x="793" y="69"/>
                    <a:pt x="79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96">
              <a:extLst>
                <a:ext uri="{FF2B5EF4-FFF2-40B4-BE49-F238E27FC236}">
                  <a16:creationId xmlns:a16="http://schemas.microsoft.com/office/drawing/2014/main" id="{819EAC6D-3AB9-4D6C-A291-6146908CEA6E}"/>
                </a:ext>
              </a:extLst>
            </p:cNvPr>
            <p:cNvSpPr>
              <a:spLocks noEditPoints="1"/>
            </p:cNvSpPr>
            <p:nvPr/>
          </p:nvSpPr>
          <p:spPr bwMode="auto">
            <a:xfrm>
              <a:off x="-9020175" y="1566863"/>
              <a:ext cx="1457325" cy="4962525"/>
            </a:xfrm>
            <a:custGeom>
              <a:avLst/>
              <a:gdLst>
                <a:gd name="T0" fmla="*/ 369 w 430"/>
                <a:gd name="T1" fmla="*/ 1284 h 1464"/>
                <a:gd name="T2" fmla="*/ 369 w 430"/>
                <a:gd name="T3" fmla="*/ 60 h 1464"/>
                <a:gd name="T4" fmla="*/ 350 w 430"/>
                <a:gd name="T5" fmla="*/ 60 h 1464"/>
                <a:gd name="T6" fmla="*/ 47 w 430"/>
                <a:gd name="T7" fmla="*/ 60 h 1464"/>
                <a:gd name="T8" fmla="*/ 27 w 430"/>
                <a:gd name="T9" fmla="*/ 59 h 1464"/>
                <a:gd name="T10" fmla="*/ 4 w 430"/>
                <a:gd name="T11" fmla="*/ 31 h 1464"/>
                <a:gd name="T12" fmla="*/ 25 w 430"/>
                <a:gd name="T13" fmla="*/ 2 h 1464"/>
                <a:gd name="T14" fmla="*/ 46 w 430"/>
                <a:gd name="T15" fmla="*/ 0 h 1464"/>
                <a:gd name="T16" fmla="*/ 386 w 430"/>
                <a:gd name="T17" fmla="*/ 0 h 1464"/>
                <a:gd name="T18" fmla="*/ 430 w 430"/>
                <a:gd name="T19" fmla="*/ 44 h 1464"/>
                <a:gd name="T20" fmla="*/ 430 w 430"/>
                <a:gd name="T21" fmla="*/ 1361 h 1464"/>
                <a:gd name="T22" fmla="*/ 328 w 430"/>
                <a:gd name="T23" fmla="*/ 1464 h 1464"/>
                <a:gd name="T24" fmla="*/ 98 w 430"/>
                <a:gd name="T25" fmla="*/ 1464 h 1464"/>
                <a:gd name="T26" fmla="*/ 4 w 430"/>
                <a:gd name="T27" fmla="*/ 1363 h 1464"/>
                <a:gd name="T28" fmla="*/ 96 w 430"/>
                <a:gd name="T29" fmla="*/ 1281 h 1464"/>
                <a:gd name="T30" fmla="*/ 119 w 430"/>
                <a:gd name="T31" fmla="*/ 1270 h 1464"/>
                <a:gd name="T32" fmla="*/ 316 w 430"/>
                <a:gd name="T33" fmla="*/ 1272 h 1464"/>
                <a:gd name="T34" fmla="*/ 333 w 430"/>
                <a:gd name="T35" fmla="*/ 1281 h 1464"/>
                <a:gd name="T36" fmla="*/ 369 w 430"/>
                <a:gd name="T37" fmla="*/ 1284 h 1464"/>
                <a:gd name="T38" fmla="*/ 215 w 430"/>
                <a:gd name="T39" fmla="*/ 1403 h 1464"/>
                <a:gd name="T40" fmla="*/ 332 w 430"/>
                <a:gd name="T41" fmla="*/ 1403 h 1464"/>
                <a:gd name="T42" fmla="*/ 366 w 430"/>
                <a:gd name="T43" fmla="*/ 1384 h 1464"/>
                <a:gd name="T44" fmla="*/ 360 w 430"/>
                <a:gd name="T45" fmla="*/ 1352 h 1464"/>
                <a:gd name="T46" fmla="*/ 322 w 430"/>
                <a:gd name="T47" fmla="*/ 1346 h 1464"/>
                <a:gd name="T48" fmla="*/ 276 w 430"/>
                <a:gd name="T49" fmla="*/ 1328 h 1464"/>
                <a:gd name="T50" fmla="*/ 270 w 430"/>
                <a:gd name="T51" fmla="*/ 1314 h 1464"/>
                <a:gd name="T52" fmla="*/ 187 w 430"/>
                <a:gd name="T53" fmla="*/ 1289 h 1464"/>
                <a:gd name="T54" fmla="*/ 155 w 430"/>
                <a:gd name="T55" fmla="*/ 1330 h 1464"/>
                <a:gd name="T56" fmla="*/ 114 w 430"/>
                <a:gd name="T57" fmla="*/ 1347 h 1464"/>
                <a:gd name="T58" fmla="*/ 104 w 430"/>
                <a:gd name="T59" fmla="*/ 1343 h 1464"/>
                <a:gd name="T60" fmla="*/ 66 w 430"/>
                <a:gd name="T61" fmla="*/ 1361 h 1464"/>
                <a:gd name="T62" fmla="*/ 82 w 430"/>
                <a:gd name="T63" fmla="*/ 1400 h 1464"/>
                <a:gd name="T64" fmla="*/ 103 w 430"/>
                <a:gd name="T65" fmla="*/ 1403 h 1464"/>
                <a:gd name="T66" fmla="*/ 215 w 430"/>
                <a:gd name="T67" fmla="*/ 1403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0" h="1464">
                  <a:moveTo>
                    <a:pt x="369" y="1284"/>
                  </a:moveTo>
                  <a:cubicBezTo>
                    <a:pt x="369" y="877"/>
                    <a:pt x="369" y="470"/>
                    <a:pt x="369" y="60"/>
                  </a:cubicBezTo>
                  <a:cubicBezTo>
                    <a:pt x="362" y="60"/>
                    <a:pt x="356" y="60"/>
                    <a:pt x="350" y="60"/>
                  </a:cubicBezTo>
                  <a:cubicBezTo>
                    <a:pt x="249" y="60"/>
                    <a:pt x="148" y="60"/>
                    <a:pt x="47" y="60"/>
                  </a:cubicBezTo>
                  <a:cubicBezTo>
                    <a:pt x="40" y="60"/>
                    <a:pt x="33" y="60"/>
                    <a:pt x="27" y="59"/>
                  </a:cubicBezTo>
                  <a:cubicBezTo>
                    <a:pt x="14" y="57"/>
                    <a:pt x="4" y="44"/>
                    <a:pt x="4" y="31"/>
                  </a:cubicBezTo>
                  <a:cubicBezTo>
                    <a:pt x="3" y="17"/>
                    <a:pt x="12" y="5"/>
                    <a:pt x="25" y="2"/>
                  </a:cubicBezTo>
                  <a:cubicBezTo>
                    <a:pt x="32" y="1"/>
                    <a:pt x="39" y="0"/>
                    <a:pt x="46" y="0"/>
                  </a:cubicBezTo>
                  <a:cubicBezTo>
                    <a:pt x="159" y="0"/>
                    <a:pt x="273" y="0"/>
                    <a:pt x="386" y="0"/>
                  </a:cubicBezTo>
                  <a:cubicBezTo>
                    <a:pt x="420" y="0"/>
                    <a:pt x="430" y="10"/>
                    <a:pt x="430" y="44"/>
                  </a:cubicBezTo>
                  <a:cubicBezTo>
                    <a:pt x="430" y="483"/>
                    <a:pt x="430" y="922"/>
                    <a:pt x="430" y="1361"/>
                  </a:cubicBezTo>
                  <a:cubicBezTo>
                    <a:pt x="430" y="1426"/>
                    <a:pt x="392" y="1464"/>
                    <a:pt x="328" y="1464"/>
                  </a:cubicBezTo>
                  <a:cubicBezTo>
                    <a:pt x="251" y="1464"/>
                    <a:pt x="175" y="1464"/>
                    <a:pt x="98" y="1464"/>
                  </a:cubicBezTo>
                  <a:cubicBezTo>
                    <a:pt x="40" y="1463"/>
                    <a:pt x="0" y="1420"/>
                    <a:pt x="4" y="1363"/>
                  </a:cubicBezTo>
                  <a:cubicBezTo>
                    <a:pt x="7" y="1317"/>
                    <a:pt x="48" y="1281"/>
                    <a:pt x="96" y="1281"/>
                  </a:cubicBezTo>
                  <a:cubicBezTo>
                    <a:pt x="107" y="1282"/>
                    <a:pt x="112" y="1278"/>
                    <a:pt x="119" y="1270"/>
                  </a:cubicBezTo>
                  <a:cubicBezTo>
                    <a:pt x="168" y="1202"/>
                    <a:pt x="268" y="1204"/>
                    <a:pt x="316" y="1272"/>
                  </a:cubicBezTo>
                  <a:cubicBezTo>
                    <a:pt x="320" y="1277"/>
                    <a:pt x="327" y="1280"/>
                    <a:pt x="333" y="1281"/>
                  </a:cubicBezTo>
                  <a:cubicBezTo>
                    <a:pt x="344" y="1283"/>
                    <a:pt x="355" y="1283"/>
                    <a:pt x="369" y="1284"/>
                  </a:cubicBezTo>
                  <a:close/>
                  <a:moveTo>
                    <a:pt x="215" y="1403"/>
                  </a:moveTo>
                  <a:cubicBezTo>
                    <a:pt x="254" y="1403"/>
                    <a:pt x="293" y="1403"/>
                    <a:pt x="332" y="1403"/>
                  </a:cubicBezTo>
                  <a:cubicBezTo>
                    <a:pt x="348" y="1403"/>
                    <a:pt x="360" y="1398"/>
                    <a:pt x="366" y="1384"/>
                  </a:cubicBezTo>
                  <a:cubicBezTo>
                    <a:pt x="372" y="1372"/>
                    <a:pt x="369" y="1361"/>
                    <a:pt x="360" y="1352"/>
                  </a:cubicBezTo>
                  <a:cubicBezTo>
                    <a:pt x="349" y="1341"/>
                    <a:pt x="336" y="1340"/>
                    <a:pt x="322" y="1346"/>
                  </a:cubicBezTo>
                  <a:cubicBezTo>
                    <a:pt x="299" y="1356"/>
                    <a:pt x="286" y="1350"/>
                    <a:pt x="276" y="1328"/>
                  </a:cubicBezTo>
                  <a:cubicBezTo>
                    <a:pt x="274" y="1323"/>
                    <a:pt x="272" y="1319"/>
                    <a:pt x="270" y="1314"/>
                  </a:cubicBezTo>
                  <a:cubicBezTo>
                    <a:pt x="255" y="1283"/>
                    <a:pt x="217" y="1272"/>
                    <a:pt x="187" y="1289"/>
                  </a:cubicBezTo>
                  <a:cubicBezTo>
                    <a:pt x="170" y="1298"/>
                    <a:pt x="163" y="1314"/>
                    <a:pt x="155" y="1330"/>
                  </a:cubicBezTo>
                  <a:cubicBezTo>
                    <a:pt x="147" y="1349"/>
                    <a:pt x="133" y="1355"/>
                    <a:pt x="114" y="1347"/>
                  </a:cubicBezTo>
                  <a:cubicBezTo>
                    <a:pt x="110" y="1346"/>
                    <a:pt x="107" y="1344"/>
                    <a:pt x="104" y="1343"/>
                  </a:cubicBezTo>
                  <a:cubicBezTo>
                    <a:pt x="89" y="1338"/>
                    <a:pt x="72" y="1346"/>
                    <a:pt x="66" y="1361"/>
                  </a:cubicBezTo>
                  <a:cubicBezTo>
                    <a:pt x="60" y="1376"/>
                    <a:pt x="67" y="1394"/>
                    <a:pt x="82" y="1400"/>
                  </a:cubicBezTo>
                  <a:cubicBezTo>
                    <a:pt x="89" y="1402"/>
                    <a:pt x="96" y="1403"/>
                    <a:pt x="103" y="1403"/>
                  </a:cubicBezTo>
                  <a:cubicBezTo>
                    <a:pt x="140" y="1403"/>
                    <a:pt x="178" y="1403"/>
                    <a:pt x="215" y="14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97">
              <a:extLst>
                <a:ext uri="{FF2B5EF4-FFF2-40B4-BE49-F238E27FC236}">
                  <a16:creationId xmlns:a16="http://schemas.microsoft.com/office/drawing/2014/main" id="{E905667D-C916-40EF-BF89-2973AAED0332}"/>
                </a:ext>
              </a:extLst>
            </p:cNvPr>
            <p:cNvSpPr>
              <a:spLocks noEditPoints="1"/>
            </p:cNvSpPr>
            <p:nvPr/>
          </p:nvSpPr>
          <p:spPr bwMode="auto">
            <a:xfrm>
              <a:off x="-13766800" y="3997326"/>
              <a:ext cx="1049338" cy="2532063"/>
            </a:xfrm>
            <a:custGeom>
              <a:avLst/>
              <a:gdLst>
                <a:gd name="T0" fmla="*/ 184 w 310"/>
                <a:gd name="T1" fmla="*/ 642 h 747"/>
                <a:gd name="T2" fmla="*/ 184 w 310"/>
                <a:gd name="T3" fmla="*/ 709 h 747"/>
                <a:gd name="T4" fmla="*/ 154 w 310"/>
                <a:gd name="T5" fmla="*/ 746 h 747"/>
                <a:gd name="T6" fmla="*/ 124 w 310"/>
                <a:gd name="T7" fmla="*/ 709 h 747"/>
                <a:gd name="T8" fmla="*/ 124 w 310"/>
                <a:gd name="T9" fmla="*/ 577 h 747"/>
                <a:gd name="T10" fmla="*/ 110 w 310"/>
                <a:gd name="T11" fmla="*/ 556 h 747"/>
                <a:gd name="T12" fmla="*/ 2 w 310"/>
                <a:gd name="T13" fmla="*/ 408 h 747"/>
                <a:gd name="T14" fmla="*/ 38 w 310"/>
                <a:gd name="T15" fmla="*/ 147 h 747"/>
                <a:gd name="T16" fmla="*/ 90 w 310"/>
                <a:gd name="T17" fmla="*/ 46 h 747"/>
                <a:gd name="T18" fmla="*/ 229 w 310"/>
                <a:gd name="T19" fmla="*/ 58 h 747"/>
                <a:gd name="T20" fmla="*/ 286 w 310"/>
                <a:gd name="T21" fmla="*/ 213 h 747"/>
                <a:gd name="T22" fmla="*/ 305 w 310"/>
                <a:gd name="T23" fmla="*/ 402 h 747"/>
                <a:gd name="T24" fmla="*/ 196 w 310"/>
                <a:gd name="T25" fmla="*/ 557 h 747"/>
                <a:gd name="T26" fmla="*/ 184 w 310"/>
                <a:gd name="T27" fmla="*/ 573 h 747"/>
                <a:gd name="T28" fmla="*/ 184 w 310"/>
                <a:gd name="T29" fmla="*/ 642 h 747"/>
                <a:gd name="T30" fmla="*/ 62 w 310"/>
                <a:gd name="T31" fmla="*/ 373 h 747"/>
                <a:gd name="T32" fmla="*/ 62 w 310"/>
                <a:gd name="T33" fmla="*/ 412 h 747"/>
                <a:gd name="T34" fmla="*/ 154 w 310"/>
                <a:gd name="T35" fmla="*/ 503 h 747"/>
                <a:gd name="T36" fmla="*/ 245 w 310"/>
                <a:gd name="T37" fmla="*/ 414 h 747"/>
                <a:gd name="T38" fmla="*/ 205 w 310"/>
                <a:gd name="T39" fmla="*/ 141 h 747"/>
                <a:gd name="T40" fmla="*/ 178 w 310"/>
                <a:gd name="T41" fmla="*/ 90 h 747"/>
                <a:gd name="T42" fmla="*/ 131 w 310"/>
                <a:gd name="T43" fmla="*/ 90 h 747"/>
                <a:gd name="T44" fmla="*/ 99 w 310"/>
                <a:gd name="T45" fmla="*/ 157 h 747"/>
                <a:gd name="T46" fmla="*/ 62 w 310"/>
                <a:gd name="T47" fmla="*/ 373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0" h="747">
                  <a:moveTo>
                    <a:pt x="184" y="642"/>
                  </a:moveTo>
                  <a:cubicBezTo>
                    <a:pt x="184" y="664"/>
                    <a:pt x="185" y="687"/>
                    <a:pt x="184" y="709"/>
                  </a:cubicBezTo>
                  <a:cubicBezTo>
                    <a:pt x="184" y="732"/>
                    <a:pt x="172" y="747"/>
                    <a:pt x="154" y="746"/>
                  </a:cubicBezTo>
                  <a:cubicBezTo>
                    <a:pt x="136" y="746"/>
                    <a:pt x="124" y="732"/>
                    <a:pt x="124" y="709"/>
                  </a:cubicBezTo>
                  <a:cubicBezTo>
                    <a:pt x="124" y="665"/>
                    <a:pt x="124" y="621"/>
                    <a:pt x="124" y="577"/>
                  </a:cubicBezTo>
                  <a:cubicBezTo>
                    <a:pt x="125" y="565"/>
                    <a:pt x="122" y="559"/>
                    <a:pt x="110" y="556"/>
                  </a:cubicBezTo>
                  <a:cubicBezTo>
                    <a:pt x="45" y="537"/>
                    <a:pt x="0" y="476"/>
                    <a:pt x="2" y="408"/>
                  </a:cubicBezTo>
                  <a:cubicBezTo>
                    <a:pt x="5" y="320"/>
                    <a:pt x="13" y="232"/>
                    <a:pt x="38" y="147"/>
                  </a:cubicBezTo>
                  <a:cubicBezTo>
                    <a:pt x="49" y="110"/>
                    <a:pt x="63" y="74"/>
                    <a:pt x="90" y="46"/>
                  </a:cubicBezTo>
                  <a:cubicBezTo>
                    <a:pt x="135" y="0"/>
                    <a:pt x="193" y="6"/>
                    <a:pt x="229" y="58"/>
                  </a:cubicBezTo>
                  <a:cubicBezTo>
                    <a:pt x="262" y="105"/>
                    <a:pt x="278" y="158"/>
                    <a:pt x="286" y="213"/>
                  </a:cubicBezTo>
                  <a:cubicBezTo>
                    <a:pt x="296" y="276"/>
                    <a:pt x="301" y="339"/>
                    <a:pt x="305" y="402"/>
                  </a:cubicBezTo>
                  <a:cubicBezTo>
                    <a:pt x="310" y="476"/>
                    <a:pt x="267" y="535"/>
                    <a:pt x="196" y="557"/>
                  </a:cubicBezTo>
                  <a:cubicBezTo>
                    <a:pt x="187" y="560"/>
                    <a:pt x="184" y="564"/>
                    <a:pt x="184" y="573"/>
                  </a:cubicBezTo>
                  <a:cubicBezTo>
                    <a:pt x="185" y="596"/>
                    <a:pt x="184" y="619"/>
                    <a:pt x="184" y="642"/>
                  </a:cubicBezTo>
                  <a:close/>
                  <a:moveTo>
                    <a:pt x="62" y="373"/>
                  </a:moveTo>
                  <a:cubicBezTo>
                    <a:pt x="62" y="386"/>
                    <a:pt x="62" y="399"/>
                    <a:pt x="62" y="412"/>
                  </a:cubicBezTo>
                  <a:cubicBezTo>
                    <a:pt x="64" y="463"/>
                    <a:pt x="105" y="503"/>
                    <a:pt x="154" y="503"/>
                  </a:cubicBezTo>
                  <a:cubicBezTo>
                    <a:pt x="203" y="503"/>
                    <a:pt x="244" y="465"/>
                    <a:pt x="245" y="414"/>
                  </a:cubicBezTo>
                  <a:cubicBezTo>
                    <a:pt x="246" y="321"/>
                    <a:pt x="235" y="230"/>
                    <a:pt x="205" y="141"/>
                  </a:cubicBezTo>
                  <a:cubicBezTo>
                    <a:pt x="199" y="123"/>
                    <a:pt x="189" y="105"/>
                    <a:pt x="178" y="90"/>
                  </a:cubicBezTo>
                  <a:cubicBezTo>
                    <a:pt x="163" y="70"/>
                    <a:pt x="145" y="70"/>
                    <a:pt x="131" y="90"/>
                  </a:cubicBezTo>
                  <a:cubicBezTo>
                    <a:pt x="118" y="110"/>
                    <a:pt x="106" y="133"/>
                    <a:pt x="99" y="157"/>
                  </a:cubicBezTo>
                  <a:cubicBezTo>
                    <a:pt x="75" y="227"/>
                    <a:pt x="67" y="300"/>
                    <a:pt x="62" y="3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98">
              <a:extLst>
                <a:ext uri="{FF2B5EF4-FFF2-40B4-BE49-F238E27FC236}">
                  <a16:creationId xmlns:a16="http://schemas.microsoft.com/office/drawing/2014/main" id="{A21CC920-0254-4DD0-B9FE-05F4AC9B59B8}"/>
                </a:ext>
              </a:extLst>
            </p:cNvPr>
            <p:cNvSpPr>
              <a:spLocks/>
            </p:cNvSpPr>
            <p:nvPr/>
          </p:nvSpPr>
          <p:spPr bwMode="auto">
            <a:xfrm>
              <a:off x="-11691938" y="4667251"/>
              <a:ext cx="2066925" cy="1238250"/>
            </a:xfrm>
            <a:custGeom>
              <a:avLst/>
              <a:gdLst>
                <a:gd name="T0" fmla="*/ 486 w 610"/>
                <a:gd name="T1" fmla="*/ 60 h 365"/>
                <a:gd name="T2" fmla="*/ 486 w 610"/>
                <a:gd name="T3" fmla="*/ 79 h 365"/>
                <a:gd name="T4" fmla="*/ 486 w 610"/>
                <a:gd name="T5" fmla="*/ 323 h 365"/>
                <a:gd name="T6" fmla="*/ 485 w 610"/>
                <a:gd name="T7" fmla="*/ 341 h 365"/>
                <a:gd name="T8" fmla="*/ 457 w 610"/>
                <a:gd name="T9" fmla="*/ 365 h 365"/>
                <a:gd name="T10" fmla="*/ 428 w 610"/>
                <a:gd name="T11" fmla="*/ 343 h 365"/>
                <a:gd name="T12" fmla="*/ 426 w 610"/>
                <a:gd name="T13" fmla="*/ 324 h 365"/>
                <a:gd name="T14" fmla="*/ 426 w 610"/>
                <a:gd name="T15" fmla="*/ 79 h 365"/>
                <a:gd name="T16" fmla="*/ 426 w 610"/>
                <a:gd name="T17" fmla="*/ 62 h 365"/>
                <a:gd name="T18" fmla="*/ 182 w 610"/>
                <a:gd name="T19" fmla="*/ 62 h 365"/>
                <a:gd name="T20" fmla="*/ 182 w 610"/>
                <a:gd name="T21" fmla="*/ 80 h 365"/>
                <a:gd name="T22" fmla="*/ 181 w 610"/>
                <a:gd name="T23" fmla="*/ 322 h 365"/>
                <a:gd name="T24" fmla="*/ 179 w 610"/>
                <a:gd name="T25" fmla="*/ 343 h 365"/>
                <a:gd name="T26" fmla="*/ 151 w 610"/>
                <a:gd name="T27" fmla="*/ 365 h 365"/>
                <a:gd name="T28" fmla="*/ 122 w 610"/>
                <a:gd name="T29" fmla="*/ 341 h 365"/>
                <a:gd name="T30" fmla="*/ 121 w 610"/>
                <a:gd name="T31" fmla="*/ 323 h 365"/>
                <a:gd name="T32" fmla="*/ 121 w 610"/>
                <a:gd name="T33" fmla="*/ 80 h 365"/>
                <a:gd name="T34" fmla="*/ 121 w 610"/>
                <a:gd name="T35" fmla="*/ 60 h 365"/>
                <a:gd name="T36" fmla="*/ 81 w 610"/>
                <a:gd name="T37" fmla="*/ 60 h 365"/>
                <a:gd name="T38" fmla="*/ 29 w 610"/>
                <a:gd name="T39" fmla="*/ 60 h 365"/>
                <a:gd name="T40" fmla="*/ 0 w 610"/>
                <a:gd name="T41" fmla="*/ 31 h 365"/>
                <a:gd name="T42" fmla="*/ 27 w 610"/>
                <a:gd name="T43" fmla="*/ 1 h 365"/>
                <a:gd name="T44" fmla="*/ 40 w 610"/>
                <a:gd name="T45" fmla="*/ 0 h 365"/>
                <a:gd name="T46" fmla="*/ 568 w 610"/>
                <a:gd name="T47" fmla="*/ 0 h 365"/>
                <a:gd name="T48" fmla="*/ 591 w 610"/>
                <a:gd name="T49" fmla="*/ 4 h 365"/>
                <a:gd name="T50" fmla="*/ 607 w 610"/>
                <a:gd name="T51" fmla="*/ 36 h 365"/>
                <a:gd name="T52" fmla="*/ 580 w 610"/>
                <a:gd name="T53" fmla="*/ 60 h 365"/>
                <a:gd name="T54" fmla="*/ 507 w 610"/>
                <a:gd name="T55" fmla="*/ 60 h 365"/>
                <a:gd name="T56" fmla="*/ 486 w 610"/>
                <a:gd name="T57" fmla="*/ 6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0" h="365">
                  <a:moveTo>
                    <a:pt x="486" y="60"/>
                  </a:moveTo>
                  <a:cubicBezTo>
                    <a:pt x="486" y="68"/>
                    <a:pt x="486" y="73"/>
                    <a:pt x="486" y="79"/>
                  </a:cubicBezTo>
                  <a:cubicBezTo>
                    <a:pt x="486" y="160"/>
                    <a:pt x="486" y="242"/>
                    <a:pt x="486" y="323"/>
                  </a:cubicBezTo>
                  <a:cubicBezTo>
                    <a:pt x="486" y="329"/>
                    <a:pt x="487" y="335"/>
                    <a:pt x="485" y="341"/>
                  </a:cubicBezTo>
                  <a:cubicBezTo>
                    <a:pt x="483" y="355"/>
                    <a:pt x="470" y="365"/>
                    <a:pt x="457" y="365"/>
                  </a:cubicBezTo>
                  <a:cubicBezTo>
                    <a:pt x="443" y="365"/>
                    <a:pt x="432" y="357"/>
                    <a:pt x="428" y="343"/>
                  </a:cubicBezTo>
                  <a:cubicBezTo>
                    <a:pt x="427" y="337"/>
                    <a:pt x="426" y="330"/>
                    <a:pt x="426" y="324"/>
                  </a:cubicBezTo>
                  <a:cubicBezTo>
                    <a:pt x="426" y="242"/>
                    <a:pt x="426" y="161"/>
                    <a:pt x="426" y="79"/>
                  </a:cubicBezTo>
                  <a:cubicBezTo>
                    <a:pt x="426" y="74"/>
                    <a:pt x="426" y="68"/>
                    <a:pt x="426" y="62"/>
                  </a:cubicBezTo>
                  <a:cubicBezTo>
                    <a:pt x="344" y="62"/>
                    <a:pt x="264" y="62"/>
                    <a:pt x="182" y="62"/>
                  </a:cubicBezTo>
                  <a:cubicBezTo>
                    <a:pt x="182" y="68"/>
                    <a:pt x="182" y="74"/>
                    <a:pt x="182" y="80"/>
                  </a:cubicBezTo>
                  <a:cubicBezTo>
                    <a:pt x="182" y="161"/>
                    <a:pt x="182" y="241"/>
                    <a:pt x="181" y="322"/>
                  </a:cubicBezTo>
                  <a:cubicBezTo>
                    <a:pt x="181" y="329"/>
                    <a:pt x="181" y="337"/>
                    <a:pt x="179" y="343"/>
                  </a:cubicBezTo>
                  <a:cubicBezTo>
                    <a:pt x="176" y="357"/>
                    <a:pt x="164" y="365"/>
                    <a:pt x="151" y="365"/>
                  </a:cubicBezTo>
                  <a:cubicBezTo>
                    <a:pt x="137" y="365"/>
                    <a:pt x="125" y="355"/>
                    <a:pt x="122" y="341"/>
                  </a:cubicBezTo>
                  <a:cubicBezTo>
                    <a:pt x="121" y="335"/>
                    <a:pt x="121" y="329"/>
                    <a:pt x="121" y="323"/>
                  </a:cubicBezTo>
                  <a:cubicBezTo>
                    <a:pt x="121" y="242"/>
                    <a:pt x="121" y="161"/>
                    <a:pt x="121" y="80"/>
                  </a:cubicBezTo>
                  <a:cubicBezTo>
                    <a:pt x="121" y="74"/>
                    <a:pt x="121" y="68"/>
                    <a:pt x="121" y="60"/>
                  </a:cubicBezTo>
                  <a:cubicBezTo>
                    <a:pt x="107" y="60"/>
                    <a:pt x="94" y="60"/>
                    <a:pt x="81" y="60"/>
                  </a:cubicBezTo>
                  <a:cubicBezTo>
                    <a:pt x="64" y="60"/>
                    <a:pt x="46" y="61"/>
                    <a:pt x="29" y="60"/>
                  </a:cubicBezTo>
                  <a:cubicBezTo>
                    <a:pt x="11" y="59"/>
                    <a:pt x="0" y="47"/>
                    <a:pt x="0" y="31"/>
                  </a:cubicBezTo>
                  <a:cubicBezTo>
                    <a:pt x="0" y="15"/>
                    <a:pt x="9" y="4"/>
                    <a:pt x="27" y="1"/>
                  </a:cubicBezTo>
                  <a:cubicBezTo>
                    <a:pt x="31" y="0"/>
                    <a:pt x="36" y="0"/>
                    <a:pt x="40" y="0"/>
                  </a:cubicBezTo>
                  <a:cubicBezTo>
                    <a:pt x="216" y="0"/>
                    <a:pt x="392" y="0"/>
                    <a:pt x="568" y="0"/>
                  </a:cubicBezTo>
                  <a:cubicBezTo>
                    <a:pt x="576" y="0"/>
                    <a:pt x="584" y="1"/>
                    <a:pt x="591" y="4"/>
                  </a:cubicBezTo>
                  <a:cubicBezTo>
                    <a:pt x="603" y="8"/>
                    <a:pt x="610" y="22"/>
                    <a:pt x="607" y="36"/>
                  </a:cubicBezTo>
                  <a:cubicBezTo>
                    <a:pt x="605" y="49"/>
                    <a:pt x="595" y="59"/>
                    <a:pt x="580" y="60"/>
                  </a:cubicBezTo>
                  <a:cubicBezTo>
                    <a:pt x="556" y="60"/>
                    <a:pt x="531" y="60"/>
                    <a:pt x="507" y="60"/>
                  </a:cubicBezTo>
                  <a:cubicBezTo>
                    <a:pt x="501" y="60"/>
                    <a:pt x="495" y="60"/>
                    <a:pt x="48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99">
              <a:extLst>
                <a:ext uri="{FF2B5EF4-FFF2-40B4-BE49-F238E27FC236}">
                  <a16:creationId xmlns:a16="http://schemas.microsoft.com/office/drawing/2014/main" id="{697447CA-375B-4E61-97DD-E406369C7A14}"/>
                </a:ext>
              </a:extLst>
            </p:cNvPr>
            <p:cNvSpPr>
              <a:spLocks/>
            </p:cNvSpPr>
            <p:nvPr/>
          </p:nvSpPr>
          <p:spPr bwMode="auto">
            <a:xfrm>
              <a:off x="-13760450" y="1566863"/>
              <a:ext cx="1443038" cy="2273300"/>
            </a:xfrm>
            <a:custGeom>
              <a:avLst/>
              <a:gdLst>
                <a:gd name="T0" fmla="*/ 60 w 426"/>
                <a:gd name="T1" fmla="*/ 60 h 671"/>
                <a:gd name="T2" fmla="*/ 60 w 426"/>
                <a:gd name="T3" fmla="*/ 80 h 671"/>
                <a:gd name="T4" fmla="*/ 60 w 426"/>
                <a:gd name="T5" fmla="*/ 626 h 671"/>
                <a:gd name="T6" fmla="*/ 60 w 426"/>
                <a:gd name="T7" fmla="*/ 642 h 671"/>
                <a:gd name="T8" fmla="*/ 33 w 426"/>
                <a:gd name="T9" fmla="*/ 670 h 671"/>
                <a:gd name="T10" fmla="*/ 2 w 426"/>
                <a:gd name="T11" fmla="*/ 647 h 671"/>
                <a:gd name="T12" fmla="*/ 0 w 426"/>
                <a:gd name="T13" fmla="*/ 630 h 671"/>
                <a:gd name="T14" fmla="*/ 0 w 426"/>
                <a:gd name="T15" fmla="*/ 40 h 671"/>
                <a:gd name="T16" fmla="*/ 39 w 426"/>
                <a:gd name="T17" fmla="*/ 0 h 671"/>
                <a:gd name="T18" fmla="*/ 387 w 426"/>
                <a:gd name="T19" fmla="*/ 0 h 671"/>
                <a:gd name="T20" fmla="*/ 403 w 426"/>
                <a:gd name="T21" fmla="*/ 2 h 671"/>
                <a:gd name="T22" fmla="*/ 426 w 426"/>
                <a:gd name="T23" fmla="*/ 31 h 671"/>
                <a:gd name="T24" fmla="*/ 401 w 426"/>
                <a:gd name="T25" fmla="*/ 59 h 671"/>
                <a:gd name="T26" fmla="*/ 382 w 426"/>
                <a:gd name="T27" fmla="*/ 60 h 671"/>
                <a:gd name="T28" fmla="*/ 81 w 426"/>
                <a:gd name="T29" fmla="*/ 60 h 671"/>
                <a:gd name="T30" fmla="*/ 60 w 426"/>
                <a:gd name="T31" fmla="*/ 6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6" h="671">
                  <a:moveTo>
                    <a:pt x="60" y="60"/>
                  </a:moveTo>
                  <a:cubicBezTo>
                    <a:pt x="60" y="68"/>
                    <a:pt x="60" y="74"/>
                    <a:pt x="60" y="80"/>
                  </a:cubicBezTo>
                  <a:cubicBezTo>
                    <a:pt x="60" y="262"/>
                    <a:pt x="60" y="444"/>
                    <a:pt x="60" y="626"/>
                  </a:cubicBezTo>
                  <a:cubicBezTo>
                    <a:pt x="60" y="631"/>
                    <a:pt x="61" y="637"/>
                    <a:pt x="60" y="642"/>
                  </a:cubicBezTo>
                  <a:cubicBezTo>
                    <a:pt x="58" y="658"/>
                    <a:pt x="48" y="668"/>
                    <a:pt x="33" y="670"/>
                  </a:cubicBezTo>
                  <a:cubicBezTo>
                    <a:pt x="18" y="671"/>
                    <a:pt x="6" y="662"/>
                    <a:pt x="2" y="647"/>
                  </a:cubicBezTo>
                  <a:cubicBezTo>
                    <a:pt x="0" y="642"/>
                    <a:pt x="0" y="635"/>
                    <a:pt x="0" y="630"/>
                  </a:cubicBezTo>
                  <a:cubicBezTo>
                    <a:pt x="0" y="433"/>
                    <a:pt x="0" y="237"/>
                    <a:pt x="0" y="40"/>
                  </a:cubicBezTo>
                  <a:cubicBezTo>
                    <a:pt x="0" y="11"/>
                    <a:pt x="11" y="0"/>
                    <a:pt x="39" y="0"/>
                  </a:cubicBezTo>
                  <a:cubicBezTo>
                    <a:pt x="155" y="0"/>
                    <a:pt x="271" y="0"/>
                    <a:pt x="387" y="0"/>
                  </a:cubicBezTo>
                  <a:cubicBezTo>
                    <a:pt x="393" y="0"/>
                    <a:pt x="398" y="1"/>
                    <a:pt x="403" y="2"/>
                  </a:cubicBezTo>
                  <a:cubicBezTo>
                    <a:pt x="418" y="5"/>
                    <a:pt x="426" y="17"/>
                    <a:pt x="426" y="31"/>
                  </a:cubicBezTo>
                  <a:cubicBezTo>
                    <a:pt x="425" y="45"/>
                    <a:pt x="415" y="57"/>
                    <a:pt x="401" y="59"/>
                  </a:cubicBezTo>
                  <a:cubicBezTo>
                    <a:pt x="395" y="60"/>
                    <a:pt x="388" y="60"/>
                    <a:pt x="382" y="60"/>
                  </a:cubicBezTo>
                  <a:cubicBezTo>
                    <a:pt x="282" y="60"/>
                    <a:pt x="181" y="60"/>
                    <a:pt x="81" y="60"/>
                  </a:cubicBezTo>
                  <a:cubicBezTo>
                    <a:pt x="75" y="60"/>
                    <a:pt x="69" y="60"/>
                    <a:pt x="6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00">
              <a:extLst>
                <a:ext uri="{FF2B5EF4-FFF2-40B4-BE49-F238E27FC236}">
                  <a16:creationId xmlns:a16="http://schemas.microsoft.com/office/drawing/2014/main" id="{8685408F-B562-4AFA-B962-7553A1CF78A2}"/>
                </a:ext>
              </a:extLst>
            </p:cNvPr>
            <p:cNvSpPr>
              <a:spLocks/>
            </p:cNvSpPr>
            <p:nvPr/>
          </p:nvSpPr>
          <p:spPr bwMode="auto">
            <a:xfrm>
              <a:off x="-12314238" y="6115051"/>
              <a:ext cx="3098800" cy="414338"/>
            </a:xfrm>
            <a:custGeom>
              <a:avLst/>
              <a:gdLst>
                <a:gd name="T0" fmla="*/ 61 w 915"/>
                <a:gd name="T1" fmla="*/ 61 h 122"/>
                <a:gd name="T2" fmla="*/ 59 w 915"/>
                <a:gd name="T3" fmla="*/ 95 h 122"/>
                <a:gd name="T4" fmla="*/ 30 w 915"/>
                <a:gd name="T5" fmla="*/ 121 h 122"/>
                <a:gd name="T6" fmla="*/ 1 w 915"/>
                <a:gd name="T7" fmla="*/ 94 h 122"/>
                <a:gd name="T8" fmla="*/ 1 w 915"/>
                <a:gd name="T9" fmla="*/ 28 h 122"/>
                <a:gd name="T10" fmla="*/ 29 w 915"/>
                <a:gd name="T11" fmla="*/ 1 h 122"/>
                <a:gd name="T12" fmla="*/ 45 w 915"/>
                <a:gd name="T13" fmla="*/ 0 h 122"/>
                <a:gd name="T14" fmla="*/ 870 w 915"/>
                <a:gd name="T15" fmla="*/ 0 h 122"/>
                <a:gd name="T16" fmla="*/ 885 w 915"/>
                <a:gd name="T17" fmla="*/ 1 h 122"/>
                <a:gd name="T18" fmla="*/ 914 w 915"/>
                <a:gd name="T19" fmla="*/ 28 h 122"/>
                <a:gd name="T20" fmla="*/ 888 w 915"/>
                <a:gd name="T21" fmla="*/ 60 h 122"/>
                <a:gd name="T22" fmla="*/ 869 w 915"/>
                <a:gd name="T23" fmla="*/ 61 h 122"/>
                <a:gd name="T24" fmla="*/ 81 w 915"/>
                <a:gd name="T25" fmla="*/ 61 h 122"/>
                <a:gd name="T26" fmla="*/ 61 w 915"/>
                <a:gd name="T2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5" h="122">
                  <a:moveTo>
                    <a:pt x="61" y="61"/>
                  </a:moveTo>
                  <a:cubicBezTo>
                    <a:pt x="61" y="74"/>
                    <a:pt x="61" y="84"/>
                    <a:pt x="59" y="95"/>
                  </a:cubicBezTo>
                  <a:cubicBezTo>
                    <a:pt x="58" y="110"/>
                    <a:pt x="45" y="122"/>
                    <a:pt x="30" y="121"/>
                  </a:cubicBezTo>
                  <a:cubicBezTo>
                    <a:pt x="16" y="121"/>
                    <a:pt x="2" y="110"/>
                    <a:pt x="1" y="94"/>
                  </a:cubicBezTo>
                  <a:cubicBezTo>
                    <a:pt x="0" y="72"/>
                    <a:pt x="0" y="50"/>
                    <a:pt x="1" y="28"/>
                  </a:cubicBezTo>
                  <a:cubicBezTo>
                    <a:pt x="2" y="12"/>
                    <a:pt x="12" y="2"/>
                    <a:pt x="29" y="1"/>
                  </a:cubicBezTo>
                  <a:cubicBezTo>
                    <a:pt x="34" y="0"/>
                    <a:pt x="40" y="0"/>
                    <a:pt x="45" y="0"/>
                  </a:cubicBezTo>
                  <a:cubicBezTo>
                    <a:pt x="320" y="0"/>
                    <a:pt x="595" y="0"/>
                    <a:pt x="870" y="0"/>
                  </a:cubicBezTo>
                  <a:cubicBezTo>
                    <a:pt x="875" y="0"/>
                    <a:pt x="880" y="0"/>
                    <a:pt x="885" y="1"/>
                  </a:cubicBezTo>
                  <a:cubicBezTo>
                    <a:pt x="902" y="2"/>
                    <a:pt x="913" y="13"/>
                    <a:pt x="914" y="28"/>
                  </a:cubicBezTo>
                  <a:cubicBezTo>
                    <a:pt x="915" y="44"/>
                    <a:pt x="905" y="56"/>
                    <a:pt x="888" y="60"/>
                  </a:cubicBezTo>
                  <a:cubicBezTo>
                    <a:pt x="882" y="61"/>
                    <a:pt x="875" y="61"/>
                    <a:pt x="869" y="61"/>
                  </a:cubicBezTo>
                  <a:cubicBezTo>
                    <a:pt x="606" y="61"/>
                    <a:pt x="344" y="61"/>
                    <a:pt x="81" y="61"/>
                  </a:cubicBezTo>
                  <a:cubicBezTo>
                    <a:pt x="75" y="61"/>
                    <a:pt x="69" y="61"/>
                    <a:pt x="6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01">
              <a:extLst>
                <a:ext uri="{FF2B5EF4-FFF2-40B4-BE49-F238E27FC236}">
                  <a16:creationId xmlns:a16="http://schemas.microsoft.com/office/drawing/2014/main" id="{6F6F6F03-BFB2-457E-B5DA-BBB5E8DFBF4A}"/>
                </a:ext>
              </a:extLst>
            </p:cNvPr>
            <p:cNvSpPr>
              <a:spLocks noEditPoints="1"/>
            </p:cNvSpPr>
            <p:nvPr/>
          </p:nvSpPr>
          <p:spPr bwMode="auto">
            <a:xfrm>
              <a:off x="-11488738" y="942976"/>
              <a:ext cx="620713" cy="827088"/>
            </a:xfrm>
            <a:custGeom>
              <a:avLst/>
              <a:gdLst>
                <a:gd name="T0" fmla="*/ 0 w 183"/>
                <a:gd name="T1" fmla="*/ 122 h 244"/>
                <a:gd name="T2" fmla="*/ 0 w 183"/>
                <a:gd name="T3" fmla="*/ 37 h 244"/>
                <a:gd name="T4" fmla="*/ 36 w 183"/>
                <a:gd name="T5" fmla="*/ 1 h 244"/>
                <a:gd name="T6" fmla="*/ 146 w 183"/>
                <a:gd name="T7" fmla="*/ 1 h 244"/>
                <a:gd name="T8" fmla="*/ 183 w 183"/>
                <a:gd name="T9" fmla="*/ 38 h 244"/>
                <a:gd name="T10" fmla="*/ 183 w 183"/>
                <a:gd name="T11" fmla="*/ 207 h 244"/>
                <a:gd name="T12" fmla="*/ 145 w 183"/>
                <a:gd name="T13" fmla="*/ 244 h 244"/>
                <a:gd name="T14" fmla="*/ 37 w 183"/>
                <a:gd name="T15" fmla="*/ 244 h 244"/>
                <a:gd name="T16" fmla="*/ 0 w 183"/>
                <a:gd name="T17" fmla="*/ 208 h 244"/>
                <a:gd name="T18" fmla="*/ 0 w 183"/>
                <a:gd name="T19" fmla="*/ 122 h 244"/>
                <a:gd name="T20" fmla="*/ 122 w 183"/>
                <a:gd name="T21" fmla="*/ 183 h 244"/>
                <a:gd name="T22" fmla="*/ 122 w 183"/>
                <a:gd name="T23" fmla="*/ 71 h 244"/>
                <a:gd name="T24" fmla="*/ 114 w 183"/>
                <a:gd name="T25" fmla="*/ 62 h 244"/>
                <a:gd name="T26" fmla="*/ 62 w 183"/>
                <a:gd name="T27" fmla="*/ 61 h 244"/>
                <a:gd name="T28" fmla="*/ 62 w 183"/>
                <a:gd name="T29" fmla="*/ 183 h 244"/>
                <a:gd name="T30" fmla="*/ 122 w 183"/>
                <a:gd name="T31" fmla="*/ 18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44">
                  <a:moveTo>
                    <a:pt x="0" y="122"/>
                  </a:moveTo>
                  <a:cubicBezTo>
                    <a:pt x="0" y="94"/>
                    <a:pt x="0" y="65"/>
                    <a:pt x="0" y="37"/>
                  </a:cubicBezTo>
                  <a:cubicBezTo>
                    <a:pt x="1" y="13"/>
                    <a:pt x="12" y="1"/>
                    <a:pt x="36" y="1"/>
                  </a:cubicBezTo>
                  <a:cubicBezTo>
                    <a:pt x="73" y="0"/>
                    <a:pt x="109" y="1"/>
                    <a:pt x="146" y="1"/>
                  </a:cubicBezTo>
                  <a:cubicBezTo>
                    <a:pt x="171" y="1"/>
                    <a:pt x="183" y="13"/>
                    <a:pt x="183" y="38"/>
                  </a:cubicBezTo>
                  <a:cubicBezTo>
                    <a:pt x="183" y="94"/>
                    <a:pt x="183" y="150"/>
                    <a:pt x="183" y="207"/>
                  </a:cubicBezTo>
                  <a:cubicBezTo>
                    <a:pt x="183" y="233"/>
                    <a:pt x="171" y="244"/>
                    <a:pt x="145" y="244"/>
                  </a:cubicBezTo>
                  <a:cubicBezTo>
                    <a:pt x="109" y="244"/>
                    <a:pt x="73" y="244"/>
                    <a:pt x="37" y="244"/>
                  </a:cubicBezTo>
                  <a:cubicBezTo>
                    <a:pt x="11" y="244"/>
                    <a:pt x="1" y="233"/>
                    <a:pt x="0" y="208"/>
                  </a:cubicBezTo>
                  <a:cubicBezTo>
                    <a:pt x="0" y="179"/>
                    <a:pt x="0" y="151"/>
                    <a:pt x="0" y="122"/>
                  </a:cubicBezTo>
                  <a:close/>
                  <a:moveTo>
                    <a:pt x="122" y="183"/>
                  </a:moveTo>
                  <a:cubicBezTo>
                    <a:pt x="122" y="145"/>
                    <a:pt x="122" y="108"/>
                    <a:pt x="122" y="71"/>
                  </a:cubicBezTo>
                  <a:cubicBezTo>
                    <a:pt x="122" y="68"/>
                    <a:pt x="117" y="62"/>
                    <a:pt x="114" y="62"/>
                  </a:cubicBezTo>
                  <a:cubicBezTo>
                    <a:pt x="97" y="61"/>
                    <a:pt x="80" y="61"/>
                    <a:pt x="62" y="61"/>
                  </a:cubicBezTo>
                  <a:cubicBezTo>
                    <a:pt x="62" y="103"/>
                    <a:pt x="62" y="142"/>
                    <a:pt x="62" y="183"/>
                  </a:cubicBezTo>
                  <a:cubicBezTo>
                    <a:pt x="82" y="183"/>
                    <a:pt x="101" y="183"/>
                    <a:pt x="122"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02">
              <a:extLst>
                <a:ext uri="{FF2B5EF4-FFF2-40B4-BE49-F238E27FC236}">
                  <a16:creationId xmlns:a16="http://schemas.microsoft.com/office/drawing/2014/main" id="{CC988CAB-60BD-4206-8E92-8EC42310E97B}"/>
                </a:ext>
              </a:extLst>
            </p:cNvPr>
            <p:cNvSpPr>
              <a:spLocks noEditPoints="1"/>
            </p:cNvSpPr>
            <p:nvPr/>
          </p:nvSpPr>
          <p:spPr bwMode="auto">
            <a:xfrm>
              <a:off x="-10458450" y="942976"/>
              <a:ext cx="619125" cy="827088"/>
            </a:xfrm>
            <a:custGeom>
              <a:avLst/>
              <a:gdLst>
                <a:gd name="T0" fmla="*/ 183 w 183"/>
                <a:gd name="T1" fmla="*/ 123 h 244"/>
                <a:gd name="T2" fmla="*/ 183 w 183"/>
                <a:gd name="T3" fmla="*/ 207 h 244"/>
                <a:gd name="T4" fmla="*/ 147 w 183"/>
                <a:gd name="T5" fmla="*/ 244 h 244"/>
                <a:gd name="T6" fmla="*/ 36 w 183"/>
                <a:gd name="T7" fmla="*/ 244 h 244"/>
                <a:gd name="T8" fmla="*/ 1 w 183"/>
                <a:gd name="T9" fmla="*/ 209 h 244"/>
                <a:gd name="T10" fmla="*/ 1 w 183"/>
                <a:gd name="T11" fmla="*/ 37 h 244"/>
                <a:gd name="T12" fmla="*/ 37 w 183"/>
                <a:gd name="T13" fmla="*/ 1 h 244"/>
                <a:gd name="T14" fmla="*/ 147 w 183"/>
                <a:gd name="T15" fmla="*/ 1 h 244"/>
                <a:gd name="T16" fmla="*/ 183 w 183"/>
                <a:gd name="T17" fmla="*/ 38 h 244"/>
                <a:gd name="T18" fmla="*/ 183 w 183"/>
                <a:gd name="T19" fmla="*/ 123 h 244"/>
                <a:gd name="T20" fmla="*/ 62 w 183"/>
                <a:gd name="T21" fmla="*/ 183 h 244"/>
                <a:gd name="T22" fmla="*/ 122 w 183"/>
                <a:gd name="T23" fmla="*/ 183 h 244"/>
                <a:gd name="T24" fmla="*/ 122 w 183"/>
                <a:gd name="T25" fmla="*/ 62 h 244"/>
                <a:gd name="T26" fmla="*/ 62 w 183"/>
                <a:gd name="T27" fmla="*/ 62 h 244"/>
                <a:gd name="T28" fmla="*/ 62 w 183"/>
                <a:gd name="T29" fmla="*/ 18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244">
                  <a:moveTo>
                    <a:pt x="183" y="123"/>
                  </a:moveTo>
                  <a:cubicBezTo>
                    <a:pt x="183" y="151"/>
                    <a:pt x="183" y="179"/>
                    <a:pt x="183" y="207"/>
                  </a:cubicBezTo>
                  <a:cubicBezTo>
                    <a:pt x="183" y="233"/>
                    <a:pt x="173" y="244"/>
                    <a:pt x="147" y="244"/>
                  </a:cubicBezTo>
                  <a:cubicBezTo>
                    <a:pt x="110" y="244"/>
                    <a:pt x="73" y="244"/>
                    <a:pt x="36" y="244"/>
                  </a:cubicBezTo>
                  <a:cubicBezTo>
                    <a:pt x="13" y="244"/>
                    <a:pt x="1" y="232"/>
                    <a:pt x="1" y="209"/>
                  </a:cubicBezTo>
                  <a:cubicBezTo>
                    <a:pt x="0" y="152"/>
                    <a:pt x="1" y="94"/>
                    <a:pt x="1" y="37"/>
                  </a:cubicBezTo>
                  <a:cubicBezTo>
                    <a:pt x="1" y="13"/>
                    <a:pt x="13" y="1"/>
                    <a:pt x="37" y="1"/>
                  </a:cubicBezTo>
                  <a:cubicBezTo>
                    <a:pt x="74" y="0"/>
                    <a:pt x="110" y="0"/>
                    <a:pt x="147" y="1"/>
                  </a:cubicBezTo>
                  <a:cubicBezTo>
                    <a:pt x="172" y="1"/>
                    <a:pt x="183" y="13"/>
                    <a:pt x="183" y="38"/>
                  </a:cubicBezTo>
                  <a:cubicBezTo>
                    <a:pt x="183" y="66"/>
                    <a:pt x="183" y="95"/>
                    <a:pt x="183" y="123"/>
                  </a:cubicBezTo>
                  <a:close/>
                  <a:moveTo>
                    <a:pt x="62" y="183"/>
                  </a:moveTo>
                  <a:cubicBezTo>
                    <a:pt x="83" y="183"/>
                    <a:pt x="102" y="183"/>
                    <a:pt x="122" y="183"/>
                  </a:cubicBezTo>
                  <a:cubicBezTo>
                    <a:pt x="122" y="142"/>
                    <a:pt x="122" y="102"/>
                    <a:pt x="122" y="62"/>
                  </a:cubicBezTo>
                  <a:cubicBezTo>
                    <a:pt x="102" y="62"/>
                    <a:pt x="83" y="62"/>
                    <a:pt x="62" y="62"/>
                  </a:cubicBezTo>
                  <a:cubicBezTo>
                    <a:pt x="62" y="103"/>
                    <a:pt x="62" y="142"/>
                    <a:pt x="62"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03">
              <a:extLst>
                <a:ext uri="{FF2B5EF4-FFF2-40B4-BE49-F238E27FC236}">
                  <a16:creationId xmlns:a16="http://schemas.microsoft.com/office/drawing/2014/main" id="{31811317-6E8E-4EF4-ACC4-018F7789CFC2}"/>
                </a:ext>
              </a:extLst>
            </p:cNvPr>
            <p:cNvSpPr>
              <a:spLocks noEditPoints="1"/>
            </p:cNvSpPr>
            <p:nvPr/>
          </p:nvSpPr>
          <p:spPr bwMode="auto">
            <a:xfrm>
              <a:off x="-11488738" y="3424238"/>
              <a:ext cx="620713" cy="827088"/>
            </a:xfrm>
            <a:custGeom>
              <a:avLst/>
              <a:gdLst>
                <a:gd name="T0" fmla="*/ 0 w 183"/>
                <a:gd name="T1" fmla="*/ 123 h 244"/>
                <a:gd name="T2" fmla="*/ 0 w 183"/>
                <a:gd name="T3" fmla="*/ 36 h 244"/>
                <a:gd name="T4" fmla="*/ 35 w 183"/>
                <a:gd name="T5" fmla="*/ 1 h 244"/>
                <a:gd name="T6" fmla="*/ 148 w 183"/>
                <a:gd name="T7" fmla="*/ 1 h 244"/>
                <a:gd name="T8" fmla="*/ 183 w 183"/>
                <a:gd name="T9" fmla="*/ 34 h 244"/>
                <a:gd name="T10" fmla="*/ 183 w 183"/>
                <a:gd name="T11" fmla="*/ 211 h 244"/>
                <a:gd name="T12" fmla="*/ 148 w 183"/>
                <a:gd name="T13" fmla="*/ 244 h 244"/>
                <a:gd name="T14" fmla="*/ 34 w 183"/>
                <a:gd name="T15" fmla="*/ 244 h 244"/>
                <a:gd name="T16" fmla="*/ 0 w 183"/>
                <a:gd name="T17" fmla="*/ 209 h 244"/>
                <a:gd name="T18" fmla="*/ 0 w 183"/>
                <a:gd name="T19" fmla="*/ 123 h 244"/>
                <a:gd name="T20" fmla="*/ 62 w 183"/>
                <a:gd name="T21" fmla="*/ 62 h 244"/>
                <a:gd name="T22" fmla="*/ 62 w 183"/>
                <a:gd name="T23" fmla="*/ 183 h 244"/>
                <a:gd name="T24" fmla="*/ 121 w 183"/>
                <a:gd name="T25" fmla="*/ 183 h 244"/>
                <a:gd name="T26" fmla="*/ 121 w 183"/>
                <a:gd name="T27" fmla="*/ 62 h 244"/>
                <a:gd name="T28" fmla="*/ 62 w 183"/>
                <a:gd name="T29" fmla="*/ 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244">
                  <a:moveTo>
                    <a:pt x="0" y="123"/>
                  </a:moveTo>
                  <a:cubicBezTo>
                    <a:pt x="0" y="94"/>
                    <a:pt x="0" y="65"/>
                    <a:pt x="0" y="36"/>
                  </a:cubicBezTo>
                  <a:cubicBezTo>
                    <a:pt x="1" y="13"/>
                    <a:pt x="12" y="1"/>
                    <a:pt x="35" y="1"/>
                  </a:cubicBezTo>
                  <a:cubicBezTo>
                    <a:pt x="72" y="0"/>
                    <a:pt x="110" y="0"/>
                    <a:pt x="148" y="1"/>
                  </a:cubicBezTo>
                  <a:cubicBezTo>
                    <a:pt x="170" y="1"/>
                    <a:pt x="182" y="13"/>
                    <a:pt x="183" y="34"/>
                  </a:cubicBezTo>
                  <a:cubicBezTo>
                    <a:pt x="183" y="93"/>
                    <a:pt x="183" y="152"/>
                    <a:pt x="183" y="211"/>
                  </a:cubicBezTo>
                  <a:cubicBezTo>
                    <a:pt x="182" y="233"/>
                    <a:pt x="170" y="244"/>
                    <a:pt x="148" y="244"/>
                  </a:cubicBezTo>
                  <a:cubicBezTo>
                    <a:pt x="110" y="244"/>
                    <a:pt x="72" y="244"/>
                    <a:pt x="34" y="244"/>
                  </a:cubicBezTo>
                  <a:cubicBezTo>
                    <a:pt x="12" y="244"/>
                    <a:pt x="1" y="233"/>
                    <a:pt x="0" y="209"/>
                  </a:cubicBezTo>
                  <a:cubicBezTo>
                    <a:pt x="0" y="180"/>
                    <a:pt x="0" y="151"/>
                    <a:pt x="0" y="123"/>
                  </a:cubicBezTo>
                  <a:close/>
                  <a:moveTo>
                    <a:pt x="62" y="62"/>
                  </a:moveTo>
                  <a:cubicBezTo>
                    <a:pt x="62" y="103"/>
                    <a:pt x="62" y="143"/>
                    <a:pt x="62" y="183"/>
                  </a:cubicBezTo>
                  <a:cubicBezTo>
                    <a:pt x="83" y="183"/>
                    <a:pt x="102" y="183"/>
                    <a:pt x="121" y="183"/>
                  </a:cubicBezTo>
                  <a:cubicBezTo>
                    <a:pt x="121" y="142"/>
                    <a:pt x="121" y="102"/>
                    <a:pt x="121" y="62"/>
                  </a:cubicBezTo>
                  <a:cubicBezTo>
                    <a:pt x="101" y="62"/>
                    <a:pt x="82" y="62"/>
                    <a:pt x="6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04">
              <a:extLst>
                <a:ext uri="{FF2B5EF4-FFF2-40B4-BE49-F238E27FC236}">
                  <a16:creationId xmlns:a16="http://schemas.microsoft.com/office/drawing/2014/main" id="{FFC5FD2D-0344-48CC-93BB-A12A3877E83A}"/>
                </a:ext>
              </a:extLst>
            </p:cNvPr>
            <p:cNvSpPr>
              <a:spLocks noEditPoints="1"/>
            </p:cNvSpPr>
            <p:nvPr/>
          </p:nvSpPr>
          <p:spPr bwMode="auto">
            <a:xfrm>
              <a:off x="-10458450" y="3427413"/>
              <a:ext cx="622300" cy="823913"/>
            </a:xfrm>
            <a:custGeom>
              <a:avLst/>
              <a:gdLst>
                <a:gd name="T0" fmla="*/ 183 w 184"/>
                <a:gd name="T1" fmla="*/ 123 h 243"/>
                <a:gd name="T2" fmla="*/ 183 w 184"/>
                <a:gd name="T3" fmla="*/ 208 h 243"/>
                <a:gd name="T4" fmla="*/ 148 w 184"/>
                <a:gd name="T5" fmla="*/ 243 h 243"/>
                <a:gd name="T6" fmla="*/ 36 w 184"/>
                <a:gd name="T7" fmla="*/ 243 h 243"/>
                <a:gd name="T8" fmla="*/ 1 w 184"/>
                <a:gd name="T9" fmla="*/ 209 h 243"/>
                <a:gd name="T10" fmla="*/ 1 w 184"/>
                <a:gd name="T11" fmla="*/ 34 h 243"/>
                <a:gd name="T12" fmla="*/ 36 w 184"/>
                <a:gd name="T13" fmla="*/ 0 h 243"/>
                <a:gd name="T14" fmla="*/ 149 w 184"/>
                <a:gd name="T15" fmla="*/ 0 h 243"/>
                <a:gd name="T16" fmla="*/ 183 w 184"/>
                <a:gd name="T17" fmla="*/ 34 h 243"/>
                <a:gd name="T18" fmla="*/ 183 w 184"/>
                <a:gd name="T19" fmla="*/ 123 h 243"/>
                <a:gd name="T20" fmla="*/ 122 w 184"/>
                <a:gd name="T21" fmla="*/ 182 h 243"/>
                <a:gd name="T22" fmla="*/ 122 w 184"/>
                <a:gd name="T23" fmla="*/ 61 h 243"/>
                <a:gd name="T24" fmla="*/ 62 w 184"/>
                <a:gd name="T25" fmla="*/ 61 h 243"/>
                <a:gd name="T26" fmla="*/ 62 w 184"/>
                <a:gd name="T27" fmla="*/ 182 h 243"/>
                <a:gd name="T28" fmla="*/ 122 w 184"/>
                <a:gd name="T29" fmla="*/ 18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243">
                  <a:moveTo>
                    <a:pt x="183" y="123"/>
                  </a:moveTo>
                  <a:cubicBezTo>
                    <a:pt x="183" y="151"/>
                    <a:pt x="183" y="180"/>
                    <a:pt x="183" y="208"/>
                  </a:cubicBezTo>
                  <a:cubicBezTo>
                    <a:pt x="183" y="232"/>
                    <a:pt x="172" y="243"/>
                    <a:pt x="148" y="243"/>
                  </a:cubicBezTo>
                  <a:cubicBezTo>
                    <a:pt x="111" y="243"/>
                    <a:pt x="73" y="243"/>
                    <a:pt x="36" y="243"/>
                  </a:cubicBezTo>
                  <a:cubicBezTo>
                    <a:pt x="13" y="243"/>
                    <a:pt x="1" y="232"/>
                    <a:pt x="1" y="209"/>
                  </a:cubicBezTo>
                  <a:cubicBezTo>
                    <a:pt x="0" y="151"/>
                    <a:pt x="0" y="92"/>
                    <a:pt x="1" y="34"/>
                  </a:cubicBezTo>
                  <a:cubicBezTo>
                    <a:pt x="1" y="12"/>
                    <a:pt x="14" y="0"/>
                    <a:pt x="36" y="0"/>
                  </a:cubicBezTo>
                  <a:cubicBezTo>
                    <a:pt x="74" y="0"/>
                    <a:pt x="111" y="0"/>
                    <a:pt x="149" y="0"/>
                  </a:cubicBezTo>
                  <a:cubicBezTo>
                    <a:pt x="171" y="0"/>
                    <a:pt x="183" y="12"/>
                    <a:pt x="183" y="34"/>
                  </a:cubicBezTo>
                  <a:cubicBezTo>
                    <a:pt x="184" y="64"/>
                    <a:pt x="183" y="93"/>
                    <a:pt x="183" y="123"/>
                  </a:cubicBezTo>
                  <a:close/>
                  <a:moveTo>
                    <a:pt x="122" y="182"/>
                  </a:moveTo>
                  <a:cubicBezTo>
                    <a:pt x="122" y="141"/>
                    <a:pt x="122" y="101"/>
                    <a:pt x="122" y="61"/>
                  </a:cubicBezTo>
                  <a:cubicBezTo>
                    <a:pt x="102" y="61"/>
                    <a:pt x="83" y="61"/>
                    <a:pt x="62" y="61"/>
                  </a:cubicBezTo>
                  <a:cubicBezTo>
                    <a:pt x="62" y="102"/>
                    <a:pt x="62" y="142"/>
                    <a:pt x="62" y="182"/>
                  </a:cubicBezTo>
                  <a:cubicBezTo>
                    <a:pt x="83" y="182"/>
                    <a:pt x="101" y="182"/>
                    <a:pt x="122"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05">
              <a:extLst>
                <a:ext uri="{FF2B5EF4-FFF2-40B4-BE49-F238E27FC236}">
                  <a16:creationId xmlns:a16="http://schemas.microsoft.com/office/drawing/2014/main" id="{1CF595D5-EB13-4B0E-B028-1FABAB2BAAD0}"/>
                </a:ext>
              </a:extLst>
            </p:cNvPr>
            <p:cNvSpPr>
              <a:spLocks noEditPoints="1"/>
            </p:cNvSpPr>
            <p:nvPr/>
          </p:nvSpPr>
          <p:spPr bwMode="auto">
            <a:xfrm>
              <a:off x="-11488738" y="2185988"/>
              <a:ext cx="620713" cy="827088"/>
            </a:xfrm>
            <a:custGeom>
              <a:avLst/>
              <a:gdLst>
                <a:gd name="T0" fmla="*/ 0 w 183"/>
                <a:gd name="T1" fmla="*/ 121 h 244"/>
                <a:gd name="T2" fmla="*/ 0 w 183"/>
                <a:gd name="T3" fmla="*/ 35 h 244"/>
                <a:gd name="T4" fmla="*/ 35 w 183"/>
                <a:gd name="T5" fmla="*/ 0 h 244"/>
                <a:gd name="T6" fmla="*/ 148 w 183"/>
                <a:gd name="T7" fmla="*/ 0 h 244"/>
                <a:gd name="T8" fmla="*/ 183 w 183"/>
                <a:gd name="T9" fmla="*/ 36 h 244"/>
                <a:gd name="T10" fmla="*/ 183 w 183"/>
                <a:gd name="T11" fmla="*/ 208 h 244"/>
                <a:gd name="T12" fmla="*/ 147 w 183"/>
                <a:gd name="T13" fmla="*/ 243 h 244"/>
                <a:gd name="T14" fmla="*/ 35 w 183"/>
                <a:gd name="T15" fmla="*/ 243 h 244"/>
                <a:gd name="T16" fmla="*/ 0 w 183"/>
                <a:gd name="T17" fmla="*/ 208 h 244"/>
                <a:gd name="T18" fmla="*/ 0 w 183"/>
                <a:gd name="T19" fmla="*/ 121 h 244"/>
                <a:gd name="T20" fmla="*/ 121 w 183"/>
                <a:gd name="T21" fmla="*/ 182 h 244"/>
                <a:gd name="T22" fmla="*/ 121 w 183"/>
                <a:gd name="T23" fmla="*/ 62 h 244"/>
                <a:gd name="T24" fmla="*/ 62 w 183"/>
                <a:gd name="T25" fmla="*/ 62 h 244"/>
                <a:gd name="T26" fmla="*/ 62 w 183"/>
                <a:gd name="T27" fmla="*/ 182 h 244"/>
                <a:gd name="T28" fmla="*/ 121 w 183"/>
                <a:gd name="T29" fmla="*/ 18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244">
                  <a:moveTo>
                    <a:pt x="0" y="121"/>
                  </a:moveTo>
                  <a:cubicBezTo>
                    <a:pt x="0" y="92"/>
                    <a:pt x="0" y="64"/>
                    <a:pt x="0" y="35"/>
                  </a:cubicBezTo>
                  <a:cubicBezTo>
                    <a:pt x="1" y="12"/>
                    <a:pt x="11" y="1"/>
                    <a:pt x="35" y="0"/>
                  </a:cubicBezTo>
                  <a:cubicBezTo>
                    <a:pt x="73" y="0"/>
                    <a:pt x="110" y="0"/>
                    <a:pt x="148" y="0"/>
                  </a:cubicBezTo>
                  <a:cubicBezTo>
                    <a:pt x="171" y="1"/>
                    <a:pt x="183" y="12"/>
                    <a:pt x="183" y="36"/>
                  </a:cubicBezTo>
                  <a:cubicBezTo>
                    <a:pt x="183" y="93"/>
                    <a:pt x="183" y="151"/>
                    <a:pt x="183" y="208"/>
                  </a:cubicBezTo>
                  <a:cubicBezTo>
                    <a:pt x="183" y="231"/>
                    <a:pt x="171" y="243"/>
                    <a:pt x="147" y="243"/>
                  </a:cubicBezTo>
                  <a:cubicBezTo>
                    <a:pt x="110" y="244"/>
                    <a:pt x="72" y="244"/>
                    <a:pt x="35" y="243"/>
                  </a:cubicBezTo>
                  <a:cubicBezTo>
                    <a:pt x="11" y="243"/>
                    <a:pt x="1" y="231"/>
                    <a:pt x="0" y="208"/>
                  </a:cubicBezTo>
                  <a:cubicBezTo>
                    <a:pt x="0" y="179"/>
                    <a:pt x="0" y="150"/>
                    <a:pt x="0" y="121"/>
                  </a:cubicBezTo>
                  <a:close/>
                  <a:moveTo>
                    <a:pt x="121" y="182"/>
                  </a:moveTo>
                  <a:cubicBezTo>
                    <a:pt x="121" y="141"/>
                    <a:pt x="121" y="102"/>
                    <a:pt x="121" y="62"/>
                  </a:cubicBezTo>
                  <a:cubicBezTo>
                    <a:pt x="101" y="62"/>
                    <a:pt x="81" y="62"/>
                    <a:pt x="62" y="62"/>
                  </a:cubicBezTo>
                  <a:cubicBezTo>
                    <a:pt x="62" y="103"/>
                    <a:pt x="62" y="142"/>
                    <a:pt x="62" y="182"/>
                  </a:cubicBezTo>
                  <a:cubicBezTo>
                    <a:pt x="82" y="182"/>
                    <a:pt x="101" y="182"/>
                    <a:pt x="121"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06">
              <a:extLst>
                <a:ext uri="{FF2B5EF4-FFF2-40B4-BE49-F238E27FC236}">
                  <a16:creationId xmlns:a16="http://schemas.microsoft.com/office/drawing/2014/main" id="{2455ECC7-8CAE-4BE0-90DF-C865C5324F62}"/>
                </a:ext>
              </a:extLst>
            </p:cNvPr>
            <p:cNvSpPr>
              <a:spLocks noEditPoints="1"/>
            </p:cNvSpPr>
            <p:nvPr/>
          </p:nvSpPr>
          <p:spPr bwMode="auto">
            <a:xfrm>
              <a:off x="-10458450" y="2185988"/>
              <a:ext cx="622300" cy="827088"/>
            </a:xfrm>
            <a:custGeom>
              <a:avLst/>
              <a:gdLst>
                <a:gd name="T0" fmla="*/ 183 w 184"/>
                <a:gd name="T1" fmla="*/ 123 h 244"/>
                <a:gd name="T2" fmla="*/ 183 w 184"/>
                <a:gd name="T3" fmla="*/ 208 h 244"/>
                <a:gd name="T4" fmla="*/ 148 w 184"/>
                <a:gd name="T5" fmla="*/ 243 h 244"/>
                <a:gd name="T6" fmla="*/ 36 w 184"/>
                <a:gd name="T7" fmla="*/ 243 h 244"/>
                <a:gd name="T8" fmla="*/ 1 w 184"/>
                <a:gd name="T9" fmla="*/ 209 h 244"/>
                <a:gd name="T10" fmla="*/ 1 w 184"/>
                <a:gd name="T11" fmla="*/ 34 h 244"/>
                <a:gd name="T12" fmla="*/ 35 w 184"/>
                <a:gd name="T13" fmla="*/ 0 h 244"/>
                <a:gd name="T14" fmla="*/ 150 w 184"/>
                <a:gd name="T15" fmla="*/ 0 h 244"/>
                <a:gd name="T16" fmla="*/ 183 w 184"/>
                <a:gd name="T17" fmla="*/ 34 h 244"/>
                <a:gd name="T18" fmla="*/ 183 w 184"/>
                <a:gd name="T19" fmla="*/ 123 h 244"/>
                <a:gd name="T20" fmla="*/ 122 w 184"/>
                <a:gd name="T21" fmla="*/ 182 h 244"/>
                <a:gd name="T22" fmla="*/ 122 w 184"/>
                <a:gd name="T23" fmla="*/ 61 h 244"/>
                <a:gd name="T24" fmla="*/ 63 w 184"/>
                <a:gd name="T25" fmla="*/ 61 h 244"/>
                <a:gd name="T26" fmla="*/ 63 w 184"/>
                <a:gd name="T27" fmla="*/ 182 h 244"/>
                <a:gd name="T28" fmla="*/ 122 w 184"/>
                <a:gd name="T29" fmla="*/ 18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244">
                  <a:moveTo>
                    <a:pt x="183" y="123"/>
                  </a:moveTo>
                  <a:cubicBezTo>
                    <a:pt x="183" y="151"/>
                    <a:pt x="183" y="180"/>
                    <a:pt x="183" y="208"/>
                  </a:cubicBezTo>
                  <a:cubicBezTo>
                    <a:pt x="183" y="232"/>
                    <a:pt x="172" y="243"/>
                    <a:pt x="148" y="243"/>
                  </a:cubicBezTo>
                  <a:cubicBezTo>
                    <a:pt x="111" y="244"/>
                    <a:pt x="73" y="244"/>
                    <a:pt x="36" y="243"/>
                  </a:cubicBezTo>
                  <a:cubicBezTo>
                    <a:pt x="13" y="243"/>
                    <a:pt x="1" y="231"/>
                    <a:pt x="1" y="209"/>
                  </a:cubicBezTo>
                  <a:cubicBezTo>
                    <a:pt x="0" y="151"/>
                    <a:pt x="0" y="92"/>
                    <a:pt x="1" y="34"/>
                  </a:cubicBezTo>
                  <a:cubicBezTo>
                    <a:pt x="1" y="12"/>
                    <a:pt x="13" y="1"/>
                    <a:pt x="35" y="0"/>
                  </a:cubicBezTo>
                  <a:cubicBezTo>
                    <a:pt x="73" y="0"/>
                    <a:pt x="112" y="0"/>
                    <a:pt x="150" y="0"/>
                  </a:cubicBezTo>
                  <a:cubicBezTo>
                    <a:pt x="172" y="1"/>
                    <a:pt x="183" y="12"/>
                    <a:pt x="183" y="34"/>
                  </a:cubicBezTo>
                  <a:cubicBezTo>
                    <a:pt x="184" y="64"/>
                    <a:pt x="183" y="93"/>
                    <a:pt x="183" y="123"/>
                  </a:cubicBezTo>
                  <a:close/>
                  <a:moveTo>
                    <a:pt x="122" y="182"/>
                  </a:moveTo>
                  <a:cubicBezTo>
                    <a:pt x="122" y="141"/>
                    <a:pt x="122" y="102"/>
                    <a:pt x="122" y="61"/>
                  </a:cubicBezTo>
                  <a:cubicBezTo>
                    <a:pt x="102" y="61"/>
                    <a:pt x="82" y="61"/>
                    <a:pt x="63" y="61"/>
                  </a:cubicBezTo>
                  <a:cubicBezTo>
                    <a:pt x="63" y="102"/>
                    <a:pt x="63" y="142"/>
                    <a:pt x="63" y="182"/>
                  </a:cubicBezTo>
                  <a:cubicBezTo>
                    <a:pt x="83" y="182"/>
                    <a:pt x="102" y="182"/>
                    <a:pt x="122"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07">
              <a:extLst>
                <a:ext uri="{FF2B5EF4-FFF2-40B4-BE49-F238E27FC236}">
                  <a16:creationId xmlns:a16="http://schemas.microsoft.com/office/drawing/2014/main" id="{AB04F44B-7532-4C98-8F80-639D89C7E158}"/>
                </a:ext>
              </a:extLst>
            </p:cNvPr>
            <p:cNvSpPr>
              <a:spLocks noEditPoints="1"/>
            </p:cNvSpPr>
            <p:nvPr/>
          </p:nvSpPr>
          <p:spPr bwMode="auto">
            <a:xfrm>
              <a:off x="-13141325" y="2185988"/>
              <a:ext cx="620713" cy="827088"/>
            </a:xfrm>
            <a:custGeom>
              <a:avLst/>
              <a:gdLst>
                <a:gd name="T0" fmla="*/ 182 w 183"/>
                <a:gd name="T1" fmla="*/ 122 h 244"/>
                <a:gd name="T2" fmla="*/ 182 w 183"/>
                <a:gd name="T3" fmla="*/ 206 h 244"/>
                <a:gd name="T4" fmla="*/ 145 w 183"/>
                <a:gd name="T5" fmla="*/ 243 h 244"/>
                <a:gd name="T6" fmla="*/ 37 w 183"/>
                <a:gd name="T7" fmla="*/ 243 h 244"/>
                <a:gd name="T8" fmla="*/ 0 w 183"/>
                <a:gd name="T9" fmla="*/ 206 h 244"/>
                <a:gd name="T10" fmla="*/ 0 w 183"/>
                <a:gd name="T11" fmla="*/ 38 h 244"/>
                <a:gd name="T12" fmla="*/ 37 w 183"/>
                <a:gd name="T13" fmla="*/ 0 h 244"/>
                <a:gd name="T14" fmla="*/ 145 w 183"/>
                <a:gd name="T15" fmla="*/ 0 h 244"/>
                <a:gd name="T16" fmla="*/ 182 w 183"/>
                <a:gd name="T17" fmla="*/ 38 h 244"/>
                <a:gd name="T18" fmla="*/ 182 w 183"/>
                <a:gd name="T19" fmla="*/ 122 h 244"/>
                <a:gd name="T20" fmla="*/ 61 w 183"/>
                <a:gd name="T21" fmla="*/ 60 h 244"/>
                <a:gd name="T22" fmla="*/ 61 w 183"/>
                <a:gd name="T23" fmla="*/ 182 h 244"/>
                <a:gd name="T24" fmla="*/ 122 w 183"/>
                <a:gd name="T25" fmla="*/ 182 h 244"/>
                <a:gd name="T26" fmla="*/ 122 w 183"/>
                <a:gd name="T27" fmla="*/ 68 h 244"/>
                <a:gd name="T28" fmla="*/ 115 w 183"/>
                <a:gd name="T29" fmla="*/ 61 h 244"/>
                <a:gd name="T30" fmla="*/ 61 w 183"/>
                <a:gd name="T31" fmla="*/ 6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44">
                  <a:moveTo>
                    <a:pt x="182" y="122"/>
                  </a:moveTo>
                  <a:cubicBezTo>
                    <a:pt x="182" y="150"/>
                    <a:pt x="183" y="178"/>
                    <a:pt x="182" y="206"/>
                  </a:cubicBezTo>
                  <a:cubicBezTo>
                    <a:pt x="182" y="232"/>
                    <a:pt x="171" y="243"/>
                    <a:pt x="145" y="243"/>
                  </a:cubicBezTo>
                  <a:cubicBezTo>
                    <a:pt x="109" y="244"/>
                    <a:pt x="73" y="244"/>
                    <a:pt x="37" y="243"/>
                  </a:cubicBezTo>
                  <a:cubicBezTo>
                    <a:pt x="11" y="243"/>
                    <a:pt x="0" y="232"/>
                    <a:pt x="0" y="206"/>
                  </a:cubicBezTo>
                  <a:cubicBezTo>
                    <a:pt x="0" y="150"/>
                    <a:pt x="0" y="94"/>
                    <a:pt x="0" y="38"/>
                  </a:cubicBezTo>
                  <a:cubicBezTo>
                    <a:pt x="0" y="12"/>
                    <a:pt x="11" y="0"/>
                    <a:pt x="37" y="0"/>
                  </a:cubicBezTo>
                  <a:cubicBezTo>
                    <a:pt x="73" y="0"/>
                    <a:pt x="109" y="0"/>
                    <a:pt x="145" y="0"/>
                  </a:cubicBezTo>
                  <a:cubicBezTo>
                    <a:pt x="171" y="0"/>
                    <a:pt x="182" y="11"/>
                    <a:pt x="182" y="38"/>
                  </a:cubicBezTo>
                  <a:cubicBezTo>
                    <a:pt x="183" y="66"/>
                    <a:pt x="182" y="94"/>
                    <a:pt x="182" y="122"/>
                  </a:cubicBezTo>
                  <a:close/>
                  <a:moveTo>
                    <a:pt x="61" y="60"/>
                  </a:moveTo>
                  <a:cubicBezTo>
                    <a:pt x="61" y="103"/>
                    <a:pt x="61" y="142"/>
                    <a:pt x="61" y="182"/>
                  </a:cubicBezTo>
                  <a:cubicBezTo>
                    <a:pt x="82" y="182"/>
                    <a:pt x="101" y="182"/>
                    <a:pt x="122" y="182"/>
                  </a:cubicBezTo>
                  <a:cubicBezTo>
                    <a:pt x="122" y="143"/>
                    <a:pt x="122" y="106"/>
                    <a:pt x="122" y="68"/>
                  </a:cubicBezTo>
                  <a:cubicBezTo>
                    <a:pt x="122" y="65"/>
                    <a:pt x="117" y="61"/>
                    <a:pt x="115" y="61"/>
                  </a:cubicBezTo>
                  <a:cubicBezTo>
                    <a:pt x="97" y="60"/>
                    <a:pt x="80" y="60"/>
                    <a:pt x="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08">
              <a:extLst>
                <a:ext uri="{FF2B5EF4-FFF2-40B4-BE49-F238E27FC236}">
                  <a16:creationId xmlns:a16="http://schemas.microsoft.com/office/drawing/2014/main" id="{E1BFE954-8BF7-4AB1-821A-18E31EB0797A}"/>
                </a:ext>
              </a:extLst>
            </p:cNvPr>
            <p:cNvSpPr>
              <a:spLocks noEditPoints="1"/>
            </p:cNvSpPr>
            <p:nvPr/>
          </p:nvSpPr>
          <p:spPr bwMode="auto">
            <a:xfrm>
              <a:off x="-8802688" y="2185988"/>
              <a:ext cx="619125" cy="827088"/>
            </a:xfrm>
            <a:custGeom>
              <a:avLst/>
              <a:gdLst>
                <a:gd name="T0" fmla="*/ 0 w 183"/>
                <a:gd name="T1" fmla="*/ 120 h 244"/>
                <a:gd name="T2" fmla="*/ 0 w 183"/>
                <a:gd name="T3" fmla="*/ 38 h 244"/>
                <a:gd name="T4" fmla="*/ 37 w 183"/>
                <a:gd name="T5" fmla="*/ 0 h 244"/>
                <a:gd name="T6" fmla="*/ 145 w 183"/>
                <a:gd name="T7" fmla="*/ 0 h 244"/>
                <a:gd name="T8" fmla="*/ 183 w 183"/>
                <a:gd name="T9" fmla="*/ 38 h 244"/>
                <a:gd name="T10" fmla="*/ 183 w 183"/>
                <a:gd name="T11" fmla="*/ 205 h 244"/>
                <a:gd name="T12" fmla="*/ 144 w 183"/>
                <a:gd name="T13" fmla="*/ 243 h 244"/>
                <a:gd name="T14" fmla="*/ 39 w 183"/>
                <a:gd name="T15" fmla="*/ 243 h 244"/>
                <a:gd name="T16" fmla="*/ 0 w 183"/>
                <a:gd name="T17" fmla="*/ 204 h 244"/>
                <a:gd name="T18" fmla="*/ 0 w 183"/>
                <a:gd name="T19" fmla="*/ 120 h 244"/>
                <a:gd name="T20" fmla="*/ 122 w 183"/>
                <a:gd name="T21" fmla="*/ 60 h 244"/>
                <a:gd name="T22" fmla="*/ 99 w 183"/>
                <a:gd name="T23" fmla="*/ 60 h 244"/>
                <a:gd name="T24" fmla="*/ 60 w 183"/>
                <a:gd name="T25" fmla="*/ 99 h 244"/>
                <a:gd name="T26" fmla="*/ 60 w 183"/>
                <a:gd name="T27" fmla="*/ 182 h 244"/>
                <a:gd name="T28" fmla="*/ 122 w 183"/>
                <a:gd name="T29" fmla="*/ 182 h 244"/>
                <a:gd name="T30" fmla="*/ 122 w 183"/>
                <a:gd name="T31" fmla="*/ 6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44">
                  <a:moveTo>
                    <a:pt x="0" y="120"/>
                  </a:moveTo>
                  <a:cubicBezTo>
                    <a:pt x="0" y="93"/>
                    <a:pt x="0" y="65"/>
                    <a:pt x="0" y="38"/>
                  </a:cubicBezTo>
                  <a:cubicBezTo>
                    <a:pt x="0" y="11"/>
                    <a:pt x="11" y="0"/>
                    <a:pt x="37" y="0"/>
                  </a:cubicBezTo>
                  <a:cubicBezTo>
                    <a:pt x="73" y="0"/>
                    <a:pt x="109" y="0"/>
                    <a:pt x="145" y="0"/>
                  </a:cubicBezTo>
                  <a:cubicBezTo>
                    <a:pt x="171" y="0"/>
                    <a:pt x="183" y="12"/>
                    <a:pt x="183" y="38"/>
                  </a:cubicBezTo>
                  <a:cubicBezTo>
                    <a:pt x="183" y="94"/>
                    <a:pt x="183" y="150"/>
                    <a:pt x="183" y="205"/>
                  </a:cubicBezTo>
                  <a:cubicBezTo>
                    <a:pt x="183" y="232"/>
                    <a:pt x="171" y="243"/>
                    <a:pt x="144" y="243"/>
                  </a:cubicBezTo>
                  <a:cubicBezTo>
                    <a:pt x="109" y="244"/>
                    <a:pt x="74" y="244"/>
                    <a:pt x="39" y="243"/>
                  </a:cubicBezTo>
                  <a:cubicBezTo>
                    <a:pt x="11" y="243"/>
                    <a:pt x="0" y="233"/>
                    <a:pt x="0" y="204"/>
                  </a:cubicBezTo>
                  <a:cubicBezTo>
                    <a:pt x="0" y="176"/>
                    <a:pt x="0" y="148"/>
                    <a:pt x="0" y="120"/>
                  </a:cubicBezTo>
                  <a:close/>
                  <a:moveTo>
                    <a:pt x="122" y="60"/>
                  </a:moveTo>
                  <a:cubicBezTo>
                    <a:pt x="113" y="60"/>
                    <a:pt x="106" y="60"/>
                    <a:pt x="99" y="60"/>
                  </a:cubicBezTo>
                  <a:cubicBezTo>
                    <a:pt x="60" y="60"/>
                    <a:pt x="60" y="60"/>
                    <a:pt x="60" y="99"/>
                  </a:cubicBezTo>
                  <a:cubicBezTo>
                    <a:pt x="60" y="127"/>
                    <a:pt x="60" y="154"/>
                    <a:pt x="60" y="182"/>
                  </a:cubicBezTo>
                  <a:cubicBezTo>
                    <a:pt x="82" y="182"/>
                    <a:pt x="102" y="182"/>
                    <a:pt x="122" y="182"/>
                  </a:cubicBezTo>
                  <a:cubicBezTo>
                    <a:pt x="122" y="141"/>
                    <a:pt x="122" y="102"/>
                    <a:pt x="12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09">
              <a:extLst>
                <a:ext uri="{FF2B5EF4-FFF2-40B4-BE49-F238E27FC236}">
                  <a16:creationId xmlns:a16="http://schemas.microsoft.com/office/drawing/2014/main" id="{304E25FE-5F48-4A5E-9986-5901667BDFF2}"/>
                </a:ext>
              </a:extLst>
            </p:cNvPr>
            <p:cNvSpPr>
              <a:spLocks noEditPoints="1"/>
            </p:cNvSpPr>
            <p:nvPr/>
          </p:nvSpPr>
          <p:spPr bwMode="auto">
            <a:xfrm>
              <a:off x="-8802688" y="3427413"/>
              <a:ext cx="619125" cy="823913"/>
            </a:xfrm>
            <a:custGeom>
              <a:avLst/>
              <a:gdLst>
                <a:gd name="T0" fmla="*/ 0 w 183"/>
                <a:gd name="T1" fmla="*/ 121 h 243"/>
                <a:gd name="T2" fmla="*/ 0 w 183"/>
                <a:gd name="T3" fmla="*/ 37 h 243"/>
                <a:gd name="T4" fmla="*/ 38 w 183"/>
                <a:gd name="T5" fmla="*/ 0 h 243"/>
                <a:gd name="T6" fmla="*/ 144 w 183"/>
                <a:gd name="T7" fmla="*/ 0 h 243"/>
                <a:gd name="T8" fmla="*/ 183 w 183"/>
                <a:gd name="T9" fmla="*/ 37 h 243"/>
                <a:gd name="T10" fmla="*/ 183 w 183"/>
                <a:gd name="T11" fmla="*/ 206 h 243"/>
                <a:gd name="T12" fmla="*/ 146 w 183"/>
                <a:gd name="T13" fmla="*/ 243 h 243"/>
                <a:gd name="T14" fmla="*/ 37 w 183"/>
                <a:gd name="T15" fmla="*/ 243 h 243"/>
                <a:gd name="T16" fmla="*/ 0 w 183"/>
                <a:gd name="T17" fmla="*/ 206 h 243"/>
                <a:gd name="T18" fmla="*/ 0 w 183"/>
                <a:gd name="T19" fmla="*/ 121 h 243"/>
                <a:gd name="T20" fmla="*/ 61 w 183"/>
                <a:gd name="T21" fmla="*/ 61 h 243"/>
                <a:gd name="T22" fmla="*/ 61 w 183"/>
                <a:gd name="T23" fmla="*/ 182 h 243"/>
                <a:gd name="T24" fmla="*/ 121 w 183"/>
                <a:gd name="T25" fmla="*/ 182 h 243"/>
                <a:gd name="T26" fmla="*/ 121 w 183"/>
                <a:gd name="T27" fmla="*/ 61 h 243"/>
                <a:gd name="T28" fmla="*/ 61 w 183"/>
                <a:gd name="T29" fmla="*/ 6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243">
                  <a:moveTo>
                    <a:pt x="0" y="121"/>
                  </a:moveTo>
                  <a:cubicBezTo>
                    <a:pt x="0" y="93"/>
                    <a:pt x="0" y="65"/>
                    <a:pt x="0" y="37"/>
                  </a:cubicBezTo>
                  <a:cubicBezTo>
                    <a:pt x="1" y="11"/>
                    <a:pt x="12" y="0"/>
                    <a:pt x="38" y="0"/>
                  </a:cubicBezTo>
                  <a:cubicBezTo>
                    <a:pt x="73" y="0"/>
                    <a:pt x="109" y="0"/>
                    <a:pt x="144" y="0"/>
                  </a:cubicBezTo>
                  <a:cubicBezTo>
                    <a:pt x="171" y="0"/>
                    <a:pt x="183" y="11"/>
                    <a:pt x="183" y="37"/>
                  </a:cubicBezTo>
                  <a:cubicBezTo>
                    <a:pt x="183" y="93"/>
                    <a:pt x="183" y="150"/>
                    <a:pt x="183" y="206"/>
                  </a:cubicBezTo>
                  <a:cubicBezTo>
                    <a:pt x="183" y="232"/>
                    <a:pt x="171" y="243"/>
                    <a:pt x="146" y="243"/>
                  </a:cubicBezTo>
                  <a:cubicBezTo>
                    <a:pt x="110" y="243"/>
                    <a:pt x="73" y="243"/>
                    <a:pt x="37" y="243"/>
                  </a:cubicBezTo>
                  <a:cubicBezTo>
                    <a:pt x="11" y="243"/>
                    <a:pt x="1" y="232"/>
                    <a:pt x="0" y="206"/>
                  </a:cubicBezTo>
                  <a:cubicBezTo>
                    <a:pt x="0" y="178"/>
                    <a:pt x="0" y="150"/>
                    <a:pt x="0" y="121"/>
                  </a:cubicBezTo>
                  <a:close/>
                  <a:moveTo>
                    <a:pt x="61" y="61"/>
                  </a:moveTo>
                  <a:cubicBezTo>
                    <a:pt x="61" y="102"/>
                    <a:pt x="61" y="141"/>
                    <a:pt x="61" y="182"/>
                  </a:cubicBezTo>
                  <a:cubicBezTo>
                    <a:pt x="82" y="182"/>
                    <a:pt x="101" y="182"/>
                    <a:pt x="121" y="182"/>
                  </a:cubicBezTo>
                  <a:cubicBezTo>
                    <a:pt x="121" y="141"/>
                    <a:pt x="121" y="101"/>
                    <a:pt x="121" y="61"/>
                  </a:cubicBezTo>
                  <a:cubicBezTo>
                    <a:pt x="101" y="61"/>
                    <a:pt x="82" y="61"/>
                    <a:pt x="6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10">
              <a:extLst>
                <a:ext uri="{FF2B5EF4-FFF2-40B4-BE49-F238E27FC236}">
                  <a16:creationId xmlns:a16="http://schemas.microsoft.com/office/drawing/2014/main" id="{35E01B2A-9FDD-4241-9E9A-FB1DE86E8C0D}"/>
                </a:ext>
              </a:extLst>
            </p:cNvPr>
            <p:cNvSpPr>
              <a:spLocks noEditPoints="1"/>
            </p:cNvSpPr>
            <p:nvPr/>
          </p:nvSpPr>
          <p:spPr bwMode="auto">
            <a:xfrm>
              <a:off x="-8802688" y="4667251"/>
              <a:ext cx="619125" cy="827088"/>
            </a:xfrm>
            <a:custGeom>
              <a:avLst/>
              <a:gdLst>
                <a:gd name="T0" fmla="*/ 0 w 183"/>
                <a:gd name="T1" fmla="*/ 122 h 244"/>
                <a:gd name="T2" fmla="*/ 0 w 183"/>
                <a:gd name="T3" fmla="*/ 38 h 244"/>
                <a:gd name="T4" fmla="*/ 37 w 183"/>
                <a:gd name="T5" fmla="*/ 0 h 244"/>
                <a:gd name="T6" fmla="*/ 145 w 183"/>
                <a:gd name="T7" fmla="*/ 0 h 244"/>
                <a:gd name="T8" fmla="*/ 183 w 183"/>
                <a:gd name="T9" fmla="*/ 38 h 244"/>
                <a:gd name="T10" fmla="*/ 183 w 183"/>
                <a:gd name="T11" fmla="*/ 205 h 244"/>
                <a:gd name="T12" fmla="*/ 145 w 183"/>
                <a:gd name="T13" fmla="*/ 243 h 244"/>
                <a:gd name="T14" fmla="*/ 38 w 183"/>
                <a:gd name="T15" fmla="*/ 243 h 244"/>
                <a:gd name="T16" fmla="*/ 0 w 183"/>
                <a:gd name="T17" fmla="*/ 206 h 244"/>
                <a:gd name="T18" fmla="*/ 0 w 183"/>
                <a:gd name="T19" fmla="*/ 122 h 244"/>
                <a:gd name="T20" fmla="*/ 122 w 183"/>
                <a:gd name="T21" fmla="*/ 183 h 244"/>
                <a:gd name="T22" fmla="*/ 122 w 183"/>
                <a:gd name="T23" fmla="*/ 107 h 244"/>
                <a:gd name="T24" fmla="*/ 71 w 183"/>
                <a:gd name="T25" fmla="*/ 60 h 244"/>
                <a:gd name="T26" fmla="*/ 69 w 183"/>
                <a:gd name="T27" fmla="*/ 60 h 244"/>
                <a:gd name="T28" fmla="*/ 61 w 183"/>
                <a:gd name="T29" fmla="*/ 69 h 244"/>
                <a:gd name="T30" fmla="*/ 61 w 183"/>
                <a:gd name="T31" fmla="*/ 174 h 244"/>
                <a:gd name="T32" fmla="*/ 69 w 183"/>
                <a:gd name="T33" fmla="*/ 183 h 244"/>
                <a:gd name="T34" fmla="*/ 122 w 183"/>
                <a:gd name="T35" fmla="*/ 18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244">
                  <a:moveTo>
                    <a:pt x="0" y="122"/>
                  </a:moveTo>
                  <a:cubicBezTo>
                    <a:pt x="0" y="94"/>
                    <a:pt x="0" y="66"/>
                    <a:pt x="0" y="38"/>
                  </a:cubicBezTo>
                  <a:cubicBezTo>
                    <a:pt x="1" y="11"/>
                    <a:pt x="11" y="0"/>
                    <a:pt x="37" y="0"/>
                  </a:cubicBezTo>
                  <a:cubicBezTo>
                    <a:pt x="73" y="0"/>
                    <a:pt x="109" y="0"/>
                    <a:pt x="145" y="0"/>
                  </a:cubicBezTo>
                  <a:cubicBezTo>
                    <a:pt x="171" y="0"/>
                    <a:pt x="183" y="12"/>
                    <a:pt x="183" y="38"/>
                  </a:cubicBezTo>
                  <a:cubicBezTo>
                    <a:pt x="183" y="94"/>
                    <a:pt x="183" y="150"/>
                    <a:pt x="183" y="205"/>
                  </a:cubicBezTo>
                  <a:cubicBezTo>
                    <a:pt x="183" y="232"/>
                    <a:pt x="171" y="243"/>
                    <a:pt x="145" y="243"/>
                  </a:cubicBezTo>
                  <a:cubicBezTo>
                    <a:pt x="109" y="244"/>
                    <a:pt x="73" y="244"/>
                    <a:pt x="38" y="243"/>
                  </a:cubicBezTo>
                  <a:cubicBezTo>
                    <a:pt x="11" y="243"/>
                    <a:pt x="1" y="232"/>
                    <a:pt x="0" y="206"/>
                  </a:cubicBezTo>
                  <a:cubicBezTo>
                    <a:pt x="0" y="178"/>
                    <a:pt x="0" y="150"/>
                    <a:pt x="0" y="122"/>
                  </a:cubicBezTo>
                  <a:close/>
                  <a:moveTo>
                    <a:pt x="122" y="183"/>
                  </a:moveTo>
                  <a:cubicBezTo>
                    <a:pt x="122" y="156"/>
                    <a:pt x="122" y="132"/>
                    <a:pt x="122" y="107"/>
                  </a:cubicBezTo>
                  <a:cubicBezTo>
                    <a:pt x="122" y="56"/>
                    <a:pt x="122" y="56"/>
                    <a:pt x="71" y="60"/>
                  </a:cubicBezTo>
                  <a:cubicBezTo>
                    <a:pt x="70" y="60"/>
                    <a:pt x="70" y="60"/>
                    <a:pt x="69" y="60"/>
                  </a:cubicBezTo>
                  <a:cubicBezTo>
                    <a:pt x="66" y="63"/>
                    <a:pt x="61" y="66"/>
                    <a:pt x="61" y="69"/>
                  </a:cubicBezTo>
                  <a:cubicBezTo>
                    <a:pt x="60" y="104"/>
                    <a:pt x="60" y="139"/>
                    <a:pt x="61" y="174"/>
                  </a:cubicBezTo>
                  <a:cubicBezTo>
                    <a:pt x="61" y="177"/>
                    <a:pt x="66" y="182"/>
                    <a:pt x="69" y="183"/>
                  </a:cubicBezTo>
                  <a:cubicBezTo>
                    <a:pt x="86" y="183"/>
                    <a:pt x="103" y="183"/>
                    <a:pt x="122"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11">
              <a:extLst>
                <a:ext uri="{FF2B5EF4-FFF2-40B4-BE49-F238E27FC236}">
                  <a16:creationId xmlns:a16="http://schemas.microsoft.com/office/drawing/2014/main" id="{7B76CA94-B9DF-4389-BC9E-5D951F9DA3BF}"/>
                </a:ext>
              </a:extLst>
            </p:cNvPr>
            <p:cNvSpPr>
              <a:spLocks/>
            </p:cNvSpPr>
            <p:nvPr/>
          </p:nvSpPr>
          <p:spPr bwMode="auto">
            <a:xfrm>
              <a:off x="-13144500" y="3424238"/>
              <a:ext cx="623888" cy="827088"/>
            </a:xfrm>
            <a:custGeom>
              <a:avLst/>
              <a:gdLst>
                <a:gd name="T0" fmla="*/ 123 w 184"/>
                <a:gd name="T1" fmla="*/ 62 h 244"/>
                <a:gd name="T2" fmla="*/ 61 w 184"/>
                <a:gd name="T3" fmla="*/ 62 h 244"/>
                <a:gd name="T4" fmla="*/ 61 w 184"/>
                <a:gd name="T5" fmla="*/ 90 h 244"/>
                <a:gd name="T6" fmla="*/ 33 w 184"/>
                <a:gd name="T7" fmla="*/ 122 h 244"/>
                <a:gd name="T8" fmla="*/ 2 w 184"/>
                <a:gd name="T9" fmla="*/ 93 h 244"/>
                <a:gd name="T10" fmla="*/ 2 w 184"/>
                <a:gd name="T11" fmla="*/ 30 h 244"/>
                <a:gd name="T12" fmla="*/ 33 w 184"/>
                <a:gd name="T13" fmla="*/ 1 h 244"/>
                <a:gd name="T14" fmla="*/ 150 w 184"/>
                <a:gd name="T15" fmla="*/ 1 h 244"/>
                <a:gd name="T16" fmla="*/ 183 w 184"/>
                <a:gd name="T17" fmla="*/ 34 h 244"/>
                <a:gd name="T18" fmla="*/ 183 w 184"/>
                <a:gd name="T19" fmla="*/ 211 h 244"/>
                <a:gd name="T20" fmla="*/ 154 w 184"/>
                <a:gd name="T21" fmla="*/ 244 h 244"/>
                <a:gd name="T22" fmla="*/ 123 w 184"/>
                <a:gd name="T23" fmla="*/ 211 h 244"/>
                <a:gd name="T24" fmla="*/ 123 w 184"/>
                <a:gd name="T25" fmla="*/ 79 h 244"/>
                <a:gd name="T26" fmla="*/ 123 w 184"/>
                <a:gd name="T27" fmla="*/ 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4" h="244">
                  <a:moveTo>
                    <a:pt x="123" y="62"/>
                  </a:moveTo>
                  <a:cubicBezTo>
                    <a:pt x="102" y="62"/>
                    <a:pt x="83" y="62"/>
                    <a:pt x="61" y="62"/>
                  </a:cubicBezTo>
                  <a:cubicBezTo>
                    <a:pt x="61" y="72"/>
                    <a:pt x="62" y="81"/>
                    <a:pt x="61" y="90"/>
                  </a:cubicBezTo>
                  <a:cubicBezTo>
                    <a:pt x="60" y="109"/>
                    <a:pt x="50" y="120"/>
                    <a:pt x="33" y="122"/>
                  </a:cubicBezTo>
                  <a:cubicBezTo>
                    <a:pt x="17" y="123"/>
                    <a:pt x="3" y="112"/>
                    <a:pt x="2" y="93"/>
                  </a:cubicBezTo>
                  <a:cubicBezTo>
                    <a:pt x="0" y="72"/>
                    <a:pt x="0" y="51"/>
                    <a:pt x="2" y="30"/>
                  </a:cubicBezTo>
                  <a:cubicBezTo>
                    <a:pt x="3" y="12"/>
                    <a:pt x="15" y="1"/>
                    <a:pt x="33" y="1"/>
                  </a:cubicBezTo>
                  <a:cubicBezTo>
                    <a:pt x="72" y="0"/>
                    <a:pt x="111" y="0"/>
                    <a:pt x="150" y="1"/>
                  </a:cubicBezTo>
                  <a:cubicBezTo>
                    <a:pt x="171" y="1"/>
                    <a:pt x="183" y="13"/>
                    <a:pt x="183" y="34"/>
                  </a:cubicBezTo>
                  <a:cubicBezTo>
                    <a:pt x="184" y="93"/>
                    <a:pt x="184" y="152"/>
                    <a:pt x="183" y="211"/>
                  </a:cubicBezTo>
                  <a:cubicBezTo>
                    <a:pt x="183" y="231"/>
                    <a:pt x="171" y="243"/>
                    <a:pt x="154" y="244"/>
                  </a:cubicBezTo>
                  <a:cubicBezTo>
                    <a:pt x="136" y="244"/>
                    <a:pt x="124" y="232"/>
                    <a:pt x="123" y="211"/>
                  </a:cubicBezTo>
                  <a:cubicBezTo>
                    <a:pt x="123" y="167"/>
                    <a:pt x="123" y="123"/>
                    <a:pt x="123" y="79"/>
                  </a:cubicBezTo>
                  <a:cubicBezTo>
                    <a:pt x="123" y="73"/>
                    <a:pt x="123" y="68"/>
                    <a:pt x="123"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12">
              <a:extLst>
                <a:ext uri="{FF2B5EF4-FFF2-40B4-BE49-F238E27FC236}">
                  <a16:creationId xmlns:a16="http://schemas.microsoft.com/office/drawing/2014/main" id="{8F00A6BC-127E-4A4B-9D79-654C873828C1}"/>
                </a:ext>
              </a:extLst>
            </p:cNvPr>
            <p:cNvSpPr>
              <a:spLocks/>
            </p:cNvSpPr>
            <p:nvPr/>
          </p:nvSpPr>
          <p:spPr bwMode="auto">
            <a:xfrm>
              <a:off x="-10763250" y="5287963"/>
              <a:ext cx="203200" cy="203200"/>
            </a:xfrm>
            <a:custGeom>
              <a:avLst/>
              <a:gdLst>
                <a:gd name="T0" fmla="*/ 31 w 60"/>
                <a:gd name="T1" fmla="*/ 1 h 60"/>
                <a:gd name="T2" fmla="*/ 59 w 60"/>
                <a:gd name="T3" fmla="*/ 31 h 60"/>
                <a:gd name="T4" fmla="*/ 29 w 60"/>
                <a:gd name="T5" fmla="*/ 60 h 60"/>
                <a:gd name="T6" fmla="*/ 0 w 60"/>
                <a:gd name="T7" fmla="*/ 29 h 60"/>
                <a:gd name="T8" fmla="*/ 31 w 60"/>
                <a:gd name="T9" fmla="*/ 1 h 60"/>
              </a:gdLst>
              <a:ahLst/>
              <a:cxnLst>
                <a:cxn ang="0">
                  <a:pos x="T0" y="T1"/>
                </a:cxn>
                <a:cxn ang="0">
                  <a:pos x="T2" y="T3"/>
                </a:cxn>
                <a:cxn ang="0">
                  <a:pos x="T4" y="T5"/>
                </a:cxn>
                <a:cxn ang="0">
                  <a:pos x="T6" y="T7"/>
                </a:cxn>
                <a:cxn ang="0">
                  <a:pos x="T8" y="T9"/>
                </a:cxn>
              </a:cxnLst>
              <a:rect l="0" t="0" r="r" b="b"/>
              <a:pathLst>
                <a:path w="60" h="60">
                  <a:moveTo>
                    <a:pt x="31" y="1"/>
                  </a:moveTo>
                  <a:cubicBezTo>
                    <a:pt x="48" y="2"/>
                    <a:pt x="60" y="15"/>
                    <a:pt x="59" y="31"/>
                  </a:cubicBezTo>
                  <a:cubicBezTo>
                    <a:pt x="59" y="48"/>
                    <a:pt x="45" y="60"/>
                    <a:pt x="29" y="60"/>
                  </a:cubicBezTo>
                  <a:cubicBezTo>
                    <a:pt x="12" y="59"/>
                    <a:pt x="0" y="45"/>
                    <a:pt x="0" y="29"/>
                  </a:cubicBezTo>
                  <a:cubicBezTo>
                    <a:pt x="1" y="13"/>
                    <a:pt x="14" y="0"/>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5" name="TextBox 64">
            <a:extLst>
              <a:ext uri="{FF2B5EF4-FFF2-40B4-BE49-F238E27FC236}">
                <a16:creationId xmlns:a16="http://schemas.microsoft.com/office/drawing/2014/main" id="{13E44A70-0166-F943-B9FD-DB1BAE2D6078}"/>
              </a:ext>
            </a:extLst>
          </p:cNvPr>
          <p:cNvSpPr txBox="1"/>
          <p:nvPr/>
        </p:nvSpPr>
        <p:spPr>
          <a:xfrm>
            <a:off x="-14600" y="272841"/>
            <a:ext cx="5922214" cy="784830"/>
          </a:xfrm>
          <a:prstGeom prst="rect">
            <a:avLst/>
          </a:prstGeom>
          <a:noFill/>
        </p:spPr>
        <p:txBody>
          <a:bodyPr wrap="square">
            <a:spAutoFit/>
          </a:bodyPr>
          <a:lstStyle/>
          <a:p>
            <a:pPr>
              <a:lnSpc>
                <a:spcPct val="90000"/>
              </a:lnSpc>
            </a:pPr>
            <a:r>
              <a:rPr lang="en-US" b="1" dirty="0">
                <a:solidFill>
                  <a:srgbClr val="201F1E"/>
                </a:solidFill>
                <a:effectLst/>
                <a:latin typeface="Montserrat" panose="00000500000000000000" pitchFamily="2" charset="0"/>
                <a:ea typeface="Calibri" panose="020F0502020204030204" pitchFamily="34" charset="0"/>
              </a:rPr>
              <a:t>QUICK FACTS</a:t>
            </a:r>
          </a:p>
          <a:p>
            <a:pPr>
              <a:lnSpc>
                <a:spcPct val="90000"/>
              </a:lnSpc>
            </a:pPr>
            <a:endParaRPr lang="en-US" sz="1600" b="1" dirty="0">
              <a:solidFill>
                <a:srgbClr val="201F1E"/>
              </a:solidFill>
              <a:effectLst/>
              <a:latin typeface="Montserrat" panose="00000500000000000000" pitchFamily="2" charset="0"/>
              <a:ea typeface="Calibri" panose="020F0502020204030204" pitchFamily="34" charset="0"/>
            </a:endParaRPr>
          </a:p>
          <a:p>
            <a:pPr>
              <a:lnSpc>
                <a:spcPct val="90000"/>
              </a:lnSpc>
            </a:pPr>
            <a:r>
              <a:rPr lang="en-UG" sz="1600" dirty="0">
                <a:solidFill>
                  <a:srgbClr val="201F1E"/>
                </a:solidFill>
                <a:effectLst/>
                <a:latin typeface="Montserrat" panose="00000500000000000000" pitchFamily="2" charset="0"/>
                <a:ea typeface="Calibri" panose="020F0502020204030204" pitchFamily="34" charset="0"/>
              </a:rPr>
              <a:t>Microexcel Redefines Digital Innovation for Life Sciences</a:t>
            </a:r>
            <a:endParaRPr lang="en-IN" sz="1600" dirty="0">
              <a:latin typeface="Montserrat" panose="00000500000000000000" pitchFamily="2" charset="0"/>
              <a:cs typeface="Segoe UI Light" panose="020B0502040204020203" pitchFamily="34" charset="0"/>
            </a:endParaRPr>
          </a:p>
        </p:txBody>
      </p:sp>
    </p:spTree>
    <p:custDataLst>
      <p:tags r:id="rId1"/>
    </p:custDataLst>
    <p:extLst>
      <p:ext uri="{BB962C8B-B14F-4D97-AF65-F5344CB8AC3E}">
        <p14:creationId xmlns:p14="http://schemas.microsoft.com/office/powerpoint/2010/main" val="7476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5161C8-FA4D-8B46-8173-31D399D7A3A6}"/>
              </a:ext>
            </a:extLst>
          </p:cNvPr>
          <p:cNvPicPr>
            <a:picLocks noChangeAspect="1"/>
          </p:cNvPicPr>
          <p:nvPr/>
        </p:nvPicPr>
        <p:blipFill>
          <a:blip r:embed="rId3"/>
          <a:stretch>
            <a:fillRect/>
          </a:stretch>
        </p:blipFill>
        <p:spPr>
          <a:xfrm>
            <a:off x="1100138" y="2417253"/>
            <a:ext cx="3105728" cy="2760646"/>
          </a:xfrm>
          <a:prstGeom prst="rect">
            <a:avLst/>
          </a:prstGeom>
        </p:spPr>
      </p:pic>
      <p:sp>
        <p:nvSpPr>
          <p:cNvPr id="99" name="Rectangle 98">
            <a:extLst>
              <a:ext uri="{FF2B5EF4-FFF2-40B4-BE49-F238E27FC236}">
                <a16:creationId xmlns:a16="http://schemas.microsoft.com/office/drawing/2014/main" id="{79BCBBC9-3C3B-7B4C-88FA-7EDE6254FA48}"/>
              </a:ext>
            </a:extLst>
          </p:cNvPr>
          <p:cNvSpPr/>
          <p:nvPr/>
        </p:nvSpPr>
        <p:spPr>
          <a:xfrm>
            <a:off x="462327" y="437337"/>
            <a:ext cx="6356227" cy="341632"/>
          </a:xfrm>
          <a:prstGeom prst="rect">
            <a:avLst/>
          </a:prstGeom>
        </p:spPr>
        <p:txBody>
          <a:bodyPr wrap="none">
            <a:spAutoFit/>
          </a:bodyPr>
          <a:lstStyle/>
          <a:p>
            <a:pPr lvl="0">
              <a:lnSpc>
                <a:spcPct val="90000"/>
              </a:lnSpc>
              <a:defRPr/>
            </a:pPr>
            <a:r>
              <a:rPr lang="en-IN" b="1" cap="all" dirty="0">
                <a:latin typeface="Montserrat" panose="02000505000000020004" pitchFamily="2" charset="77"/>
                <a:cs typeface="Segoe UI Semibold" panose="020B0702040204020203" pitchFamily="34" charset="0"/>
              </a:rPr>
              <a:t>Health Life Science – </a:t>
            </a:r>
            <a:r>
              <a:rPr lang="en-IN" cap="all" dirty="0">
                <a:latin typeface="Montserrat Light" pitchFamily="2" charset="77"/>
                <a:cs typeface="Segoe UI Light" panose="020B0502040204020203" pitchFamily="34" charset="0"/>
              </a:rPr>
              <a:t>Trends and Challenges</a:t>
            </a:r>
          </a:p>
        </p:txBody>
      </p:sp>
      <p:sp>
        <p:nvSpPr>
          <p:cNvPr id="6" name="TextBox 5">
            <a:extLst>
              <a:ext uri="{FF2B5EF4-FFF2-40B4-BE49-F238E27FC236}">
                <a16:creationId xmlns:a16="http://schemas.microsoft.com/office/drawing/2014/main" id="{447BE1C7-60D8-3140-B0B1-3D1FD2DFF845}"/>
              </a:ext>
            </a:extLst>
          </p:cNvPr>
          <p:cNvSpPr txBox="1"/>
          <p:nvPr/>
        </p:nvSpPr>
        <p:spPr>
          <a:xfrm>
            <a:off x="1230469" y="2616603"/>
            <a:ext cx="2648111" cy="1846659"/>
          </a:xfrm>
          <a:prstGeom prst="rect">
            <a:avLst/>
          </a:prstGeom>
          <a:noFill/>
        </p:spPr>
        <p:txBody>
          <a:bodyPr wrap="square" rtlCol="0">
            <a:spAutoFit/>
          </a:bodyPr>
          <a:lstStyle/>
          <a:p>
            <a:r>
              <a:rPr lang="en-US" sz="1400">
                <a:solidFill>
                  <a:schemeClr val="bg1"/>
                </a:solidFill>
                <a:latin typeface="Montserrat Medium" panose="02000505000000020004" pitchFamily="2" charset="77"/>
                <a:cs typeface="Segoe UI" panose="020B0502040204020203" pitchFamily="34" charset="0"/>
              </a:rPr>
              <a:t>Navigate Regulatory pressures, fluid changes and rising healthcare costs:</a:t>
            </a:r>
            <a:br>
              <a:rPr lang="en-US" sz="1400">
                <a:solidFill>
                  <a:schemeClr val="bg1"/>
                </a:solidFill>
                <a:latin typeface="Montserrat Medium" panose="02000505000000020004" pitchFamily="2" charset="77"/>
                <a:cs typeface="Segoe UI" panose="020B0502040204020203" pitchFamily="34" charset="0"/>
              </a:rPr>
            </a:br>
            <a:r>
              <a:rPr lang="en-US" sz="1400">
                <a:solidFill>
                  <a:schemeClr val="bg1"/>
                </a:solidFill>
                <a:latin typeface="Montserrat Medium" panose="02000505000000020004" pitchFamily="2" charset="77"/>
                <a:cs typeface="Segoe UI" panose="020B0502040204020203" pitchFamily="34" charset="0"/>
              </a:rPr>
              <a:t> </a:t>
            </a:r>
          </a:p>
          <a:p>
            <a:r>
              <a:rPr lang="en-US" sz="1400">
                <a:solidFill>
                  <a:schemeClr val="bg1"/>
                </a:solidFill>
                <a:latin typeface="Montserrat Medium" panose="02000505000000020004" pitchFamily="2" charset="77"/>
                <a:cs typeface="Segoe UI" panose="020B0502040204020203" pitchFamily="34" charset="0"/>
              </a:rPr>
              <a:t>Redesign complex channel models and R&amp;D that are raising healthcare costs making it unsustainable</a:t>
            </a:r>
          </a:p>
        </p:txBody>
      </p:sp>
      <p:sp>
        <p:nvSpPr>
          <p:cNvPr id="78" name="TextBox 77">
            <a:extLst>
              <a:ext uri="{FF2B5EF4-FFF2-40B4-BE49-F238E27FC236}">
                <a16:creationId xmlns:a16="http://schemas.microsoft.com/office/drawing/2014/main" id="{DC0362A6-A3C8-4D08-B789-0632BA4D803B}"/>
              </a:ext>
            </a:extLst>
          </p:cNvPr>
          <p:cNvSpPr txBox="1"/>
          <p:nvPr/>
        </p:nvSpPr>
        <p:spPr>
          <a:xfrm>
            <a:off x="1100138" y="1799160"/>
            <a:ext cx="2946420" cy="338554"/>
          </a:xfrm>
          <a:prstGeom prst="rect">
            <a:avLst/>
          </a:prstGeom>
          <a:noFill/>
        </p:spPr>
        <p:txBody>
          <a:bodyPr wrap="square">
            <a:spAutoFit/>
          </a:bodyPr>
          <a:lstStyle/>
          <a:p>
            <a:pPr algn="ctr"/>
            <a:r>
              <a:rPr lang="en-US" sz="1600" b="1">
                <a:effectLst/>
                <a:latin typeface="Montserrat SemiBold" panose="02000505000000020004" pitchFamily="2" charset="77"/>
              </a:rPr>
              <a:t>Regulatory - Compliance</a:t>
            </a:r>
          </a:p>
        </p:txBody>
      </p:sp>
      <p:pic>
        <p:nvPicPr>
          <p:cNvPr id="91" name="Picture 90">
            <a:extLst>
              <a:ext uri="{FF2B5EF4-FFF2-40B4-BE49-F238E27FC236}">
                <a16:creationId xmlns:a16="http://schemas.microsoft.com/office/drawing/2014/main" id="{16319328-3032-4F13-979B-DA91E6B5250A}"/>
              </a:ext>
            </a:extLst>
          </p:cNvPr>
          <p:cNvPicPr>
            <a:picLocks noChangeAspect="1"/>
          </p:cNvPicPr>
          <p:nvPr/>
        </p:nvPicPr>
        <p:blipFill>
          <a:blip r:embed="rId3"/>
          <a:stretch>
            <a:fillRect/>
          </a:stretch>
        </p:blipFill>
        <p:spPr>
          <a:xfrm>
            <a:off x="4641613" y="2417253"/>
            <a:ext cx="3105728" cy="2760646"/>
          </a:xfrm>
          <a:prstGeom prst="rect">
            <a:avLst/>
          </a:prstGeom>
        </p:spPr>
      </p:pic>
      <p:sp>
        <p:nvSpPr>
          <p:cNvPr id="95" name="TextBox 94">
            <a:extLst>
              <a:ext uri="{FF2B5EF4-FFF2-40B4-BE49-F238E27FC236}">
                <a16:creationId xmlns:a16="http://schemas.microsoft.com/office/drawing/2014/main" id="{57A35973-0335-471A-A79C-2C1BFABD7719}"/>
              </a:ext>
            </a:extLst>
          </p:cNvPr>
          <p:cNvSpPr txBox="1"/>
          <p:nvPr/>
        </p:nvSpPr>
        <p:spPr>
          <a:xfrm>
            <a:off x="4771944" y="2616603"/>
            <a:ext cx="2648111" cy="1384995"/>
          </a:xfrm>
          <a:prstGeom prst="rect">
            <a:avLst/>
          </a:prstGeom>
          <a:noFill/>
        </p:spPr>
        <p:txBody>
          <a:bodyPr wrap="square" rtlCol="0">
            <a:spAutoFit/>
          </a:bodyPr>
          <a:lstStyle/>
          <a:p>
            <a:r>
              <a:rPr lang="en-US" sz="1400">
                <a:solidFill>
                  <a:schemeClr val="bg1"/>
                </a:solidFill>
                <a:latin typeface="Montserrat Medium" panose="02000505000000020004" pitchFamily="2" charset="77"/>
                <a:cs typeface="Segoe UI" panose="020B0502040204020203" pitchFamily="34" charset="0"/>
              </a:rPr>
              <a:t>Build new ecosystems that integrate suppliers, contractors and regulatory agencies to create a continuous value chain and reduce costs.</a:t>
            </a:r>
          </a:p>
        </p:txBody>
      </p:sp>
      <p:sp>
        <p:nvSpPr>
          <p:cNvPr id="98" name="TextBox 97">
            <a:extLst>
              <a:ext uri="{FF2B5EF4-FFF2-40B4-BE49-F238E27FC236}">
                <a16:creationId xmlns:a16="http://schemas.microsoft.com/office/drawing/2014/main" id="{2230522D-AE5C-47BE-84FD-A5B911C6A1E0}"/>
              </a:ext>
            </a:extLst>
          </p:cNvPr>
          <p:cNvSpPr txBox="1"/>
          <p:nvPr/>
        </p:nvSpPr>
        <p:spPr>
          <a:xfrm>
            <a:off x="4641613" y="1753917"/>
            <a:ext cx="3105728" cy="338554"/>
          </a:xfrm>
          <a:prstGeom prst="rect">
            <a:avLst/>
          </a:prstGeom>
          <a:noFill/>
        </p:spPr>
        <p:txBody>
          <a:bodyPr wrap="square">
            <a:spAutoFit/>
          </a:bodyPr>
          <a:lstStyle/>
          <a:p>
            <a:pPr algn="ctr"/>
            <a:r>
              <a:rPr lang="en-US" sz="1600" b="1">
                <a:effectLst/>
                <a:latin typeface="Montserrat SemiBold" panose="02000505000000020004" pitchFamily="2" charset="77"/>
              </a:rPr>
              <a:t>Big Data – Health Networks</a:t>
            </a:r>
          </a:p>
        </p:txBody>
      </p:sp>
      <p:pic>
        <p:nvPicPr>
          <p:cNvPr id="100" name="Picture 99">
            <a:extLst>
              <a:ext uri="{FF2B5EF4-FFF2-40B4-BE49-F238E27FC236}">
                <a16:creationId xmlns:a16="http://schemas.microsoft.com/office/drawing/2014/main" id="{8B3C34E5-7EAE-4049-9553-A1EC87B9AE60}"/>
              </a:ext>
            </a:extLst>
          </p:cNvPr>
          <p:cNvPicPr>
            <a:picLocks noChangeAspect="1"/>
          </p:cNvPicPr>
          <p:nvPr/>
        </p:nvPicPr>
        <p:blipFill>
          <a:blip r:embed="rId3"/>
          <a:stretch>
            <a:fillRect/>
          </a:stretch>
        </p:blipFill>
        <p:spPr>
          <a:xfrm>
            <a:off x="8145444" y="2417253"/>
            <a:ext cx="3105728" cy="2760646"/>
          </a:xfrm>
          <a:prstGeom prst="rect">
            <a:avLst/>
          </a:prstGeom>
        </p:spPr>
      </p:pic>
      <p:sp>
        <p:nvSpPr>
          <p:cNvPr id="101" name="TextBox 100">
            <a:extLst>
              <a:ext uri="{FF2B5EF4-FFF2-40B4-BE49-F238E27FC236}">
                <a16:creationId xmlns:a16="http://schemas.microsoft.com/office/drawing/2014/main" id="{D40AE83A-2C5B-4EE7-8FB9-6081A0B23364}"/>
              </a:ext>
            </a:extLst>
          </p:cNvPr>
          <p:cNvSpPr txBox="1"/>
          <p:nvPr/>
        </p:nvSpPr>
        <p:spPr>
          <a:xfrm>
            <a:off x="8275775" y="2616603"/>
            <a:ext cx="2648111" cy="1600438"/>
          </a:xfrm>
          <a:prstGeom prst="rect">
            <a:avLst/>
          </a:prstGeom>
          <a:noFill/>
        </p:spPr>
        <p:txBody>
          <a:bodyPr wrap="square" rtlCol="0">
            <a:spAutoFit/>
          </a:bodyPr>
          <a:lstStyle/>
          <a:p>
            <a:r>
              <a:rPr lang="en-US" sz="1400">
                <a:solidFill>
                  <a:schemeClr val="bg1"/>
                </a:solidFill>
                <a:latin typeface="Montserrat Medium" panose="02000505000000020004" pitchFamily="2" charset="77"/>
                <a:cs typeface="Segoe UI" panose="020B0502040204020203" pitchFamily="34" charset="0"/>
              </a:rPr>
              <a:t>Empowered patients and personalization:</a:t>
            </a:r>
            <a:br>
              <a:rPr lang="en-US" sz="1400">
                <a:solidFill>
                  <a:schemeClr val="bg1"/>
                </a:solidFill>
                <a:latin typeface="Montserrat Medium" panose="02000505000000020004" pitchFamily="2" charset="77"/>
                <a:cs typeface="Segoe UI" panose="020B0502040204020203" pitchFamily="34" charset="0"/>
              </a:rPr>
            </a:br>
            <a:endParaRPr lang="en-US" sz="1400">
              <a:solidFill>
                <a:schemeClr val="bg1"/>
              </a:solidFill>
              <a:latin typeface="Montserrat Medium" panose="02000505000000020004" pitchFamily="2" charset="77"/>
              <a:cs typeface="Segoe UI" panose="020B0502040204020203" pitchFamily="34" charset="0"/>
            </a:endParaRPr>
          </a:p>
          <a:p>
            <a:r>
              <a:rPr lang="en-US" sz="1400">
                <a:solidFill>
                  <a:schemeClr val="bg1"/>
                </a:solidFill>
                <a:latin typeface="Montserrat Medium" panose="02000505000000020004" pitchFamily="2" charset="77"/>
                <a:cs typeface="Segoe UI" panose="020B0502040204020203" pitchFamily="34" charset="0"/>
              </a:rPr>
              <a:t>Create outcome-based patient engagements and develop direct patient connect.</a:t>
            </a:r>
          </a:p>
        </p:txBody>
      </p:sp>
      <p:sp>
        <p:nvSpPr>
          <p:cNvPr id="102" name="TextBox 101">
            <a:extLst>
              <a:ext uri="{FF2B5EF4-FFF2-40B4-BE49-F238E27FC236}">
                <a16:creationId xmlns:a16="http://schemas.microsoft.com/office/drawing/2014/main" id="{AF63C10D-8D67-4C06-B49F-090080622E56}"/>
              </a:ext>
            </a:extLst>
          </p:cNvPr>
          <p:cNvSpPr txBox="1"/>
          <p:nvPr/>
        </p:nvSpPr>
        <p:spPr>
          <a:xfrm>
            <a:off x="8145444" y="1696780"/>
            <a:ext cx="2946420" cy="584775"/>
          </a:xfrm>
          <a:prstGeom prst="rect">
            <a:avLst/>
          </a:prstGeom>
          <a:noFill/>
        </p:spPr>
        <p:txBody>
          <a:bodyPr wrap="square">
            <a:spAutoFit/>
          </a:bodyPr>
          <a:lstStyle/>
          <a:p>
            <a:pPr algn="ctr"/>
            <a:r>
              <a:rPr lang="en-US" sz="1600" b="1">
                <a:effectLst/>
                <a:latin typeface="Montserrat SemiBold" panose="02000505000000020004" pitchFamily="2" charset="77"/>
              </a:rPr>
              <a:t>Patient Centricity –Personalization</a:t>
            </a:r>
          </a:p>
        </p:txBody>
      </p:sp>
      <p:pic>
        <p:nvPicPr>
          <p:cNvPr id="3" name="Picture 2">
            <a:extLst>
              <a:ext uri="{FF2B5EF4-FFF2-40B4-BE49-F238E27FC236}">
                <a16:creationId xmlns:a16="http://schemas.microsoft.com/office/drawing/2014/main" id="{DBF896C0-3BDF-40D0-982C-30D0174CA52A}"/>
              </a:ext>
            </a:extLst>
          </p:cNvPr>
          <p:cNvPicPr>
            <a:picLocks noChangeAspect="1"/>
          </p:cNvPicPr>
          <p:nvPr/>
        </p:nvPicPr>
        <p:blipFill>
          <a:blip r:embed="rId4"/>
          <a:stretch>
            <a:fillRect/>
          </a:stretch>
        </p:blipFill>
        <p:spPr>
          <a:xfrm>
            <a:off x="10686995" y="355047"/>
            <a:ext cx="809738" cy="847843"/>
          </a:xfrm>
          <a:prstGeom prst="rect">
            <a:avLst/>
          </a:prstGeom>
        </p:spPr>
      </p:pic>
      <p:sp>
        <p:nvSpPr>
          <p:cNvPr id="4" name="TextBox 3">
            <a:extLst>
              <a:ext uri="{FF2B5EF4-FFF2-40B4-BE49-F238E27FC236}">
                <a16:creationId xmlns:a16="http://schemas.microsoft.com/office/drawing/2014/main" id="{DA134F70-5923-439C-997D-02887FF806AF}"/>
              </a:ext>
            </a:extLst>
          </p:cNvPr>
          <p:cNvSpPr txBox="1"/>
          <p:nvPr/>
        </p:nvSpPr>
        <p:spPr>
          <a:xfrm>
            <a:off x="1605942" y="5335162"/>
            <a:ext cx="8802757" cy="646331"/>
          </a:xfrm>
          <a:prstGeom prst="rect">
            <a:avLst/>
          </a:prstGeom>
          <a:noFill/>
        </p:spPr>
        <p:txBody>
          <a:bodyPr wrap="square" rtlCol="0">
            <a:spAutoFit/>
          </a:bodyPr>
          <a:lstStyle/>
          <a:p>
            <a:pPr algn="ctr"/>
            <a:r>
              <a:rPr lang="en-US" dirty="0"/>
              <a:t>SAP’s industry solution is the leading platform to capitalize and support these trends. Microexcel has developed the method to rapidly and effectively address these challenges. </a:t>
            </a:r>
            <a:endParaRPr lang="en-UG" dirty="0"/>
          </a:p>
        </p:txBody>
      </p:sp>
    </p:spTree>
    <p:custDataLst>
      <p:tags r:id="rId1"/>
    </p:custDataLst>
    <p:extLst>
      <p:ext uri="{BB962C8B-B14F-4D97-AF65-F5344CB8AC3E}">
        <p14:creationId xmlns:p14="http://schemas.microsoft.com/office/powerpoint/2010/main" val="376904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9D411160-A8BD-4422-83C3-FA16E31B89AC}"/>
              </a:ext>
            </a:extLst>
          </p:cNvPr>
          <p:cNvSpPr/>
          <p:nvPr/>
        </p:nvSpPr>
        <p:spPr>
          <a:xfrm>
            <a:off x="6449142" y="1182264"/>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blipFill rotWithShape="1">
            <a:blip r:embed="rId4">
              <a:grayscl/>
            </a:blip>
            <a:srcRect/>
            <a:stretch>
              <a:fillRect l="-17535" t="-3646" r="-9201" b="-2309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6" name="Freeform: Shape 45">
            <a:extLst>
              <a:ext uri="{FF2B5EF4-FFF2-40B4-BE49-F238E27FC236}">
                <a16:creationId xmlns:a16="http://schemas.microsoft.com/office/drawing/2014/main" id="{E7434185-118D-4043-9E23-8C8C724E4D3A}"/>
              </a:ext>
            </a:extLst>
          </p:cNvPr>
          <p:cNvSpPr/>
          <p:nvPr/>
        </p:nvSpPr>
        <p:spPr>
          <a:xfrm>
            <a:off x="10675274" y="123449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blipFill rotWithShape="1">
            <a:blip r:embed="rId5">
              <a:grayscl/>
              <a:extLst>
                <a:ext uri="{BEBA8EAE-BF5A-486C-A8C5-ECC9F3942E4B}">
                  <a14:imgProps xmlns:a14="http://schemas.microsoft.com/office/drawing/2010/main">
                    <a14:imgLayer r:embed="rId6">
                      <a14:imgEffect>
                        <a14:saturation sat="0"/>
                      </a14:imgEffect>
                    </a14:imgLayer>
                  </a14:imgProps>
                </a:ext>
              </a:extLst>
            </a:blip>
            <a:srcRect/>
            <a:stretch>
              <a:fillRect l="-24740" t="-12240" r="-24740" b="-3724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EAE70A5A-D9B0-446C-AAFD-95C703A835E1}"/>
              </a:ext>
            </a:extLst>
          </p:cNvPr>
          <p:cNvSpPr/>
          <p:nvPr/>
        </p:nvSpPr>
        <p:spPr>
          <a:xfrm>
            <a:off x="4425527" y="1172325"/>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blipFill rotWithShape="1">
            <a:blip r:embed="rId7">
              <a:duotone>
                <a:prstClr val="black"/>
                <a:schemeClr val="tx1">
                  <a:tint val="45000"/>
                  <a:satMod val="400000"/>
                </a:schemeClr>
              </a:duotone>
            </a:blip>
            <a:srcRect/>
            <a:stretch>
              <a:fillRect l="-24479" t="-4559" r="-24479" b="-29087"/>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7C6AED2-6733-412F-9CCC-4EA5AB0BC6C6}"/>
              </a:ext>
            </a:extLst>
          </p:cNvPr>
          <p:cNvSpPr/>
          <p:nvPr/>
        </p:nvSpPr>
        <p:spPr>
          <a:xfrm>
            <a:off x="8503956" y="1167152"/>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blipFill rotWithShape="1">
            <a:blip r:embed="rId8">
              <a:duotone>
                <a:prstClr val="black"/>
                <a:schemeClr val="tx1">
                  <a:tint val="45000"/>
                  <a:satMod val="400000"/>
                </a:schemeClr>
              </a:duotone>
            </a:blip>
            <a:srcRect/>
            <a:stretch>
              <a:fillRect l="-15625" t="-9232" r="-14583" b="-1392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TextBox 20">
            <a:extLst>
              <a:ext uri="{FF2B5EF4-FFF2-40B4-BE49-F238E27FC236}">
                <a16:creationId xmlns:a16="http://schemas.microsoft.com/office/drawing/2014/main" id="{341A5204-0D16-4400-9247-11CDC49CCFAD}"/>
              </a:ext>
            </a:extLst>
          </p:cNvPr>
          <p:cNvSpPr txBox="1"/>
          <p:nvPr/>
        </p:nvSpPr>
        <p:spPr>
          <a:xfrm>
            <a:off x="46224" y="2287775"/>
            <a:ext cx="1822158" cy="343170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AA61A"/>
                </a:solidFill>
                <a:effectLst/>
                <a:uLnTx/>
                <a:uFillTx/>
                <a:latin typeface="Montserrat SemiBold" panose="00000700000000000000" pitchFamily="2" charset="0"/>
                <a:cs typeface="Segoe UI Bold" panose="020B0802040204020203" pitchFamily="34" charset="0"/>
              </a:rPr>
              <a:t>DEREK LIGHT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AA61A"/>
                </a:solidFill>
                <a:latin typeface="Montserrat SemiBold" panose="00000700000000000000" pitchFamily="2" charset="0"/>
                <a:cs typeface="Segoe UI Bold" panose="020B0802040204020203" pitchFamily="34" charset="0"/>
              </a:rPr>
              <a:t>GLOBAL LEAD</a:t>
            </a:r>
            <a:endParaRPr kumimoji="0" lang="en-US" sz="1100" b="1" u="none" strike="noStrike" kern="1200" cap="none" spc="0" normalizeH="0" baseline="0" noProof="0" dirty="0">
              <a:ln>
                <a:noFill/>
              </a:ln>
              <a:solidFill>
                <a:srgbClr val="FAA61A"/>
              </a:solidFill>
              <a:effectLst/>
              <a:uLnTx/>
              <a:uFillTx/>
              <a:latin typeface="Montserrat SemiBold" panose="00000700000000000000" pitchFamily="2" charset="0"/>
              <a:cs typeface="Segoe UI Bold" panose="020B0802040204020203" pitchFamily="34" charset="0"/>
            </a:endParaRPr>
          </a:p>
          <a:p>
            <a:pPr marL="0" marR="0" lvl="0" indent="0" algn="ctr" defTabSz="914400">
              <a:lnSpc>
                <a:spcPct val="100000"/>
              </a:lnSpc>
              <a:spcBef>
                <a:spcPts val="0"/>
              </a:spcBef>
              <a:spcAft>
                <a:spcPts val="0"/>
              </a:spcAft>
              <a:buClrTx/>
              <a:buSzTx/>
              <a:buFontTx/>
              <a:buNone/>
              <a:tabLst/>
              <a:defRPr/>
            </a:pPr>
            <a:endParaRPr lang="en-US" sz="1200" b="0" u="none" strike="noStrike" kern="1200" cap="none" spc="0" normalizeH="0" baseline="0" noProof="0" dirty="0">
              <a:ln>
                <a:noFill/>
              </a:ln>
              <a:solidFill>
                <a:schemeClr val="tx1">
                  <a:lumMod val="75000"/>
                  <a:lumOff val="25000"/>
                </a:schemeClr>
              </a:solidFill>
              <a:effectLst/>
              <a:uLnTx/>
              <a:uFillTx/>
              <a:latin typeface="Montserrat SemiBold" panose="00000700000000000000" pitchFamily="2" charset="0"/>
              <a:cs typeface="Segoe UI Light" panose="020B0502040204020203" pitchFamily="34" charset="0"/>
            </a:endParaRPr>
          </a:p>
          <a:p>
            <a:pPr marL="0" marR="0" lvl="0" indent="0" defTabSz="914400">
              <a:lnSpc>
                <a:spcPct val="100000"/>
              </a:lnSpc>
              <a:spcBef>
                <a:spcPts val="0"/>
              </a:spcBef>
              <a:spcAft>
                <a:spcPts val="0"/>
              </a:spcAft>
              <a:buClrTx/>
              <a:buSzTx/>
              <a:buFontTx/>
              <a:buNone/>
              <a:tabLst/>
              <a:defRPr/>
            </a:pPr>
            <a:r>
              <a:rPr lang="en-US" sz="1200" b="0" u="none" strike="noStrike" kern="1200" cap="none" spc="0" normalizeH="0" baseline="0" noProof="0" dirty="0">
                <a:ln>
                  <a:noFill/>
                </a:ln>
                <a:effectLst/>
                <a:uLnTx/>
                <a:uFillTx/>
                <a:latin typeface="Montserrat" panose="00000500000000000000" pitchFamily="2" charset="0"/>
                <a:cs typeface="Segoe UI Light" panose="020B0502040204020203" pitchFamily="34" charset="0"/>
              </a:rPr>
              <a:t>Innovator &amp; enabler of digital &amp; business transformation supported by Enterprise(ERP), Cloud and Digital capabilities that support business strategies. 18+ years with Accenture. Completed a  comprehensive analysis across the industries leading system integrators. </a:t>
            </a:r>
          </a:p>
        </p:txBody>
      </p:sp>
      <p:sp>
        <p:nvSpPr>
          <p:cNvPr id="23" name="TextBox 22">
            <a:extLst>
              <a:ext uri="{FF2B5EF4-FFF2-40B4-BE49-F238E27FC236}">
                <a16:creationId xmlns:a16="http://schemas.microsoft.com/office/drawing/2014/main" id="{0A5C16C5-672F-4E44-AB1E-59B189B10953}"/>
              </a:ext>
            </a:extLst>
          </p:cNvPr>
          <p:cNvSpPr txBox="1"/>
          <p:nvPr/>
        </p:nvSpPr>
        <p:spPr>
          <a:xfrm>
            <a:off x="7917760" y="2338120"/>
            <a:ext cx="1985207" cy="304698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AA61A"/>
                </a:solidFill>
                <a:effectLst/>
                <a:uLnTx/>
                <a:uFillTx/>
                <a:latin typeface="Montserrat SemiBold" panose="00000700000000000000" pitchFamily="2" charset="0"/>
                <a:cs typeface="Segoe UI Bold" panose="020B0802040204020203" pitchFamily="34" charset="0"/>
              </a:rPr>
              <a:t>CATHY THORNTON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AA61A"/>
                </a:solidFill>
                <a:latin typeface="Montserrat SemiBold" panose="00000700000000000000" pitchFamily="2" charset="0"/>
                <a:cs typeface="Segoe UI Bold" panose="020B0802040204020203" pitchFamily="34" charset="0"/>
              </a:rPr>
              <a:t>Change Management</a:t>
            </a:r>
            <a:r>
              <a:rPr kumimoji="0" lang="en-US" sz="1100" b="1" u="none" strike="noStrike" kern="1200" cap="none" spc="0" normalizeH="0" baseline="0" noProof="0" dirty="0">
                <a:ln>
                  <a:noFill/>
                </a:ln>
                <a:solidFill>
                  <a:srgbClr val="FAA61A"/>
                </a:solidFill>
                <a:effectLst/>
                <a:uLnTx/>
                <a:uFillTx/>
                <a:latin typeface="Montserrat SemiBold" panose="00000700000000000000" pitchFamily="2" charset="0"/>
                <a:cs typeface="Segoe UI Bold" panose="020B08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rgbClr val="FAA61A"/>
              </a:solidFill>
              <a:latin typeface="Montserrat SemiBold" panose="00000700000000000000" pitchFamily="2" charset="0"/>
              <a:cs typeface="Segoe UI Bold" panose="020B080204020402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Montserrat" panose="00000500000000000000" pitchFamily="2" charset="0"/>
                <a:cs typeface="Segoe UI Light" panose="020B0502040204020203" pitchFamily="34" charset="0"/>
              </a:rPr>
              <a:t>Transformational track record of developing learning organizations, implementing strategic change and partnering with senior business executives to drive strong positive business results. Over 25 years of experience working for Wipro, IBM, Coca-Cola, </a:t>
            </a:r>
            <a:r>
              <a:rPr kumimoji="0" lang="en-US" sz="1200" u="none" strike="noStrike" kern="1200" cap="none" spc="0" normalizeH="0" baseline="0" noProof="0" dirty="0" err="1">
                <a:ln>
                  <a:noFill/>
                </a:ln>
                <a:effectLst/>
                <a:uLnTx/>
                <a:uFillTx/>
                <a:latin typeface="Montserrat" panose="00000500000000000000" pitchFamily="2" charset="0"/>
                <a:cs typeface="Segoe UI Light" panose="020B0502040204020203" pitchFamily="34" charset="0"/>
              </a:rPr>
              <a:t>BofA</a:t>
            </a:r>
            <a:r>
              <a:rPr kumimoji="0" lang="en-US" sz="1200" u="none" strike="noStrike" kern="1200" cap="none" spc="0" normalizeH="0" baseline="0" noProof="0" dirty="0">
                <a:ln>
                  <a:noFill/>
                </a:ln>
                <a:effectLst/>
                <a:uLnTx/>
                <a:uFillTx/>
                <a:latin typeface="Montserrat" panose="00000500000000000000" pitchFamily="2" charset="0"/>
                <a:cs typeface="Segoe UI Light" panose="020B0502040204020203" pitchFamily="34" charset="0"/>
              </a:rPr>
              <a:t>, and American Airlines. </a:t>
            </a:r>
          </a:p>
        </p:txBody>
      </p:sp>
      <p:sp>
        <p:nvSpPr>
          <p:cNvPr id="24" name="TextBox 23">
            <a:extLst>
              <a:ext uri="{FF2B5EF4-FFF2-40B4-BE49-F238E27FC236}">
                <a16:creationId xmlns:a16="http://schemas.microsoft.com/office/drawing/2014/main" id="{8B943CBE-34EB-4FB1-85CF-913E683E6DB1}"/>
              </a:ext>
            </a:extLst>
          </p:cNvPr>
          <p:cNvSpPr txBox="1"/>
          <p:nvPr/>
        </p:nvSpPr>
        <p:spPr>
          <a:xfrm>
            <a:off x="3916047" y="2324766"/>
            <a:ext cx="1925642" cy="32316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AA61A"/>
                </a:solidFill>
                <a:effectLst/>
                <a:uLnTx/>
                <a:uFillTx/>
                <a:latin typeface="Montserrat SemiBold" panose="00000700000000000000" pitchFamily="2" charset="0"/>
                <a:cs typeface="Segoe UI Bold" panose="020B0802040204020203" pitchFamily="34" charset="0"/>
              </a:rPr>
              <a:t>TONY BARBERA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AA61A"/>
                </a:solidFill>
                <a:latin typeface="Montserrat SemiBold" panose="00000700000000000000" pitchFamily="2" charset="0"/>
                <a:cs typeface="Segoe UI Bold" panose="020B0802040204020203" pitchFamily="34" charset="0"/>
              </a:rPr>
              <a:t>FINANCE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u="none" strike="noStrike" kern="1200" cap="none" spc="0" normalizeH="0" baseline="0" noProof="0" dirty="0">
              <a:ln>
                <a:noFill/>
              </a:ln>
              <a:solidFill>
                <a:srgbClr val="FAA61A"/>
              </a:solidFill>
              <a:effectLst/>
              <a:uLnTx/>
              <a:uFillTx/>
              <a:latin typeface="Montserrat SemiBold" panose="00000700000000000000" pitchFamily="2" charset="0"/>
              <a:cs typeface="Segoe UI Bold" panose="020B080204020402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dirty="0">
                <a:effectLst/>
                <a:latin typeface="Montserrat" panose="00000500000000000000" pitchFamily="2" charset="0"/>
              </a:rPr>
              <a:t>Demonstrated history of working in the information technology and services industry. Skilled in SAP Finance implementations, SAP S/4HANA, SAP strategy and assessment. A strong finance professional with both industry practice and Tier 1 consulting experience. </a:t>
            </a:r>
            <a:endParaRPr kumimoji="0" lang="en-US" sz="1200" b="1"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cs typeface="Segoe UI Light" panose="020B0502040204020203" pitchFamily="34" charset="0"/>
            </a:endParaRPr>
          </a:p>
        </p:txBody>
      </p:sp>
      <p:sp>
        <p:nvSpPr>
          <p:cNvPr id="26" name="TextBox 25">
            <a:extLst>
              <a:ext uri="{FF2B5EF4-FFF2-40B4-BE49-F238E27FC236}">
                <a16:creationId xmlns:a16="http://schemas.microsoft.com/office/drawing/2014/main" id="{95305323-8AE6-44CC-A537-56AF247A5DEA}"/>
              </a:ext>
            </a:extLst>
          </p:cNvPr>
          <p:cNvSpPr txBox="1"/>
          <p:nvPr/>
        </p:nvSpPr>
        <p:spPr>
          <a:xfrm>
            <a:off x="1877548" y="2299280"/>
            <a:ext cx="192680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AA61A"/>
                </a:solidFill>
                <a:effectLst/>
                <a:uLnTx/>
                <a:uFillTx/>
                <a:latin typeface="Montserrat SemiBold" panose="00000700000000000000" pitchFamily="2" charset="0"/>
                <a:cs typeface="Segoe UI Bold" panose="020B0802040204020203" pitchFamily="34" charset="0"/>
              </a:rPr>
              <a:t>JASON COMBS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AA61A"/>
                </a:solidFill>
                <a:latin typeface="Montserrat SemiBold" panose="00000700000000000000" pitchFamily="2" charset="0"/>
                <a:cs typeface="Segoe UI Bold" panose="020B0802040204020203" pitchFamily="34" charset="0"/>
              </a:rPr>
              <a:t>NA Delivery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u="none" strike="noStrike" kern="1200" cap="none" spc="0" normalizeH="0" baseline="0" noProof="0" dirty="0">
              <a:ln>
                <a:noFill/>
              </a:ln>
              <a:solidFill>
                <a:srgbClr val="FAA61A"/>
              </a:solidFill>
              <a:effectLst/>
              <a:uLnTx/>
              <a:uFillTx/>
              <a:latin typeface="Montserrat SemiBold" panose="00000700000000000000" pitchFamily="2" charset="0"/>
              <a:cs typeface="Segoe UI Bold" panose="020B080204020402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dirty="0">
                <a:effectLst/>
                <a:latin typeface="Montserrat" panose="00000500000000000000" pitchFamily="2" charset="0"/>
              </a:rPr>
              <a:t>Comprehensive cloud and digital transformation experience to support business strategy, cost optimization, Industry 4.0, M&amp;A and global delivery model. Solution &amp; delivery leadership for over 17 years with Accenture.</a:t>
            </a:r>
            <a:endParaRPr kumimoji="0" lang="en-US" sz="1200" b="1" u="none" strike="noStrike" kern="1200" cap="none" spc="0" normalizeH="0" baseline="0" noProof="0" dirty="0">
              <a:ln>
                <a:noFill/>
              </a:ln>
              <a:effectLst/>
              <a:uLnTx/>
              <a:uFillTx/>
              <a:latin typeface="Montserrat" panose="00000500000000000000" pitchFamily="2" charset="0"/>
              <a:cs typeface="Segoe UI Bold" panose="020B0802040204020203" pitchFamily="34" charset="0"/>
            </a:endParaRPr>
          </a:p>
        </p:txBody>
      </p:sp>
      <p:sp>
        <p:nvSpPr>
          <p:cNvPr id="27" name="TextBox 26">
            <a:extLst>
              <a:ext uri="{FF2B5EF4-FFF2-40B4-BE49-F238E27FC236}">
                <a16:creationId xmlns:a16="http://schemas.microsoft.com/office/drawing/2014/main" id="{9A6BDB06-A2CA-4F60-8246-57064F9775F1}"/>
              </a:ext>
            </a:extLst>
          </p:cNvPr>
          <p:cNvSpPr txBox="1"/>
          <p:nvPr/>
        </p:nvSpPr>
        <p:spPr>
          <a:xfrm>
            <a:off x="10034157" y="2338824"/>
            <a:ext cx="2111619" cy="36009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AA61A"/>
                </a:solidFill>
                <a:effectLst/>
                <a:uLnTx/>
                <a:uFillTx/>
                <a:latin typeface="Montserrat SemiBold" panose="00000700000000000000" pitchFamily="2" charset="0"/>
                <a:cs typeface="Segoe UI Bold" panose="020B0802040204020203" pitchFamily="34" charset="0"/>
              </a:rPr>
              <a:t>BRIAN FREYMANN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AA61A"/>
                </a:solidFill>
                <a:latin typeface="Montserrat SemiBold" panose="00000700000000000000" pitchFamily="2" charset="0"/>
                <a:cs typeface="Segoe UI Bold" panose="020B0802040204020203" pitchFamily="34" charset="0"/>
              </a:rPr>
              <a:t>Health Life Science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u="none" strike="noStrike" kern="1200" cap="none" spc="0" normalizeH="0" baseline="0" noProof="0" dirty="0">
              <a:ln>
                <a:noFill/>
              </a:ln>
              <a:solidFill>
                <a:srgbClr val="FAA61A"/>
              </a:solidFill>
              <a:effectLst/>
              <a:uLnTx/>
              <a:uFillTx/>
              <a:latin typeface="Montserrat SemiBold" panose="00000700000000000000" pitchFamily="2" charset="0"/>
              <a:cs typeface="Segoe UI Bold" panose="020B080204020402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Montserrat" panose="00000500000000000000" pitchFamily="2" charset="0"/>
                <a:cs typeface="Segoe UI Bold" panose="020B0802040204020203" pitchFamily="34" charset="0"/>
              </a:rPr>
              <a:t>A senior ERP Practice Leader with over 25 years of international experience including; delivery, enterprise consulting practice development, global quality assurance, change management, training and custom technology program management. Completed several international SAP and other Enterprise projects over his career</a:t>
            </a:r>
            <a:r>
              <a:rPr kumimoji="0" lang="en-US" sz="1100" b="1" u="none" strike="noStrike" kern="1200" cap="none" spc="0" normalizeH="0" baseline="0" noProof="0" dirty="0">
                <a:ln>
                  <a:noFill/>
                </a:ln>
                <a:solidFill>
                  <a:srgbClr val="FAA61A"/>
                </a:solidFill>
                <a:effectLst/>
                <a:uLnTx/>
                <a:uFillTx/>
                <a:latin typeface="Montserrat SemiBold" panose="00000700000000000000" pitchFamily="2" charset="0"/>
                <a:cs typeface="Segoe UI Bold" panose="020B0802040204020203" pitchFamily="34" charset="0"/>
              </a:rPr>
              <a:t>.</a:t>
            </a:r>
          </a:p>
        </p:txBody>
      </p:sp>
      <p:sp>
        <p:nvSpPr>
          <p:cNvPr id="29" name="TextBox 28">
            <a:extLst>
              <a:ext uri="{FF2B5EF4-FFF2-40B4-BE49-F238E27FC236}">
                <a16:creationId xmlns:a16="http://schemas.microsoft.com/office/drawing/2014/main" id="{5B302A41-CBCB-4C1C-9AB7-C80C43D5A9E2}"/>
              </a:ext>
            </a:extLst>
          </p:cNvPr>
          <p:cNvSpPr txBox="1"/>
          <p:nvPr/>
        </p:nvSpPr>
        <p:spPr>
          <a:xfrm>
            <a:off x="5972879" y="2327535"/>
            <a:ext cx="1911014"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FAA61A"/>
                </a:solidFill>
                <a:effectLst/>
                <a:uLnTx/>
                <a:uFillTx/>
                <a:latin typeface="Montserrat SemiBold" panose="00000700000000000000" pitchFamily="2" charset="0"/>
                <a:cs typeface="Segoe UI Bold" panose="020B0802040204020203" pitchFamily="34" charset="0"/>
              </a:rPr>
              <a:t>SUHAIL JAFRI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AA61A"/>
                </a:solidFill>
                <a:latin typeface="Montserrat SemiBold" panose="00000700000000000000" pitchFamily="2" charset="0"/>
                <a:cs typeface="Segoe UI Bold" panose="020B0802040204020203" pitchFamily="34" charset="0"/>
              </a:rPr>
              <a:t>SUPPLY CHAIN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u="none" strike="noStrike" kern="1200" cap="none" spc="0" normalizeH="0" baseline="0" noProof="0" dirty="0">
              <a:ln>
                <a:noFill/>
              </a:ln>
              <a:solidFill>
                <a:srgbClr val="FAA61A"/>
              </a:solidFill>
              <a:effectLst/>
              <a:uLnTx/>
              <a:uFillTx/>
              <a:latin typeface="Montserrat SemiBold" panose="00000700000000000000" pitchFamily="2" charset="0"/>
              <a:cs typeface="Segoe UI Bold" panose="020B080204020402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Montserrat" panose="00000500000000000000" pitchFamily="2" charset="0"/>
                <a:cs typeface="Segoe UI Bold" panose="020B0802040204020203" pitchFamily="34" charset="0"/>
              </a:rPr>
              <a:t>Platinum level consultant with over 20 years’ experience in Supply Chain re-engineering and SAP implementations, including working directly for SAP product development. Successfully completed over 15 end-to-end project implementations in a lead and/or architect role. </a:t>
            </a:r>
          </a:p>
        </p:txBody>
      </p:sp>
      <p:sp>
        <p:nvSpPr>
          <p:cNvPr id="180" name="TextBox 179">
            <a:extLst>
              <a:ext uri="{FF2B5EF4-FFF2-40B4-BE49-F238E27FC236}">
                <a16:creationId xmlns:a16="http://schemas.microsoft.com/office/drawing/2014/main" id="{D9132AAE-BC5D-3F4B-BD5A-BF3098DBEC2C}"/>
              </a:ext>
            </a:extLst>
          </p:cNvPr>
          <p:cNvSpPr txBox="1"/>
          <p:nvPr/>
        </p:nvSpPr>
        <p:spPr>
          <a:xfrm>
            <a:off x="310758" y="377267"/>
            <a:ext cx="5277242" cy="341632"/>
          </a:xfrm>
          <a:prstGeom prst="rect">
            <a:avLst/>
          </a:prstGeom>
        </p:spPr>
        <p:txBody>
          <a:bodyPr wrap="square">
            <a:spAutoFit/>
          </a:bodyPr>
          <a:lstStyle/>
          <a:p>
            <a:pPr>
              <a:lnSpc>
                <a:spcPct val="90000"/>
              </a:lnSpc>
            </a:pPr>
            <a:r>
              <a:rPr lang="en-IN" b="1" dirty="0">
                <a:latin typeface="Montserrat" panose="02000505000000020004"/>
                <a:ea typeface="Roboto Lt" panose="02000000000000000000" pitchFamily="2" charset="0"/>
                <a:cs typeface="Segoe UI Semibold" panose="020B0702040204020203" pitchFamily="34" charset="0"/>
              </a:rPr>
              <a:t>OUR PRACTICE </a:t>
            </a:r>
            <a:r>
              <a:rPr lang="en-IN" cap="all" dirty="0">
                <a:latin typeface="Montserrat" panose="02000505000000020004"/>
                <a:ea typeface="Roboto Lt" panose="02000000000000000000" pitchFamily="2" charset="0"/>
                <a:cs typeface="Segoe UI Semibold" panose="020B0702040204020203" pitchFamily="34" charset="0"/>
              </a:rPr>
              <a:t>Leaders &amp; Presenters </a:t>
            </a:r>
            <a:endParaRPr lang="en-IN" cap="all" dirty="0">
              <a:latin typeface="Montserrat" panose="02000505000000020004"/>
              <a:ea typeface="Roboto Lt" panose="02000000000000000000" pitchFamily="2" charset="0"/>
              <a:cs typeface="Segoe UI Light" panose="020B0502040204020203" pitchFamily="34" charset="0"/>
            </a:endParaRPr>
          </a:p>
        </p:txBody>
      </p:sp>
      <p:pic>
        <p:nvPicPr>
          <p:cNvPr id="11" name="Picture 10" descr="A picture containing text&#10;&#10;Description automatically generated">
            <a:extLst>
              <a:ext uri="{FF2B5EF4-FFF2-40B4-BE49-F238E27FC236}">
                <a16:creationId xmlns:a16="http://schemas.microsoft.com/office/drawing/2014/main" id="{A51073BD-C9C9-4DB1-AFA6-9DB612BE48FC}"/>
              </a:ext>
            </a:extLst>
          </p:cNvPr>
          <p:cNvPicPr>
            <a:picLocks noChangeAspect="1"/>
          </p:cNvPicPr>
          <p:nvPr/>
        </p:nvPicPr>
        <p:blipFill>
          <a:blip r:embed="rId9"/>
          <a:stretch>
            <a:fillRect/>
          </a:stretch>
        </p:blipFill>
        <p:spPr>
          <a:xfrm>
            <a:off x="260792" y="1040928"/>
            <a:ext cx="1129188" cy="1040624"/>
          </a:xfrm>
          <a:prstGeom prst="rect">
            <a:avLst/>
          </a:prstGeom>
        </p:spPr>
      </p:pic>
      <p:pic>
        <p:nvPicPr>
          <p:cNvPr id="30" name="Picture 29" descr="Profile photo of Jason Combs">
            <a:extLst>
              <a:ext uri="{FF2B5EF4-FFF2-40B4-BE49-F238E27FC236}">
                <a16:creationId xmlns:a16="http://schemas.microsoft.com/office/drawing/2014/main" id="{534D2E25-4BB0-4E87-8343-A8E5CE63A5CE}"/>
              </a:ext>
            </a:extLst>
          </p:cNvPr>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80290" y="1150616"/>
            <a:ext cx="914400" cy="87517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353675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440D3A-DF47-C346-ADAF-178DB515D882}"/>
              </a:ext>
            </a:extLst>
          </p:cNvPr>
          <p:cNvSpPr/>
          <p:nvPr/>
        </p:nvSpPr>
        <p:spPr>
          <a:xfrm>
            <a:off x="0" y="0"/>
            <a:ext cx="12191999" cy="2847372"/>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A3B68A-05C2-4C07-8B41-52EC56B6336B}"/>
              </a:ext>
            </a:extLst>
          </p:cNvPr>
          <p:cNvSpPr txBox="1"/>
          <p:nvPr/>
        </p:nvSpPr>
        <p:spPr>
          <a:xfrm>
            <a:off x="539481" y="1131081"/>
            <a:ext cx="9104894" cy="1200329"/>
          </a:xfrm>
          <a:prstGeom prst="rect">
            <a:avLst/>
          </a:prstGeom>
          <a:noFill/>
        </p:spPr>
        <p:txBody>
          <a:bodyPr wrap="square" lIns="0" anchor="t">
            <a:spAutoFit/>
          </a:bodyPr>
          <a:lstStyle/>
          <a:p>
            <a:pPr marR="0" lvl="0" indent="0" fontAlgn="auto">
              <a:spcBef>
                <a:spcPts val="0"/>
              </a:spcBef>
              <a:spcAft>
                <a:spcPts val="0"/>
              </a:spcAft>
              <a:buClrTx/>
              <a:buSzTx/>
              <a:buFontTx/>
              <a:buNone/>
              <a:tabLst/>
              <a:defRPr/>
            </a:pPr>
            <a:r>
              <a:rPr lang="en-US" dirty="0">
                <a:latin typeface="Montserrat Medium" panose="00000600000000000000" pitchFamily="2" charset="0"/>
                <a:ea typeface="Open Sans" panose="020B0606030504020204" pitchFamily="34" charset="0"/>
                <a:cs typeface="Open Sans" panose="020B0606030504020204" pitchFamily="34" charset="0"/>
              </a:rPr>
              <a:t>Microexcel as a Global System Integrator with focus on products companies delivering end to end </a:t>
            </a:r>
            <a:r>
              <a:rPr lang="en-US" b="1" dirty="0">
                <a:latin typeface="Montserrat Medium" panose="00000600000000000000" pitchFamily="2" charset="0"/>
                <a:ea typeface="Open Sans" panose="020B0606030504020204" pitchFamily="34" charset="0"/>
                <a:cs typeface="Open Sans" panose="020B0606030504020204" pitchFamily="34" charset="0"/>
              </a:rPr>
              <a:t>SAP transformation and migration </a:t>
            </a:r>
            <a:r>
              <a:rPr lang="en-US" dirty="0">
                <a:latin typeface="Montserrat Medium" panose="00000600000000000000" pitchFamily="2" charset="0"/>
                <a:ea typeface="Open Sans" panose="020B0606030504020204" pitchFamily="34" charset="0"/>
                <a:cs typeface="Open Sans" panose="020B0606030504020204" pitchFamily="34" charset="0"/>
              </a:rPr>
              <a:t>services increasing value &amp; compliance through change management, automation, analytics and an optimized global delivery &amp; partner model.</a:t>
            </a:r>
            <a:endParaRPr lang="en-IN" dirty="0">
              <a:latin typeface="Montserrat Medium" panose="00000600000000000000" pitchFamily="2" charset="0"/>
              <a:ea typeface="Open Sans" panose="020B0606030504020204" pitchFamily="34" charset="0"/>
              <a:cs typeface="Open Sans" panose="020B0606030504020204" pitchFamily="34" charset="0"/>
            </a:endParaRPr>
          </a:p>
        </p:txBody>
      </p:sp>
      <p:sp>
        <p:nvSpPr>
          <p:cNvPr id="85" name="Rectangle 84">
            <a:extLst>
              <a:ext uri="{FF2B5EF4-FFF2-40B4-BE49-F238E27FC236}">
                <a16:creationId xmlns:a16="http://schemas.microsoft.com/office/drawing/2014/main" id="{C150F552-B7D6-0748-AB36-F522FF3F6693}"/>
              </a:ext>
            </a:extLst>
          </p:cNvPr>
          <p:cNvSpPr/>
          <p:nvPr/>
        </p:nvSpPr>
        <p:spPr>
          <a:xfrm>
            <a:off x="462327" y="437337"/>
            <a:ext cx="1887055" cy="341632"/>
          </a:xfrm>
          <a:prstGeom prst="rect">
            <a:avLst/>
          </a:prstGeom>
        </p:spPr>
        <p:txBody>
          <a:bodyPr wrap="none">
            <a:spAutoFit/>
          </a:bodyPr>
          <a:lstStyle/>
          <a:p>
            <a:pPr lvl="0">
              <a:lnSpc>
                <a:spcPct val="90000"/>
              </a:lnSpc>
              <a:defRPr/>
            </a:pPr>
            <a:r>
              <a:rPr lang="en-IN" b="1" dirty="0">
                <a:solidFill>
                  <a:schemeClr val="bg1"/>
                </a:solidFill>
                <a:latin typeface="Montserrat" panose="02000505000000020004" pitchFamily="2" charset="77"/>
                <a:cs typeface="Segoe UI Light" panose="020B0502040204020203" pitchFamily="34" charset="0"/>
              </a:rPr>
              <a:t>SAP </a:t>
            </a:r>
            <a:r>
              <a:rPr lang="en-IN" dirty="0">
                <a:solidFill>
                  <a:schemeClr val="bg1"/>
                </a:solidFill>
                <a:latin typeface="Montserrat Light" pitchFamily="2" charset="77"/>
                <a:cs typeface="Segoe UI Light" panose="020B0502040204020203" pitchFamily="34" charset="0"/>
              </a:rPr>
              <a:t>SERVICES</a:t>
            </a:r>
          </a:p>
        </p:txBody>
      </p:sp>
      <p:sp>
        <p:nvSpPr>
          <p:cNvPr id="19" name="Rectangle: Rounded Corners 18">
            <a:extLst>
              <a:ext uri="{FF2B5EF4-FFF2-40B4-BE49-F238E27FC236}">
                <a16:creationId xmlns:a16="http://schemas.microsoft.com/office/drawing/2014/main" id="{597EDA75-528D-41A2-A4A2-955840494BD1}"/>
              </a:ext>
            </a:extLst>
          </p:cNvPr>
          <p:cNvSpPr/>
          <p:nvPr/>
        </p:nvSpPr>
        <p:spPr>
          <a:xfrm>
            <a:off x="794407" y="5124058"/>
            <a:ext cx="10343924" cy="291612"/>
          </a:xfrm>
          <a:prstGeom prst="roundRect">
            <a:avLst/>
          </a:prstGeom>
          <a:solidFill>
            <a:srgbClr val="2F4D9F"/>
          </a:solidFill>
          <a:ln>
            <a:solidFill>
              <a:srgbClr val="0E509A"/>
            </a:solidFill>
          </a:ln>
          <a:effectLst>
            <a:outerShdw blurRad="127000" dist="38100" dir="10800000" sx="101000" sy="101000" algn="r" rotWithShape="0">
              <a:prstClr val="black">
                <a:alpha val="9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IN" sz="1400" b="1" dirty="0">
                <a:solidFill>
                  <a:schemeClr val="bg1"/>
                </a:solidFill>
                <a:latin typeface="Montserrat Medium" panose="00000600000000000000" pitchFamily="2" charset="0"/>
                <a:ea typeface="Segoe UI Black" panose="020B0A02040204020203" pitchFamily="34" charset="0"/>
                <a:cs typeface="Segoe UI Light" panose="020B0502040204020203" pitchFamily="34" charset="0"/>
              </a:rPr>
              <a:t>SOLUTIONS, TOOLS &amp; ASSETS</a:t>
            </a:r>
          </a:p>
        </p:txBody>
      </p:sp>
      <p:sp>
        <p:nvSpPr>
          <p:cNvPr id="39" name="Oval 38">
            <a:extLst>
              <a:ext uri="{FF2B5EF4-FFF2-40B4-BE49-F238E27FC236}">
                <a16:creationId xmlns:a16="http://schemas.microsoft.com/office/drawing/2014/main" id="{6BEA6ABB-980F-405A-A4BF-4262786A7E3E}"/>
              </a:ext>
            </a:extLst>
          </p:cNvPr>
          <p:cNvSpPr/>
          <p:nvPr/>
        </p:nvSpPr>
        <p:spPr>
          <a:xfrm>
            <a:off x="1294604" y="3313087"/>
            <a:ext cx="1645920" cy="1645920"/>
          </a:xfrm>
          <a:prstGeom prst="ellipse">
            <a:avLst/>
          </a:prstGeom>
          <a:solidFill>
            <a:schemeClr val="bg1"/>
          </a:solidFill>
          <a:ln>
            <a:solidFill>
              <a:srgbClr val="FAA61A"/>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54D3CF61-5D28-40E5-B39B-736BDBCB5CAA}"/>
              </a:ext>
            </a:extLst>
          </p:cNvPr>
          <p:cNvSpPr txBox="1"/>
          <p:nvPr/>
        </p:nvSpPr>
        <p:spPr>
          <a:xfrm>
            <a:off x="1501373" y="4201030"/>
            <a:ext cx="1239442" cy="369332"/>
          </a:xfrm>
          <a:prstGeom prst="rect">
            <a:avLst/>
          </a:prstGeom>
          <a:solidFill>
            <a:schemeClr val="bg1"/>
          </a:solid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IN" sz="1000" b="1" u="none" strike="noStrike" kern="1200" cap="none" spc="0" normalizeH="0" baseline="0" noProof="0" dirty="0">
                <a:ln>
                  <a:noFill/>
                </a:ln>
                <a:solidFill>
                  <a:schemeClr val="tx1"/>
                </a:solidFill>
                <a:effectLst/>
                <a:uLnTx/>
                <a:uFillTx/>
                <a:latin typeface="Montserrat SemiBold" panose="02000505000000020004" pitchFamily="2" charset="77"/>
                <a:ea typeface="Segoe UI Black" panose="020B0A02040204020203" pitchFamily="34" charset="0"/>
                <a:cs typeface="Segoe UI Light" panose="020B0502040204020203" pitchFamily="34" charset="0"/>
              </a:rPr>
              <a:t>Strategy &amp; Assessment</a:t>
            </a:r>
          </a:p>
        </p:txBody>
      </p:sp>
      <p:sp>
        <p:nvSpPr>
          <p:cNvPr id="36" name="Oval 35">
            <a:extLst>
              <a:ext uri="{FF2B5EF4-FFF2-40B4-BE49-F238E27FC236}">
                <a16:creationId xmlns:a16="http://schemas.microsoft.com/office/drawing/2014/main" id="{DE64DDD1-ECA6-4790-8D71-827F61850390}"/>
              </a:ext>
            </a:extLst>
          </p:cNvPr>
          <p:cNvSpPr/>
          <p:nvPr/>
        </p:nvSpPr>
        <p:spPr>
          <a:xfrm>
            <a:off x="3228821" y="3313087"/>
            <a:ext cx="1645920" cy="1645920"/>
          </a:xfrm>
          <a:prstGeom prst="ellipse">
            <a:avLst/>
          </a:prstGeom>
          <a:solidFill>
            <a:schemeClr val="bg1"/>
          </a:solidFill>
          <a:ln>
            <a:solidFill>
              <a:srgbClr val="FAA61A"/>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EE5A571-249B-4CA7-BE6F-DBDAA2B37E46}"/>
              </a:ext>
            </a:extLst>
          </p:cNvPr>
          <p:cNvSpPr txBox="1"/>
          <p:nvPr/>
        </p:nvSpPr>
        <p:spPr>
          <a:xfrm>
            <a:off x="3487800" y="4184096"/>
            <a:ext cx="1127961" cy="5078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IN" sz="1000" b="1" u="none" strike="noStrike" kern="1200" cap="none" spc="0" normalizeH="0" baseline="0" noProof="0" dirty="0">
                <a:ln>
                  <a:noFill/>
                </a:ln>
                <a:solidFill>
                  <a:schemeClr val="tx1"/>
                </a:solidFill>
                <a:effectLst/>
                <a:uLnTx/>
                <a:uFillTx/>
                <a:latin typeface="Montserrat SemiBold" panose="02000505000000020004" pitchFamily="2" charset="77"/>
                <a:ea typeface="Segoe UI Black" panose="020B0A02040204020203" pitchFamily="34" charset="0"/>
                <a:cs typeface="Segoe UI Light" panose="020B0502040204020203" pitchFamily="34" charset="0"/>
              </a:rPr>
              <a:t>Change Management &amp; Enablement</a:t>
            </a:r>
          </a:p>
        </p:txBody>
      </p:sp>
      <p:sp>
        <p:nvSpPr>
          <p:cNvPr id="33" name="Oval 32">
            <a:extLst>
              <a:ext uri="{FF2B5EF4-FFF2-40B4-BE49-F238E27FC236}">
                <a16:creationId xmlns:a16="http://schemas.microsoft.com/office/drawing/2014/main" id="{47EB3772-B22A-4930-8A72-56515CED1F68}"/>
              </a:ext>
            </a:extLst>
          </p:cNvPr>
          <p:cNvSpPr/>
          <p:nvPr/>
        </p:nvSpPr>
        <p:spPr>
          <a:xfrm>
            <a:off x="7083503" y="3305868"/>
            <a:ext cx="1645920" cy="1645920"/>
          </a:xfrm>
          <a:prstGeom prst="ellipse">
            <a:avLst/>
          </a:prstGeom>
          <a:solidFill>
            <a:schemeClr val="bg1"/>
          </a:solidFill>
          <a:ln>
            <a:solidFill>
              <a:srgbClr val="FAA61A"/>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C1DB9E9-32A1-4C3F-A550-21A2455407B0}"/>
              </a:ext>
            </a:extLst>
          </p:cNvPr>
          <p:cNvSpPr txBox="1"/>
          <p:nvPr/>
        </p:nvSpPr>
        <p:spPr>
          <a:xfrm>
            <a:off x="7248814" y="4193001"/>
            <a:ext cx="1352541" cy="369332"/>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IN" sz="1000" b="1" u="none" strike="noStrike" kern="1200" cap="none" spc="0" normalizeH="0" baseline="0" noProof="0" dirty="0">
                <a:ln>
                  <a:noFill/>
                </a:ln>
                <a:solidFill>
                  <a:schemeClr val="tx1"/>
                </a:solidFill>
                <a:effectLst/>
                <a:uLnTx/>
                <a:uFillTx/>
                <a:latin typeface="Montserrat SemiBold" panose="02000505000000020004" pitchFamily="2" charset="77"/>
                <a:ea typeface="Segoe UI Black" panose="020B0A02040204020203" pitchFamily="34" charset="0"/>
                <a:cs typeface="Segoe UI Light" panose="020B0502040204020203" pitchFamily="34" charset="0"/>
              </a:rPr>
              <a:t>Automation, Data &amp; Analytics</a:t>
            </a:r>
          </a:p>
        </p:txBody>
      </p:sp>
      <p:sp>
        <p:nvSpPr>
          <p:cNvPr id="30" name="Oval 29">
            <a:extLst>
              <a:ext uri="{FF2B5EF4-FFF2-40B4-BE49-F238E27FC236}">
                <a16:creationId xmlns:a16="http://schemas.microsoft.com/office/drawing/2014/main" id="{4127EACA-33BD-46EF-9D81-2C16DFAE027D}"/>
              </a:ext>
            </a:extLst>
          </p:cNvPr>
          <p:cNvSpPr/>
          <p:nvPr/>
        </p:nvSpPr>
        <p:spPr>
          <a:xfrm>
            <a:off x="9013136" y="3313087"/>
            <a:ext cx="1645920" cy="1645920"/>
          </a:xfrm>
          <a:prstGeom prst="ellipse">
            <a:avLst/>
          </a:prstGeom>
          <a:solidFill>
            <a:schemeClr val="bg1"/>
          </a:solidFill>
          <a:ln>
            <a:solidFill>
              <a:srgbClr val="FAA61A"/>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55E0D08-B579-44AF-9EB8-E59908F1D9D5}"/>
              </a:ext>
            </a:extLst>
          </p:cNvPr>
          <p:cNvSpPr txBox="1"/>
          <p:nvPr/>
        </p:nvSpPr>
        <p:spPr>
          <a:xfrm>
            <a:off x="9157825" y="4201020"/>
            <a:ext cx="1352541" cy="5078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IN" sz="1000" b="1" u="none" strike="noStrike" kern="1200" cap="none" spc="0" normalizeH="0" baseline="0" noProof="0" dirty="0">
                <a:ln>
                  <a:noFill/>
                </a:ln>
                <a:solidFill>
                  <a:schemeClr val="tx1"/>
                </a:solidFill>
                <a:effectLst/>
                <a:uLnTx/>
                <a:uFillTx/>
                <a:latin typeface="Montserrat SemiBold" panose="02000505000000020004" pitchFamily="2" charset="77"/>
                <a:ea typeface="Segoe UI Black" panose="020B0A02040204020203" pitchFamily="34" charset="0"/>
                <a:cs typeface="Segoe UI Light" panose="020B0502040204020203" pitchFamily="34" charset="0"/>
              </a:rPr>
              <a:t>Intelligent Services &amp; ExcelCare</a:t>
            </a:r>
          </a:p>
        </p:txBody>
      </p:sp>
      <p:sp>
        <p:nvSpPr>
          <p:cNvPr id="27" name="Oval 26">
            <a:extLst>
              <a:ext uri="{FF2B5EF4-FFF2-40B4-BE49-F238E27FC236}">
                <a16:creationId xmlns:a16="http://schemas.microsoft.com/office/drawing/2014/main" id="{63F77463-455E-4590-A24B-D9B4CD27F784}"/>
              </a:ext>
            </a:extLst>
          </p:cNvPr>
          <p:cNvSpPr/>
          <p:nvPr/>
        </p:nvSpPr>
        <p:spPr>
          <a:xfrm>
            <a:off x="5153870" y="3313087"/>
            <a:ext cx="1645920" cy="1645920"/>
          </a:xfrm>
          <a:prstGeom prst="ellipse">
            <a:avLst/>
          </a:prstGeom>
          <a:solidFill>
            <a:schemeClr val="bg1"/>
          </a:solidFill>
          <a:ln>
            <a:solidFill>
              <a:srgbClr val="FAA61A"/>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07C71D2-2EE4-4BDC-BB01-47C13B36A339}"/>
              </a:ext>
            </a:extLst>
          </p:cNvPr>
          <p:cNvSpPr txBox="1"/>
          <p:nvPr/>
        </p:nvSpPr>
        <p:spPr>
          <a:xfrm>
            <a:off x="5291669" y="4197015"/>
            <a:ext cx="1352541" cy="369332"/>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IN" sz="1000" b="1" u="none" strike="noStrike" kern="1200" cap="none" spc="0" normalizeH="0" baseline="0" noProof="0" dirty="0">
                <a:ln>
                  <a:noFill/>
                </a:ln>
                <a:solidFill>
                  <a:schemeClr val="tx1"/>
                </a:solidFill>
                <a:effectLst/>
                <a:uLnTx/>
                <a:uFillTx/>
                <a:latin typeface="Montserrat SemiBold" panose="02000505000000020004" pitchFamily="2" charset="77"/>
                <a:ea typeface="Segoe UI Black" panose="020B0A02040204020203" pitchFamily="34" charset="0"/>
                <a:cs typeface="Segoe UI Light" panose="020B0502040204020203" pitchFamily="34" charset="0"/>
              </a:rPr>
              <a:t>Migration &amp; Implementation</a:t>
            </a:r>
          </a:p>
        </p:txBody>
      </p:sp>
      <p:sp>
        <p:nvSpPr>
          <p:cNvPr id="42" name="Rectangle: Rounded Corners 41">
            <a:extLst>
              <a:ext uri="{FF2B5EF4-FFF2-40B4-BE49-F238E27FC236}">
                <a16:creationId xmlns:a16="http://schemas.microsoft.com/office/drawing/2014/main" id="{F8EAA843-19AD-4164-8C30-5C0C8B5ED955}"/>
              </a:ext>
            </a:extLst>
          </p:cNvPr>
          <p:cNvSpPr/>
          <p:nvPr/>
        </p:nvSpPr>
        <p:spPr>
          <a:xfrm>
            <a:off x="790693" y="5496740"/>
            <a:ext cx="10343924" cy="291612"/>
          </a:xfrm>
          <a:prstGeom prst="roundRect">
            <a:avLst/>
          </a:prstGeom>
          <a:solidFill>
            <a:srgbClr val="2F4D9F"/>
          </a:solidFill>
          <a:ln>
            <a:solidFill>
              <a:srgbClr val="0E509A"/>
            </a:solidFill>
          </a:ln>
          <a:effectLst>
            <a:outerShdw blurRad="127000" dist="38100" dir="10800000" sx="101000" sy="101000" algn="r" rotWithShape="0">
              <a:prstClr val="black">
                <a:alpha val="9000"/>
              </a:prstClr>
            </a:outerShdw>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IN" sz="1400" b="1" dirty="0">
                <a:solidFill>
                  <a:schemeClr val="bg1"/>
                </a:solidFill>
                <a:latin typeface="Montserrat Medium" panose="00000600000000000000" pitchFamily="2" charset="0"/>
                <a:ea typeface="Segoe UI Black" panose="020B0A02040204020203" pitchFamily="34" charset="0"/>
                <a:cs typeface="Segoe UI Light" panose="020B0502040204020203" pitchFamily="34" charset="0"/>
              </a:rPr>
              <a:t>PARTNER ECOSYSTEM</a:t>
            </a:r>
          </a:p>
        </p:txBody>
      </p:sp>
      <p:pic>
        <p:nvPicPr>
          <p:cNvPr id="5" name="Picture 4">
            <a:extLst>
              <a:ext uri="{FF2B5EF4-FFF2-40B4-BE49-F238E27FC236}">
                <a16:creationId xmlns:a16="http://schemas.microsoft.com/office/drawing/2014/main" id="{9FDA089F-440C-7C4E-8EC9-1BCD866A90CD}"/>
              </a:ext>
            </a:extLst>
          </p:cNvPr>
          <p:cNvPicPr>
            <a:picLocks noChangeAspect="1"/>
          </p:cNvPicPr>
          <p:nvPr/>
        </p:nvPicPr>
        <p:blipFill>
          <a:blip r:embed="rId3"/>
          <a:stretch>
            <a:fillRect/>
          </a:stretch>
        </p:blipFill>
        <p:spPr>
          <a:xfrm>
            <a:off x="1859471" y="3506281"/>
            <a:ext cx="489911" cy="629766"/>
          </a:xfrm>
          <a:prstGeom prst="rect">
            <a:avLst/>
          </a:prstGeom>
        </p:spPr>
      </p:pic>
      <p:pic>
        <p:nvPicPr>
          <p:cNvPr id="6" name="Picture 5">
            <a:extLst>
              <a:ext uri="{FF2B5EF4-FFF2-40B4-BE49-F238E27FC236}">
                <a16:creationId xmlns:a16="http://schemas.microsoft.com/office/drawing/2014/main" id="{30D4F54E-ACA7-C14D-8554-1DFDA11CFE37}"/>
              </a:ext>
            </a:extLst>
          </p:cNvPr>
          <p:cNvPicPr>
            <a:picLocks noChangeAspect="1"/>
          </p:cNvPicPr>
          <p:nvPr/>
        </p:nvPicPr>
        <p:blipFill>
          <a:blip r:embed="rId4"/>
          <a:stretch>
            <a:fillRect/>
          </a:stretch>
        </p:blipFill>
        <p:spPr>
          <a:xfrm>
            <a:off x="3743210" y="3510789"/>
            <a:ext cx="531078" cy="584978"/>
          </a:xfrm>
          <a:prstGeom prst="rect">
            <a:avLst/>
          </a:prstGeom>
        </p:spPr>
      </p:pic>
      <p:pic>
        <p:nvPicPr>
          <p:cNvPr id="7" name="Picture 6">
            <a:extLst>
              <a:ext uri="{FF2B5EF4-FFF2-40B4-BE49-F238E27FC236}">
                <a16:creationId xmlns:a16="http://schemas.microsoft.com/office/drawing/2014/main" id="{E58DAAF7-C63D-0247-840C-6A45594BE720}"/>
              </a:ext>
            </a:extLst>
          </p:cNvPr>
          <p:cNvPicPr>
            <a:picLocks noChangeAspect="1"/>
          </p:cNvPicPr>
          <p:nvPr/>
        </p:nvPicPr>
        <p:blipFill>
          <a:blip r:embed="rId5"/>
          <a:stretch>
            <a:fillRect/>
          </a:stretch>
        </p:blipFill>
        <p:spPr>
          <a:xfrm>
            <a:off x="5690215" y="3525622"/>
            <a:ext cx="568811" cy="570292"/>
          </a:xfrm>
          <a:prstGeom prst="rect">
            <a:avLst/>
          </a:prstGeom>
        </p:spPr>
      </p:pic>
      <p:pic>
        <p:nvPicPr>
          <p:cNvPr id="8" name="Picture 7">
            <a:extLst>
              <a:ext uri="{FF2B5EF4-FFF2-40B4-BE49-F238E27FC236}">
                <a16:creationId xmlns:a16="http://schemas.microsoft.com/office/drawing/2014/main" id="{0044B87F-D2D0-EE42-AF28-884D2CDEE46B}"/>
              </a:ext>
            </a:extLst>
          </p:cNvPr>
          <p:cNvPicPr>
            <a:picLocks noChangeAspect="1"/>
          </p:cNvPicPr>
          <p:nvPr/>
        </p:nvPicPr>
        <p:blipFill>
          <a:blip r:embed="rId6"/>
          <a:stretch>
            <a:fillRect/>
          </a:stretch>
        </p:blipFill>
        <p:spPr>
          <a:xfrm>
            <a:off x="9522055" y="3516771"/>
            <a:ext cx="589508" cy="578996"/>
          </a:xfrm>
          <a:prstGeom prst="rect">
            <a:avLst/>
          </a:prstGeom>
        </p:spPr>
      </p:pic>
      <p:pic>
        <p:nvPicPr>
          <p:cNvPr id="9" name="Picture 8">
            <a:extLst>
              <a:ext uri="{FF2B5EF4-FFF2-40B4-BE49-F238E27FC236}">
                <a16:creationId xmlns:a16="http://schemas.microsoft.com/office/drawing/2014/main" id="{E0D5610F-0F2B-DB47-8B6C-4799032814B5}"/>
              </a:ext>
            </a:extLst>
          </p:cNvPr>
          <p:cNvPicPr>
            <a:picLocks noChangeAspect="1"/>
          </p:cNvPicPr>
          <p:nvPr/>
        </p:nvPicPr>
        <p:blipFill>
          <a:blip r:embed="rId7"/>
          <a:stretch>
            <a:fillRect/>
          </a:stretch>
        </p:blipFill>
        <p:spPr>
          <a:xfrm>
            <a:off x="7637011" y="3515420"/>
            <a:ext cx="528895" cy="566805"/>
          </a:xfrm>
          <a:prstGeom prst="rect">
            <a:avLst/>
          </a:prstGeom>
        </p:spPr>
      </p:pic>
    </p:spTree>
    <p:custDataLst>
      <p:tags r:id="rId1"/>
    </p:custDataLst>
    <p:extLst>
      <p:ext uri="{BB962C8B-B14F-4D97-AF65-F5344CB8AC3E}">
        <p14:creationId xmlns:p14="http://schemas.microsoft.com/office/powerpoint/2010/main" val="2617009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603942-12B3-4B09-A68E-BD12B3BF00FD}"/>
              </a:ext>
            </a:extLst>
          </p:cNvPr>
          <p:cNvSpPr/>
          <p:nvPr/>
        </p:nvSpPr>
        <p:spPr>
          <a:xfrm>
            <a:off x="462327" y="437336"/>
            <a:ext cx="4647555" cy="341632"/>
          </a:xfrm>
          <a:prstGeom prst="rect">
            <a:avLst/>
          </a:prstGeom>
        </p:spPr>
        <p:txBody>
          <a:bodyPr wrap="square">
            <a:spAutoFit/>
          </a:bodyPr>
          <a:lstStyle/>
          <a:p>
            <a:pPr lvl="0">
              <a:lnSpc>
                <a:spcPct val="90000"/>
              </a:lnSpc>
              <a:defRPr/>
            </a:pPr>
            <a:r>
              <a:rPr lang="en-IN" b="1" dirty="0">
                <a:latin typeface="Montserrat" panose="02000505000000020004" pitchFamily="2" charset="77"/>
                <a:cs typeface="Segoe UI Semibold" panose="020B0702040204020203" pitchFamily="34" charset="0"/>
              </a:rPr>
              <a:t>COMPREHENSIVE </a:t>
            </a:r>
            <a:r>
              <a:rPr lang="en-IN" dirty="0">
                <a:latin typeface="Montserrat" panose="02000505000000020004" pitchFamily="2" charset="77"/>
                <a:cs typeface="Segoe UI Semibold" panose="020B0702040204020203" pitchFamily="34" charset="0"/>
              </a:rPr>
              <a:t>TOOLS</a:t>
            </a:r>
            <a:r>
              <a:rPr lang="en-IN" dirty="0">
                <a:latin typeface="Segoe UI Semibold" panose="020B0702040204020203" pitchFamily="34" charset="0"/>
                <a:cs typeface="Segoe UI Semibold" panose="020B0702040204020203" pitchFamily="34" charset="0"/>
              </a:rPr>
              <a:t> </a:t>
            </a:r>
            <a:r>
              <a:rPr lang="en-IN" dirty="0">
                <a:latin typeface="Montserrat Light" pitchFamily="2" charset="77"/>
                <a:cs typeface="Segoe UI Light" panose="020B0502040204020203" pitchFamily="34" charset="0"/>
              </a:rPr>
              <a:t>&amp; ASSETS</a:t>
            </a:r>
          </a:p>
        </p:txBody>
      </p:sp>
      <p:pic>
        <p:nvPicPr>
          <p:cNvPr id="4" name="Picture 3">
            <a:extLst>
              <a:ext uri="{FF2B5EF4-FFF2-40B4-BE49-F238E27FC236}">
                <a16:creationId xmlns:a16="http://schemas.microsoft.com/office/drawing/2014/main" id="{A3853417-23D4-431A-AAF8-80942E7D4267}"/>
              </a:ext>
            </a:extLst>
          </p:cNvPr>
          <p:cNvPicPr>
            <a:picLocks noChangeAspect="1"/>
          </p:cNvPicPr>
          <p:nvPr/>
        </p:nvPicPr>
        <p:blipFill>
          <a:blip r:embed="rId3"/>
          <a:stretch>
            <a:fillRect/>
          </a:stretch>
        </p:blipFill>
        <p:spPr>
          <a:xfrm>
            <a:off x="-25386" y="1642625"/>
            <a:ext cx="2620473" cy="3704542"/>
          </a:xfrm>
          <a:prstGeom prst="rect">
            <a:avLst/>
          </a:prstGeom>
        </p:spPr>
      </p:pic>
      <p:sp>
        <p:nvSpPr>
          <p:cNvPr id="5" name="TextBox 4">
            <a:extLst>
              <a:ext uri="{FF2B5EF4-FFF2-40B4-BE49-F238E27FC236}">
                <a16:creationId xmlns:a16="http://schemas.microsoft.com/office/drawing/2014/main" id="{9059B443-EE93-483E-86B6-9C2BA4397521}"/>
              </a:ext>
            </a:extLst>
          </p:cNvPr>
          <p:cNvSpPr txBox="1"/>
          <p:nvPr/>
        </p:nvSpPr>
        <p:spPr>
          <a:xfrm>
            <a:off x="99386" y="2575217"/>
            <a:ext cx="2438400" cy="1815882"/>
          </a:xfrm>
          <a:prstGeom prst="rect">
            <a:avLst/>
          </a:prstGeom>
          <a:noFill/>
        </p:spPr>
        <p:txBody>
          <a:bodyPr wrap="square" rtlCol="0">
            <a:spAutoFit/>
          </a:bodyPr>
          <a:lstStyle/>
          <a:p>
            <a:pPr algn="l" rtl="0" fontAlgn="base"/>
            <a:r>
              <a:rPr lang="en-US" sz="1400" b="0" i="0" u="none" strike="noStrike" dirty="0">
                <a:solidFill>
                  <a:srgbClr val="FFFFFF"/>
                </a:solidFill>
                <a:effectLst/>
                <a:latin typeface="Montserrat Medium" panose="02000505000000020004"/>
              </a:rPr>
              <a:t>Microexcel  Improved </a:t>
            </a:r>
            <a:r>
              <a:rPr lang="en-US" sz="1400" b="0" i="0" dirty="0">
                <a:solidFill>
                  <a:srgbClr val="000000"/>
                </a:solidFill>
                <a:effectLst/>
                <a:latin typeface="Montserrat Medium" panose="02000505000000020004"/>
              </a:rPr>
              <a:t>​</a:t>
            </a:r>
            <a:endParaRPr lang="en-US" sz="1400" b="0" i="0" dirty="0">
              <a:solidFill>
                <a:srgbClr val="000000"/>
              </a:solidFill>
              <a:effectLst/>
              <a:latin typeface="Segoe UI" panose="020B0502040204020203" pitchFamily="34" charset="0"/>
            </a:endParaRPr>
          </a:p>
          <a:p>
            <a:pPr algn="l" rtl="0" fontAlgn="base"/>
            <a:r>
              <a:rPr lang="en-US" sz="1400" b="0" i="0" u="none" strike="noStrike" dirty="0">
                <a:solidFill>
                  <a:srgbClr val="FFFFFF"/>
                </a:solidFill>
                <a:effectLst/>
                <a:latin typeface="Montserrat Medium" panose="02000505000000020004"/>
              </a:rPr>
              <a:t>transformational outcomes with capabilities, solutions and accelerators to achieve the goals </a:t>
            </a:r>
            <a:r>
              <a:rPr lang="en-US" sz="1400" dirty="0">
                <a:solidFill>
                  <a:srgbClr val="FFFFFF"/>
                </a:solidFill>
                <a:latin typeface="Montserrat Medium" panose="02000505000000020004"/>
              </a:rPr>
              <a:t>for a</a:t>
            </a:r>
            <a:r>
              <a:rPr lang="en-US" sz="1400" b="0" i="0" u="none" strike="noStrike" dirty="0">
                <a:solidFill>
                  <a:srgbClr val="FFFFFF"/>
                </a:solidFill>
                <a:effectLst/>
                <a:latin typeface="Montserrat Medium" panose="02000505000000020004"/>
              </a:rPr>
              <a:t> strategic </a:t>
            </a:r>
            <a:r>
              <a:rPr lang="en-US" sz="1400" b="0" i="0" dirty="0">
                <a:solidFill>
                  <a:srgbClr val="000000"/>
                </a:solidFill>
                <a:effectLst/>
                <a:latin typeface="Montserrat Medium" panose="02000505000000020004"/>
              </a:rPr>
              <a:t>​</a:t>
            </a:r>
            <a:endParaRPr lang="en-US" sz="1400" b="0" i="0" dirty="0">
              <a:solidFill>
                <a:srgbClr val="000000"/>
              </a:solidFill>
              <a:effectLst/>
              <a:latin typeface="Segoe UI" panose="020B0502040204020203" pitchFamily="34" charset="0"/>
            </a:endParaRPr>
          </a:p>
          <a:p>
            <a:pPr algn="l" rtl="0" fontAlgn="base"/>
            <a:r>
              <a:rPr lang="en-US" sz="1400" b="0" i="0" u="none" strike="noStrike" dirty="0">
                <a:solidFill>
                  <a:srgbClr val="FFFFFF"/>
                </a:solidFill>
                <a:effectLst/>
                <a:latin typeface="Montserrat Medium" panose="02000505000000020004"/>
              </a:rPr>
              <a:t>transformation</a:t>
            </a:r>
            <a:endParaRPr lang="en-US" sz="1400" b="0" i="0" dirty="0">
              <a:solidFill>
                <a:srgbClr val="000000"/>
              </a:solidFill>
              <a:effectLst/>
              <a:latin typeface="Montserrat Medium" panose="02000505000000020004"/>
            </a:endParaRPr>
          </a:p>
        </p:txBody>
      </p:sp>
      <p:sp>
        <p:nvSpPr>
          <p:cNvPr id="34" name="Rectangle: Rounded Corners 7">
            <a:extLst>
              <a:ext uri="{FF2B5EF4-FFF2-40B4-BE49-F238E27FC236}">
                <a16:creationId xmlns:a16="http://schemas.microsoft.com/office/drawing/2014/main" id="{CB7920FC-1606-4326-B119-E670BD7E6777}"/>
              </a:ext>
            </a:extLst>
          </p:cNvPr>
          <p:cNvSpPr/>
          <p:nvPr/>
        </p:nvSpPr>
        <p:spPr>
          <a:xfrm>
            <a:off x="3271441" y="5610212"/>
            <a:ext cx="1807350" cy="266875"/>
          </a:xfrm>
          <a:prstGeom prst="roundRect">
            <a:avLst/>
          </a:prstGeom>
          <a:ln>
            <a:noFill/>
          </a:ln>
          <a:effectLst>
            <a:outerShdw blurRad="76200" dir="13500000" sy="23000" kx="1200000" algn="br" rotWithShape="0">
              <a:prstClr val="black">
                <a:alpha val="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latin typeface="Montserrat Medium" panose="02000505000000020004" pitchFamily="2" charset="77"/>
              </a:rPr>
              <a:t>Manufacturing</a:t>
            </a:r>
          </a:p>
        </p:txBody>
      </p:sp>
      <p:sp>
        <p:nvSpPr>
          <p:cNvPr id="35" name="Rectangle: Rounded Corners 8">
            <a:extLst>
              <a:ext uri="{FF2B5EF4-FFF2-40B4-BE49-F238E27FC236}">
                <a16:creationId xmlns:a16="http://schemas.microsoft.com/office/drawing/2014/main" id="{8C69A00E-EA4C-4A4A-9B63-63D6F510F7ED}"/>
              </a:ext>
            </a:extLst>
          </p:cNvPr>
          <p:cNvSpPr/>
          <p:nvPr/>
        </p:nvSpPr>
        <p:spPr>
          <a:xfrm>
            <a:off x="5600449" y="5610212"/>
            <a:ext cx="1807350" cy="266875"/>
          </a:xfrm>
          <a:prstGeom prst="roundRect">
            <a:avLst/>
          </a:prstGeom>
          <a:ln>
            <a:noFill/>
          </a:ln>
          <a:effectLst>
            <a:outerShdw blurRad="76200" dir="13500000" sy="23000" kx="1200000" algn="br" rotWithShape="0">
              <a:prstClr val="black">
                <a:alpha val="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latin typeface="Montserrat Medium" panose="02000505000000020004" pitchFamily="2" charset="77"/>
              </a:rPr>
              <a:t>Consumer Products</a:t>
            </a:r>
          </a:p>
        </p:txBody>
      </p:sp>
      <p:sp>
        <p:nvSpPr>
          <p:cNvPr id="36" name="Rectangle: Rounded Corners 9">
            <a:extLst>
              <a:ext uri="{FF2B5EF4-FFF2-40B4-BE49-F238E27FC236}">
                <a16:creationId xmlns:a16="http://schemas.microsoft.com/office/drawing/2014/main" id="{0370C776-7223-4505-A2AF-72B6FCA1676C}"/>
              </a:ext>
            </a:extLst>
          </p:cNvPr>
          <p:cNvSpPr/>
          <p:nvPr/>
        </p:nvSpPr>
        <p:spPr>
          <a:xfrm>
            <a:off x="7875090" y="5610212"/>
            <a:ext cx="1807350" cy="266875"/>
          </a:xfrm>
          <a:prstGeom prst="roundRect">
            <a:avLst/>
          </a:prstGeom>
          <a:ln>
            <a:noFill/>
          </a:ln>
          <a:effectLst>
            <a:outerShdw blurRad="76200" dir="13500000" sy="23000" kx="1200000" algn="br" rotWithShape="0">
              <a:prstClr val="black">
                <a:alpha val="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latin typeface="Montserrat Medium" panose="02000505000000020004" pitchFamily="2" charset="77"/>
              </a:rPr>
              <a:t>Health &amp; Life Sciences</a:t>
            </a:r>
          </a:p>
        </p:txBody>
      </p:sp>
      <p:sp>
        <p:nvSpPr>
          <p:cNvPr id="37" name="TextBox 36">
            <a:extLst>
              <a:ext uri="{FF2B5EF4-FFF2-40B4-BE49-F238E27FC236}">
                <a16:creationId xmlns:a16="http://schemas.microsoft.com/office/drawing/2014/main" id="{5218C57C-E52B-4A84-BC39-2FAF44CC3FF7}"/>
              </a:ext>
            </a:extLst>
          </p:cNvPr>
          <p:cNvSpPr txBox="1"/>
          <p:nvPr/>
        </p:nvSpPr>
        <p:spPr>
          <a:xfrm>
            <a:off x="4023821" y="5964282"/>
            <a:ext cx="5370453" cy="246221"/>
          </a:xfrm>
          <a:prstGeom prst="rect">
            <a:avLst/>
          </a:prstGeom>
          <a:noFill/>
        </p:spPr>
        <p:txBody>
          <a:bodyPr wrap="square" rtlCol="0">
            <a:spAutoFit/>
          </a:bodyPr>
          <a:lstStyle/>
          <a:p>
            <a:r>
              <a:rPr lang="en-US" sz="1000">
                <a:latin typeface="Montserrat Medium" panose="02000505000000020004" pitchFamily="2" charset="77"/>
              </a:rPr>
              <a:t>* Kymanox is a Market Leader in FDA Compliance Strategy within HLS industry</a:t>
            </a:r>
          </a:p>
        </p:txBody>
      </p:sp>
      <p:sp>
        <p:nvSpPr>
          <p:cNvPr id="39" name="Rectangle 38">
            <a:extLst>
              <a:ext uri="{FF2B5EF4-FFF2-40B4-BE49-F238E27FC236}">
                <a16:creationId xmlns:a16="http://schemas.microsoft.com/office/drawing/2014/main" id="{0301F060-8418-4B93-B31F-9B5684F381D4}"/>
              </a:ext>
            </a:extLst>
          </p:cNvPr>
          <p:cNvSpPr/>
          <p:nvPr/>
        </p:nvSpPr>
        <p:spPr>
          <a:xfrm>
            <a:off x="4069801" y="4793169"/>
            <a:ext cx="2398732" cy="553998"/>
          </a:xfrm>
          <a:prstGeom prst="rect">
            <a:avLst/>
          </a:prstGeom>
        </p:spPr>
        <p:txBody>
          <a:bodyPr wrap="square">
            <a:spAutoFit/>
          </a:bodyPr>
          <a:lstStyle/>
          <a:p>
            <a:pPr marL="60325" indent="-60325"/>
            <a:r>
              <a:rPr lang="en-US" sz="1000" dirty="0">
                <a:latin typeface="Montserrat Medium" panose="02000505000000020004"/>
              </a:rPr>
              <a:t>• Strong Core Solution Architects</a:t>
            </a:r>
          </a:p>
          <a:p>
            <a:pPr marL="60325" indent="-60325"/>
            <a:r>
              <a:rPr lang="en-US" sz="1000" dirty="0">
                <a:latin typeface="Montserrat Medium" panose="02000505000000020004"/>
              </a:rPr>
              <a:t>• Efficiencies with the Global Delivery Network</a:t>
            </a:r>
          </a:p>
        </p:txBody>
      </p:sp>
      <p:pic>
        <p:nvPicPr>
          <p:cNvPr id="40" name="Picture 39">
            <a:extLst>
              <a:ext uri="{FF2B5EF4-FFF2-40B4-BE49-F238E27FC236}">
                <a16:creationId xmlns:a16="http://schemas.microsoft.com/office/drawing/2014/main" id="{A589FBEE-205A-4518-BCF0-2ED55FC1484B}"/>
              </a:ext>
            </a:extLst>
          </p:cNvPr>
          <p:cNvPicPr>
            <a:picLocks noChangeAspect="1"/>
          </p:cNvPicPr>
          <p:nvPr/>
        </p:nvPicPr>
        <p:blipFill>
          <a:blip r:embed="rId4"/>
          <a:stretch>
            <a:fillRect/>
          </a:stretch>
        </p:blipFill>
        <p:spPr>
          <a:xfrm>
            <a:off x="7937275" y="2591544"/>
            <a:ext cx="762000" cy="762000"/>
          </a:xfrm>
          <a:prstGeom prst="rect">
            <a:avLst/>
          </a:prstGeom>
        </p:spPr>
      </p:pic>
      <p:pic>
        <p:nvPicPr>
          <p:cNvPr id="41" name="Picture 40">
            <a:extLst>
              <a:ext uri="{FF2B5EF4-FFF2-40B4-BE49-F238E27FC236}">
                <a16:creationId xmlns:a16="http://schemas.microsoft.com/office/drawing/2014/main" id="{A1CB5E18-5A78-4458-9953-5147FDB81C84}"/>
              </a:ext>
            </a:extLst>
          </p:cNvPr>
          <p:cNvPicPr>
            <a:picLocks noChangeAspect="1"/>
          </p:cNvPicPr>
          <p:nvPr/>
        </p:nvPicPr>
        <p:blipFill>
          <a:blip r:embed="rId5"/>
          <a:stretch>
            <a:fillRect/>
          </a:stretch>
        </p:blipFill>
        <p:spPr>
          <a:xfrm>
            <a:off x="5977807" y="3057328"/>
            <a:ext cx="762000" cy="762000"/>
          </a:xfrm>
          <a:prstGeom prst="rect">
            <a:avLst/>
          </a:prstGeom>
        </p:spPr>
      </p:pic>
      <p:pic>
        <p:nvPicPr>
          <p:cNvPr id="42" name="Picture 41">
            <a:extLst>
              <a:ext uri="{FF2B5EF4-FFF2-40B4-BE49-F238E27FC236}">
                <a16:creationId xmlns:a16="http://schemas.microsoft.com/office/drawing/2014/main" id="{57B7AFD2-44C8-44AC-B919-1D89DA4BF81B}"/>
              </a:ext>
            </a:extLst>
          </p:cNvPr>
          <p:cNvPicPr>
            <a:picLocks noChangeAspect="1"/>
          </p:cNvPicPr>
          <p:nvPr/>
        </p:nvPicPr>
        <p:blipFill>
          <a:blip r:embed="rId6"/>
          <a:stretch>
            <a:fillRect/>
          </a:stretch>
        </p:blipFill>
        <p:spPr>
          <a:xfrm>
            <a:off x="4382691" y="4001528"/>
            <a:ext cx="736600" cy="736600"/>
          </a:xfrm>
          <a:prstGeom prst="rect">
            <a:avLst/>
          </a:prstGeom>
        </p:spPr>
      </p:pic>
      <p:pic>
        <p:nvPicPr>
          <p:cNvPr id="43" name="Picture 42">
            <a:extLst>
              <a:ext uri="{FF2B5EF4-FFF2-40B4-BE49-F238E27FC236}">
                <a16:creationId xmlns:a16="http://schemas.microsoft.com/office/drawing/2014/main" id="{F83455F4-209A-435F-B26B-EB8EDB524B38}"/>
              </a:ext>
            </a:extLst>
          </p:cNvPr>
          <p:cNvPicPr>
            <a:picLocks noChangeAspect="1"/>
          </p:cNvPicPr>
          <p:nvPr/>
        </p:nvPicPr>
        <p:blipFill>
          <a:blip r:embed="rId7"/>
          <a:stretch>
            <a:fillRect/>
          </a:stretch>
        </p:blipFill>
        <p:spPr>
          <a:xfrm>
            <a:off x="6713008" y="1625585"/>
            <a:ext cx="762000" cy="762000"/>
          </a:xfrm>
          <a:prstGeom prst="rect">
            <a:avLst/>
          </a:prstGeom>
        </p:spPr>
      </p:pic>
      <p:pic>
        <p:nvPicPr>
          <p:cNvPr id="44" name="Picture 43">
            <a:extLst>
              <a:ext uri="{FF2B5EF4-FFF2-40B4-BE49-F238E27FC236}">
                <a16:creationId xmlns:a16="http://schemas.microsoft.com/office/drawing/2014/main" id="{2C6942B6-B0AA-4959-9656-B97DDEB172A3}"/>
              </a:ext>
            </a:extLst>
          </p:cNvPr>
          <p:cNvPicPr>
            <a:picLocks noChangeAspect="1"/>
          </p:cNvPicPr>
          <p:nvPr/>
        </p:nvPicPr>
        <p:blipFill>
          <a:blip r:embed="rId8"/>
          <a:stretch>
            <a:fillRect/>
          </a:stretch>
        </p:blipFill>
        <p:spPr>
          <a:xfrm>
            <a:off x="4523340" y="2515686"/>
            <a:ext cx="800100" cy="800100"/>
          </a:xfrm>
          <a:prstGeom prst="rect">
            <a:avLst/>
          </a:prstGeom>
        </p:spPr>
      </p:pic>
      <p:sp>
        <p:nvSpPr>
          <p:cNvPr id="45" name="Freeform: Shape 5">
            <a:extLst>
              <a:ext uri="{FF2B5EF4-FFF2-40B4-BE49-F238E27FC236}">
                <a16:creationId xmlns:a16="http://schemas.microsoft.com/office/drawing/2014/main" id="{47C6194D-DEE0-4627-B273-A674F8C39D7A}"/>
              </a:ext>
            </a:extLst>
          </p:cNvPr>
          <p:cNvSpPr/>
          <p:nvPr/>
        </p:nvSpPr>
        <p:spPr>
          <a:xfrm>
            <a:off x="4028539" y="4684065"/>
            <a:ext cx="1974306" cy="392697"/>
          </a:xfrm>
          <a:custGeom>
            <a:avLst/>
            <a:gdLst>
              <a:gd name="connsiteX0" fmla="*/ 0 w 1603329"/>
              <a:gd name="connsiteY0" fmla="*/ 0 h 392697"/>
              <a:gd name="connsiteX1" fmla="*/ 1603329 w 1603329"/>
              <a:gd name="connsiteY1" fmla="*/ 0 h 392697"/>
              <a:gd name="connsiteX2" fmla="*/ 1603329 w 1603329"/>
              <a:gd name="connsiteY2" fmla="*/ 392697 h 392697"/>
              <a:gd name="connsiteX3" fmla="*/ 0 w 1603329"/>
              <a:gd name="connsiteY3" fmla="*/ 392697 h 392697"/>
              <a:gd name="connsiteX4" fmla="*/ 0 w 1603329"/>
              <a:gd name="connsiteY4" fmla="*/ 0 h 392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329" h="392697">
                <a:moveTo>
                  <a:pt x="0" y="0"/>
                </a:moveTo>
                <a:lnTo>
                  <a:pt x="1603329" y="0"/>
                </a:lnTo>
                <a:lnTo>
                  <a:pt x="1603329" y="392697"/>
                </a:lnTo>
                <a:lnTo>
                  <a:pt x="0" y="39269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978" tIns="0" rIns="0" bIns="0" numCol="1" spcCol="1270" anchor="t" anchorCtr="0">
            <a:noAutofit/>
          </a:bodyPr>
          <a:lstStyle/>
          <a:p>
            <a:pPr marL="0" lvl="0" indent="0" algn="l" defTabSz="622300">
              <a:lnSpc>
                <a:spcPct val="90000"/>
              </a:lnSpc>
              <a:spcBef>
                <a:spcPct val="0"/>
              </a:spcBef>
              <a:spcAft>
                <a:spcPct val="35000"/>
              </a:spcAft>
              <a:buNone/>
            </a:pPr>
            <a:r>
              <a:rPr lang="en-US" sz="1050" b="1" i="0" kern="1200">
                <a:solidFill>
                  <a:srgbClr val="395394"/>
                </a:solidFill>
                <a:latin typeface="Montserrat Medium" panose="02000505000000020004"/>
              </a:rPr>
              <a:t>SAP S4 HANA Best Practice</a:t>
            </a:r>
          </a:p>
        </p:txBody>
      </p:sp>
      <p:sp>
        <p:nvSpPr>
          <p:cNvPr id="46" name="Freeform: Shape 5">
            <a:extLst>
              <a:ext uri="{FF2B5EF4-FFF2-40B4-BE49-F238E27FC236}">
                <a16:creationId xmlns:a16="http://schemas.microsoft.com/office/drawing/2014/main" id="{18704761-291B-40EF-B411-52BF1A69FE19}"/>
              </a:ext>
            </a:extLst>
          </p:cNvPr>
          <p:cNvSpPr/>
          <p:nvPr/>
        </p:nvSpPr>
        <p:spPr>
          <a:xfrm>
            <a:off x="5889106" y="3740901"/>
            <a:ext cx="1974306" cy="392697"/>
          </a:xfrm>
          <a:custGeom>
            <a:avLst/>
            <a:gdLst>
              <a:gd name="connsiteX0" fmla="*/ 0 w 1603329"/>
              <a:gd name="connsiteY0" fmla="*/ 0 h 392697"/>
              <a:gd name="connsiteX1" fmla="*/ 1603329 w 1603329"/>
              <a:gd name="connsiteY1" fmla="*/ 0 h 392697"/>
              <a:gd name="connsiteX2" fmla="*/ 1603329 w 1603329"/>
              <a:gd name="connsiteY2" fmla="*/ 392697 h 392697"/>
              <a:gd name="connsiteX3" fmla="*/ 0 w 1603329"/>
              <a:gd name="connsiteY3" fmla="*/ 392697 h 392697"/>
              <a:gd name="connsiteX4" fmla="*/ 0 w 1603329"/>
              <a:gd name="connsiteY4" fmla="*/ 0 h 392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329" h="392697">
                <a:moveTo>
                  <a:pt x="0" y="0"/>
                </a:moveTo>
                <a:lnTo>
                  <a:pt x="1603329" y="0"/>
                </a:lnTo>
                <a:lnTo>
                  <a:pt x="1603329" y="392697"/>
                </a:lnTo>
                <a:lnTo>
                  <a:pt x="0" y="39269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978" tIns="0" rIns="0" bIns="0" numCol="1" spcCol="1270" anchor="t" anchorCtr="0">
            <a:noAutofit/>
          </a:bodyPr>
          <a:lstStyle/>
          <a:p>
            <a:pPr lvl="0" defTabSz="622300">
              <a:lnSpc>
                <a:spcPct val="90000"/>
              </a:lnSpc>
              <a:spcBef>
                <a:spcPct val="0"/>
              </a:spcBef>
              <a:spcAft>
                <a:spcPct val="35000"/>
              </a:spcAft>
            </a:pPr>
            <a:r>
              <a:rPr lang="en-US" sz="1050" b="1">
                <a:solidFill>
                  <a:srgbClr val="395394"/>
                </a:solidFill>
                <a:latin typeface="Montserrat SemiBold" panose="02000505000000020004" pitchFamily="2" charset="77"/>
              </a:rPr>
              <a:t>Validated by Kymanox*</a:t>
            </a:r>
            <a:endParaRPr lang="en-US" sz="1050" b="1" i="0" kern="1200">
              <a:solidFill>
                <a:srgbClr val="395394"/>
              </a:solidFill>
              <a:latin typeface="Montserrat SemiBold" panose="02000505000000020004" pitchFamily="2" charset="77"/>
            </a:endParaRPr>
          </a:p>
        </p:txBody>
      </p:sp>
      <p:sp>
        <p:nvSpPr>
          <p:cNvPr id="47" name="Rectangle 46">
            <a:extLst>
              <a:ext uri="{FF2B5EF4-FFF2-40B4-BE49-F238E27FC236}">
                <a16:creationId xmlns:a16="http://schemas.microsoft.com/office/drawing/2014/main" id="{36B6BBDD-181E-426E-8FE2-60E07DF8ACD0}"/>
              </a:ext>
            </a:extLst>
          </p:cNvPr>
          <p:cNvSpPr/>
          <p:nvPr/>
        </p:nvSpPr>
        <p:spPr>
          <a:xfrm>
            <a:off x="5889106" y="3835918"/>
            <a:ext cx="1807350" cy="707886"/>
          </a:xfrm>
          <a:prstGeom prst="rect">
            <a:avLst/>
          </a:prstGeom>
        </p:spPr>
        <p:txBody>
          <a:bodyPr wrap="square">
            <a:spAutoFit/>
          </a:bodyPr>
          <a:lstStyle/>
          <a:p>
            <a:pPr marL="120650" indent="-120650"/>
            <a:r>
              <a:rPr lang="en-US" sz="1000" dirty="0">
                <a:latin typeface="Montserrat Medium" panose="02000505000000020004"/>
              </a:rPr>
              <a:t>• </a:t>
            </a:r>
            <a:r>
              <a:rPr lang="en-US" sz="1000" dirty="0" err="1">
                <a:latin typeface="Montserrat Medium" panose="02000505000000020004"/>
              </a:rPr>
              <a:t>GxP</a:t>
            </a:r>
            <a:endParaRPr lang="en-US" sz="1000" dirty="0">
              <a:latin typeface="Montserrat Medium" panose="02000505000000020004"/>
            </a:endParaRPr>
          </a:p>
          <a:p>
            <a:pPr marL="120650" indent="-120650"/>
            <a:r>
              <a:rPr lang="en-US" sz="1000" dirty="0">
                <a:latin typeface="Montserrat Medium" panose="02000505000000020004"/>
              </a:rPr>
              <a:t>• CSV</a:t>
            </a:r>
          </a:p>
          <a:p>
            <a:pPr marL="120650" indent="-120650"/>
            <a:r>
              <a:rPr lang="en-US" sz="1000" dirty="0">
                <a:latin typeface="Montserrat Medium" panose="02000505000000020004"/>
              </a:rPr>
              <a:t>• Process Mapping</a:t>
            </a:r>
          </a:p>
          <a:p>
            <a:pPr marL="120650" indent="-120650"/>
            <a:r>
              <a:rPr lang="en-US" sz="1000" dirty="0">
                <a:latin typeface="Montserrat Medium" panose="02000505000000020004"/>
              </a:rPr>
              <a:t>• QMS</a:t>
            </a:r>
          </a:p>
        </p:txBody>
      </p:sp>
      <p:sp>
        <p:nvSpPr>
          <p:cNvPr id="48" name="Freeform: Shape 5">
            <a:extLst>
              <a:ext uri="{FF2B5EF4-FFF2-40B4-BE49-F238E27FC236}">
                <a16:creationId xmlns:a16="http://schemas.microsoft.com/office/drawing/2014/main" id="{3D9C1789-2E76-45D9-A993-2EA801EB3B74}"/>
              </a:ext>
            </a:extLst>
          </p:cNvPr>
          <p:cNvSpPr/>
          <p:nvPr/>
        </p:nvSpPr>
        <p:spPr>
          <a:xfrm>
            <a:off x="7838326" y="3265456"/>
            <a:ext cx="1974306" cy="392697"/>
          </a:xfrm>
          <a:custGeom>
            <a:avLst/>
            <a:gdLst>
              <a:gd name="connsiteX0" fmla="*/ 0 w 1603329"/>
              <a:gd name="connsiteY0" fmla="*/ 0 h 392697"/>
              <a:gd name="connsiteX1" fmla="*/ 1603329 w 1603329"/>
              <a:gd name="connsiteY1" fmla="*/ 0 h 392697"/>
              <a:gd name="connsiteX2" fmla="*/ 1603329 w 1603329"/>
              <a:gd name="connsiteY2" fmla="*/ 392697 h 392697"/>
              <a:gd name="connsiteX3" fmla="*/ 0 w 1603329"/>
              <a:gd name="connsiteY3" fmla="*/ 392697 h 392697"/>
              <a:gd name="connsiteX4" fmla="*/ 0 w 1603329"/>
              <a:gd name="connsiteY4" fmla="*/ 0 h 392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329" h="392697">
                <a:moveTo>
                  <a:pt x="0" y="0"/>
                </a:moveTo>
                <a:lnTo>
                  <a:pt x="1603329" y="0"/>
                </a:lnTo>
                <a:lnTo>
                  <a:pt x="1603329" y="392697"/>
                </a:lnTo>
                <a:lnTo>
                  <a:pt x="0" y="39269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978" tIns="0" rIns="0" bIns="0" numCol="1" spcCol="1270" anchor="t" anchorCtr="0">
            <a:noAutofit/>
          </a:bodyPr>
          <a:lstStyle/>
          <a:p>
            <a:pPr lvl="0" defTabSz="622300">
              <a:lnSpc>
                <a:spcPct val="90000"/>
              </a:lnSpc>
              <a:spcBef>
                <a:spcPct val="0"/>
              </a:spcBef>
              <a:spcAft>
                <a:spcPct val="35000"/>
              </a:spcAft>
            </a:pPr>
            <a:r>
              <a:rPr lang="en-US" sz="1050" b="1">
                <a:solidFill>
                  <a:srgbClr val="395394"/>
                </a:solidFill>
                <a:latin typeface="Montserrat Medium" panose="02000505000000020004"/>
              </a:rPr>
              <a:t>Enhanced Solutions</a:t>
            </a:r>
          </a:p>
        </p:txBody>
      </p:sp>
      <p:sp>
        <p:nvSpPr>
          <p:cNvPr id="49" name="Rectangle 48">
            <a:extLst>
              <a:ext uri="{FF2B5EF4-FFF2-40B4-BE49-F238E27FC236}">
                <a16:creationId xmlns:a16="http://schemas.microsoft.com/office/drawing/2014/main" id="{8EEF715B-84BC-47DD-8202-9697ADB64039}"/>
              </a:ext>
            </a:extLst>
          </p:cNvPr>
          <p:cNvSpPr/>
          <p:nvPr/>
        </p:nvSpPr>
        <p:spPr>
          <a:xfrm>
            <a:off x="7838326" y="3379018"/>
            <a:ext cx="2557089" cy="1323439"/>
          </a:xfrm>
          <a:prstGeom prst="rect">
            <a:avLst/>
          </a:prstGeom>
        </p:spPr>
        <p:txBody>
          <a:bodyPr wrap="square">
            <a:spAutoFit/>
          </a:bodyPr>
          <a:lstStyle/>
          <a:p>
            <a:r>
              <a:rPr lang="en-US" sz="1000" dirty="0">
                <a:latin typeface="Montserrat Medium" panose="02000505000000020004"/>
              </a:rPr>
              <a:t>• Process Automation</a:t>
            </a:r>
          </a:p>
          <a:p>
            <a:r>
              <a:rPr lang="en-US" sz="1000" dirty="0">
                <a:latin typeface="Montserrat Medium" panose="02000505000000020004"/>
              </a:rPr>
              <a:t>       • AI MRP</a:t>
            </a:r>
          </a:p>
          <a:p>
            <a:r>
              <a:rPr lang="en-US" sz="1000" dirty="0">
                <a:latin typeface="Montserrat Medium" panose="02000505000000020004"/>
              </a:rPr>
              <a:t>       • Collaboration Apps &amp; Services</a:t>
            </a:r>
          </a:p>
          <a:p>
            <a:r>
              <a:rPr lang="en-US" sz="1000" dirty="0">
                <a:latin typeface="Montserrat Medium" panose="02000505000000020004"/>
              </a:rPr>
              <a:t>       • Integration-Quality</a:t>
            </a:r>
          </a:p>
          <a:p>
            <a:r>
              <a:rPr lang="en-US" sz="1000" dirty="0">
                <a:latin typeface="Montserrat Medium" panose="02000505000000020004"/>
              </a:rPr>
              <a:t>• Analytics</a:t>
            </a:r>
          </a:p>
          <a:p>
            <a:r>
              <a:rPr lang="en-US" sz="1000" dirty="0">
                <a:latin typeface="Montserrat Medium" panose="02000505000000020004"/>
              </a:rPr>
              <a:t>• Data Management</a:t>
            </a:r>
          </a:p>
          <a:p>
            <a:r>
              <a:rPr lang="en-US" sz="1000" dirty="0">
                <a:latin typeface="Montserrat Medium" panose="02000505000000020004"/>
              </a:rPr>
              <a:t>• RPA/IPA</a:t>
            </a:r>
          </a:p>
          <a:p>
            <a:r>
              <a:rPr lang="en-US" sz="1000" dirty="0">
                <a:latin typeface="Montserrat Medium" panose="02000505000000020004"/>
              </a:rPr>
              <a:t>• ExcelCare &amp; Managed Services</a:t>
            </a:r>
          </a:p>
        </p:txBody>
      </p:sp>
      <p:sp>
        <p:nvSpPr>
          <p:cNvPr id="50" name="Freeform: Shape 5">
            <a:extLst>
              <a:ext uri="{FF2B5EF4-FFF2-40B4-BE49-F238E27FC236}">
                <a16:creationId xmlns:a16="http://schemas.microsoft.com/office/drawing/2014/main" id="{9E62D1DB-24CD-4C7D-B1EF-21B151840BCF}"/>
              </a:ext>
            </a:extLst>
          </p:cNvPr>
          <p:cNvSpPr/>
          <p:nvPr/>
        </p:nvSpPr>
        <p:spPr>
          <a:xfrm>
            <a:off x="4396324" y="1656282"/>
            <a:ext cx="1974306" cy="392697"/>
          </a:xfrm>
          <a:custGeom>
            <a:avLst/>
            <a:gdLst>
              <a:gd name="connsiteX0" fmla="*/ 0 w 1603329"/>
              <a:gd name="connsiteY0" fmla="*/ 0 h 392697"/>
              <a:gd name="connsiteX1" fmla="*/ 1603329 w 1603329"/>
              <a:gd name="connsiteY1" fmla="*/ 0 h 392697"/>
              <a:gd name="connsiteX2" fmla="*/ 1603329 w 1603329"/>
              <a:gd name="connsiteY2" fmla="*/ 392697 h 392697"/>
              <a:gd name="connsiteX3" fmla="*/ 0 w 1603329"/>
              <a:gd name="connsiteY3" fmla="*/ 392697 h 392697"/>
              <a:gd name="connsiteX4" fmla="*/ 0 w 1603329"/>
              <a:gd name="connsiteY4" fmla="*/ 0 h 392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329" h="392697">
                <a:moveTo>
                  <a:pt x="0" y="0"/>
                </a:moveTo>
                <a:lnTo>
                  <a:pt x="1603329" y="0"/>
                </a:lnTo>
                <a:lnTo>
                  <a:pt x="1603329" y="392697"/>
                </a:lnTo>
                <a:lnTo>
                  <a:pt x="0" y="39269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978" tIns="0" rIns="0" bIns="0" numCol="1" spcCol="1270" anchor="t" anchorCtr="0">
            <a:noAutofit/>
          </a:bodyPr>
          <a:lstStyle/>
          <a:p>
            <a:pPr lvl="0" defTabSz="622300">
              <a:lnSpc>
                <a:spcPct val="90000"/>
              </a:lnSpc>
              <a:spcBef>
                <a:spcPct val="0"/>
              </a:spcBef>
              <a:spcAft>
                <a:spcPct val="35000"/>
              </a:spcAft>
            </a:pPr>
            <a:r>
              <a:rPr lang="en-US" sz="1050" b="1" dirty="0">
                <a:solidFill>
                  <a:srgbClr val="395394"/>
                </a:solidFill>
                <a:latin typeface="Montserrat Medium" panose="02000505000000020004"/>
              </a:rPr>
              <a:t>Accelerated Industry Solutions</a:t>
            </a:r>
          </a:p>
        </p:txBody>
      </p:sp>
      <p:sp>
        <p:nvSpPr>
          <p:cNvPr id="51" name="Rectangle 50">
            <a:extLst>
              <a:ext uri="{FF2B5EF4-FFF2-40B4-BE49-F238E27FC236}">
                <a16:creationId xmlns:a16="http://schemas.microsoft.com/office/drawing/2014/main" id="{C3933183-5689-4D0E-AE73-E0227055BB0B}"/>
              </a:ext>
            </a:extLst>
          </p:cNvPr>
          <p:cNvSpPr/>
          <p:nvPr/>
        </p:nvSpPr>
        <p:spPr>
          <a:xfrm>
            <a:off x="4448645" y="1907136"/>
            <a:ext cx="1374753" cy="553998"/>
          </a:xfrm>
          <a:prstGeom prst="rect">
            <a:avLst/>
          </a:prstGeom>
        </p:spPr>
        <p:txBody>
          <a:bodyPr wrap="square">
            <a:spAutoFit/>
          </a:bodyPr>
          <a:lstStyle/>
          <a:p>
            <a:r>
              <a:rPr lang="en-US" sz="1000" dirty="0">
                <a:latin typeface="Montserrat Medium" panose="02000505000000020004"/>
              </a:rPr>
              <a:t>• Process Design</a:t>
            </a:r>
          </a:p>
          <a:p>
            <a:r>
              <a:rPr lang="en-US" sz="1000" dirty="0">
                <a:latin typeface="Montserrat Medium" panose="02000505000000020004"/>
              </a:rPr>
              <a:t>• Work Products</a:t>
            </a:r>
          </a:p>
          <a:p>
            <a:r>
              <a:rPr lang="en-US" sz="1000" dirty="0">
                <a:latin typeface="Montserrat Medium" panose="02000505000000020004"/>
              </a:rPr>
              <a:t>• Tools &amp; Methods</a:t>
            </a:r>
          </a:p>
        </p:txBody>
      </p:sp>
      <p:sp>
        <p:nvSpPr>
          <p:cNvPr id="52" name="Freeform: Shape 5">
            <a:extLst>
              <a:ext uri="{FF2B5EF4-FFF2-40B4-BE49-F238E27FC236}">
                <a16:creationId xmlns:a16="http://schemas.microsoft.com/office/drawing/2014/main" id="{A049CEB0-DD56-4D21-9175-1F534AC10F20}"/>
              </a:ext>
            </a:extLst>
          </p:cNvPr>
          <p:cNvSpPr/>
          <p:nvPr/>
        </p:nvSpPr>
        <p:spPr>
          <a:xfrm>
            <a:off x="6650721" y="902399"/>
            <a:ext cx="1974306" cy="392697"/>
          </a:xfrm>
          <a:custGeom>
            <a:avLst/>
            <a:gdLst>
              <a:gd name="connsiteX0" fmla="*/ 0 w 1603329"/>
              <a:gd name="connsiteY0" fmla="*/ 0 h 392697"/>
              <a:gd name="connsiteX1" fmla="*/ 1603329 w 1603329"/>
              <a:gd name="connsiteY1" fmla="*/ 0 h 392697"/>
              <a:gd name="connsiteX2" fmla="*/ 1603329 w 1603329"/>
              <a:gd name="connsiteY2" fmla="*/ 392697 h 392697"/>
              <a:gd name="connsiteX3" fmla="*/ 0 w 1603329"/>
              <a:gd name="connsiteY3" fmla="*/ 392697 h 392697"/>
              <a:gd name="connsiteX4" fmla="*/ 0 w 1603329"/>
              <a:gd name="connsiteY4" fmla="*/ 0 h 392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329" h="392697">
                <a:moveTo>
                  <a:pt x="0" y="0"/>
                </a:moveTo>
                <a:lnTo>
                  <a:pt x="1603329" y="0"/>
                </a:lnTo>
                <a:lnTo>
                  <a:pt x="1603329" y="392697"/>
                </a:lnTo>
                <a:lnTo>
                  <a:pt x="0" y="39269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978" tIns="0" rIns="0" bIns="0" numCol="1" spcCol="1270" anchor="t" anchorCtr="0">
            <a:noAutofit/>
          </a:bodyPr>
          <a:lstStyle/>
          <a:p>
            <a:pPr lvl="0" defTabSz="622300">
              <a:lnSpc>
                <a:spcPct val="90000"/>
              </a:lnSpc>
              <a:spcBef>
                <a:spcPct val="0"/>
              </a:spcBef>
              <a:spcAft>
                <a:spcPct val="35000"/>
              </a:spcAft>
            </a:pPr>
            <a:r>
              <a:rPr lang="en-US" sz="1050" b="1">
                <a:solidFill>
                  <a:srgbClr val="395394"/>
                </a:solidFill>
                <a:latin typeface="Montserrat SemiBold" panose="02000505000000020004" pitchFamily="2" charset="77"/>
              </a:rPr>
              <a:t>Embedded Learning</a:t>
            </a:r>
          </a:p>
        </p:txBody>
      </p:sp>
      <p:sp>
        <p:nvSpPr>
          <p:cNvPr id="53" name="Rectangle 52">
            <a:extLst>
              <a:ext uri="{FF2B5EF4-FFF2-40B4-BE49-F238E27FC236}">
                <a16:creationId xmlns:a16="http://schemas.microsoft.com/office/drawing/2014/main" id="{EDD00A78-35B9-4905-B195-7AD0B80CE7E0}"/>
              </a:ext>
            </a:extLst>
          </p:cNvPr>
          <p:cNvSpPr/>
          <p:nvPr/>
        </p:nvSpPr>
        <p:spPr>
          <a:xfrm>
            <a:off x="6680788" y="1022240"/>
            <a:ext cx="1731279" cy="553998"/>
          </a:xfrm>
          <a:prstGeom prst="rect">
            <a:avLst/>
          </a:prstGeom>
        </p:spPr>
        <p:txBody>
          <a:bodyPr wrap="square">
            <a:spAutoFit/>
          </a:bodyPr>
          <a:lstStyle/>
          <a:p>
            <a:r>
              <a:rPr lang="en-US" sz="1000">
                <a:latin typeface="Montserrat Medium" panose="02000505000000020004"/>
              </a:rPr>
              <a:t>• OnScreen User Guides</a:t>
            </a:r>
          </a:p>
          <a:p>
            <a:r>
              <a:rPr lang="en-US" sz="1000">
                <a:latin typeface="Montserrat Medium" panose="02000505000000020004"/>
              </a:rPr>
              <a:t>• SOP</a:t>
            </a:r>
          </a:p>
          <a:p>
            <a:r>
              <a:rPr lang="en-US" sz="1000">
                <a:latin typeface="Montserrat Medium" panose="02000505000000020004"/>
              </a:rPr>
              <a:t>• Process Videos</a:t>
            </a:r>
          </a:p>
        </p:txBody>
      </p:sp>
      <p:pic>
        <p:nvPicPr>
          <p:cNvPr id="54" name="Picture 53">
            <a:extLst>
              <a:ext uri="{FF2B5EF4-FFF2-40B4-BE49-F238E27FC236}">
                <a16:creationId xmlns:a16="http://schemas.microsoft.com/office/drawing/2014/main" id="{55B29DA3-50FB-40DD-A7BC-8F8D673FB57C}"/>
              </a:ext>
            </a:extLst>
          </p:cNvPr>
          <p:cNvPicPr>
            <a:picLocks noChangeAspect="1"/>
          </p:cNvPicPr>
          <p:nvPr/>
        </p:nvPicPr>
        <p:blipFill>
          <a:blip r:embed="rId9"/>
          <a:stretch>
            <a:fillRect/>
          </a:stretch>
        </p:blipFill>
        <p:spPr>
          <a:xfrm>
            <a:off x="3421340" y="1889308"/>
            <a:ext cx="6261100" cy="3187700"/>
          </a:xfrm>
          <a:prstGeom prst="rect">
            <a:avLst/>
          </a:prstGeom>
        </p:spPr>
      </p:pic>
      <p:pic>
        <p:nvPicPr>
          <p:cNvPr id="25" name="Picture 24">
            <a:extLst>
              <a:ext uri="{FF2B5EF4-FFF2-40B4-BE49-F238E27FC236}">
                <a16:creationId xmlns:a16="http://schemas.microsoft.com/office/drawing/2014/main" id="{6A15546E-3805-48F2-9419-7E94D2BC20BB}"/>
              </a:ext>
            </a:extLst>
          </p:cNvPr>
          <p:cNvPicPr>
            <a:picLocks noChangeAspect="1"/>
          </p:cNvPicPr>
          <p:nvPr/>
        </p:nvPicPr>
        <p:blipFill>
          <a:blip r:embed="rId10"/>
          <a:stretch>
            <a:fillRect/>
          </a:stretch>
        </p:blipFill>
        <p:spPr>
          <a:xfrm>
            <a:off x="11007282" y="332107"/>
            <a:ext cx="568811" cy="570292"/>
          </a:xfrm>
          <a:prstGeom prst="rect">
            <a:avLst/>
          </a:prstGeom>
        </p:spPr>
      </p:pic>
    </p:spTree>
    <p:extLst>
      <p:ext uri="{BB962C8B-B14F-4D97-AF65-F5344CB8AC3E}">
        <p14:creationId xmlns:p14="http://schemas.microsoft.com/office/powerpoint/2010/main" val="87853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5161C8-FA4D-8B46-8173-31D399D7A3A6}"/>
              </a:ext>
            </a:extLst>
          </p:cNvPr>
          <p:cNvPicPr>
            <a:picLocks noChangeAspect="1"/>
          </p:cNvPicPr>
          <p:nvPr/>
        </p:nvPicPr>
        <p:blipFill>
          <a:blip r:embed="rId3"/>
          <a:stretch>
            <a:fillRect/>
          </a:stretch>
        </p:blipFill>
        <p:spPr>
          <a:xfrm>
            <a:off x="-18475" y="1638807"/>
            <a:ext cx="2610466" cy="2320414"/>
          </a:xfrm>
          <a:prstGeom prst="rect">
            <a:avLst/>
          </a:prstGeom>
        </p:spPr>
      </p:pic>
      <p:grpSp>
        <p:nvGrpSpPr>
          <p:cNvPr id="44" name="Group 43">
            <a:extLst>
              <a:ext uri="{FF2B5EF4-FFF2-40B4-BE49-F238E27FC236}">
                <a16:creationId xmlns:a16="http://schemas.microsoft.com/office/drawing/2014/main" id="{8736860F-D3CC-4AA4-8FBA-E38D891E50B4}"/>
              </a:ext>
            </a:extLst>
          </p:cNvPr>
          <p:cNvGrpSpPr/>
          <p:nvPr/>
        </p:nvGrpSpPr>
        <p:grpSpPr>
          <a:xfrm>
            <a:off x="2837468" y="2596937"/>
            <a:ext cx="8622695" cy="1833659"/>
            <a:chOff x="2837468" y="2700634"/>
            <a:chExt cx="8622695" cy="1833659"/>
          </a:xfrm>
        </p:grpSpPr>
        <p:cxnSp>
          <p:nvCxnSpPr>
            <p:cNvPr id="41" name="Straight Connector 40">
              <a:extLst>
                <a:ext uri="{FF2B5EF4-FFF2-40B4-BE49-F238E27FC236}">
                  <a16:creationId xmlns:a16="http://schemas.microsoft.com/office/drawing/2014/main" id="{E8D6BB04-FB19-41EF-A344-4F5474F98037}"/>
                </a:ext>
              </a:extLst>
            </p:cNvPr>
            <p:cNvCxnSpPr>
              <a:cxnSpLocks/>
            </p:cNvCxnSpPr>
            <p:nvPr/>
          </p:nvCxnSpPr>
          <p:spPr>
            <a:xfrm>
              <a:off x="2837468" y="4534293"/>
              <a:ext cx="8622695" cy="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133ACAF0-6B7F-49AC-A33A-3C1376E38A13}"/>
                </a:ext>
              </a:extLst>
            </p:cNvPr>
            <p:cNvCxnSpPr>
              <a:cxnSpLocks/>
            </p:cNvCxnSpPr>
            <p:nvPr/>
          </p:nvCxnSpPr>
          <p:spPr>
            <a:xfrm>
              <a:off x="2837468" y="3923072"/>
              <a:ext cx="8622695" cy="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2F009109-C851-4049-805A-4C347843DFCA}"/>
                </a:ext>
              </a:extLst>
            </p:cNvPr>
            <p:cNvCxnSpPr>
              <a:cxnSpLocks/>
            </p:cNvCxnSpPr>
            <p:nvPr/>
          </p:nvCxnSpPr>
          <p:spPr>
            <a:xfrm>
              <a:off x="2837468" y="3311853"/>
              <a:ext cx="8622695" cy="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3274DDB-7AB3-4CF1-A9CB-3CC290AAB911}"/>
                </a:ext>
              </a:extLst>
            </p:cNvPr>
            <p:cNvCxnSpPr>
              <a:cxnSpLocks/>
            </p:cNvCxnSpPr>
            <p:nvPr/>
          </p:nvCxnSpPr>
          <p:spPr>
            <a:xfrm>
              <a:off x="2837468" y="2700634"/>
              <a:ext cx="8622695" cy="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grpSp>
      <p:sp>
        <p:nvSpPr>
          <p:cNvPr id="196" name="Freeform: Shape 195">
            <a:extLst>
              <a:ext uri="{FF2B5EF4-FFF2-40B4-BE49-F238E27FC236}">
                <a16:creationId xmlns:a16="http://schemas.microsoft.com/office/drawing/2014/main" id="{C2340177-0727-4067-9F7A-B6F3515E8D4F}"/>
              </a:ext>
            </a:extLst>
          </p:cNvPr>
          <p:cNvSpPr/>
          <p:nvPr/>
        </p:nvSpPr>
        <p:spPr>
          <a:xfrm>
            <a:off x="4845050" y="2329904"/>
            <a:ext cx="5810250" cy="1922499"/>
          </a:xfrm>
          <a:custGeom>
            <a:avLst/>
            <a:gdLst>
              <a:gd name="connsiteX0" fmla="*/ 0 w 5810250"/>
              <a:gd name="connsiteY0" fmla="*/ 1801849 h 1922499"/>
              <a:gd name="connsiteX1" fmla="*/ 558800 w 5810250"/>
              <a:gd name="connsiteY1" fmla="*/ 30199 h 1922499"/>
              <a:gd name="connsiteX2" fmla="*/ 1155700 w 5810250"/>
              <a:gd name="connsiteY2" fmla="*/ 639799 h 1922499"/>
              <a:gd name="connsiteX3" fmla="*/ 1797050 w 5810250"/>
              <a:gd name="connsiteY3" fmla="*/ 42899 h 1922499"/>
              <a:gd name="connsiteX4" fmla="*/ 2584450 w 5810250"/>
              <a:gd name="connsiteY4" fmla="*/ 627099 h 1922499"/>
              <a:gd name="connsiteX5" fmla="*/ 3048000 w 5810250"/>
              <a:gd name="connsiteY5" fmla="*/ 436599 h 1922499"/>
              <a:gd name="connsiteX6" fmla="*/ 3530600 w 5810250"/>
              <a:gd name="connsiteY6" fmla="*/ 36549 h 1922499"/>
              <a:gd name="connsiteX7" fmla="*/ 4248150 w 5810250"/>
              <a:gd name="connsiteY7" fmla="*/ 1179549 h 1922499"/>
              <a:gd name="connsiteX8" fmla="*/ 5137150 w 5810250"/>
              <a:gd name="connsiteY8" fmla="*/ 722349 h 1922499"/>
              <a:gd name="connsiteX9" fmla="*/ 5613400 w 5810250"/>
              <a:gd name="connsiteY9" fmla="*/ 1630399 h 1922499"/>
              <a:gd name="connsiteX10" fmla="*/ 5810250 w 5810250"/>
              <a:gd name="connsiteY10" fmla="*/ 1922499 h 1922499"/>
              <a:gd name="connsiteX0" fmla="*/ 0 w 5810250"/>
              <a:gd name="connsiteY0" fmla="*/ 1801849 h 1922499"/>
              <a:gd name="connsiteX1" fmla="*/ 558800 w 5810250"/>
              <a:gd name="connsiteY1" fmla="*/ 30199 h 1922499"/>
              <a:gd name="connsiteX2" fmla="*/ 1155700 w 5810250"/>
              <a:gd name="connsiteY2" fmla="*/ 639799 h 1922499"/>
              <a:gd name="connsiteX3" fmla="*/ 1797050 w 5810250"/>
              <a:gd name="connsiteY3" fmla="*/ 42899 h 1922499"/>
              <a:gd name="connsiteX4" fmla="*/ 2584450 w 5810250"/>
              <a:gd name="connsiteY4" fmla="*/ 627099 h 1922499"/>
              <a:gd name="connsiteX5" fmla="*/ 3048000 w 5810250"/>
              <a:gd name="connsiteY5" fmla="*/ 436599 h 1922499"/>
              <a:gd name="connsiteX6" fmla="*/ 3530600 w 5810250"/>
              <a:gd name="connsiteY6" fmla="*/ 36549 h 1922499"/>
              <a:gd name="connsiteX7" fmla="*/ 4248150 w 5810250"/>
              <a:gd name="connsiteY7" fmla="*/ 1179549 h 1922499"/>
              <a:gd name="connsiteX8" fmla="*/ 5137150 w 5810250"/>
              <a:gd name="connsiteY8" fmla="*/ 722349 h 1922499"/>
              <a:gd name="connsiteX9" fmla="*/ 5613400 w 5810250"/>
              <a:gd name="connsiteY9" fmla="*/ 1630399 h 1922499"/>
              <a:gd name="connsiteX10" fmla="*/ 5810250 w 5810250"/>
              <a:gd name="connsiteY10" fmla="*/ 1922499 h 192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0250" h="1922499">
                <a:moveTo>
                  <a:pt x="0" y="1801849"/>
                </a:moveTo>
                <a:cubicBezTo>
                  <a:pt x="183091" y="1012861"/>
                  <a:pt x="366183" y="223874"/>
                  <a:pt x="558800" y="30199"/>
                </a:cubicBezTo>
                <a:cubicBezTo>
                  <a:pt x="751417" y="-163476"/>
                  <a:pt x="949325" y="637682"/>
                  <a:pt x="1155700" y="639799"/>
                </a:cubicBezTo>
                <a:cubicBezTo>
                  <a:pt x="1362075" y="641916"/>
                  <a:pt x="1558925" y="45016"/>
                  <a:pt x="1797050" y="42899"/>
                </a:cubicBezTo>
                <a:cubicBezTo>
                  <a:pt x="2035175" y="40782"/>
                  <a:pt x="2375958" y="561482"/>
                  <a:pt x="2584450" y="627099"/>
                </a:cubicBezTo>
                <a:cubicBezTo>
                  <a:pt x="2792942" y="692716"/>
                  <a:pt x="2911739" y="565981"/>
                  <a:pt x="3048000" y="436599"/>
                </a:cubicBezTo>
                <a:cubicBezTo>
                  <a:pt x="3184261" y="307217"/>
                  <a:pt x="3330575" y="-87276"/>
                  <a:pt x="3530600" y="36549"/>
                </a:cubicBezTo>
                <a:cubicBezTo>
                  <a:pt x="3730625" y="160374"/>
                  <a:pt x="3980392" y="1065249"/>
                  <a:pt x="4248150" y="1179549"/>
                </a:cubicBezTo>
                <a:cubicBezTo>
                  <a:pt x="4515908" y="1293849"/>
                  <a:pt x="4909608" y="647207"/>
                  <a:pt x="5137150" y="722349"/>
                </a:cubicBezTo>
                <a:cubicBezTo>
                  <a:pt x="5364692" y="797491"/>
                  <a:pt x="5501217" y="1430374"/>
                  <a:pt x="5613400" y="1630399"/>
                </a:cubicBezTo>
                <a:cubicBezTo>
                  <a:pt x="5725583" y="1830424"/>
                  <a:pt x="5767916" y="1876461"/>
                  <a:pt x="5810250" y="192249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5" name="Oval 184">
            <a:extLst>
              <a:ext uri="{FF2B5EF4-FFF2-40B4-BE49-F238E27FC236}">
                <a16:creationId xmlns:a16="http://schemas.microsoft.com/office/drawing/2014/main" id="{7668E962-912E-44A6-A43B-15F47F14A54E}"/>
              </a:ext>
            </a:extLst>
          </p:cNvPr>
          <p:cNvSpPr/>
          <p:nvPr/>
        </p:nvSpPr>
        <p:spPr>
          <a:xfrm>
            <a:off x="4742837" y="4015605"/>
            <a:ext cx="217844" cy="217842"/>
          </a:xfrm>
          <a:prstGeom prst="ellipse">
            <a:avLst/>
          </a:prstGeom>
          <a:noFill/>
          <a:ln w="22225">
            <a:solidFill>
              <a:srgbClr val="FAA6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6" name="Oval 185">
            <a:extLst>
              <a:ext uri="{FF2B5EF4-FFF2-40B4-BE49-F238E27FC236}">
                <a16:creationId xmlns:a16="http://schemas.microsoft.com/office/drawing/2014/main" id="{F5CCEFC0-0C02-4F94-BD24-0CDB5A876286}"/>
              </a:ext>
            </a:extLst>
          </p:cNvPr>
          <p:cNvSpPr/>
          <p:nvPr/>
        </p:nvSpPr>
        <p:spPr>
          <a:xfrm>
            <a:off x="5296875" y="2255364"/>
            <a:ext cx="217844" cy="217842"/>
          </a:xfrm>
          <a:prstGeom prst="ellipse">
            <a:avLst/>
          </a:prstGeom>
          <a:noFill/>
          <a:ln w="22225">
            <a:solidFill>
              <a:srgbClr val="2F4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7" name="Oval 186">
            <a:extLst>
              <a:ext uri="{FF2B5EF4-FFF2-40B4-BE49-F238E27FC236}">
                <a16:creationId xmlns:a16="http://schemas.microsoft.com/office/drawing/2014/main" id="{3E507C97-58AF-4C9C-8463-FAED7C6C59AD}"/>
              </a:ext>
            </a:extLst>
          </p:cNvPr>
          <p:cNvSpPr/>
          <p:nvPr/>
        </p:nvSpPr>
        <p:spPr>
          <a:xfrm>
            <a:off x="5894826" y="2834014"/>
            <a:ext cx="217844" cy="217842"/>
          </a:xfrm>
          <a:prstGeom prst="ellipse">
            <a:avLst/>
          </a:prstGeom>
          <a:noFill/>
          <a:ln w="22225">
            <a:solidFill>
              <a:srgbClr val="FAA6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8" name="Oval 187">
            <a:extLst>
              <a:ext uri="{FF2B5EF4-FFF2-40B4-BE49-F238E27FC236}">
                <a16:creationId xmlns:a16="http://schemas.microsoft.com/office/drawing/2014/main" id="{EC8B4161-AF04-44F2-93A8-87C61B70CBD0}"/>
              </a:ext>
            </a:extLst>
          </p:cNvPr>
          <p:cNvSpPr/>
          <p:nvPr/>
        </p:nvSpPr>
        <p:spPr>
          <a:xfrm>
            <a:off x="6527188" y="2255364"/>
            <a:ext cx="217844" cy="217842"/>
          </a:xfrm>
          <a:prstGeom prst="ellipse">
            <a:avLst/>
          </a:prstGeom>
          <a:noFill/>
          <a:ln w="22225">
            <a:solidFill>
              <a:srgbClr val="2F4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9" name="Oval 188">
            <a:extLst>
              <a:ext uri="{FF2B5EF4-FFF2-40B4-BE49-F238E27FC236}">
                <a16:creationId xmlns:a16="http://schemas.microsoft.com/office/drawing/2014/main" id="{6CCA730A-EBF0-4514-BE71-6E0ED84A4DF0}"/>
              </a:ext>
            </a:extLst>
          </p:cNvPr>
          <p:cNvSpPr/>
          <p:nvPr/>
        </p:nvSpPr>
        <p:spPr>
          <a:xfrm>
            <a:off x="8266293" y="2255364"/>
            <a:ext cx="217844" cy="217842"/>
          </a:xfrm>
          <a:prstGeom prst="ellipse">
            <a:avLst/>
          </a:prstGeom>
          <a:noFill/>
          <a:ln w="22225">
            <a:solidFill>
              <a:srgbClr val="2F4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0" name="Oval 189">
            <a:extLst>
              <a:ext uri="{FF2B5EF4-FFF2-40B4-BE49-F238E27FC236}">
                <a16:creationId xmlns:a16="http://schemas.microsoft.com/office/drawing/2014/main" id="{A8B2CAF6-81CE-4F38-8337-63DD0C497975}"/>
              </a:ext>
            </a:extLst>
          </p:cNvPr>
          <p:cNvSpPr/>
          <p:nvPr/>
        </p:nvSpPr>
        <p:spPr>
          <a:xfrm>
            <a:off x="7306906" y="2834014"/>
            <a:ext cx="217844" cy="217842"/>
          </a:xfrm>
          <a:prstGeom prst="ellipse">
            <a:avLst/>
          </a:prstGeom>
          <a:noFill/>
          <a:ln w="22225">
            <a:solidFill>
              <a:srgbClr val="FAA6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1" name="Oval 190">
            <a:extLst>
              <a:ext uri="{FF2B5EF4-FFF2-40B4-BE49-F238E27FC236}">
                <a16:creationId xmlns:a16="http://schemas.microsoft.com/office/drawing/2014/main" id="{1F1E05BE-BA6A-4A20-B472-B80C2429C257}"/>
              </a:ext>
            </a:extLst>
          </p:cNvPr>
          <p:cNvSpPr/>
          <p:nvPr/>
        </p:nvSpPr>
        <p:spPr>
          <a:xfrm>
            <a:off x="7785819" y="2645116"/>
            <a:ext cx="217844" cy="217842"/>
          </a:xfrm>
          <a:prstGeom prst="ellipse">
            <a:avLst/>
          </a:prstGeom>
          <a:noFill/>
          <a:ln w="22225">
            <a:solidFill>
              <a:srgbClr val="FAA6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2" name="Oval 191">
            <a:extLst>
              <a:ext uri="{FF2B5EF4-FFF2-40B4-BE49-F238E27FC236}">
                <a16:creationId xmlns:a16="http://schemas.microsoft.com/office/drawing/2014/main" id="{0C141839-0D16-44EE-93EF-321EB201CA17}"/>
              </a:ext>
            </a:extLst>
          </p:cNvPr>
          <p:cNvSpPr/>
          <p:nvPr/>
        </p:nvSpPr>
        <p:spPr>
          <a:xfrm>
            <a:off x="9853677" y="2958789"/>
            <a:ext cx="217844" cy="217842"/>
          </a:xfrm>
          <a:prstGeom prst="ellipse">
            <a:avLst/>
          </a:prstGeom>
          <a:noFill/>
          <a:ln w="22225">
            <a:solidFill>
              <a:srgbClr val="FAA6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3" name="Oval 192">
            <a:extLst>
              <a:ext uri="{FF2B5EF4-FFF2-40B4-BE49-F238E27FC236}">
                <a16:creationId xmlns:a16="http://schemas.microsoft.com/office/drawing/2014/main" id="{F2D01CE6-BCFA-4F18-809F-D1211C35B4BA}"/>
              </a:ext>
            </a:extLst>
          </p:cNvPr>
          <p:cNvSpPr/>
          <p:nvPr/>
        </p:nvSpPr>
        <p:spPr>
          <a:xfrm>
            <a:off x="8982043" y="3386856"/>
            <a:ext cx="217844" cy="217842"/>
          </a:xfrm>
          <a:prstGeom prst="ellipse">
            <a:avLst/>
          </a:prstGeom>
          <a:noFill/>
          <a:ln w="22225">
            <a:solidFill>
              <a:srgbClr val="2F4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4" name="Oval 193">
            <a:extLst>
              <a:ext uri="{FF2B5EF4-FFF2-40B4-BE49-F238E27FC236}">
                <a16:creationId xmlns:a16="http://schemas.microsoft.com/office/drawing/2014/main" id="{6F08C8F9-861C-4916-B0C2-952BF7691D19}"/>
              </a:ext>
            </a:extLst>
          </p:cNvPr>
          <p:cNvSpPr/>
          <p:nvPr/>
        </p:nvSpPr>
        <p:spPr>
          <a:xfrm>
            <a:off x="10338948" y="3858957"/>
            <a:ext cx="217844" cy="217842"/>
          </a:xfrm>
          <a:prstGeom prst="ellipse">
            <a:avLst/>
          </a:prstGeom>
          <a:noFill/>
          <a:ln w="22225">
            <a:solidFill>
              <a:srgbClr val="FAA6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5" name="Oval 194">
            <a:extLst>
              <a:ext uri="{FF2B5EF4-FFF2-40B4-BE49-F238E27FC236}">
                <a16:creationId xmlns:a16="http://schemas.microsoft.com/office/drawing/2014/main" id="{073B499B-F4FA-4585-A3DC-9D69C69EF0F0}"/>
              </a:ext>
            </a:extLst>
          </p:cNvPr>
          <p:cNvSpPr/>
          <p:nvPr/>
        </p:nvSpPr>
        <p:spPr>
          <a:xfrm>
            <a:off x="10530879" y="4131889"/>
            <a:ext cx="217844" cy="217842"/>
          </a:xfrm>
          <a:prstGeom prst="ellipse">
            <a:avLst/>
          </a:prstGeom>
          <a:noFill/>
          <a:ln w="22225">
            <a:solidFill>
              <a:srgbClr val="FAA6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0619F6BD-CA26-4BD4-993C-986A93BB3484}"/>
              </a:ext>
            </a:extLst>
          </p:cNvPr>
          <p:cNvSpPr/>
          <p:nvPr/>
        </p:nvSpPr>
        <p:spPr>
          <a:xfrm>
            <a:off x="4774920" y="4046202"/>
            <a:ext cx="156650" cy="156648"/>
          </a:xfrm>
          <a:prstGeom prst="ellipse">
            <a:avLst/>
          </a:prstGeom>
          <a:solidFill>
            <a:srgbClr val="FAA61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3" name="Oval 172">
            <a:extLst>
              <a:ext uri="{FF2B5EF4-FFF2-40B4-BE49-F238E27FC236}">
                <a16:creationId xmlns:a16="http://schemas.microsoft.com/office/drawing/2014/main" id="{54908531-6464-4E6C-847E-983AABB8A765}"/>
              </a:ext>
            </a:extLst>
          </p:cNvPr>
          <p:cNvSpPr/>
          <p:nvPr/>
        </p:nvSpPr>
        <p:spPr>
          <a:xfrm>
            <a:off x="5328958" y="2285961"/>
            <a:ext cx="156650" cy="156648"/>
          </a:xfrm>
          <a:prstGeom prst="ellipse">
            <a:avLst/>
          </a:prstGeom>
          <a:solidFill>
            <a:srgbClr val="39539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n>
                <a:solidFill>
                  <a:srgbClr val="395394"/>
                </a:solidFill>
              </a:ln>
              <a:solidFill>
                <a:srgbClr val="395394"/>
              </a:solidFill>
            </a:endParaRPr>
          </a:p>
        </p:txBody>
      </p:sp>
      <p:sp>
        <p:nvSpPr>
          <p:cNvPr id="174" name="Oval 173">
            <a:extLst>
              <a:ext uri="{FF2B5EF4-FFF2-40B4-BE49-F238E27FC236}">
                <a16:creationId xmlns:a16="http://schemas.microsoft.com/office/drawing/2014/main" id="{3DEF47A3-E399-4198-B6DC-737F4D6EB606}"/>
              </a:ext>
            </a:extLst>
          </p:cNvPr>
          <p:cNvSpPr/>
          <p:nvPr/>
        </p:nvSpPr>
        <p:spPr>
          <a:xfrm>
            <a:off x="5926909" y="2864611"/>
            <a:ext cx="156650" cy="156648"/>
          </a:xfrm>
          <a:prstGeom prst="ellipse">
            <a:avLst/>
          </a:prstGeom>
          <a:solidFill>
            <a:srgbClr val="FAA61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7" name="Oval 176">
            <a:extLst>
              <a:ext uri="{FF2B5EF4-FFF2-40B4-BE49-F238E27FC236}">
                <a16:creationId xmlns:a16="http://schemas.microsoft.com/office/drawing/2014/main" id="{A31031E7-17E3-4AE2-9956-52718F611E6A}"/>
              </a:ext>
            </a:extLst>
          </p:cNvPr>
          <p:cNvSpPr/>
          <p:nvPr/>
        </p:nvSpPr>
        <p:spPr>
          <a:xfrm>
            <a:off x="6559271" y="2285961"/>
            <a:ext cx="156650" cy="156648"/>
          </a:xfrm>
          <a:prstGeom prst="ellipse">
            <a:avLst/>
          </a:prstGeom>
          <a:solidFill>
            <a:srgbClr val="39539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8" name="Oval 177">
            <a:extLst>
              <a:ext uri="{FF2B5EF4-FFF2-40B4-BE49-F238E27FC236}">
                <a16:creationId xmlns:a16="http://schemas.microsoft.com/office/drawing/2014/main" id="{6A0C759B-D242-452A-AAD5-2B584CA2F0F3}"/>
              </a:ext>
            </a:extLst>
          </p:cNvPr>
          <p:cNvSpPr/>
          <p:nvPr/>
        </p:nvSpPr>
        <p:spPr>
          <a:xfrm>
            <a:off x="8298376" y="2285961"/>
            <a:ext cx="156650" cy="156648"/>
          </a:xfrm>
          <a:prstGeom prst="ellipse">
            <a:avLst/>
          </a:prstGeom>
          <a:solidFill>
            <a:srgbClr val="39539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9" name="Oval 178">
            <a:extLst>
              <a:ext uri="{FF2B5EF4-FFF2-40B4-BE49-F238E27FC236}">
                <a16:creationId xmlns:a16="http://schemas.microsoft.com/office/drawing/2014/main" id="{2AD8EDA8-74B6-4FFB-8A93-480E8B0CD822}"/>
              </a:ext>
            </a:extLst>
          </p:cNvPr>
          <p:cNvSpPr/>
          <p:nvPr/>
        </p:nvSpPr>
        <p:spPr>
          <a:xfrm>
            <a:off x="7338989" y="2864611"/>
            <a:ext cx="156650" cy="156648"/>
          </a:xfrm>
          <a:prstGeom prst="ellipse">
            <a:avLst/>
          </a:prstGeom>
          <a:solidFill>
            <a:srgbClr val="FAA61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0" name="Oval 179">
            <a:extLst>
              <a:ext uri="{FF2B5EF4-FFF2-40B4-BE49-F238E27FC236}">
                <a16:creationId xmlns:a16="http://schemas.microsoft.com/office/drawing/2014/main" id="{AD2DFFFF-8B02-4960-99FD-8D00AB472D62}"/>
              </a:ext>
            </a:extLst>
          </p:cNvPr>
          <p:cNvSpPr/>
          <p:nvPr/>
        </p:nvSpPr>
        <p:spPr>
          <a:xfrm>
            <a:off x="7817902" y="2675713"/>
            <a:ext cx="156650" cy="156648"/>
          </a:xfrm>
          <a:prstGeom prst="ellipse">
            <a:avLst/>
          </a:prstGeom>
          <a:solidFill>
            <a:srgbClr val="FAA61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1" name="Oval 180">
            <a:extLst>
              <a:ext uri="{FF2B5EF4-FFF2-40B4-BE49-F238E27FC236}">
                <a16:creationId xmlns:a16="http://schemas.microsoft.com/office/drawing/2014/main" id="{1FE4D587-F14F-4E50-B638-64AFEDBD6F4D}"/>
              </a:ext>
            </a:extLst>
          </p:cNvPr>
          <p:cNvSpPr/>
          <p:nvPr/>
        </p:nvSpPr>
        <p:spPr>
          <a:xfrm>
            <a:off x="9885760" y="2989386"/>
            <a:ext cx="156650" cy="156648"/>
          </a:xfrm>
          <a:prstGeom prst="ellipse">
            <a:avLst/>
          </a:prstGeom>
          <a:solidFill>
            <a:srgbClr val="FAA61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2" name="Oval 181">
            <a:extLst>
              <a:ext uri="{FF2B5EF4-FFF2-40B4-BE49-F238E27FC236}">
                <a16:creationId xmlns:a16="http://schemas.microsoft.com/office/drawing/2014/main" id="{0E619B3B-C29C-4CA8-8781-0F878BC66D49}"/>
              </a:ext>
            </a:extLst>
          </p:cNvPr>
          <p:cNvSpPr/>
          <p:nvPr/>
        </p:nvSpPr>
        <p:spPr>
          <a:xfrm>
            <a:off x="9014126" y="3417453"/>
            <a:ext cx="156650" cy="156648"/>
          </a:xfrm>
          <a:prstGeom prst="ellipse">
            <a:avLst/>
          </a:prstGeom>
          <a:solidFill>
            <a:srgbClr val="39539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3" name="Oval 182">
            <a:extLst>
              <a:ext uri="{FF2B5EF4-FFF2-40B4-BE49-F238E27FC236}">
                <a16:creationId xmlns:a16="http://schemas.microsoft.com/office/drawing/2014/main" id="{E798D8F4-C32E-434F-BA39-1560DBB52CDA}"/>
              </a:ext>
            </a:extLst>
          </p:cNvPr>
          <p:cNvSpPr/>
          <p:nvPr/>
        </p:nvSpPr>
        <p:spPr>
          <a:xfrm>
            <a:off x="10371031" y="3889554"/>
            <a:ext cx="156650" cy="156648"/>
          </a:xfrm>
          <a:prstGeom prst="ellipse">
            <a:avLst/>
          </a:prstGeom>
          <a:solidFill>
            <a:srgbClr val="FAA61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4" name="Oval 183">
            <a:extLst>
              <a:ext uri="{FF2B5EF4-FFF2-40B4-BE49-F238E27FC236}">
                <a16:creationId xmlns:a16="http://schemas.microsoft.com/office/drawing/2014/main" id="{725A986E-8128-42E7-8EEE-D10CC9D8C018}"/>
              </a:ext>
            </a:extLst>
          </p:cNvPr>
          <p:cNvSpPr/>
          <p:nvPr/>
        </p:nvSpPr>
        <p:spPr>
          <a:xfrm>
            <a:off x="10562962" y="4162486"/>
            <a:ext cx="156650" cy="156648"/>
          </a:xfrm>
          <a:prstGeom prst="ellipse">
            <a:avLst/>
          </a:prstGeom>
          <a:solidFill>
            <a:srgbClr val="FAA61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7" name="Rectangle 86">
            <a:extLst>
              <a:ext uri="{FF2B5EF4-FFF2-40B4-BE49-F238E27FC236}">
                <a16:creationId xmlns:a16="http://schemas.microsoft.com/office/drawing/2014/main" id="{A0776F36-A11F-4DCA-B4C3-C02D5378ABFF}"/>
              </a:ext>
            </a:extLst>
          </p:cNvPr>
          <p:cNvSpPr/>
          <p:nvPr/>
        </p:nvSpPr>
        <p:spPr>
          <a:xfrm>
            <a:off x="-9010" y="4878396"/>
            <a:ext cx="12201009" cy="2001505"/>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t"/>
          <a:lstStyle/>
          <a:p>
            <a:pPr algn="ctr"/>
            <a:endParaRPr lang="en-IN" sz="1400">
              <a:solidFill>
                <a:schemeClr val="tx1"/>
              </a:solidFill>
              <a:latin typeface="Segoe UI Bold" panose="020B0802040204020203" pitchFamily="34" charset="0"/>
              <a:cs typeface="Segoe UI Bold" panose="020B0802040204020203" pitchFamily="34" charset="0"/>
            </a:endParaRPr>
          </a:p>
        </p:txBody>
      </p:sp>
      <p:sp>
        <p:nvSpPr>
          <p:cNvPr id="88" name="TextBox 87">
            <a:extLst>
              <a:ext uri="{FF2B5EF4-FFF2-40B4-BE49-F238E27FC236}">
                <a16:creationId xmlns:a16="http://schemas.microsoft.com/office/drawing/2014/main" id="{9752BC7C-66CF-4278-B2D4-015E7DBD3AB6}"/>
              </a:ext>
            </a:extLst>
          </p:cNvPr>
          <p:cNvSpPr txBox="1"/>
          <p:nvPr/>
        </p:nvSpPr>
        <p:spPr>
          <a:xfrm>
            <a:off x="2874402" y="2131639"/>
            <a:ext cx="1544034" cy="400110"/>
          </a:xfrm>
          <a:prstGeom prst="rect">
            <a:avLst/>
          </a:prstGeom>
          <a:noFill/>
        </p:spPr>
        <p:txBody>
          <a:bodyPr wrap="square">
            <a:spAutoFit/>
          </a:bodyPr>
          <a:lstStyle/>
          <a:p>
            <a:r>
              <a:rPr lang="en-IN" sz="1000" b="1">
                <a:latin typeface="Montserrat Medium" panose="02000505000000020004" pitchFamily="2" charset="77"/>
                <a:cs typeface="Segoe UI Bold" panose="020B0802040204020203" pitchFamily="34" charset="0"/>
              </a:rPr>
              <a:t>FUTURE SAP S/4 ENTERPRISE</a:t>
            </a:r>
          </a:p>
        </p:txBody>
      </p:sp>
      <p:sp>
        <p:nvSpPr>
          <p:cNvPr id="89" name="TextBox 88">
            <a:extLst>
              <a:ext uri="{FF2B5EF4-FFF2-40B4-BE49-F238E27FC236}">
                <a16:creationId xmlns:a16="http://schemas.microsoft.com/office/drawing/2014/main" id="{D38FCF90-3D2F-4241-B25B-7590DD8F7362}"/>
              </a:ext>
            </a:extLst>
          </p:cNvPr>
          <p:cNvSpPr txBox="1"/>
          <p:nvPr/>
        </p:nvSpPr>
        <p:spPr>
          <a:xfrm>
            <a:off x="2874402" y="2742858"/>
            <a:ext cx="1544034" cy="400110"/>
          </a:xfrm>
          <a:prstGeom prst="rect">
            <a:avLst/>
          </a:prstGeom>
          <a:noFill/>
        </p:spPr>
        <p:txBody>
          <a:bodyPr wrap="square">
            <a:spAutoFit/>
          </a:bodyPr>
          <a:lstStyle/>
          <a:p>
            <a:r>
              <a:rPr lang="en-IN" sz="1000" b="1">
                <a:latin typeface="Montserrat Medium" panose="02000505000000020004" pitchFamily="2" charset="77"/>
                <a:cs typeface="Segoe UI Bold" panose="020B0802040204020203" pitchFamily="34" charset="0"/>
              </a:rPr>
              <a:t>TECHNOLOGY ECOSYSTEM</a:t>
            </a:r>
          </a:p>
        </p:txBody>
      </p:sp>
      <p:sp>
        <p:nvSpPr>
          <p:cNvPr id="90" name="TextBox 89">
            <a:extLst>
              <a:ext uri="{FF2B5EF4-FFF2-40B4-BE49-F238E27FC236}">
                <a16:creationId xmlns:a16="http://schemas.microsoft.com/office/drawing/2014/main" id="{192C9588-720E-4DAA-9A6E-457FE23EF3F7}"/>
              </a:ext>
            </a:extLst>
          </p:cNvPr>
          <p:cNvSpPr txBox="1"/>
          <p:nvPr/>
        </p:nvSpPr>
        <p:spPr>
          <a:xfrm>
            <a:off x="2874402" y="3354076"/>
            <a:ext cx="1544034" cy="400110"/>
          </a:xfrm>
          <a:prstGeom prst="rect">
            <a:avLst/>
          </a:prstGeom>
          <a:noFill/>
        </p:spPr>
        <p:txBody>
          <a:bodyPr wrap="square">
            <a:spAutoFit/>
          </a:bodyPr>
          <a:lstStyle/>
          <a:p>
            <a:r>
              <a:rPr lang="en-IN" sz="1000" b="1">
                <a:latin typeface="Montserrat Medium" panose="02000505000000020004" pitchFamily="2" charset="77"/>
                <a:cs typeface="Segoe UI Bold" panose="020B0802040204020203" pitchFamily="34" charset="0"/>
              </a:rPr>
              <a:t>CHANGE IMPACT &amp; STRATEGY</a:t>
            </a:r>
            <a:endParaRPr lang="en-IN" sz="1000" b="1">
              <a:solidFill>
                <a:srgbClr val="395394"/>
              </a:solidFill>
              <a:latin typeface="Montserrat Medium" panose="02000505000000020004" pitchFamily="2" charset="77"/>
              <a:cs typeface="Segoe UI Bold" panose="020B0802040204020203" pitchFamily="34" charset="0"/>
            </a:endParaRPr>
          </a:p>
        </p:txBody>
      </p:sp>
      <p:sp>
        <p:nvSpPr>
          <p:cNvPr id="197" name="TextBox 196">
            <a:extLst>
              <a:ext uri="{FF2B5EF4-FFF2-40B4-BE49-F238E27FC236}">
                <a16:creationId xmlns:a16="http://schemas.microsoft.com/office/drawing/2014/main" id="{7EFF94EF-150B-4BD5-B76F-8BED39FC1962}"/>
              </a:ext>
            </a:extLst>
          </p:cNvPr>
          <p:cNvSpPr txBox="1"/>
          <p:nvPr/>
        </p:nvSpPr>
        <p:spPr>
          <a:xfrm>
            <a:off x="4469606" y="2132302"/>
            <a:ext cx="819665" cy="461665"/>
          </a:xfrm>
          <a:prstGeom prst="rect">
            <a:avLst/>
          </a:prstGeom>
          <a:noFill/>
        </p:spPr>
        <p:txBody>
          <a:bodyPr wrap="square" anchor="ctr">
            <a:spAutoFit/>
          </a:bodyPr>
          <a:lstStyle/>
          <a:p>
            <a:pPr algn="r"/>
            <a:r>
              <a:rPr lang="en-IN" sz="800">
                <a:latin typeface="Montserrat Medium" panose="02000505000000020004" pitchFamily="2" charset="77"/>
                <a:cs typeface="Segoe UI Light" panose="020B0502040204020203" pitchFamily="34" charset="0"/>
              </a:rPr>
              <a:t>FUNCTION PROCESS REVIEW</a:t>
            </a:r>
          </a:p>
        </p:txBody>
      </p:sp>
      <p:sp>
        <p:nvSpPr>
          <p:cNvPr id="198" name="TextBox 197">
            <a:extLst>
              <a:ext uri="{FF2B5EF4-FFF2-40B4-BE49-F238E27FC236}">
                <a16:creationId xmlns:a16="http://schemas.microsoft.com/office/drawing/2014/main" id="{BC0E8269-2F1F-4F12-B746-B909E69DE359}"/>
              </a:ext>
            </a:extLst>
          </p:cNvPr>
          <p:cNvSpPr txBox="1"/>
          <p:nvPr/>
        </p:nvSpPr>
        <p:spPr>
          <a:xfrm>
            <a:off x="6810532" y="2077039"/>
            <a:ext cx="1096607" cy="461665"/>
          </a:xfrm>
          <a:prstGeom prst="rect">
            <a:avLst/>
          </a:prstGeom>
          <a:noFill/>
        </p:spPr>
        <p:txBody>
          <a:bodyPr wrap="square" anchor="ctr">
            <a:spAutoFit/>
          </a:bodyPr>
          <a:lstStyle/>
          <a:p>
            <a:r>
              <a:rPr lang="en-IN" sz="800">
                <a:latin typeface="Montserrat Medium" panose="02000505000000020004" pitchFamily="2" charset="77"/>
                <a:cs typeface="Segoe UI Light" panose="020B0502040204020203" pitchFamily="34" charset="0"/>
              </a:rPr>
              <a:t>S/4 FUNCTIONAL CAPABILITY WORKSHOPS</a:t>
            </a:r>
          </a:p>
        </p:txBody>
      </p:sp>
      <p:sp>
        <p:nvSpPr>
          <p:cNvPr id="199" name="TextBox 198">
            <a:extLst>
              <a:ext uri="{FF2B5EF4-FFF2-40B4-BE49-F238E27FC236}">
                <a16:creationId xmlns:a16="http://schemas.microsoft.com/office/drawing/2014/main" id="{11829A87-91CB-496D-9C88-C401B82CD6C4}"/>
              </a:ext>
            </a:extLst>
          </p:cNvPr>
          <p:cNvSpPr txBox="1"/>
          <p:nvPr/>
        </p:nvSpPr>
        <p:spPr>
          <a:xfrm>
            <a:off x="8517552" y="2138595"/>
            <a:ext cx="788424" cy="338554"/>
          </a:xfrm>
          <a:prstGeom prst="rect">
            <a:avLst/>
          </a:prstGeom>
          <a:noFill/>
        </p:spPr>
        <p:txBody>
          <a:bodyPr wrap="square" anchor="ctr">
            <a:spAutoFit/>
          </a:bodyPr>
          <a:lstStyle/>
          <a:p>
            <a:r>
              <a:rPr lang="en-IN" sz="800">
                <a:latin typeface="Montserrat Medium" panose="02000505000000020004" pitchFamily="2" charset="77"/>
                <a:cs typeface="Segoe UI Light" panose="020B0502040204020203" pitchFamily="34" charset="0"/>
              </a:rPr>
              <a:t>BUSINESS CASE</a:t>
            </a:r>
          </a:p>
        </p:txBody>
      </p:sp>
      <p:sp>
        <p:nvSpPr>
          <p:cNvPr id="200" name="TextBox 199">
            <a:extLst>
              <a:ext uri="{FF2B5EF4-FFF2-40B4-BE49-F238E27FC236}">
                <a16:creationId xmlns:a16="http://schemas.microsoft.com/office/drawing/2014/main" id="{47B79B95-E848-4CB2-B4EF-0B3CFC7ECC28}"/>
              </a:ext>
            </a:extLst>
          </p:cNvPr>
          <p:cNvSpPr txBox="1"/>
          <p:nvPr/>
        </p:nvSpPr>
        <p:spPr>
          <a:xfrm>
            <a:off x="4837613" y="2860180"/>
            <a:ext cx="1115307" cy="338554"/>
          </a:xfrm>
          <a:prstGeom prst="rect">
            <a:avLst/>
          </a:prstGeom>
          <a:noFill/>
        </p:spPr>
        <p:txBody>
          <a:bodyPr wrap="square" anchor="ctr">
            <a:spAutoFit/>
          </a:bodyPr>
          <a:lstStyle/>
          <a:p>
            <a:pPr algn="r"/>
            <a:r>
              <a:rPr lang="en-IN" sz="800">
                <a:latin typeface="Montserrat Medium" panose="02000505000000020004" pitchFamily="2" charset="77"/>
                <a:cs typeface="Segoe UI Light" panose="020B0502040204020203" pitchFamily="34" charset="0"/>
              </a:rPr>
              <a:t>APPLICATION ARCHITECTURE</a:t>
            </a:r>
          </a:p>
        </p:txBody>
      </p:sp>
      <p:sp>
        <p:nvSpPr>
          <p:cNvPr id="201" name="TextBox 200">
            <a:extLst>
              <a:ext uri="{FF2B5EF4-FFF2-40B4-BE49-F238E27FC236}">
                <a16:creationId xmlns:a16="http://schemas.microsoft.com/office/drawing/2014/main" id="{DB1D511D-7393-4B16-8651-7667009027F6}"/>
              </a:ext>
            </a:extLst>
          </p:cNvPr>
          <p:cNvSpPr txBox="1"/>
          <p:nvPr/>
        </p:nvSpPr>
        <p:spPr>
          <a:xfrm>
            <a:off x="6303590" y="2860181"/>
            <a:ext cx="1045738" cy="338554"/>
          </a:xfrm>
          <a:prstGeom prst="rect">
            <a:avLst/>
          </a:prstGeom>
          <a:noFill/>
        </p:spPr>
        <p:txBody>
          <a:bodyPr wrap="square" anchor="ctr">
            <a:spAutoFit/>
          </a:bodyPr>
          <a:lstStyle/>
          <a:p>
            <a:pPr algn="r"/>
            <a:r>
              <a:rPr lang="en-IN" sz="800">
                <a:latin typeface="Montserrat Medium" panose="02000505000000020004" pitchFamily="2" charset="77"/>
                <a:cs typeface="Segoe UI Light" panose="020B0502040204020203" pitchFamily="34" charset="0"/>
              </a:rPr>
              <a:t>INTEGRATION APPROACH</a:t>
            </a:r>
          </a:p>
        </p:txBody>
      </p:sp>
      <p:sp>
        <p:nvSpPr>
          <p:cNvPr id="202" name="TextBox 201">
            <a:extLst>
              <a:ext uri="{FF2B5EF4-FFF2-40B4-BE49-F238E27FC236}">
                <a16:creationId xmlns:a16="http://schemas.microsoft.com/office/drawing/2014/main" id="{720B842D-3124-4FBF-9767-1D00670ACFCA}"/>
              </a:ext>
            </a:extLst>
          </p:cNvPr>
          <p:cNvSpPr txBox="1"/>
          <p:nvPr/>
        </p:nvSpPr>
        <p:spPr>
          <a:xfrm>
            <a:off x="7715670" y="2861311"/>
            <a:ext cx="1125778" cy="338554"/>
          </a:xfrm>
          <a:prstGeom prst="rect">
            <a:avLst/>
          </a:prstGeom>
          <a:noFill/>
        </p:spPr>
        <p:txBody>
          <a:bodyPr wrap="square" anchor="ctr">
            <a:spAutoFit/>
          </a:bodyPr>
          <a:lstStyle/>
          <a:p>
            <a:r>
              <a:rPr lang="en-IN" sz="800">
                <a:latin typeface="Montserrat Medium" panose="02000505000000020004" pitchFamily="2" charset="77"/>
                <a:cs typeface="Segoe UI Light" panose="020B0502040204020203" pitchFamily="34" charset="0"/>
              </a:rPr>
              <a:t>DATA / SECURITY ARCHITECTURE</a:t>
            </a:r>
          </a:p>
        </p:txBody>
      </p:sp>
      <p:sp>
        <p:nvSpPr>
          <p:cNvPr id="203" name="TextBox 202">
            <a:extLst>
              <a:ext uri="{FF2B5EF4-FFF2-40B4-BE49-F238E27FC236}">
                <a16:creationId xmlns:a16="http://schemas.microsoft.com/office/drawing/2014/main" id="{CDFB5D84-8E69-4BB9-BEAB-9C4374646DBF}"/>
              </a:ext>
            </a:extLst>
          </p:cNvPr>
          <p:cNvSpPr txBox="1"/>
          <p:nvPr/>
        </p:nvSpPr>
        <p:spPr>
          <a:xfrm>
            <a:off x="10078106" y="2861310"/>
            <a:ext cx="1008268" cy="338554"/>
          </a:xfrm>
          <a:prstGeom prst="rect">
            <a:avLst/>
          </a:prstGeom>
          <a:noFill/>
        </p:spPr>
        <p:txBody>
          <a:bodyPr wrap="square" anchor="ctr">
            <a:spAutoFit/>
          </a:bodyPr>
          <a:lstStyle/>
          <a:p>
            <a:r>
              <a:rPr lang="en-IN" sz="800">
                <a:latin typeface="Montserrat Medium" panose="02000505000000020004" pitchFamily="2" charset="77"/>
                <a:cs typeface="Segoe UI Light" panose="020B0502040204020203" pitchFamily="34" charset="0"/>
              </a:rPr>
              <a:t>TECNOLOGY ARCHITECTURE</a:t>
            </a:r>
          </a:p>
        </p:txBody>
      </p:sp>
      <p:sp>
        <p:nvSpPr>
          <p:cNvPr id="204" name="TextBox 203">
            <a:extLst>
              <a:ext uri="{FF2B5EF4-FFF2-40B4-BE49-F238E27FC236}">
                <a16:creationId xmlns:a16="http://schemas.microsoft.com/office/drawing/2014/main" id="{80BECB33-3ED4-4372-B123-F3C962D7146C}"/>
              </a:ext>
            </a:extLst>
          </p:cNvPr>
          <p:cNvSpPr txBox="1"/>
          <p:nvPr/>
        </p:nvSpPr>
        <p:spPr>
          <a:xfrm>
            <a:off x="9173614" y="3472529"/>
            <a:ext cx="1288198" cy="338554"/>
          </a:xfrm>
          <a:prstGeom prst="rect">
            <a:avLst/>
          </a:prstGeom>
          <a:noFill/>
        </p:spPr>
        <p:txBody>
          <a:bodyPr wrap="square" anchor="ctr">
            <a:spAutoFit/>
          </a:bodyPr>
          <a:lstStyle/>
          <a:p>
            <a:r>
              <a:rPr lang="en-IN" sz="800">
                <a:latin typeface="Montserrat Medium" panose="02000505000000020004" pitchFamily="2" charset="77"/>
                <a:cs typeface="Segoe UI Light" panose="020B0502040204020203" pitchFamily="34" charset="0"/>
              </a:rPr>
              <a:t>CHANGE IMPACT &amp; STRATEGY READOUT</a:t>
            </a:r>
          </a:p>
        </p:txBody>
      </p:sp>
      <p:sp>
        <p:nvSpPr>
          <p:cNvPr id="205" name="TextBox 204">
            <a:extLst>
              <a:ext uri="{FF2B5EF4-FFF2-40B4-BE49-F238E27FC236}">
                <a16:creationId xmlns:a16="http://schemas.microsoft.com/office/drawing/2014/main" id="{02EBCD8F-60E6-4F3D-855A-ACAFF00DE0BD}"/>
              </a:ext>
            </a:extLst>
          </p:cNvPr>
          <p:cNvSpPr txBox="1"/>
          <p:nvPr/>
        </p:nvSpPr>
        <p:spPr>
          <a:xfrm>
            <a:off x="9305977" y="3894153"/>
            <a:ext cx="1054568" cy="461665"/>
          </a:xfrm>
          <a:prstGeom prst="rect">
            <a:avLst/>
          </a:prstGeom>
          <a:noFill/>
        </p:spPr>
        <p:txBody>
          <a:bodyPr wrap="square" anchor="ctr">
            <a:spAutoFit/>
          </a:bodyPr>
          <a:lstStyle/>
          <a:p>
            <a:pPr algn="r"/>
            <a:r>
              <a:rPr lang="en-IN" sz="800">
                <a:latin typeface="Montserrat Medium" panose="02000505000000020004" pitchFamily="2" charset="77"/>
                <a:cs typeface="Segoe UI Light" panose="020B0502040204020203" pitchFamily="34" charset="0"/>
              </a:rPr>
              <a:t>ROADMAP &amp; DEPLOYMENT PLAN</a:t>
            </a:r>
          </a:p>
        </p:txBody>
      </p:sp>
      <p:sp>
        <p:nvSpPr>
          <p:cNvPr id="208" name="TextBox 207">
            <a:extLst>
              <a:ext uri="{FF2B5EF4-FFF2-40B4-BE49-F238E27FC236}">
                <a16:creationId xmlns:a16="http://schemas.microsoft.com/office/drawing/2014/main" id="{DE61C3C6-20ED-46F8-B245-4105FF3831B6}"/>
              </a:ext>
            </a:extLst>
          </p:cNvPr>
          <p:cNvSpPr txBox="1"/>
          <p:nvPr/>
        </p:nvSpPr>
        <p:spPr>
          <a:xfrm>
            <a:off x="4992765" y="3894153"/>
            <a:ext cx="990652" cy="461665"/>
          </a:xfrm>
          <a:prstGeom prst="rect">
            <a:avLst/>
          </a:prstGeom>
          <a:noFill/>
        </p:spPr>
        <p:txBody>
          <a:bodyPr wrap="square" anchor="ctr">
            <a:spAutoFit/>
          </a:bodyPr>
          <a:lstStyle/>
          <a:p>
            <a:r>
              <a:rPr lang="en-IN" sz="800">
                <a:latin typeface="Montserrat Medium" panose="02000505000000020004" pitchFamily="2" charset="77"/>
                <a:cs typeface="Segoe UI Light" panose="020B0502040204020203" pitchFamily="34" charset="0"/>
              </a:rPr>
              <a:t>ROADMAP DEPLOYMENT LEVERS</a:t>
            </a:r>
          </a:p>
        </p:txBody>
      </p:sp>
      <p:sp>
        <p:nvSpPr>
          <p:cNvPr id="209" name="TextBox 208">
            <a:extLst>
              <a:ext uri="{FF2B5EF4-FFF2-40B4-BE49-F238E27FC236}">
                <a16:creationId xmlns:a16="http://schemas.microsoft.com/office/drawing/2014/main" id="{EFAB0DF7-7B49-49CF-9CCD-9C22B5FC1B99}"/>
              </a:ext>
            </a:extLst>
          </p:cNvPr>
          <p:cNvSpPr txBox="1"/>
          <p:nvPr/>
        </p:nvSpPr>
        <p:spPr>
          <a:xfrm>
            <a:off x="6000084" y="3940319"/>
            <a:ext cx="2479193" cy="369332"/>
          </a:xfrm>
          <a:prstGeom prst="rect">
            <a:avLst/>
          </a:prstGeom>
          <a:noFill/>
        </p:spPr>
        <p:txBody>
          <a:bodyPr wrap="square" anchor="ctr">
            <a:spAutoFit/>
          </a:bodyPr>
          <a:lstStyle/>
          <a:p>
            <a:pPr algn="ctr"/>
            <a:r>
              <a:rPr lang="en-IN" sz="900">
                <a:latin typeface="Montserrat" panose="02000505000000020004" pitchFamily="2" charset="77"/>
                <a:cs typeface="Segoe UI Bold" panose="020B0802040204020203" pitchFamily="34" charset="0"/>
              </a:rPr>
              <a:t>PROACTIVE LEADERSHIP ENABLEMENT</a:t>
            </a:r>
          </a:p>
        </p:txBody>
      </p:sp>
      <p:sp>
        <p:nvSpPr>
          <p:cNvPr id="210" name="TextBox 209">
            <a:extLst>
              <a:ext uri="{FF2B5EF4-FFF2-40B4-BE49-F238E27FC236}">
                <a16:creationId xmlns:a16="http://schemas.microsoft.com/office/drawing/2014/main" id="{0F1A4018-4008-4106-8DDE-9C4834B2940F}"/>
              </a:ext>
            </a:extLst>
          </p:cNvPr>
          <p:cNvSpPr txBox="1"/>
          <p:nvPr/>
        </p:nvSpPr>
        <p:spPr>
          <a:xfrm>
            <a:off x="6216172" y="4323079"/>
            <a:ext cx="1865286" cy="215444"/>
          </a:xfrm>
          <a:prstGeom prst="rect">
            <a:avLst/>
          </a:prstGeom>
          <a:solidFill>
            <a:schemeClr val="bg1"/>
          </a:solidFill>
        </p:spPr>
        <p:txBody>
          <a:bodyPr wrap="square" anchor="ctr">
            <a:spAutoFit/>
          </a:bodyPr>
          <a:lstStyle/>
          <a:p>
            <a:pPr algn="ctr"/>
            <a:r>
              <a:rPr lang="en-IN" sz="800" b="1" dirty="0">
                <a:latin typeface="Montserrat" panose="02000505000000020004" pitchFamily="2" charset="77"/>
                <a:cs typeface="Segoe UI Bold" panose="020B0802040204020203" pitchFamily="34" charset="0"/>
              </a:rPr>
              <a:t>ASSESSMENT PHASE</a:t>
            </a:r>
          </a:p>
        </p:txBody>
      </p:sp>
      <p:sp>
        <p:nvSpPr>
          <p:cNvPr id="212" name="TextBox 211">
            <a:extLst>
              <a:ext uri="{FF2B5EF4-FFF2-40B4-BE49-F238E27FC236}">
                <a16:creationId xmlns:a16="http://schemas.microsoft.com/office/drawing/2014/main" id="{19C8EBDE-9D80-496E-9543-4EA68F415BA7}"/>
              </a:ext>
            </a:extLst>
          </p:cNvPr>
          <p:cNvSpPr txBox="1"/>
          <p:nvPr/>
        </p:nvSpPr>
        <p:spPr>
          <a:xfrm>
            <a:off x="947160" y="5144293"/>
            <a:ext cx="2112586" cy="800219"/>
          </a:xfrm>
          <a:prstGeom prst="rect">
            <a:avLst/>
          </a:prstGeom>
          <a:noFill/>
        </p:spPr>
        <p:txBody>
          <a:bodyPr wrap="square">
            <a:spAutoFit/>
          </a:bodyPr>
          <a:lstStyle/>
          <a:p>
            <a:r>
              <a:rPr lang="en-IN" sz="1000" b="1">
                <a:latin typeface="Montserrat SemiBold" panose="02000505000000020004" pitchFamily="2" charset="77"/>
                <a:cs typeface="Segoe UI Bold" panose="020B0802040204020203" pitchFamily="34" charset="0"/>
              </a:rPr>
              <a:t>Plan/ Mobilize</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Define key stakeholder &amp; governance</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Stakeholder/ Governance</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Workplan development</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Request &amp; collect key data &amp; inputs</a:t>
            </a:r>
          </a:p>
        </p:txBody>
      </p:sp>
      <p:sp>
        <p:nvSpPr>
          <p:cNvPr id="224" name="TextBox 223">
            <a:extLst>
              <a:ext uri="{FF2B5EF4-FFF2-40B4-BE49-F238E27FC236}">
                <a16:creationId xmlns:a16="http://schemas.microsoft.com/office/drawing/2014/main" id="{8FD29C86-BA42-455E-9F78-479745E29B4C}"/>
              </a:ext>
            </a:extLst>
          </p:cNvPr>
          <p:cNvSpPr txBox="1"/>
          <p:nvPr/>
        </p:nvSpPr>
        <p:spPr>
          <a:xfrm>
            <a:off x="3551002" y="5153383"/>
            <a:ext cx="2363896" cy="1084912"/>
          </a:xfrm>
          <a:prstGeom prst="rect">
            <a:avLst/>
          </a:prstGeom>
          <a:noFill/>
        </p:spPr>
        <p:txBody>
          <a:bodyPr wrap="square">
            <a:spAutoFit/>
          </a:bodyPr>
          <a:lstStyle/>
          <a:p>
            <a:r>
              <a:rPr lang="en-IN" sz="1050" b="1">
                <a:latin typeface="Montserrat SemiBold" panose="02000505000000020004" pitchFamily="2" charset="77"/>
                <a:cs typeface="Segoe UI Bold" panose="020B0802040204020203" pitchFamily="34" charset="0"/>
              </a:rPr>
              <a:t>Assessment</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Describe prelim. Future state processes</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Processes and application mapping</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Describe &amp; decide on automation and analytics opportunities</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Decide technology, organization, value, experience and data impact</a:t>
            </a:r>
          </a:p>
        </p:txBody>
      </p:sp>
      <p:sp>
        <p:nvSpPr>
          <p:cNvPr id="230" name="TextBox 229">
            <a:extLst>
              <a:ext uri="{FF2B5EF4-FFF2-40B4-BE49-F238E27FC236}">
                <a16:creationId xmlns:a16="http://schemas.microsoft.com/office/drawing/2014/main" id="{7390DE95-316D-4C10-A64D-EA2D13C6B787}"/>
              </a:ext>
            </a:extLst>
          </p:cNvPr>
          <p:cNvSpPr txBox="1"/>
          <p:nvPr/>
        </p:nvSpPr>
        <p:spPr>
          <a:xfrm>
            <a:off x="6436508" y="5138369"/>
            <a:ext cx="2267499" cy="946413"/>
          </a:xfrm>
          <a:prstGeom prst="rect">
            <a:avLst/>
          </a:prstGeom>
          <a:noFill/>
        </p:spPr>
        <p:txBody>
          <a:bodyPr wrap="square">
            <a:spAutoFit/>
          </a:bodyPr>
          <a:lstStyle/>
          <a:p>
            <a:r>
              <a:rPr lang="en-IN" sz="1050" b="1">
                <a:latin typeface="Montserrat SemiBold" panose="02000505000000020004" pitchFamily="2" charset="77"/>
                <a:cs typeface="Segoe UI Bold" panose="020B0802040204020203" pitchFamily="34" charset="0"/>
              </a:rPr>
              <a:t>Process segmentation &amp; value</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Decide on future s4 processes</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Decide on automation and analytics priorities</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Align and decide on change impacts</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Build and validate business case</a:t>
            </a:r>
          </a:p>
        </p:txBody>
      </p:sp>
      <p:sp>
        <p:nvSpPr>
          <p:cNvPr id="242" name="TextBox 241">
            <a:extLst>
              <a:ext uri="{FF2B5EF4-FFF2-40B4-BE49-F238E27FC236}">
                <a16:creationId xmlns:a16="http://schemas.microsoft.com/office/drawing/2014/main" id="{3DE17AF3-78FB-4FC0-AE4D-4414DB778677}"/>
              </a:ext>
            </a:extLst>
          </p:cNvPr>
          <p:cNvSpPr txBox="1"/>
          <p:nvPr/>
        </p:nvSpPr>
        <p:spPr>
          <a:xfrm>
            <a:off x="9305976" y="5138365"/>
            <a:ext cx="2477596" cy="1084912"/>
          </a:xfrm>
          <a:prstGeom prst="rect">
            <a:avLst/>
          </a:prstGeom>
          <a:noFill/>
        </p:spPr>
        <p:txBody>
          <a:bodyPr wrap="square">
            <a:spAutoFit/>
          </a:bodyPr>
          <a:lstStyle/>
          <a:p>
            <a:r>
              <a:rPr lang="en-IN" sz="1050" b="1">
                <a:latin typeface="Montserrat Medium" panose="02000505000000020004" pitchFamily="2" charset="77"/>
                <a:cs typeface="Segoe UI Bold" panose="020B0802040204020203" pitchFamily="34" charset="0"/>
              </a:rPr>
              <a:t>Recommendation to board</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Multi phase plan: prioritized &amp; sequenced multi-year implementation roadmap</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Resources documented for all future phases within the roadmap</a:t>
            </a:r>
          </a:p>
          <a:p>
            <a:pPr marL="108000" indent="-108000">
              <a:buFont typeface="Arial" panose="020B0604020202020204" pitchFamily="34" charset="0"/>
              <a:buChar char="•"/>
            </a:pPr>
            <a:r>
              <a:rPr lang="en-IN" sz="900">
                <a:latin typeface="Montserrat Medium" panose="02000505000000020004" pitchFamily="2" charset="77"/>
                <a:cs typeface="Segoe UI Light" panose="020B0502040204020203" pitchFamily="34" charset="0"/>
              </a:rPr>
              <a:t>Advanced business capability recommendations</a:t>
            </a:r>
          </a:p>
        </p:txBody>
      </p:sp>
      <p:grpSp>
        <p:nvGrpSpPr>
          <p:cNvPr id="253" name="Group 5">
            <a:extLst>
              <a:ext uri="{FF2B5EF4-FFF2-40B4-BE49-F238E27FC236}">
                <a16:creationId xmlns:a16="http://schemas.microsoft.com/office/drawing/2014/main" id="{EF723F04-A75E-40E7-A3A8-AF3ACB8F1FB8}"/>
              </a:ext>
            </a:extLst>
          </p:cNvPr>
          <p:cNvGrpSpPr>
            <a:grpSpLocks noChangeAspect="1"/>
          </p:cNvGrpSpPr>
          <p:nvPr/>
        </p:nvGrpSpPr>
        <p:grpSpPr bwMode="auto">
          <a:xfrm>
            <a:off x="448145" y="5542859"/>
            <a:ext cx="392679" cy="249641"/>
            <a:chOff x="1593" y="716"/>
            <a:chExt cx="4494" cy="2857"/>
          </a:xfrm>
          <a:solidFill>
            <a:schemeClr val="tx1"/>
          </a:solidFill>
        </p:grpSpPr>
        <p:sp>
          <p:nvSpPr>
            <p:cNvPr id="255" name="Freeform 6">
              <a:extLst>
                <a:ext uri="{FF2B5EF4-FFF2-40B4-BE49-F238E27FC236}">
                  <a16:creationId xmlns:a16="http://schemas.microsoft.com/office/drawing/2014/main" id="{ADD7C2DE-B4E4-42E1-BFA2-BAB28045D643}"/>
                </a:ext>
              </a:extLst>
            </p:cNvPr>
            <p:cNvSpPr>
              <a:spLocks noEditPoints="1"/>
            </p:cNvSpPr>
            <p:nvPr/>
          </p:nvSpPr>
          <p:spPr bwMode="auto">
            <a:xfrm>
              <a:off x="1593" y="716"/>
              <a:ext cx="4494" cy="2857"/>
            </a:xfrm>
            <a:custGeom>
              <a:avLst/>
              <a:gdLst>
                <a:gd name="T0" fmla="*/ 954 w 1893"/>
                <a:gd name="T1" fmla="*/ 1198 h 1202"/>
                <a:gd name="T2" fmla="*/ 510 w 1893"/>
                <a:gd name="T3" fmla="*/ 1080 h 1202"/>
                <a:gd name="T4" fmla="*/ 19 w 1893"/>
                <a:gd name="T5" fmla="*/ 649 h 1202"/>
                <a:gd name="T6" fmla="*/ 19 w 1893"/>
                <a:gd name="T7" fmla="*/ 563 h 1202"/>
                <a:gd name="T8" fmla="*/ 529 w 1893"/>
                <a:gd name="T9" fmla="*/ 121 h 1202"/>
                <a:gd name="T10" fmla="*/ 856 w 1893"/>
                <a:gd name="T11" fmla="*/ 19 h 1202"/>
                <a:gd name="T12" fmla="*/ 1320 w 1893"/>
                <a:gd name="T13" fmla="*/ 96 h 1202"/>
                <a:gd name="T14" fmla="*/ 1651 w 1893"/>
                <a:gd name="T15" fmla="*/ 322 h 1202"/>
                <a:gd name="T16" fmla="*/ 1874 w 1893"/>
                <a:gd name="T17" fmla="*/ 564 h 1202"/>
                <a:gd name="T18" fmla="*/ 1875 w 1893"/>
                <a:gd name="T19" fmla="*/ 647 h 1202"/>
                <a:gd name="T20" fmla="*/ 1520 w 1893"/>
                <a:gd name="T21" fmla="*/ 997 h 1202"/>
                <a:gd name="T22" fmla="*/ 1107 w 1893"/>
                <a:gd name="T23" fmla="*/ 1183 h 1202"/>
                <a:gd name="T24" fmla="*/ 954 w 1893"/>
                <a:gd name="T25" fmla="*/ 1202 h 1202"/>
                <a:gd name="T26" fmla="*/ 954 w 1893"/>
                <a:gd name="T27" fmla="*/ 1198 h 1202"/>
                <a:gd name="T28" fmla="*/ 1365 w 1893"/>
                <a:gd name="T29" fmla="*/ 612 h 1202"/>
                <a:gd name="T30" fmla="*/ 950 w 1893"/>
                <a:gd name="T31" fmla="*/ 193 h 1202"/>
                <a:gd name="T32" fmla="*/ 528 w 1893"/>
                <a:gd name="T33" fmla="*/ 610 h 1202"/>
                <a:gd name="T34" fmla="*/ 947 w 1893"/>
                <a:gd name="T35" fmla="*/ 1030 h 1202"/>
                <a:gd name="T36" fmla="*/ 1365 w 1893"/>
                <a:gd name="T37" fmla="*/ 612 h 1202"/>
                <a:gd name="T38" fmla="*/ 775 w 1893"/>
                <a:gd name="T39" fmla="*/ 1105 h 1202"/>
                <a:gd name="T40" fmla="*/ 777 w 1893"/>
                <a:gd name="T41" fmla="*/ 1100 h 1202"/>
                <a:gd name="T42" fmla="*/ 487 w 1893"/>
                <a:gd name="T43" fmla="*/ 847 h 1202"/>
                <a:gd name="T44" fmla="*/ 452 w 1893"/>
                <a:gd name="T45" fmla="*/ 463 h 1202"/>
                <a:gd name="T46" fmla="*/ 936 w 1893"/>
                <a:gd name="T47" fmla="*/ 95 h 1202"/>
                <a:gd name="T48" fmla="*/ 1437 w 1893"/>
                <a:gd name="T49" fmla="*/ 445 h 1202"/>
                <a:gd name="T50" fmla="*/ 1442 w 1893"/>
                <a:gd name="T51" fmla="*/ 760 h 1202"/>
                <a:gd name="T52" fmla="*/ 1097 w 1893"/>
                <a:gd name="T53" fmla="*/ 1109 h 1202"/>
                <a:gd name="T54" fmla="*/ 1118 w 1893"/>
                <a:gd name="T55" fmla="*/ 1108 h 1202"/>
                <a:gd name="T56" fmla="*/ 1474 w 1893"/>
                <a:gd name="T57" fmla="*/ 942 h 1202"/>
                <a:gd name="T58" fmla="*/ 1806 w 1893"/>
                <a:gd name="T59" fmla="*/ 619 h 1202"/>
                <a:gd name="T60" fmla="*/ 1805 w 1893"/>
                <a:gd name="T61" fmla="*/ 593 h 1202"/>
                <a:gd name="T62" fmla="*/ 1601 w 1893"/>
                <a:gd name="T63" fmla="*/ 374 h 1202"/>
                <a:gd name="T64" fmla="*/ 1262 w 1893"/>
                <a:gd name="T65" fmla="*/ 149 h 1202"/>
                <a:gd name="T66" fmla="*/ 882 w 1893"/>
                <a:gd name="T67" fmla="*/ 88 h 1202"/>
                <a:gd name="T68" fmla="*/ 526 w 1893"/>
                <a:gd name="T69" fmla="*/ 205 h 1202"/>
                <a:gd name="T70" fmla="*/ 90 w 1893"/>
                <a:gd name="T71" fmla="*/ 589 h 1202"/>
                <a:gd name="T72" fmla="*/ 90 w 1893"/>
                <a:gd name="T73" fmla="*/ 624 h 1202"/>
                <a:gd name="T74" fmla="*/ 357 w 1893"/>
                <a:gd name="T75" fmla="*/ 894 h 1202"/>
                <a:gd name="T76" fmla="*/ 749 w 1893"/>
                <a:gd name="T77" fmla="*/ 1099 h 1202"/>
                <a:gd name="T78" fmla="*/ 775 w 1893"/>
                <a:gd name="T79" fmla="*/ 110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93" h="1202">
                  <a:moveTo>
                    <a:pt x="954" y="1198"/>
                  </a:moveTo>
                  <a:cubicBezTo>
                    <a:pt x="795" y="1198"/>
                    <a:pt x="648" y="1155"/>
                    <a:pt x="510" y="1080"/>
                  </a:cubicBezTo>
                  <a:cubicBezTo>
                    <a:pt x="313" y="974"/>
                    <a:pt x="153" y="826"/>
                    <a:pt x="19" y="649"/>
                  </a:cubicBezTo>
                  <a:cubicBezTo>
                    <a:pt x="0" y="624"/>
                    <a:pt x="0" y="588"/>
                    <a:pt x="19" y="563"/>
                  </a:cubicBezTo>
                  <a:cubicBezTo>
                    <a:pt x="158" y="380"/>
                    <a:pt x="324" y="228"/>
                    <a:pt x="529" y="121"/>
                  </a:cubicBezTo>
                  <a:cubicBezTo>
                    <a:pt x="632" y="67"/>
                    <a:pt x="741" y="32"/>
                    <a:pt x="856" y="19"/>
                  </a:cubicBezTo>
                  <a:cubicBezTo>
                    <a:pt x="1018" y="0"/>
                    <a:pt x="1172" y="28"/>
                    <a:pt x="1320" y="96"/>
                  </a:cubicBezTo>
                  <a:cubicBezTo>
                    <a:pt x="1443" y="153"/>
                    <a:pt x="1551" y="231"/>
                    <a:pt x="1651" y="322"/>
                  </a:cubicBezTo>
                  <a:cubicBezTo>
                    <a:pt x="1732" y="396"/>
                    <a:pt x="1805" y="478"/>
                    <a:pt x="1874" y="564"/>
                  </a:cubicBezTo>
                  <a:cubicBezTo>
                    <a:pt x="1892" y="586"/>
                    <a:pt x="1893" y="625"/>
                    <a:pt x="1875" y="647"/>
                  </a:cubicBezTo>
                  <a:cubicBezTo>
                    <a:pt x="1771" y="778"/>
                    <a:pt x="1656" y="898"/>
                    <a:pt x="1520" y="997"/>
                  </a:cubicBezTo>
                  <a:cubicBezTo>
                    <a:pt x="1396" y="1088"/>
                    <a:pt x="1260" y="1155"/>
                    <a:pt x="1107" y="1183"/>
                  </a:cubicBezTo>
                  <a:cubicBezTo>
                    <a:pt x="1057" y="1192"/>
                    <a:pt x="1005" y="1196"/>
                    <a:pt x="954" y="1202"/>
                  </a:cubicBezTo>
                  <a:cubicBezTo>
                    <a:pt x="954" y="1200"/>
                    <a:pt x="954" y="1199"/>
                    <a:pt x="954" y="1198"/>
                  </a:cubicBezTo>
                  <a:close/>
                  <a:moveTo>
                    <a:pt x="1365" y="612"/>
                  </a:moveTo>
                  <a:cubicBezTo>
                    <a:pt x="1369" y="389"/>
                    <a:pt x="1184" y="193"/>
                    <a:pt x="950" y="193"/>
                  </a:cubicBezTo>
                  <a:cubicBezTo>
                    <a:pt x="716" y="192"/>
                    <a:pt x="529" y="378"/>
                    <a:pt x="528" y="610"/>
                  </a:cubicBezTo>
                  <a:cubicBezTo>
                    <a:pt x="527" y="833"/>
                    <a:pt x="705" y="1030"/>
                    <a:pt x="947" y="1030"/>
                  </a:cubicBezTo>
                  <a:cubicBezTo>
                    <a:pt x="1193" y="1030"/>
                    <a:pt x="1369" y="827"/>
                    <a:pt x="1365" y="612"/>
                  </a:cubicBezTo>
                  <a:close/>
                  <a:moveTo>
                    <a:pt x="775" y="1105"/>
                  </a:moveTo>
                  <a:cubicBezTo>
                    <a:pt x="775" y="1103"/>
                    <a:pt x="776" y="1102"/>
                    <a:pt x="777" y="1100"/>
                  </a:cubicBezTo>
                  <a:cubicBezTo>
                    <a:pt x="648" y="1052"/>
                    <a:pt x="550" y="969"/>
                    <a:pt x="487" y="847"/>
                  </a:cubicBezTo>
                  <a:cubicBezTo>
                    <a:pt x="424" y="724"/>
                    <a:pt x="413" y="595"/>
                    <a:pt x="452" y="463"/>
                  </a:cubicBezTo>
                  <a:cubicBezTo>
                    <a:pt x="514" y="251"/>
                    <a:pt x="712" y="98"/>
                    <a:pt x="936" y="95"/>
                  </a:cubicBezTo>
                  <a:cubicBezTo>
                    <a:pt x="1162" y="91"/>
                    <a:pt x="1362" y="229"/>
                    <a:pt x="1437" y="445"/>
                  </a:cubicBezTo>
                  <a:cubicBezTo>
                    <a:pt x="1472" y="549"/>
                    <a:pt x="1475" y="655"/>
                    <a:pt x="1442" y="760"/>
                  </a:cubicBezTo>
                  <a:cubicBezTo>
                    <a:pt x="1387" y="935"/>
                    <a:pt x="1269" y="1048"/>
                    <a:pt x="1097" y="1109"/>
                  </a:cubicBezTo>
                  <a:cubicBezTo>
                    <a:pt x="1105" y="1110"/>
                    <a:pt x="1112" y="1109"/>
                    <a:pt x="1118" y="1108"/>
                  </a:cubicBezTo>
                  <a:cubicBezTo>
                    <a:pt x="1249" y="1079"/>
                    <a:pt x="1366" y="1020"/>
                    <a:pt x="1474" y="942"/>
                  </a:cubicBezTo>
                  <a:cubicBezTo>
                    <a:pt x="1601" y="850"/>
                    <a:pt x="1708" y="739"/>
                    <a:pt x="1806" y="619"/>
                  </a:cubicBezTo>
                  <a:cubicBezTo>
                    <a:pt x="1815" y="608"/>
                    <a:pt x="1812" y="602"/>
                    <a:pt x="1805" y="593"/>
                  </a:cubicBezTo>
                  <a:cubicBezTo>
                    <a:pt x="1742" y="515"/>
                    <a:pt x="1675" y="441"/>
                    <a:pt x="1601" y="374"/>
                  </a:cubicBezTo>
                  <a:cubicBezTo>
                    <a:pt x="1499" y="282"/>
                    <a:pt x="1389" y="203"/>
                    <a:pt x="1262" y="149"/>
                  </a:cubicBezTo>
                  <a:cubicBezTo>
                    <a:pt x="1140" y="98"/>
                    <a:pt x="1014" y="75"/>
                    <a:pt x="882" y="88"/>
                  </a:cubicBezTo>
                  <a:cubicBezTo>
                    <a:pt x="755" y="100"/>
                    <a:pt x="636" y="142"/>
                    <a:pt x="526" y="205"/>
                  </a:cubicBezTo>
                  <a:cubicBezTo>
                    <a:pt x="353" y="302"/>
                    <a:pt x="211" y="434"/>
                    <a:pt x="90" y="589"/>
                  </a:cubicBezTo>
                  <a:cubicBezTo>
                    <a:pt x="76" y="606"/>
                    <a:pt x="76" y="606"/>
                    <a:pt x="90" y="624"/>
                  </a:cubicBezTo>
                  <a:cubicBezTo>
                    <a:pt x="168" y="725"/>
                    <a:pt x="257" y="815"/>
                    <a:pt x="357" y="894"/>
                  </a:cubicBezTo>
                  <a:cubicBezTo>
                    <a:pt x="475" y="987"/>
                    <a:pt x="603" y="1060"/>
                    <a:pt x="749" y="1099"/>
                  </a:cubicBezTo>
                  <a:cubicBezTo>
                    <a:pt x="757" y="1101"/>
                    <a:pt x="766" y="1103"/>
                    <a:pt x="775" y="1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72" name="Freeform 7">
              <a:extLst>
                <a:ext uri="{FF2B5EF4-FFF2-40B4-BE49-F238E27FC236}">
                  <a16:creationId xmlns:a16="http://schemas.microsoft.com/office/drawing/2014/main" id="{804B5CDC-E51C-4E84-B1DA-03848267C2FC}"/>
                </a:ext>
              </a:extLst>
            </p:cNvPr>
            <p:cNvSpPr>
              <a:spLocks/>
            </p:cNvSpPr>
            <p:nvPr/>
          </p:nvSpPr>
          <p:spPr bwMode="auto">
            <a:xfrm>
              <a:off x="3388" y="1681"/>
              <a:ext cx="961" cy="936"/>
            </a:xfrm>
            <a:custGeom>
              <a:avLst/>
              <a:gdLst>
                <a:gd name="T0" fmla="*/ 256 w 405"/>
                <a:gd name="T1" fmla="*/ 64 h 394"/>
                <a:gd name="T2" fmla="*/ 256 w 405"/>
                <a:gd name="T3" fmla="*/ 105 h 394"/>
                <a:gd name="T4" fmla="*/ 273 w 405"/>
                <a:gd name="T5" fmla="*/ 122 h 394"/>
                <a:gd name="T6" fmla="*/ 361 w 405"/>
                <a:gd name="T7" fmla="*/ 122 h 394"/>
                <a:gd name="T8" fmla="*/ 380 w 405"/>
                <a:gd name="T9" fmla="*/ 136 h 394"/>
                <a:gd name="T10" fmla="*/ 299 w 405"/>
                <a:gd name="T11" fmla="*/ 350 h 394"/>
                <a:gd name="T12" fmla="*/ 74 w 405"/>
                <a:gd name="T13" fmla="*/ 329 h 394"/>
                <a:gd name="T14" fmla="*/ 19 w 405"/>
                <a:gd name="T15" fmla="*/ 141 h 394"/>
                <a:gd name="T16" fmla="*/ 159 w 405"/>
                <a:gd name="T17" fmla="*/ 7 h 394"/>
                <a:gd name="T18" fmla="*/ 242 w 405"/>
                <a:gd name="T19" fmla="*/ 7 h 394"/>
                <a:gd name="T20" fmla="*/ 256 w 405"/>
                <a:gd name="T21" fmla="*/ 24 h 394"/>
                <a:gd name="T22" fmla="*/ 256 w 405"/>
                <a:gd name="T23" fmla="*/ 6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5" h="394">
                  <a:moveTo>
                    <a:pt x="256" y="64"/>
                  </a:moveTo>
                  <a:cubicBezTo>
                    <a:pt x="256" y="78"/>
                    <a:pt x="256" y="91"/>
                    <a:pt x="256" y="105"/>
                  </a:cubicBezTo>
                  <a:cubicBezTo>
                    <a:pt x="255" y="118"/>
                    <a:pt x="260" y="123"/>
                    <a:pt x="273" y="122"/>
                  </a:cubicBezTo>
                  <a:cubicBezTo>
                    <a:pt x="302" y="122"/>
                    <a:pt x="332" y="123"/>
                    <a:pt x="361" y="122"/>
                  </a:cubicBezTo>
                  <a:cubicBezTo>
                    <a:pt x="372" y="122"/>
                    <a:pt x="377" y="126"/>
                    <a:pt x="380" y="136"/>
                  </a:cubicBezTo>
                  <a:cubicBezTo>
                    <a:pt x="405" y="216"/>
                    <a:pt x="372" y="304"/>
                    <a:pt x="299" y="350"/>
                  </a:cubicBezTo>
                  <a:cubicBezTo>
                    <a:pt x="229" y="394"/>
                    <a:pt x="134" y="385"/>
                    <a:pt x="74" y="329"/>
                  </a:cubicBezTo>
                  <a:cubicBezTo>
                    <a:pt x="19" y="277"/>
                    <a:pt x="0" y="214"/>
                    <a:pt x="19" y="141"/>
                  </a:cubicBezTo>
                  <a:cubicBezTo>
                    <a:pt x="38" y="69"/>
                    <a:pt x="87" y="25"/>
                    <a:pt x="159" y="7"/>
                  </a:cubicBezTo>
                  <a:cubicBezTo>
                    <a:pt x="186" y="0"/>
                    <a:pt x="214" y="1"/>
                    <a:pt x="242" y="7"/>
                  </a:cubicBezTo>
                  <a:cubicBezTo>
                    <a:pt x="252" y="9"/>
                    <a:pt x="256" y="13"/>
                    <a:pt x="256" y="24"/>
                  </a:cubicBezTo>
                  <a:cubicBezTo>
                    <a:pt x="255" y="37"/>
                    <a:pt x="256" y="51"/>
                    <a:pt x="25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59" name="Freeform 28">
            <a:extLst>
              <a:ext uri="{FF2B5EF4-FFF2-40B4-BE49-F238E27FC236}">
                <a16:creationId xmlns:a16="http://schemas.microsoft.com/office/drawing/2014/main" id="{FCB44FE6-8A11-4140-B6ED-5B0DD5D12975}"/>
              </a:ext>
            </a:extLst>
          </p:cNvPr>
          <p:cNvSpPr>
            <a:spLocks noEditPoints="1"/>
          </p:cNvSpPr>
          <p:nvPr/>
        </p:nvSpPr>
        <p:spPr bwMode="auto">
          <a:xfrm>
            <a:off x="3129658" y="5500144"/>
            <a:ext cx="362564" cy="276308"/>
          </a:xfrm>
          <a:custGeom>
            <a:avLst/>
            <a:gdLst>
              <a:gd name="T0" fmla="*/ 69 w 290"/>
              <a:gd name="T1" fmla="*/ 261 h 265"/>
              <a:gd name="T2" fmla="*/ 84 w 290"/>
              <a:gd name="T3" fmla="*/ 218 h 265"/>
              <a:gd name="T4" fmla="*/ 43 w 290"/>
              <a:gd name="T5" fmla="*/ 230 h 265"/>
              <a:gd name="T6" fmla="*/ 47 w 290"/>
              <a:gd name="T7" fmla="*/ 185 h 265"/>
              <a:gd name="T8" fmla="*/ 124 w 290"/>
              <a:gd name="T9" fmla="*/ 140 h 265"/>
              <a:gd name="T10" fmla="*/ 63 w 290"/>
              <a:gd name="T11" fmla="*/ 96 h 265"/>
              <a:gd name="T12" fmla="*/ 39 w 290"/>
              <a:gd name="T13" fmla="*/ 132 h 265"/>
              <a:gd name="T14" fmla="*/ 2 w 290"/>
              <a:gd name="T15" fmla="*/ 92 h 265"/>
              <a:gd name="T16" fmla="*/ 39 w 290"/>
              <a:gd name="T17" fmla="*/ 71 h 265"/>
              <a:gd name="T18" fmla="*/ 110 w 290"/>
              <a:gd name="T19" fmla="*/ 1 h 265"/>
              <a:gd name="T20" fmla="*/ 160 w 290"/>
              <a:gd name="T21" fmla="*/ 19 h 265"/>
              <a:gd name="T22" fmla="*/ 153 w 290"/>
              <a:gd name="T23" fmla="*/ 37 h 265"/>
              <a:gd name="T24" fmla="*/ 111 w 290"/>
              <a:gd name="T25" fmla="*/ 66 h 265"/>
              <a:gd name="T26" fmla="*/ 206 w 290"/>
              <a:gd name="T27" fmla="*/ 27 h 265"/>
              <a:gd name="T28" fmla="*/ 251 w 290"/>
              <a:gd name="T29" fmla="*/ 23 h 265"/>
              <a:gd name="T30" fmla="*/ 239 w 290"/>
              <a:gd name="T31" fmla="*/ 64 h 265"/>
              <a:gd name="T32" fmla="*/ 282 w 290"/>
              <a:gd name="T33" fmla="*/ 49 h 265"/>
              <a:gd name="T34" fmla="*/ 231 w 290"/>
              <a:gd name="T35" fmla="*/ 110 h 265"/>
              <a:gd name="T36" fmla="*/ 189 w 290"/>
              <a:gd name="T37" fmla="*/ 144 h 265"/>
              <a:gd name="T38" fmla="*/ 245 w 290"/>
              <a:gd name="T39" fmla="*/ 257 h 265"/>
              <a:gd name="T40" fmla="*/ 158 w 290"/>
              <a:gd name="T41" fmla="*/ 175 h 265"/>
              <a:gd name="T42" fmla="*/ 81 w 290"/>
              <a:gd name="T43" fmla="*/ 265 h 265"/>
              <a:gd name="T44" fmla="*/ 105 w 290"/>
              <a:gd name="T45" fmla="*/ 228 h 265"/>
              <a:gd name="T46" fmla="*/ 109 w 290"/>
              <a:gd name="T47" fmla="*/ 245 h 265"/>
              <a:gd name="T48" fmla="*/ 155 w 290"/>
              <a:gd name="T49" fmla="*/ 165 h 265"/>
              <a:gd name="T50" fmla="*/ 242 w 290"/>
              <a:gd name="T51" fmla="*/ 248 h 265"/>
              <a:gd name="T52" fmla="*/ 178 w 290"/>
              <a:gd name="T53" fmla="*/ 144 h 265"/>
              <a:gd name="T54" fmla="*/ 224 w 290"/>
              <a:gd name="T55" fmla="*/ 101 h 265"/>
              <a:gd name="T56" fmla="*/ 277 w 290"/>
              <a:gd name="T57" fmla="*/ 63 h 265"/>
              <a:gd name="T58" fmla="*/ 232 w 290"/>
              <a:gd name="T59" fmla="*/ 69 h 265"/>
              <a:gd name="T60" fmla="*/ 214 w 290"/>
              <a:gd name="T61" fmla="*/ 48 h 265"/>
              <a:gd name="T62" fmla="*/ 212 w 290"/>
              <a:gd name="T63" fmla="*/ 33 h 265"/>
              <a:gd name="T64" fmla="*/ 158 w 290"/>
              <a:gd name="T65" fmla="*/ 119 h 265"/>
              <a:gd name="T66" fmla="*/ 152 w 290"/>
              <a:gd name="T67" fmla="*/ 119 h 265"/>
              <a:gd name="T68" fmla="*/ 103 w 290"/>
              <a:gd name="T69" fmla="*/ 45 h 265"/>
              <a:gd name="T70" fmla="*/ 154 w 290"/>
              <a:gd name="T71" fmla="*/ 28 h 265"/>
              <a:gd name="T72" fmla="*/ 121 w 290"/>
              <a:gd name="T73" fmla="*/ 9 h 265"/>
              <a:gd name="T74" fmla="*/ 84 w 290"/>
              <a:gd name="T75" fmla="*/ 31 h 265"/>
              <a:gd name="T76" fmla="*/ 48 w 290"/>
              <a:gd name="T77" fmla="*/ 74 h 265"/>
              <a:gd name="T78" fmla="*/ 25 w 290"/>
              <a:gd name="T79" fmla="*/ 81 h 265"/>
              <a:gd name="T80" fmla="*/ 53 w 290"/>
              <a:gd name="T81" fmla="*/ 108 h 265"/>
              <a:gd name="T82" fmla="*/ 71 w 290"/>
              <a:gd name="T83" fmla="*/ 88 h 265"/>
              <a:gd name="T84" fmla="*/ 133 w 290"/>
              <a:gd name="T85" fmla="*/ 137 h 265"/>
              <a:gd name="T86" fmla="*/ 99 w 290"/>
              <a:gd name="T87" fmla="*/ 177 h 265"/>
              <a:gd name="T88" fmla="*/ 54 w 290"/>
              <a:gd name="T89" fmla="*/ 191 h 265"/>
              <a:gd name="T90" fmla="*/ 68 w 290"/>
              <a:gd name="T91"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0" h="265">
                <a:moveTo>
                  <a:pt x="81" y="265"/>
                </a:moveTo>
                <a:cubicBezTo>
                  <a:pt x="76" y="265"/>
                  <a:pt x="73" y="264"/>
                  <a:pt x="72" y="264"/>
                </a:cubicBezTo>
                <a:cubicBezTo>
                  <a:pt x="71" y="264"/>
                  <a:pt x="69" y="263"/>
                  <a:pt x="69" y="261"/>
                </a:cubicBezTo>
                <a:cubicBezTo>
                  <a:pt x="69" y="260"/>
                  <a:pt x="69" y="258"/>
                  <a:pt x="70" y="257"/>
                </a:cubicBezTo>
                <a:cubicBezTo>
                  <a:pt x="96" y="231"/>
                  <a:pt x="96" y="231"/>
                  <a:pt x="96" y="231"/>
                </a:cubicBezTo>
                <a:cubicBezTo>
                  <a:pt x="84" y="218"/>
                  <a:pt x="84" y="218"/>
                  <a:pt x="84" y="218"/>
                </a:cubicBezTo>
                <a:cubicBezTo>
                  <a:pt x="83" y="218"/>
                  <a:pt x="83" y="218"/>
                  <a:pt x="83" y="218"/>
                </a:cubicBezTo>
                <a:cubicBezTo>
                  <a:pt x="68" y="203"/>
                  <a:pt x="68" y="203"/>
                  <a:pt x="68" y="203"/>
                </a:cubicBezTo>
                <a:cubicBezTo>
                  <a:pt x="43" y="230"/>
                  <a:pt x="43" y="230"/>
                  <a:pt x="43" y="230"/>
                </a:cubicBezTo>
                <a:cubicBezTo>
                  <a:pt x="42" y="231"/>
                  <a:pt x="40" y="232"/>
                  <a:pt x="39" y="231"/>
                </a:cubicBezTo>
                <a:cubicBezTo>
                  <a:pt x="37" y="231"/>
                  <a:pt x="36" y="230"/>
                  <a:pt x="36" y="228"/>
                </a:cubicBezTo>
                <a:cubicBezTo>
                  <a:pt x="35" y="227"/>
                  <a:pt x="30" y="205"/>
                  <a:pt x="47" y="185"/>
                </a:cubicBezTo>
                <a:cubicBezTo>
                  <a:pt x="60" y="171"/>
                  <a:pt x="80" y="169"/>
                  <a:pt x="90" y="169"/>
                </a:cubicBezTo>
                <a:cubicBezTo>
                  <a:pt x="92" y="169"/>
                  <a:pt x="93" y="169"/>
                  <a:pt x="94" y="169"/>
                </a:cubicBezTo>
                <a:cubicBezTo>
                  <a:pt x="124" y="140"/>
                  <a:pt x="124" y="140"/>
                  <a:pt x="124" y="140"/>
                </a:cubicBezTo>
                <a:cubicBezTo>
                  <a:pt x="81" y="96"/>
                  <a:pt x="81" y="96"/>
                  <a:pt x="81" y="96"/>
                </a:cubicBezTo>
                <a:cubicBezTo>
                  <a:pt x="78" y="96"/>
                  <a:pt x="75" y="97"/>
                  <a:pt x="71" y="97"/>
                </a:cubicBezTo>
                <a:cubicBezTo>
                  <a:pt x="68" y="97"/>
                  <a:pt x="66" y="96"/>
                  <a:pt x="63" y="96"/>
                </a:cubicBezTo>
                <a:cubicBezTo>
                  <a:pt x="61" y="111"/>
                  <a:pt x="61" y="111"/>
                  <a:pt x="61" y="111"/>
                </a:cubicBezTo>
                <a:cubicBezTo>
                  <a:pt x="61" y="111"/>
                  <a:pt x="60" y="112"/>
                  <a:pt x="60" y="113"/>
                </a:cubicBezTo>
                <a:cubicBezTo>
                  <a:pt x="39" y="132"/>
                  <a:pt x="39" y="132"/>
                  <a:pt x="39" y="132"/>
                </a:cubicBezTo>
                <a:cubicBezTo>
                  <a:pt x="37" y="134"/>
                  <a:pt x="35" y="134"/>
                  <a:pt x="33" y="132"/>
                </a:cubicBezTo>
                <a:cubicBezTo>
                  <a:pt x="2" y="98"/>
                  <a:pt x="2" y="98"/>
                  <a:pt x="2" y="98"/>
                </a:cubicBezTo>
                <a:cubicBezTo>
                  <a:pt x="0" y="97"/>
                  <a:pt x="0" y="94"/>
                  <a:pt x="2" y="92"/>
                </a:cubicBezTo>
                <a:cubicBezTo>
                  <a:pt x="20" y="74"/>
                  <a:pt x="20" y="74"/>
                  <a:pt x="20" y="74"/>
                </a:cubicBezTo>
                <a:cubicBezTo>
                  <a:pt x="21" y="73"/>
                  <a:pt x="22" y="72"/>
                  <a:pt x="23" y="72"/>
                </a:cubicBezTo>
                <a:cubicBezTo>
                  <a:pt x="39" y="71"/>
                  <a:pt x="39" y="71"/>
                  <a:pt x="39" y="71"/>
                </a:cubicBezTo>
                <a:cubicBezTo>
                  <a:pt x="38" y="63"/>
                  <a:pt x="39" y="46"/>
                  <a:pt x="51" y="35"/>
                </a:cubicBezTo>
                <a:cubicBezTo>
                  <a:pt x="63" y="24"/>
                  <a:pt x="77" y="22"/>
                  <a:pt x="82" y="22"/>
                </a:cubicBezTo>
                <a:cubicBezTo>
                  <a:pt x="91" y="8"/>
                  <a:pt x="109" y="2"/>
                  <a:pt x="110" y="1"/>
                </a:cubicBezTo>
                <a:cubicBezTo>
                  <a:pt x="110" y="1"/>
                  <a:pt x="111" y="1"/>
                  <a:pt x="111" y="1"/>
                </a:cubicBezTo>
                <a:cubicBezTo>
                  <a:pt x="114" y="1"/>
                  <a:pt x="118" y="0"/>
                  <a:pt x="121" y="0"/>
                </a:cubicBezTo>
                <a:cubicBezTo>
                  <a:pt x="147" y="0"/>
                  <a:pt x="160" y="18"/>
                  <a:pt x="160" y="19"/>
                </a:cubicBezTo>
                <a:cubicBezTo>
                  <a:pt x="164" y="24"/>
                  <a:pt x="164" y="28"/>
                  <a:pt x="163" y="31"/>
                </a:cubicBezTo>
                <a:cubicBezTo>
                  <a:pt x="161" y="36"/>
                  <a:pt x="155" y="37"/>
                  <a:pt x="155" y="37"/>
                </a:cubicBezTo>
                <a:cubicBezTo>
                  <a:pt x="154" y="37"/>
                  <a:pt x="154" y="37"/>
                  <a:pt x="153" y="37"/>
                </a:cubicBezTo>
                <a:cubicBezTo>
                  <a:pt x="148" y="35"/>
                  <a:pt x="143" y="34"/>
                  <a:pt x="138" y="34"/>
                </a:cubicBezTo>
                <a:cubicBezTo>
                  <a:pt x="123" y="34"/>
                  <a:pt x="115" y="41"/>
                  <a:pt x="112" y="44"/>
                </a:cubicBezTo>
                <a:cubicBezTo>
                  <a:pt x="116" y="53"/>
                  <a:pt x="113" y="61"/>
                  <a:pt x="111" y="66"/>
                </a:cubicBezTo>
                <a:cubicBezTo>
                  <a:pt x="155" y="109"/>
                  <a:pt x="155" y="109"/>
                  <a:pt x="155" y="109"/>
                </a:cubicBezTo>
                <a:cubicBezTo>
                  <a:pt x="190" y="74"/>
                  <a:pt x="190" y="74"/>
                  <a:pt x="190" y="74"/>
                </a:cubicBezTo>
                <a:cubicBezTo>
                  <a:pt x="190" y="66"/>
                  <a:pt x="190" y="42"/>
                  <a:pt x="206" y="27"/>
                </a:cubicBezTo>
                <a:cubicBezTo>
                  <a:pt x="225" y="9"/>
                  <a:pt x="248" y="15"/>
                  <a:pt x="249" y="15"/>
                </a:cubicBezTo>
                <a:cubicBezTo>
                  <a:pt x="250" y="16"/>
                  <a:pt x="251" y="17"/>
                  <a:pt x="252" y="19"/>
                </a:cubicBezTo>
                <a:cubicBezTo>
                  <a:pt x="252" y="20"/>
                  <a:pt x="252" y="22"/>
                  <a:pt x="251" y="23"/>
                </a:cubicBezTo>
                <a:cubicBezTo>
                  <a:pt x="224" y="48"/>
                  <a:pt x="224" y="48"/>
                  <a:pt x="224" y="48"/>
                </a:cubicBezTo>
                <a:cubicBezTo>
                  <a:pt x="238" y="63"/>
                  <a:pt x="238" y="63"/>
                  <a:pt x="238" y="63"/>
                </a:cubicBezTo>
                <a:cubicBezTo>
                  <a:pt x="239" y="63"/>
                  <a:pt x="239" y="63"/>
                  <a:pt x="239" y="64"/>
                </a:cubicBezTo>
                <a:cubicBezTo>
                  <a:pt x="252" y="76"/>
                  <a:pt x="252" y="76"/>
                  <a:pt x="252" y="76"/>
                </a:cubicBezTo>
                <a:cubicBezTo>
                  <a:pt x="278" y="50"/>
                  <a:pt x="278" y="50"/>
                  <a:pt x="278" y="50"/>
                </a:cubicBezTo>
                <a:cubicBezTo>
                  <a:pt x="279" y="49"/>
                  <a:pt x="280" y="48"/>
                  <a:pt x="282" y="49"/>
                </a:cubicBezTo>
                <a:cubicBezTo>
                  <a:pt x="283" y="49"/>
                  <a:pt x="285" y="51"/>
                  <a:pt x="285" y="52"/>
                </a:cubicBezTo>
                <a:cubicBezTo>
                  <a:pt x="285" y="53"/>
                  <a:pt x="290" y="76"/>
                  <a:pt x="272" y="94"/>
                </a:cubicBezTo>
                <a:cubicBezTo>
                  <a:pt x="260" y="108"/>
                  <a:pt x="241" y="110"/>
                  <a:pt x="231" y="110"/>
                </a:cubicBezTo>
                <a:cubicBezTo>
                  <a:pt x="231" y="110"/>
                  <a:pt x="231" y="110"/>
                  <a:pt x="231" y="110"/>
                </a:cubicBezTo>
                <a:cubicBezTo>
                  <a:pt x="228" y="110"/>
                  <a:pt x="227" y="110"/>
                  <a:pt x="225" y="109"/>
                </a:cubicBezTo>
                <a:cubicBezTo>
                  <a:pt x="189" y="144"/>
                  <a:pt x="189" y="144"/>
                  <a:pt x="189" y="144"/>
                </a:cubicBezTo>
                <a:cubicBezTo>
                  <a:pt x="269" y="225"/>
                  <a:pt x="269" y="225"/>
                  <a:pt x="269" y="225"/>
                </a:cubicBezTo>
                <a:cubicBezTo>
                  <a:pt x="271" y="227"/>
                  <a:pt x="271" y="230"/>
                  <a:pt x="269" y="231"/>
                </a:cubicBezTo>
                <a:cubicBezTo>
                  <a:pt x="245" y="257"/>
                  <a:pt x="245" y="257"/>
                  <a:pt x="245" y="257"/>
                </a:cubicBezTo>
                <a:cubicBezTo>
                  <a:pt x="245" y="258"/>
                  <a:pt x="243" y="258"/>
                  <a:pt x="242" y="258"/>
                </a:cubicBezTo>
                <a:cubicBezTo>
                  <a:pt x="241" y="258"/>
                  <a:pt x="240" y="258"/>
                  <a:pt x="239" y="257"/>
                </a:cubicBezTo>
                <a:cubicBezTo>
                  <a:pt x="158" y="175"/>
                  <a:pt x="158" y="175"/>
                  <a:pt x="158" y="175"/>
                </a:cubicBezTo>
                <a:cubicBezTo>
                  <a:pt x="130" y="205"/>
                  <a:pt x="130" y="205"/>
                  <a:pt x="130" y="205"/>
                </a:cubicBezTo>
                <a:cubicBezTo>
                  <a:pt x="130" y="212"/>
                  <a:pt x="131" y="236"/>
                  <a:pt x="115" y="252"/>
                </a:cubicBezTo>
                <a:cubicBezTo>
                  <a:pt x="103" y="263"/>
                  <a:pt x="90" y="265"/>
                  <a:pt x="81" y="265"/>
                </a:cubicBezTo>
                <a:close/>
                <a:moveTo>
                  <a:pt x="88" y="211"/>
                </a:moveTo>
                <a:cubicBezTo>
                  <a:pt x="88" y="211"/>
                  <a:pt x="89" y="211"/>
                  <a:pt x="89" y="211"/>
                </a:cubicBezTo>
                <a:cubicBezTo>
                  <a:pt x="105" y="228"/>
                  <a:pt x="105" y="228"/>
                  <a:pt x="105" y="228"/>
                </a:cubicBezTo>
                <a:cubicBezTo>
                  <a:pt x="107" y="230"/>
                  <a:pt x="107" y="232"/>
                  <a:pt x="105" y="234"/>
                </a:cubicBezTo>
                <a:cubicBezTo>
                  <a:pt x="83" y="257"/>
                  <a:pt x="83" y="257"/>
                  <a:pt x="83" y="257"/>
                </a:cubicBezTo>
                <a:cubicBezTo>
                  <a:pt x="90" y="256"/>
                  <a:pt x="100" y="254"/>
                  <a:pt x="109" y="245"/>
                </a:cubicBezTo>
                <a:cubicBezTo>
                  <a:pt x="124" y="231"/>
                  <a:pt x="121" y="204"/>
                  <a:pt x="121" y="204"/>
                </a:cubicBezTo>
                <a:cubicBezTo>
                  <a:pt x="121" y="202"/>
                  <a:pt x="121" y="201"/>
                  <a:pt x="122" y="200"/>
                </a:cubicBezTo>
                <a:cubicBezTo>
                  <a:pt x="155" y="165"/>
                  <a:pt x="155" y="165"/>
                  <a:pt x="155" y="165"/>
                </a:cubicBezTo>
                <a:cubicBezTo>
                  <a:pt x="156" y="164"/>
                  <a:pt x="157" y="164"/>
                  <a:pt x="158" y="164"/>
                </a:cubicBezTo>
                <a:cubicBezTo>
                  <a:pt x="159" y="164"/>
                  <a:pt x="160" y="164"/>
                  <a:pt x="161" y="165"/>
                </a:cubicBezTo>
                <a:cubicBezTo>
                  <a:pt x="242" y="248"/>
                  <a:pt x="242" y="248"/>
                  <a:pt x="242" y="248"/>
                </a:cubicBezTo>
                <a:cubicBezTo>
                  <a:pt x="260" y="228"/>
                  <a:pt x="260" y="228"/>
                  <a:pt x="260" y="228"/>
                </a:cubicBezTo>
                <a:cubicBezTo>
                  <a:pt x="180" y="147"/>
                  <a:pt x="180" y="147"/>
                  <a:pt x="180" y="147"/>
                </a:cubicBezTo>
                <a:cubicBezTo>
                  <a:pt x="179" y="146"/>
                  <a:pt x="178" y="145"/>
                  <a:pt x="178" y="144"/>
                </a:cubicBezTo>
                <a:cubicBezTo>
                  <a:pt x="178" y="143"/>
                  <a:pt x="179" y="141"/>
                  <a:pt x="180" y="141"/>
                </a:cubicBezTo>
                <a:cubicBezTo>
                  <a:pt x="221" y="102"/>
                  <a:pt x="221" y="102"/>
                  <a:pt x="221" y="102"/>
                </a:cubicBezTo>
                <a:cubicBezTo>
                  <a:pt x="222" y="101"/>
                  <a:pt x="223" y="100"/>
                  <a:pt x="224" y="101"/>
                </a:cubicBezTo>
                <a:cubicBezTo>
                  <a:pt x="224" y="101"/>
                  <a:pt x="227" y="101"/>
                  <a:pt x="231" y="101"/>
                </a:cubicBezTo>
                <a:cubicBezTo>
                  <a:pt x="239" y="101"/>
                  <a:pt x="256" y="99"/>
                  <a:pt x="266" y="88"/>
                </a:cubicBezTo>
                <a:cubicBezTo>
                  <a:pt x="275" y="80"/>
                  <a:pt x="277" y="70"/>
                  <a:pt x="277" y="63"/>
                </a:cubicBezTo>
                <a:cubicBezTo>
                  <a:pt x="255" y="85"/>
                  <a:pt x="255" y="85"/>
                  <a:pt x="255" y="85"/>
                </a:cubicBezTo>
                <a:cubicBezTo>
                  <a:pt x="253" y="87"/>
                  <a:pt x="250" y="87"/>
                  <a:pt x="249" y="85"/>
                </a:cubicBezTo>
                <a:cubicBezTo>
                  <a:pt x="232" y="69"/>
                  <a:pt x="232" y="69"/>
                  <a:pt x="232" y="69"/>
                </a:cubicBezTo>
                <a:cubicBezTo>
                  <a:pt x="232" y="68"/>
                  <a:pt x="231" y="68"/>
                  <a:pt x="231" y="68"/>
                </a:cubicBezTo>
                <a:cubicBezTo>
                  <a:pt x="215" y="51"/>
                  <a:pt x="215" y="51"/>
                  <a:pt x="215" y="51"/>
                </a:cubicBezTo>
                <a:cubicBezTo>
                  <a:pt x="214" y="50"/>
                  <a:pt x="214" y="49"/>
                  <a:pt x="214" y="48"/>
                </a:cubicBezTo>
                <a:cubicBezTo>
                  <a:pt x="214" y="47"/>
                  <a:pt x="214" y="46"/>
                  <a:pt x="215" y="45"/>
                </a:cubicBezTo>
                <a:cubicBezTo>
                  <a:pt x="238" y="23"/>
                  <a:pt x="238" y="23"/>
                  <a:pt x="238" y="23"/>
                </a:cubicBezTo>
                <a:cubicBezTo>
                  <a:pt x="231" y="23"/>
                  <a:pt x="221" y="25"/>
                  <a:pt x="212" y="33"/>
                </a:cubicBezTo>
                <a:cubicBezTo>
                  <a:pt x="196" y="48"/>
                  <a:pt x="199" y="75"/>
                  <a:pt x="199" y="75"/>
                </a:cubicBezTo>
                <a:cubicBezTo>
                  <a:pt x="199" y="76"/>
                  <a:pt x="198" y="77"/>
                  <a:pt x="197" y="78"/>
                </a:cubicBezTo>
                <a:cubicBezTo>
                  <a:pt x="158" y="119"/>
                  <a:pt x="158" y="119"/>
                  <a:pt x="158" y="119"/>
                </a:cubicBezTo>
                <a:cubicBezTo>
                  <a:pt x="157" y="119"/>
                  <a:pt x="156" y="120"/>
                  <a:pt x="155" y="120"/>
                </a:cubicBezTo>
                <a:cubicBezTo>
                  <a:pt x="155" y="120"/>
                  <a:pt x="155" y="120"/>
                  <a:pt x="155" y="120"/>
                </a:cubicBezTo>
                <a:cubicBezTo>
                  <a:pt x="153" y="120"/>
                  <a:pt x="152" y="119"/>
                  <a:pt x="152" y="119"/>
                </a:cubicBezTo>
                <a:cubicBezTo>
                  <a:pt x="103" y="70"/>
                  <a:pt x="103" y="70"/>
                  <a:pt x="103" y="70"/>
                </a:cubicBezTo>
                <a:cubicBezTo>
                  <a:pt x="102" y="68"/>
                  <a:pt x="101" y="66"/>
                  <a:pt x="103" y="64"/>
                </a:cubicBezTo>
                <a:cubicBezTo>
                  <a:pt x="103" y="64"/>
                  <a:pt x="108" y="55"/>
                  <a:pt x="103" y="45"/>
                </a:cubicBezTo>
                <a:cubicBezTo>
                  <a:pt x="102" y="43"/>
                  <a:pt x="102" y="42"/>
                  <a:pt x="103" y="40"/>
                </a:cubicBezTo>
                <a:cubicBezTo>
                  <a:pt x="104" y="40"/>
                  <a:pt x="114" y="26"/>
                  <a:pt x="138" y="26"/>
                </a:cubicBezTo>
                <a:cubicBezTo>
                  <a:pt x="143" y="26"/>
                  <a:pt x="149" y="27"/>
                  <a:pt x="154" y="28"/>
                </a:cubicBezTo>
                <a:cubicBezTo>
                  <a:pt x="155" y="28"/>
                  <a:pt x="155" y="28"/>
                  <a:pt x="155" y="28"/>
                </a:cubicBezTo>
                <a:cubicBezTo>
                  <a:pt x="155" y="28"/>
                  <a:pt x="155" y="26"/>
                  <a:pt x="153" y="24"/>
                </a:cubicBezTo>
                <a:cubicBezTo>
                  <a:pt x="153" y="23"/>
                  <a:pt x="143" y="9"/>
                  <a:pt x="121" y="9"/>
                </a:cubicBezTo>
                <a:cubicBezTo>
                  <a:pt x="118" y="9"/>
                  <a:pt x="115" y="9"/>
                  <a:pt x="113" y="10"/>
                </a:cubicBezTo>
                <a:cubicBezTo>
                  <a:pt x="110" y="10"/>
                  <a:pt x="94" y="16"/>
                  <a:pt x="88" y="29"/>
                </a:cubicBezTo>
                <a:cubicBezTo>
                  <a:pt x="88" y="30"/>
                  <a:pt x="86" y="31"/>
                  <a:pt x="84" y="31"/>
                </a:cubicBezTo>
                <a:cubicBezTo>
                  <a:pt x="84" y="31"/>
                  <a:pt x="83" y="31"/>
                  <a:pt x="82" y="31"/>
                </a:cubicBezTo>
                <a:cubicBezTo>
                  <a:pt x="78" y="31"/>
                  <a:pt x="67" y="32"/>
                  <a:pt x="57" y="41"/>
                </a:cubicBezTo>
                <a:cubicBezTo>
                  <a:pt x="44" y="53"/>
                  <a:pt x="47" y="74"/>
                  <a:pt x="48" y="74"/>
                </a:cubicBezTo>
                <a:cubicBezTo>
                  <a:pt x="48" y="76"/>
                  <a:pt x="47" y="77"/>
                  <a:pt x="47" y="78"/>
                </a:cubicBezTo>
                <a:cubicBezTo>
                  <a:pt x="46" y="79"/>
                  <a:pt x="45" y="79"/>
                  <a:pt x="44" y="79"/>
                </a:cubicBezTo>
                <a:cubicBezTo>
                  <a:pt x="25" y="81"/>
                  <a:pt x="25" y="81"/>
                  <a:pt x="25" y="81"/>
                </a:cubicBezTo>
                <a:cubicBezTo>
                  <a:pt x="11" y="95"/>
                  <a:pt x="11" y="95"/>
                  <a:pt x="11" y="95"/>
                </a:cubicBezTo>
                <a:cubicBezTo>
                  <a:pt x="36" y="123"/>
                  <a:pt x="36" y="123"/>
                  <a:pt x="36" y="123"/>
                </a:cubicBezTo>
                <a:cubicBezTo>
                  <a:pt x="53" y="108"/>
                  <a:pt x="53" y="108"/>
                  <a:pt x="53" y="108"/>
                </a:cubicBezTo>
                <a:cubicBezTo>
                  <a:pt x="56" y="91"/>
                  <a:pt x="56" y="91"/>
                  <a:pt x="56" y="91"/>
                </a:cubicBezTo>
                <a:cubicBezTo>
                  <a:pt x="56" y="88"/>
                  <a:pt x="58" y="87"/>
                  <a:pt x="61" y="87"/>
                </a:cubicBezTo>
                <a:cubicBezTo>
                  <a:pt x="61" y="87"/>
                  <a:pt x="66" y="88"/>
                  <a:pt x="71" y="88"/>
                </a:cubicBezTo>
                <a:cubicBezTo>
                  <a:pt x="76" y="88"/>
                  <a:pt x="79" y="87"/>
                  <a:pt x="80" y="87"/>
                </a:cubicBezTo>
                <a:cubicBezTo>
                  <a:pt x="81" y="86"/>
                  <a:pt x="83" y="86"/>
                  <a:pt x="85" y="87"/>
                </a:cubicBezTo>
                <a:cubicBezTo>
                  <a:pt x="133" y="137"/>
                  <a:pt x="133" y="137"/>
                  <a:pt x="133" y="137"/>
                </a:cubicBezTo>
                <a:cubicBezTo>
                  <a:pt x="134" y="138"/>
                  <a:pt x="134" y="139"/>
                  <a:pt x="134" y="140"/>
                </a:cubicBezTo>
                <a:cubicBezTo>
                  <a:pt x="134" y="141"/>
                  <a:pt x="134" y="142"/>
                  <a:pt x="133" y="143"/>
                </a:cubicBezTo>
                <a:cubicBezTo>
                  <a:pt x="99" y="177"/>
                  <a:pt x="99" y="177"/>
                  <a:pt x="99" y="177"/>
                </a:cubicBezTo>
                <a:cubicBezTo>
                  <a:pt x="98" y="178"/>
                  <a:pt x="96" y="178"/>
                  <a:pt x="95" y="178"/>
                </a:cubicBezTo>
                <a:cubicBezTo>
                  <a:pt x="95" y="178"/>
                  <a:pt x="93" y="178"/>
                  <a:pt x="90" y="178"/>
                </a:cubicBezTo>
                <a:cubicBezTo>
                  <a:pt x="81" y="178"/>
                  <a:pt x="64" y="180"/>
                  <a:pt x="54" y="191"/>
                </a:cubicBezTo>
                <a:cubicBezTo>
                  <a:pt x="45" y="200"/>
                  <a:pt x="43" y="210"/>
                  <a:pt x="43" y="217"/>
                </a:cubicBezTo>
                <a:cubicBezTo>
                  <a:pt x="65" y="194"/>
                  <a:pt x="65" y="194"/>
                  <a:pt x="65" y="194"/>
                </a:cubicBezTo>
                <a:cubicBezTo>
                  <a:pt x="66" y="193"/>
                  <a:pt x="67" y="193"/>
                  <a:pt x="68" y="193"/>
                </a:cubicBezTo>
                <a:cubicBezTo>
                  <a:pt x="69" y="193"/>
                  <a:pt x="70" y="193"/>
                  <a:pt x="71" y="194"/>
                </a:cubicBezTo>
                <a:lnTo>
                  <a:pt x="88" y="2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67" name="Group 266">
            <a:extLst>
              <a:ext uri="{FF2B5EF4-FFF2-40B4-BE49-F238E27FC236}">
                <a16:creationId xmlns:a16="http://schemas.microsoft.com/office/drawing/2014/main" id="{D2F460DD-7BE3-4ADB-9394-F6BDA627AC56}"/>
              </a:ext>
            </a:extLst>
          </p:cNvPr>
          <p:cNvGrpSpPr/>
          <p:nvPr/>
        </p:nvGrpSpPr>
        <p:grpSpPr>
          <a:xfrm>
            <a:off x="5914992" y="5507412"/>
            <a:ext cx="313176" cy="258907"/>
            <a:chOff x="6429375" y="2689224"/>
            <a:chExt cx="566738" cy="563563"/>
          </a:xfrm>
          <a:solidFill>
            <a:schemeClr val="tx1"/>
          </a:solidFill>
        </p:grpSpPr>
        <p:sp>
          <p:nvSpPr>
            <p:cNvPr id="268" name="Freeform 121">
              <a:extLst>
                <a:ext uri="{FF2B5EF4-FFF2-40B4-BE49-F238E27FC236}">
                  <a16:creationId xmlns:a16="http://schemas.microsoft.com/office/drawing/2014/main" id="{A3B2BA37-B63A-4E47-8FEB-84661FD57BAD}"/>
                </a:ext>
              </a:extLst>
            </p:cNvPr>
            <p:cNvSpPr>
              <a:spLocks noEditPoints="1"/>
            </p:cNvSpPr>
            <p:nvPr/>
          </p:nvSpPr>
          <p:spPr bwMode="auto">
            <a:xfrm>
              <a:off x="6731000" y="2933699"/>
              <a:ext cx="115888" cy="319088"/>
            </a:xfrm>
            <a:custGeom>
              <a:avLst/>
              <a:gdLst>
                <a:gd name="T0" fmla="*/ 27 w 31"/>
                <a:gd name="T1" fmla="*/ 85 h 85"/>
                <a:gd name="T2" fmla="*/ 4 w 31"/>
                <a:gd name="T3" fmla="*/ 85 h 85"/>
                <a:gd name="T4" fmla="*/ 0 w 31"/>
                <a:gd name="T5" fmla="*/ 81 h 85"/>
                <a:gd name="T6" fmla="*/ 0 w 31"/>
                <a:gd name="T7" fmla="*/ 4 h 85"/>
                <a:gd name="T8" fmla="*/ 4 w 31"/>
                <a:gd name="T9" fmla="*/ 0 h 85"/>
                <a:gd name="T10" fmla="*/ 27 w 31"/>
                <a:gd name="T11" fmla="*/ 0 h 85"/>
                <a:gd name="T12" fmla="*/ 31 w 31"/>
                <a:gd name="T13" fmla="*/ 4 h 85"/>
                <a:gd name="T14" fmla="*/ 31 w 31"/>
                <a:gd name="T15" fmla="*/ 81 h 85"/>
                <a:gd name="T16" fmla="*/ 27 w 31"/>
                <a:gd name="T17" fmla="*/ 85 h 85"/>
                <a:gd name="T18" fmla="*/ 8 w 31"/>
                <a:gd name="T19" fmla="*/ 77 h 85"/>
                <a:gd name="T20" fmla="*/ 23 w 31"/>
                <a:gd name="T21" fmla="*/ 77 h 85"/>
                <a:gd name="T22" fmla="*/ 23 w 31"/>
                <a:gd name="T23" fmla="*/ 8 h 85"/>
                <a:gd name="T24" fmla="*/ 8 w 31"/>
                <a:gd name="T25" fmla="*/ 8 h 85"/>
                <a:gd name="T26" fmla="*/ 8 w 31"/>
                <a:gd name="T27" fmla="*/ 7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85">
                  <a:moveTo>
                    <a:pt x="27" y="85"/>
                  </a:moveTo>
                  <a:cubicBezTo>
                    <a:pt x="4" y="85"/>
                    <a:pt x="4" y="85"/>
                    <a:pt x="4" y="85"/>
                  </a:cubicBezTo>
                  <a:cubicBezTo>
                    <a:pt x="2" y="85"/>
                    <a:pt x="0" y="84"/>
                    <a:pt x="0" y="81"/>
                  </a:cubicBezTo>
                  <a:cubicBezTo>
                    <a:pt x="0" y="4"/>
                    <a:pt x="0" y="4"/>
                    <a:pt x="0" y="4"/>
                  </a:cubicBezTo>
                  <a:cubicBezTo>
                    <a:pt x="0" y="2"/>
                    <a:pt x="2" y="0"/>
                    <a:pt x="4" y="0"/>
                  </a:cubicBezTo>
                  <a:cubicBezTo>
                    <a:pt x="27" y="0"/>
                    <a:pt x="27" y="0"/>
                    <a:pt x="27" y="0"/>
                  </a:cubicBezTo>
                  <a:cubicBezTo>
                    <a:pt x="29" y="0"/>
                    <a:pt x="31" y="2"/>
                    <a:pt x="31" y="4"/>
                  </a:cubicBezTo>
                  <a:cubicBezTo>
                    <a:pt x="31" y="81"/>
                    <a:pt x="31" y="81"/>
                    <a:pt x="31" y="81"/>
                  </a:cubicBezTo>
                  <a:cubicBezTo>
                    <a:pt x="31" y="84"/>
                    <a:pt x="29" y="85"/>
                    <a:pt x="27" y="85"/>
                  </a:cubicBezTo>
                  <a:close/>
                  <a:moveTo>
                    <a:pt x="8" y="77"/>
                  </a:moveTo>
                  <a:cubicBezTo>
                    <a:pt x="23" y="77"/>
                    <a:pt x="23" y="77"/>
                    <a:pt x="23" y="77"/>
                  </a:cubicBezTo>
                  <a:cubicBezTo>
                    <a:pt x="23" y="8"/>
                    <a:pt x="23" y="8"/>
                    <a:pt x="23" y="8"/>
                  </a:cubicBezTo>
                  <a:cubicBezTo>
                    <a:pt x="8" y="8"/>
                    <a:pt x="8" y="8"/>
                    <a:pt x="8" y="8"/>
                  </a:cubicBezTo>
                  <a:lnTo>
                    <a:pt x="8"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22">
              <a:extLst>
                <a:ext uri="{FF2B5EF4-FFF2-40B4-BE49-F238E27FC236}">
                  <a16:creationId xmlns:a16="http://schemas.microsoft.com/office/drawing/2014/main" id="{28C76C6D-D2CC-4FD9-9CCE-AF296CF7C3B5}"/>
                </a:ext>
              </a:extLst>
            </p:cNvPr>
            <p:cNvSpPr>
              <a:spLocks noEditPoints="1"/>
            </p:cNvSpPr>
            <p:nvPr/>
          </p:nvSpPr>
          <p:spPr bwMode="auto">
            <a:xfrm>
              <a:off x="6583363" y="3032124"/>
              <a:ext cx="117475" cy="220663"/>
            </a:xfrm>
            <a:custGeom>
              <a:avLst/>
              <a:gdLst>
                <a:gd name="T0" fmla="*/ 27 w 31"/>
                <a:gd name="T1" fmla="*/ 59 h 59"/>
                <a:gd name="T2" fmla="*/ 4 w 31"/>
                <a:gd name="T3" fmla="*/ 59 h 59"/>
                <a:gd name="T4" fmla="*/ 0 w 31"/>
                <a:gd name="T5" fmla="*/ 55 h 59"/>
                <a:gd name="T6" fmla="*/ 0 w 31"/>
                <a:gd name="T7" fmla="*/ 4 h 59"/>
                <a:gd name="T8" fmla="*/ 4 w 31"/>
                <a:gd name="T9" fmla="*/ 0 h 59"/>
                <a:gd name="T10" fmla="*/ 27 w 31"/>
                <a:gd name="T11" fmla="*/ 0 h 59"/>
                <a:gd name="T12" fmla="*/ 31 w 31"/>
                <a:gd name="T13" fmla="*/ 4 h 59"/>
                <a:gd name="T14" fmla="*/ 31 w 31"/>
                <a:gd name="T15" fmla="*/ 55 h 59"/>
                <a:gd name="T16" fmla="*/ 27 w 31"/>
                <a:gd name="T17" fmla="*/ 59 h 59"/>
                <a:gd name="T18" fmla="*/ 8 w 31"/>
                <a:gd name="T19" fmla="*/ 51 h 59"/>
                <a:gd name="T20" fmla="*/ 23 w 31"/>
                <a:gd name="T21" fmla="*/ 51 h 59"/>
                <a:gd name="T22" fmla="*/ 23 w 31"/>
                <a:gd name="T23" fmla="*/ 8 h 59"/>
                <a:gd name="T24" fmla="*/ 8 w 31"/>
                <a:gd name="T25" fmla="*/ 8 h 59"/>
                <a:gd name="T26" fmla="*/ 8 w 31"/>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59">
                  <a:moveTo>
                    <a:pt x="27" y="59"/>
                  </a:moveTo>
                  <a:cubicBezTo>
                    <a:pt x="4" y="59"/>
                    <a:pt x="4" y="59"/>
                    <a:pt x="4" y="59"/>
                  </a:cubicBezTo>
                  <a:cubicBezTo>
                    <a:pt x="1" y="59"/>
                    <a:pt x="0" y="58"/>
                    <a:pt x="0" y="55"/>
                  </a:cubicBezTo>
                  <a:cubicBezTo>
                    <a:pt x="0" y="4"/>
                    <a:pt x="0" y="4"/>
                    <a:pt x="0" y="4"/>
                  </a:cubicBezTo>
                  <a:cubicBezTo>
                    <a:pt x="0" y="2"/>
                    <a:pt x="1" y="0"/>
                    <a:pt x="4" y="0"/>
                  </a:cubicBezTo>
                  <a:cubicBezTo>
                    <a:pt x="27" y="0"/>
                    <a:pt x="27" y="0"/>
                    <a:pt x="27" y="0"/>
                  </a:cubicBezTo>
                  <a:cubicBezTo>
                    <a:pt x="29" y="0"/>
                    <a:pt x="31" y="2"/>
                    <a:pt x="31" y="4"/>
                  </a:cubicBezTo>
                  <a:cubicBezTo>
                    <a:pt x="31" y="55"/>
                    <a:pt x="31" y="55"/>
                    <a:pt x="31" y="55"/>
                  </a:cubicBezTo>
                  <a:cubicBezTo>
                    <a:pt x="31" y="58"/>
                    <a:pt x="29" y="59"/>
                    <a:pt x="27" y="59"/>
                  </a:cubicBezTo>
                  <a:close/>
                  <a:moveTo>
                    <a:pt x="8" y="51"/>
                  </a:moveTo>
                  <a:cubicBezTo>
                    <a:pt x="23" y="51"/>
                    <a:pt x="23" y="51"/>
                    <a:pt x="23" y="51"/>
                  </a:cubicBezTo>
                  <a:cubicBezTo>
                    <a:pt x="23" y="8"/>
                    <a:pt x="23" y="8"/>
                    <a:pt x="23" y="8"/>
                  </a:cubicBezTo>
                  <a:cubicBezTo>
                    <a:pt x="8" y="8"/>
                    <a:pt x="8" y="8"/>
                    <a:pt x="8" y="8"/>
                  </a:cubicBezTo>
                  <a:lnTo>
                    <a:pt x="8" y="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23">
              <a:extLst>
                <a:ext uri="{FF2B5EF4-FFF2-40B4-BE49-F238E27FC236}">
                  <a16:creationId xmlns:a16="http://schemas.microsoft.com/office/drawing/2014/main" id="{20EBB370-FDE8-4621-818B-FDF432F61A48}"/>
                </a:ext>
              </a:extLst>
            </p:cNvPr>
            <p:cNvSpPr>
              <a:spLocks noEditPoints="1"/>
            </p:cNvSpPr>
            <p:nvPr/>
          </p:nvSpPr>
          <p:spPr bwMode="auto">
            <a:xfrm>
              <a:off x="6434138" y="3128962"/>
              <a:ext cx="119063" cy="123825"/>
            </a:xfrm>
            <a:custGeom>
              <a:avLst/>
              <a:gdLst>
                <a:gd name="T0" fmla="*/ 28 w 32"/>
                <a:gd name="T1" fmla="*/ 33 h 33"/>
                <a:gd name="T2" fmla="*/ 4 w 32"/>
                <a:gd name="T3" fmla="*/ 33 h 33"/>
                <a:gd name="T4" fmla="*/ 0 w 32"/>
                <a:gd name="T5" fmla="*/ 29 h 33"/>
                <a:gd name="T6" fmla="*/ 0 w 32"/>
                <a:gd name="T7" fmla="*/ 4 h 33"/>
                <a:gd name="T8" fmla="*/ 4 w 32"/>
                <a:gd name="T9" fmla="*/ 0 h 33"/>
                <a:gd name="T10" fmla="*/ 28 w 32"/>
                <a:gd name="T11" fmla="*/ 0 h 33"/>
                <a:gd name="T12" fmla="*/ 32 w 32"/>
                <a:gd name="T13" fmla="*/ 4 h 33"/>
                <a:gd name="T14" fmla="*/ 32 w 32"/>
                <a:gd name="T15" fmla="*/ 29 h 33"/>
                <a:gd name="T16" fmla="*/ 28 w 32"/>
                <a:gd name="T17" fmla="*/ 33 h 33"/>
                <a:gd name="T18" fmla="*/ 8 w 32"/>
                <a:gd name="T19" fmla="*/ 25 h 33"/>
                <a:gd name="T20" fmla="*/ 24 w 32"/>
                <a:gd name="T21" fmla="*/ 25 h 33"/>
                <a:gd name="T22" fmla="*/ 24 w 32"/>
                <a:gd name="T23" fmla="*/ 8 h 33"/>
                <a:gd name="T24" fmla="*/ 8 w 32"/>
                <a:gd name="T25" fmla="*/ 8 h 33"/>
                <a:gd name="T26" fmla="*/ 8 w 32"/>
                <a:gd name="T2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3">
                  <a:moveTo>
                    <a:pt x="28" y="33"/>
                  </a:moveTo>
                  <a:cubicBezTo>
                    <a:pt x="4" y="33"/>
                    <a:pt x="4" y="33"/>
                    <a:pt x="4" y="33"/>
                  </a:cubicBezTo>
                  <a:cubicBezTo>
                    <a:pt x="2" y="33"/>
                    <a:pt x="0" y="32"/>
                    <a:pt x="0" y="29"/>
                  </a:cubicBezTo>
                  <a:cubicBezTo>
                    <a:pt x="0" y="4"/>
                    <a:pt x="0" y="4"/>
                    <a:pt x="0" y="4"/>
                  </a:cubicBezTo>
                  <a:cubicBezTo>
                    <a:pt x="0" y="2"/>
                    <a:pt x="2" y="0"/>
                    <a:pt x="4" y="0"/>
                  </a:cubicBezTo>
                  <a:cubicBezTo>
                    <a:pt x="28" y="0"/>
                    <a:pt x="28" y="0"/>
                    <a:pt x="28" y="0"/>
                  </a:cubicBezTo>
                  <a:cubicBezTo>
                    <a:pt x="30" y="0"/>
                    <a:pt x="32" y="2"/>
                    <a:pt x="32" y="4"/>
                  </a:cubicBezTo>
                  <a:cubicBezTo>
                    <a:pt x="32" y="29"/>
                    <a:pt x="32" y="29"/>
                    <a:pt x="32" y="29"/>
                  </a:cubicBezTo>
                  <a:cubicBezTo>
                    <a:pt x="32" y="32"/>
                    <a:pt x="30" y="33"/>
                    <a:pt x="28" y="33"/>
                  </a:cubicBezTo>
                  <a:close/>
                  <a:moveTo>
                    <a:pt x="8" y="25"/>
                  </a:moveTo>
                  <a:cubicBezTo>
                    <a:pt x="24" y="25"/>
                    <a:pt x="24" y="25"/>
                    <a:pt x="24" y="25"/>
                  </a:cubicBezTo>
                  <a:cubicBezTo>
                    <a:pt x="24" y="8"/>
                    <a:pt x="24" y="8"/>
                    <a:pt x="24" y="8"/>
                  </a:cubicBezTo>
                  <a:cubicBezTo>
                    <a:pt x="8" y="8"/>
                    <a:pt x="8" y="8"/>
                    <a:pt x="8" y="8"/>
                  </a:cubicBezTo>
                  <a:lnTo>
                    <a:pt x="8"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24">
              <a:extLst>
                <a:ext uri="{FF2B5EF4-FFF2-40B4-BE49-F238E27FC236}">
                  <a16:creationId xmlns:a16="http://schemas.microsoft.com/office/drawing/2014/main" id="{3CA84E76-68F6-4FD0-8404-593693D0A965}"/>
                </a:ext>
              </a:extLst>
            </p:cNvPr>
            <p:cNvSpPr>
              <a:spLocks noEditPoints="1"/>
            </p:cNvSpPr>
            <p:nvPr/>
          </p:nvSpPr>
          <p:spPr bwMode="auto">
            <a:xfrm>
              <a:off x="6877050" y="2840037"/>
              <a:ext cx="115888" cy="412750"/>
            </a:xfrm>
            <a:custGeom>
              <a:avLst/>
              <a:gdLst>
                <a:gd name="T0" fmla="*/ 27 w 31"/>
                <a:gd name="T1" fmla="*/ 110 h 110"/>
                <a:gd name="T2" fmla="*/ 4 w 31"/>
                <a:gd name="T3" fmla="*/ 110 h 110"/>
                <a:gd name="T4" fmla="*/ 0 w 31"/>
                <a:gd name="T5" fmla="*/ 106 h 110"/>
                <a:gd name="T6" fmla="*/ 0 w 31"/>
                <a:gd name="T7" fmla="*/ 4 h 110"/>
                <a:gd name="T8" fmla="*/ 4 w 31"/>
                <a:gd name="T9" fmla="*/ 0 h 110"/>
                <a:gd name="T10" fmla="*/ 27 w 31"/>
                <a:gd name="T11" fmla="*/ 0 h 110"/>
                <a:gd name="T12" fmla="*/ 31 w 31"/>
                <a:gd name="T13" fmla="*/ 4 h 110"/>
                <a:gd name="T14" fmla="*/ 31 w 31"/>
                <a:gd name="T15" fmla="*/ 106 h 110"/>
                <a:gd name="T16" fmla="*/ 27 w 31"/>
                <a:gd name="T17" fmla="*/ 110 h 110"/>
                <a:gd name="T18" fmla="*/ 8 w 31"/>
                <a:gd name="T19" fmla="*/ 102 h 110"/>
                <a:gd name="T20" fmla="*/ 23 w 31"/>
                <a:gd name="T21" fmla="*/ 102 h 110"/>
                <a:gd name="T22" fmla="*/ 23 w 31"/>
                <a:gd name="T23" fmla="*/ 8 h 110"/>
                <a:gd name="T24" fmla="*/ 8 w 31"/>
                <a:gd name="T25" fmla="*/ 8 h 110"/>
                <a:gd name="T26" fmla="*/ 8 w 31"/>
                <a:gd name="T27"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10">
                  <a:moveTo>
                    <a:pt x="27" y="110"/>
                  </a:moveTo>
                  <a:cubicBezTo>
                    <a:pt x="4" y="110"/>
                    <a:pt x="4" y="110"/>
                    <a:pt x="4" y="110"/>
                  </a:cubicBezTo>
                  <a:cubicBezTo>
                    <a:pt x="2" y="110"/>
                    <a:pt x="0" y="109"/>
                    <a:pt x="0" y="106"/>
                  </a:cubicBezTo>
                  <a:cubicBezTo>
                    <a:pt x="0" y="4"/>
                    <a:pt x="0" y="4"/>
                    <a:pt x="0" y="4"/>
                  </a:cubicBezTo>
                  <a:cubicBezTo>
                    <a:pt x="0" y="2"/>
                    <a:pt x="2" y="0"/>
                    <a:pt x="4" y="0"/>
                  </a:cubicBezTo>
                  <a:cubicBezTo>
                    <a:pt x="27" y="0"/>
                    <a:pt x="27" y="0"/>
                    <a:pt x="27" y="0"/>
                  </a:cubicBezTo>
                  <a:cubicBezTo>
                    <a:pt x="29" y="0"/>
                    <a:pt x="31" y="2"/>
                    <a:pt x="31" y="4"/>
                  </a:cubicBezTo>
                  <a:cubicBezTo>
                    <a:pt x="31" y="106"/>
                    <a:pt x="31" y="106"/>
                    <a:pt x="31" y="106"/>
                  </a:cubicBezTo>
                  <a:cubicBezTo>
                    <a:pt x="31" y="109"/>
                    <a:pt x="29" y="110"/>
                    <a:pt x="27" y="110"/>
                  </a:cubicBezTo>
                  <a:close/>
                  <a:moveTo>
                    <a:pt x="8" y="102"/>
                  </a:moveTo>
                  <a:cubicBezTo>
                    <a:pt x="23" y="102"/>
                    <a:pt x="23" y="102"/>
                    <a:pt x="23" y="102"/>
                  </a:cubicBezTo>
                  <a:cubicBezTo>
                    <a:pt x="23" y="8"/>
                    <a:pt x="23" y="8"/>
                    <a:pt x="23" y="8"/>
                  </a:cubicBezTo>
                  <a:cubicBezTo>
                    <a:pt x="8" y="8"/>
                    <a:pt x="8" y="8"/>
                    <a:pt x="8" y="8"/>
                  </a:cubicBezTo>
                  <a:lnTo>
                    <a:pt x="8"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25">
              <a:extLst>
                <a:ext uri="{FF2B5EF4-FFF2-40B4-BE49-F238E27FC236}">
                  <a16:creationId xmlns:a16="http://schemas.microsoft.com/office/drawing/2014/main" id="{F3B54290-02A5-496F-AC6E-03E07C03A096}"/>
                </a:ext>
              </a:extLst>
            </p:cNvPr>
            <p:cNvSpPr>
              <a:spLocks/>
            </p:cNvSpPr>
            <p:nvPr/>
          </p:nvSpPr>
          <p:spPr bwMode="auto">
            <a:xfrm>
              <a:off x="6429375" y="2743199"/>
              <a:ext cx="511175" cy="333375"/>
            </a:xfrm>
            <a:custGeom>
              <a:avLst/>
              <a:gdLst>
                <a:gd name="T0" fmla="*/ 5 w 136"/>
                <a:gd name="T1" fmla="*/ 89 h 89"/>
                <a:gd name="T2" fmla="*/ 2 w 136"/>
                <a:gd name="T3" fmla="*/ 87 h 89"/>
                <a:gd name="T4" fmla="*/ 3 w 136"/>
                <a:gd name="T5" fmla="*/ 81 h 89"/>
                <a:gd name="T6" fmla="*/ 130 w 136"/>
                <a:gd name="T7" fmla="*/ 1 h 89"/>
                <a:gd name="T8" fmla="*/ 135 w 136"/>
                <a:gd name="T9" fmla="*/ 2 h 89"/>
                <a:gd name="T10" fmla="*/ 134 w 136"/>
                <a:gd name="T11" fmla="*/ 8 h 89"/>
                <a:gd name="T12" fmla="*/ 7 w 136"/>
                <a:gd name="T13" fmla="*/ 88 h 89"/>
                <a:gd name="T14" fmla="*/ 5 w 136"/>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89">
                  <a:moveTo>
                    <a:pt x="5" y="89"/>
                  </a:moveTo>
                  <a:cubicBezTo>
                    <a:pt x="4" y="89"/>
                    <a:pt x="2" y="88"/>
                    <a:pt x="2" y="87"/>
                  </a:cubicBezTo>
                  <a:cubicBezTo>
                    <a:pt x="0" y="85"/>
                    <a:pt x="1" y="83"/>
                    <a:pt x="3" y="81"/>
                  </a:cubicBezTo>
                  <a:cubicBezTo>
                    <a:pt x="130" y="1"/>
                    <a:pt x="130" y="1"/>
                    <a:pt x="130" y="1"/>
                  </a:cubicBezTo>
                  <a:cubicBezTo>
                    <a:pt x="131" y="0"/>
                    <a:pt x="134" y="0"/>
                    <a:pt x="135" y="2"/>
                  </a:cubicBezTo>
                  <a:cubicBezTo>
                    <a:pt x="136" y="4"/>
                    <a:pt x="136" y="6"/>
                    <a:pt x="134" y="8"/>
                  </a:cubicBezTo>
                  <a:cubicBezTo>
                    <a:pt x="7" y="88"/>
                    <a:pt x="7" y="88"/>
                    <a:pt x="7" y="88"/>
                  </a:cubicBezTo>
                  <a:cubicBezTo>
                    <a:pt x="6" y="89"/>
                    <a:pt x="6" y="89"/>
                    <a:pt x="5" y="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26">
              <a:extLst>
                <a:ext uri="{FF2B5EF4-FFF2-40B4-BE49-F238E27FC236}">
                  <a16:creationId xmlns:a16="http://schemas.microsoft.com/office/drawing/2014/main" id="{EEB09ECA-54EF-433D-9C06-D68753AF9C49}"/>
                </a:ext>
              </a:extLst>
            </p:cNvPr>
            <p:cNvSpPr>
              <a:spLocks noEditPoints="1"/>
            </p:cNvSpPr>
            <p:nvPr/>
          </p:nvSpPr>
          <p:spPr bwMode="auto">
            <a:xfrm>
              <a:off x="6877050" y="2689224"/>
              <a:ext cx="119063" cy="136525"/>
            </a:xfrm>
            <a:custGeom>
              <a:avLst/>
              <a:gdLst>
                <a:gd name="T0" fmla="*/ 22 w 32"/>
                <a:gd name="T1" fmla="*/ 36 h 36"/>
                <a:gd name="T2" fmla="*/ 19 w 32"/>
                <a:gd name="T3" fmla="*/ 35 h 36"/>
                <a:gd name="T4" fmla="*/ 1 w 32"/>
                <a:gd name="T5" fmla="*/ 6 h 36"/>
                <a:gd name="T6" fmla="*/ 1 w 32"/>
                <a:gd name="T7" fmla="*/ 2 h 36"/>
                <a:gd name="T8" fmla="*/ 5 w 32"/>
                <a:gd name="T9" fmla="*/ 0 h 36"/>
                <a:gd name="T10" fmla="*/ 28 w 32"/>
                <a:gd name="T11" fmla="*/ 5 h 36"/>
                <a:gd name="T12" fmla="*/ 31 w 32"/>
                <a:gd name="T13" fmla="*/ 7 h 36"/>
                <a:gd name="T14" fmla="*/ 31 w 32"/>
                <a:gd name="T15" fmla="*/ 10 h 36"/>
                <a:gd name="T16" fmla="*/ 26 w 32"/>
                <a:gd name="T17" fmla="*/ 33 h 36"/>
                <a:gd name="T18" fmla="*/ 23 w 32"/>
                <a:gd name="T19" fmla="*/ 36 h 36"/>
                <a:gd name="T20" fmla="*/ 22 w 32"/>
                <a:gd name="T21" fmla="*/ 36 h 36"/>
                <a:gd name="T22" fmla="*/ 13 w 32"/>
                <a:gd name="T23" fmla="*/ 10 h 36"/>
                <a:gd name="T24" fmla="*/ 21 w 32"/>
                <a:gd name="T25" fmla="*/ 22 h 36"/>
                <a:gd name="T26" fmla="*/ 23 w 32"/>
                <a:gd name="T27" fmla="*/ 12 h 36"/>
                <a:gd name="T28" fmla="*/ 13 w 32"/>
                <a:gd name="T29"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6">
                  <a:moveTo>
                    <a:pt x="22" y="36"/>
                  </a:moveTo>
                  <a:cubicBezTo>
                    <a:pt x="21" y="36"/>
                    <a:pt x="20" y="36"/>
                    <a:pt x="19" y="35"/>
                  </a:cubicBezTo>
                  <a:cubicBezTo>
                    <a:pt x="1" y="6"/>
                    <a:pt x="1" y="6"/>
                    <a:pt x="1" y="6"/>
                  </a:cubicBezTo>
                  <a:cubicBezTo>
                    <a:pt x="0" y="5"/>
                    <a:pt x="0" y="3"/>
                    <a:pt x="1" y="2"/>
                  </a:cubicBezTo>
                  <a:cubicBezTo>
                    <a:pt x="2" y="1"/>
                    <a:pt x="4" y="0"/>
                    <a:pt x="5" y="0"/>
                  </a:cubicBezTo>
                  <a:cubicBezTo>
                    <a:pt x="28" y="5"/>
                    <a:pt x="28" y="5"/>
                    <a:pt x="28" y="5"/>
                  </a:cubicBezTo>
                  <a:cubicBezTo>
                    <a:pt x="29" y="6"/>
                    <a:pt x="30" y="6"/>
                    <a:pt x="31" y="7"/>
                  </a:cubicBezTo>
                  <a:cubicBezTo>
                    <a:pt x="31" y="8"/>
                    <a:pt x="32" y="9"/>
                    <a:pt x="31" y="10"/>
                  </a:cubicBezTo>
                  <a:cubicBezTo>
                    <a:pt x="26" y="33"/>
                    <a:pt x="26" y="33"/>
                    <a:pt x="26" y="33"/>
                  </a:cubicBezTo>
                  <a:cubicBezTo>
                    <a:pt x="26" y="35"/>
                    <a:pt x="25" y="36"/>
                    <a:pt x="23" y="36"/>
                  </a:cubicBezTo>
                  <a:cubicBezTo>
                    <a:pt x="23" y="36"/>
                    <a:pt x="23" y="36"/>
                    <a:pt x="22" y="36"/>
                  </a:cubicBezTo>
                  <a:close/>
                  <a:moveTo>
                    <a:pt x="13" y="10"/>
                  </a:moveTo>
                  <a:cubicBezTo>
                    <a:pt x="21" y="22"/>
                    <a:pt x="21" y="22"/>
                    <a:pt x="21" y="22"/>
                  </a:cubicBezTo>
                  <a:cubicBezTo>
                    <a:pt x="23" y="12"/>
                    <a:pt x="23" y="12"/>
                    <a:pt x="23" y="12"/>
                  </a:cubicBezTo>
                  <a:lnTo>
                    <a:pt x="13"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0" name="Group 10">
            <a:extLst>
              <a:ext uri="{FF2B5EF4-FFF2-40B4-BE49-F238E27FC236}">
                <a16:creationId xmlns:a16="http://schemas.microsoft.com/office/drawing/2014/main" id="{7214F7E8-A636-4856-8C36-EB2572756F4D}"/>
              </a:ext>
            </a:extLst>
          </p:cNvPr>
          <p:cNvGrpSpPr>
            <a:grpSpLocks noChangeAspect="1"/>
          </p:cNvGrpSpPr>
          <p:nvPr/>
        </p:nvGrpSpPr>
        <p:grpSpPr bwMode="auto">
          <a:xfrm>
            <a:off x="8810343" y="5426418"/>
            <a:ext cx="338152" cy="341158"/>
            <a:chOff x="1703" y="-15"/>
            <a:chExt cx="4274" cy="4312"/>
          </a:xfrm>
          <a:solidFill>
            <a:schemeClr val="tx1"/>
          </a:solidFill>
        </p:grpSpPr>
        <p:sp>
          <p:nvSpPr>
            <p:cNvPr id="281" name="Freeform 11">
              <a:extLst>
                <a:ext uri="{FF2B5EF4-FFF2-40B4-BE49-F238E27FC236}">
                  <a16:creationId xmlns:a16="http://schemas.microsoft.com/office/drawing/2014/main" id="{9B41F9CA-4FCE-449D-83FB-F0E44BF9889D}"/>
                </a:ext>
              </a:extLst>
            </p:cNvPr>
            <p:cNvSpPr>
              <a:spLocks noEditPoints="1"/>
            </p:cNvSpPr>
            <p:nvPr/>
          </p:nvSpPr>
          <p:spPr bwMode="auto">
            <a:xfrm>
              <a:off x="1703" y="-15"/>
              <a:ext cx="4274" cy="4312"/>
            </a:xfrm>
            <a:custGeom>
              <a:avLst/>
              <a:gdLst>
                <a:gd name="T0" fmla="*/ 478 w 1800"/>
                <a:gd name="T1" fmla="*/ 882 h 1816"/>
                <a:gd name="T2" fmla="*/ 479 w 1800"/>
                <a:gd name="T3" fmla="*/ 224 h 1816"/>
                <a:gd name="T4" fmla="*/ 1256 w 1800"/>
                <a:gd name="T5" fmla="*/ 154 h 1816"/>
                <a:gd name="T6" fmla="*/ 1378 w 1800"/>
                <a:gd name="T7" fmla="*/ 783 h 1816"/>
                <a:gd name="T8" fmla="*/ 1285 w 1800"/>
                <a:gd name="T9" fmla="*/ 935 h 1816"/>
                <a:gd name="T10" fmla="*/ 1512 w 1800"/>
                <a:gd name="T11" fmla="*/ 1027 h 1816"/>
                <a:gd name="T12" fmla="*/ 1766 w 1800"/>
                <a:gd name="T13" fmla="*/ 1686 h 1816"/>
                <a:gd name="T14" fmla="*/ 1789 w 1800"/>
                <a:gd name="T15" fmla="*/ 1803 h 1816"/>
                <a:gd name="T16" fmla="*/ 1317 w 1800"/>
                <a:gd name="T17" fmla="*/ 1686 h 1816"/>
                <a:gd name="T18" fmla="*/ 915 w 1800"/>
                <a:gd name="T19" fmla="*/ 1811 h 1816"/>
                <a:gd name="T20" fmla="*/ 499 w 1800"/>
                <a:gd name="T21" fmla="*/ 1686 h 1816"/>
                <a:gd name="T22" fmla="*/ 50 w 1800"/>
                <a:gd name="T23" fmla="*/ 1812 h 1816"/>
                <a:gd name="T24" fmla="*/ 5 w 1800"/>
                <a:gd name="T25" fmla="*/ 1764 h 1816"/>
                <a:gd name="T26" fmla="*/ 263 w 1800"/>
                <a:gd name="T27" fmla="*/ 1055 h 1816"/>
                <a:gd name="T28" fmla="*/ 510 w 1800"/>
                <a:gd name="T29" fmla="*/ 937 h 1816"/>
                <a:gd name="T30" fmla="*/ 900 w 1800"/>
                <a:gd name="T31" fmla="*/ 1285 h 1816"/>
                <a:gd name="T32" fmla="*/ 1020 w 1800"/>
                <a:gd name="T33" fmla="*/ 1137 h 1816"/>
                <a:gd name="T34" fmla="*/ 1322 w 1800"/>
                <a:gd name="T35" fmla="*/ 738 h 1816"/>
                <a:gd name="T36" fmla="*/ 1203 w 1800"/>
                <a:gd name="T37" fmla="*/ 200 h 1816"/>
                <a:gd name="T38" fmla="*/ 510 w 1800"/>
                <a:gd name="T39" fmla="*/ 300 h 1816"/>
                <a:gd name="T40" fmla="*/ 510 w 1800"/>
                <a:gd name="T41" fmla="*/ 802 h 1816"/>
                <a:gd name="T42" fmla="*/ 900 w 1800"/>
                <a:gd name="T43" fmla="*/ 1285 h 1816"/>
                <a:gd name="T44" fmla="*/ 100 w 1800"/>
                <a:gd name="T45" fmla="*/ 1725 h 1816"/>
                <a:gd name="T46" fmla="*/ 464 w 1800"/>
                <a:gd name="T47" fmla="*/ 1611 h 1816"/>
                <a:gd name="T48" fmla="*/ 561 w 1800"/>
                <a:gd name="T49" fmla="*/ 1076 h 1816"/>
                <a:gd name="T50" fmla="*/ 561 w 1800"/>
                <a:gd name="T51" fmla="*/ 994 h 1816"/>
                <a:gd name="T52" fmla="*/ 333 w 1800"/>
                <a:gd name="T53" fmla="*/ 1084 h 1816"/>
                <a:gd name="T54" fmla="*/ 289 w 1800"/>
                <a:gd name="T55" fmla="*/ 1186 h 1816"/>
                <a:gd name="T56" fmla="*/ 92 w 1800"/>
                <a:gd name="T57" fmla="*/ 1727 h 1816"/>
                <a:gd name="T58" fmla="*/ 1704 w 1800"/>
                <a:gd name="T59" fmla="*/ 1716 h 1816"/>
                <a:gd name="T60" fmla="*/ 1478 w 1800"/>
                <a:gd name="T61" fmla="*/ 1095 h 1816"/>
                <a:gd name="T62" fmla="*/ 1246 w 1800"/>
                <a:gd name="T63" fmla="*/ 993 h 1816"/>
                <a:gd name="T64" fmla="*/ 1228 w 1800"/>
                <a:gd name="T65" fmla="*/ 1016 h 1816"/>
                <a:gd name="T66" fmla="*/ 1291 w 1800"/>
                <a:gd name="T67" fmla="*/ 1360 h 1816"/>
                <a:gd name="T68" fmla="*/ 1346 w 1800"/>
                <a:gd name="T69" fmla="*/ 1622 h 1816"/>
                <a:gd name="T70" fmla="*/ 1708 w 1800"/>
                <a:gd name="T71" fmla="*/ 1728 h 1816"/>
                <a:gd name="T72" fmla="*/ 1269 w 1800"/>
                <a:gd name="T73" fmla="*/ 1624 h 1816"/>
                <a:gd name="T74" fmla="*/ 1159 w 1800"/>
                <a:gd name="T75" fmla="*/ 1085 h 1816"/>
                <a:gd name="T76" fmla="*/ 939 w 1800"/>
                <a:gd name="T77" fmla="*/ 1351 h 1816"/>
                <a:gd name="T78" fmla="*/ 934 w 1800"/>
                <a:gd name="T79" fmla="*/ 1721 h 1816"/>
                <a:gd name="T80" fmla="*/ 631 w 1800"/>
                <a:gd name="T81" fmla="*/ 1074 h 1816"/>
                <a:gd name="T82" fmla="*/ 865 w 1800"/>
                <a:gd name="T83" fmla="*/ 1732 h 1816"/>
                <a:gd name="T84" fmla="*/ 866 w 1800"/>
                <a:gd name="T85" fmla="*/ 1364 h 1816"/>
                <a:gd name="T86" fmla="*/ 816 w 1800"/>
                <a:gd name="T87" fmla="*/ 1289 h 1816"/>
                <a:gd name="T88" fmla="*/ 631 w 1800"/>
                <a:gd name="T89" fmla="*/ 1074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00" h="1816">
                  <a:moveTo>
                    <a:pt x="515" y="935"/>
                  </a:moveTo>
                  <a:cubicBezTo>
                    <a:pt x="502" y="917"/>
                    <a:pt x="490" y="900"/>
                    <a:pt x="478" y="882"/>
                  </a:cubicBezTo>
                  <a:cubicBezTo>
                    <a:pt x="431" y="812"/>
                    <a:pt x="395" y="736"/>
                    <a:pt x="379" y="653"/>
                  </a:cubicBezTo>
                  <a:cubicBezTo>
                    <a:pt x="347" y="495"/>
                    <a:pt x="381" y="351"/>
                    <a:pt x="479" y="224"/>
                  </a:cubicBezTo>
                  <a:cubicBezTo>
                    <a:pt x="565" y="112"/>
                    <a:pt x="679" y="45"/>
                    <a:pt x="818" y="24"/>
                  </a:cubicBezTo>
                  <a:cubicBezTo>
                    <a:pt x="984" y="0"/>
                    <a:pt x="1131" y="43"/>
                    <a:pt x="1256" y="154"/>
                  </a:cubicBezTo>
                  <a:cubicBezTo>
                    <a:pt x="1351" y="238"/>
                    <a:pt x="1407" y="344"/>
                    <a:pt x="1427" y="469"/>
                  </a:cubicBezTo>
                  <a:cubicBezTo>
                    <a:pt x="1444" y="579"/>
                    <a:pt x="1424" y="683"/>
                    <a:pt x="1378" y="783"/>
                  </a:cubicBezTo>
                  <a:cubicBezTo>
                    <a:pt x="1355" y="833"/>
                    <a:pt x="1325" y="879"/>
                    <a:pt x="1293" y="923"/>
                  </a:cubicBezTo>
                  <a:cubicBezTo>
                    <a:pt x="1291" y="927"/>
                    <a:pt x="1288" y="931"/>
                    <a:pt x="1285" y="935"/>
                  </a:cubicBezTo>
                  <a:cubicBezTo>
                    <a:pt x="1317" y="948"/>
                    <a:pt x="1348" y="961"/>
                    <a:pt x="1379" y="973"/>
                  </a:cubicBezTo>
                  <a:cubicBezTo>
                    <a:pt x="1423" y="991"/>
                    <a:pt x="1467" y="1010"/>
                    <a:pt x="1512" y="1027"/>
                  </a:cubicBezTo>
                  <a:cubicBezTo>
                    <a:pt x="1524" y="1032"/>
                    <a:pt x="1532" y="1040"/>
                    <a:pt x="1536" y="1052"/>
                  </a:cubicBezTo>
                  <a:cubicBezTo>
                    <a:pt x="1613" y="1264"/>
                    <a:pt x="1690" y="1475"/>
                    <a:pt x="1766" y="1686"/>
                  </a:cubicBezTo>
                  <a:cubicBezTo>
                    <a:pt x="1776" y="1712"/>
                    <a:pt x="1785" y="1739"/>
                    <a:pt x="1795" y="1765"/>
                  </a:cubicBezTo>
                  <a:cubicBezTo>
                    <a:pt x="1800" y="1779"/>
                    <a:pt x="1800" y="1792"/>
                    <a:pt x="1789" y="1803"/>
                  </a:cubicBezTo>
                  <a:cubicBezTo>
                    <a:pt x="1779" y="1815"/>
                    <a:pt x="1765" y="1816"/>
                    <a:pt x="1751" y="1812"/>
                  </a:cubicBezTo>
                  <a:cubicBezTo>
                    <a:pt x="1606" y="1770"/>
                    <a:pt x="1462" y="1728"/>
                    <a:pt x="1317" y="1686"/>
                  </a:cubicBezTo>
                  <a:cubicBezTo>
                    <a:pt x="1312" y="1684"/>
                    <a:pt x="1306" y="1684"/>
                    <a:pt x="1301" y="1686"/>
                  </a:cubicBezTo>
                  <a:cubicBezTo>
                    <a:pt x="1173" y="1727"/>
                    <a:pt x="1044" y="1769"/>
                    <a:pt x="915" y="1811"/>
                  </a:cubicBezTo>
                  <a:cubicBezTo>
                    <a:pt x="905" y="1815"/>
                    <a:pt x="895" y="1815"/>
                    <a:pt x="885" y="1811"/>
                  </a:cubicBezTo>
                  <a:cubicBezTo>
                    <a:pt x="756" y="1769"/>
                    <a:pt x="627" y="1727"/>
                    <a:pt x="499" y="1686"/>
                  </a:cubicBezTo>
                  <a:cubicBezTo>
                    <a:pt x="494" y="1684"/>
                    <a:pt x="489" y="1684"/>
                    <a:pt x="484" y="1685"/>
                  </a:cubicBezTo>
                  <a:cubicBezTo>
                    <a:pt x="340" y="1727"/>
                    <a:pt x="195" y="1770"/>
                    <a:pt x="50" y="1812"/>
                  </a:cubicBezTo>
                  <a:cubicBezTo>
                    <a:pt x="35" y="1816"/>
                    <a:pt x="22" y="1815"/>
                    <a:pt x="11" y="1803"/>
                  </a:cubicBezTo>
                  <a:cubicBezTo>
                    <a:pt x="0" y="1792"/>
                    <a:pt x="0" y="1778"/>
                    <a:pt x="5" y="1764"/>
                  </a:cubicBezTo>
                  <a:cubicBezTo>
                    <a:pt x="62" y="1607"/>
                    <a:pt x="120" y="1449"/>
                    <a:pt x="177" y="1292"/>
                  </a:cubicBezTo>
                  <a:cubicBezTo>
                    <a:pt x="206" y="1213"/>
                    <a:pt x="234" y="1134"/>
                    <a:pt x="263" y="1055"/>
                  </a:cubicBezTo>
                  <a:cubicBezTo>
                    <a:pt x="268" y="1041"/>
                    <a:pt x="276" y="1032"/>
                    <a:pt x="290" y="1027"/>
                  </a:cubicBezTo>
                  <a:cubicBezTo>
                    <a:pt x="363" y="997"/>
                    <a:pt x="437" y="967"/>
                    <a:pt x="510" y="937"/>
                  </a:cubicBezTo>
                  <a:cubicBezTo>
                    <a:pt x="512" y="936"/>
                    <a:pt x="513" y="936"/>
                    <a:pt x="515" y="935"/>
                  </a:cubicBezTo>
                  <a:close/>
                  <a:moveTo>
                    <a:pt x="900" y="1285"/>
                  </a:moveTo>
                  <a:cubicBezTo>
                    <a:pt x="901" y="1284"/>
                    <a:pt x="902" y="1283"/>
                    <a:pt x="903" y="1282"/>
                  </a:cubicBezTo>
                  <a:cubicBezTo>
                    <a:pt x="942" y="1234"/>
                    <a:pt x="980" y="1185"/>
                    <a:pt x="1020" y="1137"/>
                  </a:cubicBezTo>
                  <a:cubicBezTo>
                    <a:pt x="1076" y="1072"/>
                    <a:pt x="1135" y="1008"/>
                    <a:pt x="1191" y="942"/>
                  </a:cubicBezTo>
                  <a:cubicBezTo>
                    <a:pt x="1244" y="880"/>
                    <a:pt x="1290" y="814"/>
                    <a:pt x="1322" y="738"/>
                  </a:cubicBezTo>
                  <a:cubicBezTo>
                    <a:pt x="1356" y="660"/>
                    <a:pt x="1372" y="578"/>
                    <a:pt x="1360" y="492"/>
                  </a:cubicBezTo>
                  <a:cubicBezTo>
                    <a:pt x="1345" y="375"/>
                    <a:pt x="1293" y="276"/>
                    <a:pt x="1203" y="200"/>
                  </a:cubicBezTo>
                  <a:cubicBezTo>
                    <a:pt x="1095" y="107"/>
                    <a:pt x="968" y="71"/>
                    <a:pt x="827" y="93"/>
                  </a:cubicBezTo>
                  <a:cubicBezTo>
                    <a:pt x="691" y="114"/>
                    <a:pt x="585" y="184"/>
                    <a:pt x="510" y="300"/>
                  </a:cubicBezTo>
                  <a:cubicBezTo>
                    <a:pt x="449" y="393"/>
                    <a:pt x="426" y="496"/>
                    <a:pt x="441" y="607"/>
                  </a:cubicBezTo>
                  <a:cubicBezTo>
                    <a:pt x="450" y="677"/>
                    <a:pt x="475" y="741"/>
                    <a:pt x="510" y="802"/>
                  </a:cubicBezTo>
                  <a:cubicBezTo>
                    <a:pt x="549" y="870"/>
                    <a:pt x="598" y="931"/>
                    <a:pt x="650" y="990"/>
                  </a:cubicBezTo>
                  <a:cubicBezTo>
                    <a:pt x="734" y="1088"/>
                    <a:pt x="824" y="1179"/>
                    <a:pt x="900" y="1285"/>
                  </a:cubicBezTo>
                  <a:close/>
                  <a:moveTo>
                    <a:pt x="92" y="1727"/>
                  </a:moveTo>
                  <a:cubicBezTo>
                    <a:pt x="96" y="1726"/>
                    <a:pt x="98" y="1726"/>
                    <a:pt x="100" y="1725"/>
                  </a:cubicBezTo>
                  <a:cubicBezTo>
                    <a:pt x="218" y="1691"/>
                    <a:pt x="336" y="1657"/>
                    <a:pt x="454" y="1622"/>
                  </a:cubicBezTo>
                  <a:cubicBezTo>
                    <a:pt x="460" y="1621"/>
                    <a:pt x="463" y="1617"/>
                    <a:pt x="464" y="1611"/>
                  </a:cubicBezTo>
                  <a:cubicBezTo>
                    <a:pt x="480" y="1521"/>
                    <a:pt x="497" y="1431"/>
                    <a:pt x="513" y="1341"/>
                  </a:cubicBezTo>
                  <a:cubicBezTo>
                    <a:pt x="529" y="1253"/>
                    <a:pt x="545" y="1165"/>
                    <a:pt x="561" y="1076"/>
                  </a:cubicBezTo>
                  <a:cubicBezTo>
                    <a:pt x="565" y="1056"/>
                    <a:pt x="568" y="1035"/>
                    <a:pt x="572" y="1015"/>
                  </a:cubicBezTo>
                  <a:cubicBezTo>
                    <a:pt x="575" y="1004"/>
                    <a:pt x="566" y="1000"/>
                    <a:pt x="561" y="994"/>
                  </a:cubicBezTo>
                  <a:cubicBezTo>
                    <a:pt x="560" y="992"/>
                    <a:pt x="553" y="994"/>
                    <a:pt x="549" y="996"/>
                  </a:cubicBezTo>
                  <a:cubicBezTo>
                    <a:pt x="477" y="1025"/>
                    <a:pt x="405" y="1054"/>
                    <a:pt x="333" y="1084"/>
                  </a:cubicBezTo>
                  <a:cubicBezTo>
                    <a:pt x="327" y="1086"/>
                    <a:pt x="324" y="1089"/>
                    <a:pt x="322" y="1095"/>
                  </a:cubicBezTo>
                  <a:cubicBezTo>
                    <a:pt x="311" y="1126"/>
                    <a:pt x="300" y="1156"/>
                    <a:pt x="289" y="1186"/>
                  </a:cubicBezTo>
                  <a:cubicBezTo>
                    <a:pt x="226" y="1358"/>
                    <a:pt x="164" y="1529"/>
                    <a:pt x="102" y="1700"/>
                  </a:cubicBezTo>
                  <a:cubicBezTo>
                    <a:pt x="99" y="1709"/>
                    <a:pt x="96" y="1717"/>
                    <a:pt x="92" y="1727"/>
                  </a:cubicBezTo>
                  <a:close/>
                  <a:moveTo>
                    <a:pt x="1708" y="1728"/>
                  </a:moveTo>
                  <a:cubicBezTo>
                    <a:pt x="1706" y="1723"/>
                    <a:pt x="1705" y="1719"/>
                    <a:pt x="1704" y="1716"/>
                  </a:cubicBezTo>
                  <a:cubicBezTo>
                    <a:pt x="1663" y="1602"/>
                    <a:pt x="1621" y="1489"/>
                    <a:pt x="1580" y="1375"/>
                  </a:cubicBezTo>
                  <a:cubicBezTo>
                    <a:pt x="1546" y="1282"/>
                    <a:pt x="1512" y="1188"/>
                    <a:pt x="1478" y="1095"/>
                  </a:cubicBezTo>
                  <a:cubicBezTo>
                    <a:pt x="1477" y="1091"/>
                    <a:pt x="1474" y="1087"/>
                    <a:pt x="1470" y="1085"/>
                  </a:cubicBezTo>
                  <a:cubicBezTo>
                    <a:pt x="1395" y="1055"/>
                    <a:pt x="1321" y="1024"/>
                    <a:pt x="1246" y="993"/>
                  </a:cubicBezTo>
                  <a:cubicBezTo>
                    <a:pt x="1244" y="993"/>
                    <a:pt x="1242" y="992"/>
                    <a:pt x="1240" y="993"/>
                  </a:cubicBezTo>
                  <a:cubicBezTo>
                    <a:pt x="1234" y="995"/>
                    <a:pt x="1227" y="1009"/>
                    <a:pt x="1228" y="1016"/>
                  </a:cubicBezTo>
                  <a:cubicBezTo>
                    <a:pt x="1232" y="1036"/>
                    <a:pt x="1236" y="1057"/>
                    <a:pt x="1239" y="1078"/>
                  </a:cubicBezTo>
                  <a:cubicBezTo>
                    <a:pt x="1257" y="1172"/>
                    <a:pt x="1274" y="1266"/>
                    <a:pt x="1291" y="1360"/>
                  </a:cubicBezTo>
                  <a:cubicBezTo>
                    <a:pt x="1306" y="1444"/>
                    <a:pt x="1321" y="1527"/>
                    <a:pt x="1336" y="1611"/>
                  </a:cubicBezTo>
                  <a:cubicBezTo>
                    <a:pt x="1337" y="1617"/>
                    <a:pt x="1340" y="1621"/>
                    <a:pt x="1346" y="1622"/>
                  </a:cubicBezTo>
                  <a:cubicBezTo>
                    <a:pt x="1447" y="1651"/>
                    <a:pt x="1547" y="1681"/>
                    <a:pt x="1647" y="1710"/>
                  </a:cubicBezTo>
                  <a:cubicBezTo>
                    <a:pt x="1667" y="1716"/>
                    <a:pt x="1687" y="1721"/>
                    <a:pt x="1708" y="1728"/>
                  </a:cubicBezTo>
                  <a:close/>
                  <a:moveTo>
                    <a:pt x="934" y="1733"/>
                  </a:moveTo>
                  <a:cubicBezTo>
                    <a:pt x="1046" y="1696"/>
                    <a:pt x="1157" y="1660"/>
                    <a:pt x="1269" y="1624"/>
                  </a:cubicBezTo>
                  <a:cubicBezTo>
                    <a:pt x="1235" y="1441"/>
                    <a:pt x="1202" y="1258"/>
                    <a:pt x="1169" y="1075"/>
                  </a:cubicBezTo>
                  <a:cubicBezTo>
                    <a:pt x="1165" y="1079"/>
                    <a:pt x="1162" y="1082"/>
                    <a:pt x="1159" y="1085"/>
                  </a:cubicBezTo>
                  <a:cubicBezTo>
                    <a:pt x="1134" y="1113"/>
                    <a:pt x="1108" y="1142"/>
                    <a:pt x="1082" y="1171"/>
                  </a:cubicBezTo>
                  <a:cubicBezTo>
                    <a:pt x="1031" y="1228"/>
                    <a:pt x="981" y="1287"/>
                    <a:pt x="939" y="1351"/>
                  </a:cubicBezTo>
                  <a:cubicBezTo>
                    <a:pt x="936" y="1356"/>
                    <a:pt x="935" y="1362"/>
                    <a:pt x="935" y="1368"/>
                  </a:cubicBezTo>
                  <a:cubicBezTo>
                    <a:pt x="934" y="1486"/>
                    <a:pt x="934" y="1604"/>
                    <a:pt x="934" y="1721"/>
                  </a:cubicBezTo>
                  <a:cubicBezTo>
                    <a:pt x="934" y="1725"/>
                    <a:pt x="934" y="1728"/>
                    <a:pt x="934" y="1733"/>
                  </a:cubicBezTo>
                  <a:close/>
                  <a:moveTo>
                    <a:pt x="631" y="1074"/>
                  </a:moveTo>
                  <a:cubicBezTo>
                    <a:pt x="598" y="1259"/>
                    <a:pt x="565" y="1441"/>
                    <a:pt x="532" y="1624"/>
                  </a:cubicBezTo>
                  <a:cubicBezTo>
                    <a:pt x="643" y="1660"/>
                    <a:pt x="754" y="1696"/>
                    <a:pt x="865" y="1732"/>
                  </a:cubicBezTo>
                  <a:cubicBezTo>
                    <a:pt x="865" y="1729"/>
                    <a:pt x="866" y="1728"/>
                    <a:pt x="866" y="1726"/>
                  </a:cubicBezTo>
                  <a:cubicBezTo>
                    <a:pt x="866" y="1605"/>
                    <a:pt x="866" y="1485"/>
                    <a:pt x="866" y="1364"/>
                  </a:cubicBezTo>
                  <a:cubicBezTo>
                    <a:pt x="866" y="1361"/>
                    <a:pt x="864" y="1356"/>
                    <a:pt x="862" y="1353"/>
                  </a:cubicBezTo>
                  <a:cubicBezTo>
                    <a:pt x="847" y="1332"/>
                    <a:pt x="833" y="1309"/>
                    <a:pt x="816" y="1289"/>
                  </a:cubicBezTo>
                  <a:cubicBezTo>
                    <a:pt x="767" y="1230"/>
                    <a:pt x="717" y="1173"/>
                    <a:pt x="667" y="1115"/>
                  </a:cubicBezTo>
                  <a:cubicBezTo>
                    <a:pt x="656" y="1102"/>
                    <a:pt x="644" y="1089"/>
                    <a:pt x="631" y="10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2" name="Freeform 12">
              <a:extLst>
                <a:ext uri="{FF2B5EF4-FFF2-40B4-BE49-F238E27FC236}">
                  <a16:creationId xmlns:a16="http://schemas.microsoft.com/office/drawing/2014/main" id="{6CF351E9-B52C-45E5-9209-E599106AB45B}"/>
                </a:ext>
              </a:extLst>
            </p:cNvPr>
            <p:cNvSpPr>
              <a:spLocks noEditPoints="1"/>
            </p:cNvSpPr>
            <p:nvPr/>
          </p:nvSpPr>
          <p:spPr bwMode="auto">
            <a:xfrm>
              <a:off x="3047" y="500"/>
              <a:ext cx="1586" cy="1584"/>
            </a:xfrm>
            <a:custGeom>
              <a:avLst/>
              <a:gdLst>
                <a:gd name="T0" fmla="*/ 334 w 668"/>
                <a:gd name="T1" fmla="*/ 0 h 667"/>
                <a:gd name="T2" fmla="*/ 667 w 668"/>
                <a:gd name="T3" fmla="*/ 335 h 667"/>
                <a:gd name="T4" fmla="*/ 331 w 668"/>
                <a:gd name="T5" fmla="*/ 667 h 667"/>
                <a:gd name="T6" fmla="*/ 1 w 668"/>
                <a:gd name="T7" fmla="*/ 332 h 667"/>
                <a:gd name="T8" fmla="*/ 334 w 668"/>
                <a:gd name="T9" fmla="*/ 0 h 667"/>
                <a:gd name="T10" fmla="*/ 334 w 668"/>
                <a:gd name="T11" fmla="*/ 69 h 667"/>
                <a:gd name="T12" fmla="*/ 69 w 668"/>
                <a:gd name="T13" fmla="*/ 333 h 667"/>
                <a:gd name="T14" fmla="*/ 333 w 668"/>
                <a:gd name="T15" fmla="*/ 598 h 667"/>
                <a:gd name="T16" fmla="*/ 599 w 668"/>
                <a:gd name="T17" fmla="*/ 334 h 667"/>
                <a:gd name="T18" fmla="*/ 334 w 668"/>
                <a:gd name="T19" fmla="*/ 6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8" h="667">
                  <a:moveTo>
                    <a:pt x="334" y="0"/>
                  </a:moveTo>
                  <a:cubicBezTo>
                    <a:pt x="519" y="0"/>
                    <a:pt x="668" y="149"/>
                    <a:pt x="667" y="335"/>
                  </a:cubicBezTo>
                  <a:cubicBezTo>
                    <a:pt x="667" y="520"/>
                    <a:pt x="518" y="667"/>
                    <a:pt x="331" y="667"/>
                  </a:cubicBezTo>
                  <a:cubicBezTo>
                    <a:pt x="149" y="667"/>
                    <a:pt x="0" y="516"/>
                    <a:pt x="1" y="332"/>
                  </a:cubicBezTo>
                  <a:cubicBezTo>
                    <a:pt x="1" y="148"/>
                    <a:pt x="150" y="0"/>
                    <a:pt x="334" y="0"/>
                  </a:cubicBezTo>
                  <a:close/>
                  <a:moveTo>
                    <a:pt x="334" y="69"/>
                  </a:moveTo>
                  <a:cubicBezTo>
                    <a:pt x="188" y="69"/>
                    <a:pt x="70" y="187"/>
                    <a:pt x="69" y="333"/>
                  </a:cubicBezTo>
                  <a:cubicBezTo>
                    <a:pt x="69" y="479"/>
                    <a:pt x="187" y="598"/>
                    <a:pt x="333" y="598"/>
                  </a:cubicBezTo>
                  <a:cubicBezTo>
                    <a:pt x="479" y="598"/>
                    <a:pt x="598" y="480"/>
                    <a:pt x="599" y="334"/>
                  </a:cubicBezTo>
                  <a:cubicBezTo>
                    <a:pt x="599" y="188"/>
                    <a:pt x="481" y="69"/>
                    <a:pt x="33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8" name="TextBox 7">
            <a:extLst>
              <a:ext uri="{FF2B5EF4-FFF2-40B4-BE49-F238E27FC236}">
                <a16:creationId xmlns:a16="http://schemas.microsoft.com/office/drawing/2014/main" id="{31B017ED-C1DB-0843-87D7-9110E76BAA3F}"/>
              </a:ext>
            </a:extLst>
          </p:cNvPr>
          <p:cNvSpPr txBox="1"/>
          <p:nvPr/>
        </p:nvSpPr>
        <p:spPr>
          <a:xfrm>
            <a:off x="5478720" y="4908645"/>
            <a:ext cx="1321965" cy="584775"/>
          </a:xfrm>
          <a:prstGeom prst="rect">
            <a:avLst/>
          </a:prstGeom>
          <a:noFill/>
        </p:spPr>
        <p:txBody>
          <a:bodyPr wrap="none" rtlCol="0">
            <a:spAutoFit/>
          </a:bodyPr>
          <a:lstStyle/>
          <a:p>
            <a:r>
              <a:rPr lang="en-IN" sz="1600" b="1">
                <a:latin typeface="Montserrat SemiBold" panose="02000505000000020004" pitchFamily="2" charset="77"/>
                <a:cs typeface="Segoe UI Bold" panose="020B0802040204020203" pitchFamily="34" charset="0"/>
              </a:rPr>
              <a:t>Key Activities</a:t>
            </a:r>
          </a:p>
          <a:p>
            <a:endParaRPr lang="en-US" sz="1600" b="1">
              <a:solidFill>
                <a:schemeClr val="bg1"/>
              </a:solidFill>
              <a:latin typeface="Montserrat SemiBold" panose="02000505000000020004" pitchFamily="2" charset="77"/>
            </a:endParaRPr>
          </a:p>
        </p:txBody>
      </p:sp>
      <p:sp>
        <p:nvSpPr>
          <p:cNvPr id="2" name="Flowchart: Sort 1">
            <a:extLst>
              <a:ext uri="{FF2B5EF4-FFF2-40B4-BE49-F238E27FC236}">
                <a16:creationId xmlns:a16="http://schemas.microsoft.com/office/drawing/2014/main" id="{745D4EBC-F0A6-4BFD-B2B9-732AF7AB415D}"/>
              </a:ext>
            </a:extLst>
          </p:cNvPr>
          <p:cNvSpPr/>
          <p:nvPr/>
        </p:nvSpPr>
        <p:spPr>
          <a:xfrm rot="16200000">
            <a:off x="6114271" y="1418377"/>
            <a:ext cx="446830" cy="10475093"/>
          </a:xfrm>
          <a:prstGeom prst="flowChartSor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6600457C-7B21-F946-A3E2-4296AAFEB7DB}"/>
              </a:ext>
            </a:extLst>
          </p:cNvPr>
          <p:cNvSpPr txBox="1"/>
          <p:nvPr/>
        </p:nvSpPr>
        <p:spPr>
          <a:xfrm>
            <a:off x="2628345" y="6541490"/>
            <a:ext cx="2660926" cy="230832"/>
          </a:xfrm>
          <a:prstGeom prst="rect">
            <a:avLst/>
          </a:prstGeom>
          <a:noFill/>
        </p:spPr>
        <p:txBody>
          <a:bodyPr wrap="square" anchor="ctr">
            <a:spAutoFit/>
          </a:bodyPr>
          <a:lstStyle/>
          <a:p>
            <a:pPr algn="r"/>
            <a:r>
              <a:rPr lang="en-IN" sz="900" b="1">
                <a:solidFill>
                  <a:schemeClr val="bg1"/>
                </a:solidFill>
                <a:latin typeface="Montserrat Medium" panose="02000505000000020004" pitchFamily="2" charset="77"/>
                <a:cs typeface="Segoe UI" panose="020B0502040204020203" pitchFamily="34" charset="0"/>
              </a:rPr>
              <a:t>BROAD &amp; DIVERGENT THINKING</a:t>
            </a:r>
          </a:p>
        </p:txBody>
      </p:sp>
      <p:sp>
        <p:nvSpPr>
          <p:cNvPr id="97" name="TextBox 96">
            <a:extLst>
              <a:ext uri="{FF2B5EF4-FFF2-40B4-BE49-F238E27FC236}">
                <a16:creationId xmlns:a16="http://schemas.microsoft.com/office/drawing/2014/main" id="{19A18107-A79E-644B-83AD-1CF9CAFFD73D}"/>
              </a:ext>
            </a:extLst>
          </p:cNvPr>
          <p:cNvSpPr txBox="1"/>
          <p:nvPr/>
        </p:nvSpPr>
        <p:spPr>
          <a:xfrm>
            <a:off x="7678022" y="6541488"/>
            <a:ext cx="2660926" cy="230832"/>
          </a:xfrm>
          <a:prstGeom prst="rect">
            <a:avLst/>
          </a:prstGeom>
          <a:noFill/>
        </p:spPr>
        <p:txBody>
          <a:bodyPr wrap="square" anchor="ctr">
            <a:spAutoFit/>
          </a:bodyPr>
          <a:lstStyle/>
          <a:p>
            <a:r>
              <a:rPr lang="en-IN" sz="900" b="1">
                <a:solidFill>
                  <a:schemeClr val="bg1"/>
                </a:solidFill>
                <a:latin typeface="Montserrat Medium" panose="02000505000000020004" pitchFamily="2" charset="77"/>
                <a:cs typeface="Segoe UI" panose="020B0502040204020203" pitchFamily="34" charset="0"/>
              </a:rPr>
              <a:t>CONVERGING FOCUS</a:t>
            </a:r>
          </a:p>
        </p:txBody>
      </p:sp>
      <p:grpSp>
        <p:nvGrpSpPr>
          <p:cNvPr id="3083" name="Group 17">
            <a:extLst>
              <a:ext uri="{FF2B5EF4-FFF2-40B4-BE49-F238E27FC236}">
                <a16:creationId xmlns:a16="http://schemas.microsoft.com/office/drawing/2014/main" id="{A192AC1F-AB80-49B1-86D6-ED7C40AE664E}"/>
              </a:ext>
            </a:extLst>
          </p:cNvPr>
          <p:cNvGrpSpPr>
            <a:grpSpLocks noChangeAspect="1"/>
          </p:cNvGrpSpPr>
          <p:nvPr/>
        </p:nvGrpSpPr>
        <p:grpSpPr bwMode="auto">
          <a:xfrm>
            <a:off x="6195193" y="6460033"/>
            <a:ext cx="224695" cy="227322"/>
            <a:chOff x="2230" y="510"/>
            <a:chExt cx="3250" cy="3288"/>
          </a:xfrm>
          <a:solidFill>
            <a:schemeClr val="bg1"/>
          </a:solidFill>
        </p:grpSpPr>
        <p:sp>
          <p:nvSpPr>
            <p:cNvPr id="3085" name="Freeform 18">
              <a:extLst>
                <a:ext uri="{FF2B5EF4-FFF2-40B4-BE49-F238E27FC236}">
                  <a16:creationId xmlns:a16="http://schemas.microsoft.com/office/drawing/2014/main" id="{1BC0D7A5-F0EC-4941-A3C6-038A371946D1}"/>
                </a:ext>
              </a:extLst>
            </p:cNvPr>
            <p:cNvSpPr>
              <a:spLocks/>
            </p:cNvSpPr>
            <p:nvPr/>
          </p:nvSpPr>
          <p:spPr bwMode="auto">
            <a:xfrm>
              <a:off x="2230" y="510"/>
              <a:ext cx="3250" cy="3288"/>
            </a:xfrm>
            <a:custGeom>
              <a:avLst/>
              <a:gdLst>
                <a:gd name="T0" fmla="*/ 932 w 1368"/>
                <a:gd name="T1" fmla="*/ 1295 h 1384"/>
                <a:gd name="T2" fmla="*/ 932 w 1368"/>
                <a:gd name="T3" fmla="*/ 1384 h 1384"/>
                <a:gd name="T4" fmla="*/ 874 w 1368"/>
                <a:gd name="T5" fmla="*/ 1384 h 1384"/>
                <a:gd name="T6" fmla="*/ 874 w 1368"/>
                <a:gd name="T7" fmla="*/ 1235 h 1384"/>
                <a:gd name="T8" fmla="*/ 981 w 1368"/>
                <a:gd name="T9" fmla="*/ 1235 h 1384"/>
                <a:gd name="T10" fmla="*/ 1033 w 1368"/>
                <a:gd name="T11" fmla="*/ 1229 h 1384"/>
                <a:gd name="T12" fmla="*/ 1173 w 1368"/>
                <a:gd name="T13" fmla="*/ 1054 h 1384"/>
                <a:gd name="T14" fmla="*/ 1173 w 1368"/>
                <a:gd name="T15" fmla="*/ 898 h 1384"/>
                <a:gd name="T16" fmla="*/ 1184 w 1368"/>
                <a:gd name="T17" fmla="*/ 880 h 1384"/>
                <a:gd name="T18" fmla="*/ 1261 w 1368"/>
                <a:gd name="T19" fmla="*/ 847 h 1384"/>
                <a:gd name="T20" fmla="*/ 1283 w 1368"/>
                <a:gd name="T21" fmla="*/ 785 h 1384"/>
                <a:gd name="T22" fmla="*/ 1189 w 1368"/>
                <a:gd name="T23" fmla="*/ 618 h 1384"/>
                <a:gd name="T24" fmla="*/ 1148 w 1368"/>
                <a:gd name="T25" fmla="*/ 502 h 1384"/>
                <a:gd name="T26" fmla="*/ 1061 w 1368"/>
                <a:gd name="T27" fmla="*/ 268 h 1384"/>
                <a:gd name="T28" fmla="*/ 774 w 1368"/>
                <a:gd name="T29" fmla="*/ 79 h 1384"/>
                <a:gd name="T30" fmla="*/ 353 w 1368"/>
                <a:gd name="T31" fmla="*/ 128 h 1384"/>
                <a:gd name="T32" fmla="*/ 64 w 1368"/>
                <a:gd name="T33" fmla="*/ 610 h 1384"/>
                <a:gd name="T34" fmla="*/ 128 w 1368"/>
                <a:gd name="T35" fmla="*/ 847 h 1384"/>
                <a:gd name="T36" fmla="*/ 225 w 1368"/>
                <a:gd name="T37" fmla="*/ 1046 h 1384"/>
                <a:gd name="T38" fmla="*/ 273 w 1368"/>
                <a:gd name="T39" fmla="*/ 1273 h 1384"/>
                <a:gd name="T40" fmla="*/ 273 w 1368"/>
                <a:gd name="T41" fmla="*/ 1384 h 1384"/>
                <a:gd name="T42" fmla="*/ 213 w 1368"/>
                <a:gd name="T43" fmla="*/ 1384 h 1384"/>
                <a:gd name="T44" fmla="*/ 213 w 1368"/>
                <a:gd name="T45" fmla="*/ 1368 h 1384"/>
                <a:gd name="T46" fmla="*/ 212 w 1368"/>
                <a:gd name="T47" fmla="*/ 1227 h 1384"/>
                <a:gd name="T48" fmla="*/ 164 w 1368"/>
                <a:gd name="T49" fmla="*/ 1054 h 1384"/>
                <a:gd name="T50" fmla="*/ 59 w 1368"/>
                <a:gd name="T51" fmla="*/ 837 h 1384"/>
                <a:gd name="T52" fmla="*/ 3 w 1368"/>
                <a:gd name="T53" fmla="*/ 578 h 1384"/>
                <a:gd name="T54" fmla="*/ 224 w 1368"/>
                <a:gd name="T55" fmla="*/ 139 h 1384"/>
                <a:gd name="T56" fmla="*/ 576 w 1368"/>
                <a:gd name="T57" fmla="*/ 7 h 1384"/>
                <a:gd name="T58" fmla="*/ 864 w 1368"/>
                <a:gd name="T59" fmla="*/ 42 h 1384"/>
                <a:gd name="T60" fmla="*/ 1160 w 1368"/>
                <a:gd name="T61" fmla="*/ 329 h 1384"/>
                <a:gd name="T62" fmla="*/ 1212 w 1368"/>
                <a:gd name="T63" fmla="*/ 521 h 1384"/>
                <a:gd name="T64" fmla="*/ 1224 w 1368"/>
                <a:gd name="T65" fmla="*/ 556 h 1384"/>
                <a:gd name="T66" fmla="*/ 1334 w 1368"/>
                <a:gd name="T67" fmla="*/ 755 h 1384"/>
                <a:gd name="T68" fmla="*/ 1283 w 1368"/>
                <a:gd name="T69" fmla="*/ 903 h 1384"/>
                <a:gd name="T70" fmla="*/ 1244 w 1368"/>
                <a:gd name="T71" fmla="*/ 919 h 1384"/>
                <a:gd name="T72" fmla="*/ 1233 w 1368"/>
                <a:gd name="T73" fmla="*/ 937 h 1384"/>
                <a:gd name="T74" fmla="*/ 1233 w 1368"/>
                <a:gd name="T75" fmla="*/ 1049 h 1384"/>
                <a:gd name="T76" fmla="*/ 987 w 1368"/>
                <a:gd name="T77" fmla="*/ 1295 h 1384"/>
                <a:gd name="T78" fmla="*/ 932 w 1368"/>
                <a:gd name="T79" fmla="*/ 1295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8" h="1384">
                  <a:moveTo>
                    <a:pt x="932" y="1295"/>
                  </a:moveTo>
                  <a:cubicBezTo>
                    <a:pt x="932" y="1326"/>
                    <a:pt x="932" y="1355"/>
                    <a:pt x="932" y="1384"/>
                  </a:cubicBezTo>
                  <a:cubicBezTo>
                    <a:pt x="913" y="1384"/>
                    <a:pt x="894" y="1384"/>
                    <a:pt x="874" y="1384"/>
                  </a:cubicBezTo>
                  <a:cubicBezTo>
                    <a:pt x="874" y="1335"/>
                    <a:pt x="874" y="1286"/>
                    <a:pt x="874" y="1235"/>
                  </a:cubicBezTo>
                  <a:cubicBezTo>
                    <a:pt x="910" y="1235"/>
                    <a:pt x="946" y="1235"/>
                    <a:pt x="981" y="1235"/>
                  </a:cubicBezTo>
                  <a:cubicBezTo>
                    <a:pt x="999" y="1234"/>
                    <a:pt x="1016" y="1233"/>
                    <a:pt x="1033" y="1229"/>
                  </a:cubicBezTo>
                  <a:cubicBezTo>
                    <a:pt x="1114" y="1210"/>
                    <a:pt x="1172" y="1137"/>
                    <a:pt x="1173" y="1054"/>
                  </a:cubicBezTo>
                  <a:cubicBezTo>
                    <a:pt x="1173" y="1002"/>
                    <a:pt x="1173" y="950"/>
                    <a:pt x="1173" y="898"/>
                  </a:cubicBezTo>
                  <a:cubicBezTo>
                    <a:pt x="1173" y="888"/>
                    <a:pt x="1175" y="884"/>
                    <a:pt x="1184" y="880"/>
                  </a:cubicBezTo>
                  <a:cubicBezTo>
                    <a:pt x="1210" y="870"/>
                    <a:pt x="1236" y="858"/>
                    <a:pt x="1261" y="847"/>
                  </a:cubicBezTo>
                  <a:cubicBezTo>
                    <a:pt x="1291" y="835"/>
                    <a:pt x="1299" y="814"/>
                    <a:pt x="1283" y="785"/>
                  </a:cubicBezTo>
                  <a:cubicBezTo>
                    <a:pt x="1252" y="729"/>
                    <a:pt x="1222" y="673"/>
                    <a:pt x="1189" y="618"/>
                  </a:cubicBezTo>
                  <a:cubicBezTo>
                    <a:pt x="1168" y="581"/>
                    <a:pt x="1155" y="544"/>
                    <a:pt x="1148" y="502"/>
                  </a:cubicBezTo>
                  <a:cubicBezTo>
                    <a:pt x="1136" y="418"/>
                    <a:pt x="1108" y="339"/>
                    <a:pt x="1061" y="268"/>
                  </a:cubicBezTo>
                  <a:cubicBezTo>
                    <a:pt x="992" y="164"/>
                    <a:pt x="895" y="102"/>
                    <a:pt x="774" y="79"/>
                  </a:cubicBezTo>
                  <a:cubicBezTo>
                    <a:pt x="629" y="51"/>
                    <a:pt x="486" y="59"/>
                    <a:pt x="353" y="128"/>
                  </a:cubicBezTo>
                  <a:cubicBezTo>
                    <a:pt x="158" y="228"/>
                    <a:pt x="60" y="390"/>
                    <a:pt x="64" y="610"/>
                  </a:cubicBezTo>
                  <a:cubicBezTo>
                    <a:pt x="65" y="694"/>
                    <a:pt x="92" y="772"/>
                    <a:pt x="128" y="847"/>
                  </a:cubicBezTo>
                  <a:cubicBezTo>
                    <a:pt x="160" y="914"/>
                    <a:pt x="194" y="979"/>
                    <a:pt x="225" y="1046"/>
                  </a:cubicBezTo>
                  <a:cubicBezTo>
                    <a:pt x="259" y="1118"/>
                    <a:pt x="276" y="1193"/>
                    <a:pt x="273" y="1273"/>
                  </a:cubicBezTo>
                  <a:cubicBezTo>
                    <a:pt x="272" y="1310"/>
                    <a:pt x="273" y="1347"/>
                    <a:pt x="273" y="1384"/>
                  </a:cubicBezTo>
                  <a:cubicBezTo>
                    <a:pt x="253" y="1384"/>
                    <a:pt x="234" y="1384"/>
                    <a:pt x="213" y="1384"/>
                  </a:cubicBezTo>
                  <a:cubicBezTo>
                    <a:pt x="213" y="1379"/>
                    <a:pt x="213" y="1373"/>
                    <a:pt x="213" y="1368"/>
                  </a:cubicBezTo>
                  <a:cubicBezTo>
                    <a:pt x="213" y="1321"/>
                    <a:pt x="214" y="1274"/>
                    <a:pt x="212" y="1227"/>
                  </a:cubicBezTo>
                  <a:cubicBezTo>
                    <a:pt x="209" y="1166"/>
                    <a:pt x="190" y="1109"/>
                    <a:pt x="164" y="1054"/>
                  </a:cubicBezTo>
                  <a:cubicBezTo>
                    <a:pt x="129" y="981"/>
                    <a:pt x="92" y="910"/>
                    <a:pt x="59" y="837"/>
                  </a:cubicBezTo>
                  <a:cubicBezTo>
                    <a:pt x="22" y="755"/>
                    <a:pt x="0" y="669"/>
                    <a:pt x="3" y="578"/>
                  </a:cubicBezTo>
                  <a:cubicBezTo>
                    <a:pt x="9" y="398"/>
                    <a:pt x="83" y="251"/>
                    <a:pt x="224" y="139"/>
                  </a:cubicBezTo>
                  <a:cubicBezTo>
                    <a:pt x="326" y="58"/>
                    <a:pt x="446" y="17"/>
                    <a:pt x="576" y="7"/>
                  </a:cubicBezTo>
                  <a:cubicBezTo>
                    <a:pt x="674" y="0"/>
                    <a:pt x="771" y="9"/>
                    <a:pt x="864" y="42"/>
                  </a:cubicBezTo>
                  <a:cubicBezTo>
                    <a:pt x="1006" y="93"/>
                    <a:pt x="1102" y="191"/>
                    <a:pt x="1160" y="329"/>
                  </a:cubicBezTo>
                  <a:cubicBezTo>
                    <a:pt x="1187" y="390"/>
                    <a:pt x="1202" y="455"/>
                    <a:pt x="1212" y="521"/>
                  </a:cubicBezTo>
                  <a:cubicBezTo>
                    <a:pt x="1214" y="533"/>
                    <a:pt x="1218" y="545"/>
                    <a:pt x="1224" y="556"/>
                  </a:cubicBezTo>
                  <a:cubicBezTo>
                    <a:pt x="1260" y="622"/>
                    <a:pt x="1298" y="688"/>
                    <a:pt x="1334" y="755"/>
                  </a:cubicBezTo>
                  <a:cubicBezTo>
                    <a:pt x="1368" y="816"/>
                    <a:pt x="1347" y="876"/>
                    <a:pt x="1283" y="903"/>
                  </a:cubicBezTo>
                  <a:cubicBezTo>
                    <a:pt x="1270" y="909"/>
                    <a:pt x="1258" y="915"/>
                    <a:pt x="1244" y="919"/>
                  </a:cubicBezTo>
                  <a:cubicBezTo>
                    <a:pt x="1235" y="923"/>
                    <a:pt x="1232" y="927"/>
                    <a:pt x="1233" y="937"/>
                  </a:cubicBezTo>
                  <a:cubicBezTo>
                    <a:pt x="1233" y="974"/>
                    <a:pt x="1233" y="1012"/>
                    <a:pt x="1233" y="1049"/>
                  </a:cubicBezTo>
                  <a:cubicBezTo>
                    <a:pt x="1232" y="1187"/>
                    <a:pt x="1124" y="1294"/>
                    <a:pt x="987" y="1295"/>
                  </a:cubicBezTo>
                  <a:cubicBezTo>
                    <a:pt x="969" y="1295"/>
                    <a:pt x="952" y="1295"/>
                    <a:pt x="932" y="12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87" name="Freeform 19">
              <a:extLst>
                <a:ext uri="{FF2B5EF4-FFF2-40B4-BE49-F238E27FC236}">
                  <a16:creationId xmlns:a16="http://schemas.microsoft.com/office/drawing/2014/main" id="{29FA632F-510F-476C-BEEE-C24E91A7DA6D}"/>
                </a:ext>
              </a:extLst>
            </p:cNvPr>
            <p:cNvSpPr>
              <a:spLocks noEditPoints="1"/>
            </p:cNvSpPr>
            <p:nvPr/>
          </p:nvSpPr>
          <p:spPr bwMode="auto">
            <a:xfrm>
              <a:off x="2981" y="1301"/>
              <a:ext cx="1494" cy="2020"/>
            </a:xfrm>
            <a:custGeom>
              <a:avLst/>
              <a:gdLst>
                <a:gd name="T0" fmla="*/ 317 w 629"/>
                <a:gd name="T1" fmla="*/ 0 h 850"/>
                <a:gd name="T2" fmla="*/ 616 w 629"/>
                <a:gd name="T3" fmla="*/ 321 h 850"/>
                <a:gd name="T4" fmla="*/ 479 w 629"/>
                <a:gd name="T5" fmla="*/ 552 h 850"/>
                <a:gd name="T6" fmla="*/ 458 w 629"/>
                <a:gd name="T7" fmla="*/ 576 h 850"/>
                <a:gd name="T8" fmla="*/ 437 w 629"/>
                <a:gd name="T9" fmla="*/ 664 h 850"/>
                <a:gd name="T10" fmla="*/ 437 w 629"/>
                <a:gd name="T11" fmla="*/ 721 h 850"/>
                <a:gd name="T12" fmla="*/ 381 w 629"/>
                <a:gd name="T13" fmla="*/ 804 h 850"/>
                <a:gd name="T14" fmla="*/ 364 w 629"/>
                <a:gd name="T15" fmla="*/ 818 h 850"/>
                <a:gd name="T16" fmla="*/ 269 w 629"/>
                <a:gd name="T17" fmla="*/ 817 h 850"/>
                <a:gd name="T18" fmla="*/ 252 w 629"/>
                <a:gd name="T19" fmla="*/ 804 h 850"/>
                <a:gd name="T20" fmla="*/ 197 w 629"/>
                <a:gd name="T21" fmla="*/ 720 h 850"/>
                <a:gd name="T22" fmla="*/ 193 w 629"/>
                <a:gd name="T23" fmla="*/ 632 h 850"/>
                <a:gd name="T24" fmla="*/ 172 w 629"/>
                <a:gd name="T25" fmla="*/ 569 h 850"/>
                <a:gd name="T26" fmla="*/ 159 w 629"/>
                <a:gd name="T27" fmla="*/ 556 h 850"/>
                <a:gd name="T28" fmla="*/ 21 w 629"/>
                <a:gd name="T29" fmla="*/ 253 h 850"/>
                <a:gd name="T30" fmla="*/ 252 w 629"/>
                <a:gd name="T31" fmla="*/ 9 h 850"/>
                <a:gd name="T32" fmla="*/ 317 w 629"/>
                <a:gd name="T33" fmla="*/ 0 h 850"/>
                <a:gd name="T34" fmla="*/ 378 w 629"/>
                <a:gd name="T35" fmla="*/ 631 h 850"/>
                <a:gd name="T36" fmla="*/ 408 w 629"/>
                <a:gd name="T37" fmla="*/ 543 h 850"/>
                <a:gd name="T38" fmla="*/ 439 w 629"/>
                <a:gd name="T39" fmla="*/ 508 h 850"/>
                <a:gd name="T40" fmla="*/ 541 w 629"/>
                <a:gd name="T41" fmla="*/ 216 h 850"/>
                <a:gd name="T42" fmla="*/ 272 w 629"/>
                <a:gd name="T43" fmla="*/ 66 h 850"/>
                <a:gd name="T44" fmla="*/ 80 w 629"/>
                <a:gd name="T45" fmla="*/ 260 h 850"/>
                <a:gd name="T46" fmla="*/ 198 w 629"/>
                <a:gd name="T47" fmla="*/ 511 h 850"/>
                <a:gd name="T48" fmla="*/ 223 w 629"/>
                <a:gd name="T49" fmla="*/ 537 h 850"/>
                <a:gd name="T50" fmla="*/ 256 w 629"/>
                <a:gd name="T51" fmla="*/ 631 h 850"/>
                <a:gd name="T52" fmla="*/ 378 w 629"/>
                <a:gd name="T53" fmla="*/ 631 h 850"/>
                <a:gd name="T54" fmla="*/ 375 w 629"/>
                <a:gd name="T55" fmla="*/ 693 h 850"/>
                <a:gd name="T56" fmla="*/ 257 w 629"/>
                <a:gd name="T57" fmla="*/ 693 h 850"/>
                <a:gd name="T58" fmla="*/ 257 w 629"/>
                <a:gd name="T59" fmla="*/ 721 h 850"/>
                <a:gd name="T60" fmla="*/ 288 w 629"/>
                <a:gd name="T61" fmla="*/ 752 h 850"/>
                <a:gd name="T62" fmla="*/ 324 w 629"/>
                <a:gd name="T63" fmla="*/ 752 h 850"/>
                <a:gd name="T64" fmla="*/ 376 w 629"/>
                <a:gd name="T65" fmla="*/ 695 h 850"/>
                <a:gd name="T66" fmla="*/ 375 w 629"/>
                <a:gd name="T67" fmla="*/ 693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9" h="850">
                  <a:moveTo>
                    <a:pt x="317" y="0"/>
                  </a:moveTo>
                  <a:cubicBezTo>
                    <a:pt x="489" y="2"/>
                    <a:pt x="629" y="149"/>
                    <a:pt x="616" y="321"/>
                  </a:cubicBezTo>
                  <a:cubicBezTo>
                    <a:pt x="609" y="420"/>
                    <a:pt x="561" y="496"/>
                    <a:pt x="479" y="552"/>
                  </a:cubicBezTo>
                  <a:cubicBezTo>
                    <a:pt x="470" y="558"/>
                    <a:pt x="463" y="567"/>
                    <a:pt x="458" y="576"/>
                  </a:cubicBezTo>
                  <a:cubicBezTo>
                    <a:pt x="443" y="603"/>
                    <a:pt x="436" y="633"/>
                    <a:pt x="437" y="664"/>
                  </a:cubicBezTo>
                  <a:cubicBezTo>
                    <a:pt x="437" y="683"/>
                    <a:pt x="437" y="702"/>
                    <a:pt x="437" y="721"/>
                  </a:cubicBezTo>
                  <a:cubicBezTo>
                    <a:pt x="436" y="760"/>
                    <a:pt x="417" y="787"/>
                    <a:pt x="381" y="804"/>
                  </a:cubicBezTo>
                  <a:cubicBezTo>
                    <a:pt x="375" y="807"/>
                    <a:pt x="369" y="812"/>
                    <a:pt x="364" y="818"/>
                  </a:cubicBezTo>
                  <a:cubicBezTo>
                    <a:pt x="339" y="850"/>
                    <a:pt x="294" y="850"/>
                    <a:pt x="269" y="817"/>
                  </a:cubicBezTo>
                  <a:cubicBezTo>
                    <a:pt x="265" y="812"/>
                    <a:pt x="258" y="807"/>
                    <a:pt x="252" y="804"/>
                  </a:cubicBezTo>
                  <a:cubicBezTo>
                    <a:pt x="217" y="787"/>
                    <a:pt x="198" y="760"/>
                    <a:pt x="197" y="720"/>
                  </a:cubicBezTo>
                  <a:cubicBezTo>
                    <a:pt x="196" y="691"/>
                    <a:pt x="198" y="661"/>
                    <a:pt x="193" y="632"/>
                  </a:cubicBezTo>
                  <a:cubicBezTo>
                    <a:pt x="190" y="610"/>
                    <a:pt x="180" y="589"/>
                    <a:pt x="172" y="569"/>
                  </a:cubicBezTo>
                  <a:cubicBezTo>
                    <a:pt x="170" y="563"/>
                    <a:pt x="164" y="559"/>
                    <a:pt x="159" y="556"/>
                  </a:cubicBezTo>
                  <a:cubicBezTo>
                    <a:pt x="55" y="490"/>
                    <a:pt x="0" y="370"/>
                    <a:pt x="21" y="253"/>
                  </a:cubicBezTo>
                  <a:cubicBezTo>
                    <a:pt x="42" y="131"/>
                    <a:pt x="131" y="36"/>
                    <a:pt x="252" y="9"/>
                  </a:cubicBezTo>
                  <a:cubicBezTo>
                    <a:pt x="273" y="4"/>
                    <a:pt x="295" y="3"/>
                    <a:pt x="317" y="0"/>
                  </a:cubicBezTo>
                  <a:close/>
                  <a:moveTo>
                    <a:pt x="378" y="631"/>
                  </a:moveTo>
                  <a:cubicBezTo>
                    <a:pt x="388" y="600"/>
                    <a:pt x="397" y="571"/>
                    <a:pt x="408" y="543"/>
                  </a:cubicBezTo>
                  <a:cubicBezTo>
                    <a:pt x="413" y="527"/>
                    <a:pt x="424" y="517"/>
                    <a:pt x="439" y="508"/>
                  </a:cubicBezTo>
                  <a:cubicBezTo>
                    <a:pt x="540" y="450"/>
                    <a:pt x="583" y="325"/>
                    <a:pt x="541" y="216"/>
                  </a:cubicBezTo>
                  <a:cubicBezTo>
                    <a:pt x="500" y="108"/>
                    <a:pt x="385" y="44"/>
                    <a:pt x="272" y="66"/>
                  </a:cubicBezTo>
                  <a:cubicBezTo>
                    <a:pt x="173" y="85"/>
                    <a:pt x="97" y="162"/>
                    <a:pt x="80" y="260"/>
                  </a:cubicBezTo>
                  <a:cubicBezTo>
                    <a:pt x="63" y="361"/>
                    <a:pt x="109" y="459"/>
                    <a:pt x="198" y="511"/>
                  </a:cubicBezTo>
                  <a:cubicBezTo>
                    <a:pt x="208" y="517"/>
                    <a:pt x="219" y="527"/>
                    <a:pt x="223" y="537"/>
                  </a:cubicBezTo>
                  <a:cubicBezTo>
                    <a:pt x="235" y="567"/>
                    <a:pt x="245" y="599"/>
                    <a:pt x="256" y="631"/>
                  </a:cubicBezTo>
                  <a:cubicBezTo>
                    <a:pt x="295" y="631"/>
                    <a:pt x="338" y="631"/>
                    <a:pt x="378" y="631"/>
                  </a:cubicBezTo>
                  <a:close/>
                  <a:moveTo>
                    <a:pt x="375" y="693"/>
                  </a:moveTo>
                  <a:cubicBezTo>
                    <a:pt x="336" y="693"/>
                    <a:pt x="296" y="693"/>
                    <a:pt x="257" y="693"/>
                  </a:cubicBezTo>
                  <a:cubicBezTo>
                    <a:pt x="257" y="703"/>
                    <a:pt x="257" y="712"/>
                    <a:pt x="257" y="721"/>
                  </a:cubicBezTo>
                  <a:cubicBezTo>
                    <a:pt x="258" y="740"/>
                    <a:pt x="269" y="751"/>
                    <a:pt x="288" y="752"/>
                  </a:cubicBezTo>
                  <a:cubicBezTo>
                    <a:pt x="300" y="752"/>
                    <a:pt x="312" y="751"/>
                    <a:pt x="324" y="752"/>
                  </a:cubicBezTo>
                  <a:cubicBezTo>
                    <a:pt x="379" y="755"/>
                    <a:pt x="378" y="734"/>
                    <a:pt x="376" y="695"/>
                  </a:cubicBezTo>
                  <a:cubicBezTo>
                    <a:pt x="376" y="694"/>
                    <a:pt x="376" y="694"/>
                    <a:pt x="375" y="6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88" name="Freeform 20">
              <a:extLst>
                <a:ext uri="{FF2B5EF4-FFF2-40B4-BE49-F238E27FC236}">
                  <a16:creationId xmlns:a16="http://schemas.microsoft.com/office/drawing/2014/main" id="{114C8BDD-D625-482A-B8E5-5DBC36DB08C9}"/>
                </a:ext>
              </a:extLst>
            </p:cNvPr>
            <p:cNvSpPr>
              <a:spLocks/>
            </p:cNvSpPr>
            <p:nvPr/>
          </p:nvSpPr>
          <p:spPr bwMode="auto">
            <a:xfrm>
              <a:off x="3440" y="1943"/>
              <a:ext cx="586" cy="715"/>
            </a:xfrm>
            <a:custGeom>
              <a:avLst/>
              <a:gdLst>
                <a:gd name="T0" fmla="*/ 93 w 247"/>
                <a:gd name="T1" fmla="*/ 301 h 301"/>
                <a:gd name="T2" fmla="*/ 92 w 247"/>
                <a:gd name="T3" fmla="*/ 84 h 301"/>
                <a:gd name="T4" fmla="*/ 87 w 247"/>
                <a:gd name="T5" fmla="*/ 74 h 301"/>
                <a:gd name="T6" fmla="*/ 78 w 247"/>
                <a:gd name="T7" fmla="*/ 81 h 301"/>
                <a:gd name="T8" fmla="*/ 24 w 247"/>
                <a:gd name="T9" fmla="*/ 84 h 301"/>
                <a:gd name="T10" fmla="*/ 5 w 247"/>
                <a:gd name="T11" fmla="*/ 36 h 301"/>
                <a:gd name="T12" fmla="*/ 48 w 247"/>
                <a:gd name="T13" fmla="*/ 2 h 301"/>
                <a:gd name="T14" fmla="*/ 118 w 247"/>
                <a:gd name="T15" fmla="*/ 20 h 301"/>
                <a:gd name="T16" fmla="*/ 130 w 247"/>
                <a:gd name="T17" fmla="*/ 20 h 301"/>
                <a:gd name="T18" fmla="*/ 197 w 247"/>
                <a:gd name="T19" fmla="*/ 2 h 301"/>
                <a:gd name="T20" fmla="*/ 242 w 247"/>
                <a:gd name="T21" fmla="*/ 36 h 301"/>
                <a:gd name="T22" fmla="*/ 223 w 247"/>
                <a:gd name="T23" fmla="*/ 84 h 301"/>
                <a:gd name="T24" fmla="*/ 168 w 247"/>
                <a:gd name="T25" fmla="*/ 80 h 301"/>
                <a:gd name="T26" fmla="*/ 158 w 247"/>
                <a:gd name="T27" fmla="*/ 71 h 301"/>
                <a:gd name="T28" fmla="*/ 154 w 247"/>
                <a:gd name="T29" fmla="*/ 99 h 301"/>
                <a:gd name="T30" fmla="*/ 154 w 247"/>
                <a:gd name="T31" fmla="*/ 283 h 301"/>
                <a:gd name="T32" fmla="*/ 154 w 247"/>
                <a:gd name="T33" fmla="*/ 301 h 301"/>
                <a:gd name="T34" fmla="*/ 93 w 247"/>
                <a:gd name="T3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 h="301">
                  <a:moveTo>
                    <a:pt x="93" y="301"/>
                  </a:moveTo>
                  <a:cubicBezTo>
                    <a:pt x="93" y="228"/>
                    <a:pt x="93" y="156"/>
                    <a:pt x="92" y="84"/>
                  </a:cubicBezTo>
                  <a:cubicBezTo>
                    <a:pt x="92" y="81"/>
                    <a:pt x="90" y="78"/>
                    <a:pt x="87" y="74"/>
                  </a:cubicBezTo>
                  <a:cubicBezTo>
                    <a:pt x="84" y="76"/>
                    <a:pt x="81" y="79"/>
                    <a:pt x="78" y="81"/>
                  </a:cubicBezTo>
                  <a:cubicBezTo>
                    <a:pt x="62" y="94"/>
                    <a:pt x="41" y="95"/>
                    <a:pt x="24" y="84"/>
                  </a:cubicBezTo>
                  <a:cubicBezTo>
                    <a:pt x="8" y="73"/>
                    <a:pt x="0" y="53"/>
                    <a:pt x="5" y="36"/>
                  </a:cubicBezTo>
                  <a:cubicBezTo>
                    <a:pt x="11" y="16"/>
                    <a:pt x="27" y="3"/>
                    <a:pt x="48" y="2"/>
                  </a:cubicBezTo>
                  <a:cubicBezTo>
                    <a:pt x="73" y="0"/>
                    <a:pt x="97" y="5"/>
                    <a:pt x="118" y="20"/>
                  </a:cubicBezTo>
                  <a:cubicBezTo>
                    <a:pt x="120" y="22"/>
                    <a:pt x="127" y="22"/>
                    <a:pt x="130" y="20"/>
                  </a:cubicBezTo>
                  <a:cubicBezTo>
                    <a:pt x="150" y="5"/>
                    <a:pt x="173" y="1"/>
                    <a:pt x="197" y="2"/>
                  </a:cubicBezTo>
                  <a:cubicBezTo>
                    <a:pt x="220" y="3"/>
                    <a:pt x="236" y="15"/>
                    <a:pt x="242" y="36"/>
                  </a:cubicBezTo>
                  <a:cubicBezTo>
                    <a:pt x="247" y="54"/>
                    <a:pt x="239" y="74"/>
                    <a:pt x="223" y="84"/>
                  </a:cubicBezTo>
                  <a:cubicBezTo>
                    <a:pt x="206" y="96"/>
                    <a:pt x="185" y="94"/>
                    <a:pt x="168" y="80"/>
                  </a:cubicBezTo>
                  <a:cubicBezTo>
                    <a:pt x="166" y="78"/>
                    <a:pt x="164" y="76"/>
                    <a:pt x="158" y="71"/>
                  </a:cubicBezTo>
                  <a:cubicBezTo>
                    <a:pt x="157" y="82"/>
                    <a:pt x="154" y="91"/>
                    <a:pt x="154" y="99"/>
                  </a:cubicBezTo>
                  <a:cubicBezTo>
                    <a:pt x="154" y="161"/>
                    <a:pt x="154" y="222"/>
                    <a:pt x="154" y="283"/>
                  </a:cubicBezTo>
                  <a:cubicBezTo>
                    <a:pt x="154" y="289"/>
                    <a:pt x="154" y="294"/>
                    <a:pt x="154" y="301"/>
                  </a:cubicBezTo>
                  <a:cubicBezTo>
                    <a:pt x="134" y="301"/>
                    <a:pt x="115" y="301"/>
                    <a:pt x="93" y="3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99" name="Rectangle 98">
            <a:extLst>
              <a:ext uri="{FF2B5EF4-FFF2-40B4-BE49-F238E27FC236}">
                <a16:creationId xmlns:a16="http://schemas.microsoft.com/office/drawing/2014/main" id="{79BCBBC9-3C3B-7B4C-88FA-7EDE6254FA48}"/>
              </a:ext>
            </a:extLst>
          </p:cNvPr>
          <p:cNvSpPr/>
          <p:nvPr/>
        </p:nvSpPr>
        <p:spPr>
          <a:xfrm>
            <a:off x="462327" y="437337"/>
            <a:ext cx="3268844" cy="341632"/>
          </a:xfrm>
          <a:prstGeom prst="rect">
            <a:avLst/>
          </a:prstGeom>
        </p:spPr>
        <p:txBody>
          <a:bodyPr wrap="none">
            <a:spAutoFit/>
          </a:bodyPr>
          <a:lstStyle/>
          <a:p>
            <a:pPr lvl="0">
              <a:lnSpc>
                <a:spcPct val="90000"/>
              </a:lnSpc>
              <a:defRPr/>
            </a:pPr>
            <a:r>
              <a:rPr lang="en-IN" b="1">
                <a:latin typeface="Montserrat" panose="02000505000000020004" pitchFamily="2" charset="77"/>
                <a:cs typeface="Segoe UI Semibold" panose="020B0702040204020203" pitchFamily="34" charset="0"/>
              </a:rPr>
              <a:t>STRATEGY</a:t>
            </a:r>
            <a:r>
              <a:rPr lang="en-IN">
                <a:latin typeface="Segoe UI Semibold" panose="020B0702040204020203" pitchFamily="34" charset="0"/>
                <a:cs typeface="Segoe UI Semibold" panose="020B0702040204020203" pitchFamily="34" charset="0"/>
              </a:rPr>
              <a:t> </a:t>
            </a:r>
            <a:r>
              <a:rPr lang="en-IN">
                <a:latin typeface="Montserrat Light" pitchFamily="2" charset="77"/>
                <a:cs typeface="Segoe UI Light" panose="020B0502040204020203" pitchFamily="34" charset="0"/>
              </a:rPr>
              <a:t>&amp; ASSESSMENT</a:t>
            </a:r>
          </a:p>
        </p:txBody>
      </p:sp>
      <p:sp>
        <p:nvSpPr>
          <p:cNvPr id="6" name="TextBox 5">
            <a:extLst>
              <a:ext uri="{FF2B5EF4-FFF2-40B4-BE49-F238E27FC236}">
                <a16:creationId xmlns:a16="http://schemas.microsoft.com/office/drawing/2014/main" id="{447BE1C7-60D8-3140-B0B1-3D1FD2DFF845}"/>
              </a:ext>
            </a:extLst>
          </p:cNvPr>
          <p:cNvSpPr txBox="1"/>
          <p:nvPr/>
        </p:nvSpPr>
        <p:spPr>
          <a:xfrm>
            <a:off x="76111" y="1992204"/>
            <a:ext cx="2080470" cy="1815882"/>
          </a:xfrm>
          <a:prstGeom prst="rect">
            <a:avLst/>
          </a:prstGeom>
          <a:noFill/>
        </p:spPr>
        <p:txBody>
          <a:bodyPr wrap="square" rtlCol="0">
            <a:spAutoFit/>
          </a:bodyPr>
          <a:lstStyle/>
          <a:p>
            <a:r>
              <a:rPr lang="en-IN" sz="1400" dirty="0">
                <a:solidFill>
                  <a:schemeClr val="bg1"/>
                </a:solidFill>
                <a:latin typeface="Montserrat Medium" panose="02000505000000020004" pitchFamily="2" charset="77"/>
                <a:cs typeface="Segoe UI" panose="020B0502040204020203" pitchFamily="34" charset="0"/>
              </a:rPr>
              <a:t>Aligning your organizations SAP Strategy &amp; Roadmap considering People, Process, Technology, Data Value, and Key Compliance factors</a:t>
            </a:r>
          </a:p>
          <a:p>
            <a:endParaRPr lang="en-US" sz="1400" dirty="0">
              <a:latin typeface="Montserrat Medium" panose="02000505000000020004" pitchFamily="2" charset="77"/>
            </a:endParaRPr>
          </a:p>
        </p:txBody>
      </p:sp>
      <p:sp>
        <p:nvSpPr>
          <p:cNvPr id="78" name="TextBox 77">
            <a:extLst>
              <a:ext uri="{FF2B5EF4-FFF2-40B4-BE49-F238E27FC236}">
                <a16:creationId xmlns:a16="http://schemas.microsoft.com/office/drawing/2014/main" id="{DC0362A6-A3C8-4D08-B789-0632BA4D803B}"/>
              </a:ext>
            </a:extLst>
          </p:cNvPr>
          <p:cNvSpPr txBox="1"/>
          <p:nvPr/>
        </p:nvSpPr>
        <p:spPr>
          <a:xfrm>
            <a:off x="764184" y="1141514"/>
            <a:ext cx="10793232" cy="338554"/>
          </a:xfrm>
          <a:prstGeom prst="rect">
            <a:avLst/>
          </a:prstGeom>
          <a:noFill/>
        </p:spPr>
        <p:txBody>
          <a:bodyPr wrap="square">
            <a:spAutoFit/>
          </a:bodyPr>
          <a:lstStyle/>
          <a:p>
            <a:pPr algn="ctr"/>
            <a:r>
              <a:rPr lang="en-US" sz="1600" b="1" dirty="0">
                <a:effectLst/>
                <a:latin typeface="Montserrat SemiBold" panose="02000505000000020004" pitchFamily="2" charset="77"/>
              </a:rPr>
              <a:t>Integrated Co-creation Assessment</a:t>
            </a:r>
            <a:endParaRPr lang="en-US" sz="1600" b="1" dirty="0">
              <a:latin typeface="Montserrat SemiBold" panose="02000505000000020004" pitchFamily="2" charset="77"/>
            </a:endParaRPr>
          </a:p>
        </p:txBody>
      </p:sp>
      <p:sp>
        <p:nvSpPr>
          <p:cNvPr id="79" name="TextBox 78">
            <a:extLst>
              <a:ext uri="{FF2B5EF4-FFF2-40B4-BE49-F238E27FC236}">
                <a16:creationId xmlns:a16="http://schemas.microsoft.com/office/drawing/2014/main" id="{B0E196D6-EE4A-42BC-BC11-59B372F15091}"/>
              </a:ext>
            </a:extLst>
          </p:cNvPr>
          <p:cNvSpPr txBox="1"/>
          <p:nvPr/>
        </p:nvSpPr>
        <p:spPr>
          <a:xfrm>
            <a:off x="2881839" y="3963674"/>
            <a:ext cx="1544034" cy="400110"/>
          </a:xfrm>
          <a:prstGeom prst="rect">
            <a:avLst/>
          </a:prstGeom>
          <a:noFill/>
        </p:spPr>
        <p:txBody>
          <a:bodyPr wrap="square">
            <a:spAutoFit/>
          </a:bodyPr>
          <a:lstStyle/>
          <a:p>
            <a:r>
              <a:rPr lang="en-IN" sz="1000" b="1">
                <a:latin typeface="Montserrat Medium" panose="02000505000000020004" pitchFamily="2" charset="77"/>
                <a:cs typeface="Segoe UI Bold" panose="020B0802040204020203" pitchFamily="34" charset="0"/>
              </a:rPr>
              <a:t>ROADMAP &amp; DEPLOYMENT PLAN</a:t>
            </a:r>
            <a:endParaRPr lang="en-IN" sz="1000" b="1">
              <a:solidFill>
                <a:srgbClr val="395394"/>
              </a:solidFill>
              <a:latin typeface="Montserrat Medium" panose="02000505000000020004" pitchFamily="2" charset="77"/>
              <a:cs typeface="Segoe UI Bold" panose="020B0802040204020203" pitchFamily="34" charset="0"/>
            </a:endParaRPr>
          </a:p>
        </p:txBody>
      </p:sp>
      <p:sp>
        <p:nvSpPr>
          <p:cNvPr id="3" name="Oval 2">
            <a:extLst>
              <a:ext uri="{FF2B5EF4-FFF2-40B4-BE49-F238E27FC236}">
                <a16:creationId xmlns:a16="http://schemas.microsoft.com/office/drawing/2014/main" id="{092D3E38-D2CB-4781-8CD4-8FC06D8672FF}"/>
              </a:ext>
            </a:extLst>
          </p:cNvPr>
          <p:cNvSpPr/>
          <p:nvPr/>
        </p:nvSpPr>
        <p:spPr>
          <a:xfrm>
            <a:off x="2692000" y="2246230"/>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1</a:t>
            </a:r>
          </a:p>
        </p:txBody>
      </p:sp>
      <p:sp>
        <p:nvSpPr>
          <p:cNvPr id="81" name="Oval 80">
            <a:extLst>
              <a:ext uri="{FF2B5EF4-FFF2-40B4-BE49-F238E27FC236}">
                <a16:creationId xmlns:a16="http://schemas.microsoft.com/office/drawing/2014/main" id="{0A3937C1-98F4-45EC-9EAF-F395EC981433}"/>
              </a:ext>
            </a:extLst>
          </p:cNvPr>
          <p:cNvSpPr/>
          <p:nvPr/>
        </p:nvSpPr>
        <p:spPr>
          <a:xfrm>
            <a:off x="2699437" y="2866973"/>
            <a:ext cx="182880" cy="182880"/>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2</a:t>
            </a:r>
          </a:p>
        </p:txBody>
      </p:sp>
      <p:sp>
        <p:nvSpPr>
          <p:cNvPr id="82" name="Oval 81">
            <a:extLst>
              <a:ext uri="{FF2B5EF4-FFF2-40B4-BE49-F238E27FC236}">
                <a16:creationId xmlns:a16="http://schemas.microsoft.com/office/drawing/2014/main" id="{61CA3324-C593-476A-A995-7A07CA3284A7}"/>
              </a:ext>
            </a:extLst>
          </p:cNvPr>
          <p:cNvSpPr/>
          <p:nvPr/>
        </p:nvSpPr>
        <p:spPr>
          <a:xfrm>
            <a:off x="2688284" y="349143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3</a:t>
            </a:r>
          </a:p>
        </p:txBody>
      </p:sp>
      <p:sp>
        <p:nvSpPr>
          <p:cNvPr id="83" name="Oval 82">
            <a:extLst>
              <a:ext uri="{FF2B5EF4-FFF2-40B4-BE49-F238E27FC236}">
                <a16:creationId xmlns:a16="http://schemas.microsoft.com/office/drawing/2014/main" id="{0FE4B94E-7341-4B10-B924-4BF641859584}"/>
              </a:ext>
            </a:extLst>
          </p:cNvPr>
          <p:cNvSpPr/>
          <p:nvPr/>
        </p:nvSpPr>
        <p:spPr>
          <a:xfrm>
            <a:off x="2695721" y="4078737"/>
            <a:ext cx="182880" cy="182880"/>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4</a:t>
            </a:r>
          </a:p>
        </p:txBody>
      </p:sp>
      <p:pic>
        <p:nvPicPr>
          <p:cNvPr id="84" name="Picture 2" descr="Idea Free Icon">
            <a:extLst>
              <a:ext uri="{FF2B5EF4-FFF2-40B4-BE49-F238E27FC236}">
                <a16:creationId xmlns:a16="http://schemas.microsoft.com/office/drawing/2014/main" id="{047D1D9B-D40D-4535-A89D-BED025E34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8282" y="443368"/>
            <a:ext cx="551391" cy="551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25519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D9FA93C-17DD-4379-B1ED-C0F896B871FF}"/>
              </a:ext>
            </a:extLst>
          </p:cNvPr>
          <p:cNvSpPr/>
          <p:nvPr/>
        </p:nvSpPr>
        <p:spPr>
          <a:xfrm>
            <a:off x="3378100" y="1266666"/>
            <a:ext cx="1353186" cy="376238"/>
          </a:xfrm>
          <a:custGeom>
            <a:avLst/>
            <a:gdLst>
              <a:gd name="connsiteX0" fmla="*/ 0 w 1338263"/>
              <a:gd name="connsiteY0" fmla="*/ 0 h 361950"/>
              <a:gd name="connsiteX1" fmla="*/ 1338263 w 1338263"/>
              <a:gd name="connsiteY1" fmla="*/ 361950 h 361950"/>
            </a:gdLst>
            <a:ahLst/>
            <a:cxnLst>
              <a:cxn ang="0">
                <a:pos x="connsiteX0" y="connsiteY0"/>
              </a:cxn>
              <a:cxn ang="0">
                <a:pos x="connsiteX1" y="connsiteY1"/>
              </a:cxn>
            </a:cxnLst>
            <a:rect l="l" t="t" r="r" b="b"/>
            <a:pathLst>
              <a:path w="1338263" h="361950">
                <a:moveTo>
                  <a:pt x="0" y="0"/>
                </a:moveTo>
                <a:lnTo>
                  <a:pt x="1338263" y="36195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4" name="Picture 73">
            <a:extLst>
              <a:ext uri="{FF2B5EF4-FFF2-40B4-BE49-F238E27FC236}">
                <a16:creationId xmlns:a16="http://schemas.microsoft.com/office/drawing/2014/main" id="{4C6BD2D1-2CAF-5C49-8964-946B1112A101}"/>
              </a:ext>
            </a:extLst>
          </p:cNvPr>
          <p:cNvPicPr>
            <a:picLocks noChangeAspect="1"/>
          </p:cNvPicPr>
          <p:nvPr/>
        </p:nvPicPr>
        <p:blipFill>
          <a:blip r:embed="rId3"/>
          <a:stretch>
            <a:fillRect/>
          </a:stretch>
        </p:blipFill>
        <p:spPr>
          <a:xfrm>
            <a:off x="-25386" y="1642625"/>
            <a:ext cx="2620473" cy="3418167"/>
          </a:xfrm>
          <a:prstGeom prst="rect">
            <a:avLst/>
          </a:prstGeom>
        </p:spPr>
      </p:pic>
      <p:sp>
        <p:nvSpPr>
          <p:cNvPr id="73" name="TextBox 72">
            <a:extLst>
              <a:ext uri="{FF2B5EF4-FFF2-40B4-BE49-F238E27FC236}">
                <a16:creationId xmlns:a16="http://schemas.microsoft.com/office/drawing/2014/main" id="{0878C6A0-3A80-6342-95CE-3D714CFCB676}"/>
              </a:ext>
            </a:extLst>
          </p:cNvPr>
          <p:cNvSpPr txBox="1"/>
          <p:nvPr/>
        </p:nvSpPr>
        <p:spPr>
          <a:xfrm>
            <a:off x="279301" y="2011623"/>
            <a:ext cx="2077234" cy="2708434"/>
          </a:xfrm>
          <a:prstGeom prst="rect">
            <a:avLst/>
          </a:prstGeom>
          <a:noFill/>
        </p:spPr>
        <p:txBody>
          <a:bodyPr wrap="square" rtlCol="0">
            <a:spAutoFit/>
          </a:bodyPr>
          <a:lstStyle/>
          <a:p>
            <a:pPr marL="285750" lvl="0" indent="-285750">
              <a:spcAft>
                <a:spcPts val="600"/>
              </a:spcAft>
              <a:buFont typeface="Arial" panose="020B0604020202020204" pitchFamily="34" charset="0"/>
              <a:buChar char="•"/>
              <a:defRPr/>
            </a:pPr>
            <a:r>
              <a:rPr lang="en-IN" sz="1400" dirty="0">
                <a:solidFill>
                  <a:prstClr val="white"/>
                </a:solidFill>
                <a:latin typeface="Montserrat Medium" panose="02000505000000020004" pitchFamily="2" charset="77"/>
                <a:cs typeface="Segoe UI" panose="020B0502040204020203" pitchFamily="34" charset="0"/>
              </a:rPr>
              <a:t>SAP Core Accelerators</a:t>
            </a:r>
          </a:p>
          <a:p>
            <a:pPr marL="285750" lvl="0" indent="-285750">
              <a:spcAft>
                <a:spcPts val="600"/>
              </a:spcAft>
              <a:buFont typeface="Arial" panose="020B0604020202020204" pitchFamily="34" charset="0"/>
              <a:buChar char="•"/>
              <a:defRPr/>
            </a:pPr>
            <a:r>
              <a:rPr lang="en-IN" sz="1400" dirty="0">
                <a:solidFill>
                  <a:prstClr val="white"/>
                </a:solidFill>
                <a:latin typeface="Montserrat Medium" panose="02000505000000020004" pitchFamily="2" charset="77"/>
                <a:cs typeface="Segoe UI" panose="020B0502040204020203" pitchFamily="34" charset="0"/>
              </a:rPr>
              <a:t>PMO Toolset</a:t>
            </a:r>
          </a:p>
          <a:p>
            <a:pPr marL="285750" lvl="0" indent="-285750">
              <a:spcAft>
                <a:spcPts val="600"/>
              </a:spcAft>
              <a:buFont typeface="Arial" panose="020B0604020202020204" pitchFamily="34" charset="0"/>
              <a:buChar char="•"/>
              <a:defRPr/>
            </a:pPr>
            <a:r>
              <a:rPr lang="en-IN" sz="1400" dirty="0">
                <a:solidFill>
                  <a:prstClr val="white"/>
                </a:solidFill>
                <a:latin typeface="Montserrat Medium" panose="02000505000000020004" pitchFamily="2" charset="77"/>
                <a:cs typeface="Segoe UI" panose="020B0502040204020203" pitchFamily="34" charset="0"/>
              </a:rPr>
              <a:t>Onscreen Guides</a:t>
            </a:r>
          </a:p>
          <a:p>
            <a:pPr marL="285750" lvl="0" indent="-285750">
              <a:spcAft>
                <a:spcPts val="600"/>
              </a:spcAft>
              <a:buFont typeface="Arial" panose="020B0604020202020204" pitchFamily="34" charset="0"/>
              <a:buChar char="•"/>
              <a:defRPr/>
            </a:pPr>
            <a:r>
              <a:rPr lang="en-IN" sz="1400" dirty="0">
                <a:solidFill>
                  <a:prstClr val="white"/>
                </a:solidFill>
                <a:latin typeface="Montserrat Medium" panose="02000505000000020004" pitchFamily="2" charset="77"/>
                <a:cs typeface="Segoe UI" panose="020B0502040204020203" pitchFamily="34" charset="0"/>
              </a:rPr>
              <a:t>Fit to Standard Videos</a:t>
            </a:r>
          </a:p>
          <a:p>
            <a:pPr marL="285750" lvl="0" indent="-285750">
              <a:spcAft>
                <a:spcPts val="600"/>
              </a:spcAft>
              <a:buFont typeface="Arial" panose="020B0604020202020204" pitchFamily="34" charset="0"/>
              <a:buChar char="•"/>
              <a:defRPr/>
            </a:pPr>
            <a:r>
              <a:rPr lang="en-IN" sz="1400" dirty="0">
                <a:solidFill>
                  <a:prstClr val="white"/>
                </a:solidFill>
                <a:latin typeface="Montserrat Medium" panose="02000505000000020004" pitchFamily="2" charset="77"/>
                <a:cs typeface="Segoe UI" panose="020B0502040204020203" pitchFamily="34" charset="0"/>
              </a:rPr>
              <a:t>Industry Solutions</a:t>
            </a:r>
          </a:p>
          <a:p>
            <a:pPr marL="285750" lvl="0" indent="-285750">
              <a:spcAft>
                <a:spcPts val="600"/>
              </a:spcAft>
              <a:buFont typeface="Arial" panose="020B0604020202020204" pitchFamily="34" charset="0"/>
              <a:buChar char="•"/>
              <a:defRPr/>
            </a:pPr>
            <a:r>
              <a:rPr lang="en-IN" sz="1400" dirty="0">
                <a:solidFill>
                  <a:prstClr val="white"/>
                </a:solidFill>
                <a:latin typeface="Montserrat Medium" panose="02000505000000020004" pitchFamily="2" charset="77"/>
                <a:cs typeface="Segoe UI" panose="020B0502040204020203" pitchFamily="34" charset="0"/>
              </a:rPr>
              <a:t>Automation</a:t>
            </a:r>
          </a:p>
          <a:p>
            <a:pPr marL="285750" lvl="0" indent="-285750">
              <a:spcAft>
                <a:spcPts val="600"/>
              </a:spcAft>
              <a:buFont typeface="Arial" panose="020B0604020202020204" pitchFamily="34" charset="0"/>
              <a:buChar char="•"/>
              <a:defRPr/>
            </a:pPr>
            <a:r>
              <a:rPr lang="en-IN" sz="1400" dirty="0">
                <a:solidFill>
                  <a:prstClr val="white"/>
                </a:solidFill>
                <a:latin typeface="Montserrat Medium" panose="02000505000000020004" pitchFamily="2" charset="77"/>
                <a:cs typeface="Segoe UI" panose="020B0502040204020203" pitchFamily="34" charset="0"/>
              </a:rPr>
              <a:t>Compliance</a:t>
            </a:r>
          </a:p>
        </p:txBody>
      </p:sp>
      <p:sp>
        <p:nvSpPr>
          <p:cNvPr id="75" name="Rectangle 74">
            <a:extLst>
              <a:ext uri="{FF2B5EF4-FFF2-40B4-BE49-F238E27FC236}">
                <a16:creationId xmlns:a16="http://schemas.microsoft.com/office/drawing/2014/main" id="{B6526672-C586-D340-B64B-D00E0EBEA1FA}"/>
              </a:ext>
            </a:extLst>
          </p:cNvPr>
          <p:cNvSpPr/>
          <p:nvPr/>
        </p:nvSpPr>
        <p:spPr>
          <a:xfrm>
            <a:off x="462327" y="437336"/>
            <a:ext cx="4647555" cy="341632"/>
          </a:xfrm>
          <a:prstGeom prst="rect">
            <a:avLst/>
          </a:prstGeom>
        </p:spPr>
        <p:txBody>
          <a:bodyPr wrap="square">
            <a:spAutoFit/>
          </a:bodyPr>
          <a:lstStyle/>
          <a:p>
            <a:pPr lvl="0">
              <a:lnSpc>
                <a:spcPct val="90000"/>
              </a:lnSpc>
              <a:defRPr/>
            </a:pPr>
            <a:r>
              <a:rPr lang="en-IN" b="1">
                <a:latin typeface="Montserrat" panose="02000505000000020004" pitchFamily="2" charset="77"/>
                <a:cs typeface="Segoe UI Semibold" panose="020B0702040204020203" pitchFamily="34" charset="0"/>
              </a:rPr>
              <a:t>COMPREHENSIVE TOOLS</a:t>
            </a:r>
            <a:r>
              <a:rPr lang="en-IN">
                <a:latin typeface="Segoe UI Semibold" panose="020B0702040204020203" pitchFamily="34" charset="0"/>
                <a:cs typeface="Segoe UI Semibold" panose="020B0702040204020203" pitchFamily="34" charset="0"/>
              </a:rPr>
              <a:t> </a:t>
            </a:r>
            <a:r>
              <a:rPr lang="en-IN">
                <a:latin typeface="Montserrat Light" pitchFamily="2" charset="77"/>
                <a:cs typeface="Segoe UI Light" panose="020B0502040204020203" pitchFamily="34" charset="0"/>
              </a:rPr>
              <a:t>&amp; ASSETS</a:t>
            </a:r>
          </a:p>
        </p:txBody>
      </p:sp>
      <p:pic>
        <p:nvPicPr>
          <p:cNvPr id="70" name="Picture 69">
            <a:extLst>
              <a:ext uri="{FF2B5EF4-FFF2-40B4-BE49-F238E27FC236}">
                <a16:creationId xmlns:a16="http://schemas.microsoft.com/office/drawing/2014/main" id="{54F06551-A349-F74B-B5F5-BB3D34770451}"/>
              </a:ext>
            </a:extLst>
          </p:cNvPr>
          <p:cNvPicPr>
            <a:picLocks noChangeAspect="1"/>
          </p:cNvPicPr>
          <p:nvPr/>
        </p:nvPicPr>
        <p:blipFill>
          <a:blip r:embed="rId4"/>
          <a:stretch>
            <a:fillRect/>
          </a:stretch>
        </p:blipFill>
        <p:spPr>
          <a:xfrm>
            <a:off x="2812284" y="1246297"/>
            <a:ext cx="8763809" cy="4955822"/>
          </a:xfrm>
          <a:prstGeom prst="rect">
            <a:avLst/>
          </a:prstGeom>
        </p:spPr>
      </p:pic>
      <p:pic>
        <p:nvPicPr>
          <p:cNvPr id="7" name="Picture 6">
            <a:extLst>
              <a:ext uri="{FF2B5EF4-FFF2-40B4-BE49-F238E27FC236}">
                <a16:creationId xmlns:a16="http://schemas.microsoft.com/office/drawing/2014/main" id="{1609FD7E-3F60-462E-81F7-64AA022F58F5}"/>
              </a:ext>
            </a:extLst>
          </p:cNvPr>
          <p:cNvPicPr>
            <a:picLocks noChangeAspect="1"/>
          </p:cNvPicPr>
          <p:nvPr/>
        </p:nvPicPr>
        <p:blipFill>
          <a:blip r:embed="rId5"/>
          <a:stretch>
            <a:fillRect/>
          </a:stretch>
        </p:blipFill>
        <p:spPr>
          <a:xfrm>
            <a:off x="11007282" y="332107"/>
            <a:ext cx="568811" cy="570292"/>
          </a:xfrm>
          <a:prstGeom prst="rect">
            <a:avLst/>
          </a:prstGeom>
        </p:spPr>
      </p:pic>
      <p:sp>
        <p:nvSpPr>
          <p:cNvPr id="2" name="TextBox 1">
            <a:extLst>
              <a:ext uri="{FF2B5EF4-FFF2-40B4-BE49-F238E27FC236}">
                <a16:creationId xmlns:a16="http://schemas.microsoft.com/office/drawing/2014/main" id="{838167F2-D984-425C-BECE-95526DDFEC0E}"/>
              </a:ext>
            </a:extLst>
          </p:cNvPr>
          <p:cNvSpPr txBox="1"/>
          <p:nvPr/>
        </p:nvSpPr>
        <p:spPr>
          <a:xfrm>
            <a:off x="5181513" y="827967"/>
            <a:ext cx="4658226" cy="369332"/>
          </a:xfrm>
          <a:prstGeom prst="rect">
            <a:avLst/>
          </a:prstGeom>
          <a:noFill/>
        </p:spPr>
        <p:txBody>
          <a:bodyPr wrap="square" rtlCol="0">
            <a:spAutoFit/>
          </a:bodyPr>
          <a:lstStyle/>
          <a:p>
            <a:r>
              <a:rPr lang="en-US" b="1" dirty="0">
                <a:solidFill>
                  <a:schemeClr val="accent1">
                    <a:lumMod val="50000"/>
                  </a:schemeClr>
                </a:solidFill>
              </a:rPr>
              <a:t>Activate Project Management Methodology</a:t>
            </a:r>
            <a:r>
              <a:rPr lang="en-US" dirty="0">
                <a:solidFill>
                  <a:schemeClr val="accent1">
                    <a:lumMod val="50000"/>
                  </a:schemeClr>
                </a:solidFill>
              </a:rPr>
              <a:t> </a:t>
            </a:r>
            <a:endParaRPr lang="en-UG" dirty="0">
              <a:solidFill>
                <a:schemeClr val="accent1">
                  <a:lumMod val="50000"/>
                </a:schemeClr>
              </a:solidFill>
            </a:endParaRPr>
          </a:p>
        </p:txBody>
      </p:sp>
    </p:spTree>
    <p:custDataLst>
      <p:tags r:id="rId1"/>
    </p:custDataLst>
    <p:extLst>
      <p:ext uri="{BB962C8B-B14F-4D97-AF65-F5344CB8AC3E}">
        <p14:creationId xmlns:p14="http://schemas.microsoft.com/office/powerpoint/2010/main" val="338941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31D9E71C-0CD4-1D48-B4D3-162A182A1583}"/>
              </a:ext>
            </a:extLst>
          </p:cNvPr>
          <p:cNvPicPr>
            <a:picLocks noChangeAspect="1"/>
          </p:cNvPicPr>
          <p:nvPr/>
        </p:nvPicPr>
        <p:blipFill>
          <a:blip r:embed="rId3"/>
          <a:stretch>
            <a:fillRect/>
          </a:stretch>
        </p:blipFill>
        <p:spPr>
          <a:xfrm>
            <a:off x="4754880" y="2243833"/>
            <a:ext cx="3505201" cy="3516472"/>
          </a:xfrm>
          <a:prstGeom prst="rect">
            <a:avLst/>
          </a:prstGeom>
        </p:spPr>
      </p:pic>
      <p:sp>
        <p:nvSpPr>
          <p:cNvPr id="126" name="TextBox 125">
            <a:extLst>
              <a:ext uri="{FF2B5EF4-FFF2-40B4-BE49-F238E27FC236}">
                <a16:creationId xmlns:a16="http://schemas.microsoft.com/office/drawing/2014/main" id="{DA69EA02-8A8F-4FE0-AAB0-E05B100D719B}"/>
              </a:ext>
            </a:extLst>
          </p:cNvPr>
          <p:cNvSpPr txBox="1"/>
          <p:nvPr/>
        </p:nvSpPr>
        <p:spPr>
          <a:xfrm rot="19883400">
            <a:off x="5377587" y="2858710"/>
            <a:ext cx="1321226" cy="597878"/>
          </a:xfrm>
          <a:prstGeom prst="rect">
            <a:avLst/>
          </a:prstGeom>
          <a:noFill/>
        </p:spPr>
        <p:txBody>
          <a:bodyPr wrap="square">
            <a:prstTxWarp prst="textArchUp">
              <a:avLst/>
            </a:prstTxWarp>
            <a:spAutoFit/>
          </a:bodyPr>
          <a:lstStyle/>
          <a:p>
            <a:pPr algn="ctr"/>
            <a:r>
              <a:rPr lang="en-IN" sz="1000" b="1">
                <a:solidFill>
                  <a:schemeClr val="bg1"/>
                </a:solidFill>
                <a:latin typeface="Montserrat SemiBold" panose="02000505000000020004" pitchFamily="2" charset="77"/>
                <a:cs typeface="Segoe UI Bold" panose="020B0802040204020203" pitchFamily="34" charset="0"/>
              </a:rPr>
              <a:t>Organizational </a:t>
            </a:r>
          </a:p>
          <a:p>
            <a:pPr algn="ctr"/>
            <a:r>
              <a:rPr lang="en-IN" sz="1000" b="1">
                <a:solidFill>
                  <a:schemeClr val="bg1"/>
                </a:solidFill>
                <a:latin typeface="Montserrat SemiBold" panose="02000505000000020004" pitchFamily="2" charset="77"/>
                <a:cs typeface="Segoe UI Bold" panose="020B0802040204020203" pitchFamily="34" charset="0"/>
              </a:rPr>
              <a:t>Alignment </a:t>
            </a:r>
          </a:p>
          <a:p>
            <a:pPr algn="ctr"/>
            <a:r>
              <a:rPr lang="en-IN" sz="1000" b="1">
                <a:solidFill>
                  <a:schemeClr val="bg1"/>
                </a:solidFill>
                <a:latin typeface="Montserrat SemiBold" panose="02000505000000020004" pitchFamily="2" charset="77"/>
                <a:cs typeface="Segoe UI Bold" panose="020B0802040204020203" pitchFamily="34" charset="0"/>
              </a:rPr>
              <a:t>&amp; Governance</a:t>
            </a:r>
          </a:p>
        </p:txBody>
      </p:sp>
      <p:sp>
        <p:nvSpPr>
          <p:cNvPr id="127" name="TextBox 126">
            <a:extLst>
              <a:ext uri="{FF2B5EF4-FFF2-40B4-BE49-F238E27FC236}">
                <a16:creationId xmlns:a16="http://schemas.microsoft.com/office/drawing/2014/main" id="{36F2785F-E8E0-4C84-813C-5C10607EFB95}"/>
              </a:ext>
            </a:extLst>
          </p:cNvPr>
          <p:cNvSpPr txBox="1"/>
          <p:nvPr/>
        </p:nvSpPr>
        <p:spPr>
          <a:xfrm rot="1531109">
            <a:off x="6349089" y="2847159"/>
            <a:ext cx="1321226" cy="597878"/>
          </a:xfrm>
          <a:prstGeom prst="rect">
            <a:avLst/>
          </a:prstGeom>
          <a:noFill/>
        </p:spPr>
        <p:txBody>
          <a:bodyPr wrap="square">
            <a:prstTxWarp prst="textArchUp">
              <a:avLst/>
            </a:prstTxWarp>
            <a:spAutoFit/>
          </a:bodyPr>
          <a:lstStyle/>
          <a:p>
            <a:pPr algn="ctr"/>
            <a:r>
              <a:rPr lang="en-IN" sz="1000" b="1">
                <a:latin typeface="Montserrat SemiBold" panose="02000505000000020004" pitchFamily="2" charset="77"/>
                <a:cs typeface="Segoe UI Bold" panose="020B0802040204020203" pitchFamily="34" charset="0"/>
              </a:rPr>
              <a:t>Change</a:t>
            </a:r>
          </a:p>
          <a:p>
            <a:pPr algn="ctr"/>
            <a:r>
              <a:rPr lang="en-IN" sz="1000" b="1">
                <a:latin typeface="Montserrat SemiBold" panose="02000505000000020004" pitchFamily="2" charset="77"/>
                <a:cs typeface="Segoe UI Bold" panose="020B0802040204020203" pitchFamily="34" charset="0"/>
              </a:rPr>
              <a:t>Strategy</a:t>
            </a:r>
          </a:p>
        </p:txBody>
      </p:sp>
      <p:sp>
        <p:nvSpPr>
          <p:cNvPr id="128" name="TextBox 127">
            <a:extLst>
              <a:ext uri="{FF2B5EF4-FFF2-40B4-BE49-F238E27FC236}">
                <a16:creationId xmlns:a16="http://schemas.microsoft.com/office/drawing/2014/main" id="{9774F787-8561-4F8D-A4AA-35BA2A968F3B}"/>
              </a:ext>
            </a:extLst>
          </p:cNvPr>
          <p:cNvSpPr txBox="1"/>
          <p:nvPr/>
        </p:nvSpPr>
        <p:spPr>
          <a:xfrm rot="5400000">
            <a:off x="6896429" y="3689036"/>
            <a:ext cx="1321226" cy="597878"/>
          </a:xfrm>
          <a:prstGeom prst="rect">
            <a:avLst/>
          </a:prstGeom>
          <a:noFill/>
        </p:spPr>
        <p:txBody>
          <a:bodyPr wrap="square">
            <a:prstTxWarp prst="textArchUp">
              <a:avLst/>
            </a:prstTxWarp>
            <a:spAutoFit/>
          </a:bodyPr>
          <a:lstStyle/>
          <a:p>
            <a:pPr algn="ctr"/>
            <a:r>
              <a:rPr lang="en-IN" sz="1000" b="1">
                <a:solidFill>
                  <a:schemeClr val="bg1"/>
                </a:solidFill>
                <a:latin typeface="Montserrat SemiBold" panose="02000505000000020004" pitchFamily="2" charset="77"/>
                <a:cs typeface="Segoe UI Bold" panose="020B0802040204020203" pitchFamily="34" charset="0"/>
              </a:rPr>
              <a:t>Organizational </a:t>
            </a:r>
          </a:p>
          <a:p>
            <a:pPr algn="ctr"/>
            <a:r>
              <a:rPr lang="en-IN" sz="1000" b="1">
                <a:solidFill>
                  <a:schemeClr val="bg1"/>
                </a:solidFill>
                <a:latin typeface="Montserrat SemiBold" panose="02000505000000020004" pitchFamily="2" charset="77"/>
                <a:cs typeface="Segoe UI Bold" panose="020B0802040204020203" pitchFamily="34" charset="0"/>
              </a:rPr>
              <a:t>Impact &amp; Readiness</a:t>
            </a:r>
          </a:p>
        </p:txBody>
      </p:sp>
      <p:sp>
        <p:nvSpPr>
          <p:cNvPr id="129" name="TextBox 128">
            <a:extLst>
              <a:ext uri="{FF2B5EF4-FFF2-40B4-BE49-F238E27FC236}">
                <a16:creationId xmlns:a16="http://schemas.microsoft.com/office/drawing/2014/main" id="{BF0EA368-A4F2-4D06-A26E-8435181FE228}"/>
              </a:ext>
            </a:extLst>
          </p:cNvPr>
          <p:cNvSpPr txBox="1"/>
          <p:nvPr/>
        </p:nvSpPr>
        <p:spPr>
          <a:xfrm rot="16200000">
            <a:off x="4787685" y="3689036"/>
            <a:ext cx="1321226" cy="597878"/>
          </a:xfrm>
          <a:prstGeom prst="rect">
            <a:avLst/>
          </a:prstGeom>
          <a:noFill/>
        </p:spPr>
        <p:txBody>
          <a:bodyPr wrap="square">
            <a:prstTxWarp prst="textArchUp">
              <a:avLst/>
            </a:prstTxWarp>
            <a:spAutoFit/>
          </a:bodyPr>
          <a:lstStyle/>
          <a:p>
            <a:pPr algn="ctr"/>
            <a:r>
              <a:rPr lang="en-IN" sz="1000" b="1">
                <a:latin typeface="Montserrat SemiBold" panose="02000505000000020004" pitchFamily="2" charset="77"/>
                <a:cs typeface="Segoe UI Bold" panose="020B0802040204020203" pitchFamily="34" charset="0"/>
              </a:rPr>
              <a:t>Training &amp; </a:t>
            </a:r>
          </a:p>
          <a:p>
            <a:pPr algn="ctr"/>
            <a:r>
              <a:rPr lang="en-IN" sz="1000" b="1">
                <a:latin typeface="Montserrat SemiBold" panose="02000505000000020004" pitchFamily="2" charset="77"/>
                <a:cs typeface="Segoe UI Bold" panose="020B0802040204020203" pitchFamily="34" charset="0"/>
              </a:rPr>
              <a:t>Knowledge Transfer</a:t>
            </a:r>
          </a:p>
        </p:txBody>
      </p:sp>
      <p:sp>
        <p:nvSpPr>
          <p:cNvPr id="130" name="TextBox 129">
            <a:extLst>
              <a:ext uri="{FF2B5EF4-FFF2-40B4-BE49-F238E27FC236}">
                <a16:creationId xmlns:a16="http://schemas.microsoft.com/office/drawing/2014/main" id="{3F0ED78D-9604-4C70-9E4D-6175797903DE}"/>
              </a:ext>
            </a:extLst>
          </p:cNvPr>
          <p:cNvSpPr txBox="1"/>
          <p:nvPr/>
        </p:nvSpPr>
        <p:spPr>
          <a:xfrm rot="1859173">
            <a:off x="5302286" y="4599821"/>
            <a:ext cx="1321226" cy="597878"/>
          </a:xfrm>
          <a:prstGeom prst="rect">
            <a:avLst/>
          </a:prstGeom>
          <a:noFill/>
        </p:spPr>
        <p:txBody>
          <a:bodyPr wrap="square">
            <a:prstTxWarp prst="textArchDown">
              <a:avLst/>
            </a:prstTxWarp>
            <a:spAutoFit/>
          </a:bodyPr>
          <a:lstStyle/>
          <a:p>
            <a:pPr algn="ctr"/>
            <a:r>
              <a:rPr lang="en-IN" sz="1000" b="1">
                <a:solidFill>
                  <a:schemeClr val="bg1"/>
                </a:solidFill>
                <a:latin typeface="Montserrat SemiBold" panose="02000505000000020004" pitchFamily="2" charset="77"/>
                <a:cs typeface="Segoe UI Bold" panose="020B0802040204020203" pitchFamily="34" charset="0"/>
              </a:rPr>
              <a:t>Marketing &amp; </a:t>
            </a:r>
          </a:p>
          <a:p>
            <a:pPr algn="ctr"/>
            <a:r>
              <a:rPr lang="en-IN" sz="1000" b="1">
                <a:solidFill>
                  <a:schemeClr val="bg1"/>
                </a:solidFill>
                <a:latin typeface="Montserrat SemiBold" panose="02000505000000020004" pitchFamily="2" charset="77"/>
                <a:cs typeface="Segoe UI Bold" panose="020B0802040204020203" pitchFamily="34" charset="0"/>
              </a:rPr>
              <a:t>Communications</a:t>
            </a:r>
          </a:p>
        </p:txBody>
      </p:sp>
      <p:sp>
        <p:nvSpPr>
          <p:cNvPr id="131" name="TextBox 130">
            <a:extLst>
              <a:ext uri="{FF2B5EF4-FFF2-40B4-BE49-F238E27FC236}">
                <a16:creationId xmlns:a16="http://schemas.microsoft.com/office/drawing/2014/main" id="{091D53E6-98F8-43AE-852D-F4923E73E3E2}"/>
              </a:ext>
            </a:extLst>
          </p:cNvPr>
          <p:cNvSpPr txBox="1"/>
          <p:nvPr/>
        </p:nvSpPr>
        <p:spPr>
          <a:xfrm rot="19862684">
            <a:off x="6382579" y="4599821"/>
            <a:ext cx="1321226" cy="597878"/>
          </a:xfrm>
          <a:prstGeom prst="rect">
            <a:avLst/>
          </a:prstGeom>
          <a:noFill/>
        </p:spPr>
        <p:txBody>
          <a:bodyPr wrap="square">
            <a:prstTxWarp prst="textArchDown">
              <a:avLst/>
            </a:prstTxWarp>
            <a:spAutoFit/>
          </a:bodyPr>
          <a:lstStyle/>
          <a:p>
            <a:pPr algn="ctr"/>
            <a:r>
              <a:rPr lang="en-IN" sz="1000" b="1">
                <a:latin typeface="Montserrat SemiBold" panose="02000505000000020004" pitchFamily="2" charset="77"/>
                <a:cs typeface="Segoe UI Bold" panose="020B0802040204020203" pitchFamily="34" charset="0"/>
              </a:rPr>
              <a:t>Stakeholder </a:t>
            </a:r>
          </a:p>
          <a:p>
            <a:pPr algn="ctr"/>
            <a:r>
              <a:rPr lang="en-IN" sz="1000" b="1">
                <a:latin typeface="Montserrat SemiBold" panose="02000505000000020004" pitchFamily="2" charset="77"/>
                <a:cs typeface="Segoe UI Bold" panose="020B0802040204020203" pitchFamily="34" charset="0"/>
              </a:rPr>
              <a:t>Engagement</a:t>
            </a:r>
          </a:p>
        </p:txBody>
      </p:sp>
      <p:pic>
        <p:nvPicPr>
          <p:cNvPr id="3" name="Picture 2">
            <a:extLst>
              <a:ext uri="{FF2B5EF4-FFF2-40B4-BE49-F238E27FC236}">
                <a16:creationId xmlns:a16="http://schemas.microsoft.com/office/drawing/2014/main" id="{57C2C7EC-6EB3-DC46-BF53-D4B19AE5F992}"/>
              </a:ext>
            </a:extLst>
          </p:cNvPr>
          <p:cNvPicPr>
            <a:picLocks noChangeAspect="1"/>
          </p:cNvPicPr>
          <p:nvPr/>
        </p:nvPicPr>
        <p:blipFill>
          <a:blip r:embed="rId4"/>
          <a:stretch>
            <a:fillRect/>
          </a:stretch>
        </p:blipFill>
        <p:spPr>
          <a:xfrm>
            <a:off x="9553846" y="2737634"/>
            <a:ext cx="2638153" cy="2742518"/>
          </a:xfrm>
          <a:prstGeom prst="rect">
            <a:avLst/>
          </a:prstGeom>
        </p:spPr>
      </p:pic>
      <p:sp>
        <p:nvSpPr>
          <p:cNvPr id="113" name="Rectangle: Rounded Corners 14">
            <a:extLst>
              <a:ext uri="{FF2B5EF4-FFF2-40B4-BE49-F238E27FC236}">
                <a16:creationId xmlns:a16="http://schemas.microsoft.com/office/drawing/2014/main" id="{1AC3FB33-70AA-D04B-9699-1CF33DAD8A4B}"/>
              </a:ext>
            </a:extLst>
          </p:cNvPr>
          <p:cNvSpPr/>
          <p:nvPr/>
        </p:nvSpPr>
        <p:spPr>
          <a:xfrm>
            <a:off x="934313" y="4800456"/>
            <a:ext cx="1174442" cy="867355"/>
          </a:xfrm>
          <a:prstGeom prst="roundRect">
            <a:avLst>
              <a:gd name="adj" fmla="val 4082"/>
            </a:avLst>
          </a:prstGeom>
          <a:solidFill>
            <a:schemeClr val="bg1"/>
          </a:solidFill>
          <a:ln>
            <a:solidFill>
              <a:srgbClr val="FFC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61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prstClr val="black"/>
                </a:solidFill>
                <a:effectLst/>
                <a:uLnTx/>
                <a:uFillTx/>
                <a:latin typeface="Montserrat Medium" panose="00000600000000000000" pitchFamily="2" charset="0"/>
                <a:cs typeface="Segoe UI Light" panose="020B0502040204020203" pitchFamily="34" charset="0"/>
              </a:rPr>
              <a:t>New User Base</a:t>
            </a:r>
          </a:p>
        </p:txBody>
      </p:sp>
      <p:sp>
        <p:nvSpPr>
          <p:cNvPr id="114" name="Rectangle: Rounded Corners 14">
            <a:extLst>
              <a:ext uri="{FF2B5EF4-FFF2-40B4-BE49-F238E27FC236}">
                <a16:creationId xmlns:a16="http://schemas.microsoft.com/office/drawing/2014/main" id="{BED08127-DCF0-0B4E-9DE2-EB0F88526C62}"/>
              </a:ext>
            </a:extLst>
          </p:cNvPr>
          <p:cNvSpPr/>
          <p:nvPr/>
        </p:nvSpPr>
        <p:spPr>
          <a:xfrm>
            <a:off x="2518961" y="4800456"/>
            <a:ext cx="1174442" cy="867355"/>
          </a:xfrm>
          <a:prstGeom prst="roundRect">
            <a:avLst>
              <a:gd name="adj" fmla="val 4082"/>
            </a:avLst>
          </a:prstGeom>
          <a:solidFill>
            <a:schemeClr val="bg1"/>
          </a:solidFill>
          <a:ln>
            <a:solidFill>
              <a:srgbClr val="FFC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61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prstClr val="black"/>
                </a:solidFill>
                <a:effectLst/>
                <a:uLnTx/>
                <a:uFillTx/>
                <a:latin typeface="Montserrat Medium" panose="00000600000000000000" pitchFamily="2" charset="0"/>
                <a:cs typeface="Segoe UI Light" panose="020B0502040204020203" pitchFamily="34" charset="0"/>
              </a:rPr>
              <a:t>Experienced User Base</a:t>
            </a:r>
          </a:p>
        </p:txBody>
      </p:sp>
      <p:sp>
        <p:nvSpPr>
          <p:cNvPr id="112" name="Rectangle: Rounded Corners 14">
            <a:extLst>
              <a:ext uri="{FF2B5EF4-FFF2-40B4-BE49-F238E27FC236}">
                <a16:creationId xmlns:a16="http://schemas.microsoft.com/office/drawing/2014/main" id="{7A2529A0-D326-AF42-BEEF-665D81706E0D}"/>
              </a:ext>
            </a:extLst>
          </p:cNvPr>
          <p:cNvSpPr/>
          <p:nvPr/>
        </p:nvSpPr>
        <p:spPr>
          <a:xfrm>
            <a:off x="2519154" y="3705096"/>
            <a:ext cx="1174442" cy="867355"/>
          </a:xfrm>
          <a:prstGeom prst="roundRect">
            <a:avLst>
              <a:gd name="adj" fmla="val 4082"/>
            </a:avLst>
          </a:prstGeom>
          <a:solidFill>
            <a:schemeClr val="bg1"/>
          </a:solidFill>
          <a:ln>
            <a:solidFill>
              <a:srgbClr val="FFC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61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prstClr val="black"/>
                </a:solidFill>
                <a:effectLst/>
                <a:uLnTx/>
                <a:uFillTx/>
                <a:latin typeface="Montserrat Medium" panose="00000600000000000000" pitchFamily="2" charset="0"/>
                <a:cs typeface="Segoe UI Light" panose="020B0502040204020203" pitchFamily="34" charset="0"/>
              </a:rPr>
              <a:t>Continuous</a:t>
            </a:r>
          </a:p>
        </p:txBody>
      </p:sp>
      <p:sp>
        <p:nvSpPr>
          <p:cNvPr id="111" name="Rectangle: Rounded Corners 14">
            <a:extLst>
              <a:ext uri="{FF2B5EF4-FFF2-40B4-BE49-F238E27FC236}">
                <a16:creationId xmlns:a16="http://schemas.microsoft.com/office/drawing/2014/main" id="{9B5BC0D5-C65F-3B4F-BA47-F404F27C6716}"/>
              </a:ext>
            </a:extLst>
          </p:cNvPr>
          <p:cNvSpPr/>
          <p:nvPr/>
        </p:nvSpPr>
        <p:spPr>
          <a:xfrm>
            <a:off x="934313" y="3698597"/>
            <a:ext cx="1174442" cy="867355"/>
          </a:xfrm>
          <a:prstGeom prst="roundRect">
            <a:avLst>
              <a:gd name="adj" fmla="val 4082"/>
            </a:avLst>
          </a:prstGeom>
          <a:solidFill>
            <a:schemeClr val="bg1"/>
          </a:solidFill>
          <a:ln>
            <a:solidFill>
              <a:srgbClr val="FFC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61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prstClr val="black"/>
                </a:solidFill>
                <a:effectLst/>
                <a:uLnTx/>
                <a:uFillTx/>
                <a:latin typeface="Montserrat Medium" panose="00000600000000000000" pitchFamily="2" charset="0"/>
                <a:cs typeface="Segoe UI Light" panose="020B0502040204020203" pitchFamily="34" charset="0"/>
              </a:rPr>
              <a:t>Big Bang</a:t>
            </a:r>
          </a:p>
        </p:txBody>
      </p:sp>
      <p:sp>
        <p:nvSpPr>
          <p:cNvPr id="110" name="Rectangle: Rounded Corners 14">
            <a:extLst>
              <a:ext uri="{FF2B5EF4-FFF2-40B4-BE49-F238E27FC236}">
                <a16:creationId xmlns:a16="http://schemas.microsoft.com/office/drawing/2014/main" id="{108ABCA3-6984-454D-9D9C-17209EF770C1}"/>
              </a:ext>
            </a:extLst>
          </p:cNvPr>
          <p:cNvSpPr/>
          <p:nvPr/>
        </p:nvSpPr>
        <p:spPr>
          <a:xfrm>
            <a:off x="2546651" y="2593804"/>
            <a:ext cx="1174442" cy="867355"/>
          </a:xfrm>
          <a:prstGeom prst="roundRect">
            <a:avLst>
              <a:gd name="adj" fmla="val 4082"/>
            </a:avLst>
          </a:prstGeom>
          <a:solidFill>
            <a:schemeClr val="bg1"/>
          </a:solidFill>
          <a:ln>
            <a:solidFill>
              <a:srgbClr val="FFC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61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prstClr val="black"/>
                </a:solidFill>
                <a:effectLst/>
                <a:uLnTx/>
                <a:uFillTx/>
                <a:latin typeface="Montserrat Medium" panose="00000600000000000000" pitchFamily="2" charset="0"/>
                <a:cs typeface="Segoe UI Light" panose="020B0502040204020203" pitchFamily="34" charset="0"/>
              </a:rPr>
              <a:t>Data Driven</a:t>
            </a:r>
          </a:p>
        </p:txBody>
      </p:sp>
      <p:sp>
        <p:nvSpPr>
          <p:cNvPr id="124" name="TextBox 123">
            <a:extLst>
              <a:ext uri="{FF2B5EF4-FFF2-40B4-BE49-F238E27FC236}">
                <a16:creationId xmlns:a16="http://schemas.microsoft.com/office/drawing/2014/main" id="{DDA6DF39-B4AF-4647-902A-38980340C55D}"/>
              </a:ext>
            </a:extLst>
          </p:cNvPr>
          <p:cNvSpPr txBox="1"/>
          <p:nvPr/>
        </p:nvSpPr>
        <p:spPr>
          <a:xfrm>
            <a:off x="9863359" y="2876617"/>
            <a:ext cx="2044713" cy="2062103"/>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IN" sz="1400" dirty="0">
                <a:solidFill>
                  <a:schemeClr val="bg1"/>
                </a:solidFill>
                <a:latin typeface="Montserrat Medium" panose="02000505000000020004" pitchFamily="2" charset="77"/>
                <a:cs typeface="Segoe UI Light" panose="020B0502040204020203" pitchFamily="34" charset="0"/>
              </a:rPr>
              <a:t>SAP S4 HANA Self-Enablement</a:t>
            </a:r>
          </a:p>
          <a:p>
            <a:pPr marL="285750" indent="-285750">
              <a:spcAft>
                <a:spcPts val="1200"/>
              </a:spcAft>
              <a:buFont typeface="Arial" panose="020B0604020202020204" pitchFamily="34" charset="0"/>
              <a:buChar char="•"/>
            </a:pPr>
            <a:r>
              <a:rPr lang="en-IN" sz="1400" dirty="0">
                <a:solidFill>
                  <a:schemeClr val="bg1"/>
                </a:solidFill>
                <a:latin typeface="Montserrat Medium" panose="02000505000000020004" pitchFamily="2" charset="77"/>
                <a:cs typeface="Segoe UI Light" panose="020B0502040204020203" pitchFamily="34" charset="0"/>
              </a:rPr>
              <a:t>Digital Operating Model</a:t>
            </a:r>
          </a:p>
          <a:p>
            <a:pPr marL="285750" indent="-285750">
              <a:spcAft>
                <a:spcPts val="1200"/>
              </a:spcAft>
              <a:buFont typeface="Arial" panose="020B0604020202020204" pitchFamily="34" charset="0"/>
              <a:buChar char="•"/>
            </a:pPr>
            <a:r>
              <a:rPr lang="en-IN" sz="1400" dirty="0">
                <a:solidFill>
                  <a:schemeClr val="bg1"/>
                </a:solidFill>
                <a:latin typeface="Montserrat Medium" panose="02000505000000020004" pitchFamily="2" charset="77"/>
                <a:cs typeface="Segoe UI Light" panose="020B0502040204020203" pitchFamily="34" charset="0"/>
              </a:rPr>
              <a:t>Continuous Change &amp; Learning</a:t>
            </a:r>
          </a:p>
          <a:p>
            <a:pPr marL="285750" indent="-285750">
              <a:spcAft>
                <a:spcPts val="1200"/>
              </a:spcAft>
              <a:buFont typeface="Arial" panose="020B0604020202020204" pitchFamily="34" charset="0"/>
              <a:buChar char="•"/>
            </a:pPr>
            <a:r>
              <a:rPr lang="en-IN" sz="1400" dirty="0">
                <a:solidFill>
                  <a:schemeClr val="bg1"/>
                </a:solidFill>
                <a:latin typeface="Montserrat Medium" panose="02000505000000020004" pitchFamily="2" charset="77"/>
                <a:cs typeface="Segoe UI Light" panose="020B0502040204020203" pitchFamily="34" charset="0"/>
              </a:rPr>
              <a:t>Learning Content</a:t>
            </a:r>
          </a:p>
        </p:txBody>
      </p:sp>
      <p:sp>
        <p:nvSpPr>
          <p:cNvPr id="125" name="TextBox 124">
            <a:extLst>
              <a:ext uri="{FF2B5EF4-FFF2-40B4-BE49-F238E27FC236}">
                <a16:creationId xmlns:a16="http://schemas.microsoft.com/office/drawing/2014/main" id="{5EABB58E-6FE8-4F9F-BFC4-D0A454FD8089}"/>
              </a:ext>
            </a:extLst>
          </p:cNvPr>
          <p:cNvSpPr txBox="1"/>
          <p:nvPr/>
        </p:nvSpPr>
        <p:spPr>
          <a:xfrm>
            <a:off x="5843926" y="3658563"/>
            <a:ext cx="1321226" cy="643869"/>
          </a:xfrm>
          <a:prstGeom prst="rect">
            <a:avLst/>
          </a:prstGeom>
          <a:noFill/>
        </p:spPr>
        <p:txBody>
          <a:bodyPr wrap="square" anchor="ctr">
            <a:spAutoFit/>
          </a:bodyPr>
          <a:lstStyle/>
          <a:p>
            <a:pPr algn="ctr">
              <a:spcAft>
                <a:spcPts val="1200"/>
              </a:spcAft>
            </a:pPr>
            <a:r>
              <a:rPr lang="en-IN" sz="1200" b="1">
                <a:latin typeface="Montserrat SemiBold" panose="02000505000000020004" pitchFamily="2" charset="77"/>
                <a:cs typeface="Segoe UI Bold" panose="020B0802040204020203" pitchFamily="34" charset="0"/>
              </a:rPr>
              <a:t>TARGET OPERATING MODEL</a:t>
            </a:r>
          </a:p>
        </p:txBody>
      </p:sp>
      <p:sp>
        <p:nvSpPr>
          <p:cNvPr id="134" name="TextBox 133">
            <a:extLst>
              <a:ext uri="{FF2B5EF4-FFF2-40B4-BE49-F238E27FC236}">
                <a16:creationId xmlns:a16="http://schemas.microsoft.com/office/drawing/2014/main" id="{2D7E53D6-F95B-4416-B011-36E99D6E62AE}"/>
              </a:ext>
            </a:extLst>
          </p:cNvPr>
          <p:cNvSpPr txBox="1"/>
          <p:nvPr/>
        </p:nvSpPr>
        <p:spPr>
          <a:xfrm>
            <a:off x="1057705" y="3137075"/>
            <a:ext cx="1074206" cy="242628"/>
          </a:xfrm>
          <a:prstGeom prst="rect">
            <a:avLst/>
          </a:prstGeom>
          <a:noFill/>
        </p:spPr>
        <p:txBody>
          <a:bodyPr wrap="square">
            <a:spAutoFit/>
          </a:bodyPr>
          <a:lstStyle/>
          <a:p>
            <a:pPr algn="ctr">
              <a:defRPr/>
            </a:pPr>
            <a:r>
              <a:rPr lang="en-US" sz="1050">
                <a:solidFill>
                  <a:prstClr val="black"/>
                </a:solidFill>
                <a:latin typeface="Segoe UI Light" panose="020B0502040204020203" pitchFamily="34" charset="0"/>
                <a:cs typeface="Segoe UI Light" panose="020B0502040204020203" pitchFamily="34" charset="0"/>
              </a:rPr>
              <a:t>Process Driven</a:t>
            </a:r>
          </a:p>
        </p:txBody>
      </p:sp>
      <p:grpSp>
        <p:nvGrpSpPr>
          <p:cNvPr id="5" name="Group 4">
            <a:extLst>
              <a:ext uri="{FF2B5EF4-FFF2-40B4-BE49-F238E27FC236}">
                <a16:creationId xmlns:a16="http://schemas.microsoft.com/office/drawing/2014/main" id="{E10AB35B-0B98-004C-B5A2-B2704D63EE85}"/>
              </a:ext>
            </a:extLst>
          </p:cNvPr>
          <p:cNvGrpSpPr/>
          <p:nvPr/>
        </p:nvGrpSpPr>
        <p:grpSpPr>
          <a:xfrm>
            <a:off x="2934645" y="2747645"/>
            <a:ext cx="398453" cy="398453"/>
            <a:chOff x="2877349" y="2568687"/>
            <a:chExt cx="398453" cy="398453"/>
          </a:xfrm>
        </p:grpSpPr>
        <p:sp>
          <p:nvSpPr>
            <p:cNvPr id="139" name="Oval 138">
              <a:extLst>
                <a:ext uri="{FF2B5EF4-FFF2-40B4-BE49-F238E27FC236}">
                  <a16:creationId xmlns:a16="http://schemas.microsoft.com/office/drawing/2014/main" id="{74F5B860-7087-4D3C-9B8F-33D65C43AFBF}"/>
                </a:ext>
              </a:extLst>
            </p:cNvPr>
            <p:cNvSpPr/>
            <p:nvPr/>
          </p:nvSpPr>
          <p:spPr>
            <a:xfrm>
              <a:off x="2877349" y="2568687"/>
              <a:ext cx="398453" cy="398453"/>
            </a:xfrm>
            <a:prstGeom prst="ellipse">
              <a:avLst/>
            </a:prstGeom>
            <a:solidFill>
              <a:srgbClr val="39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p>
          </p:txBody>
        </p:sp>
        <p:grpSp>
          <p:nvGrpSpPr>
            <p:cNvPr id="157" name="Group 156">
              <a:extLst>
                <a:ext uri="{FF2B5EF4-FFF2-40B4-BE49-F238E27FC236}">
                  <a16:creationId xmlns:a16="http://schemas.microsoft.com/office/drawing/2014/main" id="{AE386502-E65A-4D56-93E6-413861D949B0}"/>
                </a:ext>
              </a:extLst>
            </p:cNvPr>
            <p:cNvGrpSpPr/>
            <p:nvPr/>
          </p:nvGrpSpPr>
          <p:grpSpPr>
            <a:xfrm>
              <a:off x="2972424" y="2686486"/>
              <a:ext cx="208303" cy="162855"/>
              <a:chOff x="3787529" y="312738"/>
              <a:chExt cx="611188" cy="477838"/>
            </a:xfrm>
            <a:solidFill>
              <a:schemeClr val="bg1"/>
            </a:solidFill>
          </p:grpSpPr>
          <p:sp>
            <p:nvSpPr>
              <p:cNvPr id="158" name="Freeform 56">
                <a:extLst>
                  <a:ext uri="{FF2B5EF4-FFF2-40B4-BE49-F238E27FC236}">
                    <a16:creationId xmlns:a16="http://schemas.microsoft.com/office/drawing/2014/main" id="{5A9A49D1-702F-4DCF-8634-017DAA2974DE}"/>
                  </a:ext>
                </a:extLst>
              </p:cNvPr>
              <p:cNvSpPr>
                <a:spLocks noEditPoints="1"/>
              </p:cNvSpPr>
              <p:nvPr/>
            </p:nvSpPr>
            <p:spPr bwMode="auto">
              <a:xfrm>
                <a:off x="4006604" y="312738"/>
                <a:ext cx="171450" cy="152400"/>
              </a:xfrm>
              <a:custGeom>
                <a:avLst/>
                <a:gdLst>
                  <a:gd name="T0" fmla="*/ 72 w 84"/>
                  <a:gd name="T1" fmla="*/ 75 h 75"/>
                  <a:gd name="T2" fmla="*/ 12 w 84"/>
                  <a:gd name="T3" fmla="*/ 75 h 75"/>
                  <a:gd name="T4" fmla="*/ 0 w 84"/>
                  <a:gd name="T5" fmla="*/ 62 h 75"/>
                  <a:gd name="T6" fmla="*/ 0 w 84"/>
                  <a:gd name="T7" fmla="*/ 13 h 75"/>
                  <a:gd name="T8" fmla="*/ 12 w 84"/>
                  <a:gd name="T9" fmla="*/ 0 h 75"/>
                  <a:gd name="T10" fmla="*/ 72 w 84"/>
                  <a:gd name="T11" fmla="*/ 0 h 75"/>
                  <a:gd name="T12" fmla="*/ 84 w 84"/>
                  <a:gd name="T13" fmla="*/ 13 h 75"/>
                  <a:gd name="T14" fmla="*/ 84 w 84"/>
                  <a:gd name="T15" fmla="*/ 62 h 75"/>
                  <a:gd name="T16" fmla="*/ 72 w 84"/>
                  <a:gd name="T17" fmla="*/ 75 h 75"/>
                  <a:gd name="T18" fmla="*/ 12 w 84"/>
                  <a:gd name="T19" fmla="*/ 12 h 75"/>
                  <a:gd name="T20" fmla="*/ 12 w 84"/>
                  <a:gd name="T21" fmla="*/ 13 h 75"/>
                  <a:gd name="T22" fmla="*/ 12 w 84"/>
                  <a:gd name="T23" fmla="*/ 62 h 75"/>
                  <a:gd name="T24" fmla="*/ 12 w 84"/>
                  <a:gd name="T25" fmla="*/ 63 h 75"/>
                  <a:gd name="T26" fmla="*/ 72 w 84"/>
                  <a:gd name="T27" fmla="*/ 63 h 75"/>
                  <a:gd name="T28" fmla="*/ 72 w 84"/>
                  <a:gd name="T29" fmla="*/ 62 h 75"/>
                  <a:gd name="T30" fmla="*/ 72 w 84"/>
                  <a:gd name="T31" fmla="*/ 13 h 75"/>
                  <a:gd name="T32" fmla="*/ 72 w 84"/>
                  <a:gd name="T33" fmla="*/ 12 h 75"/>
                  <a:gd name="T34" fmla="*/ 12 w 84"/>
                  <a:gd name="T35"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75">
                    <a:moveTo>
                      <a:pt x="72" y="75"/>
                    </a:moveTo>
                    <a:cubicBezTo>
                      <a:pt x="12" y="75"/>
                      <a:pt x="12" y="75"/>
                      <a:pt x="12" y="75"/>
                    </a:cubicBezTo>
                    <a:cubicBezTo>
                      <a:pt x="5" y="75"/>
                      <a:pt x="0" y="69"/>
                      <a:pt x="0" y="62"/>
                    </a:cubicBezTo>
                    <a:cubicBezTo>
                      <a:pt x="0" y="13"/>
                      <a:pt x="0" y="13"/>
                      <a:pt x="0" y="13"/>
                    </a:cubicBezTo>
                    <a:cubicBezTo>
                      <a:pt x="0" y="6"/>
                      <a:pt x="5" y="0"/>
                      <a:pt x="12" y="0"/>
                    </a:cubicBezTo>
                    <a:cubicBezTo>
                      <a:pt x="72" y="0"/>
                      <a:pt x="72" y="0"/>
                      <a:pt x="72" y="0"/>
                    </a:cubicBezTo>
                    <a:cubicBezTo>
                      <a:pt x="79" y="0"/>
                      <a:pt x="84" y="6"/>
                      <a:pt x="84" y="13"/>
                    </a:cubicBezTo>
                    <a:cubicBezTo>
                      <a:pt x="84" y="62"/>
                      <a:pt x="84" y="62"/>
                      <a:pt x="84" y="62"/>
                    </a:cubicBezTo>
                    <a:cubicBezTo>
                      <a:pt x="84" y="69"/>
                      <a:pt x="79" y="75"/>
                      <a:pt x="72" y="75"/>
                    </a:cubicBezTo>
                    <a:close/>
                    <a:moveTo>
                      <a:pt x="12" y="12"/>
                    </a:moveTo>
                    <a:cubicBezTo>
                      <a:pt x="12" y="12"/>
                      <a:pt x="12" y="12"/>
                      <a:pt x="12" y="13"/>
                    </a:cubicBezTo>
                    <a:cubicBezTo>
                      <a:pt x="12" y="62"/>
                      <a:pt x="12" y="62"/>
                      <a:pt x="12" y="62"/>
                    </a:cubicBezTo>
                    <a:cubicBezTo>
                      <a:pt x="12" y="62"/>
                      <a:pt x="12" y="63"/>
                      <a:pt x="12" y="63"/>
                    </a:cubicBezTo>
                    <a:cubicBezTo>
                      <a:pt x="72" y="63"/>
                      <a:pt x="72" y="63"/>
                      <a:pt x="72" y="63"/>
                    </a:cubicBezTo>
                    <a:cubicBezTo>
                      <a:pt x="72" y="63"/>
                      <a:pt x="72" y="62"/>
                      <a:pt x="72" y="62"/>
                    </a:cubicBezTo>
                    <a:cubicBezTo>
                      <a:pt x="72" y="13"/>
                      <a:pt x="72" y="13"/>
                      <a:pt x="72" y="13"/>
                    </a:cubicBezTo>
                    <a:cubicBezTo>
                      <a:pt x="72" y="12"/>
                      <a:pt x="72" y="12"/>
                      <a:pt x="72"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159" name="Freeform 57">
                <a:extLst>
                  <a:ext uri="{FF2B5EF4-FFF2-40B4-BE49-F238E27FC236}">
                    <a16:creationId xmlns:a16="http://schemas.microsoft.com/office/drawing/2014/main" id="{17039DFD-8B47-4CDD-AADC-49E60D3CE42B}"/>
                  </a:ext>
                </a:extLst>
              </p:cNvPr>
              <p:cNvSpPr>
                <a:spLocks noEditPoints="1"/>
              </p:cNvSpPr>
              <p:nvPr/>
            </p:nvSpPr>
            <p:spPr bwMode="auto">
              <a:xfrm>
                <a:off x="4006604" y="636588"/>
                <a:ext cx="171450" cy="153988"/>
              </a:xfrm>
              <a:custGeom>
                <a:avLst/>
                <a:gdLst>
                  <a:gd name="T0" fmla="*/ 72 w 84"/>
                  <a:gd name="T1" fmla="*/ 75 h 75"/>
                  <a:gd name="T2" fmla="*/ 12 w 84"/>
                  <a:gd name="T3" fmla="*/ 75 h 75"/>
                  <a:gd name="T4" fmla="*/ 0 w 84"/>
                  <a:gd name="T5" fmla="*/ 62 h 75"/>
                  <a:gd name="T6" fmla="*/ 0 w 84"/>
                  <a:gd name="T7" fmla="*/ 13 h 75"/>
                  <a:gd name="T8" fmla="*/ 12 w 84"/>
                  <a:gd name="T9" fmla="*/ 0 h 75"/>
                  <a:gd name="T10" fmla="*/ 72 w 84"/>
                  <a:gd name="T11" fmla="*/ 0 h 75"/>
                  <a:gd name="T12" fmla="*/ 84 w 84"/>
                  <a:gd name="T13" fmla="*/ 13 h 75"/>
                  <a:gd name="T14" fmla="*/ 84 w 84"/>
                  <a:gd name="T15" fmla="*/ 62 h 75"/>
                  <a:gd name="T16" fmla="*/ 72 w 84"/>
                  <a:gd name="T17" fmla="*/ 75 h 75"/>
                  <a:gd name="T18" fmla="*/ 12 w 84"/>
                  <a:gd name="T19" fmla="*/ 12 h 75"/>
                  <a:gd name="T20" fmla="*/ 12 w 84"/>
                  <a:gd name="T21" fmla="*/ 13 h 75"/>
                  <a:gd name="T22" fmla="*/ 12 w 84"/>
                  <a:gd name="T23" fmla="*/ 62 h 75"/>
                  <a:gd name="T24" fmla="*/ 12 w 84"/>
                  <a:gd name="T25" fmla="*/ 63 h 75"/>
                  <a:gd name="T26" fmla="*/ 72 w 84"/>
                  <a:gd name="T27" fmla="*/ 63 h 75"/>
                  <a:gd name="T28" fmla="*/ 72 w 84"/>
                  <a:gd name="T29" fmla="*/ 62 h 75"/>
                  <a:gd name="T30" fmla="*/ 72 w 84"/>
                  <a:gd name="T31" fmla="*/ 13 h 75"/>
                  <a:gd name="T32" fmla="*/ 72 w 84"/>
                  <a:gd name="T33" fmla="*/ 12 h 75"/>
                  <a:gd name="T34" fmla="*/ 12 w 84"/>
                  <a:gd name="T35"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75">
                    <a:moveTo>
                      <a:pt x="72" y="75"/>
                    </a:moveTo>
                    <a:cubicBezTo>
                      <a:pt x="12" y="75"/>
                      <a:pt x="12" y="75"/>
                      <a:pt x="12" y="75"/>
                    </a:cubicBezTo>
                    <a:cubicBezTo>
                      <a:pt x="5" y="75"/>
                      <a:pt x="0" y="69"/>
                      <a:pt x="0" y="62"/>
                    </a:cubicBezTo>
                    <a:cubicBezTo>
                      <a:pt x="0" y="13"/>
                      <a:pt x="0" y="13"/>
                      <a:pt x="0" y="13"/>
                    </a:cubicBezTo>
                    <a:cubicBezTo>
                      <a:pt x="0" y="6"/>
                      <a:pt x="5" y="0"/>
                      <a:pt x="12" y="0"/>
                    </a:cubicBezTo>
                    <a:cubicBezTo>
                      <a:pt x="72" y="0"/>
                      <a:pt x="72" y="0"/>
                      <a:pt x="72" y="0"/>
                    </a:cubicBezTo>
                    <a:cubicBezTo>
                      <a:pt x="79" y="0"/>
                      <a:pt x="84" y="6"/>
                      <a:pt x="84" y="13"/>
                    </a:cubicBezTo>
                    <a:cubicBezTo>
                      <a:pt x="84" y="62"/>
                      <a:pt x="84" y="62"/>
                      <a:pt x="84" y="62"/>
                    </a:cubicBezTo>
                    <a:cubicBezTo>
                      <a:pt x="84" y="69"/>
                      <a:pt x="79" y="75"/>
                      <a:pt x="72" y="75"/>
                    </a:cubicBezTo>
                    <a:close/>
                    <a:moveTo>
                      <a:pt x="12" y="12"/>
                    </a:moveTo>
                    <a:cubicBezTo>
                      <a:pt x="12" y="12"/>
                      <a:pt x="12" y="13"/>
                      <a:pt x="12" y="13"/>
                    </a:cubicBezTo>
                    <a:cubicBezTo>
                      <a:pt x="12" y="62"/>
                      <a:pt x="12" y="62"/>
                      <a:pt x="12" y="62"/>
                    </a:cubicBezTo>
                    <a:cubicBezTo>
                      <a:pt x="12" y="63"/>
                      <a:pt x="12" y="63"/>
                      <a:pt x="12" y="63"/>
                    </a:cubicBezTo>
                    <a:cubicBezTo>
                      <a:pt x="72" y="63"/>
                      <a:pt x="72" y="63"/>
                      <a:pt x="72" y="63"/>
                    </a:cubicBezTo>
                    <a:cubicBezTo>
                      <a:pt x="72" y="63"/>
                      <a:pt x="72" y="63"/>
                      <a:pt x="72" y="62"/>
                    </a:cubicBezTo>
                    <a:cubicBezTo>
                      <a:pt x="72" y="13"/>
                      <a:pt x="72" y="13"/>
                      <a:pt x="72" y="13"/>
                    </a:cubicBezTo>
                    <a:cubicBezTo>
                      <a:pt x="72" y="13"/>
                      <a:pt x="72" y="12"/>
                      <a:pt x="72"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160" name="Freeform 58">
                <a:extLst>
                  <a:ext uri="{FF2B5EF4-FFF2-40B4-BE49-F238E27FC236}">
                    <a16:creationId xmlns:a16="http://schemas.microsoft.com/office/drawing/2014/main" id="{FCDF9D53-5C57-4DEA-A93F-1799A8F32AC7}"/>
                  </a:ext>
                </a:extLst>
              </p:cNvPr>
              <p:cNvSpPr>
                <a:spLocks noEditPoints="1"/>
              </p:cNvSpPr>
              <p:nvPr/>
            </p:nvSpPr>
            <p:spPr bwMode="auto">
              <a:xfrm>
                <a:off x="4225679" y="636588"/>
                <a:ext cx="173038" cy="153988"/>
              </a:xfrm>
              <a:custGeom>
                <a:avLst/>
                <a:gdLst>
                  <a:gd name="T0" fmla="*/ 72 w 85"/>
                  <a:gd name="T1" fmla="*/ 75 h 75"/>
                  <a:gd name="T2" fmla="*/ 13 w 85"/>
                  <a:gd name="T3" fmla="*/ 75 h 75"/>
                  <a:gd name="T4" fmla="*/ 0 w 85"/>
                  <a:gd name="T5" fmla="*/ 62 h 75"/>
                  <a:gd name="T6" fmla="*/ 0 w 85"/>
                  <a:gd name="T7" fmla="*/ 13 h 75"/>
                  <a:gd name="T8" fmla="*/ 13 w 85"/>
                  <a:gd name="T9" fmla="*/ 0 h 75"/>
                  <a:gd name="T10" fmla="*/ 72 w 85"/>
                  <a:gd name="T11" fmla="*/ 0 h 75"/>
                  <a:gd name="T12" fmla="*/ 85 w 85"/>
                  <a:gd name="T13" fmla="*/ 13 h 75"/>
                  <a:gd name="T14" fmla="*/ 85 w 85"/>
                  <a:gd name="T15" fmla="*/ 62 h 75"/>
                  <a:gd name="T16" fmla="*/ 72 w 85"/>
                  <a:gd name="T17" fmla="*/ 75 h 75"/>
                  <a:gd name="T18" fmla="*/ 13 w 85"/>
                  <a:gd name="T19" fmla="*/ 12 h 75"/>
                  <a:gd name="T20" fmla="*/ 12 w 85"/>
                  <a:gd name="T21" fmla="*/ 13 h 75"/>
                  <a:gd name="T22" fmla="*/ 12 w 85"/>
                  <a:gd name="T23" fmla="*/ 62 h 75"/>
                  <a:gd name="T24" fmla="*/ 13 w 85"/>
                  <a:gd name="T25" fmla="*/ 63 h 75"/>
                  <a:gd name="T26" fmla="*/ 72 w 85"/>
                  <a:gd name="T27" fmla="*/ 63 h 75"/>
                  <a:gd name="T28" fmla="*/ 73 w 85"/>
                  <a:gd name="T29" fmla="*/ 62 h 75"/>
                  <a:gd name="T30" fmla="*/ 73 w 85"/>
                  <a:gd name="T31" fmla="*/ 13 h 75"/>
                  <a:gd name="T32" fmla="*/ 72 w 85"/>
                  <a:gd name="T33" fmla="*/ 12 h 75"/>
                  <a:gd name="T34" fmla="*/ 13 w 85"/>
                  <a:gd name="T35"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75">
                    <a:moveTo>
                      <a:pt x="72" y="75"/>
                    </a:moveTo>
                    <a:cubicBezTo>
                      <a:pt x="13" y="75"/>
                      <a:pt x="13" y="75"/>
                      <a:pt x="13" y="75"/>
                    </a:cubicBezTo>
                    <a:cubicBezTo>
                      <a:pt x="6" y="75"/>
                      <a:pt x="0" y="69"/>
                      <a:pt x="0" y="62"/>
                    </a:cubicBezTo>
                    <a:cubicBezTo>
                      <a:pt x="0" y="13"/>
                      <a:pt x="0" y="13"/>
                      <a:pt x="0" y="13"/>
                    </a:cubicBezTo>
                    <a:cubicBezTo>
                      <a:pt x="0" y="6"/>
                      <a:pt x="6" y="0"/>
                      <a:pt x="13" y="0"/>
                    </a:cubicBezTo>
                    <a:cubicBezTo>
                      <a:pt x="72" y="0"/>
                      <a:pt x="72" y="0"/>
                      <a:pt x="72" y="0"/>
                    </a:cubicBezTo>
                    <a:cubicBezTo>
                      <a:pt x="79" y="0"/>
                      <a:pt x="85" y="6"/>
                      <a:pt x="85" y="13"/>
                    </a:cubicBezTo>
                    <a:cubicBezTo>
                      <a:pt x="85" y="62"/>
                      <a:pt x="85" y="62"/>
                      <a:pt x="85" y="62"/>
                    </a:cubicBezTo>
                    <a:cubicBezTo>
                      <a:pt x="85" y="69"/>
                      <a:pt x="79" y="75"/>
                      <a:pt x="72" y="75"/>
                    </a:cubicBezTo>
                    <a:close/>
                    <a:moveTo>
                      <a:pt x="13" y="12"/>
                    </a:moveTo>
                    <a:cubicBezTo>
                      <a:pt x="12" y="12"/>
                      <a:pt x="12" y="13"/>
                      <a:pt x="12" y="13"/>
                    </a:cubicBezTo>
                    <a:cubicBezTo>
                      <a:pt x="12" y="62"/>
                      <a:pt x="12" y="62"/>
                      <a:pt x="12" y="62"/>
                    </a:cubicBezTo>
                    <a:cubicBezTo>
                      <a:pt x="12" y="63"/>
                      <a:pt x="12" y="63"/>
                      <a:pt x="13" y="63"/>
                    </a:cubicBezTo>
                    <a:cubicBezTo>
                      <a:pt x="72" y="63"/>
                      <a:pt x="72" y="63"/>
                      <a:pt x="72" y="63"/>
                    </a:cubicBezTo>
                    <a:cubicBezTo>
                      <a:pt x="73" y="63"/>
                      <a:pt x="73" y="63"/>
                      <a:pt x="73" y="62"/>
                    </a:cubicBezTo>
                    <a:cubicBezTo>
                      <a:pt x="73" y="13"/>
                      <a:pt x="73" y="13"/>
                      <a:pt x="73" y="13"/>
                    </a:cubicBezTo>
                    <a:cubicBezTo>
                      <a:pt x="73" y="13"/>
                      <a:pt x="73" y="12"/>
                      <a:pt x="72" y="12"/>
                    </a:cubicBez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161" name="Freeform 59">
                <a:extLst>
                  <a:ext uri="{FF2B5EF4-FFF2-40B4-BE49-F238E27FC236}">
                    <a16:creationId xmlns:a16="http://schemas.microsoft.com/office/drawing/2014/main" id="{9E63ABDE-8EE9-4C52-BBDA-38FD99970B90}"/>
                  </a:ext>
                </a:extLst>
              </p:cNvPr>
              <p:cNvSpPr>
                <a:spLocks noEditPoints="1"/>
              </p:cNvSpPr>
              <p:nvPr/>
            </p:nvSpPr>
            <p:spPr bwMode="auto">
              <a:xfrm>
                <a:off x="3787529" y="636588"/>
                <a:ext cx="173038" cy="153988"/>
              </a:xfrm>
              <a:custGeom>
                <a:avLst/>
                <a:gdLst>
                  <a:gd name="T0" fmla="*/ 72 w 85"/>
                  <a:gd name="T1" fmla="*/ 75 h 75"/>
                  <a:gd name="T2" fmla="*/ 13 w 85"/>
                  <a:gd name="T3" fmla="*/ 75 h 75"/>
                  <a:gd name="T4" fmla="*/ 0 w 85"/>
                  <a:gd name="T5" fmla="*/ 62 h 75"/>
                  <a:gd name="T6" fmla="*/ 0 w 85"/>
                  <a:gd name="T7" fmla="*/ 13 h 75"/>
                  <a:gd name="T8" fmla="*/ 13 w 85"/>
                  <a:gd name="T9" fmla="*/ 0 h 75"/>
                  <a:gd name="T10" fmla="*/ 72 w 85"/>
                  <a:gd name="T11" fmla="*/ 0 h 75"/>
                  <a:gd name="T12" fmla="*/ 85 w 85"/>
                  <a:gd name="T13" fmla="*/ 13 h 75"/>
                  <a:gd name="T14" fmla="*/ 85 w 85"/>
                  <a:gd name="T15" fmla="*/ 62 h 75"/>
                  <a:gd name="T16" fmla="*/ 72 w 85"/>
                  <a:gd name="T17" fmla="*/ 75 h 75"/>
                  <a:gd name="T18" fmla="*/ 13 w 85"/>
                  <a:gd name="T19" fmla="*/ 12 h 75"/>
                  <a:gd name="T20" fmla="*/ 12 w 85"/>
                  <a:gd name="T21" fmla="*/ 13 h 75"/>
                  <a:gd name="T22" fmla="*/ 12 w 85"/>
                  <a:gd name="T23" fmla="*/ 62 h 75"/>
                  <a:gd name="T24" fmla="*/ 13 w 85"/>
                  <a:gd name="T25" fmla="*/ 63 h 75"/>
                  <a:gd name="T26" fmla="*/ 72 w 85"/>
                  <a:gd name="T27" fmla="*/ 63 h 75"/>
                  <a:gd name="T28" fmla="*/ 73 w 85"/>
                  <a:gd name="T29" fmla="*/ 62 h 75"/>
                  <a:gd name="T30" fmla="*/ 73 w 85"/>
                  <a:gd name="T31" fmla="*/ 13 h 75"/>
                  <a:gd name="T32" fmla="*/ 72 w 85"/>
                  <a:gd name="T33" fmla="*/ 12 h 75"/>
                  <a:gd name="T34" fmla="*/ 13 w 85"/>
                  <a:gd name="T35"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75">
                    <a:moveTo>
                      <a:pt x="72" y="75"/>
                    </a:moveTo>
                    <a:cubicBezTo>
                      <a:pt x="13" y="75"/>
                      <a:pt x="13" y="75"/>
                      <a:pt x="13" y="75"/>
                    </a:cubicBezTo>
                    <a:cubicBezTo>
                      <a:pt x="6" y="75"/>
                      <a:pt x="0" y="69"/>
                      <a:pt x="0" y="62"/>
                    </a:cubicBezTo>
                    <a:cubicBezTo>
                      <a:pt x="0" y="13"/>
                      <a:pt x="0" y="13"/>
                      <a:pt x="0" y="13"/>
                    </a:cubicBezTo>
                    <a:cubicBezTo>
                      <a:pt x="0" y="6"/>
                      <a:pt x="6" y="0"/>
                      <a:pt x="13" y="0"/>
                    </a:cubicBezTo>
                    <a:cubicBezTo>
                      <a:pt x="72" y="0"/>
                      <a:pt x="72" y="0"/>
                      <a:pt x="72" y="0"/>
                    </a:cubicBezTo>
                    <a:cubicBezTo>
                      <a:pt x="79" y="0"/>
                      <a:pt x="85" y="6"/>
                      <a:pt x="85" y="13"/>
                    </a:cubicBezTo>
                    <a:cubicBezTo>
                      <a:pt x="85" y="62"/>
                      <a:pt x="85" y="62"/>
                      <a:pt x="85" y="62"/>
                    </a:cubicBezTo>
                    <a:cubicBezTo>
                      <a:pt x="85" y="69"/>
                      <a:pt x="79" y="75"/>
                      <a:pt x="72" y="75"/>
                    </a:cubicBezTo>
                    <a:close/>
                    <a:moveTo>
                      <a:pt x="13" y="12"/>
                    </a:moveTo>
                    <a:cubicBezTo>
                      <a:pt x="12" y="12"/>
                      <a:pt x="12" y="13"/>
                      <a:pt x="12" y="13"/>
                    </a:cubicBezTo>
                    <a:cubicBezTo>
                      <a:pt x="12" y="62"/>
                      <a:pt x="12" y="62"/>
                      <a:pt x="12" y="62"/>
                    </a:cubicBezTo>
                    <a:cubicBezTo>
                      <a:pt x="12" y="63"/>
                      <a:pt x="12" y="63"/>
                      <a:pt x="13" y="63"/>
                    </a:cubicBezTo>
                    <a:cubicBezTo>
                      <a:pt x="72" y="63"/>
                      <a:pt x="72" y="63"/>
                      <a:pt x="72" y="63"/>
                    </a:cubicBezTo>
                    <a:cubicBezTo>
                      <a:pt x="73" y="63"/>
                      <a:pt x="73" y="63"/>
                      <a:pt x="73" y="62"/>
                    </a:cubicBezTo>
                    <a:cubicBezTo>
                      <a:pt x="73" y="13"/>
                      <a:pt x="73" y="13"/>
                      <a:pt x="73" y="13"/>
                    </a:cubicBezTo>
                    <a:cubicBezTo>
                      <a:pt x="73" y="13"/>
                      <a:pt x="73" y="12"/>
                      <a:pt x="72" y="12"/>
                    </a:cubicBez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162" name="Freeform 60">
                <a:extLst>
                  <a:ext uri="{FF2B5EF4-FFF2-40B4-BE49-F238E27FC236}">
                    <a16:creationId xmlns:a16="http://schemas.microsoft.com/office/drawing/2014/main" id="{0C1158C5-DA48-48E4-A845-8A94A8CD11F7}"/>
                  </a:ext>
                </a:extLst>
              </p:cNvPr>
              <p:cNvSpPr>
                <a:spLocks/>
              </p:cNvSpPr>
              <p:nvPr/>
            </p:nvSpPr>
            <p:spPr bwMode="auto">
              <a:xfrm>
                <a:off x="3862142" y="544513"/>
                <a:ext cx="461963" cy="104775"/>
              </a:xfrm>
              <a:custGeom>
                <a:avLst/>
                <a:gdLst>
                  <a:gd name="T0" fmla="*/ 226 w 226"/>
                  <a:gd name="T1" fmla="*/ 51 h 51"/>
                  <a:gd name="T2" fmla="*/ 214 w 226"/>
                  <a:gd name="T3" fmla="*/ 51 h 51"/>
                  <a:gd name="T4" fmla="*/ 214 w 226"/>
                  <a:gd name="T5" fmla="*/ 12 h 51"/>
                  <a:gd name="T6" fmla="*/ 12 w 226"/>
                  <a:gd name="T7" fmla="*/ 12 h 51"/>
                  <a:gd name="T8" fmla="*/ 12 w 226"/>
                  <a:gd name="T9" fmla="*/ 51 h 51"/>
                  <a:gd name="T10" fmla="*/ 0 w 226"/>
                  <a:gd name="T11" fmla="*/ 51 h 51"/>
                  <a:gd name="T12" fmla="*/ 0 w 226"/>
                  <a:gd name="T13" fmla="*/ 6 h 51"/>
                  <a:gd name="T14" fmla="*/ 6 w 226"/>
                  <a:gd name="T15" fmla="*/ 0 h 51"/>
                  <a:gd name="T16" fmla="*/ 220 w 226"/>
                  <a:gd name="T17" fmla="*/ 0 h 51"/>
                  <a:gd name="T18" fmla="*/ 226 w 226"/>
                  <a:gd name="T19" fmla="*/ 6 h 51"/>
                  <a:gd name="T20" fmla="*/ 226 w 226"/>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51">
                    <a:moveTo>
                      <a:pt x="226" y="51"/>
                    </a:moveTo>
                    <a:cubicBezTo>
                      <a:pt x="214" y="51"/>
                      <a:pt x="214" y="51"/>
                      <a:pt x="214" y="51"/>
                    </a:cubicBezTo>
                    <a:cubicBezTo>
                      <a:pt x="214" y="12"/>
                      <a:pt x="214" y="12"/>
                      <a:pt x="214" y="12"/>
                    </a:cubicBezTo>
                    <a:cubicBezTo>
                      <a:pt x="12" y="12"/>
                      <a:pt x="12" y="12"/>
                      <a:pt x="12" y="12"/>
                    </a:cubicBezTo>
                    <a:cubicBezTo>
                      <a:pt x="12" y="51"/>
                      <a:pt x="12" y="51"/>
                      <a:pt x="12" y="51"/>
                    </a:cubicBezTo>
                    <a:cubicBezTo>
                      <a:pt x="0" y="51"/>
                      <a:pt x="0" y="51"/>
                      <a:pt x="0" y="51"/>
                    </a:cubicBezTo>
                    <a:cubicBezTo>
                      <a:pt x="0" y="6"/>
                      <a:pt x="0" y="6"/>
                      <a:pt x="0" y="6"/>
                    </a:cubicBezTo>
                    <a:cubicBezTo>
                      <a:pt x="0" y="3"/>
                      <a:pt x="2" y="0"/>
                      <a:pt x="6" y="0"/>
                    </a:cubicBezTo>
                    <a:cubicBezTo>
                      <a:pt x="220" y="0"/>
                      <a:pt x="220" y="0"/>
                      <a:pt x="220" y="0"/>
                    </a:cubicBezTo>
                    <a:cubicBezTo>
                      <a:pt x="224" y="0"/>
                      <a:pt x="226" y="3"/>
                      <a:pt x="226" y="6"/>
                    </a:cubicBezTo>
                    <a:lnTo>
                      <a:pt x="226"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163" name="Rectangle 61">
                <a:extLst>
                  <a:ext uri="{FF2B5EF4-FFF2-40B4-BE49-F238E27FC236}">
                    <a16:creationId xmlns:a16="http://schemas.microsoft.com/office/drawing/2014/main" id="{7E279E97-1F16-41BA-8D99-A574B258CD75}"/>
                  </a:ext>
                </a:extLst>
              </p:cNvPr>
              <p:cNvSpPr>
                <a:spLocks noChangeArrowheads="1"/>
              </p:cNvSpPr>
              <p:nvPr/>
            </p:nvSpPr>
            <p:spPr bwMode="auto">
              <a:xfrm>
                <a:off x="4081217" y="457201"/>
                <a:ext cx="23813"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grpSp>
      </p:grpSp>
      <p:grpSp>
        <p:nvGrpSpPr>
          <p:cNvPr id="11" name="Group 10">
            <a:extLst>
              <a:ext uri="{FF2B5EF4-FFF2-40B4-BE49-F238E27FC236}">
                <a16:creationId xmlns:a16="http://schemas.microsoft.com/office/drawing/2014/main" id="{49D8185F-FFD7-B441-A68B-1735859D7ACA}"/>
              </a:ext>
            </a:extLst>
          </p:cNvPr>
          <p:cNvGrpSpPr/>
          <p:nvPr/>
        </p:nvGrpSpPr>
        <p:grpSpPr>
          <a:xfrm>
            <a:off x="1303473" y="3829637"/>
            <a:ext cx="398453" cy="398453"/>
            <a:chOff x="1395581" y="3677902"/>
            <a:chExt cx="398453" cy="398453"/>
          </a:xfrm>
        </p:grpSpPr>
        <p:sp>
          <p:nvSpPr>
            <p:cNvPr id="141" name="Oval 140">
              <a:extLst>
                <a:ext uri="{FF2B5EF4-FFF2-40B4-BE49-F238E27FC236}">
                  <a16:creationId xmlns:a16="http://schemas.microsoft.com/office/drawing/2014/main" id="{20C3B654-2BAA-48E4-B2FF-22016BDD444C}"/>
                </a:ext>
              </a:extLst>
            </p:cNvPr>
            <p:cNvSpPr/>
            <p:nvPr/>
          </p:nvSpPr>
          <p:spPr>
            <a:xfrm>
              <a:off x="1395581" y="3677902"/>
              <a:ext cx="398453" cy="398453"/>
            </a:xfrm>
            <a:prstGeom prst="ellipse">
              <a:avLst/>
            </a:prstGeom>
            <a:solidFill>
              <a:srgbClr val="39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p>
          </p:txBody>
        </p:sp>
        <p:grpSp>
          <p:nvGrpSpPr>
            <p:cNvPr id="164" name="Group 29">
              <a:extLst>
                <a:ext uri="{FF2B5EF4-FFF2-40B4-BE49-F238E27FC236}">
                  <a16:creationId xmlns:a16="http://schemas.microsoft.com/office/drawing/2014/main" id="{0A47F701-10F5-4A9E-A7BE-BA5FBAC082F9}"/>
                </a:ext>
              </a:extLst>
            </p:cNvPr>
            <p:cNvGrpSpPr>
              <a:grpSpLocks noChangeAspect="1"/>
            </p:cNvGrpSpPr>
            <p:nvPr/>
          </p:nvGrpSpPr>
          <p:grpSpPr bwMode="auto">
            <a:xfrm>
              <a:off x="1475187" y="3770873"/>
              <a:ext cx="239242" cy="212510"/>
              <a:chOff x="-3958" y="1216"/>
              <a:chExt cx="4287" cy="3808"/>
            </a:xfrm>
            <a:solidFill>
              <a:schemeClr val="bg1"/>
            </a:solidFill>
          </p:grpSpPr>
          <p:sp>
            <p:nvSpPr>
              <p:cNvPr id="165" name="Freeform 31">
                <a:extLst>
                  <a:ext uri="{FF2B5EF4-FFF2-40B4-BE49-F238E27FC236}">
                    <a16:creationId xmlns:a16="http://schemas.microsoft.com/office/drawing/2014/main" id="{68226100-B5D0-44A5-A0C9-182F11A35D51}"/>
                  </a:ext>
                </a:extLst>
              </p:cNvPr>
              <p:cNvSpPr>
                <a:spLocks noEditPoints="1"/>
              </p:cNvSpPr>
              <p:nvPr/>
            </p:nvSpPr>
            <p:spPr bwMode="auto">
              <a:xfrm>
                <a:off x="-3958" y="1216"/>
                <a:ext cx="4287" cy="3808"/>
              </a:xfrm>
              <a:custGeom>
                <a:avLst/>
                <a:gdLst>
                  <a:gd name="T0" fmla="*/ 756 w 2144"/>
                  <a:gd name="T1" fmla="*/ 1847 h 1904"/>
                  <a:gd name="T2" fmla="*/ 460 w 2144"/>
                  <a:gd name="T3" fmla="*/ 1623 h 1904"/>
                  <a:gd name="T4" fmla="*/ 493 w 2144"/>
                  <a:gd name="T5" fmla="*/ 1250 h 1904"/>
                  <a:gd name="T6" fmla="*/ 68 w 2144"/>
                  <a:gd name="T7" fmla="*/ 839 h 1904"/>
                  <a:gd name="T8" fmla="*/ 541 w 2144"/>
                  <a:gd name="T9" fmla="*/ 645 h 1904"/>
                  <a:gd name="T10" fmla="*/ 471 w 2144"/>
                  <a:gd name="T11" fmla="*/ 143 h 1904"/>
                  <a:gd name="T12" fmla="*/ 1062 w 2144"/>
                  <a:gd name="T13" fmla="*/ 321 h 1904"/>
                  <a:gd name="T14" fmla="*/ 1371 w 2144"/>
                  <a:gd name="T15" fmla="*/ 70 h 1904"/>
                  <a:gd name="T16" fmla="*/ 1689 w 2144"/>
                  <a:gd name="T17" fmla="*/ 282 h 1904"/>
                  <a:gd name="T18" fmla="*/ 1657 w 2144"/>
                  <a:gd name="T19" fmla="*/ 655 h 1904"/>
                  <a:gd name="T20" fmla="*/ 2099 w 2144"/>
                  <a:gd name="T21" fmla="*/ 1044 h 1904"/>
                  <a:gd name="T22" fmla="*/ 1619 w 2144"/>
                  <a:gd name="T23" fmla="*/ 1258 h 1904"/>
                  <a:gd name="T24" fmla="*/ 1689 w 2144"/>
                  <a:gd name="T25" fmla="*/ 1622 h 1904"/>
                  <a:gd name="T26" fmla="*/ 1317 w 2144"/>
                  <a:gd name="T27" fmla="*/ 1800 h 1904"/>
                  <a:gd name="T28" fmla="*/ 1075 w 2144"/>
                  <a:gd name="T29" fmla="*/ 1254 h 1904"/>
                  <a:gd name="T30" fmla="*/ 1410 w 2144"/>
                  <a:gd name="T31" fmla="*/ 964 h 1904"/>
                  <a:gd name="T32" fmla="*/ 1226 w 2144"/>
                  <a:gd name="T33" fmla="*/ 655 h 1904"/>
                  <a:gd name="T34" fmla="*/ 738 w 2144"/>
                  <a:gd name="T35" fmla="*/ 944 h 1904"/>
                  <a:gd name="T36" fmla="*/ 918 w 2144"/>
                  <a:gd name="T37" fmla="*/ 1249 h 1904"/>
                  <a:gd name="T38" fmla="*/ 86 w 2144"/>
                  <a:gd name="T39" fmla="*/ 999 h 1904"/>
                  <a:gd name="T40" fmla="*/ 548 w 2144"/>
                  <a:gd name="T41" fmla="*/ 1208 h 1904"/>
                  <a:gd name="T42" fmla="*/ 666 w 2144"/>
                  <a:gd name="T43" fmla="*/ 940 h 1904"/>
                  <a:gd name="T44" fmla="*/ 463 w 2144"/>
                  <a:gd name="T45" fmla="*/ 716 h 1904"/>
                  <a:gd name="T46" fmla="*/ 69 w 2144"/>
                  <a:gd name="T47" fmla="*/ 954 h 1904"/>
                  <a:gd name="T48" fmla="*/ 1973 w 2144"/>
                  <a:gd name="T49" fmla="*/ 824 h 1904"/>
                  <a:gd name="T50" fmla="*/ 1482 w 2144"/>
                  <a:gd name="T51" fmla="*/ 944 h 1904"/>
                  <a:gd name="T52" fmla="*/ 1601 w 2144"/>
                  <a:gd name="T53" fmla="*/ 1207 h 1904"/>
                  <a:gd name="T54" fmla="*/ 2077 w 2144"/>
                  <a:gd name="T55" fmla="*/ 949 h 1904"/>
                  <a:gd name="T56" fmla="*/ 769 w 2144"/>
                  <a:gd name="T57" fmla="*/ 129 h 1904"/>
                  <a:gd name="T58" fmla="*/ 522 w 2144"/>
                  <a:gd name="T59" fmla="*/ 167 h 1904"/>
                  <a:gd name="T60" fmla="*/ 609 w 2144"/>
                  <a:gd name="T61" fmla="*/ 634 h 1904"/>
                  <a:gd name="T62" fmla="*/ 979 w 2144"/>
                  <a:gd name="T63" fmla="*/ 454 h 1904"/>
                  <a:gd name="T64" fmla="*/ 1135 w 2144"/>
                  <a:gd name="T65" fmla="*/ 1554 h 1904"/>
                  <a:gd name="T66" fmla="*/ 1617 w 2144"/>
                  <a:gd name="T67" fmla="*/ 1769 h 1904"/>
                  <a:gd name="T68" fmla="*/ 1557 w 2144"/>
                  <a:gd name="T69" fmla="*/ 1280 h 1904"/>
                  <a:gd name="T70" fmla="*/ 1269 w 2144"/>
                  <a:gd name="T71" fmla="*/ 1311 h 1904"/>
                  <a:gd name="T72" fmla="*/ 1110 w 2144"/>
                  <a:gd name="T73" fmla="*/ 376 h 1904"/>
                  <a:gd name="T74" fmla="*/ 1287 w 2144"/>
                  <a:gd name="T75" fmla="*/ 604 h 1904"/>
                  <a:gd name="T76" fmla="*/ 1557 w 2144"/>
                  <a:gd name="T77" fmla="*/ 623 h 1904"/>
                  <a:gd name="T78" fmla="*/ 1619 w 2144"/>
                  <a:gd name="T79" fmla="*/ 140 h 1904"/>
                  <a:gd name="T80" fmla="*/ 1228 w 2144"/>
                  <a:gd name="T81" fmla="*/ 253 h 1904"/>
                  <a:gd name="T82" fmla="*/ 876 w 2144"/>
                  <a:gd name="T83" fmla="*/ 1306 h 1904"/>
                  <a:gd name="T84" fmla="*/ 592 w 2144"/>
                  <a:gd name="T85" fmla="*/ 1280 h 1904"/>
                  <a:gd name="T86" fmla="*/ 627 w 2144"/>
                  <a:gd name="T87" fmla="*/ 1832 h 1904"/>
                  <a:gd name="T88" fmla="*/ 1036 w 2144"/>
                  <a:gd name="T89" fmla="*/ 1530 h 1904"/>
                  <a:gd name="T90" fmla="*/ 612 w 2144"/>
                  <a:gd name="T91" fmla="*/ 687 h 1904"/>
                  <a:gd name="T92" fmla="*/ 1448 w 2144"/>
                  <a:gd name="T93" fmla="*/ 891 h 1904"/>
                  <a:gd name="T94" fmla="*/ 1314 w 2144"/>
                  <a:gd name="T95" fmla="*/ 1246 h 1904"/>
                  <a:gd name="T96" fmla="*/ 1314 w 2144"/>
                  <a:gd name="T97" fmla="*/ 1246 h 1904"/>
                  <a:gd name="T98" fmla="*/ 612 w 2144"/>
                  <a:gd name="T99" fmla="*/ 1220 h 1904"/>
                  <a:gd name="T100" fmla="*/ 1074 w 2144"/>
                  <a:gd name="T101" fmla="*/ 419 h 1904"/>
                  <a:gd name="T102" fmla="*/ 941 w 2144"/>
                  <a:gd name="T103" fmla="*/ 1307 h 1904"/>
                  <a:gd name="T104" fmla="*/ 941 w 2144"/>
                  <a:gd name="T105" fmla="*/ 1307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4" h="1904">
                    <a:moveTo>
                      <a:pt x="1075" y="1571"/>
                    </a:moveTo>
                    <a:cubicBezTo>
                      <a:pt x="1043" y="1605"/>
                      <a:pt x="1013" y="1639"/>
                      <a:pt x="981" y="1670"/>
                    </a:cubicBezTo>
                    <a:cubicBezTo>
                      <a:pt x="913" y="1738"/>
                      <a:pt x="841" y="1801"/>
                      <a:pt x="756" y="1847"/>
                    </a:cubicBezTo>
                    <a:cubicBezTo>
                      <a:pt x="721" y="1866"/>
                      <a:pt x="684" y="1880"/>
                      <a:pt x="643" y="1885"/>
                    </a:cubicBezTo>
                    <a:cubicBezTo>
                      <a:pt x="570" y="1895"/>
                      <a:pt x="511" y="1862"/>
                      <a:pt x="482" y="1793"/>
                    </a:cubicBezTo>
                    <a:cubicBezTo>
                      <a:pt x="460" y="1739"/>
                      <a:pt x="457" y="1681"/>
                      <a:pt x="460" y="1623"/>
                    </a:cubicBezTo>
                    <a:cubicBezTo>
                      <a:pt x="466" y="1503"/>
                      <a:pt x="498" y="1388"/>
                      <a:pt x="536" y="1274"/>
                    </a:cubicBezTo>
                    <a:cubicBezTo>
                      <a:pt x="537" y="1270"/>
                      <a:pt x="539" y="1266"/>
                      <a:pt x="541" y="1260"/>
                    </a:cubicBezTo>
                    <a:cubicBezTo>
                      <a:pt x="524" y="1257"/>
                      <a:pt x="508" y="1253"/>
                      <a:pt x="493" y="1250"/>
                    </a:cubicBezTo>
                    <a:cubicBezTo>
                      <a:pt x="383" y="1226"/>
                      <a:pt x="275" y="1196"/>
                      <a:pt x="174" y="1143"/>
                    </a:cubicBezTo>
                    <a:cubicBezTo>
                      <a:pt x="135" y="1122"/>
                      <a:pt x="99" y="1098"/>
                      <a:pt x="68" y="1066"/>
                    </a:cubicBezTo>
                    <a:cubicBezTo>
                      <a:pt x="0" y="996"/>
                      <a:pt x="0" y="909"/>
                      <a:pt x="68" y="839"/>
                    </a:cubicBezTo>
                    <a:cubicBezTo>
                      <a:pt x="109" y="797"/>
                      <a:pt x="159" y="768"/>
                      <a:pt x="211" y="744"/>
                    </a:cubicBezTo>
                    <a:cubicBezTo>
                      <a:pt x="312" y="697"/>
                      <a:pt x="419" y="670"/>
                      <a:pt x="528" y="648"/>
                    </a:cubicBezTo>
                    <a:cubicBezTo>
                      <a:pt x="532" y="647"/>
                      <a:pt x="536" y="646"/>
                      <a:pt x="541" y="645"/>
                    </a:cubicBezTo>
                    <a:cubicBezTo>
                      <a:pt x="539" y="639"/>
                      <a:pt x="538" y="634"/>
                      <a:pt x="536" y="629"/>
                    </a:cubicBezTo>
                    <a:cubicBezTo>
                      <a:pt x="504" y="533"/>
                      <a:pt x="477" y="435"/>
                      <a:pt x="465" y="333"/>
                    </a:cubicBezTo>
                    <a:cubicBezTo>
                      <a:pt x="457" y="270"/>
                      <a:pt x="455" y="206"/>
                      <a:pt x="471" y="143"/>
                    </a:cubicBezTo>
                    <a:cubicBezTo>
                      <a:pt x="498" y="43"/>
                      <a:pt x="573" y="0"/>
                      <a:pt x="673" y="25"/>
                    </a:cubicBezTo>
                    <a:cubicBezTo>
                      <a:pt x="732" y="40"/>
                      <a:pt x="783" y="71"/>
                      <a:pt x="832" y="106"/>
                    </a:cubicBezTo>
                    <a:cubicBezTo>
                      <a:pt x="918" y="167"/>
                      <a:pt x="992" y="242"/>
                      <a:pt x="1062" y="321"/>
                    </a:cubicBezTo>
                    <a:cubicBezTo>
                      <a:pt x="1066" y="325"/>
                      <a:pt x="1070" y="329"/>
                      <a:pt x="1074" y="334"/>
                    </a:cubicBezTo>
                    <a:cubicBezTo>
                      <a:pt x="1093" y="314"/>
                      <a:pt x="1110" y="294"/>
                      <a:pt x="1128" y="275"/>
                    </a:cubicBezTo>
                    <a:cubicBezTo>
                      <a:pt x="1201" y="198"/>
                      <a:pt x="1278" y="125"/>
                      <a:pt x="1371" y="70"/>
                    </a:cubicBezTo>
                    <a:cubicBezTo>
                      <a:pt x="1407" y="49"/>
                      <a:pt x="1445" y="31"/>
                      <a:pt x="1486" y="23"/>
                    </a:cubicBezTo>
                    <a:cubicBezTo>
                      <a:pt x="1578" y="4"/>
                      <a:pt x="1646" y="43"/>
                      <a:pt x="1674" y="133"/>
                    </a:cubicBezTo>
                    <a:cubicBezTo>
                      <a:pt x="1689" y="182"/>
                      <a:pt x="1692" y="232"/>
                      <a:pt x="1689" y="282"/>
                    </a:cubicBezTo>
                    <a:cubicBezTo>
                      <a:pt x="1682" y="402"/>
                      <a:pt x="1651" y="517"/>
                      <a:pt x="1613" y="630"/>
                    </a:cubicBezTo>
                    <a:cubicBezTo>
                      <a:pt x="1612" y="634"/>
                      <a:pt x="1610" y="639"/>
                      <a:pt x="1608" y="645"/>
                    </a:cubicBezTo>
                    <a:cubicBezTo>
                      <a:pt x="1625" y="648"/>
                      <a:pt x="1641" y="652"/>
                      <a:pt x="1657" y="655"/>
                    </a:cubicBezTo>
                    <a:cubicBezTo>
                      <a:pt x="1760" y="678"/>
                      <a:pt x="1862" y="706"/>
                      <a:pt x="1957" y="753"/>
                    </a:cubicBezTo>
                    <a:cubicBezTo>
                      <a:pt x="2011" y="780"/>
                      <a:pt x="2061" y="811"/>
                      <a:pt x="2098" y="859"/>
                    </a:cubicBezTo>
                    <a:cubicBezTo>
                      <a:pt x="2143" y="918"/>
                      <a:pt x="2144" y="985"/>
                      <a:pt x="2099" y="1044"/>
                    </a:cubicBezTo>
                    <a:cubicBezTo>
                      <a:pt x="2072" y="1080"/>
                      <a:pt x="2037" y="1106"/>
                      <a:pt x="2000" y="1128"/>
                    </a:cubicBezTo>
                    <a:cubicBezTo>
                      <a:pt x="1924" y="1173"/>
                      <a:pt x="1842" y="1202"/>
                      <a:pt x="1757" y="1225"/>
                    </a:cubicBezTo>
                    <a:cubicBezTo>
                      <a:pt x="1711" y="1237"/>
                      <a:pt x="1665" y="1247"/>
                      <a:pt x="1619" y="1258"/>
                    </a:cubicBezTo>
                    <a:cubicBezTo>
                      <a:pt x="1616" y="1259"/>
                      <a:pt x="1613" y="1260"/>
                      <a:pt x="1609" y="1261"/>
                    </a:cubicBezTo>
                    <a:cubicBezTo>
                      <a:pt x="1614" y="1279"/>
                      <a:pt x="1620" y="1296"/>
                      <a:pt x="1626" y="1314"/>
                    </a:cubicBezTo>
                    <a:cubicBezTo>
                      <a:pt x="1658" y="1414"/>
                      <a:pt x="1683" y="1516"/>
                      <a:pt x="1689" y="1622"/>
                    </a:cubicBezTo>
                    <a:cubicBezTo>
                      <a:pt x="1692" y="1672"/>
                      <a:pt x="1689" y="1722"/>
                      <a:pt x="1674" y="1770"/>
                    </a:cubicBezTo>
                    <a:cubicBezTo>
                      <a:pt x="1645" y="1864"/>
                      <a:pt x="1574" y="1904"/>
                      <a:pt x="1478" y="1880"/>
                    </a:cubicBezTo>
                    <a:cubicBezTo>
                      <a:pt x="1418" y="1865"/>
                      <a:pt x="1366" y="1835"/>
                      <a:pt x="1317" y="1800"/>
                    </a:cubicBezTo>
                    <a:cubicBezTo>
                      <a:pt x="1231" y="1738"/>
                      <a:pt x="1157" y="1664"/>
                      <a:pt x="1088" y="1585"/>
                    </a:cubicBezTo>
                    <a:cubicBezTo>
                      <a:pt x="1084" y="1581"/>
                      <a:pt x="1079" y="1576"/>
                      <a:pt x="1075" y="1571"/>
                    </a:cubicBezTo>
                    <a:close/>
                    <a:moveTo>
                      <a:pt x="1075" y="1254"/>
                    </a:moveTo>
                    <a:cubicBezTo>
                      <a:pt x="1128" y="1252"/>
                      <a:pt x="1181" y="1251"/>
                      <a:pt x="1233" y="1249"/>
                    </a:cubicBezTo>
                    <a:cubicBezTo>
                      <a:pt x="1242" y="1249"/>
                      <a:pt x="1247" y="1246"/>
                      <a:pt x="1251" y="1239"/>
                    </a:cubicBezTo>
                    <a:cubicBezTo>
                      <a:pt x="1308" y="1150"/>
                      <a:pt x="1362" y="1059"/>
                      <a:pt x="1410" y="964"/>
                    </a:cubicBezTo>
                    <a:cubicBezTo>
                      <a:pt x="1414" y="955"/>
                      <a:pt x="1414" y="949"/>
                      <a:pt x="1410" y="940"/>
                    </a:cubicBezTo>
                    <a:cubicBezTo>
                      <a:pt x="1362" y="848"/>
                      <a:pt x="1311" y="758"/>
                      <a:pt x="1255" y="671"/>
                    </a:cubicBezTo>
                    <a:cubicBezTo>
                      <a:pt x="1247" y="660"/>
                      <a:pt x="1239" y="655"/>
                      <a:pt x="1226" y="655"/>
                    </a:cubicBezTo>
                    <a:cubicBezTo>
                      <a:pt x="1122" y="656"/>
                      <a:pt x="1018" y="655"/>
                      <a:pt x="914" y="656"/>
                    </a:cubicBezTo>
                    <a:cubicBezTo>
                      <a:pt x="909" y="656"/>
                      <a:pt x="901" y="661"/>
                      <a:pt x="898" y="666"/>
                    </a:cubicBezTo>
                    <a:cubicBezTo>
                      <a:pt x="839" y="756"/>
                      <a:pt x="786" y="848"/>
                      <a:pt x="738" y="944"/>
                    </a:cubicBezTo>
                    <a:cubicBezTo>
                      <a:pt x="735" y="949"/>
                      <a:pt x="735" y="957"/>
                      <a:pt x="737" y="962"/>
                    </a:cubicBezTo>
                    <a:cubicBezTo>
                      <a:pt x="790" y="1054"/>
                      <a:pt x="843" y="1145"/>
                      <a:pt x="896" y="1237"/>
                    </a:cubicBezTo>
                    <a:cubicBezTo>
                      <a:pt x="901" y="1246"/>
                      <a:pt x="908" y="1249"/>
                      <a:pt x="918" y="1249"/>
                    </a:cubicBezTo>
                    <a:cubicBezTo>
                      <a:pt x="970" y="1251"/>
                      <a:pt x="1022" y="1252"/>
                      <a:pt x="1075" y="1254"/>
                    </a:cubicBezTo>
                    <a:close/>
                    <a:moveTo>
                      <a:pt x="69" y="954"/>
                    </a:moveTo>
                    <a:cubicBezTo>
                      <a:pt x="74" y="969"/>
                      <a:pt x="78" y="986"/>
                      <a:pt x="86" y="999"/>
                    </a:cubicBezTo>
                    <a:cubicBezTo>
                      <a:pt x="96" y="1015"/>
                      <a:pt x="109" y="1031"/>
                      <a:pt x="124" y="1044"/>
                    </a:cubicBezTo>
                    <a:cubicBezTo>
                      <a:pt x="162" y="1078"/>
                      <a:pt x="207" y="1101"/>
                      <a:pt x="254" y="1122"/>
                    </a:cubicBezTo>
                    <a:cubicBezTo>
                      <a:pt x="348" y="1163"/>
                      <a:pt x="448" y="1188"/>
                      <a:pt x="548" y="1208"/>
                    </a:cubicBezTo>
                    <a:cubicBezTo>
                      <a:pt x="558" y="1209"/>
                      <a:pt x="560" y="1205"/>
                      <a:pt x="564" y="1198"/>
                    </a:cubicBezTo>
                    <a:cubicBezTo>
                      <a:pt x="597" y="1120"/>
                      <a:pt x="631" y="1042"/>
                      <a:pt x="666" y="965"/>
                    </a:cubicBezTo>
                    <a:cubicBezTo>
                      <a:pt x="669" y="956"/>
                      <a:pt x="670" y="949"/>
                      <a:pt x="666" y="940"/>
                    </a:cubicBezTo>
                    <a:cubicBezTo>
                      <a:pt x="631" y="862"/>
                      <a:pt x="598" y="784"/>
                      <a:pt x="564" y="706"/>
                    </a:cubicBezTo>
                    <a:cubicBezTo>
                      <a:pt x="560" y="697"/>
                      <a:pt x="556" y="696"/>
                      <a:pt x="548" y="698"/>
                    </a:cubicBezTo>
                    <a:cubicBezTo>
                      <a:pt x="519" y="704"/>
                      <a:pt x="491" y="709"/>
                      <a:pt x="463" y="716"/>
                    </a:cubicBezTo>
                    <a:cubicBezTo>
                      <a:pt x="369" y="739"/>
                      <a:pt x="277" y="767"/>
                      <a:pt x="193" y="813"/>
                    </a:cubicBezTo>
                    <a:cubicBezTo>
                      <a:pt x="157" y="833"/>
                      <a:pt x="124" y="855"/>
                      <a:pt x="98" y="887"/>
                    </a:cubicBezTo>
                    <a:cubicBezTo>
                      <a:pt x="83" y="906"/>
                      <a:pt x="71" y="927"/>
                      <a:pt x="69" y="954"/>
                    </a:cubicBezTo>
                    <a:close/>
                    <a:moveTo>
                      <a:pt x="2077" y="949"/>
                    </a:moveTo>
                    <a:cubicBezTo>
                      <a:pt x="2076" y="927"/>
                      <a:pt x="2066" y="906"/>
                      <a:pt x="2050" y="887"/>
                    </a:cubicBezTo>
                    <a:cubicBezTo>
                      <a:pt x="2029" y="861"/>
                      <a:pt x="2002" y="841"/>
                      <a:pt x="1973" y="824"/>
                    </a:cubicBezTo>
                    <a:cubicBezTo>
                      <a:pt x="1857" y="756"/>
                      <a:pt x="1730" y="724"/>
                      <a:pt x="1600" y="697"/>
                    </a:cubicBezTo>
                    <a:cubicBezTo>
                      <a:pt x="1591" y="696"/>
                      <a:pt x="1588" y="700"/>
                      <a:pt x="1585" y="707"/>
                    </a:cubicBezTo>
                    <a:cubicBezTo>
                      <a:pt x="1551" y="786"/>
                      <a:pt x="1516" y="865"/>
                      <a:pt x="1482" y="944"/>
                    </a:cubicBezTo>
                    <a:cubicBezTo>
                      <a:pt x="1480" y="949"/>
                      <a:pt x="1480" y="956"/>
                      <a:pt x="1482" y="961"/>
                    </a:cubicBezTo>
                    <a:cubicBezTo>
                      <a:pt x="1516" y="1040"/>
                      <a:pt x="1551" y="1119"/>
                      <a:pt x="1585" y="1198"/>
                    </a:cubicBezTo>
                    <a:cubicBezTo>
                      <a:pt x="1589" y="1206"/>
                      <a:pt x="1592" y="1209"/>
                      <a:pt x="1601" y="1207"/>
                    </a:cubicBezTo>
                    <a:cubicBezTo>
                      <a:pt x="1713" y="1185"/>
                      <a:pt x="1822" y="1157"/>
                      <a:pt x="1926" y="1107"/>
                    </a:cubicBezTo>
                    <a:cubicBezTo>
                      <a:pt x="1970" y="1086"/>
                      <a:pt x="2012" y="1061"/>
                      <a:pt x="2045" y="1024"/>
                    </a:cubicBezTo>
                    <a:cubicBezTo>
                      <a:pt x="2064" y="1003"/>
                      <a:pt x="2077" y="981"/>
                      <a:pt x="2077" y="949"/>
                    </a:cubicBezTo>
                    <a:close/>
                    <a:moveTo>
                      <a:pt x="1038" y="378"/>
                    </a:moveTo>
                    <a:cubicBezTo>
                      <a:pt x="1018" y="356"/>
                      <a:pt x="999" y="334"/>
                      <a:pt x="979" y="313"/>
                    </a:cubicBezTo>
                    <a:cubicBezTo>
                      <a:pt x="915" y="245"/>
                      <a:pt x="848" y="180"/>
                      <a:pt x="769" y="129"/>
                    </a:cubicBezTo>
                    <a:cubicBezTo>
                      <a:pt x="730" y="104"/>
                      <a:pt x="690" y="83"/>
                      <a:pt x="644" y="75"/>
                    </a:cubicBezTo>
                    <a:cubicBezTo>
                      <a:pt x="589" y="65"/>
                      <a:pt x="550" y="87"/>
                      <a:pt x="530" y="139"/>
                    </a:cubicBezTo>
                    <a:cubicBezTo>
                      <a:pt x="527" y="148"/>
                      <a:pt x="524" y="157"/>
                      <a:pt x="522" y="167"/>
                    </a:cubicBezTo>
                    <a:cubicBezTo>
                      <a:pt x="510" y="212"/>
                      <a:pt x="511" y="258"/>
                      <a:pt x="515" y="303"/>
                    </a:cubicBezTo>
                    <a:cubicBezTo>
                      <a:pt x="525" y="413"/>
                      <a:pt x="554" y="518"/>
                      <a:pt x="589" y="622"/>
                    </a:cubicBezTo>
                    <a:cubicBezTo>
                      <a:pt x="593" y="633"/>
                      <a:pt x="598" y="635"/>
                      <a:pt x="609" y="634"/>
                    </a:cubicBezTo>
                    <a:cubicBezTo>
                      <a:pt x="693" y="624"/>
                      <a:pt x="776" y="614"/>
                      <a:pt x="860" y="605"/>
                    </a:cubicBezTo>
                    <a:cubicBezTo>
                      <a:pt x="869" y="604"/>
                      <a:pt x="875" y="600"/>
                      <a:pt x="880" y="593"/>
                    </a:cubicBezTo>
                    <a:cubicBezTo>
                      <a:pt x="913" y="546"/>
                      <a:pt x="945" y="500"/>
                      <a:pt x="979" y="454"/>
                    </a:cubicBezTo>
                    <a:cubicBezTo>
                      <a:pt x="997" y="428"/>
                      <a:pt x="1017" y="404"/>
                      <a:pt x="1038" y="378"/>
                    </a:cubicBezTo>
                    <a:close/>
                    <a:moveTo>
                      <a:pt x="1111" y="1527"/>
                    </a:moveTo>
                    <a:cubicBezTo>
                      <a:pt x="1119" y="1536"/>
                      <a:pt x="1127" y="1545"/>
                      <a:pt x="1135" y="1554"/>
                    </a:cubicBezTo>
                    <a:cubicBezTo>
                      <a:pt x="1204" y="1632"/>
                      <a:pt x="1276" y="1705"/>
                      <a:pt x="1362" y="1764"/>
                    </a:cubicBezTo>
                    <a:cubicBezTo>
                      <a:pt x="1406" y="1795"/>
                      <a:pt x="1452" y="1821"/>
                      <a:pt x="1506" y="1830"/>
                    </a:cubicBezTo>
                    <a:cubicBezTo>
                      <a:pt x="1560" y="1839"/>
                      <a:pt x="1596" y="1819"/>
                      <a:pt x="1617" y="1769"/>
                    </a:cubicBezTo>
                    <a:cubicBezTo>
                      <a:pt x="1620" y="1762"/>
                      <a:pt x="1623" y="1755"/>
                      <a:pt x="1625" y="1748"/>
                    </a:cubicBezTo>
                    <a:cubicBezTo>
                      <a:pt x="1637" y="1702"/>
                      <a:pt x="1637" y="1656"/>
                      <a:pt x="1633" y="1609"/>
                    </a:cubicBezTo>
                    <a:cubicBezTo>
                      <a:pt x="1624" y="1496"/>
                      <a:pt x="1593" y="1387"/>
                      <a:pt x="1557" y="1280"/>
                    </a:cubicBezTo>
                    <a:cubicBezTo>
                      <a:pt x="1554" y="1271"/>
                      <a:pt x="1549" y="1271"/>
                      <a:pt x="1540" y="1272"/>
                    </a:cubicBezTo>
                    <a:cubicBezTo>
                      <a:pt x="1456" y="1281"/>
                      <a:pt x="1372" y="1291"/>
                      <a:pt x="1288" y="1300"/>
                    </a:cubicBezTo>
                    <a:cubicBezTo>
                      <a:pt x="1280" y="1301"/>
                      <a:pt x="1274" y="1304"/>
                      <a:pt x="1269" y="1311"/>
                    </a:cubicBezTo>
                    <a:cubicBezTo>
                      <a:pt x="1232" y="1364"/>
                      <a:pt x="1194" y="1417"/>
                      <a:pt x="1156" y="1469"/>
                    </a:cubicBezTo>
                    <a:cubicBezTo>
                      <a:pt x="1142" y="1489"/>
                      <a:pt x="1126" y="1507"/>
                      <a:pt x="1111" y="1527"/>
                    </a:cubicBezTo>
                    <a:close/>
                    <a:moveTo>
                      <a:pt x="1110" y="376"/>
                    </a:moveTo>
                    <a:cubicBezTo>
                      <a:pt x="1113" y="380"/>
                      <a:pt x="1113" y="381"/>
                      <a:pt x="1114" y="382"/>
                    </a:cubicBezTo>
                    <a:cubicBezTo>
                      <a:pt x="1166" y="454"/>
                      <a:pt x="1219" y="526"/>
                      <a:pt x="1272" y="597"/>
                    </a:cubicBezTo>
                    <a:cubicBezTo>
                      <a:pt x="1275" y="601"/>
                      <a:pt x="1282" y="604"/>
                      <a:pt x="1287" y="604"/>
                    </a:cubicBezTo>
                    <a:cubicBezTo>
                      <a:pt x="1315" y="607"/>
                      <a:pt x="1343" y="609"/>
                      <a:pt x="1371" y="612"/>
                    </a:cubicBezTo>
                    <a:cubicBezTo>
                      <a:pt x="1428" y="619"/>
                      <a:pt x="1485" y="626"/>
                      <a:pt x="1542" y="634"/>
                    </a:cubicBezTo>
                    <a:cubicBezTo>
                      <a:pt x="1551" y="635"/>
                      <a:pt x="1555" y="632"/>
                      <a:pt x="1557" y="623"/>
                    </a:cubicBezTo>
                    <a:cubicBezTo>
                      <a:pt x="1561" y="611"/>
                      <a:pt x="1565" y="599"/>
                      <a:pt x="1569" y="587"/>
                    </a:cubicBezTo>
                    <a:cubicBezTo>
                      <a:pt x="1601" y="490"/>
                      <a:pt x="1627" y="391"/>
                      <a:pt x="1634" y="288"/>
                    </a:cubicBezTo>
                    <a:cubicBezTo>
                      <a:pt x="1637" y="238"/>
                      <a:pt x="1637" y="188"/>
                      <a:pt x="1619" y="140"/>
                    </a:cubicBezTo>
                    <a:cubicBezTo>
                      <a:pt x="1599" y="88"/>
                      <a:pt x="1562" y="66"/>
                      <a:pt x="1507" y="74"/>
                    </a:cubicBezTo>
                    <a:cubicBezTo>
                      <a:pt x="1473" y="80"/>
                      <a:pt x="1443" y="93"/>
                      <a:pt x="1413" y="109"/>
                    </a:cubicBezTo>
                    <a:cubicBezTo>
                      <a:pt x="1344" y="147"/>
                      <a:pt x="1284" y="198"/>
                      <a:pt x="1228" y="253"/>
                    </a:cubicBezTo>
                    <a:cubicBezTo>
                      <a:pt x="1188" y="293"/>
                      <a:pt x="1150" y="335"/>
                      <a:pt x="1110" y="376"/>
                    </a:cubicBezTo>
                    <a:close/>
                    <a:moveTo>
                      <a:pt x="1036" y="1530"/>
                    </a:moveTo>
                    <a:cubicBezTo>
                      <a:pt x="981" y="1454"/>
                      <a:pt x="929" y="1380"/>
                      <a:pt x="876" y="1306"/>
                    </a:cubicBezTo>
                    <a:cubicBezTo>
                      <a:pt x="873" y="1303"/>
                      <a:pt x="869" y="1301"/>
                      <a:pt x="865" y="1301"/>
                    </a:cubicBezTo>
                    <a:cubicBezTo>
                      <a:pt x="779" y="1291"/>
                      <a:pt x="692" y="1281"/>
                      <a:pt x="606" y="1271"/>
                    </a:cubicBezTo>
                    <a:cubicBezTo>
                      <a:pt x="598" y="1270"/>
                      <a:pt x="595" y="1272"/>
                      <a:pt x="592" y="1280"/>
                    </a:cubicBezTo>
                    <a:cubicBezTo>
                      <a:pt x="554" y="1389"/>
                      <a:pt x="524" y="1499"/>
                      <a:pt x="515" y="1614"/>
                    </a:cubicBezTo>
                    <a:cubicBezTo>
                      <a:pt x="511" y="1665"/>
                      <a:pt x="512" y="1716"/>
                      <a:pt x="530" y="1765"/>
                    </a:cubicBezTo>
                    <a:cubicBezTo>
                      <a:pt x="547" y="1812"/>
                      <a:pt x="579" y="1834"/>
                      <a:pt x="627" y="1832"/>
                    </a:cubicBezTo>
                    <a:cubicBezTo>
                      <a:pt x="666" y="1830"/>
                      <a:pt x="702" y="1815"/>
                      <a:pt x="735" y="1796"/>
                    </a:cubicBezTo>
                    <a:cubicBezTo>
                      <a:pt x="810" y="1755"/>
                      <a:pt x="874" y="1698"/>
                      <a:pt x="935" y="1638"/>
                    </a:cubicBezTo>
                    <a:cubicBezTo>
                      <a:pt x="970" y="1603"/>
                      <a:pt x="1003" y="1565"/>
                      <a:pt x="1036" y="1530"/>
                    </a:cubicBezTo>
                    <a:close/>
                    <a:moveTo>
                      <a:pt x="701" y="891"/>
                    </a:moveTo>
                    <a:cubicBezTo>
                      <a:pt x="746" y="813"/>
                      <a:pt x="789" y="738"/>
                      <a:pt x="833" y="661"/>
                    </a:cubicBezTo>
                    <a:cubicBezTo>
                      <a:pt x="759" y="667"/>
                      <a:pt x="687" y="674"/>
                      <a:pt x="612" y="687"/>
                    </a:cubicBezTo>
                    <a:cubicBezTo>
                      <a:pt x="642" y="756"/>
                      <a:pt x="671" y="823"/>
                      <a:pt x="701" y="891"/>
                    </a:cubicBezTo>
                    <a:close/>
                    <a:moveTo>
                      <a:pt x="1314" y="659"/>
                    </a:moveTo>
                    <a:cubicBezTo>
                      <a:pt x="1359" y="737"/>
                      <a:pt x="1403" y="813"/>
                      <a:pt x="1448" y="891"/>
                    </a:cubicBezTo>
                    <a:cubicBezTo>
                      <a:pt x="1478" y="822"/>
                      <a:pt x="1506" y="755"/>
                      <a:pt x="1537" y="685"/>
                    </a:cubicBezTo>
                    <a:cubicBezTo>
                      <a:pt x="1461" y="676"/>
                      <a:pt x="1389" y="668"/>
                      <a:pt x="1314" y="659"/>
                    </a:cubicBezTo>
                    <a:close/>
                    <a:moveTo>
                      <a:pt x="1314" y="1246"/>
                    </a:moveTo>
                    <a:cubicBezTo>
                      <a:pt x="1389" y="1237"/>
                      <a:pt x="1461" y="1229"/>
                      <a:pt x="1537" y="1220"/>
                    </a:cubicBezTo>
                    <a:cubicBezTo>
                      <a:pt x="1506" y="1149"/>
                      <a:pt x="1477" y="1082"/>
                      <a:pt x="1448" y="1014"/>
                    </a:cubicBezTo>
                    <a:cubicBezTo>
                      <a:pt x="1403" y="1092"/>
                      <a:pt x="1360" y="1167"/>
                      <a:pt x="1314" y="1246"/>
                    </a:cubicBezTo>
                    <a:close/>
                    <a:moveTo>
                      <a:pt x="834" y="1246"/>
                    </a:moveTo>
                    <a:cubicBezTo>
                      <a:pt x="789" y="1168"/>
                      <a:pt x="746" y="1092"/>
                      <a:pt x="701" y="1014"/>
                    </a:cubicBezTo>
                    <a:cubicBezTo>
                      <a:pt x="671" y="1083"/>
                      <a:pt x="642" y="1149"/>
                      <a:pt x="612" y="1220"/>
                    </a:cubicBezTo>
                    <a:cubicBezTo>
                      <a:pt x="688" y="1229"/>
                      <a:pt x="760" y="1237"/>
                      <a:pt x="834" y="1246"/>
                    </a:cubicBezTo>
                    <a:close/>
                    <a:moveTo>
                      <a:pt x="1208" y="598"/>
                    </a:moveTo>
                    <a:cubicBezTo>
                      <a:pt x="1163" y="538"/>
                      <a:pt x="1120" y="480"/>
                      <a:pt x="1074" y="419"/>
                    </a:cubicBezTo>
                    <a:cubicBezTo>
                      <a:pt x="1029" y="480"/>
                      <a:pt x="986" y="538"/>
                      <a:pt x="941" y="598"/>
                    </a:cubicBezTo>
                    <a:cubicBezTo>
                      <a:pt x="1031" y="598"/>
                      <a:pt x="1117" y="598"/>
                      <a:pt x="1208" y="598"/>
                    </a:cubicBezTo>
                    <a:close/>
                    <a:moveTo>
                      <a:pt x="941" y="1307"/>
                    </a:moveTo>
                    <a:cubicBezTo>
                      <a:pt x="986" y="1367"/>
                      <a:pt x="1029" y="1425"/>
                      <a:pt x="1074" y="1486"/>
                    </a:cubicBezTo>
                    <a:cubicBezTo>
                      <a:pt x="1120" y="1425"/>
                      <a:pt x="1163" y="1366"/>
                      <a:pt x="1208" y="1307"/>
                    </a:cubicBezTo>
                    <a:cubicBezTo>
                      <a:pt x="1117" y="1307"/>
                      <a:pt x="1031" y="1307"/>
                      <a:pt x="941" y="1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6" name="Freeform 45">
                <a:extLst>
                  <a:ext uri="{FF2B5EF4-FFF2-40B4-BE49-F238E27FC236}">
                    <a16:creationId xmlns:a16="http://schemas.microsoft.com/office/drawing/2014/main" id="{7B7EB603-8C64-41FC-94A4-E647C337F1C8}"/>
                  </a:ext>
                </a:extLst>
              </p:cNvPr>
              <p:cNvSpPr>
                <a:spLocks/>
              </p:cNvSpPr>
              <p:nvPr/>
            </p:nvSpPr>
            <p:spPr bwMode="auto">
              <a:xfrm>
                <a:off x="-2044" y="2886"/>
                <a:ext cx="467" cy="470"/>
              </a:xfrm>
              <a:custGeom>
                <a:avLst/>
                <a:gdLst>
                  <a:gd name="T0" fmla="*/ 117 w 234"/>
                  <a:gd name="T1" fmla="*/ 234 h 235"/>
                  <a:gd name="T2" fmla="*/ 1 w 234"/>
                  <a:gd name="T3" fmla="*/ 115 h 235"/>
                  <a:gd name="T4" fmla="*/ 121 w 234"/>
                  <a:gd name="T5" fmla="*/ 1 h 235"/>
                  <a:gd name="T6" fmla="*/ 234 w 234"/>
                  <a:gd name="T7" fmla="*/ 119 h 235"/>
                  <a:gd name="T8" fmla="*/ 117 w 234"/>
                  <a:gd name="T9" fmla="*/ 234 h 235"/>
                </a:gdLst>
                <a:ahLst/>
                <a:cxnLst>
                  <a:cxn ang="0">
                    <a:pos x="T0" y="T1"/>
                  </a:cxn>
                  <a:cxn ang="0">
                    <a:pos x="T2" y="T3"/>
                  </a:cxn>
                  <a:cxn ang="0">
                    <a:pos x="T4" y="T5"/>
                  </a:cxn>
                  <a:cxn ang="0">
                    <a:pos x="T6" y="T7"/>
                  </a:cxn>
                  <a:cxn ang="0">
                    <a:pos x="T8" y="T9"/>
                  </a:cxn>
                </a:cxnLst>
                <a:rect l="0" t="0" r="r" b="b"/>
                <a:pathLst>
                  <a:path w="234" h="235">
                    <a:moveTo>
                      <a:pt x="117" y="234"/>
                    </a:moveTo>
                    <a:cubicBezTo>
                      <a:pt x="51" y="232"/>
                      <a:pt x="0" y="180"/>
                      <a:pt x="1" y="115"/>
                    </a:cubicBezTo>
                    <a:cubicBezTo>
                      <a:pt x="2" y="51"/>
                      <a:pt x="56" y="0"/>
                      <a:pt x="121" y="1"/>
                    </a:cubicBezTo>
                    <a:cubicBezTo>
                      <a:pt x="184" y="3"/>
                      <a:pt x="234" y="56"/>
                      <a:pt x="234" y="119"/>
                    </a:cubicBezTo>
                    <a:cubicBezTo>
                      <a:pt x="233" y="182"/>
                      <a:pt x="179" y="235"/>
                      <a:pt x="117"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grpSp>
        <p:nvGrpSpPr>
          <p:cNvPr id="7" name="Group 6">
            <a:extLst>
              <a:ext uri="{FF2B5EF4-FFF2-40B4-BE49-F238E27FC236}">
                <a16:creationId xmlns:a16="http://schemas.microsoft.com/office/drawing/2014/main" id="{662E8B0B-8611-424F-BA9F-E378D30F802D}"/>
              </a:ext>
            </a:extLst>
          </p:cNvPr>
          <p:cNvGrpSpPr/>
          <p:nvPr/>
        </p:nvGrpSpPr>
        <p:grpSpPr>
          <a:xfrm>
            <a:off x="2933815" y="3842806"/>
            <a:ext cx="398453" cy="398453"/>
            <a:chOff x="2877349" y="3677902"/>
            <a:chExt cx="398453" cy="398453"/>
          </a:xfrm>
        </p:grpSpPr>
        <p:sp>
          <p:nvSpPr>
            <p:cNvPr id="143" name="Oval 142">
              <a:extLst>
                <a:ext uri="{FF2B5EF4-FFF2-40B4-BE49-F238E27FC236}">
                  <a16:creationId xmlns:a16="http://schemas.microsoft.com/office/drawing/2014/main" id="{BFC7511F-3578-4849-891C-9C784520955E}"/>
                </a:ext>
              </a:extLst>
            </p:cNvPr>
            <p:cNvSpPr/>
            <p:nvPr/>
          </p:nvSpPr>
          <p:spPr>
            <a:xfrm>
              <a:off x="2877349" y="3677902"/>
              <a:ext cx="398453" cy="398453"/>
            </a:xfrm>
            <a:prstGeom prst="ellipse">
              <a:avLst/>
            </a:prstGeom>
            <a:solidFill>
              <a:srgbClr val="39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p>
          </p:txBody>
        </p:sp>
        <p:grpSp>
          <p:nvGrpSpPr>
            <p:cNvPr id="167" name="Group 50">
              <a:extLst>
                <a:ext uri="{FF2B5EF4-FFF2-40B4-BE49-F238E27FC236}">
                  <a16:creationId xmlns:a16="http://schemas.microsoft.com/office/drawing/2014/main" id="{C03CAFF4-C695-495D-B8FC-B89E47EDEF14}"/>
                </a:ext>
              </a:extLst>
            </p:cNvPr>
            <p:cNvGrpSpPr>
              <a:grpSpLocks noChangeAspect="1"/>
            </p:cNvGrpSpPr>
            <p:nvPr/>
          </p:nvGrpSpPr>
          <p:grpSpPr bwMode="auto">
            <a:xfrm>
              <a:off x="2970263" y="3770873"/>
              <a:ext cx="212627" cy="212510"/>
              <a:chOff x="-2106" y="1667"/>
              <a:chExt cx="1828" cy="1827"/>
            </a:xfrm>
            <a:solidFill>
              <a:schemeClr val="bg1"/>
            </a:solidFill>
          </p:grpSpPr>
          <p:sp>
            <p:nvSpPr>
              <p:cNvPr id="168" name="Freeform 52">
                <a:extLst>
                  <a:ext uri="{FF2B5EF4-FFF2-40B4-BE49-F238E27FC236}">
                    <a16:creationId xmlns:a16="http://schemas.microsoft.com/office/drawing/2014/main" id="{DA282ADC-982F-4619-A1A8-F9784464696C}"/>
                  </a:ext>
                </a:extLst>
              </p:cNvPr>
              <p:cNvSpPr>
                <a:spLocks/>
              </p:cNvSpPr>
              <p:nvPr/>
            </p:nvSpPr>
            <p:spPr bwMode="auto">
              <a:xfrm>
                <a:off x="-2030" y="1667"/>
                <a:ext cx="659" cy="726"/>
              </a:xfrm>
              <a:custGeom>
                <a:avLst/>
                <a:gdLst>
                  <a:gd name="T0" fmla="*/ 199 w 277"/>
                  <a:gd name="T1" fmla="*/ 0 h 305"/>
                  <a:gd name="T2" fmla="*/ 261 w 277"/>
                  <a:gd name="T3" fmla="*/ 28 h 305"/>
                  <a:gd name="T4" fmla="*/ 271 w 277"/>
                  <a:gd name="T5" fmla="*/ 53 h 305"/>
                  <a:gd name="T6" fmla="*/ 242 w 277"/>
                  <a:gd name="T7" fmla="*/ 117 h 305"/>
                  <a:gd name="T8" fmla="*/ 224 w 277"/>
                  <a:gd name="T9" fmla="*/ 128 h 305"/>
                  <a:gd name="T10" fmla="*/ 219 w 277"/>
                  <a:gd name="T11" fmla="*/ 107 h 305"/>
                  <a:gd name="T12" fmla="*/ 239 w 277"/>
                  <a:gd name="T13" fmla="*/ 63 h 305"/>
                  <a:gd name="T14" fmla="*/ 220 w 277"/>
                  <a:gd name="T15" fmla="*/ 70 h 305"/>
                  <a:gd name="T16" fmla="*/ 28 w 277"/>
                  <a:gd name="T17" fmla="*/ 286 h 305"/>
                  <a:gd name="T18" fmla="*/ 26 w 277"/>
                  <a:gd name="T19" fmla="*/ 293 h 305"/>
                  <a:gd name="T20" fmla="*/ 10 w 277"/>
                  <a:gd name="T21" fmla="*/ 304 h 305"/>
                  <a:gd name="T22" fmla="*/ 2 w 277"/>
                  <a:gd name="T23" fmla="*/ 285 h 305"/>
                  <a:gd name="T24" fmla="*/ 101 w 277"/>
                  <a:gd name="T25" fmla="*/ 120 h 305"/>
                  <a:gd name="T26" fmla="*/ 212 w 277"/>
                  <a:gd name="T27" fmla="*/ 47 h 305"/>
                  <a:gd name="T28" fmla="*/ 226 w 277"/>
                  <a:gd name="T29" fmla="*/ 40 h 305"/>
                  <a:gd name="T30" fmla="*/ 196 w 277"/>
                  <a:gd name="T31" fmla="*/ 27 h 305"/>
                  <a:gd name="T32" fmla="*/ 187 w 277"/>
                  <a:gd name="T33" fmla="*/ 0 h 305"/>
                  <a:gd name="T34" fmla="*/ 199 w 277"/>
                  <a:gd name="T3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305">
                    <a:moveTo>
                      <a:pt x="199" y="0"/>
                    </a:moveTo>
                    <a:cubicBezTo>
                      <a:pt x="220" y="9"/>
                      <a:pt x="240" y="19"/>
                      <a:pt x="261" y="28"/>
                    </a:cubicBezTo>
                    <a:cubicBezTo>
                      <a:pt x="273" y="34"/>
                      <a:pt x="277" y="41"/>
                      <a:pt x="271" y="53"/>
                    </a:cubicBezTo>
                    <a:cubicBezTo>
                      <a:pt x="261" y="74"/>
                      <a:pt x="252" y="96"/>
                      <a:pt x="242" y="117"/>
                    </a:cubicBezTo>
                    <a:cubicBezTo>
                      <a:pt x="239" y="125"/>
                      <a:pt x="234" y="132"/>
                      <a:pt x="224" y="128"/>
                    </a:cubicBezTo>
                    <a:cubicBezTo>
                      <a:pt x="215" y="123"/>
                      <a:pt x="215" y="116"/>
                      <a:pt x="219" y="107"/>
                    </a:cubicBezTo>
                    <a:cubicBezTo>
                      <a:pt x="226" y="94"/>
                      <a:pt x="231" y="80"/>
                      <a:pt x="239" y="63"/>
                    </a:cubicBezTo>
                    <a:cubicBezTo>
                      <a:pt x="231" y="66"/>
                      <a:pt x="226" y="68"/>
                      <a:pt x="220" y="70"/>
                    </a:cubicBezTo>
                    <a:cubicBezTo>
                      <a:pt x="124" y="113"/>
                      <a:pt x="60" y="185"/>
                      <a:pt x="28" y="286"/>
                    </a:cubicBezTo>
                    <a:cubicBezTo>
                      <a:pt x="28" y="288"/>
                      <a:pt x="28" y="291"/>
                      <a:pt x="26" y="293"/>
                    </a:cubicBezTo>
                    <a:cubicBezTo>
                      <a:pt x="21" y="297"/>
                      <a:pt x="15" y="305"/>
                      <a:pt x="10" y="304"/>
                    </a:cubicBezTo>
                    <a:cubicBezTo>
                      <a:pt x="1" y="303"/>
                      <a:pt x="0" y="294"/>
                      <a:pt x="2" y="285"/>
                    </a:cubicBezTo>
                    <a:cubicBezTo>
                      <a:pt x="21" y="221"/>
                      <a:pt x="54" y="166"/>
                      <a:pt x="101" y="120"/>
                    </a:cubicBezTo>
                    <a:cubicBezTo>
                      <a:pt x="133" y="89"/>
                      <a:pt x="170" y="64"/>
                      <a:pt x="212" y="47"/>
                    </a:cubicBezTo>
                    <a:cubicBezTo>
                      <a:pt x="216" y="45"/>
                      <a:pt x="220" y="43"/>
                      <a:pt x="226" y="40"/>
                    </a:cubicBezTo>
                    <a:cubicBezTo>
                      <a:pt x="214" y="35"/>
                      <a:pt x="205" y="31"/>
                      <a:pt x="196" y="27"/>
                    </a:cubicBezTo>
                    <a:cubicBezTo>
                      <a:pt x="179" y="19"/>
                      <a:pt x="178" y="15"/>
                      <a:pt x="187" y="0"/>
                    </a:cubicBezTo>
                    <a:cubicBezTo>
                      <a:pt x="191" y="0"/>
                      <a:pt x="195" y="0"/>
                      <a:pt x="19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9" name="Freeform 53">
                <a:extLst>
                  <a:ext uri="{FF2B5EF4-FFF2-40B4-BE49-F238E27FC236}">
                    <a16:creationId xmlns:a16="http://schemas.microsoft.com/office/drawing/2014/main" id="{7AEEC1ED-DEC1-4DAE-9A36-B7289EE9A1C8}"/>
                  </a:ext>
                </a:extLst>
              </p:cNvPr>
              <p:cNvSpPr>
                <a:spLocks/>
              </p:cNvSpPr>
              <p:nvPr/>
            </p:nvSpPr>
            <p:spPr bwMode="auto">
              <a:xfrm>
                <a:off x="-1002" y="1739"/>
                <a:ext cx="724" cy="661"/>
              </a:xfrm>
              <a:custGeom>
                <a:avLst/>
                <a:gdLst>
                  <a:gd name="T0" fmla="*/ 304 w 304"/>
                  <a:gd name="T1" fmla="*/ 201 h 278"/>
                  <a:gd name="T2" fmla="*/ 276 w 304"/>
                  <a:gd name="T3" fmla="*/ 260 h 278"/>
                  <a:gd name="T4" fmla="*/ 249 w 304"/>
                  <a:gd name="T5" fmla="*/ 271 h 278"/>
                  <a:gd name="T6" fmla="*/ 188 w 304"/>
                  <a:gd name="T7" fmla="*/ 243 h 278"/>
                  <a:gd name="T8" fmla="*/ 177 w 304"/>
                  <a:gd name="T9" fmla="*/ 224 h 278"/>
                  <a:gd name="T10" fmla="*/ 197 w 304"/>
                  <a:gd name="T11" fmla="*/ 220 h 278"/>
                  <a:gd name="T12" fmla="*/ 241 w 304"/>
                  <a:gd name="T13" fmla="*/ 240 h 278"/>
                  <a:gd name="T14" fmla="*/ 227 w 304"/>
                  <a:gd name="T15" fmla="*/ 206 h 278"/>
                  <a:gd name="T16" fmla="*/ 18 w 304"/>
                  <a:gd name="T17" fmla="*/ 27 h 278"/>
                  <a:gd name="T18" fmla="*/ 7 w 304"/>
                  <a:gd name="T19" fmla="*/ 23 h 278"/>
                  <a:gd name="T20" fmla="*/ 2 w 304"/>
                  <a:gd name="T21" fmla="*/ 10 h 278"/>
                  <a:gd name="T22" fmla="*/ 15 w 304"/>
                  <a:gd name="T23" fmla="*/ 1 h 278"/>
                  <a:gd name="T24" fmla="*/ 29 w 304"/>
                  <a:gd name="T25" fmla="*/ 4 h 278"/>
                  <a:gd name="T26" fmla="*/ 255 w 304"/>
                  <a:gd name="T27" fmla="*/ 208 h 278"/>
                  <a:gd name="T28" fmla="*/ 263 w 304"/>
                  <a:gd name="T29" fmla="*/ 226 h 278"/>
                  <a:gd name="T30" fmla="*/ 277 w 304"/>
                  <a:gd name="T31" fmla="*/ 196 h 278"/>
                  <a:gd name="T32" fmla="*/ 304 w 304"/>
                  <a:gd name="T33" fmla="*/ 189 h 278"/>
                  <a:gd name="T34" fmla="*/ 304 w 304"/>
                  <a:gd name="T35" fmla="*/ 20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278">
                    <a:moveTo>
                      <a:pt x="304" y="201"/>
                    </a:moveTo>
                    <a:cubicBezTo>
                      <a:pt x="295" y="220"/>
                      <a:pt x="285" y="240"/>
                      <a:pt x="276" y="260"/>
                    </a:cubicBezTo>
                    <a:cubicBezTo>
                      <a:pt x="269" y="277"/>
                      <a:pt x="265" y="278"/>
                      <a:pt x="249" y="271"/>
                    </a:cubicBezTo>
                    <a:cubicBezTo>
                      <a:pt x="228" y="262"/>
                      <a:pt x="208" y="252"/>
                      <a:pt x="188" y="243"/>
                    </a:cubicBezTo>
                    <a:cubicBezTo>
                      <a:pt x="179" y="239"/>
                      <a:pt x="172" y="235"/>
                      <a:pt x="177" y="224"/>
                    </a:cubicBezTo>
                    <a:cubicBezTo>
                      <a:pt x="181" y="215"/>
                      <a:pt x="189" y="217"/>
                      <a:pt x="197" y="220"/>
                    </a:cubicBezTo>
                    <a:cubicBezTo>
                      <a:pt x="211" y="226"/>
                      <a:pt x="224" y="232"/>
                      <a:pt x="241" y="240"/>
                    </a:cubicBezTo>
                    <a:cubicBezTo>
                      <a:pt x="236" y="226"/>
                      <a:pt x="232" y="216"/>
                      <a:pt x="227" y="206"/>
                    </a:cubicBezTo>
                    <a:cubicBezTo>
                      <a:pt x="183" y="117"/>
                      <a:pt x="113" y="57"/>
                      <a:pt x="18" y="27"/>
                    </a:cubicBezTo>
                    <a:cubicBezTo>
                      <a:pt x="15" y="26"/>
                      <a:pt x="10" y="26"/>
                      <a:pt x="7" y="23"/>
                    </a:cubicBezTo>
                    <a:cubicBezTo>
                      <a:pt x="4" y="20"/>
                      <a:pt x="0" y="13"/>
                      <a:pt x="2" y="10"/>
                    </a:cubicBezTo>
                    <a:cubicBezTo>
                      <a:pt x="3" y="6"/>
                      <a:pt x="10" y="2"/>
                      <a:pt x="15" y="1"/>
                    </a:cubicBezTo>
                    <a:cubicBezTo>
                      <a:pt x="19" y="0"/>
                      <a:pt x="24" y="3"/>
                      <a:pt x="29" y="4"/>
                    </a:cubicBezTo>
                    <a:cubicBezTo>
                      <a:pt x="134" y="39"/>
                      <a:pt x="210" y="107"/>
                      <a:pt x="255" y="208"/>
                    </a:cubicBezTo>
                    <a:cubicBezTo>
                      <a:pt x="258" y="214"/>
                      <a:pt x="260" y="219"/>
                      <a:pt x="263" y="226"/>
                    </a:cubicBezTo>
                    <a:cubicBezTo>
                      <a:pt x="269" y="215"/>
                      <a:pt x="273" y="205"/>
                      <a:pt x="277" y="196"/>
                    </a:cubicBezTo>
                    <a:cubicBezTo>
                      <a:pt x="284" y="180"/>
                      <a:pt x="290" y="178"/>
                      <a:pt x="304" y="189"/>
                    </a:cubicBezTo>
                    <a:cubicBezTo>
                      <a:pt x="304" y="193"/>
                      <a:pt x="304" y="197"/>
                      <a:pt x="30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0" name="Freeform 54">
                <a:extLst>
                  <a:ext uri="{FF2B5EF4-FFF2-40B4-BE49-F238E27FC236}">
                    <a16:creationId xmlns:a16="http://schemas.microsoft.com/office/drawing/2014/main" id="{24315108-89BD-4ACC-B7FC-43CB509425E2}"/>
                  </a:ext>
                </a:extLst>
              </p:cNvPr>
              <p:cNvSpPr>
                <a:spLocks/>
              </p:cNvSpPr>
              <p:nvPr/>
            </p:nvSpPr>
            <p:spPr bwMode="auto">
              <a:xfrm>
                <a:off x="-2106" y="2769"/>
                <a:ext cx="735" cy="666"/>
              </a:xfrm>
              <a:custGeom>
                <a:avLst/>
                <a:gdLst>
                  <a:gd name="T0" fmla="*/ 0 w 309"/>
                  <a:gd name="T1" fmla="*/ 77 h 280"/>
                  <a:gd name="T2" fmla="*/ 30 w 309"/>
                  <a:gd name="T3" fmla="*/ 19 h 280"/>
                  <a:gd name="T4" fmla="*/ 61 w 309"/>
                  <a:gd name="T5" fmla="*/ 9 h 280"/>
                  <a:gd name="T6" fmla="*/ 119 w 309"/>
                  <a:gd name="T7" fmla="*/ 39 h 280"/>
                  <a:gd name="T8" fmla="*/ 129 w 309"/>
                  <a:gd name="T9" fmla="*/ 58 h 280"/>
                  <a:gd name="T10" fmla="*/ 108 w 309"/>
                  <a:gd name="T11" fmla="*/ 62 h 280"/>
                  <a:gd name="T12" fmla="*/ 67 w 309"/>
                  <a:gd name="T13" fmla="*/ 41 h 280"/>
                  <a:gd name="T14" fmla="*/ 77 w 309"/>
                  <a:gd name="T15" fmla="*/ 66 h 280"/>
                  <a:gd name="T16" fmla="*/ 289 w 309"/>
                  <a:gd name="T17" fmla="*/ 249 h 280"/>
                  <a:gd name="T18" fmla="*/ 305 w 309"/>
                  <a:gd name="T19" fmla="*/ 268 h 280"/>
                  <a:gd name="T20" fmla="*/ 283 w 309"/>
                  <a:gd name="T21" fmla="*/ 274 h 280"/>
                  <a:gd name="T22" fmla="*/ 51 w 309"/>
                  <a:gd name="T23" fmla="*/ 67 h 280"/>
                  <a:gd name="T24" fmla="*/ 43 w 309"/>
                  <a:gd name="T25" fmla="*/ 50 h 280"/>
                  <a:gd name="T26" fmla="*/ 27 w 309"/>
                  <a:gd name="T27" fmla="*/ 81 h 280"/>
                  <a:gd name="T28" fmla="*/ 0 w 309"/>
                  <a:gd name="T29" fmla="*/ 89 h 280"/>
                  <a:gd name="T30" fmla="*/ 0 w 309"/>
                  <a:gd name="T31" fmla="*/ 7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280">
                    <a:moveTo>
                      <a:pt x="0" y="77"/>
                    </a:moveTo>
                    <a:cubicBezTo>
                      <a:pt x="10" y="57"/>
                      <a:pt x="20" y="38"/>
                      <a:pt x="30" y="19"/>
                    </a:cubicBezTo>
                    <a:cubicBezTo>
                      <a:pt x="39" y="1"/>
                      <a:pt x="43" y="0"/>
                      <a:pt x="61" y="9"/>
                    </a:cubicBezTo>
                    <a:cubicBezTo>
                      <a:pt x="80" y="19"/>
                      <a:pt x="100" y="30"/>
                      <a:pt x="119" y="39"/>
                    </a:cubicBezTo>
                    <a:cubicBezTo>
                      <a:pt x="127" y="44"/>
                      <a:pt x="133" y="49"/>
                      <a:pt x="129" y="58"/>
                    </a:cubicBezTo>
                    <a:cubicBezTo>
                      <a:pt x="124" y="68"/>
                      <a:pt x="116" y="66"/>
                      <a:pt x="108" y="62"/>
                    </a:cubicBezTo>
                    <a:cubicBezTo>
                      <a:pt x="96" y="55"/>
                      <a:pt x="83" y="49"/>
                      <a:pt x="67" y="41"/>
                    </a:cubicBezTo>
                    <a:cubicBezTo>
                      <a:pt x="71" y="52"/>
                      <a:pt x="74" y="59"/>
                      <a:pt x="77" y="66"/>
                    </a:cubicBezTo>
                    <a:cubicBezTo>
                      <a:pt x="122" y="157"/>
                      <a:pt x="191" y="220"/>
                      <a:pt x="289" y="249"/>
                    </a:cubicBezTo>
                    <a:cubicBezTo>
                      <a:pt x="298" y="252"/>
                      <a:pt x="309" y="255"/>
                      <a:pt x="305" y="268"/>
                    </a:cubicBezTo>
                    <a:cubicBezTo>
                      <a:pt x="302" y="280"/>
                      <a:pt x="291" y="277"/>
                      <a:pt x="283" y="274"/>
                    </a:cubicBezTo>
                    <a:cubicBezTo>
                      <a:pt x="174" y="240"/>
                      <a:pt x="97" y="171"/>
                      <a:pt x="51" y="67"/>
                    </a:cubicBezTo>
                    <a:cubicBezTo>
                      <a:pt x="49" y="62"/>
                      <a:pt x="46" y="57"/>
                      <a:pt x="43" y="50"/>
                    </a:cubicBezTo>
                    <a:cubicBezTo>
                      <a:pt x="37" y="62"/>
                      <a:pt x="32" y="71"/>
                      <a:pt x="27" y="81"/>
                    </a:cubicBezTo>
                    <a:cubicBezTo>
                      <a:pt x="19" y="98"/>
                      <a:pt x="15" y="99"/>
                      <a:pt x="0" y="89"/>
                    </a:cubicBezTo>
                    <a:cubicBezTo>
                      <a:pt x="0" y="85"/>
                      <a:pt x="0" y="81"/>
                      <a:pt x="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1" name="Freeform 55">
                <a:extLst>
                  <a:ext uri="{FF2B5EF4-FFF2-40B4-BE49-F238E27FC236}">
                    <a16:creationId xmlns:a16="http://schemas.microsoft.com/office/drawing/2014/main" id="{E1DBB647-FC5C-41AF-B988-ACC63EEBB798}"/>
                  </a:ext>
                </a:extLst>
              </p:cNvPr>
              <p:cNvSpPr>
                <a:spLocks/>
              </p:cNvSpPr>
              <p:nvPr/>
            </p:nvSpPr>
            <p:spPr bwMode="auto">
              <a:xfrm>
                <a:off x="-1007" y="2766"/>
                <a:ext cx="669" cy="728"/>
              </a:xfrm>
              <a:custGeom>
                <a:avLst/>
                <a:gdLst>
                  <a:gd name="T0" fmla="*/ 84 w 281"/>
                  <a:gd name="T1" fmla="*/ 306 h 306"/>
                  <a:gd name="T2" fmla="*/ 17 w 281"/>
                  <a:gd name="T3" fmla="*/ 280 h 306"/>
                  <a:gd name="T4" fmla="*/ 6 w 281"/>
                  <a:gd name="T5" fmla="*/ 254 h 306"/>
                  <a:gd name="T6" fmla="*/ 27 w 281"/>
                  <a:gd name="T7" fmla="*/ 195 h 306"/>
                  <a:gd name="T8" fmla="*/ 45 w 281"/>
                  <a:gd name="T9" fmla="*/ 184 h 306"/>
                  <a:gd name="T10" fmla="*/ 50 w 281"/>
                  <a:gd name="T11" fmla="*/ 203 h 306"/>
                  <a:gd name="T12" fmla="*/ 36 w 281"/>
                  <a:gd name="T13" fmla="*/ 245 h 306"/>
                  <a:gd name="T14" fmla="*/ 52 w 281"/>
                  <a:gd name="T15" fmla="*/ 239 h 306"/>
                  <a:gd name="T16" fmla="*/ 246 w 281"/>
                  <a:gd name="T17" fmla="*/ 28 h 306"/>
                  <a:gd name="T18" fmla="*/ 249 w 281"/>
                  <a:gd name="T19" fmla="*/ 20 h 306"/>
                  <a:gd name="T20" fmla="*/ 266 w 281"/>
                  <a:gd name="T21" fmla="*/ 3 h 306"/>
                  <a:gd name="T22" fmla="*/ 272 w 281"/>
                  <a:gd name="T23" fmla="*/ 28 h 306"/>
                  <a:gd name="T24" fmla="*/ 168 w 281"/>
                  <a:gd name="T25" fmla="*/ 195 h 306"/>
                  <a:gd name="T26" fmla="*/ 54 w 281"/>
                  <a:gd name="T27" fmla="*/ 266 h 306"/>
                  <a:gd name="T28" fmla="*/ 87 w 281"/>
                  <a:gd name="T29" fmla="*/ 279 h 306"/>
                  <a:gd name="T30" fmla="*/ 96 w 281"/>
                  <a:gd name="T31" fmla="*/ 306 h 306"/>
                  <a:gd name="T32" fmla="*/ 84 w 281"/>
                  <a:gd name="T33"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306">
                    <a:moveTo>
                      <a:pt x="84" y="306"/>
                    </a:moveTo>
                    <a:cubicBezTo>
                      <a:pt x="62" y="297"/>
                      <a:pt x="40" y="288"/>
                      <a:pt x="17" y="280"/>
                    </a:cubicBezTo>
                    <a:cubicBezTo>
                      <a:pt x="2" y="273"/>
                      <a:pt x="0" y="270"/>
                      <a:pt x="6" y="254"/>
                    </a:cubicBezTo>
                    <a:cubicBezTo>
                      <a:pt x="13" y="234"/>
                      <a:pt x="20" y="214"/>
                      <a:pt x="27" y="195"/>
                    </a:cubicBezTo>
                    <a:cubicBezTo>
                      <a:pt x="30" y="186"/>
                      <a:pt x="36" y="179"/>
                      <a:pt x="45" y="184"/>
                    </a:cubicBezTo>
                    <a:cubicBezTo>
                      <a:pt x="49" y="187"/>
                      <a:pt x="52" y="197"/>
                      <a:pt x="50" y="203"/>
                    </a:cubicBezTo>
                    <a:cubicBezTo>
                      <a:pt x="47" y="216"/>
                      <a:pt x="41" y="229"/>
                      <a:pt x="36" y="245"/>
                    </a:cubicBezTo>
                    <a:cubicBezTo>
                      <a:pt x="42" y="243"/>
                      <a:pt x="47" y="241"/>
                      <a:pt x="52" y="239"/>
                    </a:cubicBezTo>
                    <a:cubicBezTo>
                      <a:pt x="148" y="198"/>
                      <a:pt x="213" y="127"/>
                      <a:pt x="246" y="28"/>
                    </a:cubicBezTo>
                    <a:cubicBezTo>
                      <a:pt x="247" y="25"/>
                      <a:pt x="248" y="23"/>
                      <a:pt x="249" y="20"/>
                    </a:cubicBezTo>
                    <a:cubicBezTo>
                      <a:pt x="251" y="11"/>
                      <a:pt x="253" y="0"/>
                      <a:pt x="266" y="3"/>
                    </a:cubicBezTo>
                    <a:cubicBezTo>
                      <a:pt x="281" y="7"/>
                      <a:pt x="275" y="19"/>
                      <a:pt x="272" y="28"/>
                    </a:cubicBezTo>
                    <a:cubicBezTo>
                      <a:pt x="253" y="93"/>
                      <a:pt x="218" y="149"/>
                      <a:pt x="168" y="195"/>
                    </a:cubicBezTo>
                    <a:cubicBezTo>
                      <a:pt x="135" y="225"/>
                      <a:pt x="98" y="248"/>
                      <a:pt x="54" y="266"/>
                    </a:cubicBezTo>
                    <a:cubicBezTo>
                      <a:pt x="67" y="271"/>
                      <a:pt x="77" y="275"/>
                      <a:pt x="87" y="279"/>
                    </a:cubicBezTo>
                    <a:cubicBezTo>
                      <a:pt x="105" y="285"/>
                      <a:pt x="107" y="291"/>
                      <a:pt x="96" y="306"/>
                    </a:cubicBezTo>
                    <a:cubicBezTo>
                      <a:pt x="92" y="306"/>
                      <a:pt x="88" y="306"/>
                      <a:pt x="84" y="3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grpSp>
        <p:nvGrpSpPr>
          <p:cNvPr id="12" name="Group 11">
            <a:extLst>
              <a:ext uri="{FF2B5EF4-FFF2-40B4-BE49-F238E27FC236}">
                <a16:creationId xmlns:a16="http://schemas.microsoft.com/office/drawing/2014/main" id="{CAF8AA57-D332-3248-9D13-5FCD4F3C087A}"/>
              </a:ext>
            </a:extLst>
          </p:cNvPr>
          <p:cNvGrpSpPr/>
          <p:nvPr/>
        </p:nvGrpSpPr>
        <p:grpSpPr>
          <a:xfrm>
            <a:off x="1303473" y="4947076"/>
            <a:ext cx="398453" cy="398453"/>
            <a:chOff x="1395581" y="4804250"/>
            <a:chExt cx="398453" cy="398453"/>
          </a:xfrm>
        </p:grpSpPr>
        <p:sp>
          <p:nvSpPr>
            <p:cNvPr id="146" name="Oval 145">
              <a:extLst>
                <a:ext uri="{FF2B5EF4-FFF2-40B4-BE49-F238E27FC236}">
                  <a16:creationId xmlns:a16="http://schemas.microsoft.com/office/drawing/2014/main" id="{227ADA4D-72C4-448F-8272-4FB8EBF611D5}"/>
                </a:ext>
              </a:extLst>
            </p:cNvPr>
            <p:cNvSpPr/>
            <p:nvPr/>
          </p:nvSpPr>
          <p:spPr>
            <a:xfrm>
              <a:off x="1395581" y="4804250"/>
              <a:ext cx="398453" cy="398453"/>
            </a:xfrm>
            <a:prstGeom prst="ellipse">
              <a:avLst/>
            </a:prstGeom>
            <a:solidFill>
              <a:srgbClr val="39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p>
          </p:txBody>
        </p:sp>
        <p:grpSp>
          <p:nvGrpSpPr>
            <p:cNvPr id="172" name="Group 60">
              <a:extLst>
                <a:ext uri="{FF2B5EF4-FFF2-40B4-BE49-F238E27FC236}">
                  <a16:creationId xmlns:a16="http://schemas.microsoft.com/office/drawing/2014/main" id="{D6AC646B-23F0-44E3-ADB5-2D797E93AA34}"/>
                </a:ext>
              </a:extLst>
            </p:cNvPr>
            <p:cNvGrpSpPr>
              <a:grpSpLocks noChangeAspect="1"/>
            </p:cNvGrpSpPr>
            <p:nvPr/>
          </p:nvGrpSpPr>
          <p:grpSpPr bwMode="auto">
            <a:xfrm>
              <a:off x="1487191" y="4904546"/>
              <a:ext cx="230330" cy="197862"/>
              <a:chOff x="-1404" y="2413"/>
              <a:chExt cx="1206" cy="1036"/>
            </a:xfrm>
            <a:solidFill>
              <a:schemeClr val="bg1"/>
            </a:solidFill>
          </p:grpSpPr>
          <p:sp>
            <p:nvSpPr>
              <p:cNvPr id="175" name="Freeform 62">
                <a:extLst>
                  <a:ext uri="{FF2B5EF4-FFF2-40B4-BE49-F238E27FC236}">
                    <a16:creationId xmlns:a16="http://schemas.microsoft.com/office/drawing/2014/main" id="{2CE36188-6CDF-4E41-97C3-74EBF9F70D64}"/>
                  </a:ext>
                </a:extLst>
              </p:cNvPr>
              <p:cNvSpPr>
                <a:spLocks noEditPoints="1"/>
              </p:cNvSpPr>
              <p:nvPr/>
            </p:nvSpPr>
            <p:spPr bwMode="auto">
              <a:xfrm>
                <a:off x="-1404" y="2413"/>
                <a:ext cx="942" cy="1036"/>
              </a:xfrm>
              <a:custGeom>
                <a:avLst/>
                <a:gdLst>
                  <a:gd name="T0" fmla="*/ 116 w 395"/>
                  <a:gd name="T1" fmla="*/ 242 h 435"/>
                  <a:gd name="T2" fmla="*/ 108 w 395"/>
                  <a:gd name="T3" fmla="*/ 47 h 435"/>
                  <a:gd name="T4" fmla="*/ 286 w 395"/>
                  <a:gd name="T5" fmla="*/ 47 h 435"/>
                  <a:gd name="T6" fmla="*/ 278 w 395"/>
                  <a:gd name="T7" fmla="*/ 242 h 435"/>
                  <a:gd name="T8" fmla="*/ 287 w 395"/>
                  <a:gd name="T9" fmla="*/ 247 h 435"/>
                  <a:gd name="T10" fmla="*/ 393 w 395"/>
                  <a:gd name="T11" fmla="*/ 412 h 435"/>
                  <a:gd name="T12" fmla="*/ 383 w 395"/>
                  <a:gd name="T13" fmla="*/ 433 h 435"/>
                  <a:gd name="T14" fmla="*/ 369 w 395"/>
                  <a:gd name="T15" fmla="*/ 414 h 435"/>
                  <a:gd name="T16" fmla="*/ 266 w 395"/>
                  <a:gd name="T17" fmla="*/ 264 h 435"/>
                  <a:gd name="T18" fmla="*/ 238 w 395"/>
                  <a:gd name="T19" fmla="*/ 262 h 435"/>
                  <a:gd name="T20" fmla="*/ 154 w 395"/>
                  <a:gd name="T21" fmla="*/ 262 h 435"/>
                  <a:gd name="T22" fmla="*/ 132 w 395"/>
                  <a:gd name="T23" fmla="*/ 263 h 435"/>
                  <a:gd name="T24" fmla="*/ 25 w 395"/>
                  <a:gd name="T25" fmla="*/ 404 h 435"/>
                  <a:gd name="T26" fmla="*/ 24 w 395"/>
                  <a:gd name="T27" fmla="*/ 419 h 435"/>
                  <a:gd name="T28" fmla="*/ 11 w 395"/>
                  <a:gd name="T29" fmla="*/ 433 h 435"/>
                  <a:gd name="T30" fmla="*/ 1 w 395"/>
                  <a:gd name="T31" fmla="*/ 416 h 435"/>
                  <a:gd name="T32" fmla="*/ 10 w 395"/>
                  <a:gd name="T33" fmla="*/ 362 h 435"/>
                  <a:gd name="T34" fmla="*/ 116 w 395"/>
                  <a:gd name="T35" fmla="*/ 242 h 435"/>
                  <a:gd name="T36" fmla="*/ 196 w 395"/>
                  <a:gd name="T37" fmla="*/ 245 h 435"/>
                  <a:gd name="T38" fmla="*/ 302 w 395"/>
                  <a:gd name="T39" fmla="*/ 141 h 435"/>
                  <a:gd name="T40" fmla="*/ 197 w 395"/>
                  <a:gd name="T41" fmla="*/ 35 h 435"/>
                  <a:gd name="T42" fmla="*/ 92 w 395"/>
                  <a:gd name="T43" fmla="*/ 140 h 435"/>
                  <a:gd name="T44" fmla="*/ 196 w 395"/>
                  <a:gd name="T45" fmla="*/ 24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5" h="435">
                    <a:moveTo>
                      <a:pt x="116" y="242"/>
                    </a:moveTo>
                    <a:cubicBezTo>
                      <a:pt x="55" y="173"/>
                      <a:pt x="52" y="100"/>
                      <a:pt x="108" y="47"/>
                    </a:cubicBezTo>
                    <a:cubicBezTo>
                      <a:pt x="157" y="0"/>
                      <a:pt x="236" y="0"/>
                      <a:pt x="286" y="47"/>
                    </a:cubicBezTo>
                    <a:cubicBezTo>
                      <a:pt x="341" y="100"/>
                      <a:pt x="339" y="174"/>
                      <a:pt x="278" y="242"/>
                    </a:cubicBezTo>
                    <a:cubicBezTo>
                      <a:pt x="281" y="244"/>
                      <a:pt x="284" y="245"/>
                      <a:pt x="287" y="247"/>
                    </a:cubicBezTo>
                    <a:cubicBezTo>
                      <a:pt x="352" y="283"/>
                      <a:pt x="387" y="338"/>
                      <a:pt x="393" y="412"/>
                    </a:cubicBezTo>
                    <a:cubicBezTo>
                      <a:pt x="394" y="421"/>
                      <a:pt x="395" y="432"/>
                      <a:pt x="383" y="433"/>
                    </a:cubicBezTo>
                    <a:cubicBezTo>
                      <a:pt x="370" y="434"/>
                      <a:pt x="370" y="423"/>
                      <a:pt x="369" y="414"/>
                    </a:cubicBezTo>
                    <a:cubicBezTo>
                      <a:pt x="364" y="344"/>
                      <a:pt x="329" y="294"/>
                      <a:pt x="266" y="264"/>
                    </a:cubicBezTo>
                    <a:cubicBezTo>
                      <a:pt x="257" y="259"/>
                      <a:pt x="249" y="258"/>
                      <a:pt x="238" y="262"/>
                    </a:cubicBezTo>
                    <a:cubicBezTo>
                      <a:pt x="210" y="272"/>
                      <a:pt x="182" y="271"/>
                      <a:pt x="154" y="262"/>
                    </a:cubicBezTo>
                    <a:cubicBezTo>
                      <a:pt x="147" y="260"/>
                      <a:pt x="138" y="260"/>
                      <a:pt x="132" y="263"/>
                    </a:cubicBezTo>
                    <a:cubicBezTo>
                      <a:pt x="70" y="290"/>
                      <a:pt x="34" y="337"/>
                      <a:pt x="25" y="404"/>
                    </a:cubicBezTo>
                    <a:cubicBezTo>
                      <a:pt x="25" y="409"/>
                      <a:pt x="24" y="414"/>
                      <a:pt x="24" y="419"/>
                    </a:cubicBezTo>
                    <a:cubicBezTo>
                      <a:pt x="23" y="427"/>
                      <a:pt x="20" y="435"/>
                      <a:pt x="11" y="433"/>
                    </a:cubicBezTo>
                    <a:cubicBezTo>
                      <a:pt x="6" y="431"/>
                      <a:pt x="0" y="422"/>
                      <a:pt x="1" y="416"/>
                    </a:cubicBezTo>
                    <a:cubicBezTo>
                      <a:pt x="2" y="398"/>
                      <a:pt x="4" y="380"/>
                      <a:pt x="10" y="362"/>
                    </a:cubicBezTo>
                    <a:cubicBezTo>
                      <a:pt x="27" y="307"/>
                      <a:pt x="64" y="268"/>
                      <a:pt x="116" y="242"/>
                    </a:cubicBezTo>
                    <a:close/>
                    <a:moveTo>
                      <a:pt x="196" y="245"/>
                    </a:moveTo>
                    <a:cubicBezTo>
                      <a:pt x="254" y="245"/>
                      <a:pt x="302" y="198"/>
                      <a:pt x="302" y="141"/>
                    </a:cubicBezTo>
                    <a:cubicBezTo>
                      <a:pt x="302" y="83"/>
                      <a:pt x="254" y="36"/>
                      <a:pt x="197" y="35"/>
                    </a:cubicBezTo>
                    <a:cubicBezTo>
                      <a:pt x="140" y="35"/>
                      <a:pt x="92" y="83"/>
                      <a:pt x="92" y="140"/>
                    </a:cubicBezTo>
                    <a:cubicBezTo>
                      <a:pt x="92" y="198"/>
                      <a:pt x="139" y="245"/>
                      <a:pt x="196"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6" name="Freeform 63">
                <a:extLst>
                  <a:ext uri="{FF2B5EF4-FFF2-40B4-BE49-F238E27FC236}">
                    <a16:creationId xmlns:a16="http://schemas.microsoft.com/office/drawing/2014/main" id="{1C7905AE-BAB1-4B1A-B756-13248FCE478B}"/>
                  </a:ext>
                </a:extLst>
              </p:cNvPr>
              <p:cNvSpPr>
                <a:spLocks/>
              </p:cNvSpPr>
              <p:nvPr/>
            </p:nvSpPr>
            <p:spPr bwMode="auto">
              <a:xfrm>
                <a:off x="-584" y="2753"/>
                <a:ext cx="386" cy="370"/>
              </a:xfrm>
              <a:custGeom>
                <a:avLst/>
                <a:gdLst>
                  <a:gd name="T0" fmla="*/ 72 w 162"/>
                  <a:gd name="T1" fmla="*/ 90 h 155"/>
                  <a:gd name="T2" fmla="*/ 18 w 162"/>
                  <a:gd name="T3" fmla="*/ 90 h 155"/>
                  <a:gd name="T4" fmla="*/ 0 w 162"/>
                  <a:gd name="T5" fmla="*/ 77 h 155"/>
                  <a:gd name="T6" fmla="*/ 18 w 162"/>
                  <a:gd name="T7" fmla="*/ 66 h 155"/>
                  <a:gd name="T8" fmla="*/ 72 w 162"/>
                  <a:gd name="T9" fmla="*/ 66 h 155"/>
                  <a:gd name="T10" fmla="*/ 72 w 162"/>
                  <a:gd name="T11" fmla="*/ 17 h 155"/>
                  <a:gd name="T12" fmla="*/ 84 w 162"/>
                  <a:gd name="T13" fmla="*/ 0 h 155"/>
                  <a:gd name="T14" fmla="*/ 96 w 162"/>
                  <a:gd name="T15" fmla="*/ 17 h 155"/>
                  <a:gd name="T16" fmla="*/ 96 w 162"/>
                  <a:gd name="T17" fmla="*/ 66 h 155"/>
                  <a:gd name="T18" fmla="*/ 144 w 162"/>
                  <a:gd name="T19" fmla="*/ 66 h 155"/>
                  <a:gd name="T20" fmla="*/ 161 w 162"/>
                  <a:gd name="T21" fmla="*/ 78 h 155"/>
                  <a:gd name="T22" fmla="*/ 144 w 162"/>
                  <a:gd name="T23" fmla="*/ 90 h 155"/>
                  <a:gd name="T24" fmla="*/ 96 w 162"/>
                  <a:gd name="T25" fmla="*/ 90 h 155"/>
                  <a:gd name="T26" fmla="*/ 96 w 162"/>
                  <a:gd name="T27" fmla="*/ 138 h 155"/>
                  <a:gd name="T28" fmla="*/ 84 w 162"/>
                  <a:gd name="T29" fmla="*/ 155 h 155"/>
                  <a:gd name="T30" fmla="*/ 72 w 162"/>
                  <a:gd name="T31" fmla="*/ 138 h 155"/>
                  <a:gd name="T32" fmla="*/ 72 w 162"/>
                  <a:gd name="T33"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55">
                    <a:moveTo>
                      <a:pt x="72" y="90"/>
                    </a:moveTo>
                    <a:cubicBezTo>
                      <a:pt x="53" y="90"/>
                      <a:pt x="35" y="90"/>
                      <a:pt x="18" y="90"/>
                    </a:cubicBezTo>
                    <a:cubicBezTo>
                      <a:pt x="9" y="90"/>
                      <a:pt x="0" y="89"/>
                      <a:pt x="0" y="77"/>
                    </a:cubicBezTo>
                    <a:cubicBezTo>
                      <a:pt x="1" y="66"/>
                      <a:pt x="9" y="66"/>
                      <a:pt x="18" y="66"/>
                    </a:cubicBezTo>
                    <a:cubicBezTo>
                      <a:pt x="35" y="66"/>
                      <a:pt x="53" y="66"/>
                      <a:pt x="72" y="66"/>
                    </a:cubicBezTo>
                    <a:cubicBezTo>
                      <a:pt x="72" y="49"/>
                      <a:pt x="72" y="33"/>
                      <a:pt x="72" y="17"/>
                    </a:cubicBezTo>
                    <a:cubicBezTo>
                      <a:pt x="72" y="8"/>
                      <a:pt x="73" y="0"/>
                      <a:pt x="84" y="0"/>
                    </a:cubicBezTo>
                    <a:cubicBezTo>
                      <a:pt x="94" y="0"/>
                      <a:pt x="96" y="8"/>
                      <a:pt x="96" y="17"/>
                    </a:cubicBezTo>
                    <a:cubicBezTo>
                      <a:pt x="96" y="32"/>
                      <a:pt x="96" y="48"/>
                      <a:pt x="96" y="66"/>
                    </a:cubicBezTo>
                    <a:cubicBezTo>
                      <a:pt x="112" y="66"/>
                      <a:pt x="128" y="66"/>
                      <a:pt x="144" y="66"/>
                    </a:cubicBezTo>
                    <a:cubicBezTo>
                      <a:pt x="153" y="66"/>
                      <a:pt x="162" y="67"/>
                      <a:pt x="161" y="78"/>
                    </a:cubicBezTo>
                    <a:cubicBezTo>
                      <a:pt x="161" y="89"/>
                      <a:pt x="152" y="90"/>
                      <a:pt x="144" y="90"/>
                    </a:cubicBezTo>
                    <a:cubicBezTo>
                      <a:pt x="128" y="90"/>
                      <a:pt x="113" y="90"/>
                      <a:pt x="96" y="90"/>
                    </a:cubicBezTo>
                    <a:cubicBezTo>
                      <a:pt x="96" y="107"/>
                      <a:pt x="96" y="122"/>
                      <a:pt x="96" y="138"/>
                    </a:cubicBezTo>
                    <a:cubicBezTo>
                      <a:pt x="96" y="147"/>
                      <a:pt x="94" y="155"/>
                      <a:pt x="84" y="155"/>
                    </a:cubicBezTo>
                    <a:cubicBezTo>
                      <a:pt x="73" y="155"/>
                      <a:pt x="72" y="147"/>
                      <a:pt x="72" y="138"/>
                    </a:cubicBezTo>
                    <a:cubicBezTo>
                      <a:pt x="72" y="123"/>
                      <a:pt x="72" y="107"/>
                      <a:pt x="7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grpSp>
        <p:nvGrpSpPr>
          <p:cNvPr id="23" name="Group 22">
            <a:extLst>
              <a:ext uri="{FF2B5EF4-FFF2-40B4-BE49-F238E27FC236}">
                <a16:creationId xmlns:a16="http://schemas.microsoft.com/office/drawing/2014/main" id="{C5E9787A-F420-AB41-BF13-6B9A178238A3}"/>
              </a:ext>
            </a:extLst>
          </p:cNvPr>
          <p:cNvGrpSpPr/>
          <p:nvPr/>
        </p:nvGrpSpPr>
        <p:grpSpPr>
          <a:xfrm>
            <a:off x="2933815" y="4927586"/>
            <a:ext cx="398453" cy="398453"/>
            <a:chOff x="2877349" y="4804250"/>
            <a:chExt cx="398453" cy="398453"/>
          </a:xfrm>
        </p:grpSpPr>
        <p:sp>
          <p:nvSpPr>
            <p:cNvPr id="148" name="Oval 147">
              <a:extLst>
                <a:ext uri="{FF2B5EF4-FFF2-40B4-BE49-F238E27FC236}">
                  <a16:creationId xmlns:a16="http://schemas.microsoft.com/office/drawing/2014/main" id="{2DDCCEF6-B539-430D-9A81-600985DE089A}"/>
                </a:ext>
              </a:extLst>
            </p:cNvPr>
            <p:cNvSpPr/>
            <p:nvPr/>
          </p:nvSpPr>
          <p:spPr>
            <a:xfrm>
              <a:off x="2877349" y="4804250"/>
              <a:ext cx="398453" cy="398453"/>
            </a:xfrm>
            <a:prstGeom prst="ellipse">
              <a:avLst/>
            </a:prstGeom>
            <a:solidFill>
              <a:srgbClr val="39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p>
          </p:txBody>
        </p:sp>
        <p:grpSp>
          <p:nvGrpSpPr>
            <p:cNvPr id="206" name="Group 205">
              <a:extLst>
                <a:ext uri="{FF2B5EF4-FFF2-40B4-BE49-F238E27FC236}">
                  <a16:creationId xmlns:a16="http://schemas.microsoft.com/office/drawing/2014/main" id="{88A61A1E-E237-4880-9D1D-2821F21CE366}"/>
                </a:ext>
              </a:extLst>
            </p:cNvPr>
            <p:cNvGrpSpPr/>
            <p:nvPr/>
          </p:nvGrpSpPr>
          <p:grpSpPr>
            <a:xfrm>
              <a:off x="2978086" y="4890540"/>
              <a:ext cx="196979" cy="225873"/>
              <a:chOff x="2693988" y="3808413"/>
              <a:chExt cx="1006475" cy="1154113"/>
            </a:xfrm>
            <a:solidFill>
              <a:schemeClr val="bg1"/>
            </a:solidFill>
          </p:grpSpPr>
          <p:sp>
            <p:nvSpPr>
              <p:cNvPr id="207" name="Freeform 20">
                <a:extLst>
                  <a:ext uri="{FF2B5EF4-FFF2-40B4-BE49-F238E27FC236}">
                    <a16:creationId xmlns:a16="http://schemas.microsoft.com/office/drawing/2014/main" id="{A2B08B62-1C4D-460D-9A87-FE754DA3737E}"/>
                  </a:ext>
                </a:extLst>
              </p:cNvPr>
              <p:cNvSpPr>
                <a:spLocks noEditPoints="1"/>
              </p:cNvSpPr>
              <p:nvPr/>
            </p:nvSpPr>
            <p:spPr bwMode="auto">
              <a:xfrm>
                <a:off x="2978150" y="4017963"/>
                <a:ext cx="417513" cy="419100"/>
              </a:xfrm>
              <a:custGeom>
                <a:avLst/>
                <a:gdLst>
                  <a:gd name="T0" fmla="*/ 236 w 236"/>
                  <a:gd name="T1" fmla="*/ 118 h 236"/>
                  <a:gd name="T2" fmla="*/ 118 w 236"/>
                  <a:gd name="T3" fmla="*/ 0 h 236"/>
                  <a:gd name="T4" fmla="*/ 0 w 236"/>
                  <a:gd name="T5" fmla="*/ 118 h 236"/>
                  <a:gd name="T6" fmla="*/ 118 w 236"/>
                  <a:gd name="T7" fmla="*/ 236 h 236"/>
                  <a:gd name="T8" fmla="*/ 236 w 236"/>
                  <a:gd name="T9" fmla="*/ 118 h 236"/>
                  <a:gd name="T10" fmla="*/ 118 w 236"/>
                  <a:gd name="T11" fmla="*/ 208 h 236"/>
                  <a:gd name="T12" fmla="*/ 28 w 236"/>
                  <a:gd name="T13" fmla="*/ 118 h 236"/>
                  <a:gd name="T14" fmla="*/ 118 w 236"/>
                  <a:gd name="T15" fmla="*/ 28 h 236"/>
                  <a:gd name="T16" fmla="*/ 208 w 236"/>
                  <a:gd name="T17" fmla="*/ 118 h 236"/>
                  <a:gd name="T18" fmla="*/ 118 w 236"/>
                  <a:gd name="T19" fmla="*/ 20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6">
                    <a:moveTo>
                      <a:pt x="236" y="118"/>
                    </a:moveTo>
                    <a:cubicBezTo>
                      <a:pt x="236" y="53"/>
                      <a:pt x="183" y="0"/>
                      <a:pt x="118" y="0"/>
                    </a:cubicBezTo>
                    <a:cubicBezTo>
                      <a:pt x="53" y="0"/>
                      <a:pt x="0" y="53"/>
                      <a:pt x="0" y="118"/>
                    </a:cubicBezTo>
                    <a:cubicBezTo>
                      <a:pt x="0" y="183"/>
                      <a:pt x="53" y="236"/>
                      <a:pt x="118" y="236"/>
                    </a:cubicBezTo>
                    <a:cubicBezTo>
                      <a:pt x="183" y="236"/>
                      <a:pt x="236" y="183"/>
                      <a:pt x="236" y="118"/>
                    </a:cubicBezTo>
                    <a:close/>
                    <a:moveTo>
                      <a:pt x="118" y="208"/>
                    </a:moveTo>
                    <a:cubicBezTo>
                      <a:pt x="68" y="208"/>
                      <a:pt x="28" y="168"/>
                      <a:pt x="28" y="118"/>
                    </a:cubicBezTo>
                    <a:cubicBezTo>
                      <a:pt x="28" y="69"/>
                      <a:pt x="68" y="28"/>
                      <a:pt x="118" y="28"/>
                    </a:cubicBezTo>
                    <a:cubicBezTo>
                      <a:pt x="167" y="28"/>
                      <a:pt x="208" y="69"/>
                      <a:pt x="208" y="118"/>
                    </a:cubicBezTo>
                    <a:cubicBezTo>
                      <a:pt x="208" y="168"/>
                      <a:pt x="167" y="208"/>
                      <a:pt x="118" y="2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050"/>
              </a:p>
            </p:txBody>
          </p:sp>
          <p:sp>
            <p:nvSpPr>
              <p:cNvPr id="211" name="Freeform 21">
                <a:extLst>
                  <a:ext uri="{FF2B5EF4-FFF2-40B4-BE49-F238E27FC236}">
                    <a16:creationId xmlns:a16="http://schemas.microsoft.com/office/drawing/2014/main" id="{734381AA-DB20-4B24-B6FD-6FFA19869E0E}"/>
                  </a:ext>
                </a:extLst>
              </p:cNvPr>
              <p:cNvSpPr>
                <a:spLocks noEditPoints="1"/>
              </p:cNvSpPr>
              <p:nvPr/>
            </p:nvSpPr>
            <p:spPr bwMode="auto">
              <a:xfrm>
                <a:off x="2749550" y="3808413"/>
                <a:ext cx="871538" cy="838200"/>
              </a:xfrm>
              <a:custGeom>
                <a:avLst/>
                <a:gdLst>
                  <a:gd name="T0" fmla="*/ 362 w 491"/>
                  <a:gd name="T1" fmla="*/ 432 h 472"/>
                  <a:gd name="T2" fmla="*/ 417 w 491"/>
                  <a:gd name="T3" fmla="*/ 405 h 472"/>
                  <a:gd name="T4" fmla="*/ 447 w 491"/>
                  <a:gd name="T5" fmla="*/ 351 h 472"/>
                  <a:gd name="T6" fmla="*/ 470 w 491"/>
                  <a:gd name="T7" fmla="*/ 280 h 472"/>
                  <a:gd name="T8" fmla="*/ 478 w 491"/>
                  <a:gd name="T9" fmla="*/ 205 h 472"/>
                  <a:gd name="T10" fmla="*/ 472 w 491"/>
                  <a:gd name="T11" fmla="*/ 144 h 472"/>
                  <a:gd name="T12" fmla="*/ 431 w 491"/>
                  <a:gd name="T13" fmla="*/ 97 h 472"/>
                  <a:gd name="T14" fmla="*/ 371 w 491"/>
                  <a:gd name="T15" fmla="*/ 52 h 472"/>
                  <a:gd name="T16" fmla="*/ 325 w 491"/>
                  <a:gd name="T17" fmla="*/ 15 h 472"/>
                  <a:gd name="T18" fmla="*/ 290 w 491"/>
                  <a:gd name="T19" fmla="*/ 20 h 472"/>
                  <a:gd name="T20" fmla="*/ 215 w 491"/>
                  <a:gd name="T21" fmla="*/ 13 h 472"/>
                  <a:gd name="T22" fmla="*/ 186 w 491"/>
                  <a:gd name="T23" fmla="*/ 18 h 472"/>
                  <a:gd name="T24" fmla="*/ 130 w 491"/>
                  <a:gd name="T25" fmla="*/ 40 h 472"/>
                  <a:gd name="T26" fmla="*/ 74 w 491"/>
                  <a:gd name="T27" fmla="*/ 67 h 472"/>
                  <a:gd name="T28" fmla="*/ 44 w 491"/>
                  <a:gd name="T29" fmla="*/ 121 h 472"/>
                  <a:gd name="T30" fmla="*/ 21 w 491"/>
                  <a:gd name="T31" fmla="*/ 192 h 472"/>
                  <a:gd name="T32" fmla="*/ 14 w 491"/>
                  <a:gd name="T33" fmla="*/ 267 h 472"/>
                  <a:gd name="T34" fmla="*/ 20 w 491"/>
                  <a:gd name="T35" fmla="*/ 329 h 472"/>
                  <a:gd name="T36" fmla="*/ 61 w 491"/>
                  <a:gd name="T37" fmla="*/ 375 h 472"/>
                  <a:gd name="T38" fmla="*/ 120 w 491"/>
                  <a:gd name="T39" fmla="*/ 421 h 472"/>
                  <a:gd name="T40" fmla="*/ 167 w 491"/>
                  <a:gd name="T41" fmla="*/ 458 h 472"/>
                  <a:gd name="T42" fmla="*/ 202 w 491"/>
                  <a:gd name="T43" fmla="*/ 452 h 472"/>
                  <a:gd name="T44" fmla="*/ 276 w 491"/>
                  <a:gd name="T45" fmla="*/ 460 h 472"/>
                  <a:gd name="T46" fmla="*/ 305 w 491"/>
                  <a:gd name="T47" fmla="*/ 454 h 472"/>
                  <a:gd name="T48" fmla="*/ 261 w 491"/>
                  <a:gd name="T49" fmla="*/ 437 h 472"/>
                  <a:gd name="T50" fmla="*/ 207 w 491"/>
                  <a:gd name="T51" fmla="*/ 425 h 472"/>
                  <a:gd name="T52" fmla="*/ 167 w 491"/>
                  <a:gd name="T53" fmla="*/ 430 h 472"/>
                  <a:gd name="T54" fmla="*/ 135 w 491"/>
                  <a:gd name="T55" fmla="*/ 397 h 472"/>
                  <a:gd name="T56" fmla="*/ 88 w 491"/>
                  <a:gd name="T57" fmla="*/ 369 h 472"/>
                  <a:gd name="T58" fmla="*/ 46 w 491"/>
                  <a:gd name="T59" fmla="*/ 317 h 472"/>
                  <a:gd name="T60" fmla="*/ 36 w 491"/>
                  <a:gd name="T61" fmla="*/ 251 h 472"/>
                  <a:gd name="T62" fmla="*/ 48 w 491"/>
                  <a:gd name="T63" fmla="*/ 198 h 472"/>
                  <a:gd name="T64" fmla="*/ 59 w 491"/>
                  <a:gd name="T65" fmla="*/ 145 h 472"/>
                  <a:gd name="T66" fmla="*/ 94 w 491"/>
                  <a:gd name="T67" fmla="*/ 88 h 472"/>
                  <a:gd name="T68" fmla="*/ 153 w 491"/>
                  <a:gd name="T69" fmla="*/ 56 h 472"/>
                  <a:gd name="T70" fmla="*/ 180 w 491"/>
                  <a:gd name="T71" fmla="*/ 45 h 472"/>
                  <a:gd name="T72" fmla="*/ 231 w 491"/>
                  <a:gd name="T73" fmla="*/ 36 h 472"/>
                  <a:gd name="T74" fmla="*/ 284 w 491"/>
                  <a:gd name="T75" fmla="*/ 48 h 472"/>
                  <a:gd name="T76" fmla="*/ 325 w 491"/>
                  <a:gd name="T77" fmla="*/ 43 h 472"/>
                  <a:gd name="T78" fmla="*/ 356 w 491"/>
                  <a:gd name="T79" fmla="*/ 76 h 472"/>
                  <a:gd name="T80" fmla="*/ 403 w 491"/>
                  <a:gd name="T81" fmla="*/ 103 h 472"/>
                  <a:gd name="T82" fmla="*/ 446 w 491"/>
                  <a:gd name="T83" fmla="*/ 155 h 472"/>
                  <a:gd name="T84" fmla="*/ 455 w 491"/>
                  <a:gd name="T85" fmla="*/ 221 h 472"/>
                  <a:gd name="T86" fmla="*/ 443 w 491"/>
                  <a:gd name="T87" fmla="*/ 274 h 472"/>
                  <a:gd name="T88" fmla="*/ 433 w 491"/>
                  <a:gd name="T89" fmla="*/ 327 h 472"/>
                  <a:gd name="T90" fmla="*/ 398 w 491"/>
                  <a:gd name="T91" fmla="*/ 385 h 472"/>
                  <a:gd name="T92" fmla="*/ 338 w 491"/>
                  <a:gd name="T93" fmla="*/ 417 h 472"/>
                  <a:gd name="T94" fmla="*/ 312 w 491"/>
                  <a:gd name="T95" fmla="*/ 42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472">
                    <a:moveTo>
                      <a:pt x="325" y="458"/>
                    </a:moveTo>
                    <a:cubicBezTo>
                      <a:pt x="329" y="458"/>
                      <a:pt x="334" y="457"/>
                      <a:pt x="338" y="455"/>
                    </a:cubicBezTo>
                    <a:cubicBezTo>
                      <a:pt x="349" y="451"/>
                      <a:pt x="356" y="441"/>
                      <a:pt x="362" y="432"/>
                    </a:cubicBezTo>
                    <a:cubicBezTo>
                      <a:pt x="365" y="427"/>
                      <a:pt x="368" y="422"/>
                      <a:pt x="371" y="421"/>
                    </a:cubicBezTo>
                    <a:cubicBezTo>
                      <a:pt x="374" y="419"/>
                      <a:pt x="380" y="418"/>
                      <a:pt x="386" y="417"/>
                    </a:cubicBezTo>
                    <a:cubicBezTo>
                      <a:pt x="397" y="415"/>
                      <a:pt x="408" y="414"/>
                      <a:pt x="417" y="405"/>
                    </a:cubicBezTo>
                    <a:cubicBezTo>
                      <a:pt x="426" y="397"/>
                      <a:pt x="428" y="385"/>
                      <a:pt x="431" y="375"/>
                    </a:cubicBezTo>
                    <a:cubicBezTo>
                      <a:pt x="432" y="369"/>
                      <a:pt x="433" y="363"/>
                      <a:pt x="435" y="360"/>
                    </a:cubicBezTo>
                    <a:cubicBezTo>
                      <a:pt x="437" y="358"/>
                      <a:pt x="442" y="354"/>
                      <a:pt x="447" y="351"/>
                    </a:cubicBezTo>
                    <a:cubicBezTo>
                      <a:pt x="456" y="346"/>
                      <a:pt x="467" y="340"/>
                      <a:pt x="472" y="329"/>
                    </a:cubicBezTo>
                    <a:cubicBezTo>
                      <a:pt x="476" y="317"/>
                      <a:pt x="474" y="306"/>
                      <a:pt x="472" y="296"/>
                    </a:cubicBezTo>
                    <a:cubicBezTo>
                      <a:pt x="471" y="290"/>
                      <a:pt x="470" y="284"/>
                      <a:pt x="470" y="280"/>
                    </a:cubicBezTo>
                    <a:cubicBezTo>
                      <a:pt x="471" y="277"/>
                      <a:pt x="475" y="272"/>
                      <a:pt x="478" y="267"/>
                    </a:cubicBezTo>
                    <a:cubicBezTo>
                      <a:pt x="484" y="259"/>
                      <a:pt x="491" y="249"/>
                      <a:pt x="491" y="236"/>
                    </a:cubicBezTo>
                    <a:cubicBezTo>
                      <a:pt x="491" y="224"/>
                      <a:pt x="484" y="214"/>
                      <a:pt x="478" y="205"/>
                    </a:cubicBezTo>
                    <a:cubicBezTo>
                      <a:pt x="475" y="201"/>
                      <a:pt x="471" y="196"/>
                      <a:pt x="470" y="192"/>
                    </a:cubicBezTo>
                    <a:cubicBezTo>
                      <a:pt x="470" y="189"/>
                      <a:pt x="471" y="183"/>
                      <a:pt x="472" y="177"/>
                    </a:cubicBezTo>
                    <a:cubicBezTo>
                      <a:pt x="474" y="167"/>
                      <a:pt x="476" y="155"/>
                      <a:pt x="472" y="144"/>
                    </a:cubicBezTo>
                    <a:cubicBezTo>
                      <a:pt x="467" y="133"/>
                      <a:pt x="456" y="127"/>
                      <a:pt x="447" y="121"/>
                    </a:cubicBezTo>
                    <a:cubicBezTo>
                      <a:pt x="442" y="118"/>
                      <a:pt x="437" y="115"/>
                      <a:pt x="435" y="112"/>
                    </a:cubicBezTo>
                    <a:cubicBezTo>
                      <a:pt x="433" y="109"/>
                      <a:pt x="432" y="103"/>
                      <a:pt x="431" y="97"/>
                    </a:cubicBezTo>
                    <a:cubicBezTo>
                      <a:pt x="428" y="87"/>
                      <a:pt x="426" y="76"/>
                      <a:pt x="417" y="67"/>
                    </a:cubicBezTo>
                    <a:cubicBezTo>
                      <a:pt x="408" y="59"/>
                      <a:pt x="397" y="57"/>
                      <a:pt x="386" y="56"/>
                    </a:cubicBezTo>
                    <a:cubicBezTo>
                      <a:pt x="380" y="55"/>
                      <a:pt x="374" y="54"/>
                      <a:pt x="371" y="52"/>
                    </a:cubicBezTo>
                    <a:cubicBezTo>
                      <a:pt x="368" y="50"/>
                      <a:pt x="365" y="45"/>
                      <a:pt x="362" y="40"/>
                    </a:cubicBezTo>
                    <a:cubicBezTo>
                      <a:pt x="356" y="32"/>
                      <a:pt x="349" y="22"/>
                      <a:pt x="338" y="17"/>
                    </a:cubicBezTo>
                    <a:cubicBezTo>
                      <a:pt x="334" y="16"/>
                      <a:pt x="329" y="15"/>
                      <a:pt x="325" y="15"/>
                    </a:cubicBezTo>
                    <a:cubicBezTo>
                      <a:pt x="318" y="15"/>
                      <a:pt x="311" y="17"/>
                      <a:pt x="305" y="18"/>
                    </a:cubicBezTo>
                    <a:cubicBezTo>
                      <a:pt x="300" y="19"/>
                      <a:pt x="295" y="20"/>
                      <a:pt x="292" y="20"/>
                    </a:cubicBezTo>
                    <a:cubicBezTo>
                      <a:pt x="291" y="20"/>
                      <a:pt x="290" y="20"/>
                      <a:pt x="290" y="20"/>
                    </a:cubicBezTo>
                    <a:cubicBezTo>
                      <a:pt x="286" y="20"/>
                      <a:pt x="281" y="16"/>
                      <a:pt x="276" y="13"/>
                    </a:cubicBezTo>
                    <a:cubicBezTo>
                      <a:pt x="268" y="7"/>
                      <a:pt x="258" y="0"/>
                      <a:pt x="246" y="0"/>
                    </a:cubicBezTo>
                    <a:cubicBezTo>
                      <a:pt x="233" y="0"/>
                      <a:pt x="224" y="7"/>
                      <a:pt x="215" y="13"/>
                    </a:cubicBezTo>
                    <a:cubicBezTo>
                      <a:pt x="210" y="16"/>
                      <a:pt x="205" y="20"/>
                      <a:pt x="202" y="20"/>
                    </a:cubicBezTo>
                    <a:cubicBezTo>
                      <a:pt x="201" y="20"/>
                      <a:pt x="201" y="20"/>
                      <a:pt x="200" y="20"/>
                    </a:cubicBezTo>
                    <a:cubicBezTo>
                      <a:pt x="196" y="20"/>
                      <a:pt x="191" y="19"/>
                      <a:pt x="186" y="18"/>
                    </a:cubicBezTo>
                    <a:cubicBezTo>
                      <a:pt x="180" y="17"/>
                      <a:pt x="174" y="15"/>
                      <a:pt x="167" y="15"/>
                    </a:cubicBezTo>
                    <a:cubicBezTo>
                      <a:pt x="162" y="15"/>
                      <a:pt x="158" y="16"/>
                      <a:pt x="154" y="17"/>
                    </a:cubicBezTo>
                    <a:cubicBezTo>
                      <a:pt x="142" y="22"/>
                      <a:pt x="136" y="32"/>
                      <a:pt x="130" y="40"/>
                    </a:cubicBezTo>
                    <a:cubicBezTo>
                      <a:pt x="127" y="45"/>
                      <a:pt x="123" y="50"/>
                      <a:pt x="120" y="52"/>
                    </a:cubicBezTo>
                    <a:cubicBezTo>
                      <a:pt x="117" y="54"/>
                      <a:pt x="111" y="55"/>
                      <a:pt x="105" y="56"/>
                    </a:cubicBezTo>
                    <a:cubicBezTo>
                      <a:pt x="95" y="57"/>
                      <a:pt x="83" y="59"/>
                      <a:pt x="74" y="67"/>
                    </a:cubicBezTo>
                    <a:cubicBezTo>
                      <a:pt x="66" y="76"/>
                      <a:pt x="63" y="87"/>
                      <a:pt x="61" y="97"/>
                    </a:cubicBezTo>
                    <a:cubicBezTo>
                      <a:pt x="60" y="103"/>
                      <a:pt x="59" y="109"/>
                      <a:pt x="56" y="112"/>
                    </a:cubicBezTo>
                    <a:cubicBezTo>
                      <a:pt x="54" y="115"/>
                      <a:pt x="49" y="118"/>
                      <a:pt x="44" y="121"/>
                    </a:cubicBezTo>
                    <a:cubicBezTo>
                      <a:pt x="35" y="127"/>
                      <a:pt x="25" y="133"/>
                      <a:pt x="20" y="144"/>
                    </a:cubicBezTo>
                    <a:cubicBezTo>
                      <a:pt x="15" y="155"/>
                      <a:pt x="17" y="167"/>
                      <a:pt x="19" y="177"/>
                    </a:cubicBezTo>
                    <a:cubicBezTo>
                      <a:pt x="21" y="183"/>
                      <a:pt x="22" y="189"/>
                      <a:pt x="21" y="192"/>
                    </a:cubicBezTo>
                    <a:cubicBezTo>
                      <a:pt x="20" y="196"/>
                      <a:pt x="17" y="201"/>
                      <a:pt x="14" y="205"/>
                    </a:cubicBezTo>
                    <a:cubicBezTo>
                      <a:pt x="7" y="214"/>
                      <a:pt x="0" y="224"/>
                      <a:pt x="0" y="236"/>
                    </a:cubicBezTo>
                    <a:cubicBezTo>
                      <a:pt x="0" y="249"/>
                      <a:pt x="7" y="259"/>
                      <a:pt x="14" y="267"/>
                    </a:cubicBezTo>
                    <a:cubicBezTo>
                      <a:pt x="17" y="272"/>
                      <a:pt x="20" y="277"/>
                      <a:pt x="21" y="280"/>
                    </a:cubicBezTo>
                    <a:cubicBezTo>
                      <a:pt x="22" y="284"/>
                      <a:pt x="21" y="290"/>
                      <a:pt x="19" y="296"/>
                    </a:cubicBezTo>
                    <a:cubicBezTo>
                      <a:pt x="17" y="306"/>
                      <a:pt x="15" y="317"/>
                      <a:pt x="20" y="329"/>
                    </a:cubicBezTo>
                    <a:cubicBezTo>
                      <a:pt x="25" y="340"/>
                      <a:pt x="35" y="346"/>
                      <a:pt x="44" y="351"/>
                    </a:cubicBezTo>
                    <a:cubicBezTo>
                      <a:pt x="49" y="354"/>
                      <a:pt x="54" y="358"/>
                      <a:pt x="56" y="360"/>
                    </a:cubicBezTo>
                    <a:cubicBezTo>
                      <a:pt x="59" y="363"/>
                      <a:pt x="60" y="369"/>
                      <a:pt x="61" y="375"/>
                    </a:cubicBezTo>
                    <a:cubicBezTo>
                      <a:pt x="63" y="385"/>
                      <a:pt x="66" y="397"/>
                      <a:pt x="74" y="405"/>
                    </a:cubicBezTo>
                    <a:cubicBezTo>
                      <a:pt x="83" y="414"/>
                      <a:pt x="95" y="415"/>
                      <a:pt x="105" y="417"/>
                    </a:cubicBezTo>
                    <a:cubicBezTo>
                      <a:pt x="111" y="418"/>
                      <a:pt x="117" y="419"/>
                      <a:pt x="120" y="421"/>
                    </a:cubicBezTo>
                    <a:cubicBezTo>
                      <a:pt x="123" y="422"/>
                      <a:pt x="127" y="427"/>
                      <a:pt x="130" y="432"/>
                    </a:cubicBezTo>
                    <a:cubicBezTo>
                      <a:pt x="136" y="441"/>
                      <a:pt x="142" y="451"/>
                      <a:pt x="154" y="455"/>
                    </a:cubicBezTo>
                    <a:cubicBezTo>
                      <a:pt x="158" y="457"/>
                      <a:pt x="162" y="458"/>
                      <a:pt x="167" y="458"/>
                    </a:cubicBezTo>
                    <a:cubicBezTo>
                      <a:pt x="174" y="458"/>
                      <a:pt x="180" y="456"/>
                      <a:pt x="186" y="454"/>
                    </a:cubicBezTo>
                    <a:cubicBezTo>
                      <a:pt x="191" y="453"/>
                      <a:pt x="196" y="452"/>
                      <a:pt x="200" y="452"/>
                    </a:cubicBezTo>
                    <a:cubicBezTo>
                      <a:pt x="201" y="452"/>
                      <a:pt x="201" y="452"/>
                      <a:pt x="202" y="452"/>
                    </a:cubicBezTo>
                    <a:cubicBezTo>
                      <a:pt x="205" y="453"/>
                      <a:pt x="210" y="456"/>
                      <a:pt x="215" y="460"/>
                    </a:cubicBezTo>
                    <a:cubicBezTo>
                      <a:pt x="224" y="466"/>
                      <a:pt x="233" y="472"/>
                      <a:pt x="246" y="472"/>
                    </a:cubicBezTo>
                    <a:cubicBezTo>
                      <a:pt x="258" y="472"/>
                      <a:pt x="268" y="466"/>
                      <a:pt x="276" y="460"/>
                    </a:cubicBezTo>
                    <a:cubicBezTo>
                      <a:pt x="281" y="456"/>
                      <a:pt x="286" y="453"/>
                      <a:pt x="290" y="452"/>
                    </a:cubicBezTo>
                    <a:cubicBezTo>
                      <a:pt x="290" y="452"/>
                      <a:pt x="291" y="452"/>
                      <a:pt x="292" y="452"/>
                    </a:cubicBezTo>
                    <a:cubicBezTo>
                      <a:pt x="295" y="452"/>
                      <a:pt x="300" y="453"/>
                      <a:pt x="305" y="454"/>
                    </a:cubicBezTo>
                    <a:cubicBezTo>
                      <a:pt x="311" y="456"/>
                      <a:pt x="318" y="458"/>
                      <a:pt x="325" y="458"/>
                    </a:cubicBezTo>
                    <a:close/>
                    <a:moveTo>
                      <a:pt x="284" y="425"/>
                    </a:moveTo>
                    <a:cubicBezTo>
                      <a:pt x="275" y="427"/>
                      <a:pt x="267" y="432"/>
                      <a:pt x="261" y="437"/>
                    </a:cubicBezTo>
                    <a:cubicBezTo>
                      <a:pt x="255" y="440"/>
                      <a:pt x="249" y="444"/>
                      <a:pt x="246" y="444"/>
                    </a:cubicBezTo>
                    <a:cubicBezTo>
                      <a:pt x="242" y="444"/>
                      <a:pt x="236" y="440"/>
                      <a:pt x="231" y="437"/>
                    </a:cubicBezTo>
                    <a:cubicBezTo>
                      <a:pt x="224" y="432"/>
                      <a:pt x="216" y="427"/>
                      <a:pt x="207" y="425"/>
                    </a:cubicBezTo>
                    <a:cubicBezTo>
                      <a:pt x="205" y="424"/>
                      <a:pt x="202" y="424"/>
                      <a:pt x="200" y="424"/>
                    </a:cubicBezTo>
                    <a:cubicBezTo>
                      <a:pt x="193" y="424"/>
                      <a:pt x="186" y="426"/>
                      <a:pt x="180" y="427"/>
                    </a:cubicBezTo>
                    <a:cubicBezTo>
                      <a:pt x="175" y="428"/>
                      <a:pt x="170" y="430"/>
                      <a:pt x="167" y="430"/>
                    </a:cubicBezTo>
                    <a:cubicBezTo>
                      <a:pt x="166" y="430"/>
                      <a:pt x="165" y="429"/>
                      <a:pt x="164" y="429"/>
                    </a:cubicBezTo>
                    <a:cubicBezTo>
                      <a:pt x="161" y="428"/>
                      <a:pt x="157" y="422"/>
                      <a:pt x="153" y="417"/>
                    </a:cubicBezTo>
                    <a:cubicBezTo>
                      <a:pt x="148" y="410"/>
                      <a:pt x="143" y="402"/>
                      <a:pt x="135" y="397"/>
                    </a:cubicBezTo>
                    <a:cubicBezTo>
                      <a:pt x="127" y="392"/>
                      <a:pt x="118" y="390"/>
                      <a:pt x="109" y="389"/>
                    </a:cubicBezTo>
                    <a:cubicBezTo>
                      <a:pt x="103" y="388"/>
                      <a:pt x="96" y="387"/>
                      <a:pt x="94" y="385"/>
                    </a:cubicBezTo>
                    <a:cubicBezTo>
                      <a:pt x="91" y="383"/>
                      <a:pt x="90" y="375"/>
                      <a:pt x="88" y="369"/>
                    </a:cubicBezTo>
                    <a:cubicBezTo>
                      <a:pt x="87" y="361"/>
                      <a:pt x="85" y="352"/>
                      <a:pt x="79" y="344"/>
                    </a:cubicBezTo>
                    <a:cubicBezTo>
                      <a:pt x="74" y="337"/>
                      <a:pt x="66" y="332"/>
                      <a:pt x="59" y="327"/>
                    </a:cubicBezTo>
                    <a:cubicBezTo>
                      <a:pt x="53" y="324"/>
                      <a:pt x="47" y="320"/>
                      <a:pt x="46" y="317"/>
                    </a:cubicBezTo>
                    <a:cubicBezTo>
                      <a:pt x="44" y="314"/>
                      <a:pt x="46" y="307"/>
                      <a:pt x="47" y="301"/>
                    </a:cubicBezTo>
                    <a:cubicBezTo>
                      <a:pt x="49" y="293"/>
                      <a:pt x="50" y="284"/>
                      <a:pt x="48" y="274"/>
                    </a:cubicBezTo>
                    <a:cubicBezTo>
                      <a:pt x="47" y="265"/>
                      <a:pt x="41" y="258"/>
                      <a:pt x="36" y="251"/>
                    </a:cubicBezTo>
                    <a:cubicBezTo>
                      <a:pt x="33" y="246"/>
                      <a:pt x="28" y="240"/>
                      <a:pt x="28" y="236"/>
                    </a:cubicBezTo>
                    <a:cubicBezTo>
                      <a:pt x="28" y="233"/>
                      <a:pt x="33" y="227"/>
                      <a:pt x="36" y="221"/>
                    </a:cubicBezTo>
                    <a:cubicBezTo>
                      <a:pt x="41" y="215"/>
                      <a:pt x="47" y="207"/>
                      <a:pt x="48" y="198"/>
                    </a:cubicBezTo>
                    <a:cubicBezTo>
                      <a:pt x="50" y="189"/>
                      <a:pt x="49" y="180"/>
                      <a:pt x="47" y="171"/>
                    </a:cubicBezTo>
                    <a:cubicBezTo>
                      <a:pt x="46" y="165"/>
                      <a:pt x="44" y="158"/>
                      <a:pt x="46" y="155"/>
                    </a:cubicBezTo>
                    <a:cubicBezTo>
                      <a:pt x="47" y="152"/>
                      <a:pt x="53" y="148"/>
                      <a:pt x="59" y="145"/>
                    </a:cubicBezTo>
                    <a:cubicBezTo>
                      <a:pt x="66" y="141"/>
                      <a:pt x="74" y="136"/>
                      <a:pt x="79" y="128"/>
                    </a:cubicBezTo>
                    <a:cubicBezTo>
                      <a:pt x="85" y="121"/>
                      <a:pt x="87" y="111"/>
                      <a:pt x="88" y="103"/>
                    </a:cubicBezTo>
                    <a:cubicBezTo>
                      <a:pt x="90" y="97"/>
                      <a:pt x="91" y="90"/>
                      <a:pt x="94" y="88"/>
                    </a:cubicBezTo>
                    <a:cubicBezTo>
                      <a:pt x="96" y="85"/>
                      <a:pt x="103" y="84"/>
                      <a:pt x="109" y="83"/>
                    </a:cubicBezTo>
                    <a:cubicBezTo>
                      <a:pt x="118" y="82"/>
                      <a:pt x="127" y="81"/>
                      <a:pt x="135" y="76"/>
                    </a:cubicBezTo>
                    <a:cubicBezTo>
                      <a:pt x="143" y="71"/>
                      <a:pt x="148" y="63"/>
                      <a:pt x="153" y="56"/>
                    </a:cubicBezTo>
                    <a:cubicBezTo>
                      <a:pt x="157" y="51"/>
                      <a:pt x="161" y="45"/>
                      <a:pt x="164" y="43"/>
                    </a:cubicBezTo>
                    <a:cubicBezTo>
                      <a:pt x="165" y="43"/>
                      <a:pt x="166" y="43"/>
                      <a:pt x="167" y="43"/>
                    </a:cubicBezTo>
                    <a:cubicBezTo>
                      <a:pt x="170" y="43"/>
                      <a:pt x="175" y="44"/>
                      <a:pt x="180" y="45"/>
                    </a:cubicBezTo>
                    <a:cubicBezTo>
                      <a:pt x="186" y="47"/>
                      <a:pt x="193" y="48"/>
                      <a:pt x="200" y="48"/>
                    </a:cubicBezTo>
                    <a:cubicBezTo>
                      <a:pt x="202" y="48"/>
                      <a:pt x="205" y="48"/>
                      <a:pt x="207" y="48"/>
                    </a:cubicBezTo>
                    <a:cubicBezTo>
                      <a:pt x="216" y="46"/>
                      <a:pt x="224" y="41"/>
                      <a:pt x="231" y="36"/>
                    </a:cubicBezTo>
                    <a:cubicBezTo>
                      <a:pt x="236" y="32"/>
                      <a:pt x="242" y="28"/>
                      <a:pt x="246" y="28"/>
                    </a:cubicBezTo>
                    <a:cubicBezTo>
                      <a:pt x="249" y="28"/>
                      <a:pt x="255" y="32"/>
                      <a:pt x="261" y="36"/>
                    </a:cubicBezTo>
                    <a:cubicBezTo>
                      <a:pt x="267" y="41"/>
                      <a:pt x="275" y="46"/>
                      <a:pt x="284" y="48"/>
                    </a:cubicBezTo>
                    <a:cubicBezTo>
                      <a:pt x="287" y="48"/>
                      <a:pt x="289" y="48"/>
                      <a:pt x="292" y="48"/>
                    </a:cubicBezTo>
                    <a:cubicBezTo>
                      <a:pt x="299" y="48"/>
                      <a:pt x="306" y="47"/>
                      <a:pt x="312" y="45"/>
                    </a:cubicBezTo>
                    <a:cubicBezTo>
                      <a:pt x="317" y="44"/>
                      <a:pt x="321" y="43"/>
                      <a:pt x="325" y="43"/>
                    </a:cubicBezTo>
                    <a:cubicBezTo>
                      <a:pt x="326" y="43"/>
                      <a:pt x="327" y="43"/>
                      <a:pt x="328" y="43"/>
                    </a:cubicBezTo>
                    <a:cubicBezTo>
                      <a:pt x="331" y="45"/>
                      <a:pt x="335" y="51"/>
                      <a:pt x="338" y="56"/>
                    </a:cubicBezTo>
                    <a:cubicBezTo>
                      <a:pt x="343" y="63"/>
                      <a:pt x="348" y="71"/>
                      <a:pt x="356" y="76"/>
                    </a:cubicBezTo>
                    <a:cubicBezTo>
                      <a:pt x="364" y="81"/>
                      <a:pt x="374" y="82"/>
                      <a:pt x="382" y="83"/>
                    </a:cubicBezTo>
                    <a:cubicBezTo>
                      <a:pt x="388" y="84"/>
                      <a:pt x="395" y="85"/>
                      <a:pt x="398" y="88"/>
                    </a:cubicBezTo>
                    <a:cubicBezTo>
                      <a:pt x="400" y="90"/>
                      <a:pt x="402" y="97"/>
                      <a:pt x="403" y="103"/>
                    </a:cubicBezTo>
                    <a:cubicBezTo>
                      <a:pt x="405" y="111"/>
                      <a:pt x="407" y="121"/>
                      <a:pt x="412" y="128"/>
                    </a:cubicBezTo>
                    <a:cubicBezTo>
                      <a:pt x="418" y="136"/>
                      <a:pt x="426" y="141"/>
                      <a:pt x="433" y="145"/>
                    </a:cubicBezTo>
                    <a:cubicBezTo>
                      <a:pt x="438" y="148"/>
                      <a:pt x="445" y="152"/>
                      <a:pt x="446" y="155"/>
                    </a:cubicBezTo>
                    <a:cubicBezTo>
                      <a:pt x="447" y="158"/>
                      <a:pt x="446" y="165"/>
                      <a:pt x="445" y="171"/>
                    </a:cubicBezTo>
                    <a:cubicBezTo>
                      <a:pt x="443" y="180"/>
                      <a:pt x="441" y="189"/>
                      <a:pt x="443" y="198"/>
                    </a:cubicBezTo>
                    <a:cubicBezTo>
                      <a:pt x="445" y="207"/>
                      <a:pt x="450" y="215"/>
                      <a:pt x="455" y="221"/>
                    </a:cubicBezTo>
                    <a:cubicBezTo>
                      <a:pt x="459" y="227"/>
                      <a:pt x="463" y="233"/>
                      <a:pt x="463" y="236"/>
                    </a:cubicBezTo>
                    <a:cubicBezTo>
                      <a:pt x="463" y="240"/>
                      <a:pt x="459" y="246"/>
                      <a:pt x="455" y="251"/>
                    </a:cubicBezTo>
                    <a:cubicBezTo>
                      <a:pt x="450" y="258"/>
                      <a:pt x="445" y="265"/>
                      <a:pt x="443" y="274"/>
                    </a:cubicBezTo>
                    <a:cubicBezTo>
                      <a:pt x="441" y="284"/>
                      <a:pt x="443" y="293"/>
                      <a:pt x="445" y="301"/>
                    </a:cubicBezTo>
                    <a:cubicBezTo>
                      <a:pt x="446" y="307"/>
                      <a:pt x="447" y="314"/>
                      <a:pt x="446" y="317"/>
                    </a:cubicBezTo>
                    <a:cubicBezTo>
                      <a:pt x="445" y="320"/>
                      <a:pt x="438" y="324"/>
                      <a:pt x="433" y="327"/>
                    </a:cubicBezTo>
                    <a:cubicBezTo>
                      <a:pt x="426" y="332"/>
                      <a:pt x="418" y="337"/>
                      <a:pt x="412" y="344"/>
                    </a:cubicBezTo>
                    <a:cubicBezTo>
                      <a:pt x="407" y="352"/>
                      <a:pt x="405" y="361"/>
                      <a:pt x="403" y="369"/>
                    </a:cubicBezTo>
                    <a:cubicBezTo>
                      <a:pt x="402" y="375"/>
                      <a:pt x="400" y="383"/>
                      <a:pt x="398" y="385"/>
                    </a:cubicBezTo>
                    <a:cubicBezTo>
                      <a:pt x="395" y="387"/>
                      <a:pt x="388" y="388"/>
                      <a:pt x="382" y="389"/>
                    </a:cubicBezTo>
                    <a:cubicBezTo>
                      <a:pt x="374" y="390"/>
                      <a:pt x="364" y="392"/>
                      <a:pt x="356" y="397"/>
                    </a:cubicBezTo>
                    <a:cubicBezTo>
                      <a:pt x="348" y="402"/>
                      <a:pt x="343" y="410"/>
                      <a:pt x="338" y="417"/>
                    </a:cubicBezTo>
                    <a:cubicBezTo>
                      <a:pt x="335" y="422"/>
                      <a:pt x="331" y="428"/>
                      <a:pt x="328" y="429"/>
                    </a:cubicBezTo>
                    <a:cubicBezTo>
                      <a:pt x="327" y="429"/>
                      <a:pt x="326" y="430"/>
                      <a:pt x="325" y="430"/>
                    </a:cubicBezTo>
                    <a:cubicBezTo>
                      <a:pt x="321" y="430"/>
                      <a:pt x="317" y="428"/>
                      <a:pt x="312" y="427"/>
                    </a:cubicBezTo>
                    <a:cubicBezTo>
                      <a:pt x="306" y="426"/>
                      <a:pt x="299" y="424"/>
                      <a:pt x="292" y="424"/>
                    </a:cubicBezTo>
                    <a:cubicBezTo>
                      <a:pt x="289" y="424"/>
                      <a:pt x="287" y="424"/>
                      <a:pt x="284" y="4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050"/>
              </a:p>
            </p:txBody>
          </p:sp>
          <p:sp>
            <p:nvSpPr>
              <p:cNvPr id="213" name="Freeform 22">
                <a:extLst>
                  <a:ext uri="{FF2B5EF4-FFF2-40B4-BE49-F238E27FC236}">
                    <a16:creationId xmlns:a16="http://schemas.microsoft.com/office/drawing/2014/main" id="{D9F82DDC-6C84-41C4-9D4C-781CD7AC7F47}"/>
                  </a:ext>
                </a:extLst>
              </p:cNvPr>
              <p:cNvSpPr>
                <a:spLocks/>
              </p:cNvSpPr>
              <p:nvPr/>
            </p:nvSpPr>
            <p:spPr bwMode="auto">
              <a:xfrm>
                <a:off x="2693988" y="4541838"/>
                <a:ext cx="420688" cy="420688"/>
              </a:xfrm>
              <a:custGeom>
                <a:avLst/>
                <a:gdLst>
                  <a:gd name="T0" fmla="*/ 227 w 237"/>
                  <a:gd name="T1" fmla="*/ 67 h 237"/>
                  <a:gd name="T2" fmla="*/ 208 w 237"/>
                  <a:gd name="T3" fmla="*/ 74 h 237"/>
                  <a:gd name="T4" fmla="*/ 150 w 237"/>
                  <a:gd name="T5" fmla="*/ 196 h 237"/>
                  <a:gd name="T6" fmla="*/ 116 w 237"/>
                  <a:gd name="T7" fmla="*/ 153 h 237"/>
                  <a:gd name="T8" fmla="*/ 158 w 237"/>
                  <a:gd name="T9" fmla="*/ 66 h 237"/>
                  <a:gd name="T10" fmla="*/ 151 w 237"/>
                  <a:gd name="T11" fmla="*/ 47 h 237"/>
                  <a:gd name="T12" fmla="*/ 132 w 237"/>
                  <a:gd name="T13" fmla="*/ 54 h 237"/>
                  <a:gd name="T14" fmla="*/ 90 w 237"/>
                  <a:gd name="T15" fmla="*/ 143 h 237"/>
                  <a:gd name="T16" fmla="*/ 37 w 237"/>
                  <a:gd name="T17" fmla="*/ 144 h 237"/>
                  <a:gd name="T18" fmla="*/ 95 w 237"/>
                  <a:gd name="T19" fmla="*/ 22 h 237"/>
                  <a:gd name="T20" fmla="*/ 89 w 237"/>
                  <a:gd name="T21" fmla="*/ 3 h 237"/>
                  <a:gd name="T22" fmla="*/ 70 w 237"/>
                  <a:gd name="T23" fmla="*/ 10 h 237"/>
                  <a:gd name="T24" fmla="*/ 2 w 237"/>
                  <a:gd name="T25" fmla="*/ 153 h 237"/>
                  <a:gd name="T26" fmla="*/ 3 w 237"/>
                  <a:gd name="T27" fmla="*/ 167 h 237"/>
                  <a:gd name="T28" fmla="*/ 15 w 237"/>
                  <a:gd name="T29" fmla="*/ 173 h 237"/>
                  <a:gd name="T30" fmla="*/ 94 w 237"/>
                  <a:gd name="T31" fmla="*/ 171 h 237"/>
                  <a:gd name="T32" fmla="*/ 142 w 237"/>
                  <a:gd name="T33" fmla="*/ 232 h 237"/>
                  <a:gd name="T34" fmla="*/ 153 w 237"/>
                  <a:gd name="T35" fmla="*/ 237 h 237"/>
                  <a:gd name="T36" fmla="*/ 154 w 237"/>
                  <a:gd name="T37" fmla="*/ 237 h 237"/>
                  <a:gd name="T38" fmla="*/ 165 w 237"/>
                  <a:gd name="T39" fmla="*/ 229 h 237"/>
                  <a:gd name="T40" fmla="*/ 233 w 237"/>
                  <a:gd name="T41" fmla="*/ 86 h 237"/>
                  <a:gd name="T42" fmla="*/ 227 w 237"/>
                  <a:gd name="T43" fmla="*/ 6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37">
                    <a:moveTo>
                      <a:pt x="227" y="67"/>
                    </a:moveTo>
                    <a:cubicBezTo>
                      <a:pt x="220" y="64"/>
                      <a:pt x="211" y="67"/>
                      <a:pt x="208" y="74"/>
                    </a:cubicBezTo>
                    <a:cubicBezTo>
                      <a:pt x="150" y="196"/>
                      <a:pt x="150" y="196"/>
                      <a:pt x="150" y="196"/>
                    </a:cubicBezTo>
                    <a:cubicBezTo>
                      <a:pt x="116" y="153"/>
                      <a:pt x="116" y="153"/>
                      <a:pt x="116" y="153"/>
                    </a:cubicBezTo>
                    <a:cubicBezTo>
                      <a:pt x="158" y="66"/>
                      <a:pt x="158" y="66"/>
                      <a:pt x="158" y="66"/>
                    </a:cubicBezTo>
                    <a:cubicBezTo>
                      <a:pt x="161" y="59"/>
                      <a:pt x="158" y="51"/>
                      <a:pt x="151" y="47"/>
                    </a:cubicBezTo>
                    <a:cubicBezTo>
                      <a:pt x="144" y="44"/>
                      <a:pt x="136" y="47"/>
                      <a:pt x="132" y="54"/>
                    </a:cubicBezTo>
                    <a:cubicBezTo>
                      <a:pt x="90" y="143"/>
                      <a:pt x="90" y="143"/>
                      <a:pt x="90" y="143"/>
                    </a:cubicBezTo>
                    <a:cubicBezTo>
                      <a:pt x="37" y="144"/>
                      <a:pt x="37" y="144"/>
                      <a:pt x="37" y="144"/>
                    </a:cubicBezTo>
                    <a:cubicBezTo>
                      <a:pt x="95" y="22"/>
                      <a:pt x="95" y="22"/>
                      <a:pt x="95" y="22"/>
                    </a:cubicBezTo>
                    <a:cubicBezTo>
                      <a:pt x="99" y="15"/>
                      <a:pt x="96" y="6"/>
                      <a:pt x="89" y="3"/>
                    </a:cubicBezTo>
                    <a:cubicBezTo>
                      <a:pt x="82" y="0"/>
                      <a:pt x="73" y="3"/>
                      <a:pt x="70" y="10"/>
                    </a:cubicBezTo>
                    <a:cubicBezTo>
                      <a:pt x="2" y="153"/>
                      <a:pt x="2" y="153"/>
                      <a:pt x="2" y="153"/>
                    </a:cubicBezTo>
                    <a:cubicBezTo>
                      <a:pt x="0" y="157"/>
                      <a:pt x="0" y="163"/>
                      <a:pt x="3" y="167"/>
                    </a:cubicBezTo>
                    <a:cubicBezTo>
                      <a:pt x="6" y="171"/>
                      <a:pt x="10" y="173"/>
                      <a:pt x="15" y="173"/>
                    </a:cubicBezTo>
                    <a:cubicBezTo>
                      <a:pt x="94" y="171"/>
                      <a:pt x="94" y="171"/>
                      <a:pt x="94" y="171"/>
                    </a:cubicBezTo>
                    <a:cubicBezTo>
                      <a:pt x="142" y="232"/>
                      <a:pt x="142" y="232"/>
                      <a:pt x="142" y="232"/>
                    </a:cubicBezTo>
                    <a:cubicBezTo>
                      <a:pt x="144" y="235"/>
                      <a:pt x="148" y="237"/>
                      <a:pt x="153" y="237"/>
                    </a:cubicBezTo>
                    <a:cubicBezTo>
                      <a:pt x="153" y="237"/>
                      <a:pt x="154" y="237"/>
                      <a:pt x="154" y="237"/>
                    </a:cubicBezTo>
                    <a:cubicBezTo>
                      <a:pt x="159" y="236"/>
                      <a:pt x="163" y="233"/>
                      <a:pt x="165" y="229"/>
                    </a:cubicBezTo>
                    <a:cubicBezTo>
                      <a:pt x="233" y="86"/>
                      <a:pt x="233" y="86"/>
                      <a:pt x="233" y="86"/>
                    </a:cubicBezTo>
                    <a:cubicBezTo>
                      <a:pt x="237" y="79"/>
                      <a:pt x="234" y="70"/>
                      <a:pt x="227"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050"/>
              </a:p>
            </p:txBody>
          </p:sp>
          <p:sp>
            <p:nvSpPr>
              <p:cNvPr id="214" name="Freeform 23">
                <a:extLst>
                  <a:ext uri="{FF2B5EF4-FFF2-40B4-BE49-F238E27FC236}">
                    <a16:creationId xmlns:a16="http://schemas.microsoft.com/office/drawing/2014/main" id="{2A966439-8F57-4231-8D0A-75718BE5A76B}"/>
                  </a:ext>
                </a:extLst>
              </p:cNvPr>
              <p:cNvSpPr>
                <a:spLocks/>
              </p:cNvSpPr>
              <p:nvPr/>
            </p:nvSpPr>
            <p:spPr bwMode="auto">
              <a:xfrm>
                <a:off x="3279775" y="4541838"/>
                <a:ext cx="420688" cy="420688"/>
              </a:xfrm>
              <a:custGeom>
                <a:avLst/>
                <a:gdLst>
                  <a:gd name="T0" fmla="*/ 235 w 237"/>
                  <a:gd name="T1" fmla="*/ 153 h 237"/>
                  <a:gd name="T2" fmla="*/ 167 w 237"/>
                  <a:gd name="T3" fmla="*/ 10 h 237"/>
                  <a:gd name="T4" fmla="*/ 148 w 237"/>
                  <a:gd name="T5" fmla="*/ 3 h 237"/>
                  <a:gd name="T6" fmla="*/ 141 w 237"/>
                  <a:gd name="T7" fmla="*/ 22 h 237"/>
                  <a:gd name="T8" fmla="*/ 199 w 237"/>
                  <a:gd name="T9" fmla="*/ 144 h 237"/>
                  <a:gd name="T10" fmla="*/ 146 w 237"/>
                  <a:gd name="T11" fmla="*/ 143 h 237"/>
                  <a:gd name="T12" fmla="*/ 101 w 237"/>
                  <a:gd name="T13" fmla="*/ 54 h 237"/>
                  <a:gd name="T14" fmla="*/ 83 w 237"/>
                  <a:gd name="T15" fmla="*/ 47 h 237"/>
                  <a:gd name="T16" fmla="*/ 76 w 237"/>
                  <a:gd name="T17" fmla="*/ 66 h 237"/>
                  <a:gd name="T18" fmla="*/ 120 w 237"/>
                  <a:gd name="T19" fmla="*/ 154 h 237"/>
                  <a:gd name="T20" fmla="*/ 87 w 237"/>
                  <a:gd name="T21" fmla="*/ 196 h 237"/>
                  <a:gd name="T22" fmla="*/ 29 w 237"/>
                  <a:gd name="T23" fmla="*/ 74 h 237"/>
                  <a:gd name="T24" fmla="*/ 10 w 237"/>
                  <a:gd name="T25" fmla="*/ 67 h 237"/>
                  <a:gd name="T26" fmla="*/ 4 w 237"/>
                  <a:gd name="T27" fmla="*/ 86 h 237"/>
                  <a:gd name="T28" fmla="*/ 71 w 237"/>
                  <a:gd name="T29" fmla="*/ 229 h 237"/>
                  <a:gd name="T30" fmla="*/ 83 w 237"/>
                  <a:gd name="T31" fmla="*/ 237 h 237"/>
                  <a:gd name="T32" fmla="*/ 84 w 237"/>
                  <a:gd name="T33" fmla="*/ 237 h 237"/>
                  <a:gd name="T34" fmla="*/ 95 w 237"/>
                  <a:gd name="T35" fmla="*/ 232 h 237"/>
                  <a:gd name="T36" fmla="*/ 142 w 237"/>
                  <a:gd name="T37" fmla="*/ 171 h 237"/>
                  <a:gd name="T38" fmla="*/ 222 w 237"/>
                  <a:gd name="T39" fmla="*/ 173 h 237"/>
                  <a:gd name="T40" fmla="*/ 234 w 237"/>
                  <a:gd name="T41" fmla="*/ 167 h 237"/>
                  <a:gd name="T42" fmla="*/ 235 w 237"/>
                  <a:gd name="T43" fmla="*/ 15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37">
                    <a:moveTo>
                      <a:pt x="235" y="153"/>
                    </a:moveTo>
                    <a:cubicBezTo>
                      <a:pt x="167" y="10"/>
                      <a:pt x="167" y="10"/>
                      <a:pt x="167" y="10"/>
                    </a:cubicBezTo>
                    <a:cubicBezTo>
                      <a:pt x="163" y="3"/>
                      <a:pt x="155" y="0"/>
                      <a:pt x="148" y="3"/>
                    </a:cubicBezTo>
                    <a:cubicBezTo>
                      <a:pt x="141" y="6"/>
                      <a:pt x="138" y="15"/>
                      <a:pt x="141" y="22"/>
                    </a:cubicBezTo>
                    <a:cubicBezTo>
                      <a:pt x="199" y="144"/>
                      <a:pt x="199" y="144"/>
                      <a:pt x="199" y="144"/>
                    </a:cubicBezTo>
                    <a:cubicBezTo>
                      <a:pt x="146" y="143"/>
                      <a:pt x="146" y="143"/>
                      <a:pt x="146" y="143"/>
                    </a:cubicBezTo>
                    <a:cubicBezTo>
                      <a:pt x="101" y="54"/>
                      <a:pt x="101" y="54"/>
                      <a:pt x="101" y="54"/>
                    </a:cubicBezTo>
                    <a:cubicBezTo>
                      <a:pt x="98" y="47"/>
                      <a:pt x="90" y="44"/>
                      <a:pt x="83" y="47"/>
                    </a:cubicBezTo>
                    <a:cubicBezTo>
                      <a:pt x="76" y="51"/>
                      <a:pt x="73" y="59"/>
                      <a:pt x="76" y="66"/>
                    </a:cubicBezTo>
                    <a:cubicBezTo>
                      <a:pt x="120" y="154"/>
                      <a:pt x="120" y="154"/>
                      <a:pt x="120" y="154"/>
                    </a:cubicBezTo>
                    <a:cubicBezTo>
                      <a:pt x="87" y="196"/>
                      <a:pt x="87" y="196"/>
                      <a:pt x="87" y="196"/>
                    </a:cubicBezTo>
                    <a:cubicBezTo>
                      <a:pt x="29" y="74"/>
                      <a:pt x="29" y="74"/>
                      <a:pt x="29" y="74"/>
                    </a:cubicBezTo>
                    <a:cubicBezTo>
                      <a:pt x="25" y="67"/>
                      <a:pt x="17" y="64"/>
                      <a:pt x="10" y="67"/>
                    </a:cubicBezTo>
                    <a:cubicBezTo>
                      <a:pt x="3" y="70"/>
                      <a:pt x="0" y="79"/>
                      <a:pt x="4" y="86"/>
                    </a:cubicBezTo>
                    <a:cubicBezTo>
                      <a:pt x="71" y="229"/>
                      <a:pt x="71" y="229"/>
                      <a:pt x="71" y="229"/>
                    </a:cubicBezTo>
                    <a:cubicBezTo>
                      <a:pt x="74" y="233"/>
                      <a:pt x="78" y="236"/>
                      <a:pt x="83" y="237"/>
                    </a:cubicBezTo>
                    <a:cubicBezTo>
                      <a:pt x="83" y="237"/>
                      <a:pt x="84" y="237"/>
                      <a:pt x="84" y="237"/>
                    </a:cubicBezTo>
                    <a:cubicBezTo>
                      <a:pt x="88" y="237"/>
                      <a:pt x="92" y="235"/>
                      <a:pt x="95" y="232"/>
                    </a:cubicBezTo>
                    <a:cubicBezTo>
                      <a:pt x="142" y="171"/>
                      <a:pt x="142" y="171"/>
                      <a:pt x="142" y="171"/>
                    </a:cubicBezTo>
                    <a:cubicBezTo>
                      <a:pt x="222" y="173"/>
                      <a:pt x="222" y="173"/>
                      <a:pt x="222" y="173"/>
                    </a:cubicBezTo>
                    <a:cubicBezTo>
                      <a:pt x="226" y="173"/>
                      <a:pt x="231" y="171"/>
                      <a:pt x="234" y="167"/>
                    </a:cubicBezTo>
                    <a:cubicBezTo>
                      <a:pt x="236" y="163"/>
                      <a:pt x="237" y="157"/>
                      <a:pt x="235" y="1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050"/>
              </a:p>
            </p:txBody>
          </p:sp>
        </p:grpSp>
      </p:grpSp>
      <p:sp>
        <p:nvSpPr>
          <p:cNvPr id="216" name="Oval 215">
            <a:extLst>
              <a:ext uri="{FF2B5EF4-FFF2-40B4-BE49-F238E27FC236}">
                <a16:creationId xmlns:a16="http://schemas.microsoft.com/office/drawing/2014/main" id="{8E8B2083-FD81-48D9-8655-47BFE8CD2C09}"/>
              </a:ext>
            </a:extLst>
          </p:cNvPr>
          <p:cNvSpPr/>
          <p:nvPr/>
        </p:nvSpPr>
        <p:spPr>
          <a:xfrm flipH="1" flipV="1">
            <a:off x="738822" y="3975844"/>
            <a:ext cx="294137" cy="294136"/>
          </a:xfrm>
          <a:prstGeom prst="ellipse">
            <a:avLst/>
          </a:prstGeom>
          <a:solidFill>
            <a:srgbClr val="39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a:latin typeface="Segoe UI Light" panose="020B0502040204020203" pitchFamily="34" charset="0"/>
                <a:cs typeface="Segoe UI Light" panose="020B0502040204020203" pitchFamily="34" charset="0"/>
                <a:sym typeface="Wingdings" panose="05000000000000000000" pitchFamily="2" charset="2"/>
              </a:rPr>
              <a:t></a:t>
            </a:r>
            <a:endParaRPr lang="en-IN" sz="1400">
              <a:latin typeface="Segoe UI Light" panose="020B0502040204020203" pitchFamily="34" charset="0"/>
              <a:cs typeface="Segoe UI Light" panose="020B0502040204020203" pitchFamily="34" charset="0"/>
            </a:endParaRPr>
          </a:p>
        </p:txBody>
      </p:sp>
      <p:sp>
        <p:nvSpPr>
          <p:cNvPr id="217" name="Oval 216">
            <a:extLst>
              <a:ext uri="{FF2B5EF4-FFF2-40B4-BE49-F238E27FC236}">
                <a16:creationId xmlns:a16="http://schemas.microsoft.com/office/drawing/2014/main" id="{F25B3BC9-BAFD-4EB1-AF53-BD92C984AABD}"/>
              </a:ext>
            </a:extLst>
          </p:cNvPr>
          <p:cNvSpPr/>
          <p:nvPr/>
        </p:nvSpPr>
        <p:spPr>
          <a:xfrm flipH="1" flipV="1">
            <a:off x="738822" y="5102193"/>
            <a:ext cx="294137" cy="294136"/>
          </a:xfrm>
          <a:prstGeom prst="ellipse">
            <a:avLst/>
          </a:prstGeom>
          <a:solidFill>
            <a:srgbClr val="39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a:latin typeface="Segoe UI Light" panose="020B0502040204020203" pitchFamily="34" charset="0"/>
                <a:cs typeface="Segoe UI Light" panose="020B0502040204020203" pitchFamily="34" charset="0"/>
                <a:sym typeface="Wingdings" panose="05000000000000000000" pitchFamily="2" charset="2"/>
              </a:rPr>
              <a:t></a:t>
            </a:r>
            <a:endParaRPr lang="en-IN" sz="1400">
              <a:latin typeface="Segoe UI Light" panose="020B0502040204020203" pitchFamily="34" charset="0"/>
              <a:cs typeface="Segoe UI Light" panose="020B0502040204020203" pitchFamily="34" charset="0"/>
            </a:endParaRPr>
          </a:p>
        </p:txBody>
      </p:sp>
      <p:sp>
        <p:nvSpPr>
          <p:cNvPr id="218" name="Oval 217">
            <a:extLst>
              <a:ext uri="{FF2B5EF4-FFF2-40B4-BE49-F238E27FC236}">
                <a16:creationId xmlns:a16="http://schemas.microsoft.com/office/drawing/2014/main" id="{53DF605E-1404-40EA-B428-973846261784}"/>
              </a:ext>
            </a:extLst>
          </p:cNvPr>
          <p:cNvSpPr/>
          <p:nvPr/>
        </p:nvSpPr>
        <p:spPr>
          <a:xfrm>
            <a:off x="3624801" y="2866630"/>
            <a:ext cx="294137" cy="294136"/>
          </a:xfrm>
          <a:prstGeom prst="ellipse">
            <a:avLst/>
          </a:prstGeom>
          <a:solidFill>
            <a:srgbClr val="39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a:latin typeface="Segoe UI Light" panose="020B0502040204020203" pitchFamily="34" charset="0"/>
                <a:cs typeface="Segoe UI Light" panose="020B0502040204020203" pitchFamily="34" charset="0"/>
                <a:sym typeface="Wingdings" panose="05000000000000000000" pitchFamily="2" charset="2"/>
              </a:rPr>
              <a:t></a:t>
            </a:r>
            <a:endParaRPr lang="en-IN" sz="1400">
              <a:latin typeface="Segoe UI Light" panose="020B0502040204020203" pitchFamily="34" charset="0"/>
              <a:cs typeface="Segoe UI Light" panose="020B0502040204020203" pitchFamily="34" charset="0"/>
            </a:endParaRPr>
          </a:p>
        </p:txBody>
      </p:sp>
      <p:sp>
        <p:nvSpPr>
          <p:cNvPr id="219" name="Oval 218">
            <a:extLst>
              <a:ext uri="{FF2B5EF4-FFF2-40B4-BE49-F238E27FC236}">
                <a16:creationId xmlns:a16="http://schemas.microsoft.com/office/drawing/2014/main" id="{69F41C67-FC06-4EF1-9873-3492F8FA199B}"/>
              </a:ext>
            </a:extLst>
          </p:cNvPr>
          <p:cNvSpPr/>
          <p:nvPr/>
        </p:nvSpPr>
        <p:spPr>
          <a:xfrm>
            <a:off x="3624801" y="3975844"/>
            <a:ext cx="294137" cy="294136"/>
          </a:xfrm>
          <a:prstGeom prst="ellipse">
            <a:avLst/>
          </a:prstGeom>
          <a:solidFill>
            <a:srgbClr val="39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a:latin typeface="Segoe UI Light" panose="020B0502040204020203" pitchFamily="34" charset="0"/>
                <a:cs typeface="Segoe UI Light" panose="020B0502040204020203" pitchFamily="34" charset="0"/>
                <a:sym typeface="Wingdings" panose="05000000000000000000" pitchFamily="2" charset="2"/>
              </a:rPr>
              <a:t></a:t>
            </a:r>
            <a:endParaRPr lang="en-IN" sz="1400">
              <a:latin typeface="Segoe UI Light" panose="020B0502040204020203" pitchFamily="34" charset="0"/>
              <a:cs typeface="Segoe UI Light" panose="020B0502040204020203" pitchFamily="34" charset="0"/>
            </a:endParaRPr>
          </a:p>
        </p:txBody>
      </p:sp>
      <p:sp>
        <p:nvSpPr>
          <p:cNvPr id="220" name="Oval 219">
            <a:extLst>
              <a:ext uri="{FF2B5EF4-FFF2-40B4-BE49-F238E27FC236}">
                <a16:creationId xmlns:a16="http://schemas.microsoft.com/office/drawing/2014/main" id="{841A063F-077E-4509-B8B1-EBDFE3B3AD59}"/>
              </a:ext>
            </a:extLst>
          </p:cNvPr>
          <p:cNvSpPr/>
          <p:nvPr/>
        </p:nvSpPr>
        <p:spPr>
          <a:xfrm>
            <a:off x="3624801" y="5102193"/>
            <a:ext cx="294137" cy="294136"/>
          </a:xfrm>
          <a:prstGeom prst="ellipse">
            <a:avLst/>
          </a:prstGeom>
          <a:solidFill>
            <a:srgbClr val="39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a:latin typeface="Segoe UI Light" panose="020B0502040204020203" pitchFamily="34" charset="0"/>
                <a:cs typeface="Segoe UI Light" panose="020B0502040204020203" pitchFamily="34" charset="0"/>
                <a:sym typeface="Wingdings" panose="05000000000000000000" pitchFamily="2" charset="2"/>
              </a:rPr>
              <a:t></a:t>
            </a:r>
            <a:endParaRPr lang="en-IN" sz="1400">
              <a:latin typeface="Segoe UI Light" panose="020B0502040204020203" pitchFamily="34" charset="0"/>
              <a:cs typeface="Segoe UI Light" panose="020B0502040204020203" pitchFamily="34" charset="0"/>
            </a:endParaRPr>
          </a:p>
        </p:txBody>
      </p:sp>
      <p:sp>
        <p:nvSpPr>
          <p:cNvPr id="221" name="TextBox 220">
            <a:extLst>
              <a:ext uri="{FF2B5EF4-FFF2-40B4-BE49-F238E27FC236}">
                <a16:creationId xmlns:a16="http://schemas.microsoft.com/office/drawing/2014/main" id="{D95BD46D-0F2C-4982-A2B9-95064552843C}"/>
              </a:ext>
            </a:extLst>
          </p:cNvPr>
          <p:cNvSpPr txBox="1"/>
          <p:nvPr/>
        </p:nvSpPr>
        <p:spPr>
          <a:xfrm>
            <a:off x="826363" y="2109295"/>
            <a:ext cx="3013038" cy="307777"/>
          </a:xfrm>
          <a:prstGeom prst="rect">
            <a:avLst/>
          </a:prstGeom>
          <a:noFill/>
        </p:spPr>
        <p:txBody>
          <a:bodyPr wrap="square">
            <a:spAutoFit/>
          </a:bodyPr>
          <a:lstStyle/>
          <a:p>
            <a:pPr algn="ctr">
              <a:spcAft>
                <a:spcPts val="1200"/>
              </a:spcAft>
            </a:pPr>
            <a:r>
              <a:rPr lang="en-IN" sz="1400" b="1">
                <a:latin typeface="Montserrat SemiBold" panose="02000505000000020004" pitchFamily="2" charset="77"/>
                <a:cs typeface="Segoe UI Bold" panose="020B0802040204020203" pitchFamily="34" charset="0"/>
              </a:rPr>
              <a:t>Change Management Evolution</a:t>
            </a:r>
          </a:p>
        </p:txBody>
      </p:sp>
      <p:sp>
        <p:nvSpPr>
          <p:cNvPr id="109" name="Rectangle: Rounded Corners 14">
            <a:extLst>
              <a:ext uri="{FF2B5EF4-FFF2-40B4-BE49-F238E27FC236}">
                <a16:creationId xmlns:a16="http://schemas.microsoft.com/office/drawing/2014/main" id="{B593C2F9-67C2-E74A-883E-F13176A91340}"/>
              </a:ext>
            </a:extLst>
          </p:cNvPr>
          <p:cNvSpPr/>
          <p:nvPr/>
        </p:nvSpPr>
        <p:spPr>
          <a:xfrm>
            <a:off x="937201" y="2604193"/>
            <a:ext cx="1174442" cy="867355"/>
          </a:xfrm>
          <a:prstGeom prst="roundRect">
            <a:avLst>
              <a:gd name="adj" fmla="val 4082"/>
            </a:avLst>
          </a:prstGeom>
          <a:solidFill>
            <a:schemeClr val="bg1"/>
          </a:solidFill>
          <a:ln>
            <a:solidFill>
              <a:srgbClr val="FFC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61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prstClr val="black"/>
                </a:solidFill>
                <a:effectLst/>
                <a:uLnTx/>
                <a:uFillTx/>
                <a:latin typeface="Montserrat Medium" panose="00000600000000000000" pitchFamily="2" charset="0"/>
                <a:cs typeface="Segoe UI Light" panose="020B0502040204020203" pitchFamily="34" charset="0"/>
              </a:rPr>
              <a:t>Process Driven</a:t>
            </a:r>
          </a:p>
        </p:txBody>
      </p:sp>
      <p:grpSp>
        <p:nvGrpSpPr>
          <p:cNvPr id="4" name="Group 3">
            <a:extLst>
              <a:ext uri="{FF2B5EF4-FFF2-40B4-BE49-F238E27FC236}">
                <a16:creationId xmlns:a16="http://schemas.microsoft.com/office/drawing/2014/main" id="{C48ACF05-55E6-5047-AD71-30B390C7DBBB}"/>
              </a:ext>
            </a:extLst>
          </p:cNvPr>
          <p:cNvGrpSpPr/>
          <p:nvPr/>
        </p:nvGrpSpPr>
        <p:grpSpPr>
          <a:xfrm>
            <a:off x="1306284" y="2747645"/>
            <a:ext cx="398453" cy="398453"/>
            <a:chOff x="1506548" y="2333008"/>
            <a:chExt cx="398453" cy="398453"/>
          </a:xfrm>
        </p:grpSpPr>
        <p:sp>
          <p:nvSpPr>
            <p:cNvPr id="133" name="Oval 132">
              <a:extLst>
                <a:ext uri="{FF2B5EF4-FFF2-40B4-BE49-F238E27FC236}">
                  <a16:creationId xmlns:a16="http://schemas.microsoft.com/office/drawing/2014/main" id="{3EA4718C-BF6B-4974-9D4F-3131E83EB650}"/>
                </a:ext>
              </a:extLst>
            </p:cNvPr>
            <p:cNvSpPr/>
            <p:nvPr/>
          </p:nvSpPr>
          <p:spPr>
            <a:xfrm>
              <a:off x="1506548" y="2333008"/>
              <a:ext cx="398453" cy="398453"/>
            </a:xfrm>
            <a:prstGeom prst="ellipse">
              <a:avLst/>
            </a:prstGeom>
            <a:solidFill>
              <a:srgbClr val="39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p>
          </p:txBody>
        </p:sp>
        <p:grpSp>
          <p:nvGrpSpPr>
            <p:cNvPr id="150" name="Group 149">
              <a:extLst>
                <a:ext uri="{FF2B5EF4-FFF2-40B4-BE49-F238E27FC236}">
                  <a16:creationId xmlns:a16="http://schemas.microsoft.com/office/drawing/2014/main" id="{5B8486DA-0DCD-43C4-922D-AAA1A90CF45B}"/>
                </a:ext>
              </a:extLst>
            </p:cNvPr>
            <p:cNvGrpSpPr/>
            <p:nvPr/>
          </p:nvGrpSpPr>
          <p:grpSpPr>
            <a:xfrm>
              <a:off x="1620254" y="2450331"/>
              <a:ext cx="188349" cy="185680"/>
              <a:chOff x="2776346" y="1125328"/>
              <a:chExt cx="322278" cy="317710"/>
            </a:xfrm>
            <a:solidFill>
              <a:schemeClr val="bg1"/>
            </a:solidFill>
          </p:grpSpPr>
          <p:sp>
            <p:nvSpPr>
              <p:cNvPr id="151" name="Freeform 7">
                <a:extLst>
                  <a:ext uri="{FF2B5EF4-FFF2-40B4-BE49-F238E27FC236}">
                    <a16:creationId xmlns:a16="http://schemas.microsoft.com/office/drawing/2014/main" id="{1E706AA7-B9F1-4139-ACFA-B963FD01ED8F}"/>
                  </a:ext>
                </a:extLst>
              </p:cNvPr>
              <p:cNvSpPr>
                <a:spLocks noEditPoints="1"/>
              </p:cNvSpPr>
              <p:nvPr/>
            </p:nvSpPr>
            <p:spPr bwMode="auto">
              <a:xfrm>
                <a:off x="2776346" y="1125328"/>
                <a:ext cx="322278" cy="317710"/>
              </a:xfrm>
              <a:custGeom>
                <a:avLst/>
                <a:gdLst>
                  <a:gd name="T0" fmla="*/ 513 w 861"/>
                  <a:gd name="T1" fmla="*/ 664 h 849"/>
                  <a:gd name="T2" fmla="*/ 548 w 861"/>
                  <a:gd name="T3" fmla="*/ 731 h 849"/>
                  <a:gd name="T4" fmla="*/ 561 w 861"/>
                  <a:gd name="T5" fmla="*/ 735 h 849"/>
                  <a:gd name="T6" fmla="*/ 663 w 861"/>
                  <a:gd name="T7" fmla="*/ 735 h 849"/>
                  <a:gd name="T8" fmla="*/ 689 w 861"/>
                  <a:gd name="T9" fmla="*/ 760 h 849"/>
                  <a:gd name="T10" fmla="*/ 689 w 861"/>
                  <a:gd name="T11" fmla="*/ 826 h 849"/>
                  <a:gd name="T12" fmla="*/ 666 w 861"/>
                  <a:gd name="T13" fmla="*/ 849 h 849"/>
                  <a:gd name="T14" fmla="*/ 191 w 861"/>
                  <a:gd name="T15" fmla="*/ 849 h 849"/>
                  <a:gd name="T16" fmla="*/ 168 w 861"/>
                  <a:gd name="T17" fmla="*/ 826 h 849"/>
                  <a:gd name="T18" fmla="*/ 168 w 861"/>
                  <a:gd name="T19" fmla="*/ 757 h 849"/>
                  <a:gd name="T20" fmla="*/ 191 w 861"/>
                  <a:gd name="T21" fmla="*/ 735 h 849"/>
                  <a:gd name="T22" fmla="*/ 296 w 861"/>
                  <a:gd name="T23" fmla="*/ 735 h 849"/>
                  <a:gd name="T24" fmla="*/ 313 w 861"/>
                  <a:gd name="T25" fmla="*/ 725 h 849"/>
                  <a:gd name="T26" fmla="*/ 343 w 861"/>
                  <a:gd name="T27" fmla="*/ 664 h 849"/>
                  <a:gd name="T28" fmla="*/ 325 w 861"/>
                  <a:gd name="T29" fmla="*/ 664 h 849"/>
                  <a:gd name="T30" fmla="*/ 63 w 861"/>
                  <a:gd name="T31" fmla="*/ 664 h 849"/>
                  <a:gd name="T32" fmla="*/ 0 w 861"/>
                  <a:gd name="T33" fmla="*/ 600 h 849"/>
                  <a:gd name="T34" fmla="*/ 0 w 861"/>
                  <a:gd name="T35" fmla="*/ 63 h 849"/>
                  <a:gd name="T36" fmla="*/ 64 w 861"/>
                  <a:gd name="T37" fmla="*/ 0 h 849"/>
                  <a:gd name="T38" fmla="*/ 797 w 861"/>
                  <a:gd name="T39" fmla="*/ 0 h 849"/>
                  <a:gd name="T40" fmla="*/ 861 w 861"/>
                  <a:gd name="T41" fmla="*/ 63 h 849"/>
                  <a:gd name="T42" fmla="*/ 861 w 861"/>
                  <a:gd name="T43" fmla="*/ 600 h 849"/>
                  <a:gd name="T44" fmla="*/ 796 w 861"/>
                  <a:gd name="T45" fmla="*/ 664 h 849"/>
                  <a:gd name="T46" fmla="*/ 532 w 861"/>
                  <a:gd name="T47" fmla="*/ 664 h 849"/>
                  <a:gd name="T48" fmla="*/ 513 w 861"/>
                  <a:gd name="T49" fmla="*/ 664 h 849"/>
                  <a:gd name="T50" fmla="*/ 21 w 861"/>
                  <a:gd name="T51" fmla="*/ 494 h 849"/>
                  <a:gd name="T52" fmla="*/ 839 w 861"/>
                  <a:gd name="T53" fmla="*/ 494 h 849"/>
                  <a:gd name="T54" fmla="*/ 839 w 861"/>
                  <a:gd name="T55" fmla="*/ 106 h 849"/>
                  <a:gd name="T56" fmla="*/ 21 w 861"/>
                  <a:gd name="T57" fmla="*/ 106 h 849"/>
                  <a:gd name="T58" fmla="*/ 21 w 861"/>
                  <a:gd name="T59" fmla="*/ 494 h 849"/>
                  <a:gd name="T60" fmla="*/ 840 w 861"/>
                  <a:gd name="T61" fmla="*/ 526 h 849"/>
                  <a:gd name="T62" fmla="*/ 21 w 861"/>
                  <a:gd name="T63" fmla="*/ 526 h 849"/>
                  <a:gd name="T64" fmla="*/ 21 w 861"/>
                  <a:gd name="T65" fmla="*/ 598 h 849"/>
                  <a:gd name="T66" fmla="*/ 65 w 861"/>
                  <a:gd name="T67" fmla="*/ 643 h 849"/>
                  <a:gd name="T68" fmla="*/ 795 w 861"/>
                  <a:gd name="T69" fmla="*/ 643 h 849"/>
                  <a:gd name="T70" fmla="*/ 807 w 861"/>
                  <a:gd name="T71" fmla="*/ 642 h 849"/>
                  <a:gd name="T72" fmla="*/ 840 w 861"/>
                  <a:gd name="T73" fmla="*/ 611 h 849"/>
                  <a:gd name="T74" fmla="*/ 840 w 861"/>
                  <a:gd name="T75" fmla="*/ 526 h 849"/>
                  <a:gd name="T76" fmla="*/ 839 w 861"/>
                  <a:gd name="T77" fmla="*/ 74 h 849"/>
                  <a:gd name="T78" fmla="*/ 790 w 861"/>
                  <a:gd name="T79" fmla="*/ 21 h 849"/>
                  <a:gd name="T80" fmla="*/ 68 w 861"/>
                  <a:gd name="T81" fmla="*/ 20 h 849"/>
                  <a:gd name="T82" fmla="*/ 22 w 861"/>
                  <a:gd name="T83" fmla="*/ 74 h 849"/>
                  <a:gd name="T84" fmla="*/ 839 w 861"/>
                  <a:gd name="T85" fmla="*/ 74 h 849"/>
                  <a:gd name="T86" fmla="*/ 189 w 861"/>
                  <a:gd name="T87" fmla="*/ 827 h 849"/>
                  <a:gd name="T88" fmla="*/ 667 w 861"/>
                  <a:gd name="T89" fmla="*/ 827 h 849"/>
                  <a:gd name="T90" fmla="*/ 667 w 861"/>
                  <a:gd name="T91" fmla="*/ 757 h 849"/>
                  <a:gd name="T92" fmla="*/ 189 w 861"/>
                  <a:gd name="T93" fmla="*/ 757 h 849"/>
                  <a:gd name="T94" fmla="*/ 189 w 861"/>
                  <a:gd name="T95" fmla="*/ 827 h 849"/>
                  <a:gd name="T96" fmla="*/ 525 w 861"/>
                  <a:gd name="T97" fmla="*/ 735 h 849"/>
                  <a:gd name="T98" fmla="*/ 493 w 861"/>
                  <a:gd name="T99" fmla="*/ 670 h 849"/>
                  <a:gd name="T100" fmla="*/ 480 w 861"/>
                  <a:gd name="T101" fmla="*/ 664 h 849"/>
                  <a:gd name="T102" fmla="*/ 376 w 861"/>
                  <a:gd name="T103" fmla="*/ 664 h 849"/>
                  <a:gd name="T104" fmla="*/ 364 w 861"/>
                  <a:gd name="T105" fmla="*/ 669 h 849"/>
                  <a:gd name="T106" fmla="*/ 332 w 861"/>
                  <a:gd name="T107" fmla="*/ 733 h 849"/>
                  <a:gd name="T108" fmla="*/ 337 w 861"/>
                  <a:gd name="T109" fmla="*/ 735 h 849"/>
                  <a:gd name="T110" fmla="*/ 525 w 861"/>
                  <a:gd name="T111" fmla="*/ 735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1" h="849">
                    <a:moveTo>
                      <a:pt x="513" y="664"/>
                    </a:moveTo>
                    <a:cubicBezTo>
                      <a:pt x="526" y="688"/>
                      <a:pt x="536" y="710"/>
                      <a:pt x="548" y="731"/>
                    </a:cubicBezTo>
                    <a:cubicBezTo>
                      <a:pt x="549" y="734"/>
                      <a:pt x="556" y="735"/>
                      <a:pt x="561" y="735"/>
                    </a:cubicBezTo>
                    <a:cubicBezTo>
                      <a:pt x="595" y="735"/>
                      <a:pt x="629" y="735"/>
                      <a:pt x="663" y="735"/>
                    </a:cubicBezTo>
                    <a:cubicBezTo>
                      <a:pt x="684" y="735"/>
                      <a:pt x="689" y="740"/>
                      <a:pt x="689" y="760"/>
                    </a:cubicBezTo>
                    <a:cubicBezTo>
                      <a:pt x="689" y="782"/>
                      <a:pt x="689" y="804"/>
                      <a:pt x="689" y="826"/>
                    </a:cubicBezTo>
                    <a:cubicBezTo>
                      <a:pt x="689" y="843"/>
                      <a:pt x="683" y="849"/>
                      <a:pt x="666" y="849"/>
                    </a:cubicBezTo>
                    <a:cubicBezTo>
                      <a:pt x="507" y="849"/>
                      <a:pt x="349" y="849"/>
                      <a:pt x="191" y="849"/>
                    </a:cubicBezTo>
                    <a:cubicBezTo>
                      <a:pt x="173" y="849"/>
                      <a:pt x="168" y="843"/>
                      <a:pt x="168" y="826"/>
                    </a:cubicBezTo>
                    <a:cubicBezTo>
                      <a:pt x="168" y="803"/>
                      <a:pt x="168" y="780"/>
                      <a:pt x="168" y="757"/>
                    </a:cubicBezTo>
                    <a:cubicBezTo>
                      <a:pt x="168" y="741"/>
                      <a:pt x="174" y="735"/>
                      <a:pt x="191" y="735"/>
                    </a:cubicBezTo>
                    <a:cubicBezTo>
                      <a:pt x="226" y="735"/>
                      <a:pt x="261" y="735"/>
                      <a:pt x="296" y="735"/>
                    </a:cubicBezTo>
                    <a:cubicBezTo>
                      <a:pt x="304" y="735"/>
                      <a:pt x="309" y="733"/>
                      <a:pt x="313" y="725"/>
                    </a:cubicBezTo>
                    <a:cubicBezTo>
                      <a:pt x="322" y="705"/>
                      <a:pt x="332" y="686"/>
                      <a:pt x="343" y="664"/>
                    </a:cubicBezTo>
                    <a:cubicBezTo>
                      <a:pt x="336" y="664"/>
                      <a:pt x="331" y="664"/>
                      <a:pt x="325" y="664"/>
                    </a:cubicBezTo>
                    <a:cubicBezTo>
                      <a:pt x="238" y="664"/>
                      <a:pt x="150" y="664"/>
                      <a:pt x="63" y="664"/>
                    </a:cubicBezTo>
                    <a:cubicBezTo>
                      <a:pt x="20" y="664"/>
                      <a:pt x="0" y="643"/>
                      <a:pt x="0" y="600"/>
                    </a:cubicBezTo>
                    <a:cubicBezTo>
                      <a:pt x="0" y="421"/>
                      <a:pt x="0" y="242"/>
                      <a:pt x="0" y="63"/>
                    </a:cubicBezTo>
                    <a:cubicBezTo>
                      <a:pt x="0" y="20"/>
                      <a:pt x="21" y="0"/>
                      <a:pt x="64" y="0"/>
                    </a:cubicBezTo>
                    <a:cubicBezTo>
                      <a:pt x="308" y="0"/>
                      <a:pt x="553" y="0"/>
                      <a:pt x="797" y="0"/>
                    </a:cubicBezTo>
                    <a:cubicBezTo>
                      <a:pt x="840" y="0"/>
                      <a:pt x="861" y="20"/>
                      <a:pt x="861" y="63"/>
                    </a:cubicBezTo>
                    <a:cubicBezTo>
                      <a:pt x="861" y="242"/>
                      <a:pt x="861" y="421"/>
                      <a:pt x="861" y="600"/>
                    </a:cubicBezTo>
                    <a:cubicBezTo>
                      <a:pt x="861" y="644"/>
                      <a:pt x="841" y="664"/>
                      <a:pt x="796" y="664"/>
                    </a:cubicBezTo>
                    <a:cubicBezTo>
                      <a:pt x="708" y="664"/>
                      <a:pt x="620" y="664"/>
                      <a:pt x="532" y="664"/>
                    </a:cubicBezTo>
                    <a:cubicBezTo>
                      <a:pt x="527" y="664"/>
                      <a:pt x="522" y="664"/>
                      <a:pt x="513" y="664"/>
                    </a:cubicBezTo>
                    <a:close/>
                    <a:moveTo>
                      <a:pt x="21" y="494"/>
                    </a:moveTo>
                    <a:cubicBezTo>
                      <a:pt x="295" y="494"/>
                      <a:pt x="567" y="494"/>
                      <a:pt x="839" y="494"/>
                    </a:cubicBezTo>
                    <a:cubicBezTo>
                      <a:pt x="839" y="364"/>
                      <a:pt x="839" y="235"/>
                      <a:pt x="839" y="106"/>
                    </a:cubicBezTo>
                    <a:cubicBezTo>
                      <a:pt x="566" y="106"/>
                      <a:pt x="294" y="106"/>
                      <a:pt x="21" y="106"/>
                    </a:cubicBezTo>
                    <a:cubicBezTo>
                      <a:pt x="21" y="235"/>
                      <a:pt x="21" y="364"/>
                      <a:pt x="21" y="494"/>
                    </a:cubicBezTo>
                    <a:close/>
                    <a:moveTo>
                      <a:pt x="840" y="526"/>
                    </a:moveTo>
                    <a:cubicBezTo>
                      <a:pt x="566" y="526"/>
                      <a:pt x="294" y="526"/>
                      <a:pt x="21" y="526"/>
                    </a:cubicBezTo>
                    <a:cubicBezTo>
                      <a:pt x="21" y="551"/>
                      <a:pt x="21" y="574"/>
                      <a:pt x="21" y="598"/>
                    </a:cubicBezTo>
                    <a:cubicBezTo>
                      <a:pt x="21" y="632"/>
                      <a:pt x="31" y="643"/>
                      <a:pt x="65" y="643"/>
                    </a:cubicBezTo>
                    <a:cubicBezTo>
                      <a:pt x="309" y="643"/>
                      <a:pt x="552" y="643"/>
                      <a:pt x="795" y="643"/>
                    </a:cubicBezTo>
                    <a:cubicBezTo>
                      <a:pt x="799" y="643"/>
                      <a:pt x="804" y="643"/>
                      <a:pt x="807" y="642"/>
                    </a:cubicBezTo>
                    <a:cubicBezTo>
                      <a:pt x="825" y="641"/>
                      <a:pt x="839" y="629"/>
                      <a:pt x="840" y="611"/>
                    </a:cubicBezTo>
                    <a:cubicBezTo>
                      <a:pt x="840" y="583"/>
                      <a:pt x="840" y="555"/>
                      <a:pt x="840" y="526"/>
                    </a:cubicBezTo>
                    <a:close/>
                    <a:moveTo>
                      <a:pt x="839" y="74"/>
                    </a:moveTo>
                    <a:cubicBezTo>
                      <a:pt x="841" y="31"/>
                      <a:pt x="831" y="21"/>
                      <a:pt x="790" y="21"/>
                    </a:cubicBezTo>
                    <a:cubicBezTo>
                      <a:pt x="549" y="21"/>
                      <a:pt x="308" y="21"/>
                      <a:pt x="68" y="20"/>
                    </a:cubicBezTo>
                    <a:cubicBezTo>
                      <a:pt x="29" y="20"/>
                      <a:pt x="15" y="42"/>
                      <a:pt x="22" y="74"/>
                    </a:cubicBezTo>
                    <a:cubicBezTo>
                      <a:pt x="294" y="74"/>
                      <a:pt x="566" y="74"/>
                      <a:pt x="839" y="74"/>
                    </a:cubicBezTo>
                    <a:close/>
                    <a:moveTo>
                      <a:pt x="189" y="827"/>
                    </a:moveTo>
                    <a:cubicBezTo>
                      <a:pt x="349" y="827"/>
                      <a:pt x="508" y="827"/>
                      <a:pt x="667" y="827"/>
                    </a:cubicBezTo>
                    <a:cubicBezTo>
                      <a:pt x="667" y="803"/>
                      <a:pt x="667" y="780"/>
                      <a:pt x="667" y="757"/>
                    </a:cubicBezTo>
                    <a:cubicBezTo>
                      <a:pt x="507" y="757"/>
                      <a:pt x="348" y="757"/>
                      <a:pt x="189" y="757"/>
                    </a:cubicBezTo>
                    <a:cubicBezTo>
                      <a:pt x="189" y="781"/>
                      <a:pt x="189" y="803"/>
                      <a:pt x="189" y="827"/>
                    </a:cubicBezTo>
                    <a:close/>
                    <a:moveTo>
                      <a:pt x="525" y="735"/>
                    </a:moveTo>
                    <a:cubicBezTo>
                      <a:pt x="514" y="712"/>
                      <a:pt x="504" y="691"/>
                      <a:pt x="493" y="670"/>
                    </a:cubicBezTo>
                    <a:cubicBezTo>
                      <a:pt x="491" y="667"/>
                      <a:pt x="484" y="664"/>
                      <a:pt x="480" y="664"/>
                    </a:cubicBezTo>
                    <a:cubicBezTo>
                      <a:pt x="445" y="663"/>
                      <a:pt x="411" y="663"/>
                      <a:pt x="376" y="664"/>
                    </a:cubicBezTo>
                    <a:cubicBezTo>
                      <a:pt x="372" y="664"/>
                      <a:pt x="366" y="666"/>
                      <a:pt x="364" y="669"/>
                    </a:cubicBezTo>
                    <a:cubicBezTo>
                      <a:pt x="353" y="690"/>
                      <a:pt x="343" y="712"/>
                      <a:pt x="332" y="733"/>
                    </a:cubicBezTo>
                    <a:cubicBezTo>
                      <a:pt x="335" y="734"/>
                      <a:pt x="336" y="735"/>
                      <a:pt x="337" y="735"/>
                    </a:cubicBezTo>
                    <a:cubicBezTo>
                      <a:pt x="399" y="735"/>
                      <a:pt x="461" y="735"/>
                      <a:pt x="525" y="7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2" name="Freeform 13">
                <a:extLst>
                  <a:ext uri="{FF2B5EF4-FFF2-40B4-BE49-F238E27FC236}">
                    <a16:creationId xmlns:a16="http://schemas.microsoft.com/office/drawing/2014/main" id="{A9046436-E53D-4374-A677-7F8DF6449370}"/>
                  </a:ext>
                </a:extLst>
              </p:cNvPr>
              <p:cNvSpPr>
                <a:spLocks noEditPoints="1"/>
              </p:cNvSpPr>
              <p:nvPr/>
            </p:nvSpPr>
            <p:spPr bwMode="auto">
              <a:xfrm>
                <a:off x="2805171" y="1188492"/>
                <a:ext cx="263052" cy="100338"/>
              </a:xfrm>
              <a:custGeom>
                <a:avLst/>
                <a:gdLst>
                  <a:gd name="T0" fmla="*/ 136 w 703"/>
                  <a:gd name="T1" fmla="*/ 161 h 268"/>
                  <a:gd name="T2" fmla="*/ 285 w 703"/>
                  <a:gd name="T3" fmla="*/ 92 h 268"/>
                  <a:gd name="T4" fmla="*/ 314 w 703"/>
                  <a:gd name="T5" fmla="*/ 16 h 268"/>
                  <a:gd name="T6" fmla="*/ 390 w 703"/>
                  <a:gd name="T7" fmla="*/ 17 h 268"/>
                  <a:gd name="T8" fmla="*/ 418 w 703"/>
                  <a:gd name="T9" fmla="*/ 90 h 268"/>
                  <a:gd name="T10" fmla="*/ 513 w 703"/>
                  <a:gd name="T11" fmla="*/ 133 h 268"/>
                  <a:gd name="T12" fmla="*/ 542 w 703"/>
                  <a:gd name="T13" fmla="*/ 146 h 268"/>
                  <a:gd name="T14" fmla="*/ 594 w 703"/>
                  <a:gd name="T15" fmla="*/ 145 h 268"/>
                  <a:gd name="T16" fmla="*/ 677 w 703"/>
                  <a:gd name="T17" fmla="*/ 155 h 268"/>
                  <a:gd name="T18" fmla="*/ 692 w 703"/>
                  <a:gd name="T19" fmla="*/ 226 h 268"/>
                  <a:gd name="T20" fmla="*/ 621 w 703"/>
                  <a:gd name="T21" fmla="*/ 265 h 268"/>
                  <a:gd name="T22" fmla="*/ 561 w 703"/>
                  <a:gd name="T23" fmla="*/ 213 h 268"/>
                  <a:gd name="T24" fmla="*/ 560 w 703"/>
                  <a:gd name="T25" fmla="*/ 178 h 268"/>
                  <a:gd name="T26" fmla="*/ 537 w 703"/>
                  <a:gd name="T27" fmla="*/ 167 h 268"/>
                  <a:gd name="T28" fmla="*/ 418 w 703"/>
                  <a:gd name="T29" fmla="*/ 113 h 268"/>
                  <a:gd name="T30" fmla="*/ 403 w 703"/>
                  <a:gd name="T31" fmla="*/ 114 h 268"/>
                  <a:gd name="T32" fmla="*/ 296 w 703"/>
                  <a:gd name="T33" fmla="*/ 111 h 268"/>
                  <a:gd name="T34" fmla="*/ 264 w 703"/>
                  <a:gd name="T35" fmla="*/ 125 h 268"/>
                  <a:gd name="T36" fmla="*/ 155 w 703"/>
                  <a:gd name="T37" fmla="*/ 175 h 268"/>
                  <a:gd name="T38" fmla="*/ 143 w 703"/>
                  <a:gd name="T39" fmla="*/ 194 h 268"/>
                  <a:gd name="T40" fmla="*/ 103 w 703"/>
                  <a:gd name="T41" fmla="*/ 251 h 268"/>
                  <a:gd name="T42" fmla="*/ 28 w 703"/>
                  <a:gd name="T43" fmla="*/ 240 h 268"/>
                  <a:gd name="T44" fmla="*/ 7 w 703"/>
                  <a:gd name="T45" fmla="*/ 177 h 268"/>
                  <a:gd name="T46" fmla="*/ 56 w 703"/>
                  <a:gd name="T47" fmla="*/ 130 h 268"/>
                  <a:gd name="T48" fmla="*/ 126 w 703"/>
                  <a:gd name="T49" fmla="*/ 149 h 268"/>
                  <a:gd name="T50" fmla="*/ 136 w 703"/>
                  <a:gd name="T51" fmla="*/ 161 h 268"/>
                  <a:gd name="T52" fmla="*/ 351 w 703"/>
                  <a:gd name="T53" fmla="*/ 26 h 268"/>
                  <a:gd name="T54" fmla="*/ 303 w 703"/>
                  <a:gd name="T55" fmla="*/ 72 h 268"/>
                  <a:gd name="T56" fmla="*/ 352 w 703"/>
                  <a:gd name="T57" fmla="*/ 114 h 268"/>
                  <a:gd name="T58" fmla="*/ 399 w 703"/>
                  <a:gd name="T59" fmla="*/ 71 h 268"/>
                  <a:gd name="T60" fmla="*/ 351 w 703"/>
                  <a:gd name="T61" fmla="*/ 26 h 268"/>
                  <a:gd name="T62" fmla="*/ 73 w 703"/>
                  <a:gd name="T63" fmla="*/ 236 h 268"/>
                  <a:gd name="T64" fmla="*/ 122 w 703"/>
                  <a:gd name="T65" fmla="*/ 192 h 268"/>
                  <a:gd name="T66" fmla="*/ 75 w 703"/>
                  <a:gd name="T67" fmla="*/ 148 h 268"/>
                  <a:gd name="T68" fmla="*/ 26 w 703"/>
                  <a:gd name="T69" fmla="*/ 192 h 268"/>
                  <a:gd name="T70" fmla="*/ 73 w 703"/>
                  <a:gd name="T71" fmla="*/ 236 h 268"/>
                  <a:gd name="T72" fmla="*/ 629 w 703"/>
                  <a:gd name="T73" fmla="*/ 157 h 268"/>
                  <a:gd name="T74" fmla="*/ 580 w 703"/>
                  <a:gd name="T75" fmla="*/ 200 h 268"/>
                  <a:gd name="T76" fmla="*/ 628 w 703"/>
                  <a:gd name="T77" fmla="*/ 245 h 268"/>
                  <a:gd name="T78" fmla="*/ 676 w 703"/>
                  <a:gd name="T79" fmla="*/ 200 h 268"/>
                  <a:gd name="T80" fmla="*/ 629 w 703"/>
                  <a:gd name="T81" fmla="*/ 15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268">
                    <a:moveTo>
                      <a:pt x="136" y="161"/>
                    </a:moveTo>
                    <a:cubicBezTo>
                      <a:pt x="186" y="138"/>
                      <a:pt x="235" y="115"/>
                      <a:pt x="285" y="92"/>
                    </a:cubicBezTo>
                    <a:cubicBezTo>
                      <a:pt x="277" y="60"/>
                      <a:pt x="285" y="33"/>
                      <a:pt x="314" y="16"/>
                    </a:cubicBezTo>
                    <a:cubicBezTo>
                      <a:pt x="339" y="0"/>
                      <a:pt x="366" y="1"/>
                      <a:pt x="390" y="17"/>
                    </a:cubicBezTo>
                    <a:cubicBezTo>
                      <a:pt x="416" y="34"/>
                      <a:pt x="425" y="58"/>
                      <a:pt x="418" y="90"/>
                    </a:cubicBezTo>
                    <a:cubicBezTo>
                      <a:pt x="450" y="104"/>
                      <a:pt x="481" y="119"/>
                      <a:pt x="513" y="133"/>
                    </a:cubicBezTo>
                    <a:cubicBezTo>
                      <a:pt x="523" y="138"/>
                      <a:pt x="533" y="141"/>
                      <a:pt x="542" y="146"/>
                    </a:cubicBezTo>
                    <a:cubicBezTo>
                      <a:pt x="560" y="156"/>
                      <a:pt x="574" y="161"/>
                      <a:pt x="594" y="145"/>
                    </a:cubicBezTo>
                    <a:cubicBezTo>
                      <a:pt x="618" y="127"/>
                      <a:pt x="655" y="134"/>
                      <a:pt x="677" y="155"/>
                    </a:cubicBezTo>
                    <a:cubicBezTo>
                      <a:pt x="697" y="173"/>
                      <a:pt x="703" y="202"/>
                      <a:pt x="692" y="226"/>
                    </a:cubicBezTo>
                    <a:cubicBezTo>
                      <a:pt x="680" y="252"/>
                      <a:pt x="651" y="268"/>
                      <a:pt x="621" y="265"/>
                    </a:cubicBezTo>
                    <a:cubicBezTo>
                      <a:pt x="591" y="262"/>
                      <a:pt x="566" y="242"/>
                      <a:pt x="561" y="213"/>
                    </a:cubicBezTo>
                    <a:cubicBezTo>
                      <a:pt x="559" y="202"/>
                      <a:pt x="560" y="191"/>
                      <a:pt x="560" y="178"/>
                    </a:cubicBezTo>
                    <a:cubicBezTo>
                      <a:pt x="554" y="175"/>
                      <a:pt x="546" y="171"/>
                      <a:pt x="537" y="167"/>
                    </a:cubicBezTo>
                    <a:cubicBezTo>
                      <a:pt x="498" y="149"/>
                      <a:pt x="458" y="131"/>
                      <a:pt x="418" y="113"/>
                    </a:cubicBezTo>
                    <a:cubicBezTo>
                      <a:pt x="414" y="111"/>
                      <a:pt x="406" y="111"/>
                      <a:pt x="403" y="114"/>
                    </a:cubicBezTo>
                    <a:cubicBezTo>
                      <a:pt x="367" y="143"/>
                      <a:pt x="334" y="143"/>
                      <a:pt x="296" y="111"/>
                    </a:cubicBezTo>
                    <a:cubicBezTo>
                      <a:pt x="286" y="115"/>
                      <a:pt x="275" y="120"/>
                      <a:pt x="264" y="125"/>
                    </a:cubicBezTo>
                    <a:cubicBezTo>
                      <a:pt x="228" y="142"/>
                      <a:pt x="192" y="159"/>
                      <a:pt x="155" y="175"/>
                    </a:cubicBezTo>
                    <a:cubicBezTo>
                      <a:pt x="146" y="179"/>
                      <a:pt x="143" y="183"/>
                      <a:pt x="143" y="194"/>
                    </a:cubicBezTo>
                    <a:cubicBezTo>
                      <a:pt x="142" y="221"/>
                      <a:pt x="128" y="240"/>
                      <a:pt x="103" y="251"/>
                    </a:cubicBezTo>
                    <a:cubicBezTo>
                      <a:pt x="76" y="263"/>
                      <a:pt x="50" y="259"/>
                      <a:pt x="28" y="240"/>
                    </a:cubicBezTo>
                    <a:cubicBezTo>
                      <a:pt x="8" y="224"/>
                      <a:pt x="0" y="202"/>
                      <a:pt x="7" y="177"/>
                    </a:cubicBezTo>
                    <a:cubicBezTo>
                      <a:pt x="14" y="151"/>
                      <a:pt x="31" y="136"/>
                      <a:pt x="56" y="130"/>
                    </a:cubicBezTo>
                    <a:cubicBezTo>
                      <a:pt x="83" y="123"/>
                      <a:pt x="107" y="130"/>
                      <a:pt x="126" y="149"/>
                    </a:cubicBezTo>
                    <a:cubicBezTo>
                      <a:pt x="130" y="153"/>
                      <a:pt x="132" y="157"/>
                      <a:pt x="136" y="161"/>
                    </a:cubicBezTo>
                    <a:close/>
                    <a:moveTo>
                      <a:pt x="351" y="26"/>
                    </a:moveTo>
                    <a:cubicBezTo>
                      <a:pt x="324" y="26"/>
                      <a:pt x="303" y="47"/>
                      <a:pt x="303" y="72"/>
                    </a:cubicBezTo>
                    <a:cubicBezTo>
                      <a:pt x="304" y="95"/>
                      <a:pt x="326" y="115"/>
                      <a:pt x="352" y="114"/>
                    </a:cubicBezTo>
                    <a:cubicBezTo>
                      <a:pt x="378" y="114"/>
                      <a:pt x="399" y="94"/>
                      <a:pt x="399" y="71"/>
                    </a:cubicBezTo>
                    <a:cubicBezTo>
                      <a:pt x="400" y="46"/>
                      <a:pt x="377" y="26"/>
                      <a:pt x="351" y="26"/>
                    </a:cubicBezTo>
                    <a:close/>
                    <a:moveTo>
                      <a:pt x="73" y="236"/>
                    </a:moveTo>
                    <a:cubicBezTo>
                      <a:pt x="100" y="236"/>
                      <a:pt x="122" y="217"/>
                      <a:pt x="122" y="192"/>
                    </a:cubicBezTo>
                    <a:cubicBezTo>
                      <a:pt x="122" y="168"/>
                      <a:pt x="101" y="149"/>
                      <a:pt x="75" y="148"/>
                    </a:cubicBezTo>
                    <a:cubicBezTo>
                      <a:pt x="48" y="148"/>
                      <a:pt x="26" y="168"/>
                      <a:pt x="26" y="192"/>
                    </a:cubicBezTo>
                    <a:cubicBezTo>
                      <a:pt x="26" y="216"/>
                      <a:pt x="47" y="236"/>
                      <a:pt x="73" y="236"/>
                    </a:cubicBezTo>
                    <a:close/>
                    <a:moveTo>
                      <a:pt x="629" y="157"/>
                    </a:moveTo>
                    <a:cubicBezTo>
                      <a:pt x="602" y="157"/>
                      <a:pt x="581" y="176"/>
                      <a:pt x="580" y="200"/>
                    </a:cubicBezTo>
                    <a:cubicBezTo>
                      <a:pt x="580" y="224"/>
                      <a:pt x="601" y="245"/>
                      <a:pt x="628" y="245"/>
                    </a:cubicBezTo>
                    <a:cubicBezTo>
                      <a:pt x="655" y="245"/>
                      <a:pt x="677" y="225"/>
                      <a:pt x="676" y="200"/>
                    </a:cubicBezTo>
                    <a:cubicBezTo>
                      <a:pt x="676" y="176"/>
                      <a:pt x="655" y="157"/>
                      <a:pt x="629"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3" name="Freeform 14">
                <a:extLst>
                  <a:ext uri="{FF2B5EF4-FFF2-40B4-BE49-F238E27FC236}">
                    <a16:creationId xmlns:a16="http://schemas.microsoft.com/office/drawing/2014/main" id="{D676C4E9-BD44-46B1-BC82-0742ABD33BA8}"/>
                  </a:ext>
                </a:extLst>
              </p:cNvPr>
              <p:cNvSpPr>
                <a:spLocks/>
              </p:cNvSpPr>
              <p:nvPr/>
            </p:nvSpPr>
            <p:spPr bwMode="auto">
              <a:xfrm>
                <a:off x="2881882" y="1340022"/>
                <a:ext cx="27723" cy="9136"/>
              </a:xfrm>
              <a:custGeom>
                <a:avLst/>
                <a:gdLst>
                  <a:gd name="T0" fmla="*/ 0 w 74"/>
                  <a:gd name="T1" fmla="*/ 24 h 24"/>
                  <a:gd name="T2" fmla="*/ 0 w 74"/>
                  <a:gd name="T3" fmla="*/ 0 h 24"/>
                  <a:gd name="T4" fmla="*/ 74 w 74"/>
                  <a:gd name="T5" fmla="*/ 0 h 24"/>
                  <a:gd name="T6" fmla="*/ 74 w 74"/>
                  <a:gd name="T7" fmla="*/ 24 h 24"/>
                  <a:gd name="T8" fmla="*/ 0 w 74"/>
                  <a:gd name="T9" fmla="*/ 24 h 24"/>
                </a:gdLst>
                <a:ahLst/>
                <a:cxnLst>
                  <a:cxn ang="0">
                    <a:pos x="T0" y="T1"/>
                  </a:cxn>
                  <a:cxn ang="0">
                    <a:pos x="T2" y="T3"/>
                  </a:cxn>
                  <a:cxn ang="0">
                    <a:pos x="T4" y="T5"/>
                  </a:cxn>
                  <a:cxn ang="0">
                    <a:pos x="T6" y="T7"/>
                  </a:cxn>
                  <a:cxn ang="0">
                    <a:pos x="T8" y="T9"/>
                  </a:cxn>
                </a:cxnLst>
                <a:rect l="0" t="0" r="r" b="b"/>
                <a:pathLst>
                  <a:path w="74" h="24">
                    <a:moveTo>
                      <a:pt x="0" y="24"/>
                    </a:moveTo>
                    <a:cubicBezTo>
                      <a:pt x="0" y="16"/>
                      <a:pt x="0" y="9"/>
                      <a:pt x="0" y="0"/>
                    </a:cubicBezTo>
                    <a:cubicBezTo>
                      <a:pt x="24" y="0"/>
                      <a:pt x="48" y="0"/>
                      <a:pt x="74" y="0"/>
                    </a:cubicBezTo>
                    <a:cubicBezTo>
                      <a:pt x="74" y="8"/>
                      <a:pt x="74" y="15"/>
                      <a:pt x="74" y="24"/>
                    </a:cubicBezTo>
                    <a:cubicBezTo>
                      <a:pt x="49" y="24"/>
                      <a:pt x="25" y="24"/>
                      <a:pt x="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4" name="Freeform 15">
                <a:extLst>
                  <a:ext uri="{FF2B5EF4-FFF2-40B4-BE49-F238E27FC236}">
                    <a16:creationId xmlns:a16="http://schemas.microsoft.com/office/drawing/2014/main" id="{684FA00E-DF43-4962-B558-E8200415D982}"/>
                  </a:ext>
                </a:extLst>
              </p:cNvPr>
              <p:cNvSpPr>
                <a:spLocks/>
              </p:cNvSpPr>
              <p:nvPr/>
            </p:nvSpPr>
            <p:spPr bwMode="auto">
              <a:xfrm>
                <a:off x="2922678" y="1340022"/>
                <a:ext cx="27723" cy="9136"/>
              </a:xfrm>
              <a:custGeom>
                <a:avLst/>
                <a:gdLst>
                  <a:gd name="T0" fmla="*/ 0 w 74"/>
                  <a:gd name="T1" fmla="*/ 24 h 24"/>
                  <a:gd name="T2" fmla="*/ 0 w 74"/>
                  <a:gd name="T3" fmla="*/ 0 h 24"/>
                  <a:gd name="T4" fmla="*/ 74 w 74"/>
                  <a:gd name="T5" fmla="*/ 0 h 24"/>
                  <a:gd name="T6" fmla="*/ 74 w 74"/>
                  <a:gd name="T7" fmla="*/ 24 h 24"/>
                  <a:gd name="T8" fmla="*/ 0 w 74"/>
                  <a:gd name="T9" fmla="*/ 24 h 24"/>
                </a:gdLst>
                <a:ahLst/>
                <a:cxnLst>
                  <a:cxn ang="0">
                    <a:pos x="T0" y="T1"/>
                  </a:cxn>
                  <a:cxn ang="0">
                    <a:pos x="T2" y="T3"/>
                  </a:cxn>
                  <a:cxn ang="0">
                    <a:pos x="T4" y="T5"/>
                  </a:cxn>
                  <a:cxn ang="0">
                    <a:pos x="T6" y="T7"/>
                  </a:cxn>
                  <a:cxn ang="0">
                    <a:pos x="T8" y="T9"/>
                  </a:cxn>
                </a:cxnLst>
                <a:rect l="0" t="0" r="r" b="b"/>
                <a:pathLst>
                  <a:path w="74" h="24">
                    <a:moveTo>
                      <a:pt x="0" y="24"/>
                    </a:moveTo>
                    <a:cubicBezTo>
                      <a:pt x="0" y="16"/>
                      <a:pt x="0" y="9"/>
                      <a:pt x="0" y="0"/>
                    </a:cubicBezTo>
                    <a:cubicBezTo>
                      <a:pt x="24" y="0"/>
                      <a:pt x="48" y="0"/>
                      <a:pt x="74" y="0"/>
                    </a:cubicBezTo>
                    <a:cubicBezTo>
                      <a:pt x="74" y="8"/>
                      <a:pt x="74" y="16"/>
                      <a:pt x="74" y="24"/>
                    </a:cubicBezTo>
                    <a:cubicBezTo>
                      <a:pt x="49" y="24"/>
                      <a:pt x="25" y="24"/>
                      <a:pt x="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5" name="Freeform 16">
                <a:extLst>
                  <a:ext uri="{FF2B5EF4-FFF2-40B4-BE49-F238E27FC236}">
                    <a16:creationId xmlns:a16="http://schemas.microsoft.com/office/drawing/2014/main" id="{53A2A68C-C1F6-4EC2-B68A-8E9DA7FF4BFE}"/>
                  </a:ext>
                </a:extLst>
              </p:cNvPr>
              <p:cNvSpPr>
                <a:spLocks/>
              </p:cNvSpPr>
              <p:nvPr/>
            </p:nvSpPr>
            <p:spPr bwMode="auto">
              <a:xfrm>
                <a:off x="2963790" y="1340022"/>
                <a:ext cx="27723" cy="9136"/>
              </a:xfrm>
              <a:custGeom>
                <a:avLst/>
                <a:gdLst>
                  <a:gd name="T0" fmla="*/ 74 w 74"/>
                  <a:gd name="T1" fmla="*/ 24 h 24"/>
                  <a:gd name="T2" fmla="*/ 0 w 74"/>
                  <a:gd name="T3" fmla="*/ 24 h 24"/>
                  <a:gd name="T4" fmla="*/ 0 w 74"/>
                  <a:gd name="T5" fmla="*/ 0 h 24"/>
                  <a:gd name="T6" fmla="*/ 74 w 74"/>
                  <a:gd name="T7" fmla="*/ 0 h 24"/>
                  <a:gd name="T8" fmla="*/ 74 w 74"/>
                  <a:gd name="T9" fmla="*/ 24 h 24"/>
                </a:gdLst>
                <a:ahLst/>
                <a:cxnLst>
                  <a:cxn ang="0">
                    <a:pos x="T0" y="T1"/>
                  </a:cxn>
                  <a:cxn ang="0">
                    <a:pos x="T2" y="T3"/>
                  </a:cxn>
                  <a:cxn ang="0">
                    <a:pos x="T4" y="T5"/>
                  </a:cxn>
                  <a:cxn ang="0">
                    <a:pos x="T6" y="T7"/>
                  </a:cxn>
                  <a:cxn ang="0">
                    <a:pos x="T8" y="T9"/>
                  </a:cxn>
                </a:cxnLst>
                <a:rect l="0" t="0" r="r" b="b"/>
                <a:pathLst>
                  <a:path w="74" h="24">
                    <a:moveTo>
                      <a:pt x="74" y="24"/>
                    </a:moveTo>
                    <a:cubicBezTo>
                      <a:pt x="48" y="24"/>
                      <a:pt x="25" y="24"/>
                      <a:pt x="0" y="24"/>
                    </a:cubicBezTo>
                    <a:cubicBezTo>
                      <a:pt x="0" y="16"/>
                      <a:pt x="0" y="8"/>
                      <a:pt x="0" y="0"/>
                    </a:cubicBezTo>
                    <a:cubicBezTo>
                      <a:pt x="25" y="0"/>
                      <a:pt x="49" y="0"/>
                      <a:pt x="74" y="0"/>
                    </a:cubicBezTo>
                    <a:cubicBezTo>
                      <a:pt x="74" y="8"/>
                      <a:pt x="74" y="16"/>
                      <a:pt x="7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6" name="Freeform 17">
                <a:extLst>
                  <a:ext uri="{FF2B5EF4-FFF2-40B4-BE49-F238E27FC236}">
                    <a16:creationId xmlns:a16="http://schemas.microsoft.com/office/drawing/2014/main" id="{9F726939-CFB8-42C6-B099-810470CC0D6C}"/>
                  </a:ext>
                </a:extLst>
              </p:cNvPr>
              <p:cNvSpPr>
                <a:spLocks/>
              </p:cNvSpPr>
              <p:nvPr/>
            </p:nvSpPr>
            <p:spPr bwMode="auto">
              <a:xfrm>
                <a:off x="2806747" y="1337817"/>
                <a:ext cx="14964" cy="13546"/>
              </a:xfrm>
              <a:custGeom>
                <a:avLst/>
                <a:gdLst>
                  <a:gd name="T0" fmla="*/ 40 w 40"/>
                  <a:gd name="T1" fmla="*/ 0 h 36"/>
                  <a:gd name="T2" fmla="*/ 40 w 40"/>
                  <a:gd name="T3" fmla="*/ 36 h 36"/>
                  <a:gd name="T4" fmla="*/ 0 w 40"/>
                  <a:gd name="T5" fmla="*/ 36 h 36"/>
                  <a:gd name="T6" fmla="*/ 0 w 40"/>
                  <a:gd name="T7" fmla="*/ 0 h 36"/>
                  <a:gd name="T8" fmla="*/ 40 w 40"/>
                  <a:gd name="T9" fmla="*/ 0 h 36"/>
                </a:gdLst>
                <a:ahLst/>
                <a:cxnLst>
                  <a:cxn ang="0">
                    <a:pos x="T0" y="T1"/>
                  </a:cxn>
                  <a:cxn ang="0">
                    <a:pos x="T2" y="T3"/>
                  </a:cxn>
                  <a:cxn ang="0">
                    <a:pos x="T4" y="T5"/>
                  </a:cxn>
                  <a:cxn ang="0">
                    <a:pos x="T6" y="T7"/>
                  </a:cxn>
                  <a:cxn ang="0">
                    <a:pos x="T8" y="T9"/>
                  </a:cxn>
                </a:cxnLst>
                <a:rect l="0" t="0" r="r" b="b"/>
                <a:pathLst>
                  <a:path w="40" h="36">
                    <a:moveTo>
                      <a:pt x="40" y="0"/>
                    </a:moveTo>
                    <a:cubicBezTo>
                      <a:pt x="40" y="13"/>
                      <a:pt x="40" y="24"/>
                      <a:pt x="40" y="36"/>
                    </a:cubicBezTo>
                    <a:cubicBezTo>
                      <a:pt x="27" y="36"/>
                      <a:pt x="14" y="36"/>
                      <a:pt x="0" y="36"/>
                    </a:cubicBezTo>
                    <a:cubicBezTo>
                      <a:pt x="0" y="25"/>
                      <a:pt x="0" y="13"/>
                      <a:pt x="0" y="0"/>
                    </a:cubicBezTo>
                    <a:cubicBezTo>
                      <a:pt x="13" y="0"/>
                      <a:pt x="26"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sp>
        <p:nvSpPr>
          <p:cNvPr id="215" name="Oval 214">
            <a:extLst>
              <a:ext uri="{FF2B5EF4-FFF2-40B4-BE49-F238E27FC236}">
                <a16:creationId xmlns:a16="http://schemas.microsoft.com/office/drawing/2014/main" id="{11CC6D13-39D0-4D30-95AA-5E8FC37159F1}"/>
              </a:ext>
            </a:extLst>
          </p:cNvPr>
          <p:cNvSpPr/>
          <p:nvPr/>
        </p:nvSpPr>
        <p:spPr>
          <a:xfrm flipH="1" flipV="1">
            <a:off x="738822" y="2866630"/>
            <a:ext cx="294137" cy="294136"/>
          </a:xfrm>
          <a:prstGeom prst="ellipse">
            <a:avLst/>
          </a:prstGeom>
          <a:solidFill>
            <a:srgbClr val="39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a:latin typeface="Segoe UI Light" panose="020B0502040204020203" pitchFamily="34" charset="0"/>
                <a:cs typeface="Segoe UI Light" panose="020B0502040204020203" pitchFamily="34" charset="0"/>
                <a:sym typeface="Wingdings" panose="05000000000000000000" pitchFamily="2" charset="2"/>
              </a:rPr>
              <a:t></a:t>
            </a:r>
            <a:endParaRPr lang="en-IN" sz="1400">
              <a:latin typeface="Segoe UI Light" panose="020B0502040204020203" pitchFamily="34" charset="0"/>
              <a:cs typeface="Segoe UI Light" panose="020B0502040204020203" pitchFamily="34" charset="0"/>
            </a:endParaRPr>
          </a:p>
        </p:txBody>
      </p:sp>
      <p:sp>
        <p:nvSpPr>
          <p:cNvPr id="94" name="Rectangle 93">
            <a:extLst>
              <a:ext uri="{FF2B5EF4-FFF2-40B4-BE49-F238E27FC236}">
                <a16:creationId xmlns:a16="http://schemas.microsoft.com/office/drawing/2014/main" id="{D09BB566-ACBA-FB41-B839-72B03D7385EB}"/>
              </a:ext>
            </a:extLst>
          </p:cNvPr>
          <p:cNvSpPr/>
          <p:nvPr/>
        </p:nvSpPr>
        <p:spPr>
          <a:xfrm>
            <a:off x="462327" y="437337"/>
            <a:ext cx="4980851" cy="341632"/>
          </a:xfrm>
          <a:prstGeom prst="rect">
            <a:avLst/>
          </a:prstGeom>
        </p:spPr>
        <p:txBody>
          <a:bodyPr wrap="none">
            <a:spAutoFit/>
          </a:bodyPr>
          <a:lstStyle/>
          <a:p>
            <a:pPr lvl="0">
              <a:lnSpc>
                <a:spcPct val="90000"/>
              </a:lnSpc>
              <a:defRPr/>
            </a:pPr>
            <a:r>
              <a:rPr lang="en-IN" b="1">
                <a:latin typeface="Montserrat" panose="02000505000000020004" pitchFamily="2" charset="77"/>
                <a:cs typeface="Segoe UI Semibold" panose="020B0702040204020203" pitchFamily="34" charset="0"/>
              </a:rPr>
              <a:t>CHANGE MANAGEMENT </a:t>
            </a:r>
            <a:r>
              <a:rPr lang="en-IN">
                <a:latin typeface="Montserrat Light" pitchFamily="2" charset="77"/>
                <a:cs typeface="Segoe UI Light" panose="020B0502040204020203" pitchFamily="34" charset="0"/>
              </a:rPr>
              <a:t>&amp;</a:t>
            </a:r>
            <a:r>
              <a:rPr lang="en-IN">
                <a:latin typeface="Montserrat Light" pitchFamily="2" charset="77"/>
                <a:cs typeface="Segoe UI Semibold" panose="020B0702040204020203" pitchFamily="34" charset="0"/>
              </a:rPr>
              <a:t> </a:t>
            </a:r>
            <a:r>
              <a:rPr lang="en-IN">
                <a:latin typeface="Montserrat Light" pitchFamily="2" charset="77"/>
                <a:cs typeface="Segoe UI Light" panose="020B0502040204020203" pitchFamily="34" charset="0"/>
              </a:rPr>
              <a:t>ENABLEMENT</a:t>
            </a:r>
          </a:p>
        </p:txBody>
      </p:sp>
      <p:pic>
        <p:nvPicPr>
          <p:cNvPr id="71" name="Picture 2" descr="Mind Free Icon">
            <a:extLst>
              <a:ext uri="{FF2B5EF4-FFF2-40B4-BE49-F238E27FC236}">
                <a16:creationId xmlns:a16="http://schemas.microsoft.com/office/drawing/2014/main" id="{C6608F71-7310-48D3-91F7-9A5E0D6C0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8281" y="437337"/>
            <a:ext cx="551391" cy="551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2" name="TextBox 71">
            <a:extLst>
              <a:ext uri="{FF2B5EF4-FFF2-40B4-BE49-F238E27FC236}">
                <a16:creationId xmlns:a16="http://schemas.microsoft.com/office/drawing/2014/main" id="{F6974EAB-0B54-4AE2-86E3-B59AE8F17AE4}"/>
              </a:ext>
            </a:extLst>
          </p:cNvPr>
          <p:cNvSpPr txBox="1"/>
          <p:nvPr/>
        </p:nvSpPr>
        <p:spPr>
          <a:xfrm>
            <a:off x="764184" y="1141514"/>
            <a:ext cx="10793232" cy="338554"/>
          </a:xfrm>
          <a:prstGeom prst="rect">
            <a:avLst/>
          </a:prstGeom>
          <a:noFill/>
        </p:spPr>
        <p:txBody>
          <a:bodyPr wrap="square">
            <a:spAutoFit/>
          </a:bodyPr>
          <a:lstStyle/>
          <a:p>
            <a:pPr algn="ctr"/>
            <a:r>
              <a:rPr lang="en-US" sz="1600" b="1">
                <a:effectLst/>
                <a:latin typeface="Montserrat SemiBold" panose="02000505000000020004" pitchFamily="2" charset="77"/>
              </a:rPr>
              <a:t>Our </a:t>
            </a:r>
            <a:r>
              <a:rPr lang="en-US" sz="1600" b="1">
                <a:solidFill>
                  <a:srgbClr val="395394"/>
                </a:solidFill>
                <a:effectLst/>
                <a:latin typeface="Montserrat SemiBold" panose="02000505000000020004" pitchFamily="2" charset="77"/>
              </a:rPr>
              <a:t>Change Management </a:t>
            </a:r>
            <a:r>
              <a:rPr lang="en-US" sz="1600" b="1">
                <a:effectLst/>
                <a:latin typeface="Montserrat SemiBold" panose="02000505000000020004" pitchFamily="2" charset="77"/>
              </a:rPr>
              <a:t>offerings improve user adoption, addresses continuous change and promotes self  sufficiency</a:t>
            </a:r>
            <a:endParaRPr lang="en-US" sz="1600" b="1">
              <a:latin typeface="Montserrat SemiBold" panose="02000505000000020004" pitchFamily="2" charset="77"/>
            </a:endParaRPr>
          </a:p>
        </p:txBody>
      </p:sp>
      <p:sp>
        <p:nvSpPr>
          <p:cNvPr id="73" name="TextBox 72">
            <a:extLst>
              <a:ext uri="{FF2B5EF4-FFF2-40B4-BE49-F238E27FC236}">
                <a16:creationId xmlns:a16="http://schemas.microsoft.com/office/drawing/2014/main" id="{741B4170-7821-497D-8525-F9C82D6BC1BF}"/>
              </a:ext>
            </a:extLst>
          </p:cNvPr>
          <p:cNvSpPr txBox="1"/>
          <p:nvPr/>
        </p:nvSpPr>
        <p:spPr>
          <a:xfrm>
            <a:off x="8963021" y="2105581"/>
            <a:ext cx="3013038" cy="307777"/>
          </a:xfrm>
          <a:prstGeom prst="rect">
            <a:avLst/>
          </a:prstGeom>
          <a:noFill/>
        </p:spPr>
        <p:txBody>
          <a:bodyPr wrap="square">
            <a:spAutoFit/>
          </a:bodyPr>
          <a:lstStyle/>
          <a:p>
            <a:pPr algn="ctr">
              <a:spcAft>
                <a:spcPts val="1200"/>
              </a:spcAft>
            </a:pPr>
            <a:r>
              <a:rPr lang="en-IN" sz="1400" b="1">
                <a:latin typeface="Montserrat SemiBold" panose="02000505000000020004" pitchFamily="2" charset="77"/>
                <a:cs typeface="Segoe UI Bold" panose="020B0802040204020203" pitchFamily="34" charset="0"/>
              </a:rPr>
              <a:t>Solution</a:t>
            </a:r>
          </a:p>
        </p:txBody>
      </p:sp>
    </p:spTree>
    <p:custDataLst>
      <p:tags r:id="rId1"/>
    </p:custDataLst>
    <p:extLst>
      <p:ext uri="{BB962C8B-B14F-4D97-AF65-F5344CB8AC3E}">
        <p14:creationId xmlns:p14="http://schemas.microsoft.com/office/powerpoint/2010/main" val="1755344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34">
      <a:dk1>
        <a:sysClr val="windowText" lastClr="000000"/>
      </a:dk1>
      <a:lt1>
        <a:sysClr val="window" lastClr="FFFFFF"/>
      </a:lt1>
      <a:dk2>
        <a:srgbClr val="44546A"/>
      </a:dk2>
      <a:lt2>
        <a:srgbClr val="E7E6E6"/>
      </a:lt2>
      <a:accent1>
        <a:srgbClr val="3B5CAD"/>
      </a:accent1>
      <a:accent2>
        <a:srgbClr val="54BDE3"/>
      </a:accent2>
      <a:accent3>
        <a:srgbClr val="2FA68C"/>
      </a:accent3>
      <a:accent4>
        <a:srgbClr val="F29F23"/>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D558CA13BFF24B9F5689158DF1201F" ma:contentTypeVersion="9" ma:contentTypeDescription="Create a new document." ma:contentTypeScope="" ma:versionID="5a76692ae55c601ce2de9fc819755ae4">
  <xsd:schema xmlns:xsd="http://www.w3.org/2001/XMLSchema" xmlns:xs="http://www.w3.org/2001/XMLSchema" xmlns:p="http://schemas.microsoft.com/office/2006/metadata/properties" xmlns:ns2="91a79e66-9d6f-407e-afef-acd11da617f6" xmlns:ns3="1bf5e955-cfe8-488c-b19d-4df76fa3802e" targetNamespace="http://schemas.microsoft.com/office/2006/metadata/properties" ma:root="true" ma:fieldsID="7f82aee9b217549627f4fb9b9dd06ccd" ns2:_="" ns3:_="">
    <xsd:import namespace="91a79e66-9d6f-407e-afef-acd11da617f6"/>
    <xsd:import namespace="1bf5e955-cfe8-488c-b19d-4df76fa380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79e66-9d6f-407e-afef-acd11da617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f5e955-cfe8-488c-b19d-4df76fa380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9C5D04-122B-4231-A32B-6D2926911D73}">
  <ds:schemaRefs>
    <ds:schemaRef ds:uri="1bf5e955-cfe8-488c-b19d-4df76fa3802e"/>
    <ds:schemaRef ds:uri="91a79e66-9d6f-407e-afef-acd11da617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4034DB-0E40-49FC-A438-6F1BB5BEAEB9}">
  <ds:schemaRefs>
    <ds:schemaRef ds:uri="http://schemas.microsoft.com/sharepoint/v3/contenttype/forms"/>
  </ds:schemaRefs>
</ds:datastoreItem>
</file>

<file path=customXml/itemProps3.xml><?xml version="1.0" encoding="utf-8"?>
<ds:datastoreItem xmlns:ds="http://schemas.openxmlformats.org/officeDocument/2006/customXml" ds:itemID="{942805D5-15CE-4261-92C4-B2588BA30C6B}">
  <ds:schemaRefs>
    <ds:schemaRef ds:uri="http://www.w3.org/XML/1998/namespace"/>
    <ds:schemaRef ds:uri="http://schemas.microsoft.com/office/2006/metadata/properties"/>
    <ds:schemaRef ds:uri="http://schemas.microsoft.com/office/infopath/2007/PartnerControls"/>
    <ds:schemaRef ds:uri="http://purl.org/dc/terms/"/>
    <ds:schemaRef ds:uri="91a79e66-9d6f-407e-afef-acd11da617f6"/>
    <ds:schemaRef ds:uri="http://purl.org/dc/elements/1.1/"/>
    <ds:schemaRef ds:uri="http://purl.org/dc/dcmitype/"/>
    <ds:schemaRef ds:uri="http://schemas.microsoft.com/office/2006/documentManagement/types"/>
    <ds:schemaRef ds:uri="1bf5e955-cfe8-488c-b19d-4df76fa3802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1303</TotalTime>
  <Words>3045</Words>
  <Application>Microsoft Office PowerPoint</Application>
  <PresentationFormat>Widescreen</PresentationFormat>
  <Paragraphs>334</Paragraphs>
  <Slides>18</Slides>
  <Notes>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18</vt:i4>
      </vt:variant>
    </vt:vector>
  </HeadingPairs>
  <TitlesOfParts>
    <vt:vector size="35" baseType="lpstr">
      <vt:lpstr>Arial</vt:lpstr>
      <vt:lpstr>Calibri</vt:lpstr>
      <vt:lpstr>Calibri Light</vt:lpstr>
      <vt:lpstr>Fauna One</vt:lpstr>
      <vt:lpstr>Georgia</vt:lpstr>
      <vt:lpstr>Montserrat</vt:lpstr>
      <vt:lpstr>Montserrat Light</vt:lpstr>
      <vt:lpstr>Montserrat Medium</vt:lpstr>
      <vt:lpstr>Montserrat SemiBold</vt:lpstr>
      <vt:lpstr>Roboto</vt:lpstr>
      <vt:lpstr>Segoe UI</vt:lpstr>
      <vt:lpstr>Segoe UI Bold</vt:lpstr>
      <vt:lpstr>Segoe UI Light</vt:lpstr>
      <vt:lpstr>Segoe UI Semibold</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Internal Project Notes – Background, Deployment &amp; Benefits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Salman .</dc:creator>
  <cp:lastModifiedBy>Gwendolyn Glasner</cp:lastModifiedBy>
  <cp:revision>2</cp:revision>
  <dcterms:created xsi:type="dcterms:W3CDTF">2021-07-15T15:03:08Z</dcterms:created>
  <dcterms:modified xsi:type="dcterms:W3CDTF">2022-03-07T17:26:26Z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34D923D2-94B5-4AFD-9D89-9FAE6C2E803F</vt:lpwstr>
  </property>
  <property fmtid="{D5CDD505-2E9C-101B-9397-08002B2CF9AE}" pid="3" name="ArticulatePath">
    <vt:lpwstr>SAP Innovation Center_MS_v2</vt:lpwstr>
  </property>
  <property fmtid="{D5CDD505-2E9C-101B-9397-08002B2CF9AE}" pid="4" name="ContentTypeId">
    <vt:lpwstr>0x01010000D558CA13BFF24B9F5689158DF1201F</vt:lpwstr>
  </property>
</Properties>
</file>