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</p:sldMasterIdLst>
  <p:notesMasterIdLst>
    <p:notesMasterId r:id="rId16"/>
  </p:notesMasterIdLst>
  <p:sldIdLst>
    <p:sldId id="272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s, Chris" initials="AC" lastIdx="1" clrIdx="0">
    <p:extLst>
      <p:ext uri="{19B8F6BF-5375-455C-9EA6-DF929625EA0E}">
        <p15:presenceInfo xmlns:p15="http://schemas.microsoft.com/office/powerpoint/2012/main" userId="S-1-5-21-727530060-1425108022-637696952-1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0" autoAdjust="0"/>
  </p:normalViewPr>
  <p:slideViewPr>
    <p:cSldViewPr snapToGrid="0" showGuides="1">
      <p:cViewPr varScale="1">
        <p:scale>
          <a:sx n="98" d="100"/>
          <a:sy n="98" d="100"/>
        </p:scale>
        <p:origin x="72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53848616"/>
        <c:axId val="153849008"/>
      </c:barChart>
      <c:catAx>
        <c:axId val="15384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849008"/>
        <c:crosses val="autoZero"/>
        <c:auto val="1"/>
        <c:lblAlgn val="ctr"/>
        <c:lblOffset val="100"/>
        <c:noMultiLvlLbl val="0"/>
      </c:catAx>
      <c:valAx>
        <c:axId val="153849008"/>
        <c:scaling>
          <c:orientation val="minMax"/>
          <c:min val="0"/>
        </c:scaling>
        <c:delete val="0"/>
        <c:axPos val="l"/>
        <c:numFmt formatCode="_([$$-409]* #,##0.0_);_([$$-409]* \(#,##0.0\);_([$$-409]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535030552"/>
        <c:axId val="535030944"/>
      </c:barChart>
      <c:catAx>
        <c:axId val="53503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5030944"/>
        <c:crosses val="autoZero"/>
        <c:auto val="1"/>
        <c:lblAlgn val="ctr"/>
        <c:lblOffset val="100"/>
        <c:noMultiLvlLbl val="0"/>
      </c:catAx>
      <c:valAx>
        <c:axId val="535030944"/>
        <c:scaling>
          <c:orientation val="minMax"/>
          <c:min val="0"/>
        </c:scaling>
        <c:delete val="0"/>
        <c:axPos val="l"/>
        <c:numFmt formatCode="_([$$-409]* #,##0.0_);_([$$-409]* \(#,##0.0\);_([$$-409]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03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711A3-BC67-4292-902E-A558703D8096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A11F-E4EB-4D92-8510-8CD3076E6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0A11F-E4EB-4D92-8510-8CD3076E6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4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oper Standar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207974"/>
            <a:ext cx="12200965" cy="6863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8965" y="6860712"/>
            <a:ext cx="12192000" cy="1587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3568" y="3898283"/>
            <a:ext cx="7802822" cy="64758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Autofit/>
          </a:bodyPr>
          <a:lstStyle>
            <a:lvl1pPr>
              <a:def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813568" y="4582907"/>
            <a:ext cx="7802822" cy="567267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77" y="2943922"/>
            <a:ext cx="5895201" cy="954361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965" y="6860712"/>
            <a:ext cx="12192000" cy="1587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0901" y="1206922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92457" y="1208111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977941" y="1210857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0901" y="1632400"/>
            <a:ext cx="3373437" cy="4463599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09281" y="1632400"/>
            <a:ext cx="3373437" cy="4463599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977940" y="1632400"/>
            <a:ext cx="3373437" cy="4463599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4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 -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0901" y="1206922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92457" y="1208111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977941" y="1210857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16385" y="1625600"/>
            <a:ext cx="3373437" cy="4470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815975" y="1625600"/>
            <a:ext cx="3373438" cy="447040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392867" y="1625600"/>
            <a:ext cx="3373437" cy="4470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392457" y="1625600"/>
            <a:ext cx="3373438" cy="447040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7968940" y="1632110"/>
            <a:ext cx="3373437" cy="4470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7968530" y="1632110"/>
            <a:ext cx="3373438" cy="447040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</p:spTree>
    <p:extLst>
      <p:ext uri="{BB962C8B-B14F-4D97-AF65-F5344CB8AC3E}">
        <p14:creationId xmlns:p14="http://schemas.microsoft.com/office/powerpoint/2010/main" val="91848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93434" y="2219418"/>
            <a:ext cx="3373722" cy="3556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 userDrawn="1"/>
        </p:nvGraphicFramePr>
        <p:xfrm>
          <a:off x="3998323" y="3443526"/>
          <a:ext cx="3679047" cy="262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820901" y="2219417"/>
            <a:ext cx="3373722" cy="35620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 userDrawn="1"/>
        </p:nvSpPr>
        <p:spPr bwMode="invGray">
          <a:xfrm>
            <a:off x="980393" y="3200147"/>
            <a:ext cx="3133953" cy="330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898" tIns="44449" rIns="88898" bIns="44449" anchor="ctr"/>
          <a:lstStyle/>
          <a:p>
            <a:pPr algn="ctr" defTabSz="889000" eaLnBrk="0" hangingPunct="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977656" y="2219417"/>
            <a:ext cx="3373722" cy="35622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art Placeholder 23"/>
          <p:cNvSpPr>
            <a:spLocks noGrp="1"/>
          </p:cNvSpPr>
          <p:nvPr>
            <p:ph type="chart" sz="quarter" idx="10" hasCustomPrompt="1"/>
          </p:nvPr>
        </p:nvSpPr>
        <p:spPr>
          <a:xfrm>
            <a:off x="996977" y="2317541"/>
            <a:ext cx="3036888" cy="3347893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Click icon below to add chart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0901" y="1801395"/>
            <a:ext cx="3373437" cy="3635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of Graph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92457" y="1802584"/>
            <a:ext cx="3373437" cy="3635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of Graph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977941" y="1805330"/>
            <a:ext cx="3373437" cy="3635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of Graph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20900" y="1366284"/>
            <a:ext cx="10530478" cy="338554"/>
          </a:xfrm>
          <a:solidFill>
            <a:srgbClr val="00539F"/>
          </a:solidFill>
        </p:spPr>
        <p:txBody>
          <a:bodyPr anchor="ctr">
            <a:spAutoFit/>
          </a:bodyPr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The Takeaway of the Trend</a:t>
            </a:r>
          </a:p>
        </p:txBody>
      </p:sp>
      <p:sp>
        <p:nvSpPr>
          <p:cNvPr id="20" name="Chart Placeholder 23"/>
          <p:cNvSpPr>
            <a:spLocks noGrp="1"/>
          </p:cNvSpPr>
          <p:nvPr>
            <p:ph type="chart" sz="quarter" idx="17" hasCustomPrompt="1"/>
          </p:nvPr>
        </p:nvSpPr>
        <p:spPr>
          <a:xfrm>
            <a:off x="4577556" y="2317541"/>
            <a:ext cx="3036888" cy="3347893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Click icon below to add chart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21" name="Chart Placeholder 23"/>
          <p:cNvSpPr>
            <a:spLocks noGrp="1"/>
          </p:cNvSpPr>
          <p:nvPr>
            <p:ph type="chart" sz="quarter" idx="18" hasCustomPrompt="1"/>
          </p:nvPr>
        </p:nvSpPr>
        <p:spPr>
          <a:xfrm>
            <a:off x="8146073" y="2317541"/>
            <a:ext cx="3036888" cy="3347893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Click icon below to add chart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</p:spTree>
    <p:extLst>
      <p:ext uri="{BB962C8B-B14F-4D97-AF65-F5344CB8AC3E}">
        <p14:creationId xmlns:p14="http://schemas.microsoft.com/office/powerpoint/2010/main" val="110401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 userDrawn="1"/>
        </p:nvSpPr>
        <p:spPr bwMode="auto">
          <a:xfrm>
            <a:off x="1850522" y="1114238"/>
            <a:ext cx="3248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1" kern="1200" cap="all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cap="none" baseline="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24923" y="1136331"/>
            <a:ext cx="468539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51868" y="1136331"/>
            <a:ext cx="468539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23751" y="3828939"/>
            <a:ext cx="468539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51866" y="3828939"/>
            <a:ext cx="468539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23373" y="1556921"/>
            <a:ext cx="4685776" cy="21106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240710" y="1556921"/>
            <a:ext cx="4685776" cy="21106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23372" y="4261509"/>
            <a:ext cx="4685776" cy="21106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51866" y="4261509"/>
            <a:ext cx="4685776" cy="21106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544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 - Object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1230683" y="1528763"/>
            <a:ext cx="4687159" cy="2138180"/>
          </a:xfrm>
          <a:ln>
            <a:noFill/>
          </a:ln>
        </p:spPr>
        <p:txBody>
          <a:bodyPr/>
          <a:lstStyle>
            <a:lvl1pPr marL="0" indent="0">
              <a:buNone/>
              <a:defRPr sz="11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256029" y="1536690"/>
            <a:ext cx="4681436" cy="2130061"/>
          </a:xfrm>
          <a:ln>
            <a:noFill/>
          </a:ln>
        </p:spPr>
        <p:txBody>
          <a:bodyPr/>
          <a:lstStyle>
            <a:lvl1pPr marL="0" indent="0">
              <a:buNone/>
              <a:defRPr sz="11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1227914" y="4236208"/>
            <a:ext cx="4681436" cy="2129197"/>
          </a:xfrm>
          <a:ln>
            <a:noFill/>
          </a:ln>
        </p:spPr>
        <p:txBody>
          <a:bodyPr/>
          <a:lstStyle>
            <a:lvl1pPr marL="0" indent="0">
              <a:buNone/>
              <a:defRPr sz="11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262975" y="4236208"/>
            <a:ext cx="4681436" cy="2129197"/>
          </a:xfrm>
          <a:ln>
            <a:noFill/>
          </a:ln>
        </p:spPr>
        <p:txBody>
          <a:bodyPr/>
          <a:lstStyle>
            <a:lvl1pPr marL="0" indent="0">
              <a:buNone/>
              <a:defRPr sz="11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 bwMode="auto">
          <a:xfrm>
            <a:off x="1857644" y="1114238"/>
            <a:ext cx="3244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1" kern="1200" cap="all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cap="none" baseline="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32045" y="1140685"/>
            <a:ext cx="4678275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58990" y="1136331"/>
            <a:ext cx="4678275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30873" y="3828939"/>
            <a:ext cx="4678275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58988" y="3865421"/>
            <a:ext cx="4678275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262975" y="1528762"/>
            <a:ext cx="4681436" cy="21388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6256029" y="4236208"/>
            <a:ext cx="4681436" cy="21379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235708" y="4236385"/>
            <a:ext cx="4681436" cy="21379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33371" y="1529325"/>
            <a:ext cx="4681436" cy="21388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48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9600" y="1219199"/>
            <a:ext cx="5349549" cy="5184017"/>
          </a:xfrm>
        </p:spPr>
        <p:txBody>
          <a:bodyPr/>
          <a:lstStyle>
            <a:lvl1pPr>
              <a:spcBef>
                <a:spcPts val="576"/>
              </a:spcBef>
              <a:defRPr/>
            </a:lvl1pPr>
            <a:lvl2pPr>
              <a:spcBef>
                <a:spcPts val="480"/>
              </a:spcBef>
              <a:defRPr/>
            </a:lvl2pPr>
            <a:lvl3pPr>
              <a:spcBef>
                <a:spcPts val="432"/>
              </a:spcBef>
              <a:defRPr/>
            </a:lvl3pPr>
            <a:lvl4pPr>
              <a:spcBef>
                <a:spcPts val="384"/>
              </a:spcBef>
              <a:defRPr/>
            </a:lvl4pPr>
            <a:lvl5pPr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Insert short supporting statement (avoid complete sentences)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232851" y="1219199"/>
            <a:ext cx="5349549" cy="5184017"/>
          </a:xfrm>
        </p:spPr>
        <p:txBody>
          <a:bodyPr/>
          <a:lstStyle>
            <a:lvl1pPr>
              <a:spcBef>
                <a:spcPts val="576"/>
              </a:spcBef>
              <a:defRPr/>
            </a:lvl1pPr>
            <a:lvl2pPr>
              <a:spcBef>
                <a:spcPts val="480"/>
              </a:spcBef>
              <a:defRPr/>
            </a:lvl2pPr>
            <a:lvl3pPr>
              <a:spcBef>
                <a:spcPts val="432"/>
              </a:spcBef>
              <a:defRPr/>
            </a:lvl3pPr>
            <a:lvl4pPr>
              <a:spcBef>
                <a:spcPts val="384"/>
              </a:spcBef>
              <a:defRPr/>
            </a:lvl4pPr>
            <a:lvl5pPr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Insert short supporting statement (avoid complete sentences)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9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Slide (Full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202157" y="6540501"/>
            <a:ext cx="94156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DC66650F-1B42-49C2-AE3F-C3CB5C7C31FE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0042882" y="6539176"/>
            <a:ext cx="180999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5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oper Standar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EA01D5-6692-4790-B544-53E42639D2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-210315"/>
            <a:ext cx="12200965" cy="68630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8965" y="6860712"/>
            <a:ext cx="12192000" cy="1587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965" y="6860712"/>
            <a:ext cx="12192000" cy="1587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3D8C52F-ACEF-4266-9B0A-A66C3401F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568" y="3898283"/>
            <a:ext cx="7802822" cy="64758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Autofit/>
          </a:bodyPr>
          <a:lstStyle>
            <a:lvl1pPr>
              <a:def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D1B4C41-AEF3-44D6-A080-1373CCF4D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568" y="4582907"/>
            <a:ext cx="7802822" cy="567267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6BB1A8-8F2F-4ABF-A0CA-58BDC3E304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77" y="2943922"/>
            <a:ext cx="5895201" cy="9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8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19200"/>
            <a:ext cx="10972800" cy="5181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en-US" dirty="0"/>
              <a:t>Insert short supporting statement (avoid complete sentences)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</p:spTree>
    <p:extLst>
      <p:ext uri="{BB962C8B-B14F-4D97-AF65-F5344CB8AC3E}">
        <p14:creationId xmlns:p14="http://schemas.microsoft.com/office/powerpoint/2010/main" val="175932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19200"/>
            <a:ext cx="10972800" cy="5181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en-US" dirty="0"/>
              <a:t>Insert short supporting statement (avoid complete sentences)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</p:spTree>
    <p:extLst>
      <p:ext uri="{BB962C8B-B14F-4D97-AF65-F5344CB8AC3E}">
        <p14:creationId xmlns:p14="http://schemas.microsoft.com/office/powerpoint/2010/main" val="141681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</p:spTree>
    <p:extLst>
      <p:ext uri="{BB962C8B-B14F-4D97-AF65-F5344CB8AC3E}">
        <p14:creationId xmlns:p14="http://schemas.microsoft.com/office/powerpoint/2010/main" val="3253923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8165"/>
            <a:ext cx="12192000" cy="4901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399568"/>
            <a:ext cx="7591044" cy="901701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43100" y="3571709"/>
            <a:ext cx="7591044" cy="567267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77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Photo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600325" y="1795463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2600324" y="3115720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2600323" y="4431607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93" y="3007729"/>
            <a:ext cx="1174962" cy="1214127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198852" y="2373746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5198852" y="1851892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198852" y="372225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5198852" y="320040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198852" y="501765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5198852" y="449580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97514" y="1795795"/>
            <a:ext cx="5054" cy="38375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</p:spTree>
    <p:extLst>
      <p:ext uri="{BB962C8B-B14F-4D97-AF65-F5344CB8AC3E}">
        <p14:creationId xmlns:p14="http://schemas.microsoft.com/office/powerpoint/2010/main" val="246091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3 Photo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88" y="2751893"/>
            <a:ext cx="1507589" cy="18677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497514" y="1795795"/>
            <a:ext cx="5054" cy="38375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 userDrawn="1">
            <p:ph type="pic" sz="quarter" idx="10"/>
          </p:nvPr>
        </p:nvSpPr>
        <p:spPr>
          <a:xfrm>
            <a:off x="2600325" y="1795463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2600324" y="3115720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 userDrawn="1">
            <p:ph type="pic" sz="quarter" idx="12"/>
          </p:nvPr>
        </p:nvSpPr>
        <p:spPr>
          <a:xfrm>
            <a:off x="2600323" y="4431607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198852" y="237620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17" name="Text Placeholder 1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198852" y="185435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19" name="Text Placeholder 1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198852" y="372225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21" name="Text Placeholder 1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98852" y="320040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2" name="Text Placeholder 13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198852" y="501765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26" name="Text Placeholder 13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198852" y="449580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</p:spTree>
    <p:extLst>
      <p:ext uri="{BB962C8B-B14F-4D97-AF65-F5344CB8AC3E}">
        <p14:creationId xmlns:p14="http://schemas.microsoft.com/office/powerpoint/2010/main" val="2413632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6325"/>
            <a:ext cx="4951605" cy="385297"/>
          </a:xfrm>
          <a:solidFill>
            <a:srgbClr val="00539F"/>
          </a:solidFill>
        </p:spPr>
        <p:txBody>
          <a:bodyPr anchor="ctr"/>
          <a:lstStyle>
            <a:lvl1pPr marL="0" indent="0" algn="ctr">
              <a:buFontTx/>
              <a:buNone/>
              <a:defRPr lang="en-US" sz="1800" b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466325"/>
            <a:ext cx="4951605" cy="385297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 Here (What Do These Two Items Indicate)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876425"/>
            <a:ext cx="4951413" cy="439102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 </a:t>
            </a:r>
            <a:br>
              <a:rPr lang="en-US" dirty="0"/>
            </a:br>
            <a:r>
              <a:rPr lang="en-US" dirty="0"/>
              <a:t>(avoid complete sentences)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1876425"/>
            <a:ext cx="4951413" cy="439102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 </a:t>
            </a:r>
            <a:br>
              <a:rPr lang="en-US" dirty="0"/>
            </a:br>
            <a:r>
              <a:rPr lang="en-US" dirty="0"/>
              <a:t>(avoid complete sentences)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071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s - Object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6325"/>
            <a:ext cx="4951605" cy="385297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lang="en-US" sz="1800" b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466325"/>
            <a:ext cx="4951605" cy="385297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38200" y="1873899"/>
            <a:ext cx="4951605" cy="439095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19063" indent="0">
              <a:spcBef>
                <a:spcPts val="1800"/>
              </a:spcBef>
              <a:buNone/>
              <a:defRPr sz="1200"/>
            </a:lvl1pPr>
            <a:lvl2pPr marL="798513" indent="-285750"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“Two topic – text” layout for a text version of this template)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 Here (What Do These Two Items Indicate)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95999" y="1873899"/>
            <a:ext cx="4951605" cy="439095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19063" indent="0">
              <a:spcBef>
                <a:spcPts val="1800"/>
              </a:spcBef>
              <a:buNone/>
              <a:defRPr sz="1200"/>
            </a:lvl1pPr>
            <a:lvl2pPr marL="798513" indent="-285750"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“Two topic – text” layout for a text version of this template) </a:t>
            </a:r>
          </a:p>
        </p:txBody>
      </p:sp>
    </p:spTree>
    <p:extLst>
      <p:ext uri="{BB962C8B-B14F-4D97-AF65-F5344CB8AC3E}">
        <p14:creationId xmlns:p14="http://schemas.microsoft.com/office/powerpoint/2010/main" val="2676742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s Objec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64175" y="1910265"/>
            <a:ext cx="6480125" cy="1751631"/>
          </a:xfrm>
          <a:ln>
            <a:noFill/>
          </a:ln>
        </p:spPr>
        <p:txBody>
          <a:bodyPr/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730829" y="1902675"/>
            <a:ext cx="4187550" cy="1759221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Click icon below to add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829" y="3903662"/>
            <a:ext cx="4187549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48955" y="1546728"/>
            <a:ext cx="4187549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723430" y="4267200"/>
            <a:ext cx="4187550" cy="1759221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Click icon below to add object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064175" y="4267200"/>
            <a:ext cx="6480125" cy="1751631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126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0901" y="1206922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92457" y="1208111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977941" y="1210857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0901" y="1632400"/>
            <a:ext cx="3373437" cy="4463599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09281" y="1632400"/>
            <a:ext cx="3373437" cy="4463599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977940" y="1632400"/>
            <a:ext cx="3373437" cy="4463599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623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 -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0901" y="1206922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92457" y="1208111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977941" y="1210857"/>
            <a:ext cx="337343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16385" y="1625600"/>
            <a:ext cx="3373437" cy="4470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815975" y="1625600"/>
            <a:ext cx="3373438" cy="447040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392867" y="1625600"/>
            <a:ext cx="3373437" cy="4470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392457" y="1625600"/>
            <a:ext cx="3373438" cy="447040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7968940" y="1632110"/>
            <a:ext cx="3373437" cy="4470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7968530" y="1632110"/>
            <a:ext cx="3373438" cy="447040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</p:spTree>
    <p:extLst>
      <p:ext uri="{BB962C8B-B14F-4D97-AF65-F5344CB8AC3E}">
        <p14:creationId xmlns:p14="http://schemas.microsoft.com/office/powerpoint/2010/main" val="272254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93434" y="2219418"/>
            <a:ext cx="3373722" cy="3556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 userDrawn="1"/>
        </p:nvGraphicFramePr>
        <p:xfrm>
          <a:off x="3998323" y="3443526"/>
          <a:ext cx="3679047" cy="262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820901" y="2219417"/>
            <a:ext cx="3373722" cy="35620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 userDrawn="1"/>
        </p:nvSpPr>
        <p:spPr bwMode="invGray">
          <a:xfrm>
            <a:off x="980393" y="3200147"/>
            <a:ext cx="3133953" cy="330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898" tIns="44449" rIns="88898" bIns="44449" anchor="ctr"/>
          <a:lstStyle/>
          <a:p>
            <a:pPr algn="ctr" defTabSz="889000" eaLnBrk="0" hangingPunct="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977656" y="2219417"/>
            <a:ext cx="3373722" cy="35622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art Placeholder 23"/>
          <p:cNvSpPr>
            <a:spLocks noGrp="1"/>
          </p:cNvSpPr>
          <p:nvPr>
            <p:ph type="chart" sz="quarter" idx="10" hasCustomPrompt="1"/>
          </p:nvPr>
        </p:nvSpPr>
        <p:spPr>
          <a:xfrm>
            <a:off x="996977" y="2317541"/>
            <a:ext cx="3036888" cy="3347893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Click icon below to add chart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0901" y="1801395"/>
            <a:ext cx="3373437" cy="3635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of Graph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92457" y="1802584"/>
            <a:ext cx="3373437" cy="3635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of Graph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977941" y="1805330"/>
            <a:ext cx="3373437" cy="3635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of Graph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20900" y="1366284"/>
            <a:ext cx="10530478" cy="338554"/>
          </a:xfrm>
          <a:solidFill>
            <a:srgbClr val="00539F"/>
          </a:solidFill>
        </p:spPr>
        <p:txBody>
          <a:bodyPr anchor="ctr">
            <a:spAutoFit/>
          </a:bodyPr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The Takeaway of the Trend</a:t>
            </a:r>
          </a:p>
        </p:txBody>
      </p:sp>
      <p:sp>
        <p:nvSpPr>
          <p:cNvPr id="20" name="Chart Placeholder 23"/>
          <p:cNvSpPr>
            <a:spLocks noGrp="1"/>
          </p:cNvSpPr>
          <p:nvPr>
            <p:ph type="chart" sz="quarter" idx="17" hasCustomPrompt="1"/>
          </p:nvPr>
        </p:nvSpPr>
        <p:spPr>
          <a:xfrm>
            <a:off x="4577556" y="2317541"/>
            <a:ext cx="3036888" cy="3347893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Click icon below to add chart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21" name="Chart Placeholder 23"/>
          <p:cNvSpPr>
            <a:spLocks noGrp="1"/>
          </p:cNvSpPr>
          <p:nvPr>
            <p:ph type="chart" sz="quarter" idx="18" hasCustomPrompt="1"/>
          </p:nvPr>
        </p:nvSpPr>
        <p:spPr>
          <a:xfrm>
            <a:off x="8146073" y="2317541"/>
            <a:ext cx="3036888" cy="3347893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Click icon below to add chart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</p:spTree>
    <p:extLst>
      <p:ext uri="{BB962C8B-B14F-4D97-AF65-F5344CB8AC3E}">
        <p14:creationId xmlns:p14="http://schemas.microsoft.com/office/powerpoint/2010/main" val="173205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</p:spTree>
    <p:extLst>
      <p:ext uri="{BB962C8B-B14F-4D97-AF65-F5344CB8AC3E}">
        <p14:creationId xmlns:p14="http://schemas.microsoft.com/office/powerpoint/2010/main" val="1233499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 userDrawn="1"/>
        </p:nvSpPr>
        <p:spPr bwMode="auto">
          <a:xfrm>
            <a:off x="1850522" y="1114238"/>
            <a:ext cx="3248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1" kern="1200" cap="all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cap="none" baseline="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24923" y="1136331"/>
            <a:ext cx="468539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51868" y="1136331"/>
            <a:ext cx="468539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23751" y="3828939"/>
            <a:ext cx="468539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51866" y="3828939"/>
            <a:ext cx="4685397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23373" y="1556921"/>
            <a:ext cx="4685776" cy="21106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240710" y="1556921"/>
            <a:ext cx="4685776" cy="21106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23372" y="4261509"/>
            <a:ext cx="4685776" cy="21106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51866" y="4261509"/>
            <a:ext cx="4685776" cy="21106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91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 - Object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1230683" y="1528763"/>
            <a:ext cx="4687159" cy="2138180"/>
          </a:xfrm>
          <a:ln>
            <a:noFill/>
          </a:ln>
        </p:spPr>
        <p:txBody>
          <a:bodyPr/>
          <a:lstStyle>
            <a:lvl1pPr marL="0" indent="0">
              <a:buNone/>
              <a:defRPr sz="11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256029" y="1536690"/>
            <a:ext cx="4681436" cy="2130061"/>
          </a:xfrm>
          <a:ln>
            <a:noFill/>
          </a:ln>
        </p:spPr>
        <p:txBody>
          <a:bodyPr/>
          <a:lstStyle>
            <a:lvl1pPr marL="0" indent="0">
              <a:buNone/>
              <a:defRPr sz="11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1227914" y="4236208"/>
            <a:ext cx="4681436" cy="2129197"/>
          </a:xfrm>
          <a:ln>
            <a:noFill/>
          </a:ln>
        </p:spPr>
        <p:txBody>
          <a:bodyPr/>
          <a:lstStyle>
            <a:lvl1pPr marL="0" indent="0">
              <a:buNone/>
              <a:defRPr sz="11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262975" y="4236208"/>
            <a:ext cx="4681436" cy="2129197"/>
          </a:xfrm>
          <a:ln>
            <a:noFill/>
          </a:ln>
        </p:spPr>
        <p:txBody>
          <a:bodyPr/>
          <a:lstStyle>
            <a:lvl1pPr marL="0" indent="0">
              <a:buNone/>
              <a:defRPr sz="11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“Three topic – text” layout for a text version of this template) 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 bwMode="auto">
          <a:xfrm>
            <a:off x="1857644" y="1114238"/>
            <a:ext cx="3244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1" kern="1200" cap="all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cap="none" baseline="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32045" y="1140685"/>
            <a:ext cx="4678275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58990" y="1136331"/>
            <a:ext cx="4678275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30873" y="3828939"/>
            <a:ext cx="4678275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58988" y="3865421"/>
            <a:ext cx="4678275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262975" y="1528762"/>
            <a:ext cx="4681436" cy="21388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6256029" y="4236208"/>
            <a:ext cx="4681436" cy="21379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235708" y="4236385"/>
            <a:ext cx="4681436" cy="21379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33371" y="1529325"/>
            <a:ext cx="4681436" cy="21388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2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9600" y="1219199"/>
            <a:ext cx="5349549" cy="5184017"/>
          </a:xfrm>
        </p:spPr>
        <p:txBody>
          <a:bodyPr/>
          <a:lstStyle>
            <a:lvl1pPr>
              <a:spcBef>
                <a:spcPts val="576"/>
              </a:spcBef>
              <a:defRPr/>
            </a:lvl1pPr>
            <a:lvl2pPr>
              <a:spcBef>
                <a:spcPts val="480"/>
              </a:spcBef>
              <a:defRPr/>
            </a:lvl2pPr>
            <a:lvl3pPr>
              <a:spcBef>
                <a:spcPts val="432"/>
              </a:spcBef>
              <a:defRPr/>
            </a:lvl3pPr>
            <a:lvl4pPr>
              <a:spcBef>
                <a:spcPts val="384"/>
              </a:spcBef>
              <a:defRPr/>
            </a:lvl4pPr>
            <a:lvl5pPr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Insert short supporting statement (avoid complete sentences)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232851" y="1219199"/>
            <a:ext cx="5349549" cy="5184017"/>
          </a:xfrm>
        </p:spPr>
        <p:txBody>
          <a:bodyPr/>
          <a:lstStyle>
            <a:lvl1pPr>
              <a:spcBef>
                <a:spcPts val="576"/>
              </a:spcBef>
              <a:defRPr/>
            </a:lvl1pPr>
            <a:lvl2pPr>
              <a:spcBef>
                <a:spcPts val="480"/>
              </a:spcBef>
              <a:defRPr/>
            </a:lvl2pPr>
            <a:lvl3pPr>
              <a:spcBef>
                <a:spcPts val="432"/>
              </a:spcBef>
              <a:defRPr/>
            </a:lvl3pPr>
            <a:lvl4pPr>
              <a:spcBef>
                <a:spcPts val="384"/>
              </a:spcBef>
              <a:defRPr/>
            </a:lvl4pPr>
            <a:lvl5pPr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Insert short supporting statement (avoid complete sentences)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2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0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per 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055"/>
            <a:ext cx="10972800" cy="86836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cap="none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08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fg Photo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3727889" y="1795463"/>
            <a:ext cx="2297113" cy="12017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3727888" y="3115720"/>
            <a:ext cx="2297113" cy="12017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3727887" y="4431607"/>
            <a:ext cx="2297113" cy="12017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326416" y="2373746"/>
            <a:ext cx="4859548" cy="521854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326416" y="1851892"/>
            <a:ext cx="4859548" cy="521854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326416" y="3722254"/>
            <a:ext cx="4859548" cy="521854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326416" y="3200400"/>
            <a:ext cx="4859548" cy="521854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326416" y="5017654"/>
            <a:ext cx="4859548" cy="521854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326416" y="4495800"/>
            <a:ext cx="4859548" cy="521854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055"/>
            <a:ext cx="10972800" cy="874927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Add Headline Here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63C518A-ECDC-479D-A317-22FACA337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9" y="2665812"/>
            <a:ext cx="3531588" cy="17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2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oper 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055"/>
            <a:ext cx="10972800" cy="84503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084217"/>
            <a:ext cx="10972800" cy="5319000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6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 flipV="1">
            <a:off x="0" y="6858000"/>
            <a:ext cx="12204700" cy="0"/>
          </a:xfrm>
          <a:prstGeom prst="lineInv">
            <a:avLst/>
          </a:prstGeom>
          <a:noFill/>
          <a:ln w="88900" cap="rnd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endParaRPr sz="100" dirty="0"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515100"/>
            <a:ext cx="152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5"/>
          <a:stretch/>
        </p:blipFill>
        <p:spPr>
          <a:xfrm>
            <a:off x="0" y="1918165"/>
            <a:ext cx="12192000" cy="4901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399568"/>
            <a:ext cx="7591044" cy="901701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43100" y="3571709"/>
            <a:ext cx="7591044" cy="567267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0"/>
            <a:ext cx="12200965" cy="4299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4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Photo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600325" y="1795463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2600324" y="3115720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2600323" y="4431607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3" y="3007729"/>
            <a:ext cx="1174962" cy="1214127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198852" y="2373746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5198852" y="1851892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198852" y="372225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5198852" y="320040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198852" y="501765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5198852" y="449580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97514" y="1795795"/>
            <a:ext cx="5054" cy="38375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</p:spTree>
    <p:extLst>
      <p:ext uri="{BB962C8B-B14F-4D97-AF65-F5344CB8AC3E}">
        <p14:creationId xmlns:p14="http://schemas.microsoft.com/office/powerpoint/2010/main" val="372713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3 Photo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88" y="2751893"/>
            <a:ext cx="1507589" cy="18677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497514" y="1795795"/>
            <a:ext cx="5054" cy="38375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 userDrawn="1">
            <p:ph type="pic" sz="quarter" idx="10"/>
          </p:nvPr>
        </p:nvSpPr>
        <p:spPr>
          <a:xfrm>
            <a:off x="2600325" y="1795463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2600324" y="3115720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 userDrawn="1">
            <p:ph type="pic" sz="quarter" idx="12"/>
          </p:nvPr>
        </p:nvSpPr>
        <p:spPr>
          <a:xfrm>
            <a:off x="2600323" y="4431607"/>
            <a:ext cx="2297113" cy="120173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198852" y="237620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17" name="Text Placeholder 1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198852" y="185435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19" name="Text Placeholder 1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198852" y="372225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21" name="Text Placeholder 1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98852" y="320040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2" name="Text Placeholder 13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198852" y="5017654"/>
            <a:ext cx="4859548" cy="521854"/>
          </a:xfrm>
          <a:noFill/>
        </p:spPr>
        <p:txBody>
          <a:bodyPr anchor="t"/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 (One sentence describing the title)</a:t>
            </a:r>
          </a:p>
        </p:txBody>
      </p:sp>
      <p:sp>
        <p:nvSpPr>
          <p:cNvPr id="26" name="Text Placeholder 13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198852" y="4495800"/>
            <a:ext cx="4859548" cy="521854"/>
          </a:xfrm>
          <a:noFill/>
        </p:spPr>
        <p:txBody>
          <a:bodyPr anchor="b"/>
          <a:lstStyle>
            <a:lvl1pPr marL="0" indent="0" algn="l">
              <a:buFontTx/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Headline Here (The “So What” of the Slide)</a:t>
            </a:r>
          </a:p>
        </p:txBody>
      </p:sp>
    </p:spTree>
    <p:extLst>
      <p:ext uri="{BB962C8B-B14F-4D97-AF65-F5344CB8AC3E}">
        <p14:creationId xmlns:p14="http://schemas.microsoft.com/office/powerpoint/2010/main" val="153071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6325"/>
            <a:ext cx="4951605" cy="385297"/>
          </a:xfrm>
          <a:solidFill>
            <a:srgbClr val="00539F"/>
          </a:solidFill>
        </p:spPr>
        <p:txBody>
          <a:bodyPr anchor="ctr"/>
          <a:lstStyle>
            <a:lvl1pPr marL="0" indent="0" algn="ctr">
              <a:buFontTx/>
              <a:buNone/>
              <a:defRPr lang="en-US" sz="1800" b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466325"/>
            <a:ext cx="4951605" cy="385297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 Here (What Do These Two Items Indicate)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876425"/>
            <a:ext cx="4951413" cy="439102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 </a:t>
            </a:r>
            <a:br>
              <a:rPr lang="en-US" dirty="0"/>
            </a:br>
            <a:r>
              <a:rPr lang="en-US" dirty="0"/>
              <a:t>(avoid complete sentences)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1876425"/>
            <a:ext cx="4951413" cy="439102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 </a:t>
            </a:r>
            <a:br>
              <a:rPr lang="en-US" dirty="0"/>
            </a:br>
            <a:r>
              <a:rPr lang="en-US" dirty="0"/>
              <a:t>(avoid complete sentences)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42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s - Object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6325"/>
            <a:ext cx="4951605" cy="385297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lang="en-US" sz="1800" b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466325"/>
            <a:ext cx="4951605" cy="385297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38200" y="1873899"/>
            <a:ext cx="4951605" cy="439095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19063" indent="0">
              <a:spcBef>
                <a:spcPts val="1800"/>
              </a:spcBef>
              <a:buNone/>
              <a:defRPr sz="1200"/>
            </a:lvl1pPr>
            <a:lvl2pPr marL="798513" indent="-285750"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“Two topic – text” layout for a text version of this template)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 Here (What Do These Two Items Indicate)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95999" y="1873899"/>
            <a:ext cx="4951605" cy="439095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19063" indent="0">
              <a:spcBef>
                <a:spcPts val="1800"/>
              </a:spcBef>
              <a:buNone/>
              <a:defRPr sz="1200"/>
            </a:lvl1pPr>
            <a:lvl2pPr marL="798513" indent="-285750"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icon below to add object </a:t>
            </a:r>
            <a:br>
              <a:rPr lang="en-US" dirty="0"/>
            </a:br>
            <a:r>
              <a:rPr lang="en-US" dirty="0"/>
              <a:t>(use “Two topic – text” layout for a text version of this template) </a:t>
            </a:r>
          </a:p>
        </p:txBody>
      </p:sp>
    </p:spTree>
    <p:extLst>
      <p:ext uri="{BB962C8B-B14F-4D97-AF65-F5344CB8AC3E}">
        <p14:creationId xmlns:p14="http://schemas.microsoft.com/office/powerpoint/2010/main" val="41316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s Objec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64175" y="1910265"/>
            <a:ext cx="6480125" cy="1751631"/>
          </a:xfrm>
          <a:ln>
            <a:noFill/>
          </a:ln>
        </p:spPr>
        <p:txBody>
          <a:bodyPr/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730829" y="1902675"/>
            <a:ext cx="4187550" cy="1759221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Click icon below to add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829" y="3903662"/>
            <a:ext cx="4187549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48955" y="1546728"/>
            <a:ext cx="4187549" cy="363538"/>
          </a:xfrm>
          <a:solidFill>
            <a:srgbClr val="00539F"/>
          </a:solidFill>
        </p:spPr>
        <p:txBody>
          <a:bodyPr anchor="ctr"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Add Supporting Headline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62299"/>
            <a:ext cx="12200965" cy="0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7474"/>
            <a:ext cx="10972800" cy="949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Headline: What Do These Items Indicate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723430" y="4267200"/>
            <a:ext cx="4187550" cy="1759221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Click icon below to add object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064175" y="4267200"/>
            <a:ext cx="6480125" cy="1751631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supporting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37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10972800" cy="94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Add Headline Here (The “So What” of the Slide)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199"/>
            <a:ext cx="109728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short supporting statement (avoid complete sentences)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202157" y="6477000"/>
            <a:ext cx="94156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DC66650F-1B42-49C2-AE3F-C3CB5C7C31FE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42125"/>
            <a:ext cx="12200965" cy="20174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10869"/>
            <a:ext cx="1524000" cy="248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66" r:id="rId4"/>
    <p:sldLayoutId id="2147483667" r:id="rId5"/>
    <p:sldLayoutId id="2147483668" r:id="rId6"/>
    <p:sldLayoutId id="2147483669" r:id="rId7"/>
    <p:sldLayoutId id="2147483683" r:id="rId8"/>
    <p:sldLayoutId id="2147483671" r:id="rId9"/>
    <p:sldLayoutId id="2147483673" r:id="rId10"/>
    <p:sldLayoutId id="2147483681" r:id="rId11"/>
    <p:sldLayoutId id="2147483675" r:id="rId12"/>
    <p:sldLayoutId id="2147483672" r:id="rId13"/>
    <p:sldLayoutId id="2147483682" r:id="rId14"/>
    <p:sldLayoutId id="2147483663" r:id="rId15"/>
    <p:sldLayoutId id="2147483685" r:id="rId16"/>
    <p:sldLayoutId id="2147483686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charset="0"/>
          <a:ea typeface="+mj-ea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ts val="576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fontAlgn="base" hangingPunct="1">
        <a:spcBef>
          <a:spcPts val="48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ts val="432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ts val="384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ts val="384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10972800" cy="94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Add Headline Here (The “So What” of the Slide)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199"/>
            <a:ext cx="109728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short supporting statement (avoid complete sentences)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202157" y="6477000"/>
            <a:ext cx="94156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DC66650F-1B42-49C2-AE3F-C3CB5C7C31FE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42125"/>
            <a:ext cx="12200965" cy="20174"/>
          </a:xfrm>
          <a:prstGeom prst="line">
            <a:avLst/>
          </a:prstGeom>
          <a:ln w="857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10869"/>
            <a:ext cx="1524000" cy="2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3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charset="0"/>
          <a:ea typeface="+mj-ea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ts val="576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fontAlgn="base" hangingPunct="1">
        <a:spcBef>
          <a:spcPts val="48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ts val="432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ts val="384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ts val="384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jngoldsmith@cooperstandard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3865846" y="3839976"/>
            <a:ext cx="6450249" cy="51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Sap User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A5BF7-80EC-43EC-B819-3953DECE28D7}"/>
              </a:ext>
            </a:extLst>
          </p:cNvPr>
          <p:cNvSpPr txBox="1"/>
          <p:nvPr/>
        </p:nvSpPr>
        <p:spPr>
          <a:xfrm>
            <a:off x="3865846" y="4297843"/>
            <a:ext cx="3526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Up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ools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2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5C0B03-2AE8-48EE-A41F-5C0B2B96E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0" y="1375794"/>
            <a:ext cx="6367245" cy="42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1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552B0D-8FA6-45D1-A67E-6D61185E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869F8-73F4-4FE3-BA93-273C3E453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/>
              <a:t>Introduction</a:t>
            </a:r>
          </a:p>
          <a:p>
            <a:pPr lvl="1"/>
            <a:r>
              <a:rPr lang="en-US" dirty="0"/>
              <a:t>Jessica</a:t>
            </a:r>
          </a:p>
          <a:p>
            <a:pPr lvl="1"/>
            <a:r>
              <a:rPr lang="en-US" dirty="0"/>
              <a:t>Our company</a:t>
            </a:r>
          </a:p>
          <a:p>
            <a:pPr lvl="1"/>
            <a:r>
              <a:rPr lang="en-US" dirty="0"/>
              <a:t>Environment, challenges</a:t>
            </a:r>
          </a:p>
          <a:p>
            <a:pPr lvl="1"/>
            <a:endParaRPr lang="en-US" dirty="0"/>
          </a:p>
          <a:p>
            <a:r>
              <a:rPr lang="en-US" u="sng" dirty="0"/>
              <a:t>SW Implementation</a:t>
            </a:r>
          </a:p>
          <a:p>
            <a:pPr lvl="1"/>
            <a:r>
              <a:rPr lang="en-US" dirty="0"/>
              <a:t>Standardize Approval Workflows</a:t>
            </a:r>
          </a:p>
          <a:p>
            <a:pPr lvl="1"/>
            <a:r>
              <a:rPr lang="en-US" dirty="0"/>
              <a:t>Remove Unused Roles</a:t>
            </a:r>
          </a:p>
          <a:p>
            <a:pPr lvl="1"/>
            <a:r>
              <a:rPr lang="en-US" dirty="0"/>
              <a:t>Periodic Access Review</a:t>
            </a:r>
          </a:p>
          <a:p>
            <a:pPr lvl="1"/>
            <a:endParaRPr lang="en-US" dirty="0"/>
          </a:p>
          <a:p>
            <a:r>
              <a:rPr lang="en-US" u="sng" dirty="0"/>
              <a:t>Wrap-Up &amp; Questions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80E11-0340-4C65-8480-350B61600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69" y="980680"/>
            <a:ext cx="4039164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46F5A-D8EA-4C4F-A92B-9DB457231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Jessica Goldsmith – Lead System Administrator</a:t>
            </a:r>
          </a:p>
          <a:p>
            <a:pPr lvl="1"/>
            <a:r>
              <a:rPr lang="en-US" sz="1800" dirty="0">
                <a:hlinkClick r:id="rId2"/>
              </a:rPr>
              <a:t>jngoldsmith@cooperstandard.com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Cooper Standard</a:t>
            </a:r>
          </a:p>
          <a:p>
            <a:pPr lvl="1"/>
            <a:r>
              <a:rPr lang="en-US" sz="1800" dirty="0"/>
              <a:t>Global material science &amp; manufacturing</a:t>
            </a:r>
          </a:p>
          <a:p>
            <a:pPr lvl="2"/>
            <a:r>
              <a:rPr lang="en-US" dirty="0"/>
              <a:t>Develop materials, systems &amp; components</a:t>
            </a:r>
          </a:p>
          <a:p>
            <a:pPr lvl="1"/>
            <a:r>
              <a:rPr lang="en-US" sz="1800" dirty="0"/>
              <a:t>21 countries</a:t>
            </a:r>
          </a:p>
          <a:p>
            <a:pPr lvl="1"/>
            <a:r>
              <a:rPr lang="en-US" sz="1800" dirty="0"/>
              <a:t>25K employees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SAP Shop – 74 sites on SAP</a:t>
            </a:r>
          </a:p>
          <a:p>
            <a:pPr lvl="1"/>
            <a:r>
              <a:rPr lang="en-US" sz="1800" dirty="0"/>
              <a:t>Moved to S/4 Hana February 2020</a:t>
            </a:r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77B079-7947-4A87-9B4E-B34616F1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E319F-0BA1-4D1E-9388-7C63AFDB0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71" y="1066799"/>
            <a:ext cx="36385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4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035516-AA75-4A38-B033-7ED7554E3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Access Requests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49BAD-1DAD-4C5C-956B-3BCD293A0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Roles &amp; Violations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6F97C2-1D02-47E1-B018-CB4747E8FC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Periodic Access Reviews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CD95ED-5BDD-44EA-83C3-8D860B0F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63C331-2C8D-4D06-991B-5F085ED829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Multiple access request systems</a:t>
            </a:r>
          </a:p>
          <a:p>
            <a:r>
              <a:rPr lang="en-US" dirty="0"/>
              <a:t>Proper approver channels</a:t>
            </a:r>
          </a:p>
          <a:p>
            <a:r>
              <a:rPr lang="en-US" dirty="0"/>
              <a:t>Ticket/email exchange</a:t>
            </a:r>
          </a:p>
          <a:p>
            <a:r>
              <a:rPr lang="en-US" dirty="0"/>
              <a:t>Manual process</a:t>
            </a:r>
          </a:p>
          <a:p>
            <a:r>
              <a:rPr lang="en-US" dirty="0"/>
              <a:t>No control</a:t>
            </a:r>
          </a:p>
          <a:p>
            <a:r>
              <a:rPr lang="en-US" dirty="0"/>
              <a:t>SAP requests increasing dramatically</a:t>
            </a:r>
          </a:p>
          <a:p>
            <a:r>
              <a:rPr lang="en-US" dirty="0"/>
              <a:t>Managing SAP Go-Lives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078E6E-5ED9-4874-972E-5E8ECC68BA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No one reviewing historical access</a:t>
            </a:r>
          </a:p>
          <a:p>
            <a:r>
              <a:rPr lang="en-US" dirty="0"/>
              <a:t>Users normally copy others</a:t>
            </a:r>
          </a:p>
          <a:p>
            <a:r>
              <a:rPr lang="en-US" dirty="0"/>
              <a:t>Too many controls to perform</a:t>
            </a:r>
          </a:p>
          <a:p>
            <a:r>
              <a:rPr lang="en-US" dirty="0"/>
              <a:t>Too many violations total</a:t>
            </a:r>
          </a:p>
          <a:p>
            <a:r>
              <a:rPr lang="en-US" dirty="0"/>
              <a:t>Audit pushing to clean 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D3E79A-1FCA-4615-B010-F6F06F5A73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Done manually in SharePoint</a:t>
            </a:r>
          </a:p>
          <a:p>
            <a:pPr lvl="1"/>
            <a:r>
              <a:rPr lang="en-US" dirty="0"/>
              <a:t>Reports run</a:t>
            </a:r>
          </a:p>
          <a:p>
            <a:pPr lvl="1"/>
            <a:r>
              <a:rPr lang="en-US" dirty="0"/>
              <a:t>Reports posted</a:t>
            </a:r>
          </a:p>
          <a:p>
            <a:pPr lvl="1"/>
            <a:r>
              <a:rPr lang="en-US" dirty="0"/>
              <a:t>Send email</a:t>
            </a:r>
          </a:p>
          <a:p>
            <a:pPr lvl="1"/>
            <a:r>
              <a:rPr lang="en-US" dirty="0"/>
              <a:t>Gather approvals/changes</a:t>
            </a:r>
          </a:p>
          <a:p>
            <a:pPr lvl="1"/>
            <a:r>
              <a:rPr lang="en-US" dirty="0"/>
              <a:t>Get sign off</a:t>
            </a:r>
          </a:p>
          <a:p>
            <a:r>
              <a:rPr lang="en-US" dirty="0"/>
              <a:t>Difficult for admin to manage and track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195A22-90D4-4A49-9705-992B41FF5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issues were we trying to solve?</a:t>
            </a:r>
          </a:p>
          <a:p>
            <a:pPr lvl="1"/>
            <a:r>
              <a:rPr lang="en-US" dirty="0"/>
              <a:t>Correct/complete approvals</a:t>
            </a:r>
          </a:p>
          <a:p>
            <a:pPr lvl="1"/>
            <a:r>
              <a:rPr lang="en-US" dirty="0"/>
              <a:t>Efficiency, ticket and email back and forth</a:t>
            </a:r>
          </a:p>
          <a:p>
            <a:pPr lvl="1"/>
            <a:r>
              <a:rPr lang="en-US" dirty="0"/>
              <a:t>What process needed for which IT application</a:t>
            </a:r>
          </a:p>
          <a:p>
            <a:r>
              <a:rPr lang="en-US" dirty="0"/>
              <a:t>Allows for automated approval workflows</a:t>
            </a:r>
          </a:p>
          <a:p>
            <a:pPr lvl="1"/>
            <a:r>
              <a:rPr lang="en-US" dirty="0"/>
              <a:t>Streamline approval process</a:t>
            </a:r>
          </a:p>
          <a:p>
            <a:pPr lvl="1"/>
            <a:r>
              <a:rPr lang="en-US" dirty="0"/>
              <a:t>Same UI for multiple ERP Systems</a:t>
            </a:r>
          </a:p>
          <a:p>
            <a:r>
              <a:rPr lang="en-US" dirty="0"/>
              <a:t>SOD or no SOD</a:t>
            </a:r>
          </a:p>
          <a:p>
            <a:r>
              <a:rPr lang="en-US" dirty="0"/>
              <a:t>SAP is auto assign, no touch by administrator</a:t>
            </a:r>
          </a:p>
          <a:p>
            <a:r>
              <a:rPr lang="en-US" dirty="0"/>
              <a:t>Other ERP systems (non SAP) get alerted by email</a:t>
            </a:r>
          </a:p>
          <a:p>
            <a:pPr lvl="1"/>
            <a:r>
              <a:rPr lang="en-US" dirty="0"/>
              <a:t>CS has email to generate ticket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5A97C8C-790E-4FF2-BE75-16FD5CE0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Standardizing Workflows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4F4F2F-37FF-446D-AA82-8AB962F7B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07" y="1263058"/>
            <a:ext cx="3958198" cy="25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0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C5DE03-6354-463C-8513-C328CE170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A47284-8C24-43A1-8122-C76BBEE74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 err="1"/>
              <a:t>CooperStandard</a:t>
            </a:r>
            <a:r>
              <a:rPr lang="en-US" sz="1400" dirty="0"/>
              <a:t> &amp; Security Weaver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021E1EB-9C2B-4479-BEE9-BA9A1133D5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Requester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CBF69D0-677A-4843-A479-495CF1EF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SecurePro</a:t>
            </a:r>
            <a:r>
              <a:rPr lang="en-US" dirty="0"/>
              <a:t> – Front End</a:t>
            </a:r>
          </a:p>
        </p:txBody>
      </p:sp>
      <p:pic>
        <p:nvPicPr>
          <p:cNvPr id="22" name="Content Placeholder 11">
            <a:extLst>
              <a:ext uri="{FF2B5EF4-FFF2-40B4-BE49-F238E27FC236}">
                <a16:creationId xmlns:a16="http://schemas.microsoft.com/office/drawing/2014/main" id="{44AA0D43-0D99-48F5-B0BD-E6EC753F006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45" y="3044536"/>
            <a:ext cx="3209705" cy="1720282"/>
          </a:xfrm>
        </p:spPr>
      </p:pic>
      <p:pic>
        <p:nvPicPr>
          <p:cNvPr id="23" name="Content Placeholder 13">
            <a:extLst>
              <a:ext uri="{FF2B5EF4-FFF2-40B4-BE49-F238E27FC236}">
                <a16:creationId xmlns:a16="http://schemas.microsoft.com/office/drawing/2014/main" id="{67CBB8FF-6C44-459F-BD0D-A5E0D0FEBF41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67" y="2257200"/>
            <a:ext cx="2896004" cy="3219899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9E8E33-DB49-4B32-B1AB-853BB545C89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1205933" y="2134048"/>
            <a:ext cx="2569239" cy="3590925"/>
          </a:xfrm>
        </p:spPr>
      </p:pic>
    </p:spTree>
    <p:extLst>
      <p:ext uri="{BB962C8B-B14F-4D97-AF65-F5344CB8AC3E}">
        <p14:creationId xmlns:p14="http://schemas.microsoft.com/office/powerpoint/2010/main" val="423662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A8036A-F441-45AF-A866-9FAE249FE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does it tell you?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6F266-E4D1-4FD6-8FDD-8DF4F4C122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can it help you do?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711A87-AF29-4B1D-9D97-CBA7344ADE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it helped Cooper Standard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23F360-D0DF-4CAD-BE52-4727729B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Unused Roles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D6B9E6-B794-4322-973E-8CC75D0959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Who used a specific transaction code?</a:t>
            </a:r>
          </a:p>
          <a:p>
            <a:r>
              <a:rPr lang="en-US" dirty="0"/>
              <a:t>Who used a specific role in a time period – or ever?</a:t>
            </a:r>
          </a:p>
          <a:p>
            <a:r>
              <a:rPr lang="en-US" dirty="0"/>
              <a:t>How many roles do they have that are currently unused?</a:t>
            </a:r>
          </a:p>
          <a:p>
            <a:r>
              <a:rPr lang="en-US" dirty="0"/>
              <a:t>Which transactions are they using in each role?</a:t>
            </a:r>
          </a:p>
          <a:p>
            <a:r>
              <a:rPr lang="en-US" dirty="0"/>
              <a:t>Which ones aren’t they using?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E053F2-1761-4B68-ACA0-AFE3DE229B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Remove unused transactions in role design</a:t>
            </a:r>
          </a:p>
          <a:p>
            <a:r>
              <a:rPr lang="en-US" dirty="0"/>
              <a:t>Remove unused roles </a:t>
            </a:r>
          </a:p>
          <a:p>
            <a:r>
              <a:rPr lang="en-US" dirty="0"/>
              <a:t>Remove unnecessary violations </a:t>
            </a:r>
          </a:p>
          <a:p>
            <a:r>
              <a:rPr lang="en-US" dirty="0"/>
              <a:t>Verify changes</a:t>
            </a:r>
          </a:p>
          <a:p>
            <a:r>
              <a:rPr lang="en-US" dirty="0"/>
              <a:t>Provides action details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D7A300-43E4-4976-92A4-E071F84111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61K roles of 76.5K removed</a:t>
            </a:r>
          </a:p>
          <a:p>
            <a:pPr lvl="1"/>
            <a:r>
              <a:rPr lang="en-US" dirty="0"/>
              <a:t>80% reduction</a:t>
            </a:r>
          </a:p>
          <a:p>
            <a:r>
              <a:rPr lang="en-US" dirty="0"/>
              <a:t>4.5K SOD violations of 11K eliminated</a:t>
            </a:r>
          </a:p>
          <a:p>
            <a:pPr lvl="1"/>
            <a:r>
              <a:rPr lang="en-US" dirty="0"/>
              <a:t>40% reduction</a:t>
            </a:r>
          </a:p>
          <a:p>
            <a:r>
              <a:rPr lang="en-US" dirty="0"/>
              <a:t>3700 users</a:t>
            </a:r>
          </a:p>
          <a:p>
            <a:r>
              <a:rPr lang="en-US" dirty="0"/>
              <a:t>SAP Go Live process</a:t>
            </a:r>
          </a:p>
          <a:p>
            <a:r>
              <a:rPr lang="en-US" dirty="0"/>
              <a:t>Ongoing maintenance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78AB8-58E0-4A54-9389-0EA90797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49" y="4987965"/>
            <a:ext cx="1948254" cy="15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E7FF70-FEF1-4B1F-B55F-21B109AC6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Previous process:</a:t>
            </a:r>
          </a:p>
          <a:p>
            <a:pPr lvl="1"/>
            <a:r>
              <a:rPr lang="en-US" dirty="0"/>
              <a:t>Created reports manually</a:t>
            </a:r>
          </a:p>
          <a:p>
            <a:pPr lvl="1"/>
            <a:r>
              <a:rPr lang="en-US" dirty="0"/>
              <a:t>Posted reports to SharePoint site</a:t>
            </a:r>
          </a:p>
          <a:p>
            <a:pPr lvl="1"/>
            <a:r>
              <a:rPr lang="en-US" dirty="0"/>
              <a:t>Cumbersome, confusing, manual process via email &amp; tickets</a:t>
            </a:r>
          </a:p>
          <a:p>
            <a:r>
              <a:rPr lang="en-US" dirty="0"/>
              <a:t>Automated workflow approval process</a:t>
            </a:r>
          </a:p>
          <a:p>
            <a:r>
              <a:rPr lang="en-US" dirty="0"/>
              <a:t>Automatically remove unapproved roles or user IDs for SAP systems</a:t>
            </a:r>
          </a:p>
          <a:p>
            <a:r>
              <a:rPr lang="en-US" dirty="0"/>
              <a:t>Only create ticket if changes are needed for non-SAP systems</a:t>
            </a:r>
          </a:p>
          <a:p>
            <a:r>
              <a:rPr lang="en-US" dirty="0"/>
              <a:t>Common, streamlined process for all systems</a:t>
            </a:r>
          </a:p>
          <a:p>
            <a:pPr lvl="1"/>
            <a:r>
              <a:rPr lang="en-US" dirty="0"/>
              <a:t>Same UI and concept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98539A-66BD-4340-BCAA-AFA0CAD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Access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88D8F0-F315-465A-9006-FED71A1F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77" y="4098663"/>
            <a:ext cx="3648159" cy="23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6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DC57E7-0E14-4C30-AE16-78A1D42A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1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assion for Performance Template">
  <a:themeElements>
    <a:clrScheme name="Cooper 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A4"/>
      </a:accent1>
      <a:accent2>
        <a:srgbClr val="EEB211"/>
      </a:accent2>
      <a:accent3>
        <a:srgbClr val="3DA345"/>
      </a:accent3>
      <a:accent4>
        <a:srgbClr val="00AEEF"/>
      </a:accent4>
      <a:accent5>
        <a:srgbClr val="8064A2"/>
      </a:accent5>
      <a:accent6>
        <a:srgbClr val="C0504D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operStandard-Core-Line-Final.potx [Read-Only]" id="{4AF1BB6B-02ED-4EA7-B5D0-28D3E6F5F16F}" vid="{A4C33F85-16A8-46F0-8760-E8EF7A102DF8}"/>
    </a:ext>
  </a:extLst>
</a:theme>
</file>

<file path=ppt/theme/theme2.xml><?xml version="1.0" encoding="utf-8"?>
<a:theme xmlns:a="http://schemas.openxmlformats.org/drawingml/2006/main" name="1_Passion for Performance Template">
  <a:themeElements>
    <a:clrScheme name="Cooper 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A4"/>
      </a:accent1>
      <a:accent2>
        <a:srgbClr val="EEB211"/>
      </a:accent2>
      <a:accent3>
        <a:srgbClr val="3DA345"/>
      </a:accent3>
      <a:accent4>
        <a:srgbClr val="00AEEF"/>
      </a:accent4>
      <a:accent5>
        <a:srgbClr val="8064A2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operStandard-Core-Line v5.potx" id="{D8BDEB44-E7A9-4958-89F0-E8E2BAB7B5B3}" vid="{8333D29F-5E5A-4090-9D75-9A7ED16D23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396897B265143989C50BE7A40C335" ma:contentTypeVersion="3" ma:contentTypeDescription="Create a new document." ma:contentTypeScope="" ma:versionID="79ff50f79aeb152fe327dc2694dd8c4b">
  <xsd:schema xmlns:xsd="http://www.w3.org/2001/XMLSchema" xmlns:xs="http://www.w3.org/2001/XMLSchema" xmlns:p="http://schemas.microsoft.com/office/2006/metadata/properties" xmlns:ns2="5527BA6C-2154-4C37-A8C7-7661D22627A0" targetNamespace="http://schemas.microsoft.com/office/2006/metadata/properties" ma:root="true" ma:fieldsID="4e409251878e70151a210c0ff36c910d" ns2:_="">
    <xsd:import namespace="5527BA6C-2154-4C37-A8C7-7661D22627A0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PSDescriptio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7BA6C-2154-4C37-A8C7-7661D22627A0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internalName="Owner">
      <xsd:simpleType>
        <xsd:restriction base="dms:Text"/>
      </xsd:simpleType>
    </xsd:element>
    <xsd:element name="SPSDescription" ma:index="9" nillable="true" ma:displayName="Description" ma:internalName="SPSDescription">
      <xsd:simpleType>
        <xsd:restriction base="dms:Note">
          <xsd:maxLength value="255"/>
        </xsd:restriction>
      </xsd:simpleType>
    </xsd:element>
    <xsd:element name="Status" ma:index="10" nillable="true" ma:displayName="Status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SDescription xmlns="5527BA6C-2154-4C37-A8C7-7661D22627A0" xsi:nil="true"/>
    <Status xmlns="5527BA6C-2154-4C37-A8C7-7661D22627A0" xsi:nil="true"/>
    <Owner xmlns="5527BA6C-2154-4C37-A8C7-7661D22627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474B3-4533-4A39-BFE6-59ABD484F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7BA6C-2154-4C37-A8C7-7661D22627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44A6BA-FBAB-4A50-943F-DC679475769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527BA6C-2154-4C37-A8C7-7661D22627A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AFC110-A59E-422F-AD1C-715F37277B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CooperStandard-CoreTemplateFinal</Template>
  <TotalTime>163</TotalTime>
  <Words>402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Passion for Performance Template</vt:lpstr>
      <vt:lpstr>1_Passion for Performance Template</vt:lpstr>
      <vt:lpstr>think-cell Slide</vt:lpstr>
      <vt:lpstr>PowerPoint Presentation</vt:lpstr>
      <vt:lpstr>Content</vt:lpstr>
      <vt:lpstr>Introduction</vt:lpstr>
      <vt:lpstr>Challenges</vt:lpstr>
      <vt:lpstr>Standardizing Workflows</vt:lpstr>
      <vt:lpstr>SecurePro – Front End</vt:lpstr>
      <vt:lpstr>Removing Unused Roles</vt:lpstr>
      <vt:lpstr>Periodic Access Review</vt:lpstr>
      <vt:lpstr>PowerPoint Presentation</vt:lpstr>
      <vt:lpstr>PowerPoint Presentation</vt:lpstr>
    </vt:vector>
  </TitlesOfParts>
  <Company>Cooper Standard Automotive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Sharnas, Cheryl Ann</dc:creator>
  <cp:lastModifiedBy>Gwendolyn Glasner</cp:lastModifiedBy>
  <cp:revision>20</cp:revision>
  <dcterms:created xsi:type="dcterms:W3CDTF">2019-04-08T15:22:11Z</dcterms:created>
  <dcterms:modified xsi:type="dcterms:W3CDTF">2022-03-07T17:25:17Z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0x010100976396897B265143989C50BE7A40C335</vt:lpwstr>
  </property>
</Properties>
</file>