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9" r:id="rId3"/>
    <p:sldId id="266" r:id="rId4"/>
    <p:sldId id="268" r:id="rId5"/>
    <p:sldId id="260" r:id="rId6"/>
    <p:sldId id="261" r:id="rId7"/>
    <p:sldId id="262" r:id="rId8"/>
    <p:sldId id="257" r:id="rId9"/>
    <p:sldId id="263" r:id="rId10"/>
    <p:sldId id="264" r:id="rId11"/>
    <p:sldId id="258" r:id="rId12"/>
    <p:sldId id="269" r:id="rId13"/>
    <p:sldId id="270" r:id="rId14"/>
    <p:sldId id="271" r:id="rId15"/>
    <p:sldId id="267"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0447"/>
  </p:normalViewPr>
  <p:slideViewPr>
    <p:cSldViewPr snapToGrid="0">
      <p:cViewPr varScale="1">
        <p:scale>
          <a:sx n="101" d="100"/>
          <a:sy n="101"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5E5FC-EBCF-4CAC-B759-E7F335CAFB5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0624679-BE5B-45BC-BD6B-E9A1A97CDCE1}">
      <dgm:prSet/>
      <dgm:spPr/>
      <dgm:t>
        <a:bodyPr/>
        <a:lstStyle/>
        <a:p>
          <a:r>
            <a:rPr lang="en-US" b="0" i="0"/>
            <a:t>Business Entity Recognition</a:t>
          </a:r>
          <a:endParaRPr lang="en-US"/>
        </a:p>
      </dgm:t>
    </dgm:pt>
    <dgm:pt modelId="{A306F0A7-9414-49E8-86E9-0C9AD20DF168}" type="parTrans" cxnId="{B23745BC-20EF-465F-8B4C-98BBB1E610F8}">
      <dgm:prSet/>
      <dgm:spPr/>
      <dgm:t>
        <a:bodyPr/>
        <a:lstStyle/>
        <a:p>
          <a:endParaRPr lang="en-US"/>
        </a:p>
      </dgm:t>
    </dgm:pt>
    <dgm:pt modelId="{593D0C6C-21B8-4387-8FA8-BB45C0449D00}" type="sibTrans" cxnId="{B23745BC-20EF-465F-8B4C-98BBB1E610F8}">
      <dgm:prSet/>
      <dgm:spPr/>
      <dgm:t>
        <a:bodyPr/>
        <a:lstStyle/>
        <a:p>
          <a:endParaRPr lang="en-US"/>
        </a:p>
      </dgm:t>
    </dgm:pt>
    <dgm:pt modelId="{C11FDB88-6E29-496E-BB00-083994865BF8}">
      <dgm:prSet/>
      <dgm:spPr/>
      <dgm:t>
        <a:bodyPr/>
        <a:lstStyle/>
        <a:p>
          <a:r>
            <a:rPr lang="en-US" b="0" i="0"/>
            <a:t>Document Information Extraction </a:t>
          </a:r>
          <a:endParaRPr lang="en-US"/>
        </a:p>
      </dgm:t>
    </dgm:pt>
    <dgm:pt modelId="{6DEC7327-E674-4565-8829-17FC0703570B}" type="parTrans" cxnId="{9C7A374E-5B97-479C-9BAF-8A1660661627}">
      <dgm:prSet/>
      <dgm:spPr/>
      <dgm:t>
        <a:bodyPr/>
        <a:lstStyle/>
        <a:p>
          <a:endParaRPr lang="en-US"/>
        </a:p>
      </dgm:t>
    </dgm:pt>
    <dgm:pt modelId="{12C209CF-1C2C-4C62-B986-725AFD4664FF}" type="sibTrans" cxnId="{9C7A374E-5B97-479C-9BAF-8A1660661627}">
      <dgm:prSet/>
      <dgm:spPr/>
      <dgm:t>
        <a:bodyPr/>
        <a:lstStyle/>
        <a:p>
          <a:endParaRPr lang="en-US"/>
        </a:p>
      </dgm:t>
    </dgm:pt>
    <dgm:pt modelId="{7BC870C7-C91C-4233-90C6-88B7A3970DE6}">
      <dgm:prSet/>
      <dgm:spPr/>
      <dgm:t>
        <a:bodyPr/>
        <a:lstStyle/>
        <a:p>
          <a:r>
            <a:rPr lang="en-US" b="0" i="0"/>
            <a:t>Document Classification</a:t>
          </a:r>
          <a:endParaRPr lang="en-US"/>
        </a:p>
      </dgm:t>
    </dgm:pt>
    <dgm:pt modelId="{921B2626-992E-46B7-9D8E-28CA584EFA64}" type="parTrans" cxnId="{AB224450-1CB5-436A-95BA-2F21B16DF593}">
      <dgm:prSet/>
      <dgm:spPr/>
      <dgm:t>
        <a:bodyPr/>
        <a:lstStyle/>
        <a:p>
          <a:endParaRPr lang="en-US"/>
        </a:p>
      </dgm:t>
    </dgm:pt>
    <dgm:pt modelId="{8EC7A15F-C9E4-4E8F-800D-05B6715003B6}" type="sibTrans" cxnId="{AB224450-1CB5-436A-95BA-2F21B16DF593}">
      <dgm:prSet/>
      <dgm:spPr/>
      <dgm:t>
        <a:bodyPr/>
        <a:lstStyle/>
        <a:p>
          <a:endParaRPr lang="en-US"/>
        </a:p>
      </dgm:t>
    </dgm:pt>
    <dgm:pt modelId="{1496CF38-B08B-4F87-9CF6-BA6EE1FB4D2D}">
      <dgm:prSet/>
      <dgm:spPr/>
      <dgm:t>
        <a:bodyPr/>
        <a:lstStyle/>
        <a:p>
          <a:r>
            <a:rPr lang="en-US" b="0" i="0"/>
            <a:t>Data Attribute Recommendation</a:t>
          </a:r>
          <a:endParaRPr lang="en-US"/>
        </a:p>
      </dgm:t>
    </dgm:pt>
    <dgm:pt modelId="{563172DB-236F-4B4F-9856-5A7BCA8AD40F}" type="parTrans" cxnId="{35675833-3304-497D-98AE-9372F523A530}">
      <dgm:prSet/>
      <dgm:spPr/>
      <dgm:t>
        <a:bodyPr/>
        <a:lstStyle/>
        <a:p>
          <a:endParaRPr lang="en-US"/>
        </a:p>
      </dgm:t>
    </dgm:pt>
    <dgm:pt modelId="{C8E74B31-B567-49FA-94A3-40AE53BD8483}" type="sibTrans" cxnId="{35675833-3304-497D-98AE-9372F523A530}">
      <dgm:prSet/>
      <dgm:spPr/>
      <dgm:t>
        <a:bodyPr/>
        <a:lstStyle/>
        <a:p>
          <a:endParaRPr lang="en-US"/>
        </a:p>
      </dgm:t>
    </dgm:pt>
    <dgm:pt modelId="{E47D29C7-7F45-4F57-8B57-279016A8886B}">
      <dgm:prSet/>
      <dgm:spPr/>
      <dgm:t>
        <a:bodyPr/>
        <a:lstStyle/>
        <a:p>
          <a:r>
            <a:rPr lang="en-US" b="0" i="0"/>
            <a:t>Invoice Object Recommendation</a:t>
          </a:r>
          <a:endParaRPr lang="en-US"/>
        </a:p>
      </dgm:t>
    </dgm:pt>
    <dgm:pt modelId="{FF409EED-52D1-459D-8F59-4B78B0389F21}" type="parTrans" cxnId="{46672CA0-D6C1-4712-9B6F-F60C10F305FD}">
      <dgm:prSet/>
      <dgm:spPr/>
      <dgm:t>
        <a:bodyPr/>
        <a:lstStyle/>
        <a:p>
          <a:endParaRPr lang="en-US"/>
        </a:p>
      </dgm:t>
    </dgm:pt>
    <dgm:pt modelId="{C3140EB1-137F-416F-98B3-1B9CD60B5DE3}" type="sibTrans" cxnId="{46672CA0-D6C1-4712-9B6F-F60C10F305FD}">
      <dgm:prSet/>
      <dgm:spPr/>
      <dgm:t>
        <a:bodyPr/>
        <a:lstStyle/>
        <a:p>
          <a:endParaRPr lang="en-US"/>
        </a:p>
      </dgm:t>
    </dgm:pt>
    <dgm:pt modelId="{B4ED096F-4BBD-4041-ACC9-0B0108830418}">
      <dgm:prSet/>
      <dgm:spPr/>
      <dgm:t>
        <a:bodyPr/>
        <a:lstStyle/>
        <a:p>
          <a:r>
            <a:rPr lang="en-US" b="0" i="0"/>
            <a:t>Service Ticket Intelligence</a:t>
          </a:r>
          <a:endParaRPr lang="en-US"/>
        </a:p>
      </dgm:t>
    </dgm:pt>
    <dgm:pt modelId="{CF5CA896-CABC-4077-83AD-9F7541C37523}" type="parTrans" cxnId="{345675FC-B0CF-48F2-B33F-09E1AB208786}">
      <dgm:prSet/>
      <dgm:spPr/>
      <dgm:t>
        <a:bodyPr/>
        <a:lstStyle/>
        <a:p>
          <a:endParaRPr lang="en-US"/>
        </a:p>
      </dgm:t>
    </dgm:pt>
    <dgm:pt modelId="{32FC55BA-30C1-473A-840B-E0E290C7A959}" type="sibTrans" cxnId="{345675FC-B0CF-48F2-B33F-09E1AB208786}">
      <dgm:prSet/>
      <dgm:spPr/>
      <dgm:t>
        <a:bodyPr/>
        <a:lstStyle/>
        <a:p>
          <a:endParaRPr lang="en-US"/>
        </a:p>
      </dgm:t>
    </dgm:pt>
    <dgm:pt modelId="{52BD438B-FAF4-A34B-9772-158E90B45044}" type="pres">
      <dgm:prSet presAssocID="{C525E5FC-EBCF-4CAC-B759-E7F335CAFB55}" presName="diagram" presStyleCnt="0">
        <dgm:presLayoutVars>
          <dgm:dir/>
          <dgm:resizeHandles val="exact"/>
        </dgm:presLayoutVars>
      </dgm:prSet>
      <dgm:spPr/>
    </dgm:pt>
    <dgm:pt modelId="{43AA1140-796C-EA47-B0C9-78796083E06F}" type="pres">
      <dgm:prSet presAssocID="{70624679-BE5B-45BC-BD6B-E9A1A97CDCE1}" presName="node" presStyleLbl="node1" presStyleIdx="0" presStyleCnt="6">
        <dgm:presLayoutVars>
          <dgm:bulletEnabled val="1"/>
        </dgm:presLayoutVars>
      </dgm:prSet>
      <dgm:spPr/>
    </dgm:pt>
    <dgm:pt modelId="{A7B347B3-75E9-A045-84BE-8BB01F8B7126}" type="pres">
      <dgm:prSet presAssocID="{593D0C6C-21B8-4387-8FA8-BB45C0449D00}" presName="sibTrans" presStyleCnt="0"/>
      <dgm:spPr/>
    </dgm:pt>
    <dgm:pt modelId="{F4C33351-17F4-3845-9AC7-D6999AD6590E}" type="pres">
      <dgm:prSet presAssocID="{C11FDB88-6E29-496E-BB00-083994865BF8}" presName="node" presStyleLbl="node1" presStyleIdx="1" presStyleCnt="6">
        <dgm:presLayoutVars>
          <dgm:bulletEnabled val="1"/>
        </dgm:presLayoutVars>
      </dgm:prSet>
      <dgm:spPr/>
    </dgm:pt>
    <dgm:pt modelId="{383DDEA1-02E8-D342-B430-97963F96342F}" type="pres">
      <dgm:prSet presAssocID="{12C209CF-1C2C-4C62-B986-725AFD4664FF}" presName="sibTrans" presStyleCnt="0"/>
      <dgm:spPr/>
    </dgm:pt>
    <dgm:pt modelId="{6F1B68C1-792A-2D4D-B25A-34DF35508D7B}" type="pres">
      <dgm:prSet presAssocID="{7BC870C7-C91C-4233-90C6-88B7A3970DE6}" presName="node" presStyleLbl="node1" presStyleIdx="2" presStyleCnt="6">
        <dgm:presLayoutVars>
          <dgm:bulletEnabled val="1"/>
        </dgm:presLayoutVars>
      </dgm:prSet>
      <dgm:spPr/>
    </dgm:pt>
    <dgm:pt modelId="{61F531AD-B31A-4749-8C7D-85E45C57D577}" type="pres">
      <dgm:prSet presAssocID="{8EC7A15F-C9E4-4E8F-800D-05B6715003B6}" presName="sibTrans" presStyleCnt="0"/>
      <dgm:spPr/>
    </dgm:pt>
    <dgm:pt modelId="{A5401B72-B2A0-6D4A-B05A-4B5691DA2896}" type="pres">
      <dgm:prSet presAssocID="{1496CF38-B08B-4F87-9CF6-BA6EE1FB4D2D}" presName="node" presStyleLbl="node1" presStyleIdx="3" presStyleCnt="6">
        <dgm:presLayoutVars>
          <dgm:bulletEnabled val="1"/>
        </dgm:presLayoutVars>
      </dgm:prSet>
      <dgm:spPr/>
    </dgm:pt>
    <dgm:pt modelId="{2839244E-D304-EC41-BAD6-73A299D5AB80}" type="pres">
      <dgm:prSet presAssocID="{C8E74B31-B567-49FA-94A3-40AE53BD8483}" presName="sibTrans" presStyleCnt="0"/>
      <dgm:spPr/>
    </dgm:pt>
    <dgm:pt modelId="{A4CE90C4-8614-C24F-BDF2-579688EB6FA3}" type="pres">
      <dgm:prSet presAssocID="{E47D29C7-7F45-4F57-8B57-279016A8886B}" presName="node" presStyleLbl="node1" presStyleIdx="4" presStyleCnt="6">
        <dgm:presLayoutVars>
          <dgm:bulletEnabled val="1"/>
        </dgm:presLayoutVars>
      </dgm:prSet>
      <dgm:spPr/>
    </dgm:pt>
    <dgm:pt modelId="{CA604B14-B8B8-334C-B0D6-D859B8C67288}" type="pres">
      <dgm:prSet presAssocID="{C3140EB1-137F-416F-98B3-1B9CD60B5DE3}" presName="sibTrans" presStyleCnt="0"/>
      <dgm:spPr/>
    </dgm:pt>
    <dgm:pt modelId="{31A0CB6B-13FA-E84C-9488-60F4678DEEC0}" type="pres">
      <dgm:prSet presAssocID="{B4ED096F-4BBD-4041-ACC9-0B0108830418}" presName="node" presStyleLbl="node1" presStyleIdx="5" presStyleCnt="6">
        <dgm:presLayoutVars>
          <dgm:bulletEnabled val="1"/>
        </dgm:presLayoutVars>
      </dgm:prSet>
      <dgm:spPr/>
    </dgm:pt>
  </dgm:ptLst>
  <dgm:cxnLst>
    <dgm:cxn modelId="{923D1C23-DA68-314F-AD7A-1658FCA913BA}" type="presOf" srcId="{B4ED096F-4BBD-4041-ACC9-0B0108830418}" destId="{31A0CB6B-13FA-E84C-9488-60F4678DEEC0}" srcOrd="0" destOrd="0" presId="urn:microsoft.com/office/officeart/2005/8/layout/default"/>
    <dgm:cxn modelId="{89BC252B-ABD2-E14B-9965-0B25EA93F0D6}" type="presOf" srcId="{7BC870C7-C91C-4233-90C6-88B7A3970DE6}" destId="{6F1B68C1-792A-2D4D-B25A-34DF35508D7B}" srcOrd="0" destOrd="0" presId="urn:microsoft.com/office/officeart/2005/8/layout/default"/>
    <dgm:cxn modelId="{5BD16E30-34D4-2F4D-80A2-8E150E60DF67}" type="presOf" srcId="{C11FDB88-6E29-496E-BB00-083994865BF8}" destId="{F4C33351-17F4-3845-9AC7-D6999AD6590E}" srcOrd="0" destOrd="0" presId="urn:microsoft.com/office/officeart/2005/8/layout/default"/>
    <dgm:cxn modelId="{35675833-3304-497D-98AE-9372F523A530}" srcId="{C525E5FC-EBCF-4CAC-B759-E7F335CAFB55}" destId="{1496CF38-B08B-4F87-9CF6-BA6EE1FB4D2D}" srcOrd="3" destOrd="0" parTransId="{563172DB-236F-4B4F-9856-5A7BCA8AD40F}" sibTransId="{C8E74B31-B567-49FA-94A3-40AE53BD8483}"/>
    <dgm:cxn modelId="{9C7A374E-5B97-479C-9BAF-8A1660661627}" srcId="{C525E5FC-EBCF-4CAC-B759-E7F335CAFB55}" destId="{C11FDB88-6E29-496E-BB00-083994865BF8}" srcOrd="1" destOrd="0" parTransId="{6DEC7327-E674-4565-8829-17FC0703570B}" sibTransId="{12C209CF-1C2C-4C62-B986-725AFD4664FF}"/>
    <dgm:cxn modelId="{AB224450-1CB5-436A-95BA-2F21B16DF593}" srcId="{C525E5FC-EBCF-4CAC-B759-E7F335CAFB55}" destId="{7BC870C7-C91C-4233-90C6-88B7A3970DE6}" srcOrd="2" destOrd="0" parTransId="{921B2626-992E-46B7-9D8E-28CA584EFA64}" sibTransId="{8EC7A15F-C9E4-4E8F-800D-05B6715003B6}"/>
    <dgm:cxn modelId="{C5881F5B-D2F7-AA4E-9EE9-7312597C3ECB}" type="presOf" srcId="{C525E5FC-EBCF-4CAC-B759-E7F335CAFB55}" destId="{52BD438B-FAF4-A34B-9772-158E90B45044}" srcOrd="0" destOrd="0" presId="urn:microsoft.com/office/officeart/2005/8/layout/default"/>
    <dgm:cxn modelId="{831C8C7F-300B-6644-A2B1-B672E8E22C63}" type="presOf" srcId="{E47D29C7-7F45-4F57-8B57-279016A8886B}" destId="{A4CE90C4-8614-C24F-BDF2-579688EB6FA3}" srcOrd="0" destOrd="0" presId="urn:microsoft.com/office/officeart/2005/8/layout/default"/>
    <dgm:cxn modelId="{2454FE84-BE9D-0745-BC49-0BAA8A780920}" type="presOf" srcId="{1496CF38-B08B-4F87-9CF6-BA6EE1FB4D2D}" destId="{A5401B72-B2A0-6D4A-B05A-4B5691DA2896}" srcOrd="0" destOrd="0" presId="urn:microsoft.com/office/officeart/2005/8/layout/default"/>
    <dgm:cxn modelId="{46672CA0-D6C1-4712-9B6F-F60C10F305FD}" srcId="{C525E5FC-EBCF-4CAC-B759-E7F335CAFB55}" destId="{E47D29C7-7F45-4F57-8B57-279016A8886B}" srcOrd="4" destOrd="0" parTransId="{FF409EED-52D1-459D-8F59-4B78B0389F21}" sibTransId="{C3140EB1-137F-416F-98B3-1B9CD60B5DE3}"/>
    <dgm:cxn modelId="{486C00AB-528A-4E42-AC6F-ED03F9A95F2C}" type="presOf" srcId="{70624679-BE5B-45BC-BD6B-E9A1A97CDCE1}" destId="{43AA1140-796C-EA47-B0C9-78796083E06F}" srcOrd="0" destOrd="0" presId="urn:microsoft.com/office/officeart/2005/8/layout/default"/>
    <dgm:cxn modelId="{B23745BC-20EF-465F-8B4C-98BBB1E610F8}" srcId="{C525E5FC-EBCF-4CAC-B759-E7F335CAFB55}" destId="{70624679-BE5B-45BC-BD6B-E9A1A97CDCE1}" srcOrd="0" destOrd="0" parTransId="{A306F0A7-9414-49E8-86E9-0C9AD20DF168}" sibTransId="{593D0C6C-21B8-4387-8FA8-BB45C0449D00}"/>
    <dgm:cxn modelId="{345675FC-B0CF-48F2-B33F-09E1AB208786}" srcId="{C525E5FC-EBCF-4CAC-B759-E7F335CAFB55}" destId="{B4ED096F-4BBD-4041-ACC9-0B0108830418}" srcOrd="5" destOrd="0" parTransId="{CF5CA896-CABC-4077-83AD-9F7541C37523}" sibTransId="{32FC55BA-30C1-473A-840B-E0E290C7A959}"/>
    <dgm:cxn modelId="{767DB8B5-9F6A-BD4B-8433-CE55388C33AF}" type="presParOf" srcId="{52BD438B-FAF4-A34B-9772-158E90B45044}" destId="{43AA1140-796C-EA47-B0C9-78796083E06F}" srcOrd="0" destOrd="0" presId="urn:microsoft.com/office/officeart/2005/8/layout/default"/>
    <dgm:cxn modelId="{519CE0C4-5C8E-CD42-8DA2-7F8FCFFDD567}" type="presParOf" srcId="{52BD438B-FAF4-A34B-9772-158E90B45044}" destId="{A7B347B3-75E9-A045-84BE-8BB01F8B7126}" srcOrd="1" destOrd="0" presId="urn:microsoft.com/office/officeart/2005/8/layout/default"/>
    <dgm:cxn modelId="{29AE0934-3529-2447-AC6E-A00E50A8115E}" type="presParOf" srcId="{52BD438B-FAF4-A34B-9772-158E90B45044}" destId="{F4C33351-17F4-3845-9AC7-D6999AD6590E}" srcOrd="2" destOrd="0" presId="urn:microsoft.com/office/officeart/2005/8/layout/default"/>
    <dgm:cxn modelId="{5321119B-83ED-9C42-91CC-DF22308F7634}" type="presParOf" srcId="{52BD438B-FAF4-A34B-9772-158E90B45044}" destId="{383DDEA1-02E8-D342-B430-97963F96342F}" srcOrd="3" destOrd="0" presId="urn:microsoft.com/office/officeart/2005/8/layout/default"/>
    <dgm:cxn modelId="{61DFFDFE-99EF-044C-8BB3-EB79926C88C8}" type="presParOf" srcId="{52BD438B-FAF4-A34B-9772-158E90B45044}" destId="{6F1B68C1-792A-2D4D-B25A-34DF35508D7B}" srcOrd="4" destOrd="0" presId="urn:microsoft.com/office/officeart/2005/8/layout/default"/>
    <dgm:cxn modelId="{29413708-F6E7-B84C-977F-78A35945746C}" type="presParOf" srcId="{52BD438B-FAF4-A34B-9772-158E90B45044}" destId="{61F531AD-B31A-4749-8C7D-85E45C57D577}" srcOrd="5" destOrd="0" presId="urn:microsoft.com/office/officeart/2005/8/layout/default"/>
    <dgm:cxn modelId="{9EE75834-7D10-D34F-A33D-2FF3FB8E0361}" type="presParOf" srcId="{52BD438B-FAF4-A34B-9772-158E90B45044}" destId="{A5401B72-B2A0-6D4A-B05A-4B5691DA2896}" srcOrd="6" destOrd="0" presId="urn:microsoft.com/office/officeart/2005/8/layout/default"/>
    <dgm:cxn modelId="{390C6310-79F1-3E44-B7E9-0451F749D4A6}" type="presParOf" srcId="{52BD438B-FAF4-A34B-9772-158E90B45044}" destId="{2839244E-D304-EC41-BAD6-73A299D5AB80}" srcOrd="7" destOrd="0" presId="urn:microsoft.com/office/officeart/2005/8/layout/default"/>
    <dgm:cxn modelId="{AD92462C-6266-AC42-8885-6CC66BC1C6C6}" type="presParOf" srcId="{52BD438B-FAF4-A34B-9772-158E90B45044}" destId="{A4CE90C4-8614-C24F-BDF2-579688EB6FA3}" srcOrd="8" destOrd="0" presId="urn:microsoft.com/office/officeart/2005/8/layout/default"/>
    <dgm:cxn modelId="{E545265C-D433-C443-951D-37404AD6448B}" type="presParOf" srcId="{52BD438B-FAF4-A34B-9772-158E90B45044}" destId="{CA604B14-B8B8-334C-B0D6-D859B8C67288}" srcOrd="9" destOrd="0" presId="urn:microsoft.com/office/officeart/2005/8/layout/default"/>
    <dgm:cxn modelId="{054D42CC-824A-1B45-A4C2-45116B61E53A}" type="presParOf" srcId="{52BD438B-FAF4-A34B-9772-158E90B45044}" destId="{31A0CB6B-13FA-E84C-9488-60F4678DEE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1CB64-F3AA-4BDD-A842-93EC45CAC060}"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1A06BC16-1485-486B-9B2C-B58D96092C70}">
      <dgm:prSet/>
      <dgm:spPr/>
      <dgm:t>
        <a:bodyPr/>
        <a:lstStyle/>
        <a:p>
          <a:r>
            <a:rPr lang="en-US" b="0" i="1"/>
            <a:t>If you want to integrate ChatGPT with SAP S/4HANA, you’re gonna need some important tools in your arsenal:</a:t>
          </a:r>
          <a:endParaRPr lang="en-US"/>
        </a:p>
      </dgm:t>
    </dgm:pt>
    <dgm:pt modelId="{342759C3-C6ED-46B8-8619-95F2A06038E2}" type="parTrans" cxnId="{93C8E71F-96AB-40D8-80E1-C361758520B6}">
      <dgm:prSet/>
      <dgm:spPr/>
      <dgm:t>
        <a:bodyPr/>
        <a:lstStyle/>
        <a:p>
          <a:endParaRPr lang="en-US"/>
        </a:p>
      </dgm:t>
    </dgm:pt>
    <dgm:pt modelId="{B27D8E6C-B4F9-4C9A-9927-BC85682A87BC}" type="sibTrans" cxnId="{93C8E71F-96AB-40D8-80E1-C361758520B6}">
      <dgm:prSet/>
      <dgm:spPr/>
      <dgm:t>
        <a:bodyPr/>
        <a:lstStyle/>
        <a:p>
          <a:endParaRPr lang="en-US"/>
        </a:p>
      </dgm:t>
    </dgm:pt>
    <dgm:pt modelId="{30A0DE5C-870D-40E6-83DD-2F1233C9E610}">
      <dgm:prSet/>
      <dgm:spPr/>
      <dgm:t>
        <a:bodyPr/>
        <a:lstStyle/>
        <a:p>
          <a:r>
            <a:rPr lang="en-US" b="0" i="0"/>
            <a:t>Azure Logic App</a:t>
          </a:r>
          <a:endParaRPr lang="en-US"/>
        </a:p>
      </dgm:t>
    </dgm:pt>
    <dgm:pt modelId="{A0BD0E1B-ACEF-4984-ACCF-E2795484F2F9}" type="parTrans" cxnId="{C262A5C4-FA1F-4CEB-9D77-9205648553BC}">
      <dgm:prSet/>
      <dgm:spPr/>
      <dgm:t>
        <a:bodyPr/>
        <a:lstStyle/>
        <a:p>
          <a:endParaRPr lang="en-US"/>
        </a:p>
      </dgm:t>
    </dgm:pt>
    <dgm:pt modelId="{76885D8A-1A75-4E1F-9A85-85A041CCD731}" type="sibTrans" cxnId="{C262A5C4-FA1F-4CEB-9D77-9205648553BC}">
      <dgm:prSet/>
      <dgm:spPr/>
      <dgm:t>
        <a:bodyPr/>
        <a:lstStyle/>
        <a:p>
          <a:endParaRPr lang="en-US"/>
        </a:p>
      </dgm:t>
    </dgm:pt>
    <dgm:pt modelId="{2D16674C-E0B5-45C9-B4D1-095A6B77BF76}">
      <dgm:prSet/>
      <dgm:spPr/>
      <dgm:t>
        <a:bodyPr/>
        <a:lstStyle/>
        <a:p>
          <a:r>
            <a:rPr lang="en-US" b="0" i="0"/>
            <a:t>OpenAI ChatGPT API key</a:t>
          </a:r>
          <a:endParaRPr lang="en-US"/>
        </a:p>
      </dgm:t>
    </dgm:pt>
    <dgm:pt modelId="{9A7FA165-2E65-4067-BA95-C2F1CC055BD2}" type="parTrans" cxnId="{63E6607E-57E4-460A-9233-1E700F126C5D}">
      <dgm:prSet/>
      <dgm:spPr/>
      <dgm:t>
        <a:bodyPr/>
        <a:lstStyle/>
        <a:p>
          <a:endParaRPr lang="en-US"/>
        </a:p>
      </dgm:t>
    </dgm:pt>
    <dgm:pt modelId="{6B6096EF-3003-4E4A-9DD8-3CA363E543B1}" type="sibTrans" cxnId="{63E6607E-57E4-460A-9233-1E700F126C5D}">
      <dgm:prSet/>
      <dgm:spPr/>
      <dgm:t>
        <a:bodyPr/>
        <a:lstStyle/>
        <a:p>
          <a:endParaRPr lang="en-US"/>
        </a:p>
      </dgm:t>
    </dgm:pt>
    <dgm:pt modelId="{1F11C606-29FD-4F4F-975B-7792C552046A}">
      <dgm:prSet/>
      <dgm:spPr/>
      <dgm:t>
        <a:bodyPr/>
        <a:lstStyle/>
        <a:p>
          <a:r>
            <a:rPr lang="en-US" b="0" i="0"/>
            <a:t>SAP S/4HANA system itself.</a:t>
          </a:r>
          <a:endParaRPr lang="en-US"/>
        </a:p>
      </dgm:t>
    </dgm:pt>
    <dgm:pt modelId="{9DE17084-9361-4E3A-A1DD-760EFDA96A43}" type="parTrans" cxnId="{DF1AE3D7-E479-4999-A2B0-8B490326C7E7}">
      <dgm:prSet/>
      <dgm:spPr/>
      <dgm:t>
        <a:bodyPr/>
        <a:lstStyle/>
        <a:p>
          <a:endParaRPr lang="en-US"/>
        </a:p>
      </dgm:t>
    </dgm:pt>
    <dgm:pt modelId="{9C31DA82-756E-40E3-8E70-9A27F60F37A1}" type="sibTrans" cxnId="{DF1AE3D7-E479-4999-A2B0-8B490326C7E7}">
      <dgm:prSet/>
      <dgm:spPr/>
      <dgm:t>
        <a:bodyPr/>
        <a:lstStyle/>
        <a:p>
          <a:endParaRPr lang="en-US"/>
        </a:p>
      </dgm:t>
    </dgm:pt>
    <dgm:pt modelId="{DE19160D-03AF-F84E-A981-0759E60B0553}" type="pres">
      <dgm:prSet presAssocID="{5041CB64-F3AA-4BDD-A842-93EC45CAC060}" presName="matrix" presStyleCnt="0">
        <dgm:presLayoutVars>
          <dgm:chMax val="1"/>
          <dgm:dir/>
          <dgm:resizeHandles val="exact"/>
        </dgm:presLayoutVars>
      </dgm:prSet>
      <dgm:spPr/>
    </dgm:pt>
    <dgm:pt modelId="{1AA8B476-E3A8-0841-AB02-14C8102A19EA}" type="pres">
      <dgm:prSet presAssocID="{5041CB64-F3AA-4BDD-A842-93EC45CAC060}" presName="diamond" presStyleLbl="bgShp" presStyleIdx="0" presStyleCnt="1"/>
      <dgm:spPr/>
    </dgm:pt>
    <dgm:pt modelId="{1F0D5092-071E-6847-BB32-6F479CE2BC15}" type="pres">
      <dgm:prSet presAssocID="{5041CB64-F3AA-4BDD-A842-93EC45CAC060}" presName="quad1" presStyleLbl="node1" presStyleIdx="0" presStyleCnt="4">
        <dgm:presLayoutVars>
          <dgm:chMax val="0"/>
          <dgm:chPref val="0"/>
          <dgm:bulletEnabled val="1"/>
        </dgm:presLayoutVars>
      </dgm:prSet>
      <dgm:spPr/>
    </dgm:pt>
    <dgm:pt modelId="{83120918-A093-EB49-B6B7-197D7208EA5A}" type="pres">
      <dgm:prSet presAssocID="{5041CB64-F3AA-4BDD-A842-93EC45CAC060}" presName="quad2" presStyleLbl="node1" presStyleIdx="1" presStyleCnt="4">
        <dgm:presLayoutVars>
          <dgm:chMax val="0"/>
          <dgm:chPref val="0"/>
          <dgm:bulletEnabled val="1"/>
        </dgm:presLayoutVars>
      </dgm:prSet>
      <dgm:spPr/>
    </dgm:pt>
    <dgm:pt modelId="{49BB463D-8BF6-4C4E-93E9-88DAE72E3924}" type="pres">
      <dgm:prSet presAssocID="{5041CB64-F3AA-4BDD-A842-93EC45CAC060}" presName="quad3" presStyleLbl="node1" presStyleIdx="2" presStyleCnt="4">
        <dgm:presLayoutVars>
          <dgm:chMax val="0"/>
          <dgm:chPref val="0"/>
          <dgm:bulletEnabled val="1"/>
        </dgm:presLayoutVars>
      </dgm:prSet>
      <dgm:spPr/>
    </dgm:pt>
    <dgm:pt modelId="{6B0668A9-C6FB-344E-85DE-1E7FA990F4E9}" type="pres">
      <dgm:prSet presAssocID="{5041CB64-F3AA-4BDD-A842-93EC45CAC060}" presName="quad4" presStyleLbl="node1" presStyleIdx="3" presStyleCnt="4">
        <dgm:presLayoutVars>
          <dgm:chMax val="0"/>
          <dgm:chPref val="0"/>
          <dgm:bulletEnabled val="1"/>
        </dgm:presLayoutVars>
      </dgm:prSet>
      <dgm:spPr/>
    </dgm:pt>
  </dgm:ptLst>
  <dgm:cxnLst>
    <dgm:cxn modelId="{8F67221D-7915-EF45-8D8F-A689C4AC232E}" type="presOf" srcId="{1F11C606-29FD-4F4F-975B-7792C552046A}" destId="{6B0668A9-C6FB-344E-85DE-1E7FA990F4E9}" srcOrd="0" destOrd="0" presId="urn:microsoft.com/office/officeart/2005/8/layout/matrix3"/>
    <dgm:cxn modelId="{93C8E71F-96AB-40D8-80E1-C361758520B6}" srcId="{5041CB64-F3AA-4BDD-A842-93EC45CAC060}" destId="{1A06BC16-1485-486B-9B2C-B58D96092C70}" srcOrd="0" destOrd="0" parTransId="{342759C3-C6ED-46B8-8619-95F2A06038E2}" sibTransId="{B27D8E6C-B4F9-4C9A-9927-BC85682A87BC}"/>
    <dgm:cxn modelId="{8EE18877-4835-964F-A0DB-1995B34827B9}" type="presOf" srcId="{5041CB64-F3AA-4BDD-A842-93EC45CAC060}" destId="{DE19160D-03AF-F84E-A981-0759E60B0553}" srcOrd="0" destOrd="0" presId="urn:microsoft.com/office/officeart/2005/8/layout/matrix3"/>
    <dgm:cxn modelId="{63E6607E-57E4-460A-9233-1E700F126C5D}" srcId="{5041CB64-F3AA-4BDD-A842-93EC45CAC060}" destId="{2D16674C-E0B5-45C9-B4D1-095A6B77BF76}" srcOrd="2" destOrd="0" parTransId="{9A7FA165-2E65-4067-BA95-C2F1CC055BD2}" sibTransId="{6B6096EF-3003-4E4A-9DD8-3CA363E543B1}"/>
    <dgm:cxn modelId="{445F1083-789D-B649-8A8D-8EA7175974C9}" type="presOf" srcId="{1A06BC16-1485-486B-9B2C-B58D96092C70}" destId="{1F0D5092-071E-6847-BB32-6F479CE2BC15}" srcOrd="0" destOrd="0" presId="urn:microsoft.com/office/officeart/2005/8/layout/matrix3"/>
    <dgm:cxn modelId="{2FE371B0-E9CC-4A46-8F45-202E2A419733}" type="presOf" srcId="{2D16674C-E0B5-45C9-B4D1-095A6B77BF76}" destId="{49BB463D-8BF6-4C4E-93E9-88DAE72E3924}" srcOrd="0" destOrd="0" presId="urn:microsoft.com/office/officeart/2005/8/layout/matrix3"/>
    <dgm:cxn modelId="{C262A5C4-FA1F-4CEB-9D77-9205648553BC}" srcId="{5041CB64-F3AA-4BDD-A842-93EC45CAC060}" destId="{30A0DE5C-870D-40E6-83DD-2F1233C9E610}" srcOrd="1" destOrd="0" parTransId="{A0BD0E1B-ACEF-4984-ACCF-E2795484F2F9}" sibTransId="{76885D8A-1A75-4E1F-9A85-85A041CCD731}"/>
    <dgm:cxn modelId="{DF1AE3D7-E479-4999-A2B0-8B490326C7E7}" srcId="{5041CB64-F3AA-4BDD-A842-93EC45CAC060}" destId="{1F11C606-29FD-4F4F-975B-7792C552046A}" srcOrd="3" destOrd="0" parTransId="{9DE17084-9361-4E3A-A1DD-760EFDA96A43}" sibTransId="{9C31DA82-756E-40E3-8E70-9A27F60F37A1}"/>
    <dgm:cxn modelId="{48368FF0-C551-8D4F-85CC-C79C2690AF56}" type="presOf" srcId="{30A0DE5C-870D-40E6-83DD-2F1233C9E610}" destId="{83120918-A093-EB49-B6B7-197D7208EA5A}" srcOrd="0" destOrd="0" presId="urn:microsoft.com/office/officeart/2005/8/layout/matrix3"/>
    <dgm:cxn modelId="{32798E32-FD30-7642-A1CE-D3B302D9E1D5}" type="presParOf" srcId="{DE19160D-03AF-F84E-A981-0759E60B0553}" destId="{1AA8B476-E3A8-0841-AB02-14C8102A19EA}" srcOrd="0" destOrd="0" presId="urn:microsoft.com/office/officeart/2005/8/layout/matrix3"/>
    <dgm:cxn modelId="{6A6A3D55-233C-9546-8FC9-289DA1EC3FDD}" type="presParOf" srcId="{DE19160D-03AF-F84E-A981-0759E60B0553}" destId="{1F0D5092-071E-6847-BB32-6F479CE2BC15}" srcOrd="1" destOrd="0" presId="urn:microsoft.com/office/officeart/2005/8/layout/matrix3"/>
    <dgm:cxn modelId="{042FFE48-DE34-F84A-9491-045CDEC43DC2}" type="presParOf" srcId="{DE19160D-03AF-F84E-A981-0759E60B0553}" destId="{83120918-A093-EB49-B6B7-197D7208EA5A}" srcOrd="2" destOrd="0" presId="urn:microsoft.com/office/officeart/2005/8/layout/matrix3"/>
    <dgm:cxn modelId="{25B529CB-702A-7743-863F-D501469B0B97}" type="presParOf" srcId="{DE19160D-03AF-F84E-A981-0759E60B0553}" destId="{49BB463D-8BF6-4C4E-93E9-88DAE72E3924}" srcOrd="3" destOrd="0" presId="urn:microsoft.com/office/officeart/2005/8/layout/matrix3"/>
    <dgm:cxn modelId="{554C0562-48BD-0A46-9417-4CB48A2ED215}" type="presParOf" srcId="{DE19160D-03AF-F84E-A981-0759E60B0553}" destId="{6B0668A9-C6FB-344E-85DE-1E7FA990F4E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D4C78-3ED2-418B-86E9-7BE5C28E77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338E1A-23D7-46E1-B758-29C3D60B0C5A}">
      <dgm:prSet/>
      <dgm:spPr/>
      <dgm:t>
        <a:bodyPr/>
        <a:lstStyle/>
        <a:p>
          <a:pPr>
            <a:lnSpc>
              <a:spcPct val="100000"/>
            </a:lnSpc>
          </a:pPr>
          <a:r>
            <a:rPr lang="en-US" b="0" i="0"/>
            <a:t>You’re a supplier and your inbox is overflowing with emails about P.O.’s. Your customer support expert is digging through the SAP system like a turtle vs a rabbit... It’s very slow, it’s tedious, and you’ve got no hair left to pull out!</a:t>
          </a:r>
          <a:endParaRPr lang="en-US"/>
        </a:p>
      </dgm:t>
    </dgm:pt>
    <dgm:pt modelId="{732025C1-5009-4065-9151-EAA16AAE18B8}" type="parTrans" cxnId="{C14F79F9-0802-4278-B365-5D6E3D368906}">
      <dgm:prSet/>
      <dgm:spPr/>
      <dgm:t>
        <a:bodyPr/>
        <a:lstStyle/>
        <a:p>
          <a:endParaRPr lang="en-US"/>
        </a:p>
      </dgm:t>
    </dgm:pt>
    <dgm:pt modelId="{9F780065-8C81-44D3-BA44-63CD61DE8AC4}" type="sibTrans" cxnId="{C14F79F9-0802-4278-B365-5D6E3D368906}">
      <dgm:prSet/>
      <dgm:spPr/>
      <dgm:t>
        <a:bodyPr/>
        <a:lstStyle/>
        <a:p>
          <a:endParaRPr lang="en-US"/>
        </a:p>
      </dgm:t>
    </dgm:pt>
    <dgm:pt modelId="{E5D29D92-B37F-43CF-88DA-598B1EE36DE7}">
      <dgm:prSet/>
      <dgm:spPr/>
      <dgm:t>
        <a:bodyPr/>
        <a:lstStyle/>
        <a:p>
          <a:pPr>
            <a:lnSpc>
              <a:spcPct val="100000"/>
            </a:lnSpc>
          </a:pPr>
          <a:r>
            <a:rPr lang="en-US" b="0" i="0"/>
            <a:t>Well, maybe not…. Because ChatGPT integration with SAP is here to solve your stress! </a:t>
          </a:r>
          <a:r>
            <a:rPr lang="en-US"/>
            <a:t>No more</a:t>
          </a:r>
          <a:r>
            <a:rPr lang="en-US" b="0" i="0"/>
            <a:t> tedious manual tasks and welcome relatively automated fast responses &amp; response times. Give your business a shot of espresso straight to the veins!</a:t>
          </a:r>
          <a:endParaRPr lang="en-US"/>
        </a:p>
      </dgm:t>
    </dgm:pt>
    <dgm:pt modelId="{8FCA4919-C0F8-4F8A-85C2-A992712952B6}" type="parTrans" cxnId="{12C60E8E-5023-4F3E-AEB2-7422239C9FEA}">
      <dgm:prSet/>
      <dgm:spPr/>
      <dgm:t>
        <a:bodyPr/>
        <a:lstStyle/>
        <a:p>
          <a:endParaRPr lang="en-US"/>
        </a:p>
      </dgm:t>
    </dgm:pt>
    <dgm:pt modelId="{7DD78877-9743-42C8-A2DC-6A3296C2075F}" type="sibTrans" cxnId="{12C60E8E-5023-4F3E-AEB2-7422239C9FEA}">
      <dgm:prSet/>
      <dgm:spPr/>
      <dgm:t>
        <a:bodyPr/>
        <a:lstStyle/>
        <a:p>
          <a:endParaRPr lang="en-US"/>
        </a:p>
      </dgm:t>
    </dgm:pt>
    <dgm:pt modelId="{9F621268-6087-4380-9F69-9AF90EE72B58}" type="pres">
      <dgm:prSet presAssocID="{154D4C78-3ED2-418B-86E9-7BE5C28E7775}" presName="root" presStyleCnt="0">
        <dgm:presLayoutVars>
          <dgm:dir/>
          <dgm:resizeHandles val="exact"/>
        </dgm:presLayoutVars>
      </dgm:prSet>
      <dgm:spPr/>
    </dgm:pt>
    <dgm:pt modelId="{1AF61EB1-F262-44F4-AFDC-1D86B98475E5}" type="pres">
      <dgm:prSet presAssocID="{D8338E1A-23D7-46E1-B758-29C3D60B0C5A}" presName="compNode" presStyleCnt="0"/>
      <dgm:spPr/>
    </dgm:pt>
    <dgm:pt modelId="{CD762210-5FBE-43A3-AA60-FD070E4F9A8F}" type="pres">
      <dgm:prSet presAssocID="{D8338E1A-23D7-46E1-B758-29C3D60B0C5A}" presName="bgRect" presStyleLbl="bgShp" presStyleIdx="0" presStyleCnt="2"/>
      <dgm:spPr/>
    </dgm:pt>
    <dgm:pt modelId="{A538E722-9B53-4CD3-9366-AE6CE90A9794}" type="pres">
      <dgm:prSet presAssocID="{D8338E1A-23D7-46E1-B758-29C3D60B0C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149A6498-B31D-402D-9F9F-56D569EDB92E}" type="pres">
      <dgm:prSet presAssocID="{D8338E1A-23D7-46E1-B758-29C3D60B0C5A}" presName="spaceRect" presStyleCnt="0"/>
      <dgm:spPr/>
    </dgm:pt>
    <dgm:pt modelId="{40A593FA-76AE-4096-A3F9-4E1972C819E7}" type="pres">
      <dgm:prSet presAssocID="{D8338E1A-23D7-46E1-B758-29C3D60B0C5A}" presName="parTx" presStyleLbl="revTx" presStyleIdx="0" presStyleCnt="2">
        <dgm:presLayoutVars>
          <dgm:chMax val="0"/>
          <dgm:chPref val="0"/>
        </dgm:presLayoutVars>
      </dgm:prSet>
      <dgm:spPr/>
    </dgm:pt>
    <dgm:pt modelId="{3A2759F2-113A-4658-92F8-18A5E137FC1D}" type="pres">
      <dgm:prSet presAssocID="{9F780065-8C81-44D3-BA44-63CD61DE8AC4}" presName="sibTrans" presStyleCnt="0"/>
      <dgm:spPr/>
    </dgm:pt>
    <dgm:pt modelId="{33EF3101-F8B4-4158-9F92-47081AAB9EFB}" type="pres">
      <dgm:prSet presAssocID="{E5D29D92-B37F-43CF-88DA-598B1EE36DE7}" presName="compNode" presStyleCnt="0"/>
      <dgm:spPr/>
    </dgm:pt>
    <dgm:pt modelId="{80B74B82-EB50-4CE8-88BF-715AE79C3549}" type="pres">
      <dgm:prSet presAssocID="{E5D29D92-B37F-43CF-88DA-598B1EE36DE7}" presName="bgRect" presStyleLbl="bgShp" presStyleIdx="1" presStyleCnt="2"/>
      <dgm:spPr/>
    </dgm:pt>
    <dgm:pt modelId="{114410E9-E6B4-4BCA-AB03-6E1B1A38DDCB}" type="pres">
      <dgm:prSet presAssocID="{E5D29D92-B37F-43CF-88DA-598B1EE36DE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72896101-D0D9-4023-BBC4-6F2881CC8214}" type="pres">
      <dgm:prSet presAssocID="{E5D29D92-B37F-43CF-88DA-598B1EE36DE7}" presName="spaceRect" presStyleCnt="0"/>
      <dgm:spPr/>
    </dgm:pt>
    <dgm:pt modelId="{BE6F97B5-00DC-499C-9968-F3D0C84E2148}" type="pres">
      <dgm:prSet presAssocID="{E5D29D92-B37F-43CF-88DA-598B1EE36DE7}" presName="parTx" presStyleLbl="revTx" presStyleIdx="1" presStyleCnt="2">
        <dgm:presLayoutVars>
          <dgm:chMax val="0"/>
          <dgm:chPref val="0"/>
        </dgm:presLayoutVars>
      </dgm:prSet>
      <dgm:spPr/>
    </dgm:pt>
  </dgm:ptLst>
  <dgm:cxnLst>
    <dgm:cxn modelId="{30BEBF0D-BD3A-4B8C-826D-89E940892883}" type="presOf" srcId="{D8338E1A-23D7-46E1-B758-29C3D60B0C5A}" destId="{40A593FA-76AE-4096-A3F9-4E1972C819E7}" srcOrd="0" destOrd="0" presId="urn:microsoft.com/office/officeart/2018/2/layout/IconVerticalSolidList"/>
    <dgm:cxn modelId="{FDEC7443-990B-449F-8688-75488B97854A}" type="presOf" srcId="{E5D29D92-B37F-43CF-88DA-598B1EE36DE7}" destId="{BE6F97B5-00DC-499C-9968-F3D0C84E2148}" srcOrd="0" destOrd="0" presId="urn:microsoft.com/office/officeart/2018/2/layout/IconVerticalSolidList"/>
    <dgm:cxn modelId="{12C60E8E-5023-4F3E-AEB2-7422239C9FEA}" srcId="{154D4C78-3ED2-418B-86E9-7BE5C28E7775}" destId="{E5D29D92-B37F-43CF-88DA-598B1EE36DE7}" srcOrd="1" destOrd="0" parTransId="{8FCA4919-C0F8-4F8A-85C2-A992712952B6}" sibTransId="{7DD78877-9743-42C8-A2DC-6A3296C2075F}"/>
    <dgm:cxn modelId="{6715978E-C34F-4F38-9682-CAB966D3FC1A}" type="presOf" srcId="{154D4C78-3ED2-418B-86E9-7BE5C28E7775}" destId="{9F621268-6087-4380-9F69-9AF90EE72B58}" srcOrd="0" destOrd="0" presId="urn:microsoft.com/office/officeart/2018/2/layout/IconVerticalSolidList"/>
    <dgm:cxn modelId="{C14F79F9-0802-4278-B365-5D6E3D368906}" srcId="{154D4C78-3ED2-418B-86E9-7BE5C28E7775}" destId="{D8338E1A-23D7-46E1-B758-29C3D60B0C5A}" srcOrd="0" destOrd="0" parTransId="{732025C1-5009-4065-9151-EAA16AAE18B8}" sibTransId="{9F780065-8C81-44D3-BA44-63CD61DE8AC4}"/>
    <dgm:cxn modelId="{0BAF0FB6-4046-48EE-A51F-508A69F9E957}" type="presParOf" srcId="{9F621268-6087-4380-9F69-9AF90EE72B58}" destId="{1AF61EB1-F262-44F4-AFDC-1D86B98475E5}" srcOrd="0" destOrd="0" presId="urn:microsoft.com/office/officeart/2018/2/layout/IconVerticalSolidList"/>
    <dgm:cxn modelId="{07113E4F-6A29-44DB-886E-E1B1F65664A1}" type="presParOf" srcId="{1AF61EB1-F262-44F4-AFDC-1D86B98475E5}" destId="{CD762210-5FBE-43A3-AA60-FD070E4F9A8F}" srcOrd="0" destOrd="0" presId="urn:microsoft.com/office/officeart/2018/2/layout/IconVerticalSolidList"/>
    <dgm:cxn modelId="{A1CD71EE-1B3D-4C67-BECE-561216AF3683}" type="presParOf" srcId="{1AF61EB1-F262-44F4-AFDC-1D86B98475E5}" destId="{A538E722-9B53-4CD3-9366-AE6CE90A9794}" srcOrd="1" destOrd="0" presId="urn:microsoft.com/office/officeart/2018/2/layout/IconVerticalSolidList"/>
    <dgm:cxn modelId="{245CFC13-EFA5-4C27-8879-622723264BC2}" type="presParOf" srcId="{1AF61EB1-F262-44F4-AFDC-1D86B98475E5}" destId="{149A6498-B31D-402D-9F9F-56D569EDB92E}" srcOrd="2" destOrd="0" presId="urn:microsoft.com/office/officeart/2018/2/layout/IconVerticalSolidList"/>
    <dgm:cxn modelId="{3E6CCD5A-71A9-4C2D-A929-7D4194986FC6}" type="presParOf" srcId="{1AF61EB1-F262-44F4-AFDC-1D86B98475E5}" destId="{40A593FA-76AE-4096-A3F9-4E1972C819E7}" srcOrd="3" destOrd="0" presId="urn:microsoft.com/office/officeart/2018/2/layout/IconVerticalSolidList"/>
    <dgm:cxn modelId="{63B5E70E-80BB-4731-BFB2-A18570020380}" type="presParOf" srcId="{9F621268-6087-4380-9F69-9AF90EE72B58}" destId="{3A2759F2-113A-4658-92F8-18A5E137FC1D}" srcOrd="1" destOrd="0" presId="urn:microsoft.com/office/officeart/2018/2/layout/IconVerticalSolidList"/>
    <dgm:cxn modelId="{B1A9ED4D-DE42-4794-AE80-D150A51AEA78}" type="presParOf" srcId="{9F621268-6087-4380-9F69-9AF90EE72B58}" destId="{33EF3101-F8B4-4158-9F92-47081AAB9EFB}" srcOrd="2" destOrd="0" presId="urn:microsoft.com/office/officeart/2018/2/layout/IconVerticalSolidList"/>
    <dgm:cxn modelId="{51530D3A-4A16-4F05-8D6D-6C188A7F3A0E}" type="presParOf" srcId="{33EF3101-F8B4-4158-9F92-47081AAB9EFB}" destId="{80B74B82-EB50-4CE8-88BF-715AE79C3549}" srcOrd="0" destOrd="0" presId="urn:microsoft.com/office/officeart/2018/2/layout/IconVerticalSolidList"/>
    <dgm:cxn modelId="{360F4FA5-3175-4112-ADC3-312C16571518}" type="presParOf" srcId="{33EF3101-F8B4-4158-9F92-47081AAB9EFB}" destId="{114410E9-E6B4-4BCA-AB03-6E1B1A38DDCB}" srcOrd="1" destOrd="0" presId="urn:microsoft.com/office/officeart/2018/2/layout/IconVerticalSolidList"/>
    <dgm:cxn modelId="{CCAC4915-105C-4893-8285-07E7860E8437}" type="presParOf" srcId="{33EF3101-F8B4-4158-9F92-47081AAB9EFB}" destId="{72896101-D0D9-4023-BBC4-6F2881CC8214}" srcOrd="2" destOrd="0" presId="urn:microsoft.com/office/officeart/2018/2/layout/IconVerticalSolidList"/>
    <dgm:cxn modelId="{6FD3F786-075E-44A2-8C5E-1BE03CEEBBA7}" type="presParOf" srcId="{33EF3101-F8B4-4158-9F92-47081AAB9EFB}" destId="{BE6F97B5-00DC-499C-9968-F3D0C84E21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3D3DA-3531-4A9D-B40E-2C692E512A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82D3C9-DEE4-4100-BB67-9F013FBD746B}">
      <dgm:prSet/>
      <dgm:spPr/>
      <dgm:t>
        <a:bodyPr/>
        <a:lstStyle/>
        <a:p>
          <a:r>
            <a:rPr lang="en-US"/>
            <a:t>C</a:t>
          </a:r>
          <a:r>
            <a:rPr lang="en-US" b="0" i="0"/>
            <a:t>reating a chatbot for SAP requires a lot more development, including training the bot with intent, developing different skills, and testing it extensively. It can be a time-consuming and much more expensive process.</a:t>
          </a:r>
          <a:endParaRPr lang="en-US"/>
        </a:p>
      </dgm:t>
    </dgm:pt>
    <dgm:pt modelId="{AFC3F369-0E28-485F-8862-264D8EA83F26}" type="parTrans" cxnId="{63BCF7A2-294D-487A-AF86-7FCAE84BC4DA}">
      <dgm:prSet/>
      <dgm:spPr/>
      <dgm:t>
        <a:bodyPr/>
        <a:lstStyle/>
        <a:p>
          <a:endParaRPr lang="en-US"/>
        </a:p>
      </dgm:t>
    </dgm:pt>
    <dgm:pt modelId="{732AB940-2E33-465E-A3D3-5BCF43E316F9}" type="sibTrans" cxnId="{63BCF7A2-294D-487A-AF86-7FCAE84BC4DA}">
      <dgm:prSet/>
      <dgm:spPr/>
      <dgm:t>
        <a:bodyPr/>
        <a:lstStyle/>
        <a:p>
          <a:endParaRPr lang="en-US"/>
        </a:p>
      </dgm:t>
    </dgm:pt>
    <dgm:pt modelId="{6E651D25-7700-40DB-9081-D9691184CD81}">
      <dgm:prSet/>
      <dgm:spPr/>
      <dgm:t>
        <a:bodyPr/>
        <a:lstStyle/>
        <a:p>
          <a:r>
            <a:rPr lang="en-US" b="0" i="0"/>
            <a:t>That’s where the creation of ChatGPT integration with SAP stands out.</a:t>
          </a:r>
          <a:endParaRPr lang="en-US"/>
        </a:p>
      </dgm:t>
    </dgm:pt>
    <dgm:pt modelId="{4B5B43C1-89C9-4DB4-9599-FAB8934E1A33}" type="parTrans" cxnId="{3C8DE415-352B-4FC8-A07E-02DE9D7E97A2}">
      <dgm:prSet/>
      <dgm:spPr/>
      <dgm:t>
        <a:bodyPr/>
        <a:lstStyle/>
        <a:p>
          <a:endParaRPr lang="en-US"/>
        </a:p>
      </dgm:t>
    </dgm:pt>
    <dgm:pt modelId="{2ADBCAEB-1146-4C3A-A013-85AC06E3912B}" type="sibTrans" cxnId="{3C8DE415-352B-4FC8-A07E-02DE9D7E97A2}">
      <dgm:prSet/>
      <dgm:spPr/>
      <dgm:t>
        <a:bodyPr/>
        <a:lstStyle/>
        <a:p>
          <a:endParaRPr lang="en-US"/>
        </a:p>
      </dgm:t>
    </dgm:pt>
    <dgm:pt modelId="{0B908B5B-6FE7-403A-A925-98E9D871DA66}" type="pres">
      <dgm:prSet presAssocID="{51A3D3DA-3531-4A9D-B40E-2C692E512A5B}" presName="root" presStyleCnt="0">
        <dgm:presLayoutVars>
          <dgm:dir/>
          <dgm:resizeHandles val="exact"/>
        </dgm:presLayoutVars>
      </dgm:prSet>
      <dgm:spPr/>
    </dgm:pt>
    <dgm:pt modelId="{CB512360-05B5-422E-9676-1F3EC2FC5937}" type="pres">
      <dgm:prSet presAssocID="{6B82D3C9-DEE4-4100-BB67-9F013FBD746B}" presName="compNode" presStyleCnt="0"/>
      <dgm:spPr/>
    </dgm:pt>
    <dgm:pt modelId="{5864EAA2-5930-4622-9364-49AEF560283C}" type="pres">
      <dgm:prSet presAssocID="{6B82D3C9-DEE4-4100-BB67-9F013FBD746B}" presName="bgRect" presStyleLbl="bgShp" presStyleIdx="0" presStyleCnt="2"/>
      <dgm:spPr/>
    </dgm:pt>
    <dgm:pt modelId="{9D8D5CC9-7617-4644-BFEA-DA5D922BA4E4}" type="pres">
      <dgm:prSet presAssocID="{6B82D3C9-DEE4-4100-BB67-9F013FBD74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415B213-3338-4FA2-80D8-74DC77AFCE7D}" type="pres">
      <dgm:prSet presAssocID="{6B82D3C9-DEE4-4100-BB67-9F013FBD746B}" presName="spaceRect" presStyleCnt="0"/>
      <dgm:spPr/>
    </dgm:pt>
    <dgm:pt modelId="{B1D448E8-871E-42AA-8EAB-6E4D347678CF}" type="pres">
      <dgm:prSet presAssocID="{6B82D3C9-DEE4-4100-BB67-9F013FBD746B}" presName="parTx" presStyleLbl="revTx" presStyleIdx="0" presStyleCnt="2">
        <dgm:presLayoutVars>
          <dgm:chMax val="0"/>
          <dgm:chPref val="0"/>
        </dgm:presLayoutVars>
      </dgm:prSet>
      <dgm:spPr/>
    </dgm:pt>
    <dgm:pt modelId="{3541A8AB-0EDD-4929-ACD2-0B94CC892A52}" type="pres">
      <dgm:prSet presAssocID="{732AB940-2E33-465E-A3D3-5BCF43E316F9}" presName="sibTrans" presStyleCnt="0"/>
      <dgm:spPr/>
    </dgm:pt>
    <dgm:pt modelId="{B14ACFED-0C9A-417F-BC34-AC0DCAA3D2DE}" type="pres">
      <dgm:prSet presAssocID="{6E651D25-7700-40DB-9081-D9691184CD81}" presName="compNode" presStyleCnt="0"/>
      <dgm:spPr/>
    </dgm:pt>
    <dgm:pt modelId="{353F038D-F8DA-4BEC-87E9-313358AD7860}" type="pres">
      <dgm:prSet presAssocID="{6E651D25-7700-40DB-9081-D9691184CD81}" presName="bgRect" presStyleLbl="bgShp" presStyleIdx="1" presStyleCnt="2"/>
      <dgm:spPr/>
    </dgm:pt>
    <dgm:pt modelId="{6A3588F1-B401-4D6A-B492-43DB9078C8C8}" type="pres">
      <dgm:prSet presAssocID="{6E651D25-7700-40DB-9081-D9691184CD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ximize"/>
        </a:ext>
      </dgm:extLst>
    </dgm:pt>
    <dgm:pt modelId="{A166DA98-6230-4B3B-8E9E-E7900D6A85F9}" type="pres">
      <dgm:prSet presAssocID="{6E651D25-7700-40DB-9081-D9691184CD81}" presName="spaceRect" presStyleCnt="0"/>
      <dgm:spPr/>
    </dgm:pt>
    <dgm:pt modelId="{7627C48A-5E95-42A3-9736-61BA26E9A0F4}" type="pres">
      <dgm:prSet presAssocID="{6E651D25-7700-40DB-9081-D9691184CD81}" presName="parTx" presStyleLbl="revTx" presStyleIdx="1" presStyleCnt="2">
        <dgm:presLayoutVars>
          <dgm:chMax val="0"/>
          <dgm:chPref val="0"/>
        </dgm:presLayoutVars>
      </dgm:prSet>
      <dgm:spPr/>
    </dgm:pt>
  </dgm:ptLst>
  <dgm:cxnLst>
    <dgm:cxn modelId="{3C8DE415-352B-4FC8-A07E-02DE9D7E97A2}" srcId="{51A3D3DA-3531-4A9D-B40E-2C692E512A5B}" destId="{6E651D25-7700-40DB-9081-D9691184CD81}" srcOrd="1" destOrd="0" parTransId="{4B5B43C1-89C9-4DB4-9599-FAB8934E1A33}" sibTransId="{2ADBCAEB-1146-4C3A-A013-85AC06E3912B}"/>
    <dgm:cxn modelId="{3845E13D-154E-4039-B2CA-5D03444F2EBF}" type="presOf" srcId="{51A3D3DA-3531-4A9D-B40E-2C692E512A5B}" destId="{0B908B5B-6FE7-403A-A925-98E9D871DA66}" srcOrd="0" destOrd="0" presId="urn:microsoft.com/office/officeart/2018/2/layout/IconVerticalSolidList"/>
    <dgm:cxn modelId="{9E68297A-A877-4B13-A276-B3BDA81C6C24}" type="presOf" srcId="{6E651D25-7700-40DB-9081-D9691184CD81}" destId="{7627C48A-5E95-42A3-9736-61BA26E9A0F4}" srcOrd="0" destOrd="0" presId="urn:microsoft.com/office/officeart/2018/2/layout/IconVerticalSolidList"/>
    <dgm:cxn modelId="{888B4482-B67D-434D-9E78-5C0FE1408F04}" type="presOf" srcId="{6B82D3C9-DEE4-4100-BB67-9F013FBD746B}" destId="{B1D448E8-871E-42AA-8EAB-6E4D347678CF}" srcOrd="0" destOrd="0" presId="urn:microsoft.com/office/officeart/2018/2/layout/IconVerticalSolidList"/>
    <dgm:cxn modelId="{63BCF7A2-294D-487A-AF86-7FCAE84BC4DA}" srcId="{51A3D3DA-3531-4A9D-B40E-2C692E512A5B}" destId="{6B82D3C9-DEE4-4100-BB67-9F013FBD746B}" srcOrd="0" destOrd="0" parTransId="{AFC3F369-0E28-485F-8862-264D8EA83F26}" sibTransId="{732AB940-2E33-465E-A3D3-5BCF43E316F9}"/>
    <dgm:cxn modelId="{6F100D0E-91A5-4EAC-AED8-CB31477A2DAD}" type="presParOf" srcId="{0B908B5B-6FE7-403A-A925-98E9D871DA66}" destId="{CB512360-05B5-422E-9676-1F3EC2FC5937}" srcOrd="0" destOrd="0" presId="urn:microsoft.com/office/officeart/2018/2/layout/IconVerticalSolidList"/>
    <dgm:cxn modelId="{53406374-39FA-4589-93AD-C63C500D2989}" type="presParOf" srcId="{CB512360-05B5-422E-9676-1F3EC2FC5937}" destId="{5864EAA2-5930-4622-9364-49AEF560283C}" srcOrd="0" destOrd="0" presId="urn:microsoft.com/office/officeart/2018/2/layout/IconVerticalSolidList"/>
    <dgm:cxn modelId="{37C2F1CC-EF59-4C2D-A9BF-BE01706C92A4}" type="presParOf" srcId="{CB512360-05B5-422E-9676-1F3EC2FC5937}" destId="{9D8D5CC9-7617-4644-BFEA-DA5D922BA4E4}" srcOrd="1" destOrd="0" presId="urn:microsoft.com/office/officeart/2018/2/layout/IconVerticalSolidList"/>
    <dgm:cxn modelId="{20C05132-E5BF-4D37-8B1D-DB94E0361B4E}" type="presParOf" srcId="{CB512360-05B5-422E-9676-1F3EC2FC5937}" destId="{9415B213-3338-4FA2-80D8-74DC77AFCE7D}" srcOrd="2" destOrd="0" presId="urn:microsoft.com/office/officeart/2018/2/layout/IconVerticalSolidList"/>
    <dgm:cxn modelId="{3BE5118F-F16F-4969-AD09-CCFBC9C1CA80}" type="presParOf" srcId="{CB512360-05B5-422E-9676-1F3EC2FC5937}" destId="{B1D448E8-871E-42AA-8EAB-6E4D347678CF}" srcOrd="3" destOrd="0" presId="urn:microsoft.com/office/officeart/2018/2/layout/IconVerticalSolidList"/>
    <dgm:cxn modelId="{1A2D87BE-6F2B-4637-854B-2076A129271F}" type="presParOf" srcId="{0B908B5B-6FE7-403A-A925-98E9D871DA66}" destId="{3541A8AB-0EDD-4929-ACD2-0B94CC892A52}" srcOrd="1" destOrd="0" presId="urn:microsoft.com/office/officeart/2018/2/layout/IconVerticalSolidList"/>
    <dgm:cxn modelId="{855C02F7-AE56-4980-AE2B-8B98B5B83D40}" type="presParOf" srcId="{0B908B5B-6FE7-403A-A925-98E9D871DA66}" destId="{B14ACFED-0C9A-417F-BC34-AC0DCAA3D2DE}" srcOrd="2" destOrd="0" presId="urn:microsoft.com/office/officeart/2018/2/layout/IconVerticalSolidList"/>
    <dgm:cxn modelId="{381032F3-38FC-4ACE-9219-93139898B709}" type="presParOf" srcId="{B14ACFED-0C9A-417F-BC34-AC0DCAA3D2DE}" destId="{353F038D-F8DA-4BEC-87E9-313358AD7860}" srcOrd="0" destOrd="0" presId="urn:microsoft.com/office/officeart/2018/2/layout/IconVerticalSolidList"/>
    <dgm:cxn modelId="{B1DA8C04-9751-4C2C-A57A-85BB31D8ED5C}" type="presParOf" srcId="{B14ACFED-0C9A-417F-BC34-AC0DCAA3D2DE}" destId="{6A3588F1-B401-4D6A-B492-43DB9078C8C8}" srcOrd="1" destOrd="0" presId="urn:microsoft.com/office/officeart/2018/2/layout/IconVerticalSolidList"/>
    <dgm:cxn modelId="{846CAF7B-778B-46E4-89CE-F882F86463F4}" type="presParOf" srcId="{B14ACFED-0C9A-417F-BC34-AC0DCAA3D2DE}" destId="{A166DA98-6230-4B3B-8E9E-E7900D6A85F9}" srcOrd="2" destOrd="0" presId="urn:microsoft.com/office/officeart/2018/2/layout/IconVerticalSolidList"/>
    <dgm:cxn modelId="{5B171C15-88CD-417E-9206-75AB2E9DF99F}" type="presParOf" srcId="{B14ACFED-0C9A-417F-BC34-AC0DCAA3D2DE}" destId="{7627C48A-5E95-42A3-9736-61BA26E9A0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A1140-796C-EA47-B0C9-78796083E06F}">
      <dsp:nvSpPr>
        <dsp:cNvPr id="0" name=""/>
        <dsp:cNvSpPr/>
      </dsp:nvSpPr>
      <dsp:spPr>
        <a:xfrm>
          <a:off x="0"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Business Entity Recognition</a:t>
          </a:r>
          <a:endParaRPr lang="en-US" sz="2000" kern="1200"/>
        </a:p>
      </dsp:txBody>
      <dsp:txXfrm>
        <a:off x="0" y="310514"/>
        <a:ext cx="2292448" cy="1375469"/>
      </dsp:txXfrm>
    </dsp:sp>
    <dsp:sp modelId="{F4C33351-17F4-3845-9AC7-D6999AD6590E}">
      <dsp:nvSpPr>
        <dsp:cNvPr id="0" name=""/>
        <dsp:cNvSpPr/>
      </dsp:nvSpPr>
      <dsp:spPr>
        <a:xfrm>
          <a:off x="2521693"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Document Information Extraction </a:t>
          </a:r>
          <a:endParaRPr lang="en-US" sz="2000" kern="1200"/>
        </a:p>
      </dsp:txBody>
      <dsp:txXfrm>
        <a:off x="2521693" y="310514"/>
        <a:ext cx="2292448" cy="1375469"/>
      </dsp:txXfrm>
    </dsp:sp>
    <dsp:sp modelId="{6F1B68C1-792A-2D4D-B25A-34DF35508D7B}">
      <dsp:nvSpPr>
        <dsp:cNvPr id="0" name=""/>
        <dsp:cNvSpPr/>
      </dsp:nvSpPr>
      <dsp:spPr>
        <a:xfrm>
          <a:off x="5043386"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Document Classification</a:t>
          </a:r>
          <a:endParaRPr lang="en-US" sz="2000" kern="1200"/>
        </a:p>
      </dsp:txBody>
      <dsp:txXfrm>
        <a:off x="5043386" y="310514"/>
        <a:ext cx="2292448" cy="1375469"/>
      </dsp:txXfrm>
    </dsp:sp>
    <dsp:sp modelId="{A5401B72-B2A0-6D4A-B05A-4B5691DA2896}">
      <dsp:nvSpPr>
        <dsp:cNvPr id="0" name=""/>
        <dsp:cNvSpPr/>
      </dsp:nvSpPr>
      <dsp:spPr>
        <a:xfrm>
          <a:off x="0"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Data Attribute Recommendation</a:t>
          </a:r>
          <a:endParaRPr lang="en-US" sz="2000" kern="1200"/>
        </a:p>
      </dsp:txBody>
      <dsp:txXfrm>
        <a:off x="0" y="1915228"/>
        <a:ext cx="2292448" cy="1375469"/>
      </dsp:txXfrm>
    </dsp:sp>
    <dsp:sp modelId="{A4CE90C4-8614-C24F-BDF2-579688EB6FA3}">
      <dsp:nvSpPr>
        <dsp:cNvPr id="0" name=""/>
        <dsp:cNvSpPr/>
      </dsp:nvSpPr>
      <dsp:spPr>
        <a:xfrm>
          <a:off x="2521693"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Invoice Object Recommendation</a:t>
          </a:r>
          <a:endParaRPr lang="en-US" sz="2000" kern="1200"/>
        </a:p>
      </dsp:txBody>
      <dsp:txXfrm>
        <a:off x="2521693" y="1915228"/>
        <a:ext cx="2292448" cy="1375469"/>
      </dsp:txXfrm>
    </dsp:sp>
    <dsp:sp modelId="{31A0CB6B-13FA-E84C-9488-60F4678DEEC0}">
      <dsp:nvSpPr>
        <dsp:cNvPr id="0" name=""/>
        <dsp:cNvSpPr/>
      </dsp:nvSpPr>
      <dsp:spPr>
        <a:xfrm>
          <a:off x="5043386"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Service Ticket Intelligence</a:t>
          </a:r>
          <a:endParaRPr lang="en-US" sz="2000" kern="1200"/>
        </a:p>
      </dsp:txBody>
      <dsp:txXfrm>
        <a:off x="5043386" y="1915228"/>
        <a:ext cx="2292448" cy="1375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8B476-E3A8-0841-AB02-14C8102A19EA}">
      <dsp:nvSpPr>
        <dsp:cNvPr id="0" name=""/>
        <dsp:cNvSpPr/>
      </dsp:nvSpPr>
      <dsp:spPr>
        <a:xfrm>
          <a:off x="873962" y="0"/>
          <a:ext cx="4157328" cy="41573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5092-071E-6847-BB32-6F479CE2BC15}">
      <dsp:nvSpPr>
        <dsp:cNvPr id="0" name=""/>
        <dsp:cNvSpPr/>
      </dsp:nvSpPr>
      <dsp:spPr>
        <a:xfrm>
          <a:off x="1268909" y="394946"/>
          <a:ext cx="1621357" cy="1621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1" kern="1200"/>
            <a:t>If you want to integrate ChatGPT with SAP S/4HANA, you’re gonna need some important tools in your arsenal:</a:t>
          </a:r>
          <a:endParaRPr lang="en-US" sz="1200" kern="1200"/>
        </a:p>
      </dsp:txBody>
      <dsp:txXfrm>
        <a:off x="1348057" y="474094"/>
        <a:ext cx="1463061" cy="1463061"/>
      </dsp:txXfrm>
    </dsp:sp>
    <dsp:sp modelId="{83120918-A093-EB49-B6B7-197D7208EA5A}">
      <dsp:nvSpPr>
        <dsp:cNvPr id="0" name=""/>
        <dsp:cNvSpPr/>
      </dsp:nvSpPr>
      <dsp:spPr>
        <a:xfrm>
          <a:off x="3014986" y="394946"/>
          <a:ext cx="1621357" cy="1621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Azure Logic App</a:t>
          </a:r>
          <a:endParaRPr lang="en-US" sz="1200" kern="1200"/>
        </a:p>
      </dsp:txBody>
      <dsp:txXfrm>
        <a:off x="3094134" y="474094"/>
        <a:ext cx="1463061" cy="1463061"/>
      </dsp:txXfrm>
    </dsp:sp>
    <dsp:sp modelId="{49BB463D-8BF6-4C4E-93E9-88DAE72E3924}">
      <dsp:nvSpPr>
        <dsp:cNvPr id="0" name=""/>
        <dsp:cNvSpPr/>
      </dsp:nvSpPr>
      <dsp:spPr>
        <a:xfrm>
          <a:off x="1268909" y="2141023"/>
          <a:ext cx="1621357" cy="1621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OpenAI ChatGPT API key</a:t>
          </a:r>
          <a:endParaRPr lang="en-US" sz="1200" kern="1200"/>
        </a:p>
      </dsp:txBody>
      <dsp:txXfrm>
        <a:off x="1348057" y="2220171"/>
        <a:ext cx="1463061" cy="1463061"/>
      </dsp:txXfrm>
    </dsp:sp>
    <dsp:sp modelId="{6B0668A9-C6FB-344E-85DE-1E7FA990F4E9}">
      <dsp:nvSpPr>
        <dsp:cNvPr id="0" name=""/>
        <dsp:cNvSpPr/>
      </dsp:nvSpPr>
      <dsp:spPr>
        <a:xfrm>
          <a:off x="3014986" y="2141023"/>
          <a:ext cx="1621357" cy="1621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SAP S/4HANA system itself.</a:t>
          </a:r>
          <a:endParaRPr lang="en-US" sz="1200" kern="1200"/>
        </a:p>
      </dsp:txBody>
      <dsp:txXfrm>
        <a:off x="3094134" y="2220171"/>
        <a:ext cx="1463061" cy="1463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62210-5FBE-43A3-AA60-FD070E4F9A8F}">
      <dsp:nvSpPr>
        <dsp:cNvPr id="0" name=""/>
        <dsp:cNvSpPr/>
      </dsp:nvSpPr>
      <dsp:spPr>
        <a:xfrm>
          <a:off x="0" y="551435"/>
          <a:ext cx="7335835" cy="1114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8E722-9B53-4CD3-9366-AE6CE90A9794}">
      <dsp:nvSpPr>
        <dsp:cNvPr id="0" name=""/>
        <dsp:cNvSpPr/>
      </dsp:nvSpPr>
      <dsp:spPr>
        <a:xfrm>
          <a:off x="337022" y="802113"/>
          <a:ext cx="612768" cy="612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593FA-76AE-4096-A3F9-4E1972C819E7}">
      <dsp:nvSpPr>
        <dsp:cNvPr id="0" name=""/>
        <dsp:cNvSpPr/>
      </dsp:nvSpPr>
      <dsp:spPr>
        <a:xfrm>
          <a:off x="1286814" y="551435"/>
          <a:ext cx="6049020" cy="111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2" tIns="117912" rIns="117912" bIns="117912" numCol="1" spcCol="1270" anchor="ctr" anchorCtr="0">
          <a:noAutofit/>
        </a:bodyPr>
        <a:lstStyle/>
        <a:p>
          <a:pPr marL="0" lvl="0" indent="0" algn="l" defTabSz="622300">
            <a:lnSpc>
              <a:spcPct val="100000"/>
            </a:lnSpc>
            <a:spcBef>
              <a:spcPct val="0"/>
            </a:spcBef>
            <a:spcAft>
              <a:spcPct val="35000"/>
            </a:spcAft>
            <a:buNone/>
          </a:pPr>
          <a:r>
            <a:rPr lang="en-US" sz="1400" b="0" i="0" kern="1200"/>
            <a:t>You’re a supplier and your inbox is overflowing with emails about P.O.’s. Your customer support expert is digging through the SAP system like a turtle vs a rabbit... It’s very slow, it’s tedious, and you’ve got no hair left to pull out!</a:t>
          </a:r>
          <a:endParaRPr lang="en-US" sz="1400" kern="1200"/>
        </a:p>
      </dsp:txBody>
      <dsp:txXfrm>
        <a:off x="1286814" y="551435"/>
        <a:ext cx="6049020" cy="1114124"/>
      </dsp:txXfrm>
    </dsp:sp>
    <dsp:sp modelId="{80B74B82-EB50-4CE8-88BF-715AE79C3549}">
      <dsp:nvSpPr>
        <dsp:cNvPr id="0" name=""/>
        <dsp:cNvSpPr/>
      </dsp:nvSpPr>
      <dsp:spPr>
        <a:xfrm>
          <a:off x="0" y="1935651"/>
          <a:ext cx="7335835" cy="1114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410E9-E6B4-4BCA-AB03-6E1B1A38DDCB}">
      <dsp:nvSpPr>
        <dsp:cNvPr id="0" name=""/>
        <dsp:cNvSpPr/>
      </dsp:nvSpPr>
      <dsp:spPr>
        <a:xfrm>
          <a:off x="337022" y="2186329"/>
          <a:ext cx="612768" cy="612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F97B5-00DC-499C-9968-F3D0C84E2148}">
      <dsp:nvSpPr>
        <dsp:cNvPr id="0" name=""/>
        <dsp:cNvSpPr/>
      </dsp:nvSpPr>
      <dsp:spPr>
        <a:xfrm>
          <a:off x="1286814" y="1935651"/>
          <a:ext cx="6049020" cy="111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2" tIns="117912" rIns="117912" bIns="117912" numCol="1" spcCol="1270" anchor="ctr" anchorCtr="0">
          <a:noAutofit/>
        </a:bodyPr>
        <a:lstStyle/>
        <a:p>
          <a:pPr marL="0" lvl="0" indent="0" algn="l" defTabSz="622300">
            <a:lnSpc>
              <a:spcPct val="100000"/>
            </a:lnSpc>
            <a:spcBef>
              <a:spcPct val="0"/>
            </a:spcBef>
            <a:spcAft>
              <a:spcPct val="35000"/>
            </a:spcAft>
            <a:buNone/>
          </a:pPr>
          <a:r>
            <a:rPr lang="en-US" sz="1400" b="0" i="0" kern="1200"/>
            <a:t>Well, maybe not…. Because ChatGPT integration with SAP is here to solve your stress! </a:t>
          </a:r>
          <a:r>
            <a:rPr lang="en-US" sz="1400" kern="1200"/>
            <a:t>No more</a:t>
          </a:r>
          <a:r>
            <a:rPr lang="en-US" sz="1400" b="0" i="0" kern="1200"/>
            <a:t> tedious manual tasks and welcome relatively automated fast responses &amp; response times. Give your business a shot of espresso straight to the veins!</a:t>
          </a:r>
          <a:endParaRPr lang="en-US" sz="1400" kern="1200"/>
        </a:p>
      </dsp:txBody>
      <dsp:txXfrm>
        <a:off x="1286814" y="1935651"/>
        <a:ext cx="6049020" cy="1114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4EAA2-5930-4622-9364-49AEF560283C}">
      <dsp:nvSpPr>
        <dsp:cNvPr id="0" name=""/>
        <dsp:cNvSpPr/>
      </dsp:nvSpPr>
      <dsp:spPr>
        <a:xfrm>
          <a:off x="0" y="887927"/>
          <a:ext cx="6104761" cy="163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D5CC9-7617-4644-BFEA-DA5D922BA4E4}">
      <dsp:nvSpPr>
        <dsp:cNvPr id="0" name=""/>
        <dsp:cNvSpPr/>
      </dsp:nvSpPr>
      <dsp:spPr>
        <a:xfrm>
          <a:off x="495873" y="1256759"/>
          <a:ext cx="901588" cy="901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448E8-871E-42AA-8EAB-6E4D347678CF}">
      <dsp:nvSpPr>
        <dsp:cNvPr id="0" name=""/>
        <dsp:cNvSpPr/>
      </dsp:nvSpPr>
      <dsp:spPr>
        <a:xfrm>
          <a:off x="1893334" y="887927"/>
          <a:ext cx="4211426" cy="16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666750">
            <a:lnSpc>
              <a:spcPct val="90000"/>
            </a:lnSpc>
            <a:spcBef>
              <a:spcPct val="0"/>
            </a:spcBef>
            <a:spcAft>
              <a:spcPct val="35000"/>
            </a:spcAft>
            <a:buNone/>
          </a:pPr>
          <a:r>
            <a:rPr lang="en-US" sz="1500" kern="1200"/>
            <a:t>C</a:t>
          </a:r>
          <a:r>
            <a:rPr lang="en-US" sz="1500" b="0" i="0" kern="1200"/>
            <a:t>reating a chatbot for SAP requires a lot more development, including training the bot with intent, developing different skills, and testing it extensively. It can be a time-consuming and much more expensive process.</a:t>
          </a:r>
          <a:endParaRPr lang="en-US" sz="1500" kern="1200"/>
        </a:p>
      </dsp:txBody>
      <dsp:txXfrm>
        <a:off x="1893334" y="887927"/>
        <a:ext cx="4211426" cy="1639250"/>
      </dsp:txXfrm>
    </dsp:sp>
    <dsp:sp modelId="{353F038D-F8DA-4BEC-87E9-313358AD7860}">
      <dsp:nvSpPr>
        <dsp:cNvPr id="0" name=""/>
        <dsp:cNvSpPr/>
      </dsp:nvSpPr>
      <dsp:spPr>
        <a:xfrm>
          <a:off x="0" y="2936991"/>
          <a:ext cx="6104761" cy="163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588F1-B401-4D6A-B492-43DB9078C8C8}">
      <dsp:nvSpPr>
        <dsp:cNvPr id="0" name=""/>
        <dsp:cNvSpPr/>
      </dsp:nvSpPr>
      <dsp:spPr>
        <a:xfrm>
          <a:off x="495873" y="3305822"/>
          <a:ext cx="901588" cy="901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7C48A-5E95-42A3-9736-61BA26E9A0F4}">
      <dsp:nvSpPr>
        <dsp:cNvPr id="0" name=""/>
        <dsp:cNvSpPr/>
      </dsp:nvSpPr>
      <dsp:spPr>
        <a:xfrm>
          <a:off x="1893334" y="2936991"/>
          <a:ext cx="4211426" cy="16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666750">
            <a:lnSpc>
              <a:spcPct val="90000"/>
            </a:lnSpc>
            <a:spcBef>
              <a:spcPct val="0"/>
            </a:spcBef>
            <a:spcAft>
              <a:spcPct val="35000"/>
            </a:spcAft>
            <a:buNone/>
          </a:pPr>
          <a:r>
            <a:rPr lang="en-US" sz="1500" b="0" i="0" kern="1200"/>
            <a:t>That’s where the creation of ChatGPT integration with SAP stands out.</a:t>
          </a:r>
          <a:endParaRPr lang="en-US" sz="1500" kern="1200"/>
        </a:p>
      </dsp:txBody>
      <dsp:txXfrm>
        <a:off x="1893334" y="2936991"/>
        <a:ext cx="4211426" cy="1639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CCC84-59E9-DA43-961F-6C09073FA133}"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6C8F1-DE4B-CC42-B3E4-80A472B25243}" type="slidenum">
              <a:rPr lang="en-US" smtClean="0"/>
              <a:t>‹#›</a:t>
            </a:fld>
            <a:endParaRPr lang="en-US"/>
          </a:p>
        </p:txBody>
      </p:sp>
    </p:spTree>
    <p:extLst>
      <p:ext uri="{BB962C8B-B14F-4D97-AF65-F5344CB8AC3E}">
        <p14:creationId xmlns:p14="http://schemas.microsoft.com/office/powerpoint/2010/main" val="55300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a:t>
            </a:r>
            <a:r>
              <a:rPr lang="en-US" dirty="0" err="1"/>
              <a:t>z_demo_alv_report</a:t>
            </a:r>
            <a:r>
              <a:rPr lang="en-US" dirty="0"/>
              <a:t>.</a:t>
            </a:r>
          </a:p>
          <a:p>
            <a:endParaRPr lang="en-US" dirty="0"/>
          </a:p>
          <a:p>
            <a:r>
              <a:rPr lang="en-US" dirty="0"/>
              <a:t>TABLES: </a:t>
            </a:r>
            <a:r>
              <a:rPr lang="en-US" dirty="0" err="1"/>
              <a:t>vbrk</a:t>
            </a:r>
            <a:r>
              <a:rPr lang="en-US" dirty="0"/>
              <a:t>.</a:t>
            </a:r>
          </a:p>
          <a:p>
            <a:endParaRPr lang="en-US" dirty="0"/>
          </a:p>
          <a:p>
            <a:r>
              <a:rPr lang="en-US" dirty="0"/>
              <a:t>DATA: BEGIN OF </a:t>
            </a:r>
            <a:r>
              <a:rPr lang="en-US" dirty="0" err="1"/>
              <a:t>it_vbrk</a:t>
            </a:r>
            <a:r>
              <a:rPr lang="en-US" dirty="0"/>
              <a:t> OCCURS 0,</a:t>
            </a:r>
          </a:p>
          <a:p>
            <a:r>
              <a:rPr lang="en-US" dirty="0"/>
              <a:t>        </a:t>
            </a:r>
            <a:r>
              <a:rPr lang="en-US" dirty="0" err="1"/>
              <a:t>vbeln</a:t>
            </a:r>
            <a:r>
              <a:rPr lang="en-US" dirty="0"/>
              <a:t> TYPE </a:t>
            </a:r>
            <a:r>
              <a:rPr lang="en-US" dirty="0" err="1"/>
              <a:t>vbrk-vbeln</a:t>
            </a:r>
            <a:r>
              <a:rPr lang="en-US" dirty="0"/>
              <a:t>,</a:t>
            </a:r>
          </a:p>
          <a:p>
            <a:r>
              <a:rPr lang="en-US" dirty="0"/>
              <a:t>        </a:t>
            </a:r>
            <a:r>
              <a:rPr lang="en-US" dirty="0" err="1"/>
              <a:t>erdat</a:t>
            </a:r>
            <a:r>
              <a:rPr lang="en-US" dirty="0"/>
              <a:t> TYPE </a:t>
            </a:r>
            <a:r>
              <a:rPr lang="en-US" dirty="0" err="1"/>
              <a:t>vbrk-erdat</a:t>
            </a:r>
            <a:r>
              <a:rPr lang="en-US" dirty="0"/>
              <a:t>,</a:t>
            </a:r>
          </a:p>
          <a:p>
            <a:r>
              <a:rPr lang="en-US" dirty="0"/>
              <a:t>        </a:t>
            </a:r>
            <a:r>
              <a:rPr lang="en-US" dirty="0" err="1"/>
              <a:t>ername</a:t>
            </a:r>
            <a:r>
              <a:rPr lang="en-US" dirty="0"/>
              <a:t> TYPE </a:t>
            </a:r>
            <a:r>
              <a:rPr lang="en-US" dirty="0" err="1"/>
              <a:t>vbrk-ername</a:t>
            </a:r>
            <a:r>
              <a:rPr lang="en-US" dirty="0"/>
              <a:t>,</a:t>
            </a:r>
          </a:p>
          <a:p>
            <a:r>
              <a:rPr lang="en-US" dirty="0"/>
              <a:t>        </a:t>
            </a:r>
            <a:r>
              <a:rPr lang="en-US" dirty="0" err="1"/>
              <a:t>netwr</a:t>
            </a:r>
            <a:r>
              <a:rPr lang="en-US" dirty="0"/>
              <a:t>  TYPE </a:t>
            </a:r>
            <a:r>
              <a:rPr lang="en-US" dirty="0" err="1"/>
              <a:t>vbrk-netwr</a:t>
            </a:r>
            <a:r>
              <a:rPr lang="en-US" dirty="0"/>
              <a:t>,</a:t>
            </a:r>
          </a:p>
          <a:p>
            <a:r>
              <a:rPr lang="en-US" dirty="0"/>
              <a:t>      END OF </a:t>
            </a:r>
            <a:r>
              <a:rPr lang="en-US" dirty="0" err="1"/>
              <a:t>it_vbrk</a:t>
            </a:r>
            <a:r>
              <a:rPr lang="en-US" dirty="0"/>
              <a:t>.</a:t>
            </a:r>
          </a:p>
          <a:p>
            <a:endParaRPr lang="en-US" dirty="0"/>
          </a:p>
          <a:p>
            <a:r>
              <a:rPr lang="en-US" dirty="0"/>
              <a:t>DATA: </a:t>
            </a:r>
            <a:r>
              <a:rPr lang="en-US" dirty="0" err="1"/>
              <a:t>wa_vbrk</a:t>
            </a:r>
            <a:r>
              <a:rPr lang="en-US" dirty="0"/>
              <a:t> TYPE LINE OF </a:t>
            </a:r>
            <a:r>
              <a:rPr lang="en-US" dirty="0" err="1"/>
              <a:t>it_vbrk</a:t>
            </a:r>
            <a:r>
              <a:rPr lang="en-US" dirty="0"/>
              <a:t>.</a:t>
            </a:r>
          </a:p>
          <a:p>
            <a:endParaRPr lang="en-US" dirty="0"/>
          </a:p>
          <a:p>
            <a:r>
              <a:rPr lang="en-US" dirty="0"/>
              <a:t>DATA: </a:t>
            </a:r>
            <a:r>
              <a:rPr lang="en-US" dirty="0" err="1"/>
              <a:t>it_fieldcat</a:t>
            </a:r>
            <a:r>
              <a:rPr lang="en-US" dirty="0"/>
              <a:t> TYPE </a:t>
            </a:r>
            <a:r>
              <a:rPr lang="en-US" dirty="0" err="1"/>
              <a:t>slis_t_fieldcat_alv</a:t>
            </a:r>
            <a:r>
              <a:rPr lang="en-US" dirty="0"/>
              <a:t>,</a:t>
            </a:r>
          </a:p>
          <a:p>
            <a:r>
              <a:rPr lang="en-US" dirty="0"/>
              <a:t>      </a:t>
            </a:r>
            <a:r>
              <a:rPr lang="en-US" dirty="0" err="1"/>
              <a:t>wa_fieldcat</a:t>
            </a:r>
            <a:r>
              <a:rPr lang="en-US" dirty="0"/>
              <a:t> TYPE </a:t>
            </a:r>
            <a:r>
              <a:rPr lang="en-US" dirty="0" err="1"/>
              <a:t>slis_fieldcat_alv</a:t>
            </a:r>
            <a:r>
              <a:rPr lang="en-US" dirty="0"/>
              <a:t>.</a:t>
            </a:r>
          </a:p>
          <a:p>
            <a:endParaRPr lang="en-US" dirty="0"/>
          </a:p>
          <a:p>
            <a:r>
              <a:rPr lang="en-US" dirty="0"/>
              <a:t>PARAMETERS: </a:t>
            </a:r>
            <a:r>
              <a:rPr lang="en-US" dirty="0" err="1"/>
              <a:t>p_date</a:t>
            </a:r>
            <a:r>
              <a:rPr lang="en-US" dirty="0"/>
              <a:t> TYPE </a:t>
            </a:r>
            <a:r>
              <a:rPr lang="en-US" dirty="0" err="1"/>
              <a:t>sy</a:t>
            </a:r>
            <a:r>
              <a:rPr lang="en-US" dirty="0"/>
              <a:t>-datum OBLIGATORY,</a:t>
            </a:r>
          </a:p>
          <a:p>
            <a:r>
              <a:rPr lang="en-US" dirty="0"/>
              <a:t>            </a:t>
            </a:r>
            <a:r>
              <a:rPr lang="en-US" dirty="0" err="1"/>
              <a:t>p_user</a:t>
            </a:r>
            <a:r>
              <a:rPr lang="en-US" dirty="0"/>
              <a:t> TYPE </a:t>
            </a:r>
            <a:r>
              <a:rPr lang="en-US" dirty="0" err="1"/>
              <a:t>sy-uname</a:t>
            </a:r>
            <a:r>
              <a:rPr lang="en-US" dirty="0"/>
              <a:t>.</a:t>
            </a:r>
          </a:p>
          <a:p>
            <a:endParaRPr lang="en-US" dirty="0"/>
          </a:p>
          <a:p>
            <a:r>
              <a:rPr lang="en-US" dirty="0"/>
              <a:t>SELECTION-SCREEN BEGIN OF BLOCK b1 WITH FRAME TITLE text-001.</a:t>
            </a:r>
          </a:p>
          <a:p>
            <a:r>
              <a:rPr lang="en-US" dirty="0"/>
              <a:t>  PARAMETERS: </a:t>
            </a:r>
            <a:r>
              <a:rPr lang="en-US" dirty="0" err="1"/>
              <a:t>p_user_opt</a:t>
            </a:r>
            <a:r>
              <a:rPr lang="en-US" dirty="0"/>
              <a:t> AS CHECKBOX DEFAULT </a:t>
            </a:r>
            <a:r>
              <a:rPr lang="en-US" dirty="0" err="1"/>
              <a:t>abap_true</a:t>
            </a:r>
            <a:r>
              <a:rPr lang="en-US" dirty="0"/>
              <a:t>.</a:t>
            </a:r>
          </a:p>
          <a:p>
            <a:r>
              <a:rPr lang="en-US" dirty="0"/>
              <a:t>SELECTION-SCREEN END OF BLOCK b1.</a:t>
            </a:r>
          </a:p>
          <a:p>
            <a:endParaRPr lang="en-US" dirty="0"/>
          </a:p>
          <a:p>
            <a:r>
              <a:rPr lang="en-US" dirty="0"/>
              <a:t>START-OF-SELECTION.</a:t>
            </a:r>
          </a:p>
          <a:p>
            <a:endParaRPr lang="en-US" dirty="0"/>
          </a:p>
          <a:p>
            <a:r>
              <a:rPr lang="en-US" dirty="0"/>
              <a:t>  SELECT </a:t>
            </a:r>
            <a:r>
              <a:rPr lang="en-US" dirty="0" err="1"/>
              <a:t>vbeln</a:t>
            </a:r>
            <a:r>
              <a:rPr lang="en-US" dirty="0"/>
              <a:t> </a:t>
            </a:r>
            <a:r>
              <a:rPr lang="en-US" dirty="0" err="1"/>
              <a:t>erdat</a:t>
            </a:r>
            <a:r>
              <a:rPr lang="en-US" dirty="0"/>
              <a:t> </a:t>
            </a:r>
            <a:r>
              <a:rPr lang="en-US" dirty="0" err="1"/>
              <a:t>ername</a:t>
            </a:r>
            <a:r>
              <a:rPr lang="en-US" dirty="0"/>
              <a:t> </a:t>
            </a:r>
            <a:r>
              <a:rPr lang="en-US" dirty="0" err="1"/>
              <a:t>netwr</a:t>
            </a:r>
            <a:endParaRPr lang="en-US" dirty="0"/>
          </a:p>
          <a:p>
            <a:r>
              <a:rPr lang="en-US" dirty="0"/>
              <a:t>    FROM </a:t>
            </a:r>
            <a:r>
              <a:rPr lang="en-US" dirty="0" err="1"/>
              <a:t>vbrk</a:t>
            </a:r>
            <a:endParaRPr lang="en-US" dirty="0"/>
          </a:p>
          <a:p>
            <a:r>
              <a:rPr lang="en-US" dirty="0"/>
              <a:t>    INTO CORRESPONDING FIELDS OF TABLE </a:t>
            </a:r>
            <a:r>
              <a:rPr lang="en-US" dirty="0" err="1"/>
              <a:t>it_vbrk</a:t>
            </a:r>
            <a:endParaRPr lang="en-US" dirty="0"/>
          </a:p>
          <a:p>
            <a:r>
              <a:rPr lang="en-US" dirty="0"/>
              <a:t>    WHERE </a:t>
            </a:r>
            <a:r>
              <a:rPr lang="en-US" dirty="0" err="1"/>
              <a:t>erdat</a:t>
            </a:r>
            <a:r>
              <a:rPr lang="en-US" dirty="0"/>
              <a:t> = </a:t>
            </a:r>
            <a:r>
              <a:rPr lang="en-US" dirty="0" err="1"/>
              <a:t>p_date</a:t>
            </a:r>
            <a:endParaRPr lang="en-US" dirty="0"/>
          </a:p>
          <a:p>
            <a:r>
              <a:rPr lang="en-US" dirty="0"/>
              <a:t>      AND ( </a:t>
            </a:r>
            <a:r>
              <a:rPr lang="en-US" dirty="0" err="1"/>
              <a:t>p_user_opt</a:t>
            </a:r>
            <a:r>
              <a:rPr lang="en-US" dirty="0"/>
              <a:t> = </a:t>
            </a:r>
            <a:r>
              <a:rPr lang="en-US" dirty="0" err="1"/>
              <a:t>abap_false</a:t>
            </a:r>
            <a:r>
              <a:rPr lang="en-US" dirty="0"/>
              <a:t> OR </a:t>
            </a:r>
            <a:r>
              <a:rPr lang="en-US" dirty="0" err="1"/>
              <a:t>ername</a:t>
            </a:r>
            <a:r>
              <a:rPr lang="en-US" dirty="0"/>
              <a:t> = </a:t>
            </a:r>
            <a:r>
              <a:rPr lang="en-US" dirty="0" err="1"/>
              <a:t>p_user</a:t>
            </a:r>
            <a:r>
              <a:rPr lang="en-US" dirty="0"/>
              <a:t> ).</a:t>
            </a:r>
          </a:p>
          <a:p>
            <a:endParaRPr lang="en-US" dirty="0"/>
          </a:p>
          <a:p>
            <a:r>
              <a:rPr lang="en-US" dirty="0"/>
              <a:t>  IF </a:t>
            </a:r>
            <a:r>
              <a:rPr lang="en-US" dirty="0" err="1"/>
              <a:t>sy-subrc</a:t>
            </a:r>
            <a:r>
              <a:rPr lang="en-US" dirty="0"/>
              <a:t> &lt;&gt; 0.</a:t>
            </a:r>
          </a:p>
          <a:p>
            <a:r>
              <a:rPr lang="en-US" dirty="0"/>
              <a:t>    MESSAGE 'No data found for the selected criteria.' TYPE 'I'.</a:t>
            </a:r>
          </a:p>
          <a:p>
            <a:r>
              <a:rPr lang="en-US" dirty="0"/>
              <a:t>  ELSE.</a:t>
            </a:r>
          </a:p>
          <a:p>
            <a:r>
              <a:rPr lang="en-US" dirty="0"/>
              <a:t>    PERFORM </a:t>
            </a:r>
            <a:r>
              <a:rPr lang="en-US" dirty="0" err="1"/>
              <a:t>build_field_catalog</a:t>
            </a:r>
            <a:r>
              <a:rPr lang="en-US" dirty="0"/>
              <a:t>.</a:t>
            </a:r>
          </a:p>
          <a:p>
            <a:r>
              <a:rPr lang="en-US" dirty="0"/>
              <a:t>    PERFORM </a:t>
            </a:r>
            <a:r>
              <a:rPr lang="en-US" dirty="0" err="1"/>
              <a:t>display_alv_report</a:t>
            </a:r>
            <a:r>
              <a:rPr lang="en-US" dirty="0"/>
              <a:t>.</a:t>
            </a:r>
          </a:p>
          <a:p>
            <a:r>
              <a:rPr lang="en-US" dirty="0"/>
              <a:t>  ENDIF.</a:t>
            </a:r>
          </a:p>
          <a:p>
            <a:endParaRPr lang="en-US" dirty="0"/>
          </a:p>
          <a:p>
            <a:r>
              <a:rPr lang="en-US" dirty="0"/>
              <a:t>*&amp;---------------------------------------------------------------------*</a:t>
            </a:r>
          </a:p>
          <a:p>
            <a:r>
              <a:rPr lang="en-US" dirty="0"/>
              <a:t>*&amp;      Form  BUILD_FIELD_CATALOG</a:t>
            </a:r>
          </a:p>
          <a:p>
            <a:r>
              <a:rPr lang="en-US" dirty="0"/>
              <a:t>*&amp;---------------------------------------------------------------------*</a:t>
            </a:r>
          </a:p>
          <a:p>
            <a:r>
              <a:rPr lang="en-US" dirty="0"/>
              <a:t>FORM </a:t>
            </a:r>
            <a:r>
              <a:rPr lang="en-US" dirty="0" err="1"/>
              <a:t>build_field_catalog</a:t>
            </a:r>
            <a:r>
              <a:rPr lang="en-US" dirty="0"/>
              <a:t>.</a:t>
            </a:r>
          </a:p>
          <a:p>
            <a:endParaRPr lang="en-US" dirty="0"/>
          </a:p>
          <a:p>
            <a:r>
              <a:rPr lang="en-US" dirty="0"/>
              <a:t>  CLEAR </a:t>
            </a:r>
            <a:r>
              <a:rPr lang="en-US" dirty="0" err="1"/>
              <a:t>wa_fieldcat</a:t>
            </a:r>
            <a:r>
              <a:rPr lang="en-US" dirty="0"/>
              <a:t>.</a:t>
            </a:r>
          </a:p>
          <a:p>
            <a:r>
              <a:rPr lang="en-US" dirty="0"/>
              <a:t>  </a:t>
            </a:r>
            <a:r>
              <a:rPr lang="en-US" dirty="0" err="1"/>
              <a:t>wa_fieldcat</a:t>
            </a:r>
            <a:r>
              <a:rPr lang="en-US" dirty="0"/>
              <a:t>-fieldname = 'VBELN'.</a:t>
            </a:r>
          </a:p>
          <a:p>
            <a:r>
              <a:rPr lang="en-US" dirty="0"/>
              <a:t>  </a:t>
            </a:r>
            <a:r>
              <a:rPr lang="en-US" dirty="0" err="1"/>
              <a:t>wa_fieldcat-tabname</a:t>
            </a:r>
            <a:r>
              <a:rPr lang="en-US" dirty="0"/>
              <a:t> = 'IT_VBRK'.</a:t>
            </a:r>
          </a:p>
          <a:p>
            <a:r>
              <a:rPr lang="en-US" dirty="0"/>
              <a:t>  </a:t>
            </a:r>
            <a:r>
              <a:rPr lang="en-US" dirty="0" err="1"/>
              <a:t>wa_fieldcat-outputlen</a:t>
            </a:r>
            <a:r>
              <a:rPr lang="en-US" dirty="0"/>
              <a:t> = 10.</a:t>
            </a:r>
          </a:p>
          <a:p>
            <a:r>
              <a:rPr lang="en-US" dirty="0"/>
              <a:t>  </a:t>
            </a:r>
            <a:r>
              <a:rPr lang="en-US" dirty="0" err="1"/>
              <a:t>wa_fieldcat-seltext_m</a:t>
            </a:r>
            <a:r>
              <a:rPr lang="en-US" dirty="0"/>
              <a:t> = 'Billing Document'.</a:t>
            </a:r>
          </a:p>
          <a:p>
            <a:r>
              <a:rPr lang="en-US" dirty="0"/>
              <a:t>  APPEND </a:t>
            </a:r>
            <a:r>
              <a:rPr lang="en-US" dirty="0" err="1"/>
              <a:t>wa_fieldcat</a:t>
            </a:r>
            <a:r>
              <a:rPr lang="en-US" dirty="0"/>
              <a:t> TO </a:t>
            </a:r>
            <a:r>
              <a:rPr lang="en-US" dirty="0" err="1"/>
              <a:t>it_fieldcat</a:t>
            </a:r>
            <a:r>
              <a:rPr lang="en-US" dirty="0"/>
              <a:t>.</a:t>
            </a:r>
          </a:p>
          <a:p>
            <a:endParaRPr lang="en-US" dirty="0"/>
          </a:p>
          <a:p>
            <a:r>
              <a:rPr lang="en-US" dirty="0"/>
              <a:t>  CLEAR </a:t>
            </a:r>
            <a:r>
              <a:rPr lang="en-US" dirty="0" err="1"/>
              <a:t>wa_fieldcat</a:t>
            </a:r>
            <a:r>
              <a:rPr lang="en-US" dirty="0"/>
              <a:t>.</a:t>
            </a:r>
          </a:p>
          <a:p>
            <a:r>
              <a:rPr lang="en-US" dirty="0"/>
              <a:t>  </a:t>
            </a:r>
            <a:r>
              <a:rPr lang="en-US" dirty="0" err="1"/>
              <a:t>wa_fieldcat</a:t>
            </a:r>
            <a:r>
              <a:rPr lang="en-US" dirty="0"/>
              <a:t>-fieldname = 'ERDAT'.</a:t>
            </a:r>
          </a:p>
          <a:p>
            <a:r>
              <a:rPr lang="en-US" dirty="0"/>
              <a:t>  </a:t>
            </a:r>
            <a:r>
              <a:rPr lang="en-US" dirty="0" err="1"/>
              <a:t>wa_fieldcat-tabname</a:t>
            </a:r>
            <a:r>
              <a:rPr lang="en-US" dirty="0"/>
              <a:t> = 'IT_VBRK'.</a:t>
            </a:r>
          </a:p>
          <a:p>
            <a:r>
              <a:rPr lang="en-US" dirty="0"/>
              <a:t>  </a:t>
            </a:r>
            <a:r>
              <a:rPr lang="en-US" dirty="0" err="1"/>
              <a:t>wa_fieldcat-outputlen</a:t>
            </a:r>
            <a:r>
              <a:rPr lang="en-US" dirty="0"/>
              <a:t> = 10.</a:t>
            </a:r>
          </a:p>
          <a:p>
            <a:r>
              <a:rPr lang="en-US" dirty="0"/>
              <a:t>  </a:t>
            </a:r>
            <a:r>
              <a:rPr lang="en-US" dirty="0" err="1"/>
              <a:t>wa_fieldcat-seltext_m</a:t>
            </a:r>
            <a:r>
              <a:rPr lang="en-US" dirty="0"/>
              <a:t> = 'Billing Date'.</a:t>
            </a:r>
          </a:p>
          <a:p>
            <a:r>
              <a:rPr lang="en-US" dirty="0"/>
              <a:t>  APPEND </a:t>
            </a:r>
            <a:r>
              <a:rPr lang="en-US" dirty="0" err="1"/>
              <a:t>wa_fieldcat</a:t>
            </a:r>
            <a:r>
              <a:rPr lang="en-US" dirty="0"/>
              <a:t> TO </a:t>
            </a:r>
            <a:r>
              <a:rPr lang="en-US" dirty="0" err="1"/>
              <a:t>it_fieldcat</a:t>
            </a:r>
            <a:r>
              <a:rPr lang="en-US" dirty="0"/>
              <a:t>.</a:t>
            </a:r>
          </a:p>
          <a:p>
            <a:endParaRPr lang="en-US" dirty="0"/>
          </a:p>
          <a:p>
            <a:r>
              <a:rPr lang="en-US" dirty="0"/>
              <a:t>  CLEAR </a:t>
            </a:r>
            <a:r>
              <a:rPr lang="en-US" dirty="0" err="1"/>
              <a:t>wa_fieldcat</a:t>
            </a:r>
            <a:r>
              <a:rPr lang="en-US" dirty="0"/>
              <a:t>.</a:t>
            </a:r>
          </a:p>
          <a:p>
            <a:r>
              <a:rPr lang="en-US" dirty="0"/>
              <a:t>  </a:t>
            </a:r>
            <a:r>
              <a:rPr lang="en-US" dirty="0" err="1"/>
              <a:t>wa_fieldcat</a:t>
            </a:r>
            <a:r>
              <a:rPr lang="en-US" dirty="0"/>
              <a:t>-fieldname = 'ERNAME'.</a:t>
            </a:r>
          </a:p>
          <a:p>
            <a:r>
              <a:rPr lang="en-US" dirty="0"/>
              <a:t>  </a:t>
            </a:r>
            <a:r>
              <a:rPr lang="en-US" dirty="0" err="1"/>
              <a:t>wa_fieldcat-tabname</a:t>
            </a:r>
            <a:r>
              <a:rPr lang="en-US" dirty="0"/>
              <a:t> = 'IT_VBRK'.</a:t>
            </a:r>
          </a:p>
          <a:p>
            <a:r>
              <a:rPr lang="en-US" dirty="0"/>
              <a:t>  </a:t>
            </a:r>
            <a:r>
              <a:rPr lang="en-US" dirty="0" err="1"/>
              <a:t>wa_fieldcat-outputlen</a:t>
            </a:r>
            <a:r>
              <a:rPr lang="en-US" dirty="0"/>
              <a:t> = 12.</a:t>
            </a:r>
          </a:p>
          <a:p>
            <a:r>
              <a:rPr lang="en-US" dirty="0"/>
              <a:t>  </a:t>
            </a:r>
            <a:r>
              <a:rPr lang="en-US" dirty="0" err="1"/>
              <a:t>wa_fieldcat-seltext_m</a:t>
            </a:r>
            <a:r>
              <a:rPr lang="en-US" dirty="0"/>
              <a:t> = 'Created by'.</a:t>
            </a:r>
          </a:p>
          <a:p>
            <a:r>
              <a:rPr lang="en-US" dirty="0"/>
              <a:t>  APPEND </a:t>
            </a:r>
            <a:r>
              <a:rPr lang="en-US" dirty="0" err="1"/>
              <a:t>wa_fieldcat</a:t>
            </a:r>
            <a:r>
              <a:rPr lang="en-US" dirty="0"/>
              <a:t> TO </a:t>
            </a:r>
            <a:r>
              <a:rPr lang="en-US" dirty="0" err="1"/>
              <a:t>it_fieldcat</a:t>
            </a:r>
            <a:r>
              <a:rPr lang="en-US" dirty="0"/>
              <a:t>.</a:t>
            </a:r>
          </a:p>
          <a:p>
            <a:endParaRPr lang="en-US" dirty="0"/>
          </a:p>
          <a:p>
            <a:r>
              <a:rPr lang="en-US" dirty="0"/>
              <a:t>  CLEAR </a:t>
            </a:r>
            <a:r>
              <a:rPr lang="en-US" dirty="0" err="1"/>
              <a:t>wa_fieldcat</a:t>
            </a:r>
            <a:r>
              <a:rPr lang="en-US" dirty="0"/>
              <a:t>.</a:t>
            </a:r>
          </a:p>
          <a:p>
            <a:r>
              <a:rPr lang="en-US" dirty="0"/>
              <a:t>  </a:t>
            </a:r>
            <a:r>
              <a:rPr lang="en-US" dirty="0" err="1"/>
              <a:t>wa_fieldcat</a:t>
            </a:r>
            <a:r>
              <a:rPr lang="en-US" dirty="0"/>
              <a:t>-fieldname = 'NETWR'.</a:t>
            </a:r>
          </a:p>
          <a:p>
            <a:r>
              <a:rPr lang="en-US" dirty="0"/>
              <a:t>  </a:t>
            </a:r>
            <a:r>
              <a:rPr lang="en-US" dirty="0" err="1"/>
              <a:t>wa_fieldcat-tabname</a:t>
            </a:r>
            <a:r>
              <a:rPr lang="en-US" dirty="0"/>
              <a:t> = 'IT_VBRK'.</a:t>
            </a:r>
          </a:p>
          <a:p>
            <a:r>
              <a:rPr lang="en-US" dirty="0"/>
              <a:t>  </a:t>
            </a:r>
            <a:r>
              <a:rPr lang="en-US" dirty="0" err="1"/>
              <a:t>wa_fieldcat-outputlen</a:t>
            </a:r>
            <a:r>
              <a:rPr lang="en-US" dirty="0"/>
              <a:t> = 15.</a:t>
            </a:r>
          </a:p>
          <a:p>
            <a:r>
              <a:rPr lang="en-US" dirty="0"/>
              <a:t>  </a:t>
            </a:r>
            <a:r>
              <a:rPr lang="en-US" dirty="0" err="1"/>
              <a:t>wa_fieldcat-seltext_m</a:t>
            </a:r>
            <a:r>
              <a:rPr lang="en-US" dirty="0"/>
              <a:t> = 'Net Amount'.</a:t>
            </a:r>
          </a:p>
          <a:p>
            <a:r>
              <a:rPr lang="en-US" dirty="0"/>
              <a:t>  APPEND </a:t>
            </a:r>
            <a:r>
              <a:rPr lang="en-US" dirty="0" err="1"/>
              <a:t>wa_fieldcat</a:t>
            </a:r>
            <a:r>
              <a:rPr lang="en-US" dirty="0"/>
              <a:t> TO </a:t>
            </a:r>
            <a:r>
              <a:rPr lang="en-US" dirty="0" err="1"/>
              <a:t>it_fieldcat</a:t>
            </a:r>
            <a:r>
              <a:rPr lang="en-US" dirty="0"/>
              <a:t>.</a:t>
            </a:r>
          </a:p>
          <a:p>
            <a:endParaRPr lang="en-US" dirty="0"/>
          </a:p>
          <a:p>
            <a:r>
              <a:rPr lang="en-US" dirty="0"/>
              <a:t>ENDFORM.                    "</a:t>
            </a:r>
            <a:r>
              <a:rPr lang="en-US" dirty="0" err="1"/>
              <a:t>build_field_catalog</a:t>
            </a:r>
            <a:endParaRPr lang="en-US" dirty="0"/>
          </a:p>
          <a:p>
            <a:endParaRPr lang="en-US" dirty="0"/>
          </a:p>
          <a:p>
            <a:r>
              <a:rPr lang="en-US" dirty="0"/>
              <a:t>*&amp;---------------------------------------------------------------------*</a:t>
            </a:r>
          </a:p>
          <a:p>
            <a:r>
              <a:rPr lang="en-US" dirty="0"/>
              <a:t>*&amp;      Form  DISPLAY_ALV_REPORT</a:t>
            </a:r>
          </a:p>
          <a:p>
            <a:r>
              <a:rPr lang="en-US" dirty="0"/>
              <a:t>*&amp;---------------------------------------------------------------------*</a:t>
            </a:r>
          </a:p>
          <a:p>
            <a:r>
              <a:rPr lang="en-US" dirty="0"/>
              <a:t>FORM </a:t>
            </a:r>
            <a:r>
              <a:rPr lang="en-US" dirty="0" err="1"/>
              <a:t>display_alv_report</a:t>
            </a:r>
            <a:r>
              <a:rPr lang="en-US" dirty="0"/>
              <a:t>.</a:t>
            </a:r>
          </a:p>
          <a:p>
            <a:endParaRPr lang="en-US" dirty="0"/>
          </a:p>
          <a:p>
            <a:r>
              <a:rPr lang="en-US" dirty="0"/>
              <a:t>  DATA: </a:t>
            </a:r>
            <a:r>
              <a:rPr lang="en-US" dirty="0" err="1"/>
              <a:t>wa_top_of_page</a:t>
            </a:r>
            <a:r>
              <a:rPr lang="en-US" dirty="0"/>
              <a:t> TYPE </a:t>
            </a:r>
            <a:r>
              <a:rPr lang="en-US" dirty="0" err="1"/>
              <a:t>slis_top_of_page</a:t>
            </a:r>
            <a:r>
              <a:rPr lang="en-US" dirty="0"/>
              <a:t>.</a:t>
            </a:r>
          </a:p>
          <a:p>
            <a:r>
              <a:rPr lang="en-US" dirty="0"/>
              <a:t>  DATA: </a:t>
            </a:r>
            <a:r>
              <a:rPr lang="en-US" dirty="0" err="1"/>
              <a:t>lv_title_line</a:t>
            </a:r>
            <a:r>
              <a:rPr lang="en-US" dirty="0"/>
              <a:t> TYPE string.</a:t>
            </a:r>
          </a:p>
          <a:p>
            <a:endParaRPr lang="en-US" dirty="0"/>
          </a:p>
          <a:p>
            <a:r>
              <a:rPr lang="en-US" dirty="0"/>
              <a:t>  CONCATENATE 'ALV Report for Invoices on' </a:t>
            </a:r>
            <a:r>
              <a:rPr lang="en-US" dirty="0" err="1"/>
              <a:t>p_date</a:t>
            </a:r>
            <a:r>
              <a:rPr lang="en-US" dirty="0"/>
              <a:t> INTO </a:t>
            </a:r>
            <a:r>
              <a:rPr lang="en-US" dirty="0" err="1"/>
              <a:t>lv_title_line</a:t>
            </a:r>
            <a:r>
              <a:rPr lang="en-US" dirty="0"/>
              <a:t>.</a:t>
            </a:r>
          </a:p>
          <a:p>
            <a:r>
              <a:rPr lang="en-US" dirty="0"/>
              <a:t>  IF </a:t>
            </a:r>
            <a:r>
              <a:rPr lang="en-US" dirty="0" err="1"/>
              <a:t>p_user_opt</a:t>
            </a:r>
            <a:r>
              <a:rPr lang="en-US" dirty="0"/>
              <a:t> = </a:t>
            </a:r>
            <a:r>
              <a:rPr lang="en-US" dirty="0" err="1"/>
              <a:t>abap_false</a:t>
            </a:r>
            <a:r>
              <a:rPr lang="en-US" dirty="0"/>
              <a:t>.</a:t>
            </a:r>
          </a:p>
          <a:p>
            <a:r>
              <a:rPr lang="en-US" dirty="0"/>
              <a:t>    CONCATENATE </a:t>
            </a:r>
            <a:r>
              <a:rPr lang="en-US" dirty="0" err="1"/>
              <a:t>lv_title_line</a:t>
            </a:r>
            <a:r>
              <a:rPr lang="en-US" dirty="0"/>
              <a:t> 'for All Users' INTO </a:t>
            </a:r>
            <a:r>
              <a:rPr lang="en-US" dirty="0" err="1"/>
              <a:t>lv_title_line</a:t>
            </a:r>
            <a:r>
              <a:rPr lang="en-US" dirty="0"/>
              <a:t>.</a:t>
            </a:r>
          </a:p>
          <a:p>
            <a:r>
              <a:rPr lang="en-US" dirty="0"/>
              <a:t>  ELSE.</a:t>
            </a:r>
          </a:p>
          <a:p>
            <a:r>
              <a:rPr lang="en-US" dirty="0"/>
              <a:t>    CONCATENATE </a:t>
            </a:r>
            <a:r>
              <a:rPr lang="en-US" dirty="0" err="1"/>
              <a:t>lv_title_line</a:t>
            </a:r>
            <a:r>
              <a:rPr lang="en-US" dirty="0"/>
              <a:t> 'for User' </a:t>
            </a:r>
            <a:r>
              <a:rPr lang="en-US" dirty="0" err="1"/>
              <a:t>p_user</a:t>
            </a:r>
            <a:r>
              <a:rPr lang="en-US" dirty="0"/>
              <a:t> INTO </a:t>
            </a:r>
            <a:r>
              <a:rPr lang="en-US" dirty="0" err="1"/>
              <a:t>lv_title_line</a:t>
            </a:r>
            <a:r>
              <a:rPr lang="en-US" dirty="0"/>
              <a:t>.</a:t>
            </a:r>
          </a:p>
          <a:p>
            <a:r>
              <a:rPr lang="en-US" dirty="0"/>
              <a:t>  ENDIF.</a:t>
            </a:r>
          </a:p>
          <a:p>
            <a:endParaRPr lang="en-US" dirty="0"/>
          </a:p>
          <a:p>
            <a:r>
              <a:rPr lang="en-US" dirty="0"/>
              <a:t>  wa_top_of_page-line1 = </a:t>
            </a:r>
            <a:r>
              <a:rPr lang="en-US" dirty="0" err="1"/>
              <a:t>lv_title_line</a:t>
            </a:r>
            <a:r>
              <a:rPr lang="en-US" dirty="0"/>
              <a:t>.</a:t>
            </a:r>
          </a:p>
          <a:p>
            <a:endParaRPr lang="en-US" dirty="0"/>
          </a:p>
          <a:p>
            <a:r>
              <a:rPr lang="en-US" dirty="0"/>
              <a:t>  CALL FUNCTION 'REUSE_ALV_GRID_DISPLAY'</a:t>
            </a:r>
          </a:p>
          <a:p>
            <a:r>
              <a:rPr lang="en-US" dirty="0"/>
              <a:t>    EXPORTING</a:t>
            </a:r>
          </a:p>
          <a:p>
            <a:r>
              <a:rPr lang="en-US" dirty="0"/>
              <a:t>      </a:t>
            </a:r>
            <a:r>
              <a:rPr lang="en-US" dirty="0" err="1"/>
              <a:t>i_callback_program</a:t>
            </a:r>
            <a:r>
              <a:rPr lang="en-US" dirty="0"/>
              <a:t>       = </a:t>
            </a:r>
            <a:r>
              <a:rPr lang="en-US" dirty="0" err="1"/>
              <a:t>sy-repid</a:t>
            </a:r>
            <a:endParaRPr lang="en-US" dirty="0"/>
          </a:p>
          <a:p>
            <a:r>
              <a:rPr lang="en-US" dirty="0"/>
              <a:t>      </a:t>
            </a:r>
            <a:r>
              <a:rPr lang="en-US" dirty="0" err="1"/>
              <a:t>it_fieldcat</a:t>
            </a:r>
            <a:r>
              <a:rPr lang="en-US" dirty="0"/>
              <a:t>              = </a:t>
            </a:r>
            <a:r>
              <a:rPr lang="en-US" dirty="0" err="1"/>
              <a:t>it_fieldcat</a:t>
            </a:r>
            <a:endParaRPr lang="en-US" dirty="0"/>
          </a:p>
          <a:p>
            <a:r>
              <a:rPr lang="en-US" dirty="0"/>
              <a:t>      </a:t>
            </a:r>
            <a:r>
              <a:rPr lang="en-US" dirty="0" err="1"/>
              <a:t>i_callback_top_of_page</a:t>
            </a:r>
            <a:r>
              <a:rPr lang="en-US" dirty="0"/>
              <a:t>   = 'TOP_OF_PAGE'</a:t>
            </a:r>
          </a:p>
          <a:p>
            <a:r>
              <a:rPr lang="en-US" dirty="0"/>
              <a:t>      </a:t>
            </a:r>
            <a:r>
              <a:rPr lang="en-US" dirty="0" err="1"/>
              <a:t>i_bypassing_buffer</a:t>
            </a:r>
            <a:r>
              <a:rPr lang="en-US" dirty="0"/>
              <a:t>       = </a:t>
            </a:r>
            <a:r>
              <a:rPr lang="en-US" dirty="0" err="1"/>
              <a:t>abap_false</a:t>
            </a:r>
            <a:endParaRPr lang="en-US" dirty="0"/>
          </a:p>
          <a:p>
            <a:r>
              <a:rPr lang="en-US" dirty="0"/>
              <a:t>      </a:t>
            </a:r>
            <a:r>
              <a:rPr lang="en-US" dirty="0" err="1"/>
              <a:t>i_save</a:t>
            </a:r>
            <a:r>
              <a:rPr lang="en-US" dirty="0"/>
              <a:t>                   = 'A'</a:t>
            </a:r>
          </a:p>
          <a:p>
            <a:r>
              <a:rPr lang="en-US" dirty="0"/>
              <a:t>    TABLES</a:t>
            </a:r>
          </a:p>
          <a:p>
            <a:r>
              <a:rPr lang="en-US" dirty="0"/>
              <a:t>      </a:t>
            </a:r>
            <a:r>
              <a:rPr lang="en-US" dirty="0" err="1"/>
              <a:t>t_outtab</a:t>
            </a:r>
            <a:r>
              <a:rPr lang="en-US" dirty="0"/>
              <a:t>                 = </a:t>
            </a:r>
            <a:r>
              <a:rPr lang="en-US" dirty="0" err="1"/>
              <a:t>it_vbrk</a:t>
            </a:r>
            <a:endParaRPr lang="en-US" dirty="0"/>
          </a:p>
          <a:p>
            <a:r>
              <a:rPr lang="en-US" dirty="0"/>
              <a:t>    EXCEPTIONS</a:t>
            </a:r>
          </a:p>
          <a:p>
            <a:r>
              <a:rPr lang="en-US" dirty="0"/>
              <a:t>      </a:t>
            </a:r>
            <a:r>
              <a:rPr lang="en-US" dirty="0" err="1"/>
              <a:t>program_error</a:t>
            </a:r>
            <a:r>
              <a:rPr lang="en-US" dirty="0"/>
              <a:t>            = 1</a:t>
            </a:r>
          </a:p>
          <a:p>
            <a:r>
              <a:rPr lang="en-US" dirty="0"/>
              <a:t>      OTHERS                   = 2.</a:t>
            </a:r>
          </a:p>
          <a:p>
            <a:endParaRPr lang="en-US" dirty="0"/>
          </a:p>
          <a:p>
            <a:r>
              <a:rPr lang="en-US" dirty="0"/>
              <a:t>  IF </a:t>
            </a:r>
            <a:r>
              <a:rPr lang="en-US" dirty="0" err="1"/>
              <a:t>sy-subrc</a:t>
            </a:r>
            <a:r>
              <a:rPr lang="en-US" dirty="0"/>
              <a:t> &lt;&gt; 0.</a:t>
            </a:r>
          </a:p>
          <a:p>
            <a:r>
              <a:rPr lang="en-US" dirty="0"/>
              <a:t>    MESSAGE 'Error displaying ALV report' TYPE 'E'.</a:t>
            </a:r>
          </a:p>
          <a:p>
            <a:r>
              <a:rPr lang="en-US" dirty="0"/>
              <a:t>  ENDIF.</a:t>
            </a:r>
          </a:p>
          <a:p>
            <a:endParaRPr lang="en-US" dirty="0"/>
          </a:p>
          <a:p>
            <a:r>
              <a:rPr lang="en-US" dirty="0"/>
              <a:t>ENDFORM.                    "</a:t>
            </a:r>
            <a:r>
              <a:rPr lang="en-US" dirty="0" err="1"/>
              <a:t>display_alv_report</a:t>
            </a:r>
            <a:endParaRPr lang="en-US" dirty="0"/>
          </a:p>
          <a:p>
            <a:endParaRPr lang="en-US" dirty="0"/>
          </a:p>
          <a:p>
            <a:r>
              <a:rPr lang="en-US" dirty="0"/>
              <a:t>*&amp;---------------------------------------------------------------------*</a:t>
            </a:r>
          </a:p>
          <a:p>
            <a:r>
              <a:rPr lang="en-US" dirty="0"/>
              <a:t>*&amp;      Form  TOP_OF_PAGE</a:t>
            </a:r>
          </a:p>
          <a:p>
            <a:r>
              <a:rPr lang="en-US" dirty="0"/>
              <a:t>*&amp;---------------------------------------------------------------------*</a:t>
            </a:r>
          </a:p>
          <a:p>
            <a:r>
              <a:rPr lang="en-US" dirty="0"/>
              <a:t>FORM </a:t>
            </a:r>
            <a:r>
              <a:rPr lang="en-US" dirty="0" err="1"/>
              <a:t>top_of_page</a:t>
            </a:r>
            <a:r>
              <a:rPr lang="en-US" dirty="0"/>
              <a:t>.</a:t>
            </a:r>
          </a:p>
          <a:p>
            <a:endParaRPr lang="en-US" dirty="0"/>
          </a:p>
          <a:p>
            <a:r>
              <a:rPr lang="en-US" dirty="0"/>
              <a:t>  WRITE wa_top_of_page-line1 COLOR 4.</a:t>
            </a:r>
          </a:p>
          <a:p>
            <a:endParaRPr lang="en-US" dirty="0"/>
          </a:p>
          <a:p>
            <a:r>
              <a:rPr lang="en-US" dirty="0"/>
              <a:t>ENDFORM.                    "</a:t>
            </a:r>
            <a:r>
              <a:rPr lang="en-US" dirty="0" err="1"/>
              <a:t>top_of_page</a:t>
            </a:r>
            <a:endParaRPr lang="en-US" dirty="0"/>
          </a:p>
          <a:p>
            <a:endParaRPr lang="en-US" dirty="0"/>
          </a:p>
        </p:txBody>
      </p:sp>
      <p:sp>
        <p:nvSpPr>
          <p:cNvPr id="4" name="Slide Number Placeholder 3"/>
          <p:cNvSpPr>
            <a:spLocks noGrp="1"/>
          </p:cNvSpPr>
          <p:nvPr>
            <p:ph type="sldNum" sz="quarter" idx="5"/>
          </p:nvPr>
        </p:nvSpPr>
        <p:spPr/>
        <p:txBody>
          <a:bodyPr/>
          <a:lstStyle/>
          <a:p>
            <a:fld id="{7CA6C8F1-DE4B-CC42-B3E4-80A472B25243}" type="slidenum">
              <a:rPr lang="en-US" smtClean="0"/>
              <a:t>13</a:t>
            </a:fld>
            <a:endParaRPr lang="en-US"/>
          </a:p>
        </p:txBody>
      </p:sp>
    </p:spTree>
    <p:extLst>
      <p:ext uri="{BB962C8B-B14F-4D97-AF65-F5344CB8AC3E}">
        <p14:creationId xmlns:p14="http://schemas.microsoft.com/office/powerpoint/2010/main" val="80864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8/14/23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55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34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8/14/23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46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68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42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35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09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77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8/14/23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9476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7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8/14/23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6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8/14/23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24494392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sap.com/products/artificial-intelligence/generative-ai.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FB053CC-314F-AC31-650F-D994C239A105}"/>
              </a:ext>
            </a:extLst>
          </p:cNvPr>
          <p:cNvSpPr>
            <a:spLocks noGrp="1"/>
          </p:cNvSpPr>
          <p:nvPr>
            <p:ph type="ctrTitle"/>
          </p:nvPr>
        </p:nvSpPr>
        <p:spPr>
          <a:xfrm>
            <a:off x="4739751" y="768334"/>
            <a:ext cx="6479629" cy="2866405"/>
          </a:xfrm>
        </p:spPr>
        <p:txBody>
          <a:bodyPr>
            <a:normAutofit/>
          </a:bodyPr>
          <a:lstStyle/>
          <a:p>
            <a:r>
              <a:rPr lang="en-US" sz="3200" b="0" i="0" u="none" strike="noStrike" dirty="0">
                <a:solidFill>
                  <a:srgbClr val="1A2026"/>
                </a:solidFill>
                <a:effectLst/>
                <a:latin typeface="Helvetica" pitchFamily="2" charset="0"/>
              </a:rPr>
              <a:t>Mastering </a:t>
            </a:r>
            <a:r>
              <a:rPr lang="en-US" sz="3200" b="0" dirty="0">
                <a:solidFill>
                  <a:srgbClr val="1A2026"/>
                </a:solidFill>
                <a:latin typeface="Helvetica" pitchFamily="2" charset="0"/>
              </a:rPr>
              <a:t>SAP</a:t>
            </a:r>
            <a:r>
              <a:rPr lang="en-US" sz="3200" b="0" i="0" u="none" strike="noStrike" dirty="0">
                <a:solidFill>
                  <a:srgbClr val="1A2026"/>
                </a:solidFill>
                <a:effectLst/>
                <a:latin typeface="Helvetica" pitchFamily="2" charset="0"/>
              </a:rPr>
              <a:t>: </a:t>
            </a:r>
            <a:br>
              <a:rPr lang="en-US" sz="3200" b="0" i="0" u="none" strike="noStrike" dirty="0">
                <a:solidFill>
                  <a:srgbClr val="1A2026"/>
                </a:solidFill>
                <a:effectLst/>
                <a:latin typeface="Helvetica" pitchFamily="2" charset="0"/>
              </a:rPr>
            </a:br>
            <a:r>
              <a:rPr lang="en-US" sz="3200" b="0" i="0" u="none" strike="noStrike" dirty="0">
                <a:solidFill>
                  <a:srgbClr val="1A2026"/>
                </a:solidFill>
                <a:effectLst/>
                <a:latin typeface="Helvetica" pitchFamily="2" charset="0"/>
              </a:rPr>
              <a:t>The Power of AI in Business How to use Chat GPT with SAP</a:t>
            </a:r>
            <a:endParaRPr lang="en-US" sz="3200" dirty="0"/>
          </a:p>
        </p:txBody>
      </p:sp>
      <p:sp>
        <p:nvSpPr>
          <p:cNvPr id="3" name="Subtitle 2">
            <a:extLst>
              <a:ext uri="{FF2B5EF4-FFF2-40B4-BE49-F238E27FC236}">
                <a16:creationId xmlns:a16="http://schemas.microsoft.com/office/drawing/2014/main" id="{687D5831-5FB9-47DA-AAEB-27D03C569917}"/>
              </a:ext>
            </a:extLst>
          </p:cNvPr>
          <p:cNvSpPr>
            <a:spLocks noGrp="1"/>
          </p:cNvSpPr>
          <p:nvPr>
            <p:ph type="subTitle" idx="1"/>
          </p:nvPr>
        </p:nvSpPr>
        <p:spPr>
          <a:xfrm>
            <a:off x="4739751" y="4283239"/>
            <a:ext cx="6479629" cy="1475177"/>
          </a:xfrm>
        </p:spPr>
        <p:txBody>
          <a:bodyPr>
            <a:normAutofit/>
          </a:bodyPr>
          <a:lstStyle/>
          <a:p>
            <a:r>
              <a:rPr lang="en-US" dirty="0"/>
              <a:t>Presented by: Chris Carter</a:t>
            </a:r>
          </a:p>
        </p:txBody>
      </p:sp>
      <p:pic>
        <p:nvPicPr>
          <p:cNvPr id="28" name="Picture 3" descr="A colorful light bulb with business icons">
            <a:extLst>
              <a:ext uri="{FF2B5EF4-FFF2-40B4-BE49-F238E27FC236}">
                <a16:creationId xmlns:a16="http://schemas.microsoft.com/office/drawing/2014/main" id="{A526419C-C102-379A-707C-47B3DDED818A}"/>
              </a:ext>
            </a:extLst>
          </p:cNvPr>
          <p:cNvPicPr>
            <a:picLocks noChangeAspect="1"/>
          </p:cNvPicPr>
          <p:nvPr/>
        </p:nvPicPr>
        <p:blipFill rotWithShape="1">
          <a:blip r:embed="rId2"/>
          <a:srcRect l="24609" r="32794" b="1"/>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2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C246763-C7BC-309F-8C0B-76F94D05A07B}"/>
              </a:ext>
            </a:extLst>
          </p:cNvPr>
          <p:cNvSpPr>
            <a:spLocks noGrp="1"/>
          </p:cNvSpPr>
          <p:nvPr>
            <p:ph type="title"/>
          </p:nvPr>
        </p:nvSpPr>
        <p:spPr>
          <a:xfrm>
            <a:off x="5224243" y="770890"/>
            <a:ext cx="6400999" cy="1268984"/>
          </a:xfrm>
        </p:spPr>
        <p:txBody>
          <a:bodyPr>
            <a:normAutofit/>
          </a:bodyPr>
          <a:lstStyle/>
          <a:p>
            <a:r>
              <a:rPr lang="en-US" b="0">
                <a:latin typeface="BentonSansRegular"/>
              </a:rPr>
              <a:t>G</a:t>
            </a:r>
            <a:r>
              <a:rPr lang="en-US" b="0" i="0">
                <a:effectLst/>
                <a:latin typeface="BentonSansRegular"/>
              </a:rPr>
              <a:t>enerative AI at its best</a:t>
            </a:r>
            <a:endParaRPr lang="en-US" dirty="0"/>
          </a:p>
        </p:txBody>
      </p:sp>
      <p:sp>
        <p:nvSpPr>
          <p:cNvPr id="3" name="Content Placeholder 2">
            <a:extLst>
              <a:ext uri="{FF2B5EF4-FFF2-40B4-BE49-F238E27FC236}">
                <a16:creationId xmlns:a16="http://schemas.microsoft.com/office/drawing/2014/main" id="{1276824A-6A68-713F-E850-6EC3471DA7B0}"/>
              </a:ext>
            </a:extLst>
          </p:cNvPr>
          <p:cNvSpPr>
            <a:spLocks noGrp="1"/>
          </p:cNvSpPr>
          <p:nvPr>
            <p:ph idx="1"/>
          </p:nvPr>
        </p:nvSpPr>
        <p:spPr>
          <a:xfrm>
            <a:off x="5224243" y="2160016"/>
            <a:ext cx="6400999" cy="3601212"/>
          </a:xfrm>
        </p:spPr>
        <p:txBody>
          <a:bodyPr>
            <a:normAutofit/>
          </a:bodyPr>
          <a:lstStyle/>
          <a:p>
            <a:r>
              <a:rPr lang="en-US" b="0" i="0">
                <a:effectLst/>
                <a:latin typeface="BentonSansRegular"/>
              </a:rPr>
              <a:t> In just hours, you can have a fully functioning customer support system that can respond to queries with meaningful replies over email.</a:t>
            </a:r>
          </a:p>
          <a:p>
            <a:r>
              <a:rPr lang="en-US" b="0" i="0">
                <a:effectLst/>
                <a:latin typeface="BentonSansRegular"/>
              </a:rPr>
              <a:t>Instead of relying on traditional chatbot type development, you harness the power of ChatGPT and SAP integration to make the business more efficient and productive. The possibilities can be endless, of how technology can transform the way we do business.</a:t>
            </a:r>
          </a:p>
          <a:p>
            <a:endParaRPr lang="en-US" dirty="0"/>
          </a:p>
        </p:txBody>
      </p:sp>
      <p:pic>
        <p:nvPicPr>
          <p:cNvPr id="5" name="Picture 4" descr="One glowing light bulb in sea of unlit bulbs">
            <a:extLst>
              <a:ext uri="{FF2B5EF4-FFF2-40B4-BE49-F238E27FC236}">
                <a16:creationId xmlns:a16="http://schemas.microsoft.com/office/drawing/2014/main" id="{4668ED63-C0A4-06C2-9BBF-98F8CC61F7A2}"/>
              </a:ext>
            </a:extLst>
          </p:cNvPr>
          <p:cNvPicPr>
            <a:picLocks noChangeAspect="1"/>
          </p:cNvPicPr>
          <p:nvPr/>
        </p:nvPicPr>
        <p:blipFill rotWithShape="1">
          <a:blip r:embed="rId2"/>
          <a:srcRect l="26920" r="22147"/>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15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CC9545D-3B10-AB0A-44C5-5B03B30B53FA}"/>
              </a:ext>
            </a:extLst>
          </p:cNvPr>
          <p:cNvSpPr>
            <a:spLocks noGrp="1"/>
          </p:cNvSpPr>
          <p:nvPr>
            <p:ph type="title"/>
          </p:nvPr>
        </p:nvSpPr>
        <p:spPr>
          <a:xfrm>
            <a:off x="5224243" y="770890"/>
            <a:ext cx="6400999" cy="1268984"/>
          </a:xfrm>
        </p:spPr>
        <p:txBody>
          <a:bodyPr>
            <a:normAutofit/>
          </a:bodyPr>
          <a:lstStyle/>
          <a:p>
            <a:pPr>
              <a:lnSpc>
                <a:spcPct val="90000"/>
              </a:lnSpc>
            </a:pPr>
            <a:r>
              <a:rPr lang="en-US" dirty="0"/>
              <a:t>Experts are moving forward</a:t>
            </a:r>
            <a:endParaRPr lang="en-US"/>
          </a:p>
        </p:txBody>
      </p:sp>
      <p:sp>
        <p:nvSpPr>
          <p:cNvPr id="3" name="Content Placeholder 2">
            <a:extLst>
              <a:ext uri="{FF2B5EF4-FFF2-40B4-BE49-F238E27FC236}">
                <a16:creationId xmlns:a16="http://schemas.microsoft.com/office/drawing/2014/main" id="{6C50B56D-42AD-DB19-7A53-4394A4A9CDB7}"/>
              </a:ext>
            </a:extLst>
          </p:cNvPr>
          <p:cNvSpPr>
            <a:spLocks noGrp="1"/>
          </p:cNvSpPr>
          <p:nvPr>
            <p:ph idx="1"/>
          </p:nvPr>
        </p:nvSpPr>
        <p:spPr>
          <a:xfrm>
            <a:off x="5224243" y="2160016"/>
            <a:ext cx="6400999" cy="3601212"/>
          </a:xfrm>
        </p:spPr>
        <p:txBody>
          <a:bodyPr>
            <a:normAutofit/>
          </a:bodyPr>
          <a:lstStyle/>
          <a:p>
            <a:r>
              <a:rPr lang="en-US" b="0" i="0">
                <a:effectLst/>
                <a:latin typeface="BentonSansRegular"/>
              </a:rPr>
              <a:t>“By integrating ChatGPT with SAP S/4HANA, we can revolutionize the way businesses operate. We’re talking natural and efficient communication that saves time and increases productivity. It’s like having a secret weapon that’ll take your business to the next level!”</a:t>
            </a:r>
          </a:p>
          <a:p>
            <a:pPr marL="457200" lvl="1" indent="0">
              <a:buNone/>
            </a:pPr>
            <a:endParaRPr lang="en-US" b="0" i="0" dirty="0">
              <a:effectLst/>
              <a:latin typeface="SAPLight"/>
            </a:endParaRPr>
          </a:p>
          <a:p>
            <a:pPr marL="457200" lvl="1" indent="0">
              <a:buNone/>
            </a:pPr>
            <a:r>
              <a:rPr lang="en-US" dirty="0">
                <a:latin typeface="SAPLight"/>
              </a:rPr>
              <a:t>SAP </a:t>
            </a:r>
            <a:r>
              <a:rPr lang="en-US" b="0" i="0" dirty="0">
                <a:effectLst/>
                <a:latin typeface="-apple-system"/>
              </a:rPr>
              <a:t>Technology Architect, Tech Blogger, and Author</a:t>
            </a:r>
            <a:endParaRPr lang="en-US" dirty="0"/>
          </a:p>
        </p:txBody>
      </p:sp>
      <p:pic>
        <p:nvPicPr>
          <p:cNvPr id="5" name="Picture 4" descr="Light bulb on yellow background with sketched light beams and cord">
            <a:extLst>
              <a:ext uri="{FF2B5EF4-FFF2-40B4-BE49-F238E27FC236}">
                <a16:creationId xmlns:a16="http://schemas.microsoft.com/office/drawing/2014/main" id="{17F3BFD9-7662-9457-F401-5DC3FA85EA69}"/>
              </a:ext>
            </a:extLst>
          </p:cNvPr>
          <p:cNvPicPr>
            <a:picLocks noChangeAspect="1"/>
          </p:cNvPicPr>
          <p:nvPr/>
        </p:nvPicPr>
        <p:blipFill rotWithShape="1">
          <a:blip r:embed="rId2"/>
          <a:srcRect l="51246" r="6988"/>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8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1"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AC5DF20-C2E2-5F2A-D14B-1FCBEC9AFC1C}"/>
              </a:ext>
            </a:extLst>
          </p:cNvPr>
          <p:cNvSpPr>
            <a:spLocks noGrp="1"/>
          </p:cNvSpPr>
          <p:nvPr>
            <p:ph type="title"/>
          </p:nvPr>
        </p:nvSpPr>
        <p:spPr>
          <a:xfrm>
            <a:off x="5224243" y="770890"/>
            <a:ext cx="6400999" cy="1268984"/>
          </a:xfrm>
        </p:spPr>
        <p:txBody>
          <a:bodyPr>
            <a:normAutofit/>
          </a:bodyPr>
          <a:lstStyle/>
          <a:p>
            <a:r>
              <a:rPr lang="en-US" dirty="0"/>
              <a:t>Let’s build a report</a:t>
            </a:r>
          </a:p>
        </p:txBody>
      </p:sp>
      <p:sp>
        <p:nvSpPr>
          <p:cNvPr id="3" name="Content Placeholder 2">
            <a:extLst>
              <a:ext uri="{FF2B5EF4-FFF2-40B4-BE49-F238E27FC236}">
                <a16:creationId xmlns:a16="http://schemas.microsoft.com/office/drawing/2014/main" id="{D435CA68-C64D-6448-5B7B-CE0CD7A66098}"/>
              </a:ext>
            </a:extLst>
          </p:cNvPr>
          <p:cNvSpPr>
            <a:spLocks noGrp="1"/>
          </p:cNvSpPr>
          <p:nvPr>
            <p:ph idx="1"/>
          </p:nvPr>
        </p:nvSpPr>
        <p:spPr>
          <a:xfrm>
            <a:off x="5224243" y="2160016"/>
            <a:ext cx="6400999" cy="3601212"/>
          </a:xfrm>
        </p:spPr>
        <p:txBody>
          <a:bodyPr>
            <a:normAutofit/>
          </a:bodyPr>
          <a:lstStyle/>
          <a:p>
            <a:pPr>
              <a:lnSpc>
                <a:spcPct val="90000"/>
              </a:lnSpc>
            </a:pPr>
            <a:r>
              <a:rPr lang="en-US" sz="2000" dirty="0">
                <a:latin typeface="Söhne"/>
              </a:rPr>
              <a:t>C</a:t>
            </a:r>
            <a:r>
              <a:rPr lang="en-US" sz="2000" b="0" i="0" dirty="0">
                <a:effectLst/>
                <a:latin typeface="Söhne"/>
              </a:rPr>
              <a:t>an you generate an ABAP report based on this description *&amp; Simple report to demonstrate the built-in function module * *&amp; REUSE_ALV_GRID_DISPLAY. * *&amp; * *&amp; 1. Creates a selection screen prompting date and optionally user * *&amp; 2. Selects data into an internal table from VBRK (invoice data) * *&amp; 3. Builds a field catalog for displaying the data. * *&amp; 4. Displays an ALV report with custom TOP_OF_PAGE data * *&amp; 5. Listens for user command, on click of an invoice, takes user * *&amp; to the VF03 transaction to display the billing document. </a:t>
            </a:r>
            <a:endParaRPr lang="en-US" sz="2000" dirty="0"/>
          </a:p>
        </p:txBody>
      </p:sp>
      <p:pic>
        <p:nvPicPr>
          <p:cNvPr id="5" name="Picture 4">
            <a:extLst>
              <a:ext uri="{FF2B5EF4-FFF2-40B4-BE49-F238E27FC236}">
                <a16:creationId xmlns:a16="http://schemas.microsoft.com/office/drawing/2014/main" id="{6693074F-80EC-7179-8D66-1DAAD663BB0F}"/>
              </a:ext>
            </a:extLst>
          </p:cNvPr>
          <p:cNvPicPr>
            <a:picLocks noChangeAspect="1"/>
          </p:cNvPicPr>
          <p:nvPr/>
        </p:nvPicPr>
        <p:blipFill rotWithShape="1">
          <a:blip r:embed="rId2"/>
          <a:srcRect r="61630" b="-445"/>
          <a:stretch/>
        </p:blipFill>
        <p:spPr>
          <a:xfrm>
            <a:off x="20" y="1"/>
            <a:ext cx="4657325" cy="6857999"/>
          </a:xfrm>
          <a:prstGeom prst="rect">
            <a:avLst/>
          </a:prstGeom>
        </p:spPr>
      </p:pic>
      <p:cxnSp>
        <p:nvCxnSpPr>
          <p:cNvPr id="25"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2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11A9F-E201-F6C7-60F8-76C6760E90E1}"/>
              </a:ext>
            </a:extLst>
          </p:cNvPr>
          <p:cNvSpPr>
            <a:spLocks noGrp="1"/>
          </p:cNvSpPr>
          <p:nvPr>
            <p:ph type="title"/>
          </p:nvPr>
        </p:nvSpPr>
        <p:spPr>
          <a:xfrm>
            <a:off x="565150" y="770890"/>
            <a:ext cx="5066001" cy="1268984"/>
          </a:xfrm>
        </p:spPr>
        <p:txBody>
          <a:bodyPr>
            <a:normAutofit/>
          </a:bodyPr>
          <a:lstStyle/>
          <a:p>
            <a:pPr>
              <a:lnSpc>
                <a:spcPct val="90000"/>
              </a:lnSpc>
            </a:pPr>
            <a:r>
              <a:rPr lang="en-US" b="0" i="0" dirty="0">
                <a:effectLst/>
                <a:latin typeface="Söhne Mono"/>
              </a:rPr>
              <a:t>REPORT </a:t>
            </a:r>
            <a:r>
              <a:rPr lang="en-US" b="0" i="0" dirty="0" err="1">
                <a:effectLst/>
                <a:latin typeface="Söhne Mono"/>
              </a:rPr>
              <a:t>z_demo_alv_report</a:t>
            </a:r>
            <a:r>
              <a:rPr lang="en-US" b="0" i="0" dirty="0">
                <a:effectLst/>
                <a:latin typeface="Söhne Mono"/>
              </a:rPr>
              <a:t>.</a:t>
            </a:r>
            <a:endParaRPr lang="en-US"/>
          </a:p>
        </p:txBody>
      </p:sp>
      <p:sp>
        <p:nvSpPr>
          <p:cNvPr id="3" name="Content Placeholder 2">
            <a:extLst>
              <a:ext uri="{FF2B5EF4-FFF2-40B4-BE49-F238E27FC236}">
                <a16:creationId xmlns:a16="http://schemas.microsoft.com/office/drawing/2014/main" id="{C57402A6-4BF2-389A-FDF9-8383AF62F662}"/>
              </a:ext>
            </a:extLst>
          </p:cNvPr>
          <p:cNvSpPr>
            <a:spLocks noGrp="1"/>
          </p:cNvSpPr>
          <p:nvPr>
            <p:ph idx="1"/>
          </p:nvPr>
        </p:nvSpPr>
        <p:spPr>
          <a:xfrm>
            <a:off x="565150" y="2160016"/>
            <a:ext cx="5066001" cy="3601212"/>
          </a:xfrm>
        </p:spPr>
        <p:txBody>
          <a:bodyPr>
            <a:normAutofit fontScale="92500" lnSpcReduction="20000"/>
          </a:bodyPr>
          <a:lstStyle/>
          <a:p>
            <a:pPr>
              <a:lnSpc>
                <a:spcPct val="90000"/>
              </a:lnSpc>
            </a:pPr>
            <a:r>
              <a:rPr lang="en-US" sz="600"/>
              <a:t>REPORT </a:t>
            </a:r>
            <a:r>
              <a:rPr lang="en-US" sz="600" err="1"/>
              <a:t>z_demo_alv_report</a:t>
            </a:r>
            <a:r>
              <a:rPr lang="en-US" sz="600"/>
              <a:t>.</a:t>
            </a:r>
          </a:p>
          <a:p>
            <a:pPr>
              <a:lnSpc>
                <a:spcPct val="90000"/>
              </a:lnSpc>
            </a:pPr>
            <a:endParaRPr lang="en-US" sz="600"/>
          </a:p>
          <a:p>
            <a:pPr>
              <a:lnSpc>
                <a:spcPct val="90000"/>
              </a:lnSpc>
            </a:pPr>
            <a:r>
              <a:rPr lang="en-US" sz="600"/>
              <a:t>TABLES: </a:t>
            </a:r>
            <a:r>
              <a:rPr lang="en-US" sz="600" err="1"/>
              <a:t>vbrk</a:t>
            </a:r>
            <a:r>
              <a:rPr lang="en-US" sz="600"/>
              <a:t>.</a:t>
            </a:r>
          </a:p>
          <a:p>
            <a:pPr>
              <a:lnSpc>
                <a:spcPct val="90000"/>
              </a:lnSpc>
            </a:pPr>
            <a:endParaRPr lang="en-US" sz="600"/>
          </a:p>
          <a:p>
            <a:pPr>
              <a:lnSpc>
                <a:spcPct val="90000"/>
              </a:lnSpc>
            </a:pPr>
            <a:r>
              <a:rPr lang="en-US" sz="600"/>
              <a:t>DATA: BEGIN OF </a:t>
            </a:r>
            <a:r>
              <a:rPr lang="en-US" sz="600" err="1"/>
              <a:t>it_vbrk</a:t>
            </a:r>
            <a:r>
              <a:rPr lang="en-US" sz="600"/>
              <a:t> OCCURS 0,</a:t>
            </a:r>
          </a:p>
          <a:p>
            <a:pPr>
              <a:lnSpc>
                <a:spcPct val="90000"/>
              </a:lnSpc>
            </a:pPr>
            <a:r>
              <a:rPr lang="en-US" sz="600"/>
              <a:t>        </a:t>
            </a:r>
            <a:r>
              <a:rPr lang="en-US" sz="600" err="1"/>
              <a:t>vbeln</a:t>
            </a:r>
            <a:r>
              <a:rPr lang="en-US" sz="600"/>
              <a:t> TYPE </a:t>
            </a:r>
            <a:r>
              <a:rPr lang="en-US" sz="600" err="1"/>
              <a:t>vbrk-vbeln</a:t>
            </a:r>
            <a:r>
              <a:rPr lang="en-US" sz="600"/>
              <a:t>,</a:t>
            </a:r>
          </a:p>
          <a:p>
            <a:pPr>
              <a:lnSpc>
                <a:spcPct val="90000"/>
              </a:lnSpc>
            </a:pPr>
            <a:r>
              <a:rPr lang="en-US" sz="600"/>
              <a:t>        </a:t>
            </a:r>
            <a:r>
              <a:rPr lang="en-US" sz="600" err="1"/>
              <a:t>erdat</a:t>
            </a:r>
            <a:r>
              <a:rPr lang="en-US" sz="600"/>
              <a:t> TYPE </a:t>
            </a:r>
            <a:r>
              <a:rPr lang="en-US" sz="600" err="1"/>
              <a:t>vbrk-erdat</a:t>
            </a:r>
            <a:r>
              <a:rPr lang="en-US" sz="600"/>
              <a:t>,</a:t>
            </a:r>
          </a:p>
          <a:p>
            <a:pPr>
              <a:lnSpc>
                <a:spcPct val="90000"/>
              </a:lnSpc>
            </a:pPr>
            <a:r>
              <a:rPr lang="en-US" sz="600"/>
              <a:t>        </a:t>
            </a:r>
            <a:r>
              <a:rPr lang="en-US" sz="600" err="1"/>
              <a:t>ername</a:t>
            </a:r>
            <a:r>
              <a:rPr lang="en-US" sz="600"/>
              <a:t> TYPE </a:t>
            </a:r>
            <a:r>
              <a:rPr lang="en-US" sz="600" err="1"/>
              <a:t>vbrk-ername</a:t>
            </a:r>
            <a:r>
              <a:rPr lang="en-US" sz="600"/>
              <a:t>,</a:t>
            </a:r>
          </a:p>
          <a:p>
            <a:pPr>
              <a:lnSpc>
                <a:spcPct val="90000"/>
              </a:lnSpc>
            </a:pPr>
            <a:r>
              <a:rPr lang="en-US" sz="600"/>
              <a:t>        </a:t>
            </a:r>
            <a:r>
              <a:rPr lang="en-US" sz="600" err="1"/>
              <a:t>netwr</a:t>
            </a:r>
            <a:r>
              <a:rPr lang="en-US" sz="600"/>
              <a:t>  TYPE </a:t>
            </a:r>
            <a:r>
              <a:rPr lang="en-US" sz="600" err="1"/>
              <a:t>vbrk-netwr</a:t>
            </a:r>
            <a:r>
              <a:rPr lang="en-US" sz="600"/>
              <a:t>,</a:t>
            </a:r>
          </a:p>
          <a:p>
            <a:pPr>
              <a:lnSpc>
                <a:spcPct val="90000"/>
              </a:lnSpc>
            </a:pPr>
            <a:r>
              <a:rPr lang="en-US" sz="600"/>
              <a:t>      END OF </a:t>
            </a:r>
            <a:r>
              <a:rPr lang="en-US" sz="600" err="1"/>
              <a:t>it_vbrk</a:t>
            </a:r>
            <a:r>
              <a:rPr lang="en-US" sz="600"/>
              <a:t>.</a:t>
            </a:r>
          </a:p>
          <a:p>
            <a:pPr>
              <a:lnSpc>
                <a:spcPct val="90000"/>
              </a:lnSpc>
            </a:pPr>
            <a:endParaRPr lang="en-US" sz="600"/>
          </a:p>
          <a:p>
            <a:pPr>
              <a:lnSpc>
                <a:spcPct val="90000"/>
              </a:lnSpc>
            </a:pPr>
            <a:r>
              <a:rPr lang="en-US" sz="600"/>
              <a:t>DATA: </a:t>
            </a:r>
            <a:r>
              <a:rPr lang="en-US" sz="600" err="1"/>
              <a:t>wa_vbrk</a:t>
            </a:r>
            <a:r>
              <a:rPr lang="en-US" sz="600"/>
              <a:t> TYPE LINE OF </a:t>
            </a:r>
            <a:r>
              <a:rPr lang="en-US" sz="600" err="1"/>
              <a:t>it_vbrk</a:t>
            </a:r>
            <a:r>
              <a:rPr lang="en-US" sz="600"/>
              <a:t>.</a:t>
            </a:r>
          </a:p>
          <a:p>
            <a:pPr>
              <a:lnSpc>
                <a:spcPct val="90000"/>
              </a:lnSpc>
            </a:pPr>
            <a:endParaRPr lang="en-US" sz="600"/>
          </a:p>
          <a:p>
            <a:pPr>
              <a:lnSpc>
                <a:spcPct val="90000"/>
              </a:lnSpc>
            </a:pPr>
            <a:r>
              <a:rPr lang="en-US" sz="600"/>
              <a:t>DATA: </a:t>
            </a:r>
            <a:r>
              <a:rPr lang="en-US" sz="600" err="1"/>
              <a:t>it_fieldcat</a:t>
            </a:r>
            <a:r>
              <a:rPr lang="en-US" sz="600"/>
              <a:t> TYPE </a:t>
            </a:r>
            <a:r>
              <a:rPr lang="en-US" sz="600" err="1"/>
              <a:t>slis_t_fieldcat_alv</a:t>
            </a:r>
            <a:r>
              <a:rPr lang="en-US" sz="600"/>
              <a:t>,</a:t>
            </a:r>
          </a:p>
          <a:p>
            <a:pPr>
              <a:lnSpc>
                <a:spcPct val="90000"/>
              </a:lnSpc>
            </a:pPr>
            <a:r>
              <a:rPr lang="en-US" sz="600"/>
              <a:t>      </a:t>
            </a:r>
            <a:r>
              <a:rPr lang="en-US" sz="600" err="1"/>
              <a:t>wa_fieldcat</a:t>
            </a:r>
            <a:r>
              <a:rPr lang="en-US" sz="600"/>
              <a:t> TYPE </a:t>
            </a:r>
            <a:r>
              <a:rPr lang="en-US" sz="600" err="1"/>
              <a:t>slis_fieldcat_alv</a:t>
            </a:r>
            <a:r>
              <a:rPr lang="en-US" sz="600"/>
              <a:t>.</a:t>
            </a:r>
          </a:p>
          <a:p>
            <a:pPr>
              <a:lnSpc>
                <a:spcPct val="90000"/>
              </a:lnSpc>
            </a:pPr>
            <a:endParaRPr lang="en-US" sz="600"/>
          </a:p>
          <a:p>
            <a:pPr>
              <a:lnSpc>
                <a:spcPct val="90000"/>
              </a:lnSpc>
            </a:pPr>
            <a:r>
              <a:rPr lang="en-US" sz="600"/>
              <a:t>PARAMETERS: </a:t>
            </a:r>
            <a:r>
              <a:rPr lang="en-US" sz="600" err="1"/>
              <a:t>p_date</a:t>
            </a:r>
            <a:r>
              <a:rPr lang="en-US" sz="600"/>
              <a:t> TYPE </a:t>
            </a:r>
            <a:r>
              <a:rPr lang="en-US" sz="600" err="1"/>
              <a:t>sy</a:t>
            </a:r>
            <a:r>
              <a:rPr lang="en-US" sz="600"/>
              <a:t>-datum OBLIGATORY,</a:t>
            </a:r>
          </a:p>
          <a:p>
            <a:pPr>
              <a:lnSpc>
                <a:spcPct val="90000"/>
              </a:lnSpc>
            </a:pPr>
            <a:r>
              <a:rPr lang="en-US" sz="600"/>
              <a:t>            </a:t>
            </a:r>
            <a:r>
              <a:rPr lang="en-US" sz="600" err="1"/>
              <a:t>p_user</a:t>
            </a:r>
            <a:r>
              <a:rPr lang="en-US" sz="600"/>
              <a:t> TYPE </a:t>
            </a:r>
            <a:r>
              <a:rPr lang="en-US" sz="600" err="1"/>
              <a:t>sy-uname</a:t>
            </a:r>
            <a:r>
              <a:rPr lang="en-US" sz="600"/>
              <a:t>.</a:t>
            </a:r>
          </a:p>
          <a:p>
            <a:pPr>
              <a:lnSpc>
                <a:spcPct val="90000"/>
              </a:lnSpc>
            </a:pPr>
            <a:endParaRPr lang="en-US" sz="600"/>
          </a:p>
          <a:p>
            <a:pPr>
              <a:lnSpc>
                <a:spcPct val="90000"/>
              </a:lnSpc>
            </a:pPr>
            <a:r>
              <a:rPr lang="en-US" sz="600"/>
              <a:t>SELECTION-SCREEN BEGIN OF BLOCK b1 WITH FRAME TITLE text-001.</a:t>
            </a:r>
          </a:p>
          <a:p>
            <a:pPr>
              <a:lnSpc>
                <a:spcPct val="90000"/>
              </a:lnSpc>
            </a:pPr>
            <a:endParaRPr lang="en-US" sz="600"/>
          </a:p>
        </p:txBody>
      </p:sp>
      <p:cxnSp>
        <p:nvCxnSpPr>
          <p:cNvPr id="38" name="Straight Connector 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6B8E30F-B99D-4646-9EF5-E88231291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3" name="Oval 12">
              <a:extLst>
                <a:ext uri="{FF2B5EF4-FFF2-40B4-BE49-F238E27FC236}">
                  <a16:creationId xmlns:a16="http://schemas.microsoft.com/office/drawing/2014/main" id="{A1C049F8-6165-664F-BADB-1D3E160D8B6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5">
              <a:extLst>
                <a:ext uri="{FF2B5EF4-FFF2-40B4-BE49-F238E27FC236}">
                  <a16:creationId xmlns:a16="http://schemas.microsoft.com/office/drawing/2014/main" id="{2E4AA6C4-5F76-644E-AC9E-49DAAAE1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6">
              <a:extLst>
                <a:ext uri="{FF2B5EF4-FFF2-40B4-BE49-F238E27FC236}">
                  <a16:creationId xmlns:a16="http://schemas.microsoft.com/office/drawing/2014/main" id="{D0F1BCD1-5174-9442-BC14-098FC8F28B1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15">
              <a:extLst>
                <a:ext uri="{FF2B5EF4-FFF2-40B4-BE49-F238E27FC236}">
                  <a16:creationId xmlns:a16="http://schemas.microsoft.com/office/drawing/2014/main" id="{7C38B8C2-7FF9-B545-9383-9D2F10BD0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FAB827-9785-0646-88AC-6BAB2FF0F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7">
              <a:extLst>
                <a:ext uri="{FF2B5EF4-FFF2-40B4-BE49-F238E27FC236}">
                  <a16:creationId xmlns:a16="http://schemas.microsoft.com/office/drawing/2014/main" id="{B5964466-BB35-554E-96AB-6C03B2912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5">
              <a:extLst>
                <a:ext uri="{FF2B5EF4-FFF2-40B4-BE49-F238E27FC236}">
                  <a16:creationId xmlns:a16="http://schemas.microsoft.com/office/drawing/2014/main" id="{581755C1-0C03-D548-A87C-5D91A00D8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66">
              <a:extLst>
                <a:ext uri="{FF2B5EF4-FFF2-40B4-BE49-F238E27FC236}">
                  <a16:creationId xmlns:a16="http://schemas.microsoft.com/office/drawing/2014/main" id="{9CE6EA07-B7C1-7E40-B170-85C1AE7CD1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20">
              <a:extLst>
                <a:ext uri="{FF2B5EF4-FFF2-40B4-BE49-F238E27FC236}">
                  <a16:creationId xmlns:a16="http://schemas.microsoft.com/office/drawing/2014/main" id="{482C64DB-7165-BA4D-B240-B831F732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1">
              <a:extLst>
                <a:ext uri="{FF2B5EF4-FFF2-40B4-BE49-F238E27FC236}">
                  <a16:creationId xmlns:a16="http://schemas.microsoft.com/office/drawing/2014/main" id="{8185AC8F-33E2-6F45-BB99-45AB0771E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2">
              <a:extLst>
                <a:ext uri="{FF2B5EF4-FFF2-40B4-BE49-F238E27FC236}">
                  <a16:creationId xmlns:a16="http://schemas.microsoft.com/office/drawing/2014/main" id="{3FE600A1-9FA9-7D44-B151-6D85236CA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B8B046A-AEB0-9A43-97BF-9D01EFB10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1">
              <a:extLst>
                <a:ext uri="{FF2B5EF4-FFF2-40B4-BE49-F238E27FC236}">
                  <a16:creationId xmlns:a16="http://schemas.microsoft.com/office/drawing/2014/main" id="{793800D8-E4A7-D744-AA8A-394F66211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2">
              <a:extLst>
                <a:ext uri="{FF2B5EF4-FFF2-40B4-BE49-F238E27FC236}">
                  <a16:creationId xmlns:a16="http://schemas.microsoft.com/office/drawing/2014/main" id="{8FAF8097-8120-3F48-B883-BACD6450D13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E2640769-9D0C-714C-B41F-F0AF3CB0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AC7D7C4-C7E0-BE49-B797-AB72BC541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127D504-2340-9144-A0C0-BC4BBEA09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76">
              <a:extLst>
                <a:ext uri="{FF2B5EF4-FFF2-40B4-BE49-F238E27FC236}">
                  <a16:creationId xmlns:a16="http://schemas.microsoft.com/office/drawing/2014/main" id="{8266C3BD-4E61-0646-9AA7-5CB786EC2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7">
              <a:extLst>
                <a:ext uri="{FF2B5EF4-FFF2-40B4-BE49-F238E27FC236}">
                  <a16:creationId xmlns:a16="http://schemas.microsoft.com/office/drawing/2014/main" id="{8AEAEE9B-E0B2-D14E-87FD-388F8C496A7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8">
              <a:extLst>
                <a:ext uri="{FF2B5EF4-FFF2-40B4-BE49-F238E27FC236}">
                  <a16:creationId xmlns:a16="http://schemas.microsoft.com/office/drawing/2014/main" id="{1E54CFED-A4D5-7C47-AB58-4F813D231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79">
              <a:extLst>
                <a:ext uri="{FF2B5EF4-FFF2-40B4-BE49-F238E27FC236}">
                  <a16:creationId xmlns:a16="http://schemas.microsoft.com/office/drawing/2014/main" id="{FF46DF3B-97DE-804E-9D8F-E9A00C595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0">
              <a:extLst>
                <a:ext uri="{FF2B5EF4-FFF2-40B4-BE49-F238E27FC236}">
                  <a16:creationId xmlns:a16="http://schemas.microsoft.com/office/drawing/2014/main" id="{44486747-B3FE-184E-912A-43A38A3AC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81">
              <a:extLst>
                <a:ext uri="{FF2B5EF4-FFF2-40B4-BE49-F238E27FC236}">
                  <a16:creationId xmlns:a16="http://schemas.microsoft.com/office/drawing/2014/main" id="{CB033255-FCDE-3345-AD92-D9BC51A2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82">
              <a:extLst>
                <a:ext uri="{FF2B5EF4-FFF2-40B4-BE49-F238E27FC236}">
                  <a16:creationId xmlns:a16="http://schemas.microsoft.com/office/drawing/2014/main" id="{97033299-E214-9A47-95E6-703624E27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3965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0">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1"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89B891E-EBAE-4A45-5CE9-766264436239}"/>
              </a:ext>
            </a:extLst>
          </p:cNvPr>
          <p:cNvSpPr>
            <a:spLocks noGrp="1"/>
          </p:cNvSpPr>
          <p:nvPr>
            <p:ph type="title"/>
          </p:nvPr>
        </p:nvSpPr>
        <p:spPr>
          <a:xfrm>
            <a:off x="7493280" y="770890"/>
            <a:ext cx="4133560" cy="1268984"/>
          </a:xfrm>
        </p:spPr>
        <p:txBody>
          <a:bodyPr>
            <a:normAutofit/>
          </a:bodyPr>
          <a:lstStyle/>
          <a:p>
            <a:pPr>
              <a:lnSpc>
                <a:spcPct val="90000"/>
              </a:lnSpc>
            </a:pPr>
            <a:r>
              <a:rPr lang="en-US" b="0" i="0">
                <a:effectLst/>
                <a:latin typeface="SAPMedium"/>
              </a:rPr>
              <a:t>Generative AI with SAP</a:t>
            </a:r>
            <a:endParaRPr lang="en-US"/>
          </a:p>
        </p:txBody>
      </p:sp>
      <p:sp>
        <p:nvSpPr>
          <p:cNvPr id="3" name="Content Placeholder 2">
            <a:extLst>
              <a:ext uri="{FF2B5EF4-FFF2-40B4-BE49-F238E27FC236}">
                <a16:creationId xmlns:a16="http://schemas.microsoft.com/office/drawing/2014/main" id="{8E7FB2EA-5FC4-69C2-91D8-69641103C576}"/>
              </a:ext>
            </a:extLst>
          </p:cNvPr>
          <p:cNvSpPr>
            <a:spLocks noGrp="1"/>
          </p:cNvSpPr>
          <p:nvPr>
            <p:ph idx="1"/>
          </p:nvPr>
        </p:nvSpPr>
        <p:spPr>
          <a:xfrm>
            <a:off x="7493280" y="2160016"/>
            <a:ext cx="4133560" cy="3601212"/>
          </a:xfrm>
        </p:spPr>
        <p:txBody>
          <a:bodyPr>
            <a:normAutofit/>
          </a:bodyPr>
          <a:lstStyle/>
          <a:p>
            <a:r>
              <a:rPr lang="en-US" dirty="0">
                <a:hlinkClick r:id="rId2"/>
              </a:rPr>
              <a:t>https://www.sap.com/products/artificial-intelligence/generative-ai.html</a:t>
            </a:r>
            <a:endParaRPr lang="en-US" dirty="0"/>
          </a:p>
          <a:p>
            <a:endParaRPr lang="en-US" dirty="0"/>
          </a:p>
        </p:txBody>
      </p:sp>
      <p:pic>
        <p:nvPicPr>
          <p:cNvPr id="25" name="Picture 4">
            <a:extLst>
              <a:ext uri="{FF2B5EF4-FFF2-40B4-BE49-F238E27FC236}">
                <a16:creationId xmlns:a16="http://schemas.microsoft.com/office/drawing/2014/main" id="{1D83ECB3-D70B-6589-4570-BC2354899B09}"/>
              </a:ext>
            </a:extLst>
          </p:cNvPr>
          <p:cNvPicPr>
            <a:picLocks noChangeAspect="1"/>
          </p:cNvPicPr>
          <p:nvPr/>
        </p:nvPicPr>
        <p:blipFill rotWithShape="1">
          <a:blip r:embed="rId3"/>
          <a:srcRect l="19245" r="13331" b="-2"/>
          <a:stretch/>
        </p:blipFill>
        <p:spPr>
          <a:xfrm>
            <a:off x="20" y="1"/>
            <a:ext cx="6927143" cy="6857999"/>
          </a:xfrm>
          <a:prstGeom prst="rect">
            <a:avLst/>
          </a:prstGeom>
        </p:spPr>
      </p:pic>
      <p:cxnSp>
        <p:nvCxnSpPr>
          <p:cNvPr id="26"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6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BCEAE1A-936E-8C51-B1BF-6817401ACC7A}"/>
              </a:ext>
            </a:extLst>
          </p:cNvPr>
          <p:cNvSpPr>
            <a:spLocks noGrp="1"/>
          </p:cNvSpPr>
          <p:nvPr>
            <p:ph type="title"/>
          </p:nvPr>
        </p:nvSpPr>
        <p:spPr>
          <a:xfrm>
            <a:off x="7486648" y="768334"/>
            <a:ext cx="4025901" cy="2866405"/>
          </a:xfrm>
        </p:spPr>
        <p:txBody>
          <a:bodyPr vert="horz" lIns="91440" tIns="45720" rIns="91440" bIns="45720" rtlCol="0" anchor="t">
            <a:normAutofit/>
          </a:bodyPr>
          <a:lstStyle/>
          <a:p>
            <a:pPr>
              <a:lnSpc>
                <a:spcPct val="90000"/>
              </a:lnSpc>
            </a:pPr>
            <a:r>
              <a:rPr lang="en-US" sz="4600"/>
              <a:t>Let’s get you Mastering SAP with our free Book’s:</a:t>
            </a:r>
          </a:p>
        </p:txBody>
      </p:sp>
      <p:pic>
        <p:nvPicPr>
          <p:cNvPr id="5" name="Content Placeholder 4" descr="A book cover of a software&#10;&#10;Description automatically generated">
            <a:extLst>
              <a:ext uri="{FF2B5EF4-FFF2-40B4-BE49-F238E27FC236}">
                <a16:creationId xmlns:a16="http://schemas.microsoft.com/office/drawing/2014/main" id="{325EAC7C-3EFB-B36A-3E9E-4CD2EE02E06D}"/>
              </a:ext>
            </a:extLst>
          </p:cNvPr>
          <p:cNvPicPr>
            <a:picLocks noGrp="1" noChangeAspect="1"/>
          </p:cNvPicPr>
          <p:nvPr>
            <p:ph idx="1"/>
          </p:nvPr>
        </p:nvPicPr>
        <p:blipFill>
          <a:blip r:embed="rId2"/>
          <a:stretch>
            <a:fillRect/>
          </a:stretch>
        </p:blipFill>
        <p:spPr>
          <a:xfrm>
            <a:off x="651489" y="1538051"/>
            <a:ext cx="6150394" cy="3773247"/>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8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9CE9-6C90-EF7A-12E0-5CAC15DE6BAE}"/>
              </a:ext>
            </a:extLst>
          </p:cNvPr>
          <p:cNvSpPr>
            <a:spLocks noGrp="1"/>
          </p:cNvSpPr>
          <p:nvPr>
            <p:ph type="title"/>
          </p:nvPr>
        </p:nvSpPr>
        <p:spPr/>
        <p:txBody>
          <a:bodyPr>
            <a:normAutofit fontScale="90000"/>
          </a:bodyPr>
          <a:lstStyle/>
          <a:p>
            <a:r>
              <a:rPr lang="en-US" dirty="0"/>
              <a:t>Christopher Carter</a:t>
            </a:r>
            <a:br>
              <a:rPr lang="en-US" dirty="0"/>
            </a:br>
            <a:endParaRPr lang="en-US" dirty="0"/>
          </a:p>
        </p:txBody>
      </p:sp>
      <p:pic>
        <p:nvPicPr>
          <p:cNvPr id="4" name="Content Placeholder 3">
            <a:extLst>
              <a:ext uri="{FF2B5EF4-FFF2-40B4-BE49-F238E27FC236}">
                <a16:creationId xmlns:a16="http://schemas.microsoft.com/office/drawing/2014/main" id="{234EF585-B706-7A07-3AB2-7FA78EE72518}"/>
              </a:ext>
            </a:extLst>
          </p:cNvPr>
          <p:cNvPicPr>
            <a:picLocks noGrp="1" noChangeAspect="1"/>
          </p:cNvPicPr>
          <p:nvPr>
            <p:ph idx="1"/>
          </p:nvPr>
        </p:nvPicPr>
        <p:blipFill>
          <a:blip r:embed="rId2"/>
          <a:stretch>
            <a:fillRect/>
          </a:stretch>
        </p:blipFill>
        <p:spPr>
          <a:xfrm>
            <a:off x="3445726" y="2440970"/>
            <a:ext cx="2178302" cy="2678240"/>
          </a:xfrm>
          <a:prstGeom prst="rect">
            <a:avLst/>
          </a:prstGeom>
        </p:spPr>
      </p:pic>
    </p:spTree>
    <p:extLst>
      <p:ext uri="{BB962C8B-B14F-4D97-AF65-F5344CB8AC3E}">
        <p14:creationId xmlns:p14="http://schemas.microsoft.com/office/powerpoint/2010/main" val="45109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7CE2-D453-E070-FA80-B10E3DC70000}"/>
              </a:ext>
            </a:extLst>
          </p:cNvPr>
          <p:cNvSpPr>
            <a:spLocks noGrp="1"/>
          </p:cNvSpPr>
          <p:nvPr>
            <p:ph type="title"/>
          </p:nvPr>
        </p:nvSpPr>
        <p:spPr/>
        <p:txBody>
          <a:bodyPr/>
          <a:lstStyle/>
          <a:p>
            <a:r>
              <a:rPr lang="en-US" dirty="0"/>
              <a:t>AI &amp; Supporting SAP</a:t>
            </a:r>
          </a:p>
        </p:txBody>
      </p:sp>
      <p:sp>
        <p:nvSpPr>
          <p:cNvPr id="3" name="Content Placeholder 2">
            <a:extLst>
              <a:ext uri="{FF2B5EF4-FFF2-40B4-BE49-F238E27FC236}">
                <a16:creationId xmlns:a16="http://schemas.microsoft.com/office/drawing/2014/main" id="{DEA74658-DF00-A297-3CED-7D43FF215D7F}"/>
              </a:ext>
            </a:extLst>
          </p:cNvPr>
          <p:cNvSpPr>
            <a:spLocks noGrp="1"/>
          </p:cNvSpPr>
          <p:nvPr>
            <p:ph idx="1"/>
          </p:nvPr>
        </p:nvSpPr>
        <p:spPr/>
        <p:txBody>
          <a:bodyPr/>
          <a:lstStyle/>
          <a:p>
            <a:r>
              <a:rPr lang="en-US" b="0" i="0" dirty="0">
                <a:solidFill>
                  <a:srgbClr val="38444D"/>
                </a:solidFill>
                <a:effectLst/>
                <a:latin typeface="-apple-system"/>
              </a:rPr>
              <a:t>One of the major pain points for companies using SAP is the complexity and cost associated with implementing and maintaining SAP systems.</a:t>
            </a:r>
          </a:p>
          <a:p>
            <a:r>
              <a:rPr lang="en-US" dirty="0">
                <a:solidFill>
                  <a:srgbClr val="38444D"/>
                </a:solidFill>
                <a:latin typeface="-apple-system"/>
              </a:rPr>
              <a:t>Let’s have an honest conversation on saving time, money and sanity.</a:t>
            </a:r>
            <a:endParaRPr lang="en-US" dirty="0"/>
          </a:p>
        </p:txBody>
      </p:sp>
    </p:spTree>
    <p:extLst>
      <p:ext uri="{BB962C8B-B14F-4D97-AF65-F5344CB8AC3E}">
        <p14:creationId xmlns:p14="http://schemas.microsoft.com/office/powerpoint/2010/main" val="419121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FD37-0B9E-8AB2-5802-C32AC9F714CE}"/>
              </a:ext>
            </a:extLst>
          </p:cNvPr>
          <p:cNvSpPr>
            <a:spLocks noGrp="1"/>
          </p:cNvSpPr>
          <p:nvPr>
            <p:ph type="title"/>
          </p:nvPr>
        </p:nvSpPr>
        <p:spPr/>
        <p:txBody>
          <a:bodyPr>
            <a:normAutofit fontScale="90000"/>
          </a:bodyPr>
          <a:lstStyle/>
          <a:p>
            <a:r>
              <a:rPr lang="en-US" b="0" i="0" dirty="0">
                <a:solidFill>
                  <a:srgbClr val="000000"/>
                </a:solidFill>
                <a:effectLst/>
                <a:latin typeface="BentonSansRegular"/>
              </a:rPr>
              <a:t>AI is Now Part of RISE with SAP</a:t>
            </a:r>
            <a:br>
              <a:rPr lang="en-US" b="0" i="0" dirty="0">
                <a:solidFill>
                  <a:srgbClr val="000000"/>
                </a:solidFill>
                <a:effectLst/>
                <a:latin typeface="BentonSansRegular"/>
              </a:rPr>
            </a:br>
            <a:endParaRPr lang="en-US" dirty="0"/>
          </a:p>
        </p:txBody>
      </p:sp>
      <p:pic>
        <p:nvPicPr>
          <p:cNvPr id="1026" name="Picture 2" descr="RISE%20with%20SAP%20-%20Business%20Transformation%20as%20a%20Service">
            <a:extLst>
              <a:ext uri="{FF2B5EF4-FFF2-40B4-BE49-F238E27FC236}">
                <a16:creationId xmlns:a16="http://schemas.microsoft.com/office/drawing/2014/main" id="{F7A294B0-001E-8557-3DB4-6208A5AD0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49" y="2307771"/>
            <a:ext cx="9277619" cy="439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9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8789-DA77-8BF8-2688-B3221309FFD4}"/>
              </a:ext>
            </a:extLst>
          </p:cNvPr>
          <p:cNvSpPr>
            <a:spLocks noGrp="1"/>
          </p:cNvSpPr>
          <p:nvPr>
            <p:ph type="title"/>
          </p:nvPr>
        </p:nvSpPr>
        <p:spPr/>
        <p:txBody>
          <a:bodyPr>
            <a:normAutofit fontScale="90000"/>
          </a:bodyPr>
          <a:lstStyle/>
          <a:p>
            <a:r>
              <a:rPr lang="en-US" b="1" i="0" dirty="0">
                <a:solidFill>
                  <a:srgbClr val="000000"/>
                </a:solidFill>
                <a:effectLst/>
                <a:latin typeface="BentonSansRegular"/>
              </a:rPr>
              <a:t>What are SAP AI Business Services?</a:t>
            </a:r>
            <a:br>
              <a:rPr lang="en-US" b="0" i="0" dirty="0">
                <a:solidFill>
                  <a:srgbClr val="000000"/>
                </a:solidFill>
                <a:effectLst/>
                <a:latin typeface="BentonSansRegular"/>
              </a:rPr>
            </a:br>
            <a:endParaRPr lang="en-US" dirty="0"/>
          </a:p>
        </p:txBody>
      </p:sp>
      <p:graphicFrame>
        <p:nvGraphicFramePr>
          <p:cNvPr id="5" name="Content Placeholder 2">
            <a:extLst>
              <a:ext uri="{FF2B5EF4-FFF2-40B4-BE49-F238E27FC236}">
                <a16:creationId xmlns:a16="http://schemas.microsoft.com/office/drawing/2014/main" id="{9D27999E-14D8-6B0C-0E9D-1D84FB61F791}"/>
              </a:ext>
            </a:extLst>
          </p:cNvPr>
          <p:cNvGraphicFramePr>
            <a:graphicFrameLocks noGrp="1"/>
          </p:cNvGraphicFramePr>
          <p:nvPr>
            <p:ph idx="1"/>
          </p:nvPr>
        </p:nvGraphicFramePr>
        <p:xfrm>
          <a:off x="565150" y="2160016"/>
          <a:ext cx="7335835" cy="360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58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6DD7815-A660-E640-6AA7-3B3E002EC666}"/>
              </a:ext>
            </a:extLst>
          </p:cNvPr>
          <p:cNvSpPr>
            <a:spLocks noGrp="1"/>
          </p:cNvSpPr>
          <p:nvPr>
            <p:ph type="title"/>
          </p:nvPr>
        </p:nvSpPr>
        <p:spPr>
          <a:xfrm>
            <a:off x="7493280" y="770890"/>
            <a:ext cx="4133560" cy="1268984"/>
          </a:xfrm>
        </p:spPr>
        <p:txBody>
          <a:bodyPr>
            <a:normAutofit/>
          </a:bodyPr>
          <a:lstStyle/>
          <a:p>
            <a:pPr>
              <a:lnSpc>
                <a:spcPct val="90000"/>
              </a:lnSpc>
            </a:pPr>
            <a:r>
              <a:rPr lang="en-US" sz="2800"/>
              <a:t>Let’s operate at the speed of Technology</a:t>
            </a:r>
          </a:p>
        </p:txBody>
      </p:sp>
      <p:sp>
        <p:nvSpPr>
          <p:cNvPr id="3" name="Content Placeholder 2">
            <a:extLst>
              <a:ext uri="{FF2B5EF4-FFF2-40B4-BE49-F238E27FC236}">
                <a16:creationId xmlns:a16="http://schemas.microsoft.com/office/drawing/2014/main" id="{A4C1BB6C-60A7-2311-605E-6BFAF0F1CB6A}"/>
              </a:ext>
            </a:extLst>
          </p:cNvPr>
          <p:cNvSpPr>
            <a:spLocks noGrp="1"/>
          </p:cNvSpPr>
          <p:nvPr>
            <p:ph idx="1"/>
          </p:nvPr>
        </p:nvSpPr>
        <p:spPr>
          <a:xfrm>
            <a:off x="7493280" y="2160016"/>
            <a:ext cx="4133560" cy="3601212"/>
          </a:xfrm>
        </p:spPr>
        <p:txBody>
          <a:bodyPr>
            <a:normAutofit/>
          </a:bodyPr>
          <a:lstStyle/>
          <a:p>
            <a:pPr>
              <a:lnSpc>
                <a:spcPct val="90000"/>
              </a:lnSpc>
            </a:pPr>
            <a:r>
              <a:rPr lang="en-US" b="0" i="0">
                <a:effectLst/>
                <a:latin typeface="BentonSansRegular"/>
              </a:rPr>
              <a:t>By integrating ChatGPT with SAP S/4HANA, we can revolutionize the way businesses operate. We’re talking natural and efficient communication that saves time and increases productivity. It’s like having a weapon that’ll take your business to the next level!</a:t>
            </a:r>
            <a:endParaRPr lang="en-US"/>
          </a:p>
        </p:txBody>
      </p:sp>
      <p:pic>
        <p:nvPicPr>
          <p:cNvPr id="5" name="Picture 4" descr="Graph on document with pen">
            <a:extLst>
              <a:ext uri="{FF2B5EF4-FFF2-40B4-BE49-F238E27FC236}">
                <a16:creationId xmlns:a16="http://schemas.microsoft.com/office/drawing/2014/main" id="{684D7F7C-8A81-FA7C-E397-D31564FED851}"/>
              </a:ext>
            </a:extLst>
          </p:cNvPr>
          <p:cNvPicPr>
            <a:picLocks noChangeAspect="1"/>
          </p:cNvPicPr>
          <p:nvPr/>
        </p:nvPicPr>
        <p:blipFill rotWithShape="1">
          <a:blip r:embed="rId2"/>
          <a:srcRect l="23149" r="9427" b="-2"/>
          <a:stretch/>
        </p:blipFill>
        <p:spPr>
          <a:xfrm>
            <a:off x="20" y="1"/>
            <a:ext cx="6927143"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1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04CD5-209E-8344-8BB9-64CECA45827C}"/>
              </a:ext>
            </a:extLst>
          </p:cNvPr>
          <p:cNvSpPr>
            <a:spLocks noGrp="1"/>
          </p:cNvSpPr>
          <p:nvPr>
            <p:ph type="title"/>
          </p:nvPr>
        </p:nvSpPr>
        <p:spPr>
          <a:xfrm>
            <a:off x="565150" y="770890"/>
            <a:ext cx="3608387" cy="3395472"/>
          </a:xfrm>
        </p:spPr>
        <p:txBody>
          <a:bodyPr>
            <a:normAutofit/>
          </a:bodyPr>
          <a:lstStyle/>
          <a:p>
            <a:r>
              <a:rPr lang="en-US" dirty="0"/>
              <a:t>Tools needed to know/have</a:t>
            </a:r>
          </a:p>
        </p:txBody>
      </p:sp>
      <p:grpSp>
        <p:nvGrpSpPr>
          <p:cNvPr id="11" name="Group 10">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7" name="Straight Connector 16">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AE6364E-D847-7ED1-FFBC-6146E70B1A6C}"/>
              </a:ext>
            </a:extLst>
          </p:cNvPr>
          <p:cNvGraphicFramePr>
            <a:graphicFrameLocks noGrp="1"/>
          </p:cNvGraphicFramePr>
          <p:nvPr>
            <p:ph idx="1"/>
            <p:extLst>
              <p:ext uri="{D42A27DB-BD31-4B8C-83A1-F6EECF244321}">
                <p14:modId xmlns:p14="http://schemas.microsoft.com/office/powerpoint/2010/main" val="3571372762"/>
              </p:ext>
            </p:extLst>
          </p:nvPr>
        </p:nvGraphicFramePr>
        <p:xfrm>
          <a:off x="3806456" y="1350336"/>
          <a:ext cx="5905254" cy="415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44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DFB3-D064-3E3A-BEDC-710E9A7754F2}"/>
              </a:ext>
            </a:extLst>
          </p:cNvPr>
          <p:cNvSpPr>
            <a:spLocks noGrp="1"/>
          </p:cNvSpPr>
          <p:nvPr>
            <p:ph type="title"/>
          </p:nvPr>
        </p:nvSpPr>
        <p:spPr/>
        <p:txBody>
          <a:bodyPr>
            <a:normAutofit fontScale="90000"/>
          </a:bodyPr>
          <a:lstStyle/>
          <a:p>
            <a:r>
              <a:rPr lang="en-US" b="0" i="1" dirty="0">
                <a:solidFill>
                  <a:srgbClr val="000000"/>
                </a:solidFill>
                <a:effectLst/>
                <a:latin typeface="BentonSansRegular"/>
              </a:rPr>
              <a:t>Business </a:t>
            </a:r>
            <a:r>
              <a:rPr lang="en-US" b="0" i="1" dirty="0">
                <a:solidFill>
                  <a:srgbClr val="000000"/>
                </a:solidFill>
                <a:latin typeface="BentonSansRegular"/>
              </a:rPr>
              <a:t>U</a:t>
            </a:r>
            <a:r>
              <a:rPr lang="en-US" b="0" i="1" dirty="0">
                <a:solidFill>
                  <a:srgbClr val="000000"/>
                </a:solidFill>
                <a:effectLst/>
                <a:latin typeface="BentonSansRegular"/>
              </a:rPr>
              <a:t>se case:</a:t>
            </a:r>
            <a:br>
              <a:rPr lang="en-US" b="0" i="0" dirty="0">
                <a:solidFill>
                  <a:srgbClr val="000000"/>
                </a:solidFill>
                <a:effectLst/>
                <a:latin typeface="BentonSansRegular"/>
              </a:rPr>
            </a:br>
            <a:endParaRPr lang="en-US" dirty="0"/>
          </a:p>
        </p:txBody>
      </p:sp>
      <p:graphicFrame>
        <p:nvGraphicFramePr>
          <p:cNvPr id="5" name="Content Placeholder 2">
            <a:extLst>
              <a:ext uri="{FF2B5EF4-FFF2-40B4-BE49-F238E27FC236}">
                <a16:creationId xmlns:a16="http://schemas.microsoft.com/office/drawing/2014/main" id="{F3F901B1-54D2-4E8F-2ACC-854A304C3757}"/>
              </a:ext>
            </a:extLst>
          </p:cNvPr>
          <p:cNvGraphicFramePr>
            <a:graphicFrameLocks noGrp="1"/>
          </p:cNvGraphicFramePr>
          <p:nvPr>
            <p:ph idx="1"/>
          </p:nvPr>
        </p:nvGraphicFramePr>
        <p:xfrm>
          <a:off x="565150" y="2160016"/>
          <a:ext cx="7335835" cy="360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27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9108FC8-4266-3BDD-E3B7-8EAA0E4E3130}"/>
              </a:ext>
            </a:extLst>
          </p:cNvPr>
          <p:cNvSpPr>
            <a:spLocks noGrp="1"/>
          </p:cNvSpPr>
          <p:nvPr>
            <p:ph type="title"/>
          </p:nvPr>
        </p:nvSpPr>
        <p:spPr>
          <a:xfrm>
            <a:off x="5224243" y="770890"/>
            <a:ext cx="6400999" cy="1268984"/>
          </a:xfrm>
        </p:spPr>
        <p:txBody>
          <a:bodyPr>
            <a:normAutofit/>
          </a:bodyPr>
          <a:lstStyle/>
          <a:p>
            <a:pPr>
              <a:lnSpc>
                <a:spcPct val="90000"/>
              </a:lnSpc>
            </a:pPr>
            <a:r>
              <a:rPr lang="en-US" sz="2800" b="1">
                <a:effectLst/>
                <a:latin typeface="Times New Roman" panose="02020603050405020304" pitchFamily="18" charset="0"/>
              </a:rPr>
              <a:t>Minimize Risks to Maximize Potential</a:t>
            </a:r>
            <a:br>
              <a:rPr lang="en-US" sz="2800" b="1">
                <a:effectLst/>
                <a:latin typeface="Times New Roman" panose="02020603050405020304" pitchFamily="18" charset="0"/>
              </a:rPr>
            </a:br>
            <a:endParaRPr lang="en-US" sz="2800"/>
          </a:p>
        </p:txBody>
      </p:sp>
      <p:sp>
        <p:nvSpPr>
          <p:cNvPr id="3" name="Content Placeholder 2">
            <a:extLst>
              <a:ext uri="{FF2B5EF4-FFF2-40B4-BE49-F238E27FC236}">
                <a16:creationId xmlns:a16="http://schemas.microsoft.com/office/drawing/2014/main" id="{B2BE5CEF-3B7D-2E10-A074-1F43033196D8}"/>
              </a:ext>
            </a:extLst>
          </p:cNvPr>
          <p:cNvSpPr>
            <a:spLocks noGrp="1"/>
          </p:cNvSpPr>
          <p:nvPr>
            <p:ph idx="1"/>
          </p:nvPr>
        </p:nvSpPr>
        <p:spPr>
          <a:xfrm>
            <a:off x="5224243" y="2160016"/>
            <a:ext cx="6400999" cy="3601212"/>
          </a:xfrm>
        </p:spPr>
        <p:txBody>
          <a:bodyPr>
            <a:normAutofit/>
          </a:bodyPr>
          <a:lstStyle/>
          <a:p>
            <a:r>
              <a:rPr lang="en-US" b="0" i="0">
                <a:effectLst/>
                <a:latin typeface="-apple-system"/>
              </a:rPr>
              <a:t>SAP user interfaces facilitate numerous business functions and processes. While the system may seem intimidating at first, you’ll be able to learn the basic components without undue difficulty </a:t>
            </a:r>
            <a:endParaRPr lang="en-US" dirty="0"/>
          </a:p>
        </p:txBody>
      </p:sp>
      <p:pic>
        <p:nvPicPr>
          <p:cNvPr id="5" name="Picture 4" descr="Digital financial graph">
            <a:extLst>
              <a:ext uri="{FF2B5EF4-FFF2-40B4-BE49-F238E27FC236}">
                <a16:creationId xmlns:a16="http://schemas.microsoft.com/office/drawing/2014/main" id="{EC5E25CF-E464-8986-D77F-D695BCE401E7}"/>
              </a:ext>
            </a:extLst>
          </p:cNvPr>
          <p:cNvPicPr>
            <a:picLocks noChangeAspect="1"/>
          </p:cNvPicPr>
          <p:nvPr/>
        </p:nvPicPr>
        <p:blipFill rotWithShape="1">
          <a:blip r:embed="rId2"/>
          <a:srcRect l="38543" r="23257"/>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49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A65DF-09BA-E2C5-116E-CBEFF0DD06E3}"/>
              </a:ext>
            </a:extLst>
          </p:cNvPr>
          <p:cNvSpPr>
            <a:spLocks noGrp="1"/>
          </p:cNvSpPr>
          <p:nvPr>
            <p:ph type="title"/>
          </p:nvPr>
        </p:nvSpPr>
        <p:spPr>
          <a:xfrm>
            <a:off x="565151" y="770889"/>
            <a:ext cx="4133560" cy="3395469"/>
          </a:xfrm>
        </p:spPr>
        <p:txBody>
          <a:bodyPr>
            <a:normAutofit/>
          </a:bodyPr>
          <a:lstStyle/>
          <a:p>
            <a:r>
              <a:rPr lang="en-US" dirty="0"/>
              <a:t>Isn’t this just a chatbot?</a:t>
            </a:r>
          </a:p>
        </p:txBody>
      </p:sp>
      <p:cxnSp>
        <p:nvCxnSpPr>
          <p:cNvPr id="11"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0AD443-64F0-7C24-29DC-40F3BBE02B27}"/>
              </a:ext>
            </a:extLst>
          </p:cNvPr>
          <p:cNvGraphicFramePr>
            <a:graphicFrameLocks noGrp="1"/>
          </p:cNvGraphicFramePr>
          <p:nvPr>
            <p:ph idx="1"/>
            <p:extLst>
              <p:ext uri="{D42A27DB-BD31-4B8C-83A1-F6EECF244321}">
                <p14:modId xmlns:p14="http://schemas.microsoft.com/office/powerpoint/2010/main" val="2645972192"/>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29359"/>
      </p:ext>
    </p:extLst>
  </p:cSld>
  <p:clrMapOvr>
    <a:masterClrMapping/>
  </p:clrMapOvr>
</p:sld>
</file>

<file path=ppt/theme/theme1.xml><?xml version="1.0" encoding="utf-8"?>
<a:theme xmlns:a="http://schemas.openxmlformats.org/drawingml/2006/main" name="Punchcard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1516</Words>
  <Application>Microsoft Macintosh PowerPoint</Application>
  <PresentationFormat>Widescreen</PresentationFormat>
  <Paragraphs>180</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-apple-system</vt:lpstr>
      <vt:lpstr>Arial</vt:lpstr>
      <vt:lpstr>BentonSansRegular</vt:lpstr>
      <vt:lpstr>Calibri</vt:lpstr>
      <vt:lpstr>Helvetica</vt:lpstr>
      <vt:lpstr>Neue Haas Grotesk Text Pro</vt:lpstr>
      <vt:lpstr>SAPLight</vt:lpstr>
      <vt:lpstr>SAPMedium</vt:lpstr>
      <vt:lpstr>Söhne</vt:lpstr>
      <vt:lpstr>Söhne Mono</vt:lpstr>
      <vt:lpstr>Times New Roman</vt:lpstr>
      <vt:lpstr>PunchcardVTI</vt:lpstr>
      <vt:lpstr>Mastering SAP:  The Power of AI in Business How to use Chat GPT with SAP</vt:lpstr>
      <vt:lpstr>AI &amp; Supporting SAP</vt:lpstr>
      <vt:lpstr>AI is Now Part of RISE with SAP </vt:lpstr>
      <vt:lpstr>What are SAP AI Business Services? </vt:lpstr>
      <vt:lpstr>Let’s operate at the speed of Technology</vt:lpstr>
      <vt:lpstr>Tools needed to know/have</vt:lpstr>
      <vt:lpstr>Business Use case: </vt:lpstr>
      <vt:lpstr>Minimize Risks to Maximize Potential </vt:lpstr>
      <vt:lpstr>Isn’t this just a chatbot?</vt:lpstr>
      <vt:lpstr>Generative AI at its best</vt:lpstr>
      <vt:lpstr>Experts are moving forward</vt:lpstr>
      <vt:lpstr>Let’s build a report</vt:lpstr>
      <vt:lpstr>REPORT z_demo_alv_report.</vt:lpstr>
      <vt:lpstr>Generative AI with SAP</vt:lpstr>
      <vt:lpstr>Let’s get you Mastering SAP with our free Book’s:</vt:lpstr>
      <vt:lpstr>Christopher Carter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AI:  The Power of AI in Business How to use Chat GPT with SAP</dc:title>
  <dc:creator>Christopher Carter</dc:creator>
  <cp:lastModifiedBy>Christopher Carter</cp:lastModifiedBy>
  <cp:revision>4</cp:revision>
  <dcterms:created xsi:type="dcterms:W3CDTF">2023-07-27T14:36:57Z</dcterms:created>
  <dcterms:modified xsi:type="dcterms:W3CDTF">2023-08-14T15:45:30Z</dcterms:modified>
</cp:coreProperties>
</file>