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67" r:id="rId5"/>
    <p:sldMasterId id="2147483685" r:id="rId6"/>
    <p:sldMasterId id="2147483675" r:id="rId7"/>
    <p:sldMasterId id="2147483687" r:id="rId8"/>
  </p:sldMasterIdLst>
  <p:notesMasterIdLst>
    <p:notesMasterId r:id="rId28"/>
  </p:notesMasterIdLst>
  <p:sldIdLst>
    <p:sldId id="307" r:id="rId9"/>
    <p:sldId id="334" r:id="rId10"/>
    <p:sldId id="303" r:id="rId11"/>
    <p:sldId id="329" r:id="rId12"/>
    <p:sldId id="325" r:id="rId13"/>
    <p:sldId id="326" r:id="rId14"/>
    <p:sldId id="327" r:id="rId15"/>
    <p:sldId id="328" r:id="rId16"/>
    <p:sldId id="335" r:id="rId17"/>
    <p:sldId id="336" r:id="rId18"/>
    <p:sldId id="337" r:id="rId19"/>
    <p:sldId id="338" r:id="rId20"/>
    <p:sldId id="339" r:id="rId21"/>
    <p:sldId id="340" r:id="rId22"/>
    <p:sldId id="341" r:id="rId23"/>
    <p:sldId id="342" r:id="rId24"/>
    <p:sldId id="343" r:id="rId25"/>
    <p:sldId id="308" r:id="rId26"/>
    <p:sldId id="317"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2162"/>
    <a:srgbClr val="242E69"/>
    <a:srgbClr val="FF4E00"/>
    <a:srgbClr val="8B288D"/>
    <a:srgbClr val="0E72BA"/>
    <a:srgbClr val="0172BD"/>
    <a:srgbClr val="00226E"/>
    <a:srgbClr val="FF8E3E"/>
    <a:srgbClr val="EA941A"/>
    <a:srgbClr val="5C34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D86907-5D52-9274-0175-6253FA4E6BB0}" v="14" dt="2022-01-19T15:16:50.630"/>
    <p1510:client id="{6AA76BE6-F8D9-4C70-B222-62529CFF5909}" v="6" dt="2022-01-19T16:03:35.407"/>
    <p1510:client id="{E9008B59-65D8-1DE5-D9E7-1AE45F876AF2}" v="1" dt="2022-02-07T16:31:18.0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69"/>
    <p:restoredTop sz="93469"/>
  </p:normalViewPr>
  <p:slideViewPr>
    <p:cSldViewPr snapToGrid="0" snapToObjects="1">
      <p:cViewPr>
        <p:scale>
          <a:sx n="89" d="100"/>
          <a:sy n="89" d="100"/>
        </p:scale>
        <p:origin x="2336" y="824"/>
      </p:cViewPr>
      <p:guideLst>
        <p:guide orient="horz" pos="2160"/>
        <p:guide pos="384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viewProps" Target="viewProps.xml"/><Relationship Id="rId8" Type="http://schemas.openxmlformats.org/officeDocument/2006/relationships/slideMaster" Target="slideMasters/slideMaster5.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1DA8C-F526-C74C-A1A9-5A2E60920ADF}" type="datetimeFigureOut">
              <a:rPr lang="en-US" smtClean="0"/>
              <a:t>5/26/23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549A2A-21B6-5649-80D9-F23F123781E4}" type="slidenum">
              <a:rPr lang="en-US" smtClean="0"/>
              <a:t>‹#›</a:t>
            </a:fld>
            <a:endParaRPr lang="en-US"/>
          </a:p>
        </p:txBody>
      </p:sp>
    </p:spTree>
    <p:extLst>
      <p:ext uri="{BB962C8B-B14F-4D97-AF65-F5344CB8AC3E}">
        <p14:creationId xmlns:p14="http://schemas.microsoft.com/office/powerpoint/2010/main" val="2244277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549A2A-21B6-5649-80D9-F23F123781E4}" type="slidenum">
              <a:rPr lang="en-US" smtClean="0"/>
              <a:t>1</a:t>
            </a:fld>
            <a:endParaRPr lang="en-US"/>
          </a:p>
        </p:txBody>
      </p:sp>
    </p:spTree>
    <p:extLst>
      <p:ext uri="{BB962C8B-B14F-4D97-AF65-F5344CB8AC3E}">
        <p14:creationId xmlns:p14="http://schemas.microsoft.com/office/powerpoint/2010/main" val="3228527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49A2A-21B6-5649-80D9-F23F123781E4}" type="slidenum">
              <a:rPr lang="en-US" smtClean="0"/>
              <a:t>11</a:t>
            </a:fld>
            <a:endParaRPr lang="en-US"/>
          </a:p>
        </p:txBody>
      </p:sp>
    </p:spTree>
    <p:extLst>
      <p:ext uri="{BB962C8B-B14F-4D97-AF65-F5344CB8AC3E}">
        <p14:creationId xmlns:p14="http://schemas.microsoft.com/office/powerpoint/2010/main" val="49035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49A2A-21B6-5649-80D9-F23F123781E4}" type="slidenum">
              <a:rPr lang="en-US" smtClean="0"/>
              <a:t>12</a:t>
            </a:fld>
            <a:endParaRPr lang="en-US"/>
          </a:p>
        </p:txBody>
      </p:sp>
    </p:spTree>
    <p:extLst>
      <p:ext uri="{BB962C8B-B14F-4D97-AF65-F5344CB8AC3E}">
        <p14:creationId xmlns:p14="http://schemas.microsoft.com/office/powerpoint/2010/main" val="3280985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49A2A-21B6-5649-80D9-F23F123781E4}" type="slidenum">
              <a:rPr lang="en-US" smtClean="0"/>
              <a:t>13</a:t>
            </a:fld>
            <a:endParaRPr lang="en-US"/>
          </a:p>
        </p:txBody>
      </p:sp>
    </p:spTree>
    <p:extLst>
      <p:ext uri="{BB962C8B-B14F-4D97-AF65-F5344CB8AC3E}">
        <p14:creationId xmlns:p14="http://schemas.microsoft.com/office/powerpoint/2010/main" val="261118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49A2A-21B6-5649-80D9-F23F123781E4}" type="slidenum">
              <a:rPr lang="en-US" smtClean="0"/>
              <a:t>14</a:t>
            </a:fld>
            <a:endParaRPr lang="en-US"/>
          </a:p>
        </p:txBody>
      </p:sp>
    </p:spTree>
    <p:extLst>
      <p:ext uri="{BB962C8B-B14F-4D97-AF65-F5344CB8AC3E}">
        <p14:creationId xmlns:p14="http://schemas.microsoft.com/office/powerpoint/2010/main" val="31554415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49A2A-21B6-5649-80D9-F23F123781E4}" type="slidenum">
              <a:rPr lang="en-US" smtClean="0"/>
              <a:t>15</a:t>
            </a:fld>
            <a:endParaRPr lang="en-US"/>
          </a:p>
        </p:txBody>
      </p:sp>
    </p:spTree>
    <p:extLst>
      <p:ext uri="{BB962C8B-B14F-4D97-AF65-F5344CB8AC3E}">
        <p14:creationId xmlns:p14="http://schemas.microsoft.com/office/powerpoint/2010/main" val="3912532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49A2A-21B6-5649-80D9-F23F123781E4}" type="slidenum">
              <a:rPr lang="en-US" smtClean="0"/>
              <a:t>16</a:t>
            </a:fld>
            <a:endParaRPr lang="en-US"/>
          </a:p>
        </p:txBody>
      </p:sp>
    </p:spTree>
    <p:extLst>
      <p:ext uri="{BB962C8B-B14F-4D97-AF65-F5344CB8AC3E}">
        <p14:creationId xmlns:p14="http://schemas.microsoft.com/office/powerpoint/2010/main" val="3572578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49A2A-21B6-5649-80D9-F23F123781E4}" type="slidenum">
              <a:rPr lang="en-US" smtClean="0"/>
              <a:t>17</a:t>
            </a:fld>
            <a:endParaRPr lang="en-US"/>
          </a:p>
        </p:txBody>
      </p:sp>
    </p:spTree>
    <p:extLst>
      <p:ext uri="{BB962C8B-B14F-4D97-AF65-F5344CB8AC3E}">
        <p14:creationId xmlns:p14="http://schemas.microsoft.com/office/powerpoint/2010/main" val="2092268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49A2A-21B6-5649-80D9-F23F123781E4}" type="slidenum">
              <a:rPr lang="en-US" smtClean="0"/>
              <a:t>18</a:t>
            </a:fld>
            <a:endParaRPr lang="en-US"/>
          </a:p>
        </p:txBody>
      </p:sp>
    </p:spTree>
    <p:extLst>
      <p:ext uri="{BB962C8B-B14F-4D97-AF65-F5344CB8AC3E}">
        <p14:creationId xmlns:p14="http://schemas.microsoft.com/office/powerpoint/2010/main" val="680807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549A2A-21B6-5649-80D9-F23F123781E4}" type="slidenum">
              <a:rPr lang="en-US" smtClean="0"/>
              <a:t>19</a:t>
            </a:fld>
            <a:endParaRPr lang="en-US"/>
          </a:p>
        </p:txBody>
      </p:sp>
    </p:spTree>
    <p:extLst>
      <p:ext uri="{BB962C8B-B14F-4D97-AF65-F5344CB8AC3E}">
        <p14:creationId xmlns:p14="http://schemas.microsoft.com/office/powerpoint/2010/main" val="88707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3 Years ago, Gartner observed the early adoption and use of prepackaged integrations and coined the term “Prepackaged Integration Processes” or PIPs.  </a:t>
            </a:r>
          </a:p>
          <a:p>
            <a:r>
              <a:rPr lang="en-US"/>
              <a:t>Back in 2020, they predicted significant growth in this space and enosix, as well as other providers have been seeing double digit growth as this approach continues to mature and serve as a competitive advantage for organizations.</a:t>
            </a:r>
          </a:p>
        </p:txBody>
      </p:sp>
    </p:spTree>
    <p:extLst>
      <p:ext uri="{BB962C8B-B14F-4D97-AF65-F5344CB8AC3E}">
        <p14:creationId xmlns:p14="http://schemas.microsoft.com/office/powerpoint/2010/main" val="1731588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549A2A-21B6-5649-80D9-F23F123781E4}" type="slidenum">
              <a:rPr lang="en-US" smtClean="0"/>
              <a:t>4</a:t>
            </a:fld>
            <a:endParaRPr lang="en-US"/>
          </a:p>
        </p:txBody>
      </p:sp>
    </p:spTree>
    <p:extLst>
      <p:ext uri="{BB962C8B-B14F-4D97-AF65-F5344CB8AC3E}">
        <p14:creationId xmlns:p14="http://schemas.microsoft.com/office/powerpoint/2010/main" val="2098869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549A2A-21B6-5649-80D9-F23F123781E4}" type="slidenum">
              <a:rPr lang="en-US" smtClean="0"/>
              <a:t>5</a:t>
            </a:fld>
            <a:endParaRPr lang="en-US"/>
          </a:p>
        </p:txBody>
      </p:sp>
    </p:spTree>
    <p:extLst>
      <p:ext uri="{BB962C8B-B14F-4D97-AF65-F5344CB8AC3E}">
        <p14:creationId xmlns:p14="http://schemas.microsoft.com/office/powerpoint/2010/main" val="3921701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549A2A-21B6-5649-80D9-F23F123781E4}" type="slidenum">
              <a:rPr lang="en-US" smtClean="0"/>
              <a:t>6</a:t>
            </a:fld>
            <a:endParaRPr lang="en-US"/>
          </a:p>
        </p:txBody>
      </p:sp>
    </p:spTree>
    <p:extLst>
      <p:ext uri="{BB962C8B-B14F-4D97-AF65-F5344CB8AC3E}">
        <p14:creationId xmlns:p14="http://schemas.microsoft.com/office/powerpoint/2010/main" val="1164651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549A2A-21B6-5649-80D9-F23F123781E4}" type="slidenum">
              <a:rPr lang="en-US" smtClean="0"/>
              <a:t>7</a:t>
            </a:fld>
            <a:endParaRPr lang="en-US"/>
          </a:p>
        </p:txBody>
      </p:sp>
    </p:spTree>
    <p:extLst>
      <p:ext uri="{BB962C8B-B14F-4D97-AF65-F5344CB8AC3E}">
        <p14:creationId xmlns:p14="http://schemas.microsoft.com/office/powerpoint/2010/main" val="520036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549A2A-21B6-5649-80D9-F23F123781E4}" type="slidenum">
              <a:rPr lang="en-US" smtClean="0"/>
              <a:t>8</a:t>
            </a:fld>
            <a:endParaRPr lang="en-US"/>
          </a:p>
        </p:txBody>
      </p:sp>
    </p:spTree>
    <p:extLst>
      <p:ext uri="{BB962C8B-B14F-4D97-AF65-F5344CB8AC3E}">
        <p14:creationId xmlns:p14="http://schemas.microsoft.com/office/powerpoint/2010/main" val="2265077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549A2A-21B6-5649-80D9-F23F123781E4}" type="slidenum">
              <a:rPr lang="en-US" smtClean="0"/>
              <a:t>9</a:t>
            </a:fld>
            <a:endParaRPr lang="en-US"/>
          </a:p>
        </p:txBody>
      </p:sp>
    </p:spTree>
    <p:extLst>
      <p:ext uri="{BB962C8B-B14F-4D97-AF65-F5344CB8AC3E}">
        <p14:creationId xmlns:p14="http://schemas.microsoft.com/office/powerpoint/2010/main" val="3373924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549A2A-21B6-5649-80D9-F23F123781E4}" type="slidenum">
              <a:rPr lang="en-US" smtClean="0"/>
              <a:t>10</a:t>
            </a:fld>
            <a:endParaRPr lang="en-US"/>
          </a:p>
        </p:txBody>
      </p:sp>
    </p:spTree>
    <p:extLst>
      <p:ext uri="{BB962C8B-B14F-4D97-AF65-F5344CB8AC3E}">
        <p14:creationId xmlns:p14="http://schemas.microsoft.com/office/powerpoint/2010/main" val="3480041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8B1B5EA-D41A-3B46-8DE2-2CA3B6744266}"/>
              </a:ext>
            </a:extLst>
          </p:cNvPr>
          <p:cNvSpPr txBox="1">
            <a:spLocks/>
          </p:cNvSpPr>
          <p:nvPr userDrawn="1"/>
        </p:nvSpPr>
        <p:spPr>
          <a:xfrm>
            <a:off x="1069572" y="1632923"/>
            <a:ext cx="5151120" cy="2071707"/>
          </a:xfrm>
          <a:prstGeom prst="rect">
            <a:avLst/>
          </a:prstGeom>
          <a:noFill/>
          <a:ln>
            <a:noFill/>
          </a:ln>
          <a:effectLst/>
        </p:spPr>
        <p:txBody>
          <a:bodyPr/>
          <a:lstStyle>
            <a:lvl1pPr algn="l" defTabSz="457200" rtl="0" eaLnBrk="1" latinLnBrk="0" hangingPunct="1">
              <a:spcBef>
                <a:spcPct val="0"/>
              </a:spcBef>
              <a:buNone/>
              <a:defRPr sz="5400" b="1" kern="1200">
                <a:solidFill>
                  <a:srgbClr val="A90533"/>
                </a:solidFill>
                <a:effectLst/>
                <a:latin typeface="Benton Sans" panose="02000504020000020004" pitchFamily="2" charset="77"/>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3600" dirty="0">
                <a:solidFill>
                  <a:schemeClr val="tx1"/>
                </a:solidFill>
                <a:latin typeface="Arial" panose="020B0604020202020204" pitchFamily="34" charset="0"/>
                <a:cs typeface="Arial" panose="020B0604020202020204" pitchFamily="34" charset="0"/>
              </a:rPr>
              <a:t>Questions?</a:t>
            </a:r>
            <a:br>
              <a:rPr lang="en-US" sz="3600" dirty="0">
                <a:solidFill>
                  <a:schemeClr val="tx1"/>
                </a:solidFill>
                <a:latin typeface="Arial" panose="020B0604020202020204" pitchFamily="34" charset="0"/>
                <a:cs typeface="Arial" panose="020B0604020202020204" pitchFamily="34" charset="0"/>
              </a:rPr>
            </a:br>
            <a:endParaRPr lang="en-US" sz="3200" b="0" dirty="0">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F36D97A2-10F5-3746-9659-58BBFE3B65A6}"/>
              </a:ext>
            </a:extLst>
          </p:cNvPr>
          <p:cNvSpPr txBox="1"/>
          <p:nvPr userDrawn="1"/>
        </p:nvSpPr>
        <p:spPr>
          <a:xfrm>
            <a:off x="640081" y="6423295"/>
            <a:ext cx="2611582" cy="230832"/>
          </a:xfrm>
          <a:prstGeom prst="rect">
            <a:avLst/>
          </a:prstGeom>
          <a:noFill/>
        </p:spPr>
        <p:txBody>
          <a:bodyPr wrap="square" rtlCol="0">
            <a:spAutoFit/>
          </a:bodyPr>
          <a:lstStyle/>
          <a:p>
            <a:fld id="{CB922572-1CF0-8945-9978-2C0D252FD6B1}" type="slidenum">
              <a:rPr lang="en-US" sz="900" smtClean="0">
                <a:latin typeface="Proxima Nova Light" panose="02000506030000020004" pitchFamily="2" charset="0"/>
              </a:rPr>
              <a:pPr/>
              <a:t>‹#›</a:t>
            </a:fld>
            <a:r>
              <a:rPr lang="en-US" sz="900" dirty="0">
                <a:latin typeface="Proxima Nova Light" panose="02000506030000020004" pitchFamily="2" charset="0"/>
              </a:rPr>
              <a:t>    © </a:t>
            </a:r>
            <a:fld id="{F1D65528-6588-D84B-9B55-38F60EB7C7FC}" type="datetimeyyyy">
              <a:rPr lang="en-US" sz="900" smtClean="0">
                <a:latin typeface="Proxima Nova Light" panose="02000506030000020004" pitchFamily="2" charset="0"/>
              </a:rPr>
              <a:t>2023</a:t>
            </a:fld>
            <a:r>
              <a:rPr lang="en-US" sz="900" dirty="0">
                <a:latin typeface="Proxima Nova Light" panose="02000506030000020004" pitchFamily="2" charset="0"/>
              </a:rPr>
              <a:t> ASUG</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944D604-ED90-7343-AB07-E6CBB9C7C811}"/>
              </a:ext>
            </a:extLst>
          </p:cNvPr>
          <p:cNvSpPr txBox="1">
            <a:spLocks/>
          </p:cNvSpPr>
          <p:nvPr userDrawn="1"/>
        </p:nvSpPr>
        <p:spPr>
          <a:xfrm>
            <a:off x="1069572" y="1632923"/>
            <a:ext cx="5151120" cy="2071707"/>
          </a:xfrm>
          <a:prstGeom prst="rect">
            <a:avLst/>
          </a:prstGeom>
          <a:noFill/>
          <a:ln>
            <a:noFill/>
          </a:ln>
          <a:effectLst/>
        </p:spPr>
        <p:txBody>
          <a:bodyPr/>
          <a:lstStyle>
            <a:lvl1pPr algn="l" defTabSz="457200" rtl="0" eaLnBrk="1" latinLnBrk="0" hangingPunct="1">
              <a:spcBef>
                <a:spcPct val="0"/>
              </a:spcBef>
              <a:buNone/>
              <a:defRPr sz="5400" b="1" kern="1200">
                <a:solidFill>
                  <a:srgbClr val="A90533"/>
                </a:solidFill>
                <a:effectLst/>
                <a:latin typeface="Benton Sans" panose="02000504020000020004" pitchFamily="2" charset="77"/>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3600" dirty="0">
                <a:solidFill>
                  <a:schemeClr val="tx1"/>
                </a:solidFill>
                <a:latin typeface="Arial" panose="020B0604020202020204" pitchFamily="34" charset="0"/>
                <a:cs typeface="Arial" panose="020B0604020202020204" pitchFamily="34" charset="0"/>
              </a:rPr>
              <a:t>Thank you.</a:t>
            </a:r>
            <a:endParaRPr lang="en-US" sz="3200" b="0"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E44BC8D-2352-EC43-AC4C-BE0AFE5B04D7}"/>
              </a:ext>
            </a:extLst>
          </p:cNvPr>
          <p:cNvSpPr txBox="1"/>
          <p:nvPr userDrawn="1"/>
        </p:nvSpPr>
        <p:spPr>
          <a:xfrm>
            <a:off x="640081" y="6423295"/>
            <a:ext cx="2611582" cy="230832"/>
          </a:xfrm>
          <a:prstGeom prst="rect">
            <a:avLst/>
          </a:prstGeom>
          <a:noFill/>
        </p:spPr>
        <p:txBody>
          <a:bodyPr wrap="square" rtlCol="0">
            <a:spAutoFit/>
          </a:bodyPr>
          <a:lstStyle/>
          <a:p>
            <a:fld id="{CB922572-1CF0-8945-9978-2C0D252FD6B1}" type="slidenum">
              <a:rPr lang="en-US" sz="900" smtClean="0">
                <a:latin typeface="Proxima Nova Light" panose="02000506030000020004" pitchFamily="2" charset="0"/>
              </a:rPr>
              <a:pPr/>
              <a:t>‹#›</a:t>
            </a:fld>
            <a:r>
              <a:rPr lang="en-US" sz="900" dirty="0">
                <a:latin typeface="Proxima Nova Light" panose="02000506030000020004" pitchFamily="2" charset="0"/>
              </a:rPr>
              <a:t>    © </a:t>
            </a:r>
            <a:fld id="{F1D65528-6588-D84B-9B55-38F60EB7C7FC}" type="datetimeyyyy">
              <a:rPr lang="en-US" sz="900" smtClean="0">
                <a:latin typeface="Proxima Nova Light" panose="02000506030000020004" pitchFamily="2" charset="0"/>
              </a:rPr>
              <a:pPr/>
              <a:t>2023</a:t>
            </a:fld>
            <a:r>
              <a:rPr lang="en-US" sz="900" dirty="0">
                <a:latin typeface="Proxima Nova Light" panose="02000506030000020004" pitchFamily="2" charset="0"/>
              </a:rPr>
              <a:t> ASUG</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04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6688F-0FE2-47E1-AE39-26AF1A9853F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913FC9-2610-4710-89AE-5809E18F5D6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80508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135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255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896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ransition Slide 1" userDrawn="1">
  <p:cSld name="Transition Slide 1">
    <p:spTree>
      <p:nvGrpSpPr>
        <p:cNvPr id="1" name="Shape 35"/>
        <p:cNvGrpSpPr/>
        <p:nvPr/>
      </p:nvGrpSpPr>
      <p:grpSpPr>
        <a:xfrm>
          <a:off x="0" y="0"/>
          <a:ext cx="0" cy="0"/>
          <a:chOff x="0" y="0"/>
          <a:chExt cx="0" cy="0"/>
        </a:xfrm>
      </p:grpSpPr>
      <p:sp>
        <p:nvSpPr>
          <p:cNvPr id="7" name="Google Shape;43;p7">
            <a:extLst>
              <a:ext uri="{FF2B5EF4-FFF2-40B4-BE49-F238E27FC236}">
                <a16:creationId xmlns:a16="http://schemas.microsoft.com/office/drawing/2014/main" id="{2A8F7EC1-8F19-E61B-A648-ACCC36A1EB6F}"/>
              </a:ext>
            </a:extLst>
          </p:cNvPr>
          <p:cNvSpPr/>
          <p:nvPr userDrawn="1"/>
        </p:nvSpPr>
        <p:spPr>
          <a:xfrm>
            <a:off x="3" y="839525"/>
            <a:ext cx="12191998" cy="517895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 name="Google Shape;33;p5">
            <a:extLst>
              <a:ext uri="{FF2B5EF4-FFF2-40B4-BE49-F238E27FC236}">
                <a16:creationId xmlns:a16="http://schemas.microsoft.com/office/drawing/2014/main" id="{2ADD5C85-A86D-C350-BB05-B65F32BC0CE7}"/>
              </a:ext>
            </a:extLst>
          </p:cNvPr>
          <p:cNvSpPr txBox="1"/>
          <p:nvPr userDrawn="1"/>
        </p:nvSpPr>
        <p:spPr>
          <a:xfrm>
            <a:off x="406400" y="6342520"/>
            <a:ext cx="4000000" cy="2769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solidFill>
                  <a:schemeClr val="tx1">
                    <a:lumMod val="40000"/>
                    <a:lumOff val="60000"/>
                  </a:schemeClr>
                </a:solidFill>
              </a:rPr>
              <a:t>© 2023 </a:t>
            </a:r>
            <a:r>
              <a:rPr lang="en" sz="600" err="1">
                <a:solidFill>
                  <a:schemeClr val="tx1">
                    <a:lumMod val="40000"/>
                    <a:lumOff val="60000"/>
                  </a:schemeClr>
                </a:solidFill>
              </a:rPr>
              <a:t>enosix</a:t>
            </a:r>
            <a:r>
              <a:rPr lang="en" sz="600">
                <a:solidFill>
                  <a:schemeClr val="tx1">
                    <a:lumMod val="40000"/>
                    <a:lumOff val="60000"/>
                  </a:schemeClr>
                </a:solidFill>
              </a:rPr>
              <a:t>. All Rights Reserved. Confidential and Proprietary.</a:t>
            </a:r>
            <a:endParaRPr sz="1100">
              <a:solidFill>
                <a:schemeClr val="tx1">
                  <a:lumMod val="40000"/>
                  <a:lumOff val="60000"/>
                </a:schemeClr>
              </a:solidFill>
            </a:endParaRPr>
          </a:p>
        </p:txBody>
      </p:sp>
      <p:sp>
        <p:nvSpPr>
          <p:cNvPr id="2" name="Google Shape;37;p6">
            <a:extLst>
              <a:ext uri="{FF2B5EF4-FFF2-40B4-BE49-F238E27FC236}">
                <a16:creationId xmlns:a16="http://schemas.microsoft.com/office/drawing/2014/main" id="{62A6D22A-FF14-2264-8E5A-E49BB25B8419}"/>
              </a:ext>
            </a:extLst>
          </p:cNvPr>
          <p:cNvSpPr txBox="1">
            <a:spLocks noGrp="1"/>
          </p:cNvSpPr>
          <p:nvPr>
            <p:ph type="ctrTitle" hasCustomPrompt="1"/>
          </p:nvPr>
        </p:nvSpPr>
        <p:spPr>
          <a:xfrm>
            <a:off x="495919" y="2133602"/>
            <a:ext cx="7308030" cy="1839556"/>
          </a:xfrm>
          <a:prstGeom prst="rect">
            <a:avLst/>
          </a:prstGeom>
        </p:spPr>
        <p:txBody>
          <a:bodyPr spcFirstLastPara="1" wrap="square" lIns="68575" tIns="34275" rIns="68575" bIns="34275" anchor="b" anchorCtr="0">
            <a:noAutofit/>
          </a:bodyPr>
          <a:lstStyle>
            <a:lvl1pPr lvl="0" rtl="0">
              <a:spcBef>
                <a:spcPts val="0"/>
              </a:spcBef>
              <a:spcAft>
                <a:spcPts val="0"/>
              </a:spcAft>
              <a:buClr>
                <a:schemeClr val="lt1"/>
              </a:buClr>
              <a:buSzPts val="3000"/>
              <a:buNone/>
              <a:defRPr sz="3000">
                <a:solidFill>
                  <a:schemeClr val="lt1"/>
                </a:solidFill>
              </a:defRPr>
            </a:lvl1pPr>
            <a:lvl2pPr lvl="1" rtl="0">
              <a:spcBef>
                <a:spcPts val="0"/>
              </a:spcBef>
              <a:spcAft>
                <a:spcPts val="0"/>
              </a:spcAft>
              <a:buClr>
                <a:schemeClr val="lt1"/>
              </a:buClr>
              <a:buSzPts val="5200"/>
              <a:buFont typeface="Poppins Medium"/>
              <a:buNone/>
              <a:defRPr sz="5200">
                <a:solidFill>
                  <a:schemeClr val="lt1"/>
                </a:solidFill>
                <a:latin typeface="Poppins Medium"/>
                <a:ea typeface="Poppins Medium"/>
                <a:cs typeface="Poppins Medium"/>
                <a:sym typeface="Poppins Medium"/>
              </a:defRPr>
            </a:lvl2pPr>
            <a:lvl3pPr lvl="2" rtl="0">
              <a:spcBef>
                <a:spcPts val="0"/>
              </a:spcBef>
              <a:spcAft>
                <a:spcPts val="0"/>
              </a:spcAft>
              <a:buClr>
                <a:schemeClr val="lt1"/>
              </a:buClr>
              <a:buSzPts val="5200"/>
              <a:buFont typeface="Poppins Medium"/>
              <a:buNone/>
              <a:defRPr sz="5200">
                <a:solidFill>
                  <a:schemeClr val="lt1"/>
                </a:solidFill>
                <a:latin typeface="Poppins Medium"/>
                <a:ea typeface="Poppins Medium"/>
                <a:cs typeface="Poppins Medium"/>
                <a:sym typeface="Poppins Medium"/>
              </a:defRPr>
            </a:lvl3pPr>
            <a:lvl4pPr lvl="3" rtl="0">
              <a:spcBef>
                <a:spcPts val="0"/>
              </a:spcBef>
              <a:spcAft>
                <a:spcPts val="0"/>
              </a:spcAft>
              <a:buClr>
                <a:schemeClr val="lt1"/>
              </a:buClr>
              <a:buSzPts val="5200"/>
              <a:buFont typeface="Poppins Medium"/>
              <a:buNone/>
              <a:defRPr sz="5200">
                <a:solidFill>
                  <a:schemeClr val="lt1"/>
                </a:solidFill>
                <a:latin typeface="Poppins Medium"/>
                <a:ea typeface="Poppins Medium"/>
                <a:cs typeface="Poppins Medium"/>
                <a:sym typeface="Poppins Medium"/>
              </a:defRPr>
            </a:lvl4pPr>
            <a:lvl5pPr lvl="4" rtl="0">
              <a:spcBef>
                <a:spcPts val="0"/>
              </a:spcBef>
              <a:spcAft>
                <a:spcPts val="0"/>
              </a:spcAft>
              <a:buClr>
                <a:schemeClr val="lt1"/>
              </a:buClr>
              <a:buSzPts val="5200"/>
              <a:buFont typeface="Poppins Medium"/>
              <a:buNone/>
              <a:defRPr sz="5200">
                <a:solidFill>
                  <a:schemeClr val="lt1"/>
                </a:solidFill>
                <a:latin typeface="Poppins Medium"/>
                <a:ea typeface="Poppins Medium"/>
                <a:cs typeface="Poppins Medium"/>
                <a:sym typeface="Poppins Medium"/>
              </a:defRPr>
            </a:lvl5pPr>
            <a:lvl6pPr lvl="5" rtl="0">
              <a:spcBef>
                <a:spcPts val="0"/>
              </a:spcBef>
              <a:spcAft>
                <a:spcPts val="0"/>
              </a:spcAft>
              <a:buClr>
                <a:schemeClr val="lt1"/>
              </a:buClr>
              <a:buSzPts val="5200"/>
              <a:buFont typeface="Poppins Medium"/>
              <a:buNone/>
              <a:defRPr sz="5200">
                <a:solidFill>
                  <a:schemeClr val="lt1"/>
                </a:solidFill>
                <a:latin typeface="Poppins Medium"/>
                <a:ea typeface="Poppins Medium"/>
                <a:cs typeface="Poppins Medium"/>
                <a:sym typeface="Poppins Medium"/>
              </a:defRPr>
            </a:lvl6pPr>
            <a:lvl7pPr lvl="6" rtl="0">
              <a:spcBef>
                <a:spcPts val="0"/>
              </a:spcBef>
              <a:spcAft>
                <a:spcPts val="0"/>
              </a:spcAft>
              <a:buClr>
                <a:schemeClr val="lt1"/>
              </a:buClr>
              <a:buSzPts val="5200"/>
              <a:buFont typeface="Poppins Medium"/>
              <a:buNone/>
              <a:defRPr sz="5200">
                <a:solidFill>
                  <a:schemeClr val="lt1"/>
                </a:solidFill>
                <a:latin typeface="Poppins Medium"/>
                <a:ea typeface="Poppins Medium"/>
                <a:cs typeface="Poppins Medium"/>
                <a:sym typeface="Poppins Medium"/>
              </a:defRPr>
            </a:lvl7pPr>
            <a:lvl8pPr lvl="7" rtl="0">
              <a:spcBef>
                <a:spcPts val="0"/>
              </a:spcBef>
              <a:spcAft>
                <a:spcPts val="0"/>
              </a:spcAft>
              <a:buClr>
                <a:schemeClr val="lt1"/>
              </a:buClr>
              <a:buSzPts val="5200"/>
              <a:buFont typeface="Poppins Medium"/>
              <a:buNone/>
              <a:defRPr sz="5200">
                <a:solidFill>
                  <a:schemeClr val="lt1"/>
                </a:solidFill>
                <a:latin typeface="Poppins Medium"/>
                <a:ea typeface="Poppins Medium"/>
                <a:cs typeface="Poppins Medium"/>
                <a:sym typeface="Poppins Medium"/>
              </a:defRPr>
            </a:lvl8pPr>
            <a:lvl9pPr lvl="8" rtl="0">
              <a:spcBef>
                <a:spcPts val="0"/>
              </a:spcBef>
              <a:spcAft>
                <a:spcPts val="0"/>
              </a:spcAft>
              <a:buClr>
                <a:schemeClr val="lt1"/>
              </a:buClr>
              <a:buSzPts val="5200"/>
              <a:buFont typeface="Poppins Medium"/>
              <a:buNone/>
              <a:defRPr sz="5200">
                <a:solidFill>
                  <a:schemeClr val="lt1"/>
                </a:solidFill>
                <a:latin typeface="Poppins Medium"/>
                <a:ea typeface="Poppins Medium"/>
                <a:cs typeface="Poppins Medium"/>
                <a:sym typeface="Poppins Medium"/>
              </a:defRPr>
            </a:lvl9pPr>
          </a:lstStyle>
          <a:p>
            <a:r>
              <a:rPr lang="en-US"/>
              <a:t>Chapter Title</a:t>
            </a:r>
            <a:endParaRPr/>
          </a:p>
        </p:txBody>
      </p:sp>
      <p:sp>
        <p:nvSpPr>
          <p:cNvPr id="4" name="Google Shape;38;p6">
            <a:extLst>
              <a:ext uri="{FF2B5EF4-FFF2-40B4-BE49-F238E27FC236}">
                <a16:creationId xmlns:a16="http://schemas.microsoft.com/office/drawing/2014/main" id="{372A09BD-3FF5-5A9D-BA39-1BF851A7FC05}"/>
              </a:ext>
            </a:extLst>
          </p:cNvPr>
          <p:cNvSpPr txBox="1">
            <a:spLocks noGrp="1"/>
          </p:cNvSpPr>
          <p:nvPr>
            <p:ph type="subTitle" idx="1"/>
          </p:nvPr>
        </p:nvSpPr>
        <p:spPr>
          <a:xfrm>
            <a:off x="495919" y="3973156"/>
            <a:ext cx="7308030" cy="755453"/>
          </a:xfrm>
          <a:prstGeom prst="rect">
            <a:avLst/>
          </a:prstGeom>
        </p:spPr>
        <p:txBody>
          <a:bodyPr spcFirstLastPara="1" wrap="square" lIns="68575" tIns="34275" rIns="68575" bIns="34275" anchor="t" anchorCtr="0">
            <a:noAutofit/>
          </a:bodyPr>
          <a:lstStyle>
            <a:lvl1pPr lvl="0" rtl="0">
              <a:lnSpc>
                <a:spcPct val="100000"/>
              </a:lnSpc>
              <a:spcBef>
                <a:spcPts val="800"/>
              </a:spcBef>
              <a:spcAft>
                <a:spcPts val="0"/>
              </a:spcAft>
              <a:buClr>
                <a:schemeClr val="lt1"/>
              </a:buClr>
              <a:buSzPts val="1800"/>
              <a:buFont typeface="Poppins Medium"/>
              <a:buNone/>
              <a:defRPr sz="1800">
                <a:solidFill>
                  <a:schemeClr val="lt1"/>
                </a:solidFill>
                <a:latin typeface="Poppins Medium"/>
                <a:ea typeface="Poppins Medium"/>
                <a:cs typeface="Poppins Medium"/>
                <a:sym typeface="Poppins Medium"/>
              </a:defRPr>
            </a:lvl1pPr>
            <a:lvl2pPr lvl="1" rtl="0">
              <a:lnSpc>
                <a:spcPct val="100000"/>
              </a:lnSpc>
              <a:spcBef>
                <a:spcPts val="400"/>
              </a:spcBef>
              <a:spcAft>
                <a:spcPts val="0"/>
              </a:spcAft>
              <a:buClr>
                <a:schemeClr val="lt1"/>
              </a:buClr>
              <a:buSzPts val="1800"/>
              <a:buFont typeface="Poppins Medium"/>
              <a:buNone/>
              <a:defRPr>
                <a:solidFill>
                  <a:schemeClr val="lt1"/>
                </a:solidFill>
                <a:latin typeface="Poppins Medium"/>
                <a:ea typeface="Poppins Medium"/>
                <a:cs typeface="Poppins Medium"/>
                <a:sym typeface="Poppins Medium"/>
              </a:defRPr>
            </a:lvl2pPr>
            <a:lvl3pPr lvl="2" rtl="0">
              <a:lnSpc>
                <a:spcPct val="100000"/>
              </a:lnSpc>
              <a:spcBef>
                <a:spcPts val="400"/>
              </a:spcBef>
              <a:spcAft>
                <a:spcPts val="0"/>
              </a:spcAft>
              <a:buClr>
                <a:schemeClr val="lt1"/>
              </a:buClr>
              <a:buSzPts val="1800"/>
              <a:buFont typeface="Poppins Medium"/>
              <a:buNone/>
              <a:defRPr sz="1800">
                <a:solidFill>
                  <a:schemeClr val="lt1"/>
                </a:solidFill>
                <a:latin typeface="Poppins Medium"/>
                <a:ea typeface="Poppins Medium"/>
                <a:cs typeface="Poppins Medium"/>
                <a:sym typeface="Poppins Medium"/>
              </a:defRPr>
            </a:lvl3pPr>
            <a:lvl4pPr lvl="3" rtl="0">
              <a:lnSpc>
                <a:spcPct val="100000"/>
              </a:lnSpc>
              <a:spcBef>
                <a:spcPts val="400"/>
              </a:spcBef>
              <a:spcAft>
                <a:spcPts val="0"/>
              </a:spcAft>
              <a:buClr>
                <a:schemeClr val="lt1"/>
              </a:buClr>
              <a:buSzPts val="1800"/>
              <a:buFont typeface="Poppins Medium"/>
              <a:buNone/>
              <a:defRPr sz="1800">
                <a:solidFill>
                  <a:schemeClr val="lt1"/>
                </a:solidFill>
                <a:latin typeface="Poppins Medium"/>
                <a:ea typeface="Poppins Medium"/>
                <a:cs typeface="Poppins Medium"/>
                <a:sym typeface="Poppins Medium"/>
              </a:defRPr>
            </a:lvl4pPr>
            <a:lvl5pPr lvl="4" rtl="0">
              <a:lnSpc>
                <a:spcPct val="100000"/>
              </a:lnSpc>
              <a:spcBef>
                <a:spcPts val="400"/>
              </a:spcBef>
              <a:spcAft>
                <a:spcPts val="0"/>
              </a:spcAft>
              <a:buClr>
                <a:schemeClr val="lt1"/>
              </a:buClr>
              <a:buSzPts val="1800"/>
              <a:buFont typeface="Poppins Medium"/>
              <a:buNone/>
              <a:defRPr sz="1800">
                <a:solidFill>
                  <a:schemeClr val="lt1"/>
                </a:solidFill>
                <a:latin typeface="Poppins Medium"/>
                <a:ea typeface="Poppins Medium"/>
                <a:cs typeface="Poppins Medium"/>
                <a:sym typeface="Poppins Medium"/>
              </a:defRPr>
            </a:lvl5pPr>
            <a:lvl6pPr lvl="5" rtl="0">
              <a:lnSpc>
                <a:spcPct val="100000"/>
              </a:lnSpc>
              <a:spcBef>
                <a:spcPts val="400"/>
              </a:spcBef>
              <a:spcAft>
                <a:spcPts val="0"/>
              </a:spcAft>
              <a:buClr>
                <a:schemeClr val="lt1"/>
              </a:buClr>
              <a:buSzPts val="1800"/>
              <a:buFont typeface="Poppins Medium"/>
              <a:buNone/>
              <a:defRPr sz="1800">
                <a:solidFill>
                  <a:schemeClr val="lt1"/>
                </a:solidFill>
                <a:latin typeface="Poppins Medium"/>
                <a:ea typeface="Poppins Medium"/>
                <a:cs typeface="Poppins Medium"/>
                <a:sym typeface="Poppins Medium"/>
              </a:defRPr>
            </a:lvl6pPr>
            <a:lvl7pPr lvl="6" rtl="0">
              <a:lnSpc>
                <a:spcPct val="100000"/>
              </a:lnSpc>
              <a:spcBef>
                <a:spcPts val="400"/>
              </a:spcBef>
              <a:spcAft>
                <a:spcPts val="0"/>
              </a:spcAft>
              <a:buClr>
                <a:schemeClr val="lt1"/>
              </a:buClr>
              <a:buSzPts val="1800"/>
              <a:buFont typeface="Poppins Medium"/>
              <a:buNone/>
              <a:defRPr sz="1800">
                <a:solidFill>
                  <a:schemeClr val="lt1"/>
                </a:solidFill>
                <a:latin typeface="Poppins Medium"/>
                <a:ea typeface="Poppins Medium"/>
                <a:cs typeface="Poppins Medium"/>
                <a:sym typeface="Poppins Medium"/>
              </a:defRPr>
            </a:lvl7pPr>
            <a:lvl8pPr lvl="7" rtl="0">
              <a:lnSpc>
                <a:spcPct val="100000"/>
              </a:lnSpc>
              <a:spcBef>
                <a:spcPts val="400"/>
              </a:spcBef>
              <a:spcAft>
                <a:spcPts val="0"/>
              </a:spcAft>
              <a:buClr>
                <a:schemeClr val="lt1"/>
              </a:buClr>
              <a:buSzPts val="1800"/>
              <a:buFont typeface="Poppins Medium"/>
              <a:buNone/>
              <a:defRPr sz="1800">
                <a:solidFill>
                  <a:schemeClr val="lt1"/>
                </a:solidFill>
                <a:latin typeface="Poppins Medium"/>
                <a:ea typeface="Poppins Medium"/>
                <a:cs typeface="Poppins Medium"/>
                <a:sym typeface="Poppins Medium"/>
              </a:defRPr>
            </a:lvl8pPr>
            <a:lvl9pPr lvl="8" rtl="0">
              <a:lnSpc>
                <a:spcPct val="100000"/>
              </a:lnSpc>
              <a:spcBef>
                <a:spcPts val="400"/>
              </a:spcBef>
              <a:spcAft>
                <a:spcPts val="0"/>
              </a:spcAft>
              <a:buClr>
                <a:schemeClr val="lt1"/>
              </a:buClr>
              <a:buSzPts val="1800"/>
              <a:buFont typeface="Poppins Medium"/>
              <a:buNone/>
              <a:defRPr sz="1800">
                <a:solidFill>
                  <a:schemeClr val="lt1"/>
                </a:solidFill>
                <a:latin typeface="Poppins Medium"/>
                <a:ea typeface="Poppins Medium"/>
                <a:cs typeface="Poppins Medium"/>
                <a:sym typeface="Poppins Medium"/>
              </a:defRPr>
            </a:lvl9pPr>
          </a:lstStyle>
          <a:p>
            <a:endParaRPr/>
          </a:p>
        </p:txBody>
      </p:sp>
      <p:sp>
        <p:nvSpPr>
          <p:cNvPr id="8" name="Picture Placeholder 4">
            <a:extLst>
              <a:ext uri="{FF2B5EF4-FFF2-40B4-BE49-F238E27FC236}">
                <a16:creationId xmlns:a16="http://schemas.microsoft.com/office/drawing/2014/main" id="{7648D65C-A950-7A21-5DAC-8B874EEBD076}"/>
              </a:ext>
            </a:extLst>
          </p:cNvPr>
          <p:cNvSpPr>
            <a:spLocks noGrp="1"/>
          </p:cNvSpPr>
          <p:nvPr>
            <p:ph type="pic" sz="quarter" idx="10" hasCustomPrompt="1"/>
          </p:nvPr>
        </p:nvSpPr>
        <p:spPr>
          <a:xfrm>
            <a:off x="6565557" y="839524"/>
            <a:ext cx="5628576" cy="5178952"/>
          </a:xfrm>
        </p:spPr>
        <p:txBody>
          <a:bodyPr anchor="ctr"/>
          <a:lstStyle>
            <a:lvl1pPr marL="101597" indent="0" algn="ctr">
              <a:buNone/>
              <a:defRPr sz="1400"/>
            </a:lvl1pPr>
          </a:lstStyle>
          <a:p>
            <a:r>
              <a:rPr lang="en-US"/>
              <a:t>Insert Line Art</a:t>
            </a:r>
          </a:p>
        </p:txBody>
      </p:sp>
    </p:spTree>
    <p:extLst>
      <p:ext uri="{BB962C8B-B14F-4D97-AF65-F5344CB8AC3E}">
        <p14:creationId xmlns:p14="http://schemas.microsoft.com/office/powerpoint/2010/main" val="29205373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64BAF9-EE13-7C4D-B78B-08A5939CFAC9}"/>
              </a:ext>
            </a:extLst>
          </p:cNvPr>
          <p:cNvSpPr/>
          <p:nvPr userDrawn="1"/>
        </p:nvSpPr>
        <p:spPr>
          <a:xfrm>
            <a:off x="0" y="0"/>
            <a:ext cx="12192000" cy="6858000"/>
          </a:xfrm>
          <a:prstGeom prst="rect">
            <a:avLst/>
          </a:prstGeom>
          <a:gradFill flip="none" rotWithShape="1">
            <a:gsLst>
              <a:gs pos="100000">
                <a:srgbClr val="FF8E3E"/>
              </a:gs>
              <a:gs pos="0">
                <a:srgbClr val="FF4E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AE0767A-AEC1-5843-8D8A-1CFA4F4FAF6A}"/>
              </a:ext>
            </a:extLst>
          </p:cNvPr>
          <p:cNvPicPr>
            <a:picLocks noChangeAspect="1"/>
          </p:cNvPicPr>
          <p:nvPr userDrawn="1"/>
        </p:nvPicPr>
        <p:blipFill>
          <a:blip r:embed="rId5">
            <a:alphaModFix amt="50000"/>
          </a:blip>
          <a:stretch>
            <a:fillRect/>
          </a:stretch>
        </p:blipFill>
        <p:spPr>
          <a:xfrm>
            <a:off x="9678010" y="6049504"/>
            <a:ext cx="2176018" cy="647661"/>
          </a:xfrm>
          <a:prstGeom prst="rect">
            <a:avLst/>
          </a:prstGeom>
        </p:spPr>
      </p:pic>
    </p:spTree>
  </p:cSld>
  <p:clrMap bg1="dk1" tx1="lt1" bg2="dk2" tx2="lt2" accent1="accent1" accent2="accent2" accent3="accent3" accent4="accent4" accent5="accent5" accent6="accent6" hlink="hlink" folHlink="folHlink"/>
  <p:sldLayoutIdLst>
    <p:sldLayoutId id="2147483650" r:id="rId1"/>
    <p:sldLayoutId id="2147483655" r:id="rId2"/>
    <p:sldLayoutId id="2147483679" r:id="rId3"/>
  </p:sldLayoutIdLst>
  <p:hf sldNum="0" hdr="0" ftr="0" dt="0"/>
  <p:txStyles>
    <p:titleStyle>
      <a:lvl1pPr algn="l" defTabSz="457200" rtl="0" eaLnBrk="1" latinLnBrk="0" hangingPunct="1">
        <a:spcBef>
          <a:spcPct val="0"/>
        </a:spcBef>
        <a:buNone/>
        <a:defRPr sz="4000" b="1" kern="1200">
          <a:solidFill>
            <a:srgbClr val="A90533"/>
          </a:solidFill>
          <a:effectLst/>
          <a:latin typeface="Benton Sans" panose="02000504020000020004" pitchFamily="2"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457200" rtl="0" eaLnBrk="1" latinLnBrk="0" hangingPunct="1">
        <a:spcBef>
          <a:spcPct val="20000"/>
        </a:spcBef>
        <a:spcAft>
          <a:spcPts val="600"/>
        </a:spcAft>
        <a:buClr>
          <a:schemeClr val="accent1"/>
        </a:buClr>
        <a:buFontTx/>
        <a:buNone/>
        <a:defRPr sz="1800" kern="1200">
          <a:solidFill>
            <a:schemeClr val="bg1"/>
          </a:solidFill>
          <a:latin typeface="Proxima Nova Rg" panose="02000506030000020004" pitchFamily="2" charset="0"/>
          <a:ea typeface="+mn-ea"/>
          <a:cs typeface="Arial" panose="020B0604020202020204" pitchFamily="34" charset="0"/>
        </a:defRPr>
      </a:lvl1pPr>
      <a:lvl2pPr marL="457200" indent="0" algn="l" defTabSz="457200" rtl="0" eaLnBrk="1" latinLnBrk="0" hangingPunct="1">
        <a:spcBef>
          <a:spcPct val="20000"/>
        </a:spcBef>
        <a:spcAft>
          <a:spcPts val="600"/>
        </a:spcAft>
        <a:buClr>
          <a:schemeClr val="accent1"/>
        </a:buClr>
        <a:buFontTx/>
        <a:buNone/>
        <a:defRPr sz="1600" kern="1200">
          <a:solidFill>
            <a:schemeClr val="bg1"/>
          </a:solidFill>
          <a:latin typeface="Proxima Nova Rg" panose="02000506030000020004" pitchFamily="2" charset="0"/>
          <a:ea typeface="+mn-ea"/>
          <a:cs typeface="Arial" panose="020B0604020202020204" pitchFamily="34" charset="0"/>
        </a:defRPr>
      </a:lvl2pPr>
      <a:lvl3pPr marL="914400" indent="0" algn="l" defTabSz="457200" rtl="0" eaLnBrk="1" latinLnBrk="0" hangingPunct="1">
        <a:spcBef>
          <a:spcPct val="20000"/>
        </a:spcBef>
        <a:spcAft>
          <a:spcPts val="600"/>
        </a:spcAft>
        <a:buClr>
          <a:schemeClr val="accent1"/>
        </a:buClr>
        <a:buFontTx/>
        <a:buNone/>
        <a:defRPr sz="1400" kern="1200">
          <a:solidFill>
            <a:schemeClr val="bg1"/>
          </a:solidFill>
          <a:latin typeface="Proxima Nova Rg" panose="02000506030000020004" pitchFamily="2" charset="0"/>
          <a:ea typeface="+mn-ea"/>
          <a:cs typeface="Arial" panose="020B0604020202020204" pitchFamily="34" charset="0"/>
        </a:defRPr>
      </a:lvl3pPr>
      <a:lvl4pPr marL="1371600" indent="0" algn="l" defTabSz="457200" rtl="0" eaLnBrk="1" latinLnBrk="0" hangingPunct="1">
        <a:spcBef>
          <a:spcPct val="20000"/>
        </a:spcBef>
        <a:spcAft>
          <a:spcPts val="600"/>
        </a:spcAft>
        <a:buClr>
          <a:schemeClr val="accent1"/>
        </a:buClr>
        <a:buFontTx/>
        <a:buNone/>
        <a:defRPr sz="1200" kern="1200">
          <a:solidFill>
            <a:schemeClr val="bg1"/>
          </a:solidFill>
          <a:latin typeface="Proxima Nova Rg" panose="02000506030000020004" pitchFamily="2" charset="0"/>
          <a:ea typeface="+mn-ea"/>
          <a:cs typeface="Arial" panose="020B0604020202020204" pitchFamily="34" charset="0"/>
        </a:defRPr>
      </a:lvl4pPr>
      <a:lvl5pPr marL="1828800" indent="0" algn="l" defTabSz="457200" rtl="0" eaLnBrk="1" latinLnBrk="0" hangingPunct="1">
        <a:spcBef>
          <a:spcPct val="20000"/>
        </a:spcBef>
        <a:spcAft>
          <a:spcPts val="600"/>
        </a:spcAft>
        <a:buClr>
          <a:schemeClr val="accent1"/>
        </a:buClr>
        <a:buFontTx/>
        <a:buNone/>
        <a:defRPr sz="1200" kern="1200">
          <a:solidFill>
            <a:schemeClr val="bg1"/>
          </a:solidFill>
          <a:latin typeface="Proxima Nova Rg" panose="02000506030000020004" pitchFamily="2" charset="0"/>
          <a:ea typeface="+mn-ea"/>
          <a:cs typeface="Arial" panose="020B0604020202020204" pitchFamily="34" charset="0"/>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DAA08D2-9752-5B42-9EDE-75281CB0F66C}"/>
              </a:ext>
            </a:extLst>
          </p:cNvPr>
          <p:cNvSpPr/>
          <p:nvPr userDrawn="1"/>
        </p:nvSpPr>
        <p:spPr>
          <a:xfrm>
            <a:off x="0" y="6710081"/>
            <a:ext cx="12192000" cy="147919"/>
          </a:xfrm>
          <a:prstGeom prst="rect">
            <a:avLst/>
          </a:prstGeom>
          <a:gradFill flip="none" rotWithShape="1">
            <a:gsLst>
              <a:gs pos="100000">
                <a:srgbClr val="FF8E3E"/>
              </a:gs>
              <a:gs pos="0">
                <a:srgbClr val="FF4E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D37D1C67-BCB4-7448-8A22-0DCA98527FB2}"/>
              </a:ext>
            </a:extLst>
          </p:cNvPr>
          <p:cNvSpPr txBox="1"/>
          <p:nvPr userDrawn="1"/>
        </p:nvSpPr>
        <p:spPr>
          <a:xfrm>
            <a:off x="640081" y="6423295"/>
            <a:ext cx="2611582" cy="230832"/>
          </a:xfrm>
          <a:prstGeom prst="rect">
            <a:avLst/>
          </a:prstGeom>
          <a:noFill/>
        </p:spPr>
        <p:txBody>
          <a:bodyPr wrap="square" rtlCol="0">
            <a:spAutoFit/>
          </a:bodyPr>
          <a:lstStyle/>
          <a:p>
            <a:fld id="{CB922572-1CF0-8945-9978-2C0D252FD6B1}" type="slidenum">
              <a:rPr lang="en-US" sz="900" smtClean="0">
                <a:latin typeface="Proxima Nova Light" panose="02000506030000020004" pitchFamily="2" charset="0"/>
              </a:rPr>
              <a:pPr/>
              <a:t>‹#›</a:t>
            </a:fld>
            <a:r>
              <a:rPr lang="en-US" sz="900" dirty="0">
                <a:latin typeface="Proxima Nova Light" panose="02000506030000020004" pitchFamily="2" charset="0"/>
              </a:rPr>
              <a:t>    © </a:t>
            </a:r>
            <a:fld id="{ECF465D9-24E5-FB4E-8FF9-0086A3FB9590}" type="datetimeyyyy">
              <a:rPr lang="en-US" sz="900" smtClean="0">
                <a:latin typeface="Proxima Nova Light" panose="02000506030000020004" pitchFamily="2" charset="0"/>
              </a:rPr>
              <a:t>2023</a:t>
            </a:fld>
            <a:r>
              <a:rPr lang="en-US" sz="900" dirty="0">
                <a:latin typeface="Proxima Nova Light" panose="02000506030000020004" pitchFamily="2" charset="0"/>
              </a:rPr>
              <a:t> ASUG</a:t>
            </a:r>
          </a:p>
        </p:txBody>
      </p:sp>
      <p:pic>
        <p:nvPicPr>
          <p:cNvPr id="8" name="Picture 7" descr="A picture containing wheel&#10;&#10;Description automatically generated">
            <a:extLst>
              <a:ext uri="{FF2B5EF4-FFF2-40B4-BE49-F238E27FC236}">
                <a16:creationId xmlns:a16="http://schemas.microsoft.com/office/drawing/2014/main" id="{22389D0F-BFAA-974C-A589-E7F941EBD64E}"/>
              </a:ext>
            </a:extLst>
          </p:cNvPr>
          <p:cNvPicPr>
            <a:picLocks noChangeAspect="1"/>
          </p:cNvPicPr>
          <p:nvPr userDrawn="1"/>
        </p:nvPicPr>
        <p:blipFill>
          <a:blip r:embed="rId3"/>
          <a:stretch>
            <a:fillRect/>
          </a:stretch>
        </p:blipFill>
        <p:spPr>
          <a:xfrm>
            <a:off x="10496621" y="6303569"/>
            <a:ext cx="988649" cy="293621"/>
          </a:xfrm>
          <a:prstGeom prst="rect">
            <a:avLst/>
          </a:prstGeom>
        </p:spPr>
      </p:pic>
    </p:spTree>
    <p:extLst>
      <p:ext uri="{BB962C8B-B14F-4D97-AF65-F5344CB8AC3E}">
        <p14:creationId xmlns:p14="http://schemas.microsoft.com/office/powerpoint/2010/main" val="3526220698"/>
      </p:ext>
    </p:extLst>
  </p:cSld>
  <p:clrMap bg1="lt1" tx1="dk1" bg2="lt2" tx2="dk2" accent1="accent1" accent2="accent2" accent3="accent3" accent4="accent4" accent5="accent5" accent6="accent6" hlink="hlink" folHlink="folHlink"/>
  <p:sldLayoutIdLst>
    <p:sldLayoutId id="214748368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6992CD-4FAD-2746-8648-B1A6F9082B5E}"/>
              </a:ext>
            </a:extLst>
          </p:cNvPr>
          <p:cNvSpPr/>
          <p:nvPr userDrawn="1"/>
        </p:nvSpPr>
        <p:spPr>
          <a:xfrm>
            <a:off x="0" y="0"/>
            <a:ext cx="12192000" cy="6858000"/>
          </a:xfrm>
          <a:prstGeom prst="rect">
            <a:avLst/>
          </a:prstGeom>
          <a:gradFill flip="none" rotWithShape="1">
            <a:gsLst>
              <a:gs pos="100000">
                <a:srgbClr val="FF8E3E"/>
              </a:gs>
              <a:gs pos="0">
                <a:srgbClr val="FF4E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F002A6F-3739-F24A-A7E3-2FAEF601B2EB}"/>
              </a:ext>
            </a:extLst>
          </p:cNvPr>
          <p:cNvPicPr>
            <a:picLocks noChangeAspect="1"/>
          </p:cNvPicPr>
          <p:nvPr userDrawn="1"/>
        </p:nvPicPr>
        <p:blipFill>
          <a:blip r:embed="rId3">
            <a:alphaModFix amt="50000"/>
          </a:blip>
          <a:stretch>
            <a:fillRect/>
          </a:stretch>
        </p:blipFill>
        <p:spPr>
          <a:xfrm>
            <a:off x="10519258" y="6299890"/>
            <a:ext cx="1334770" cy="397275"/>
          </a:xfrm>
          <a:prstGeom prst="rect">
            <a:avLst/>
          </a:prstGeom>
        </p:spPr>
      </p:pic>
      <p:sp>
        <p:nvSpPr>
          <p:cNvPr id="10" name="TextBox 9">
            <a:extLst>
              <a:ext uri="{FF2B5EF4-FFF2-40B4-BE49-F238E27FC236}">
                <a16:creationId xmlns:a16="http://schemas.microsoft.com/office/drawing/2014/main" id="{AA56488F-B8C1-494E-AE06-667C5EA38219}"/>
              </a:ext>
            </a:extLst>
          </p:cNvPr>
          <p:cNvSpPr txBox="1"/>
          <p:nvPr userDrawn="1"/>
        </p:nvSpPr>
        <p:spPr>
          <a:xfrm>
            <a:off x="640081" y="6423295"/>
            <a:ext cx="2611582" cy="230832"/>
          </a:xfrm>
          <a:prstGeom prst="rect">
            <a:avLst/>
          </a:prstGeom>
          <a:noFill/>
        </p:spPr>
        <p:txBody>
          <a:bodyPr wrap="square" rtlCol="0">
            <a:spAutoFit/>
          </a:bodyPr>
          <a:lstStyle/>
          <a:p>
            <a:r>
              <a:rPr lang="en-US" sz="900" baseline="0" dirty="0">
                <a:solidFill>
                  <a:schemeClr val="bg1"/>
                </a:solidFill>
                <a:latin typeface="Proxima Nova Light" panose="02000506030000020004" pitchFamily="2" charset="0"/>
              </a:rPr>
              <a:t>‹#›    © 2022 ASUG</a:t>
            </a:r>
          </a:p>
        </p:txBody>
      </p:sp>
    </p:spTree>
    <p:extLst>
      <p:ext uri="{BB962C8B-B14F-4D97-AF65-F5344CB8AC3E}">
        <p14:creationId xmlns:p14="http://schemas.microsoft.com/office/powerpoint/2010/main" val="1863066882"/>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25364D-7DA5-D540-9938-478CABC7C30D}"/>
              </a:ext>
            </a:extLst>
          </p:cNvPr>
          <p:cNvSpPr/>
          <p:nvPr userDrawn="1"/>
        </p:nvSpPr>
        <p:spPr>
          <a:xfrm>
            <a:off x="0" y="6710081"/>
            <a:ext cx="12192000" cy="147919"/>
          </a:xfrm>
          <a:prstGeom prst="rect">
            <a:avLst/>
          </a:prstGeom>
          <a:gradFill flip="none" rotWithShape="1">
            <a:gsLst>
              <a:gs pos="100000">
                <a:srgbClr val="FF8E3E"/>
              </a:gs>
              <a:gs pos="0">
                <a:srgbClr val="FF4E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F01C087E-4EC5-EF40-9776-99BC7B548B35}"/>
              </a:ext>
            </a:extLst>
          </p:cNvPr>
          <p:cNvSpPr txBox="1"/>
          <p:nvPr userDrawn="1"/>
        </p:nvSpPr>
        <p:spPr>
          <a:xfrm>
            <a:off x="640081" y="6423295"/>
            <a:ext cx="2611582" cy="230832"/>
          </a:xfrm>
          <a:prstGeom prst="rect">
            <a:avLst/>
          </a:prstGeom>
          <a:noFill/>
        </p:spPr>
        <p:txBody>
          <a:bodyPr wrap="square" rtlCol="0">
            <a:spAutoFit/>
          </a:bodyPr>
          <a:lstStyle/>
          <a:p>
            <a:fld id="{CB922572-1CF0-8945-9978-2C0D252FD6B1}" type="slidenum">
              <a:rPr lang="en-US" sz="900" smtClean="0">
                <a:latin typeface="Proxima Nova Light" panose="02000506030000020004" pitchFamily="2" charset="0"/>
              </a:rPr>
              <a:pPr/>
              <a:t>‹#›</a:t>
            </a:fld>
            <a:r>
              <a:rPr lang="en-US" sz="900" dirty="0">
                <a:latin typeface="Proxima Nova Light" panose="02000506030000020004" pitchFamily="2" charset="0"/>
              </a:rPr>
              <a:t>    © </a:t>
            </a:r>
            <a:fld id="{EFC9EA19-CF19-6149-BD73-EEC0986897C9}" type="datetimeyyyy">
              <a:rPr lang="en-US" sz="900" smtClean="0">
                <a:latin typeface="Proxima Nova Light" panose="02000506030000020004" pitchFamily="2" charset="0"/>
              </a:rPr>
              <a:t>2023</a:t>
            </a:fld>
            <a:r>
              <a:rPr lang="en-US" sz="900" dirty="0">
                <a:latin typeface="Proxima Nova Light" panose="02000506030000020004" pitchFamily="2" charset="0"/>
              </a:rPr>
              <a:t> ASUG</a:t>
            </a:r>
          </a:p>
        </p:txBody>
      </p:sp>
      <p:pic>
        <p:nvPicPr>
          <p:cNvPr id="5" name="Picture 4" descr="A picture containing wheel&#10;&#10;Description automatically generated">
            <a:extLst>
              <a:ext uri="{FF2B5EF4-FFF2-40B4-BE49-F238E27FC236}">
                <a16:creationId xmlns:a16="http://schemas.microsoft.com/office/drawing/2014/main" id="{0546DD02-4B36-3D4B-AA14-54BD2C65684D}"/>
              </a:ext>
            </a:extLst>
          </p:cNvPr>
          <p:cNvPicPr>
            <a:picLocks noChangeAspect="1"/>
          </p:cNvPicPr>
          <p:nvPr userDrawn="1"/>
        </p:nvPicPr>
        <p:blipFill>
          <a:blip r:embed="rId3"/>
          <a:stretch>
            <a:fillRect/>
          </a:stretch>
        </p:blipFill>
        <p:spPr>
          <a:xfrm>
            <a:off x="10496621" y="6303569"/>
            <a:ext cx="988649" cy="293621"/>
          </a:xfrm>
          <a:prstGeom prst="rect">
            <a:avLst/>
          </a:prstGeom>
        </p:spPr>
      </p:pic>
    </p:spTree>
    <p:extLst>
      <p:ext uri="{BB962C8B-B14F-4D97-AF65-F5344CB8AC3E}">
        <p14:creationId xmlns:p14="http://schemas.microsoft.com/office/powerpoint/2010/main" val="3626364333"/>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CFBCEC-A737-EE4B-BF4C-2E3013F166F4}"/>
              </a:ext>
            </a:extLst>
          </p:cNvPr>
          <p:cNvSpPr/>
          <p:nvPr userDrawn="1"/>
        </p:nvSpPr>
        <p:spPr>
          <a:xfrm>
            <a:off x="0" y="6710081"/>
            <a:ext cx="12192000" cy="147919"/>
          </a:xfrm>
          <a:prstGeom prst="rect">
            <a:avLst/>
          </a:prstGeom>
          <a:gradFill flip="none" rotWithShape="1">
            <a:gsLst>
              <a:gs pos="100000">
                <a:srgbClr val="FF8E3E"/>
              </a:gs>
              <a:gs pos="0">
                <a:srgbClr val="FF4E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324A98C5-7536-F842-BD38-7584EAE001DE}"/>
              </a:ext>
            </a:extLst>
          </p:cNvPr>
          <p:cNvPicPr>
            <a:picLocks noChangeAspect="1"/>
          </p:cNvPicPr>
          <p:nvPr userDrawn="1"/>
        </p:nvPicPr>
        <p:blipFill>
          <a:blip r:embed="rId4"/>
          <a:stretch>
            <a:fillRect/>
          </a:stretch>
        </p:blipFill>
        <p:spPr>
          <a:xfrm>
            <a:off x="10440145" y="6251187"/>
            <a:ext cx="1083983" cy="393154"/>
          </a:xfrm>
          <a:prstGeom prst="rect">
            <a:avLst/>
          </a:prstGeom>
        </p:spPr>
      </p:pic>
      <p:sp>
        <p:nvSpPr>
          <p:cNvPr id="9" name="Rectangle 8">
            <a:extLst>
              <a:ext uri="{FF2B5EF4-FFF2-40B4-BE49-F238E27FC236}">
                <a16:creationId xmlns:a16="http://schemas.microsoft.com/office/drawing/2014/main" id="{F676F3E2-5ED3-6242-B909-07C61C9BF2F9}"/>
              </a:ext>
            </a:extLst>
          </p:cNvPr>
          <p:cNvSpPr/>
          <p:nvPr userDrawn="1"/>
        </p:nvSpPr>
        <p:spPr>
          <a:xfrm>
            <a:off x="0" y="1465695"/>
            <a:ext cx="5936876" cy="2238935"/>
          </a:xfrm>
          <a:prstGeom prst="rect">
            <a:avLst/>
          </a:prstGeom>
          <a:gradFill flip="none" rotWithShape="1">
            <a:gsLst>
              <a:gs pos="0">
                <a:srgbClr val="FF4E00"/>
              </a:gs>
              <a:gs pos="100000">
                <a:srgbClr val="FF8E3E"/>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3458B719-5720-9C4C-86E1-1915A6318580}"/>
              </a:ext>
            </a:extLst>
          </p:cNvPr>
          <p:cNvSpPr txBox="1"/>
          <p:nvPr userDrawn="1"/>
        </p:nvSpPr>
        <p:spPr>
          <a:xfrm>
            <a:off x="640081" y="6423295"/>
            <a:ext cx="2611582" cy="230832"/>
          </a:xfrm>
          <a:prstGeom prst="rect">
            <a:avLst/>
          </a:prstGeom>
          <a:noFill/>
        </p:spPr>
        <p:txBody>
          <a:bodyPr wrap="square" rtlCol="0">
            <a:spAutoFit/>
          </a:bodyPr>
          <a:lstStyle/>
          <a:p>
            <a:fld id="{CB922572-1CF0-8945-9978-2C0D252FD6B1}" type="slidenum">
              <a:rPr lang="en-US" sz="900" smtClean="0">
                <a:latin typeface="Proxima Nova Light" panose="02000506030000020004" pitchFamily="2" charset="0"/>
              </a:rPr>
              <a:pPr/>
              <a:t>‹#›</a:t>
            </a:fld>
            <a:r>
              <a:rPr lang="en-US" sz="900" dirty="0">
                <a:latin typeface="Proxima Nova Light" panose="02000506030000020004" pitchFamily="2" charset="0"/>
              </a:rPr>
              <a:t>    © </a:t>
            </a:r>
            <a:fld id="{EFC9EA19-CF19-6149-BD73-EEC0986897C9}" type="datetimeyyyy">
              <a:rPr lang="en-US" sz="900" smtClean="0">
                <a:latin typeface="Proxima Nova Light" panose="02000506030000020004" pitchFamily="2" charset="0"/>
              </a:rPr>
              <a:pPr/>
              <a:t>2023</a:t>
            </a:fld>
            <a:r>
              <a:rPr lang="en-US" sz="900" dirty="0">
                <a:latin typeface="Proxima Nova Light" panose="02000506030000020004" pitchFamily="2" charset="0"/>
              </a:rPr>
              <a:t> ASUG</a:t>
            </a:r>
          </a:p>
        </p:txBody>
      </p:sp>
    </p:spTree>
    <p:extLst>
      <p:ext uri="{BB962C8B-B14F-4D97-AF65-F5344CB8AC3E}">
        <p14:creationId xmlns:p14="http://schemas.microsoft.com/office/powerpoint/2010/main" val="1699165831"/>
      </p:ext>
    </p:extLst>
  </p:cSld>
  <p:clrMap bg1="lt1" tx1="dk1" bg2="lt2" tx2="dk2" accent1="accent1" accent2="accent2" accent3="accent3" accent4="accent4" accent5="accent5" accent6="accent6" hlink="hlink" folHlink="folHlink"/>
  <p:sldLayoutIdLst>
    <p:sldLayoutId id="2147483688" r:id="rId1"/>
    <p:sldLayoutId id="214748369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hyperlink" Target="https://en.wikipedia.org/wiki/File:Warning.svg"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5B72D-7602-A340-B17E-A920EB7E48B1}"/>
              </a:ext>
            </a:extLst>
          </p:cNvPr>
          <p:cNvSpPr txBox="1">
            <a:spLocks/>
          </p:cNvSpPr>
          <p:nvPr/>
        </p:nvSpPr>
        <p:spPr>
          <a:xfrm>
            <a:off x="640081" y="1632923"/>
            <a:ext cx="8370104" cy="2071707"/>
          </a:xfrm>
          <a:prstGeom prst="rect">
            <a:avLst/>
          </a:prstGeom>
          <a:noFill/>
          <a:ln>
            <a:noFill/>
          </a:ln>
          <a:effectLst/>
        </p:spPr>
        <p:txBody>
          <a:bodyPr/>
          <a:lstStyle>
            <a:lvl1pPr algn="l" defTabSz="457200" rtl="0" eaLnBrk="1" latinLnBrk="0" hangingPunct="1">
              <a:spcBef>
                <a:spcPct val="0"/>
              </a:spcBef>
              <a:buNone/>
              <a:defRPr sz="5400" b="1" kern="1200">
                <a:solidFill>
                  <a:srgbClr val="A90533"/>
                </a:solidFill>
                <a:effectLst/>
                <a:latin typeface="Benton Sans" panose="02000504020000020004" pitchFamily="2" charset="77"/>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3600" dirty="0">
                <a:solidFill>
                  <a:schemeClr val="tx1"/>
                </a:solidFill>
                <a:latin typeface="Arial" panose="020B0604020202020204" pitchFamily="34" charset="0"/>
                <a:cs typeface="Arial" panose="020B0604020202020204" pitchFamily="34" charset="0"/>
              </a:rPr>
              <a:t>Disruptive Trends &amp; Technologies Reshaping SAP Integration</a:t>
            </a:r>
            <a:br>
              <a:rPr lang="en-US" sz="3600" dirty="0">
                <a:solidFill>
                  <a:schemeClr val="tx1"/>
                </a:solidFill>
                <a:latin typeface="Arial" panose="020B0604020202020204" pitchFamily="34" charset="0"/>
                <a:cs typeface="Arial" panose="020B0604020202020204" pitchFamily="34" charset="0"/>
              </a:rPr>
            </a:br>
            <a:endParaRPr lang="en-US" sz="3600" dirty="0">
              <a:solidFill>
                <a:schemeClr val="tx1"/>
              </a:solidFill>
              <a:latin typeface="Arial" panose="020B0604020202020204" pitchFamily="34" charset="0"/>
              <a:cs typeface="Arial" panose="020B0604020202020204" pitchFamily="34" charset="0"/>
            </a:endParaRPr>
          </a:p>
          <a:p>
            <a:r>
              <a:rPr lang="en-US" sz="2400" b="0" dirty="0">
                <a:solidFill>
                  <a:schemeClr val="tx1"/>
                </a:solidFill>
                <a:latin typeface="Arial" panose="020B0604020202020204" pitchFamily="34" charset="0"/>
                <a:cs typeface="Arial" panose="020B0604020202020204" pitchFamily="34" charset="0"/>
              </a:rPr>
              <a:t>Chris Swift</a:t>
            </a:r>
            <a:br>
              <a:rPr lang="en-US" sz="2400" b="0" dirty="0">
                <a:solidFill>
                  <a:schemeClr val="tx1"/>
                </a:solidFill>
                <a:latin typeface="Arial" panose="020B0604020202020204" pitchFamily="34" charset="0"/>
                <a:cs typeface="Arial" panose="020B0604020202020204" pitchFamily="34" charset="0"/>
              </a:rPr>
            </a:br>
            <a:r>
              <a:rPr lang="en-US" sz="2400" b="0" dirty="0">
                <a:solidFill>
                  <a:schemeClr val="tx1"/>
                </a:solidFill>
                <a:latin typeface="Arial" panose="020B0604020202020204" pitchFamily="34" charset="0"/>
                <a:cs typeface="Arial" panose="020B0604020202020204" pitchFamily="34" charset="0"/>
              </a:rPr>
              <a:t>Senior Solution Engineer, enosix</a:t>
            </a:r>
          </a:p>
          <a:p>
            <a:endParaRPr lang="en-US" sz="2400" b="0" dirty="0">
              <a:solidFill>
                <a:schemeClr val="tx1"/>
              </a:solidFill>
              <a:latin typeface="Arial" panose="020B0604020202020204" pitchFamily="34" charset="0"/>
              <a:cs typeface="Arial" panose="020B0604020202020204" pitchFamily="34" charset="0"/>
            </a:endParaRPr>
          </a:p>
          <a:p>
            <a:r>
              <a:rPr lang="en-US" sz="2400" b="0" dirty="0">
                <a:solidFill>
                  <a:schemeClr val="tx1"/>
                </a:solidFill>
                <a:latin typeface="Arial" panose="020B0604020202020204" pitchFamily="34" charset="0"/>
                <a:cs typeface="Arial" panose="020B0604020202020204" pitchFamily="34" charset="0"/>
              </a:rPr>
              <a:t>John Campbell</a:t>
            </a:r>
          </a:p>
          <a:p>
            <a:r>
              <a:rPr lang="en-US" sz="2400" b="0" dirty="0">
                <a:solidFill>
                  <a:schemeClr val="tx1"/>
                </a:solidFill>
                <a:latin typeface="Arial" panose="020B0604020202020204" pitchFamily="34" charset="0"/>
                <a:cs typeface="Arial" panose="020B0604020202020204" pitchFamily="34" charset="0"/>
              </a:rPr>
              <a:t>Senior Manager of Customer Technology Strategy, Mannington Mills</a:t>
            </a:r>
          </a:p>
          <a:p>
            <a:endParaRPr lang="en-US" sz="32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6823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571338-B473-D84C-B241-CCA527FAAAFA}"/>
              </a:ext>
            </a:extLst>
          </p:cNvPr>
          <p:cNvSpPr txBox="1">
            <a:spLocks/>
          </p:cNvSpPr>
          <p:nvPr/>
        </p:nvSpPr>
        <p:spPr>
          <a:xfrm>
            <a:off x="719909" y="346313"/>
            <a:ext cx="10756744" cy="901204"/>
          </a:xfrm>
          <a:prstGeom prst="rect">
            <a:avLst/>
          </a:prstGeom>
          <a:noFill/>
          <a:ln>
            <a:noFill/>
          </a:ln>
          <a:effectLst/>
        </p:spPr>
        <p:txBody>
          <a:bodyPr/>
          <a:lstStyle>
            <a:lvl1pPr algn="l" defTabSz="457200" rtl="0" eaLnBrk="1" latinLnBrk="0" hangingPunct="1">
              <a:spcBef>
                <a:spcPct val="0"/>
              </a:spcBef>
              <a:buNone/>
              <a:defRPr sz="5400" b="1" kern="1200">
                <a:solidFill>
                  <a:srgbClr val="A90533"/>
                </a:solidFill>
                <a:effectLst/>
                <a:latin typeface="Benton Sans" panose="02000504020000020004" pitchFamily="2" charset="77"/>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2400" dirty="0">
                <a:solidFill>
                  <a:srgbClr val="FF4E00"/>
                </a:solidFill>
                <a:latin typeface="Arial" panose="020B0604020202020204" pitchFamily="34" charset="0"/>
                <a:cs typeface="Arial" panose="020B0604020202020204" pitchFamily="34" charset="0"/>
              </a:rPr>
              <a:t>Trends for Utilizing Prepackaged Integration</a:t>
            </a:r>
          </a:p>
        </p:txBody>
      </p:sp>
      <p:sp>
        <p:nvSpPr>
          <p:cNvPr id="27" name="Rectangle 1">
            <a:extLst>
              <a:ext uri="{FF2B5EF4-FFF2-40B4-BE49-F238E27FC236}">
                <a16:creationId xmlns:a16="http://schemas.microsoft.com/office/drawing/2014/main" id="{5C5EEBD5-EA34-467E-101B-573AC843E71E}"/>
              </a:ext>
            </a:extLst>
          </p:cNvPr>
          <p:cNvSpPr>
            <a:spLocks noChangeArrowheads="1"/>
          </p:cNvSpPr>
          <p:nvPr/>
        </p:nvSpPr>
        <p:spPr bwMode="auto">
          <a:xfrm flipV="1">
            <a:off x="-818112" y="4474282"/>
            <a:ext cx="1644241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pitchFamily="2"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170" name="Picture 2">
            <a:extLst>
              <a:ext uri="{FF2B5EF4-FFF2-40B4-BE49-F238E27FC236}">
                <a16:creationId xmlns:a16="http://schemas.microsoft.com/office/drawing/2014/main" id="{3BEEFC1E-0BD5-43BB-DDC1-5F09F248D2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113" y="1276092"/>
            <a:ext cx="1044575" cy="1055344"/>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a:extLst>
              <a:ext uri="{FF2B5EF4-FFF2-40B4-BE49-F238E27FC236}">
                <a16:creationId xmlns:a16="http://schemas.microsoft.com/office/drawing/2014/main" id="{C376AD3D-88B4-7E5B-E03E-68C995D134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113" y="3003808"/>
            <a:ext cx="1044575" cy="105534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8DDE4E0B-365E-43FA-1F1C-CEC8F09E3B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7113" y="4651835"/>
            <a:ext cx="1055344" cy="10553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79001B9-77A5-6A37-D2F9-505057FC62CE}"/>
              </a:ext>
            </a:extLst>
          </p:cNvPr>
          <p:cNvSpPr txBox="1"/>
          <p:nvPr/>
        </p:nvSpPr>
        <p:spPr>
          <a:xfrm>
            <a:off x="2935287" y="1276092"/>
            <a:ext cx="8229600" cy="1477328"/>
          </a:xfrm>
          <a:prstGeom prst="rect">
            <a:avLst/>
          </a:prstGeom>
          <a:noFill/>
        </p:spPr>
        <p:txBody>
          <a:bodyPr wrap="square">
            <a:spAutoFit/>
          </a:bodyPr>
          <a:lstStyle/>
          <a:p>
            <a:pPr algn="l" rtl="0" fontAlgn="base"/>
            <a:r>
              <a:rPr lang="en-US" sz="1800" b="1" i="0" u="none" strike="noStrike" dirty="0">
                <a:solidFill>
                  <a:srgbClr val="333333"/>
                </a:solidFill>
                <a:effectLst/>
                <a:latin typeface="Poppins" pitchFamily="2" charset="77"/>
              </a:rPr>
              <a:t>Revenue Generation</a:t>
            </a:r>
            <a:r>
              <a:rPr lang="en-US" sz="1800" b="0" i="0" dirty="0">
                <a:solidFill>
                  <a:srgbClr val="333333"/>
                </a:solidFill>
                <a:effectLst/>
                <a:latin typeface="Poppins" pitchFamily="2" charset="77"/>
              </a:rPr>
              <a:t>​</a:t>
            </a:r>
            <a:endParaRPr lang="en-US" b="0" i="0" dirty="0">
              <a:solidFill>
                <a:srgbClr val="333333"/>
              </a:solidFill>
              <a:effectLst/>
              <a:latin typeface="Segoe UI" panose="020B0502040204020203" pitchFamily="34" charset="0"/>
            </a:endParaRPr>
          </a:p>
          <a:p>
            <a:pPr marL="285750" indent="-285750" algn="l" rtl="0" fontAlgn="base">
              <a:buFont typeface="Arial" panose="020B0604020202020204" pitchFamily="34" charset="0"/>
              <a:buChar char="•"/>
            </a:pPr>
            <a:r>
              <a:rPr lang="en-US" sz="1800" b="0" i="0" u="none" strike="noStrike" dirty="0">
                <a:solidFill>
                  <a:srgbClr val="333333"/>
                </a:solidFill>
                <a:effectLst/>
                <a:latin typeface="Poppins" pitchFamily="2" charset="77"/>
              </a:rPr>
              <a:t>Streamlined product configuration &amp; quoting </a:t>
            </a:r>
            <a:r>
              <a:rPr lang="en-US" sz="1800" b="0" i="0" dirty="0">
                <a:solidFill>
                  <a:srgbClr val="333333"/>
                </a:solidFill>
                <a:effectLst/>
                <a:latin typeface="Poppins" pitchFamily="2" charset="77"/>
              </a:rPr>
              <a:t>​</a:t>
            </a:r>
            <a:endParaRPr lang="en-US" b="0" i="0" dirty="0">
              <a:solidFill>
                <a:srgbClr val="333333"/>
              </a:solidFill>
              <a:effectLst/>
              <a:latin typeface="Arial" panose="020B0604020202020204" pitchFamily="34" charset="0"/>
            </a:endParaRPr>
          </a:p>
          <a:p>
            <a:pPr marL="285750" indent="-285750" algn="l" rtl="0" fontAlgn="base">
              <a:buFont typeface="Arial" panose="020B0604020202020204" pitchFamily="34" charset="0"/>
              <a:buChar char="•"/>
            </a:pPr>
            <a:r>
              <a:rPr lang="en-US" sz="1800" b="0" i="0" u="none" strike="noStrike" dirty="0">
                <a:solidFill>
                  <a:srgbClr val="333333"/>
                </a:solidFill>
                <a:effectLst/>
                <a:latin typeface="Poppins" pitchFamily="2" charset="77"/>
              </a:rPr>
              <a:t>Pricing </a:t>
            </a:r>
            <a:r>
              <a:rPr lang="en-US" sz="1800" b="0" i="0" dirty="0">
                <a:solidFill>
                  <a:srgbClr val="333333"/>
                </a:solidFill>
                <a:effectLst/>
                <a:latin typeface="Poppins" pitchFamily="2" charset="77"/>
              </a:rPr>
              <a:t>​</a:t>
            </a:r>
            <a:endParaRPr lang="en-US" b="0" i="0" dirty="0">
              <a:solidFill>
                <a:srgbClr val="333333"/>
              </a:solidFill>
              <a:effectLst/>
              <a:latin typeface="Arial" panose="020B0604020202020204" pitchFamily="34" charset="0"/>
            </a:endParaRPr>
          </a:p>
          <a:p>
            <a:pPr marL="285750" indent="-285750" algn="l" rtl="0" fontAlgn="base">
              <a:buFont typeface="Arial" panose="020B0604020202020204" pitchFamily="34" charset="0"/>
              <a:buChar char="•"/>
            </a:pPr>
            <a:r>
              <a:rPr lang="en-US" sz="1800" b="0" i="0" u="none" strike="noStrike" dirty="0">
                <a:solidFill>
                  <a:srgbClr val="333333"/>
                </a:solidFill>
                <a:effectLst/>
                <a:latin typeface="Poppins" pitchFamily="2" charset="77"/>
              </a:rPr>
              <a:t>Seamless B2B commerce &amp; portal integration </a:t>
            </a:r>
            <a:r>
              <a:rPr lang="en-US" sz="1800" b="0" i="0" dirty="0">
                <a:solidFill>
                  <a:srgbClr val="333333"/>
                </a:solidFill>
                <a:effectLst/>
                <a:latin typeface="Poppins" pitchFamily="2" charset="77"/>
              </a:rPr>
              <a:t>​</a:t>
            </a:r>
            <a:endParaRPr lang="en-US" b="0" i="0" dirty="0">
              <a:solidFill>
                <a:srgbClr val="333333"/>
              </a:solidFill>
              <a:effectLst/>
              <a:latin typeface="Arial" panose="020B0604020202020204" pitchFamily="34" charset="0"/>
            </a:endParaRPr>
          </a:p>
          <a:p>
            <a:pPr algn="l" rtl="0" fontAlgn="base">
              <a:buFont typeface="Arial" panose="020B0604020202020204" pitchFamily="34" charset="0"/>
              <a:buChar char="•"/>
            </a:pPr>
            <a:endParaRPr lang="en-US" b="0" i="0" dirty="0">
              <a:solidFill>
                <a:srgbClr val="333333"/>
              </a:solidFill>
              <a:effectLst/>
              <a:latin typeface="Arial" panose="020B0604020202020204" pitchFamily="34" charset="0"/>
            </a:endParaRPr>
          </a:p>
        </p:txBody>
      </p:sp>
      <p:sp>
        <p:nvSpPr>
          <p:cNvPr id="6" name="TextBox 5">
            <a:extLst>
              <a:ext uri="{FF2B5EF4-FFF2-40B4-BE49-F238E27FC236}">
                <a16:creationId xmlns:a16="http://schemas.microsoft.com/office/drawing/2014/main" id="{DB0C946F-10E9-D602-4965-51BF88B79DBB}"/>
              </a:ext>
            </a:extLst>
          </p:cNvPr>
          <p:cNvSpPr txBox="1"/>
          <p:nvPr/>
        </p:nvSpPr>
        <p:spPr>
          <a:xfrm>
            <a:off x="2935287" y="3003808"/>
            <a:ext cx="8229600" cy="923330"/>
          </a:xfrm>
          <a:prstGeom prst="rect">
            <a:avLst/>
          </a:prstGeom>
          <a:noFill/>
        </p:spPr>
        <p:txBody>
          <a:bodyPr wrap="square">
            <a:spAutoFit/>
          </a:bodyPr>
          <a:lstStyle/>
          <a:p>
            <a:pPr algn="l" rtl="0" fontAlgn="base"/>
            <a:r>
              <a:rPr lang="en-US" sz="1800" b="1" i="0" u="none" strike="noStrike" dirty="0">
                <a:solidFill>
                  <a:srgbClr val="333333"/>
                </a:solidFill>
                <a:effectLst/>
                <a:latin typeface="Poppins" pitchFamily="2" charset="77"/>
              </a:rPr>
              <a:t>Profitability </a:t>
            </a:r>
            <a:r>
              <a:rPr lang="en-US" sz="1800" b="0" i="0" dirty="0">
                <a:solidFill>
                  <a:srgbClr val="333333"/>
                </a:solidFill>
                <a:effectLst/>
                <a:latin typeface="Poppins" pitchFamily="2" charset="77"/>
              </a:rPr>
              <a:t>​</a:t>
            </a:r>
            <a:endParaRPr lang="en-US" b="0" i="0" dirty="0">
              <a:solidFill>
                <a:srgbClr val="333333"/>
              </a:solidFill>
              <a:effectLst/>
              <a:latin typeface="Segoe UI" panose="020B0502040204020203" pitchFamily="34" charset="0"/>
            </a:endParaRPr>
          </a:p>
          <a:p>
            <a:pPr marL="285750" indent="-285750" algn="l" rtl="0" fontAlgn="base">
              <a:buFont typeface="Arial" panose="020B0604020202020204" pitchFamily="34" charset="0"/>
              <a:buChar char="•"/>
            </a:pPr>
            <a:r>
              <a:rPr lang="en-US" sz="1800" b="0" i="0" u="none" strike="noStrike" dirty="0">
                <a:solidFill>
                  <a:srgbClr val="333333"/>
                </a:solidFill>
                <a:effectLst/>
                <a:latin typeface="Poppins" pitchFamily="2" charset="77"/>
              </a:rPr>
              <a:t>Margin integrity</a:t>
            </a:r>
            <a:r>
              <a:rPr lang="en-US" sz="1800" b="0" i="0" dirty="0">
                <a:solidFill>
                  <a:srgbClr val="333333"/>
                </a:solidFill>
                <a:effectLst/>
                <a:latin typeface="Poppins" pitchFamily="2" charset="77"/>
              </a:rPr>
              <a:t>​</a:t>
            </a:r>
            <a:endParaRPr lang="en-US" b="0" i="0" dirty="0">
              <a:solidFill>
                <a:srgbClr val="333333"/>
              </a:solidFill>
              <a:effectLst/>
              <a:latin typeface="Arial" panose="020B0604020202020204" pitchFamily="34" charset="0"/>
            </a:endParaRPr>
          </a:p>
          <a:p>
            <a:pPr marL="285750" indent="-285750" algn="l" rtl="0" fontAlgn="base">
              <a:buFont typeface="Arial" panose="020B0604020202020204" pitchFamily="34" charset="0"/>
              <a:buChar char="•"/>
            </a:pPr>
            <a:r>
              <a:rPr lang="en-US" sz="1800" b="0" i="0" u="none" strike="noStrike" dirty="0">
                <a:solidFill>
                  <a:srgbClr val="333333"/>
                </a:solidFill>
                <a:effectLst/>
                <a:latin typeface="Poppins" pitchFamily="2" charset="77"/>
              </a:rPr>
              <a:t>Customer service i.e. warranty, repairs, replacements, returns</a:t>
            </a:r>
            <a:endParaRPr lang="en-US" b="0" i="0" dirty="0">
              <a:solidFill>
                <a:srgbClr val="333333"/>
              </a:solidFill>
              <a:effectLst/>
              <a:latin typeface="Arial" panose="020B0604020202020204" pitchFamily="34" charset="0"/>
            </a:endParaRPr>
          </a:p>
        </p:txBody>
      </p:sp>
      <p:sp>
        <p:nvSpPr>
          <p:cNvPr id="8" name="TextBox 7">
            <a:extLst>
              <a:ext uri="{FF2B5EF4-FFF2-40B4-BE49-F238E27FC236}">
                <a16:creationId xmlns:a16="http://schemas.microsoft.com/office/drawing/2014/main" id="{6ABD4BE6-1B20-76B0-3C90-1CD2AB41C271}"/>
              </a:ext>
            </a:extLst>
          </p:cNvPr>
          <p:cNvSpPr txBox="1"/>
          <p:nvPr/>
        </p:nvSpPr>
        <p:spPr>
          <a:xfrm>
            <a:off x="2935287" y="4612413"/>
            <a:ext cx="8229600" cy="923330"/>
          </a:xfrm>
          <a:prstGeom prst="rect">
            <a:avLst/>
          </a:prstGeom>
          <a:noFill/>
        </p:spPr>
        <p:txBody>
          <a:bodyPr wrap="square">
            <a:spAutoFit/>
          </a:bodyPr>
          <a:lstStyle/>
          <a:p>
            <a:pPr algn="l" rtl="0" fontAlgn="base"/>
            <a:r>
              <a:rPr lang="en-US" sz="1800" b="1" i="0" u="none" strike="noStrike" dirty="0">
                <a:solidFill>
                  <a:srgbClr val="333333"/>
                </a:solidFill>
                <a:effectLst/>
                <a:latin typeface="Poppins" pitchFamily="2" charset="77"/>
              </a:rPr>
              <a:t>Reduce Risk &amp; Increase Agility</a:t>
            </a:r>
            <a:r>
              <a:rPr lang="en-US" sz="1800" b="0" i="0" dirty="0">
                <a:solidFill>
                  <a:srgbClr val="333333"/>
                </a:solidFill>
                <a:effectLst/>
                <a:latin typeface="Poppins" pitchFamily="2" charset="77"/>
              </a:rPr>
              <a:t>​</a:t>
            </a:r>
            <a:endParaRPr lang="en-US" b="0" i="0" dirty="0">
              <a:solidFill>
                <a:srgbClr val="333333"/>
              </a:solidFill>
              <a:effectLst/>
              <a:latin typeface="Segoe UI" panose="020B0502040204020203" pitchFamily="34" charset="0"/>
            </a:endParaRPr>
          </a:p>
          <a:p>
            <a:pPr marL="285750" indent="-285750" algn="l" rtl="0" fontAlgn="base">
              <a:buFont typeface="Arial" panose="020B0604020202020204" pitchFamily="34" charset="0"/>
              <a:buChar char="•"/>
            </a:pPr>
            <a:r>
              <a:rPr lang="en-US" sz="1800" b="0" i="0" u="none" strike="noStrike" dirty="0">
                <a:solidFill>
                  <a:srgbClr val="333333"/>
                </a:solidFill>
                <a:effectLst/>
                <a:latin typeface="Poppins" pitchFamily="2" charset="77"/>
              </a:rPr>
              <a:t>Reduced implementation risk </a:t>
            </a:r>
            <a:r>
              <a:rPr lang="en-US" sz="1800" b="0" i="0" dirty="0">
                <a:solidFill>
                  <a:srgbClr val="333333"/>
                </a:solidFill>
                <a:effectLst/>
                <a:latin typeface="Poppins" pitchFamily="2" charset="77"/>
              </a:rPr>
              <a:t>​</a:t>
            </a:r>
            <a:endParaRPr lang="en-US" b="0" i="0" dirty="0">
              <a:solidFill>
                <a:srgbClr val="333333"/>
              </a:solidFill>
              <a:effectLst/>
              <a:latin typeface="Arial" panose="020B0604020202020204" pitchFamily="34" charset="0"/>
            </a:endParaRPr>
          </a:p>
          <a:p>
            <a:pPr marL="285750" indent="-285750" algn="l" rtl="0" fontAlgn="base">
              <a:buFont typeface="Arial" panose="020B0604020202020204" pitchFamily="34" charset="0"/>
              <a:buChar char="•"/>
            </a:pPr>
            <a:r>
              <a:rPr lang="en-US" sz="1800" b="0" i="0" u="none" strike="noStrike" dirty="0">
                <a:solidFill>
                  <a:srgbClr val="333333"/>
                </a:solidFill>
                <a:effectLst/>
                <a:latin typeface="Poppins" pitchFamily="2" charset="77"/>
              </a:rPr>
              <a:t>Reduced impact for S/4HANA migration</a:t>
            </a:r>
            <a:endParaRPr lang="en-US" b="0"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3939538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571338-B473-D84C-B241-CCA527FAAAFA}"/>
              </a:ext>
            </a:extLst>
          </p:cNvPr>
          <p:cNvSpPr txBox="1">
            <a:spLocks/>
          </p:cNvSpPr>
          <p:nvPr/>
        </p:nvSpPr>
        <p:spPr>
          <a:xfrm>
            <a:off x="719909" y="346313"/>
            <a:ext cx="10756744" cy="901204"/>
          </a:xfrm>
          <a:prstGeom prst="rect">
            <a:avLst/>
          </a:prstGeom>
          <a:noFill/>
          <a:ln>
            <a:noFill/>
          </a:ln>
          <a:effectLst/>
        </p:spPr>
        <p:txBody>
          <a:bodyPr/>
          <a:lstStyle>
            <a:lvl1pPr algn="l" defTabSz="457200" rtl="0" eaLnBrk="1" latinLnBrk="0" hangingPunct="1">
              <a:spcBef>
                <a:spcPct val="0"/>
              </a:spcBef>
              <a:buNone/>
              <a:defRPr sz="5400" b="1" kern="1200">
                <a:solidFill>
                  <a:srgbClr val="A90533"/>
                </a:solidFill>
                <a:effectLst/>
                <a:latin typeface="Benton Sans" panose="02000504020000020004" pitchFamily="2" charset="77"/>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2400" dirty="0">
                <a:solidFill>
                  <a:srgbClr val="FF4E00"/>
                </a:solidFill>
                <a:latin typeface="Arial" panose="020B0604020202020204" pitchFamily="34" charset="0"/>
                <a:cs typeface="Arial" panose="020B0604020202020204" pitchFamily="34" charset="0"/>
              </a:rPr>
              <a:t>Enosix Prepackaged Integration</a:t>
            </a:r>
          </a:p>
        </p:txBody>
      </p:sp>
      <p:sp>
        <p:nvSpPr>
          <p:cNvPr id="27" name="Rectangle 1">
            <a:extLst>
              <a:ext uri="{FF2B5EF4-FFF2-40B4-BE49-F238E27FC236}">
                <a16:creationId xmlns:a16="http://schemas.microsoft.com/office/drawing/2014/main" id="{5C5EEBD5-EA34-467E-101B-573AC843E71E}"/>
              </a:ext>
            </a:extLst>
          </p:cNvPr>
          <p:cNvSpPr>
            <a:spLocks noChangeArrowheads="1"/>
          </p:cNvSpPr>
          <p:nvPr/>
        </p:nvSpPr>
        <p:spPr bwMode="auto">
          <a:xfrm flipV="1">
            <a:off x="-818112" y="4474282"/>
            <a:ext cx="1644241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pitchFamily="2"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8194" name="Picture 2">
            <a:extLst>
              <a:ext uri="{FF2B5EF4-FFF2-40B4-BE49-F238E27FC236}">
                <a16:creationId xmlns:a16="http://schemas.microsoft.com/office/drawing/2014/main" id="{C68A3527-089F-72B9-8198-EC96E0D82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4084" y="1575716"/>
            <a:ext cx="9714528" cy="3706568"/>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a:extLst>
              <a:ext uri="{FF2B5EF4-FFF2-40B4-BE49-F238E27FC236}">
                <a16:creationId xmlns:a16="http://schemas.microsoft.com/office/drawing/2014/main" id="{2944D582-EA90-622B-9193-2CCCF3023B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7792" y="5245358"/>
            <a:ext cx="1051116" cy="73024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7E9F978D-D1C2-0361-D489-E6CD322B82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89016" y="5245358"/>
            <a:ext cx="1051116" cy="540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361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571338-B473-D84C-B241-CCA527FAAAFA}"/>
              </a:ext>
            </a:extLst>
          </p:cNvPr>
          <p:cNvSpPr txBox="1">
            <a:spLocks/>
          </p:cNvSpPr>
          <p:nvPr/>
        </p:nvSpPr>
        <p:spPr>
          <a:xfrm>
            <a:off x="719909" y="346313"/>
            <a:ext cx="10756744" cy="901204"/>
          </a:xfrm>
          <a:prstGeom prst="rect">
            <a:avLst/>
          </a:prstGeom>
          <a:noFill/>
          <a:ln>
            <a:noFill/>
          </a:ln>
          <a:effectLst/>
        </p:spPr>
        <p:txBody>
          <a:bodyPr/>
          <a:lstStyle>
            <a:lvl1pPr algn="l" defTabSz="457200" rtl="0" eaLnBrk="1" latinLnBrk="0" hangingPunct="1">
              <a:spcBef>
                <a:spcPct val="0"/>
              </a:spcBef>
              <a:buNone/>
              <a:defRPr sz="5400" b="1" kern="1200">
                <a:solidFill>
                  <a:srgbClr val="A90533"/>
                </a:solidFill>
                <a:effectLst/>
                <a:latin typeface="Benton Sans" panose="02000504020000020004" pitchFamily="2" charset="77"/>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2400" dirty="0">
                <a:solidFill>
                  <a:srgbClr val="FF4E00"/>
                </a:solidFill>
                <a:latin typeface="Arial" panose="020B0604020202020204" pitchFamily="34" charset="0"/>
                <a:cs typeface="Arial" panose="020B0604020202020204" pitchFamily="34" charset="0"/>
              </a:rPr>
              <a:t>Mannington Mills Inc.</a:t>
            </a:r>
          </a:p>
        </p:txBody>
      </p:sp>
      <p:sp>
        <p:nvSpPr>
          <p:cNvPr id="27" name="Rectangle 1">
            <a:extLst>
              <a:ext uri="{FF2B5EF4-FFF2-40B4-BE49-F238E27FC236}">
                <a16:creationId xmlns:a16="http://schemas.microsoft.com/office/drawing/2014/main" id="{5C5EEBD5-EA34-467E-101B-573AC843E71E}"/>
              </a:ext>
            </a:extLst>
          </p:cNvPr>
          <p:cNvSpPr>
            <a:spLocks noChangeArrowheads="1"/>
          </p:cNvSpPr>
          <p:nvPr/>
        </p:nvSpPr>
        <p:spPr bwMode="auto">
          <a:xfrm flipV="1">
            <a:off x="-818112" y="4474282"/>
            <a:ext cx="1644241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pitchFamily="2"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3C0D8897-9D74-E1BF-C798-177935F2FA60}"/>
              </a:ext>
            </a:extLst>
          </p:cNvPr>
          <p:cNvSpPr txBox="1"/>
          <p:nvPr/>
        </p:nvSpPr>
        <p:spPr>
          <a:xfrm>
            <a:off x="719909" y="1330947"/>
            <a:ext cx="9552804" cy="2554545"/>
          </a:xfrm>
          <a:prstGeom prst="rect">
            <a:avLst/>
          </a:prstGeom>
          <a:noFill/>
        </p:spPr>
        <p:txBody>
          <a:bodyPr wrap="square">
            <a:spAutoFit/>
          </a:bodyPr>
          <a:lstStyle/>
          <a:p>
            <a:pPr marL="285750" indent="-285750" algn="l" rtl="0"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rPr>
              <a:t>108 years old, Five Generations of Family Ownership</a:t>
            </a:r>
            <a:r>
              <a:rPr lang="en-US" sz="2000" b="0" i="0" dirty="0">
                <a:solidFill>
                  <a:srgbClr val="000000"/>
                </a:solidFill>
                <a:effectLst/>
                <a:latin typeface="Arial" panose="020B0604020202020204" pitchFamily="34" charset="0"/>
              </a:rPr>
              <a:t>​</a:t>
            </a:r>
            <a:endParaRPr lang="en-US" sz="2000" b="0" i="0" dirty="0">
              <a:solidFill>
                <a:srgbClr val="333333"/>
              </a:solidFill>
              <a:effectLst/>
              <a:latin typeface="Arial" panose="020B0604020202020204" pitchFamily="34" charset="0"/>
            </a:endParaRPr>
          </a:p>
          <a:p>
            <a:pPr marL="285750" indent="-285750" algn="l" rtl="0"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rPr>
              <a:t>Residential Floor Covering (Mannington &amp; Phenix Carpet)</a:t>
            </a:r>
            <a:r>
              <a:rPr lang="en-US" sz="2000" b="0" i="0" dirty="0">
                <a:solidFill>
                  <a:srgbClr val="000000"/>
                </a:solidFill>
                <a:effectLst/>
                <a:latin typeface="Arial" panose="020B0604020202020204" pitchFamily="34" charset="0"/>
              </a:rPr>
              <a:t>​</a:t>
            </a:r>
            <a:endParaRPr lang="en-US" sz="2000" b="0" i="0" dirty="0">
              <a:solidFill>
                <a:srgbClr val="333333"/>
              </a:solidFill>
              <a:effectLst/>
              <a:latin typeface="Arial" panose="020B0604020202020204" pitchFamily="34" charset="0"/>
            </a:endParaRPr>
          </a:p>
          <a:p>
            <a:pPr marL="285750" indent="-285750" algn="l" rtl="0"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rPr>
              <a:t>Commercial Floor Covering (Mannington Commercial)</a:t>
            </a:r>
            <a:r>
              <a:rPr lang="en-US" sz="2000" b="0" i="0" dirty="0">
                <a:solidFill>
                  <a:srgbClr val="000000"/>
                </a:solidFill>
                <a:effectLst/>
                <a:latin typeface="Arial" panose="020B0604020202020204" pitchFamily="34" charset="0"/>
              </a:rPr>
              <a:t>​</a:t>
            </a:r>
            <a:endParaRPr lang="en-US" sz="2000" b="0" i="0" dirty="0">
              <a:solidFill>
                <a:srgbClr val="333333"/>
              </a:solidFill>
              <a:effectLst/>
              <a:latin typeface="Arial" panose="020B0604020202020204" pitchFamily="34" charset="0"/>
            </a:endParaRPr>
          </a:p>
          <a:p>
            <a:pPr marL="285750" indent="-285750" algn="l" rtl="0" fontAlgn="base">
              <a:buFont typeface="Arial" panose="020B0604020202020204" pitchFamily="34" charset="0"/>
              <a:buChar char="•"/>
            </a:pPr>
            <a:r>
              <a:rPr lang="en-US" sz="2000" b="0" i="0" dirty="0">
                <a:solidFill>
                  <a:srgbClr val="000000"/>
                </a:solidFill>
                <a:effectLst/>
                <a:latin typeface="Arial" panose="020B0604020202020204" pitchFamily="34" charset="0"/>
              </a:rPr>
              <a:t>​</a:t>
            </a:r>
            <a:endParaRPr lang="en-US" sz="2000" b="0" i="0" dirty="0">
              <a:solidFill>
                <a:srgbClr val="333333"/>
              </a:solidFill>
              <a:effectLst/>
              <a:latin typeface="Arial" panose="020B0604020202020204" pitchFamily="34" charset="0"/>
            </a:endParaRPr>
          </a:p>
          <a:p>
            <a:pPr marL="285750" indent="-285750" algn="l" rtl="0"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rPr>
              <a:t>SAP ECC 6.05 (</a:t>
            </a:r>
            <a:r>
              <a:rPr lang="en-US" sz="2000" b="0" i="0" u="none" strike="noStrike" dirty="0" err="1">
                <a:solidFill>
                  <a:srgbClr val="000000"/>
                </a:solidFill>
                <a:effectLst/>
                <a:latin typeface="Arial" panose="020B0604020202020204" pitchFamily="34" charset="0"/>
              </a:rPr>
              <a:t>Netweaver</a:t>
            </a:r>
            <a:r>
              <a:rPr lang="en-US" sz="2000" b="0" i="0" u="none" strike="noStrike" dirty="0">
                <a:solidFill>
                  <a:srgbClr val="000000"/>
                </a:solidFill>
                <a:effectLst/>
                <a:latin typeface="Arial" panose="020B0604020202020204" pitchFamily="34" charset="0"/>
              </a:rPr>
              <a:t> 7.02)</a:t>
            </a:r>
            <a:r>
              <a:rPr lang="en-US" sz="2000" b="0" i="0" dirty="0">
                <a:solidFill>
                  <a:srgbClr val="000000"/>
                </a:solidFill>
                <a:effectLst/>
                <a:latin typeface="Arial" panose="020B0604020202020204" pitchFamily="34" charset="0"/>
              </a:rPr>
              <a:t>​</a:t>
            </a:r>
            <a:endParaRPr lang="en-US" sz="2000" b="0" i="0" dirty="0">
              <a:solidFill>
                <a:srgbClr val="333333"/>
              </a:solidFill>
              <a:effectLst/>
              <a:latin typeface="Arial" panose="020B0604020202020204" pitchFamily="34" charset="0"/>
            </a:endParaRPr>
          </a:p>
          <a:p>
            <a:pPr marL="285750" indent="-285750" algn="l" rtl="0"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rPr>
              <a:t>Mill Solutions, Pricing, Inventory Controls . . .</a:t>
            </a:r>
            <a:r>
              <a:rPr lang="en-US" sz="2000" b="0" i="0" dirty="0">
                <a:solidFill>
                  <a:srgbClr val="000000"/>
                </a:solidFill>
                <a:effectLst/>
                <a:latin typeface="Arial" panose="020B0604020202020204" pitchFamily="34" charset="0"/>
              </a:rPr>
              <a:t>​</a:t>
            </a:r>
            <a:endParaRPr lang="en-US" sz="2000" b="0" i="0" dirty="0">
              <a:solidFill>
                <a:srgbClr val="333333"/>
              </a:solidFill>
              <a:effectLst/>
              <a:latin typeface="Arial" panose="020B0604020202020204" pitchFamily="34" charset="0"/>
            </a:endParaRPr>
          </a:p>
          <a:p>
            <a:pPr marL="285750" indent="-285750" algn="l" rtl="0" fontAlgn="base">
              <a:buFont typeface="Arial" panose="020B0604020202020204" pitchFamily="34" charset="0"/>
              <a:buChar char="•"/>
            </a:pPr>
            <a:r>
              <a:rPr lang="en-US" sz="2000" b="0" i="0" u="none" strike="noStrike" dirty="0" err="1">
                <a:solidFill>
                  <a:srgbClr val="000000"/>
                </a:solidFill>
                <a:effectLst/>
                <a:latin typeface="Arial" panose="020B0604020202020204" pitchFamily="34" charset="0"/>
              </a:rPr>
              <a:t>Salesforce.com</a:t>
            </a:r>
            <a:r>
              <a:rPr lang="en-US" sz="2000" b="0" i="0" u="none" strike="noStrike" dirty="0">
                <a:solidFill>
                  <a:srgbClr val="000000"/>
                </a:solidFill>
                <a:effectLst/>
                <a:latin typeface="Arial" panose="020B0604020202020204" pitchFamily="34" charset="0"/>
              </a:rPr>
              <a:t> (Single Org/Instance)</a:t>
            </a:r>
            <a:r>
              <a:rPr lang="en-US" sz="2000" b="0" i="0" dirty="0">
                <a:solidFill>
                  <a:srgbClr val="000000"/>
                </a:solidFill>
                <a:effectLst/>
                <a:latin typeface="Arial" panose="020B0604020202020204" pitchFamily="34" charset="0"/>
              </a:rPr>
              <a:t>​</a:t>
            </a:r>
            <a:endParaRPr lang="en-US" sz="2000" b="0" i="0" dirty="0">
              <a:solidFill>
                <a:srgbClr val="333333"/>
              </a:solidFill>
              <a:effectLst/>
              <a:latin typeface="Arial" panose="020B0604020202020204" pitchFamily="34" charset="0"/>
            </a:endParaRPr>
          </a:p>
          <a:p>
            <a:pPr marL="285750" indent="-285750" algn="l" rtl="0"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rPr>
              <a:t>Sales, Service, Claims, and Customer Portals</a:t>
            </a:r>
            <a:endParaRPr lang="en-US" sz="2000" b="0" i="0" dirty="0">
              <a:solidFill>
                <a:srgbClr val="333333"/>
              </a:solidFill>
              <a:effectLst/>
              <a:latin typeface="Arial" panose="020B0604020202020204" pitchFamily="34" charset="0"/>
            </a:endParaRPr>
          </a:p>
        </p:txBody>
      </p:sp>
      <p:pic>
        <p:nvPicPr>
          <p:cNvPr id="5" name="Picture 2">
            <a:extLst>
              <a:ext uri="{FF2B5EF4-FFF2-40B4-BE49-F238E27FC236}">
                <a16:creationId xmlns:a16="http://schemas.microsoft.com/office/drawing/2014/main" id="{BD9D3499-396B-03BE-8632-6BAFDCDD4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4013" y="5206258"/>
            <a:ext cx="2400300" cy="641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766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571338-B473-D84C-B241-CCA527FAAAFA}"/>
              </a:ext>
            </a:extLst>
          </p:cNvPr>
          <p:cNvSpPr txBox="1">
            <a:spLocks/>
          </p:cNvSpPr>
          <p:nvPr/>
        </p:nvSpPr>
        <p:spPr>
          <a:xfrm>
            <a:off x="719909" y="346313"/>
            <a:ext cx="10756744" cy="901204"/>
          </a:xfrm>
          <a:prstGeom prst="rect">
            <a:avLst/>
          </a:prstGeom>
          <a:noFill/>
          <a:ln>
            <a:noFill/>
          </a:ln>
          <a:effectLst/>
        </p:spPr>
        <p:txBody>
          <a:bodyPr/>
          <a:lstStyle>
            <a:lvl1pPr algn="l" defTabSz="457200" rtl="0" eaLnBrk="1" latinLnBrk="0" hangingPunct="1">
              <a:spcBef>
                <a:spcPct val="0"/>
              </a:spcBef>
              <a:buNone/>
              <a:defRPr sz="5400" b="1" kern="1200">
                <a:solidFill>
                  <a:srgbClr val="A90533"/>
                </a:solidFill>
                <a:effectLst/>
                <a:latin typeface="Benton Sans" panose="02000504020000020004" pitchFamily="2" charset="77"/>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2400" dirty="0">
                <a:solidFill>
                  <a:srgbClr val="FF4E00"/>
                </a:solidFill>
                <a:latin typeface="Arial" panose="020B0604020202020204" pitchFamily="34" charset="0"/>
                <a:cs typeface="Arial" panose="020B0604020202020204" pitchFamily="34" charset="0"/>
              </a:rPr>
              <a:t>Challenges Prior to enosix</a:t>
            </a:r>
          </a:p>
        </p:txBody>
      </p:sp>
      <p:sp>
        <p:nvSpPr>
          <p:cNvPr id="27" name="Rectangle 1">
            <a:extLst>
              <a:ext uri="{FF2B5EF4-FFF2-40B4-BE49-F238E27FC236}">
                <a16:creationId xmlns:a16="http://schemas.microsoft.com/office/drawing/2014/main" id="{5C5EEBD5-EA34-467E-101B-573AC843E71E}"/>
              </a:ext>
            </a:extLst>
          </p:cNvPr>
          <p:cNvSpPr>
            <a:spLocks noChangeArrowheads="1"/>
          </p:cNvSpPr>
          <p:nvPr/>
        </p:nvSpPr>
        <p:spPr bwMode="auto">
          <a:xfrm flipV="1">
            <a:off x="-818112" y="4474282"/>
            <a:ext cx="1644241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pitchFamily="2"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3C0D8897-9D74-E1BF-C798-177935F2FA60}"/>
              </a:ext>
            </a:extLst>
          </p:cNvPr>
          <p:cNvSpPr txBox="1"/>
          <p:nvPr/>
        </p:nvSpPr>
        <p:spPr>
          <a:xfrm>
            <a:off x="719909" y="1330947"/>
            <a:ext cx="9552804" cy="3477875"/>
          </a:xfrm>
          <a:prstGeom prst="rect">
            <a:avLst/>
          </a:prstGeom>
          <a:noFill/>
        </p:spPr>
        <p:txBody>
          <a:bodyPr wrap="square">
            <a:spAutoFit/>
          </a:bodyPr>
          <a:lstStyle/>
          <a:p>
            <a:pPr marL="285750" indent="-285750" algn="l" rtl="0"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rPr>
              <a:t>Sales needs information in SAP (Stock, Pricing, Order Status)</a:t>
            </a:r>
            <a:r>
              <a:rPr lang="en-US" sz="2000" b="0" i="0" dirty="0">
                <a:solidFill>
                  <a:srgbClr val="000000"/>
                </a:solidFill>
                <a:effectLst/>
                <a:latin typeface="Arial" panose="020B0604020202020204" pitchFamily="34" charset="0"/>
              </a:rPr>
              <a:t>​</a:t>
            </a:r>
            <a:endParaRPr lang="en-US" sz="2000" b="0" i="0" dirty="0">
              <a:solidFill>
                <a:srgbClr val="333333"/>
              </a:solidFill>
              <a:effectLst/>
              <a:latin typeface="Arial" panose="020B0604020202020204" pitchFamily="34" charset="0"/>
            </a:endParaRPr>
          </a:p>
          <a:p>
            <a:pPr marL="742950" lvl="1" indent="-285750"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rPr>
              <a:t>Email/Phone Burden on Sales and Customer Service</a:t>
            </a:r>
            <a:r>
              <a:rPr lang="en-US" sz="2000" b="0" i="0" dirty="0">
                <a:solidFill>
                  <a:srgbClr val="000000"/>
                </a:solidFill>
                <a:effectLst/>
                <a:latin typeface="Arial" panose="020B0604020202020204" pitchFamily="34" charset="0"/>
              </a:rPr>
              <a:t>​</a:t>
            </a:r>
            <a:endParaRPr lang="en-US" sz="2000" b="0" i="0" dirty="0">
              <a:solidFill>
                <a:srgbClr val="333333"/>
              </a:solidFill>
              <a:effectLst/>
              <a:latin typeface="Arial" panose="020B0604020202020204" pitchFamily="34" charset="0"/>
            </a:endParaRPr>
          </a:p>
          <a:p>
            <a:pPr marL="285750" indent="-285750" algn="l" rtl="0"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rPr>
              <a:t>“Swivel Chair” Business Processes</a:t>
            </a:r>
            <a:r>
              <a:rPr lang="en-US" sz="2000" b="0" i="0" dirty="0">
                <a:solidFill>
                  <a:srgbClr val="000000"/>
                </a:solidFill>
                <a:effectLst/>
                <a:latin typeface="Arial" panose="020B0604020202020204" pitchFamily="34" charset="0"/>
              </a:rPr>
              <a:t>​</a:t>
            </a:r>
            <a:endParaRPr lang="en-US" sz="2000" b="0" i="0" dirty="0">
              <a:solidFill>
                <a:srgbClr val="333333"/>
              </a:solidFill>
              <a:effectLst/>
              <a:latin typeface="Arial" panose="020B0604020202020204" pitchFamily="34" charset="0"/>
            </a:endParaRPr>
          </a:p>
          <a:p>
            <a:pPr marL="742950" lvl="1" indent="-285750"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rPr>
              <a:t>Price Level Changes</a:t>
            </a:r>
            <a:r>
              <a:rPr lang="en-US" sz="2000" b="0" i="0" dirty="0">
                <a:solidFill>
                  <a:srgbClr val="000000"/>
                </a:solidFill>
                <a:effectLst/>
                <a:latin typeface="Arial" panose="020B0604020202020204" pitchFamily="34" charset="0"/>
              </a:rPr>
              <a:t>​</a:t>
            </a:r>
            <a:endParaRPr lang="en-US" sz="2000" b="0" i="0" dirty="0">
              <a:solidFill>
                <a:srgbClr val="333333"/>
              </a:solidFill>
              <a:effectLst/>
              <a:latin typeface="Arial" panose="020B0604020202020204" pitchFamily="34" charset="0"/>
            </a:endParaRPr>
          </a:p>
          <a:p>
            <a:pPr marL="742950" lvl="1" indent="-285750"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rPr>
              <a:t>Pricing Approvals</a:t>
            </a:r>
            <a:r>
              <a:rPr lang="en-US" sz="2000" b="0" i="0" dirty="0">
                <a:solidFill>
                  <a:srgbClr val="000000"/>
                </a:solidFill>
                <a:effectLst/>
                <a:latin typeface="Arial" panose="020B0604020202020204" pitchFamily="34" charset="0"/>
              </a:rPr>
              <a:t>​</a:t>
            </a:r>
            <a:endParaRPr lang="en-US" sz="2000" b="0" i="0" dirty="0">
              <a:solidFill>
                <a:srgbClr val="333333"/>
              </a:solidFill>
              <a:effectLst/>
              <a:latin typeface="Arial" panose="020B0604020202020204" pitchFamily="34" charset="0"/>
            </a:endParaRPr>
          </a:p>
          <a:p>
            <a:pPr marL="285750" indent="-285750" algn="l" rtl="0"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rPr>
              <a:t>Poor Data Visibility</a:t>
            </a:r>
            <a:r>
              <a:rPr lang="en-US" sz="2000" b="0" i="0" dirty="0">
                <a:solidFill>
                  <a:srgbClr val="000000"/>
                </a:solidFill>
                <a:effectLst/>
                <a:latin typeface="Arial" panose="020B0604020202020204" pitchFamily="34" charset="0"/>
              </a:rPr>
              <a:t>​</a:t>
            </a:r>
            <a:endParaRPr lang="en-US" sz="2000" b="0" i="0" dirty="0">
              <a:solidFill>
                <a:srgbClr val="333333"/>
              </a:solidFill>
              <a:effectLst/>
              <a:latin typeface="Arial" panose="020B0604020202020204" pitchFamily="34" charset="0"/>
            </a:endParaRPr>
          </a:p>
          <a:p>
            <a:pPr marL="742950" lvl="1" indent="-285750"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rPr>
              <a:t>Customer Master</a:t>
            </a:r>
            <a:r>
              <a:rPr lang="en-US" sz="2000" b="0" i="0" dirty="0">
                <a:solidFill>
                  <a:srgbClr val="000000"/>
                </a:solidFill>
                <a:effectLst/>
                <a:latin typeface="Arial" panose="020B0604020202020204" pitchFamily="34" charset="0"/>
              </a:rPr>
              <a:t>​</a:t>
            </a:r>
            <a:endParaRPr lang="en-US" sz="2000" b="0" i="0" dirty="0">
              <a:solidFill>
                <a:srgbClr val="333333"/>
              </a:solidFill>
              <a:effectLst/>
              <a:latin typeface="Arial" panose="020B0604020202020204" pitchFamily="34" charset="0"/>
            </a:endParaRPr>
          </a:p>
          <a:p>
            <a:pPr marL="742950" lvl="1" indent="-285750"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rPr>
              <a:t>Account Order Data</a:t>
            </a:r>
            <a:r>
              <a:rPr lang="en-US" sz="2000" b="0" i="0" dirty="0">
                <a:solidFill>
                  <a:srgbClr val="000000"/>
                </a:solidFill>
                <a:effectLst/>
                <a:latin typeface="Arial" panose="020B0604020202020204" pitchFamily="34" charset="0"/>
              </a:rPr>
              <a:t>​</a:t>
            </a:r>
            <a:endParaRPr lang="en-US" sz="2000" b="0" i="0" dirty="0">
              <a:solidFill>
                <a:srgbClr val="333333"/>
              </a:solidFill>
              <a:effectLst/>
              <a:latin typeface="Arial" panose="020B0604020202020204" pitchFamily="34" charset="0"/>
            </a:endParaRPr>
          </a:p>
          <a:p>
            <a:pPr marL="742950" lvl="1" indent="-285750"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rPr>
              <a:t>Invoices</a:t>
            </a:r>
            <a:r>
              <a:rPr lang="en-US" sz="2000" b="0" i="0" dirty="0">
                <a:solidFill>
                  <a:srgbClr val="000000"/>
                </a:solidFill>
                <a:effectLst/>
                <a:latin typeface="Arial" panose="020B0604020202020204" pitchFamily="34" charset="0"/>
              </a:rPr>
              <a:t>​</a:t>
            </a:r>
            <a:endParaRPr lang="en-US" sz="2000" b="0" i="0" dirty="0">
              <a:solidFill>
                <a:srgbClr val="333333"/>
              </a:solidFill>
              <a:effectLst/>
              <a:latin typeface="Arial" panose="020B0604020202020204" pitchFamily="34" charset="0"/>
            </a:endParaRPr>
          </a:p>
          <a:p>
            <a:pPr marL="285750" indent="-285750" algn="l" rtl="0"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rPr>
              <a:t>Multiple Expensive Integration Systems</a:t>
            </a:r>
            <a:r>
              <a:rPr lang="en-US" sz="2000" b="0" i="0" dirty="0">
                <a:solidFill>
                  <a:srgbClr val="000000"/>
                </a:solidFill>
                <a:effectLst/>
                <a:latin typeface="Arial" panose="020B0604020202020204" pitchFamily="34" charset="0"/>
              </a:rPr>
              <a:t>​</a:t>
            </a:r>
            <a:endParaRPr lang="en-US" sz="2000" b="0" i="0" dirty="0">
              <a:solidFill>
                <a:srgbClr val="333333"/>
              </a:solidFill>
              <a:effectLst/>
              <a:latin typeface="Arial" panose="020B0604020202020204" pitchFamily="34" charset="0"/>
            </a:endParaRPr>
          </a:p>
          <a:p>
            <a:pPr marL="285750" indent="-285750" algn="l" rtl="0"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rPr>
              <a:t>Multiple Customer Portals for Different Functions</a:t>
            </a:r>
            <a:endParaRPr lang="en-US" sz="2000" b="0" i="0" dirty="0">
              <a:solidFill>
                <a:srgbClr val="333333"/>
              </a:solidFill>
              <a:effectLst/>
              <a:latin typeface="Arial" panose="020B0604020202020204" pitchFamily="34" charset="0"/>
            </a:endParaRPr>
          </a:p>
        </p:txBody>
      </p:sp>
      <p:pic>
        <p:nvPicPr>
          <p:cNvPr id="2" name="Picture 2">
            <a:extLst>
              <a:ext uri="{FF2B5EF4-FFF2-40B4-BE49-F238E27FC236}">
                <a16:creationId xmlns:a16="http://schemas.microsoft.com/office/drawing/2014/main" id="{23F2208F-B71C-B382-308A-7C6E238143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4013" y="5206258"/>
            <a:ext cx="2400300" cy="641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929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571338-B473-D84C-B241-CCA527FAAAFA}"/>
              </a:ext>
            </a:extLst>
          </p:cNvPr>
          <p:cNvSpPr txBox="1">
            <a:spLocks/>
          </p:cNvSpPr>
          <p:nvPr/>
        </p:nvSpPr>
        <p:spPr>
          <a:xfrm>
            <a:off x="719909" y="346313"/>
            <a:ext cx="10756744" cy="901204"/>
          </a:xfrm>
          <a:prstGeom prst="rect">
            <a:avLst/>
          </a:prstGeom>
          <a:noFill/>
          <a:ln>
            <a:noFill/>
          </a:ln>
          <a:effectLst/>
        </p:spPr>
        <p:txBody>
          <a:bodyPr/>
          <a:lstStyle>
            <a:lvl1pPr algn="l" defTabSz="457200" rtl="0" eaLnBrk="1" latinLnBrk="0" hangingPunct="1">
              <a:spcBef>
                <a:spcPct val="0"/>
              </a:spcBef>
              <a:buNone/>
              <a:defRPr sz="5400" b="1" kern="1200">
                <a:solidFill>
                  <a:srgbClr val="A90533"/>
                </a:solidFill>
                <a:effectLst/>
                <a:latin typeface="Benton Sans" panose="02000504020000020004" pitchFamily="2" charset="77"/>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2400" dirty="0">
                <a:solidFill>
                  <a:srgbClr val="FF4E00"/>
                </a:solidFill>
                <a:latin typeface="Arial" panose="020B0604020202020204" pitchFamily="34" charset="0"/>
                <a:cs typeface="Arial" panose="020B0604020202020204" pitchFamily="34" charset="0"/>
              </a:rPr>
              <a:t>enosix for Sales</a:t>
            </a:r>
          </a:p>
        </p:txBody>
      </p:sp>
      <p:sp>
        <p:nvSpPr>
          <p:cNvPr id="27" name="Rectangle 1">
            <a:extLst>
              <a:ext uri="{FF2B5EF4-FFF2-40B4-BE49-F238E27FC236}">
                <a16:creationId xmlns:a16="http://schemas.microsoft.com/office/drawing/2014/main" id="{5C5EEBD5-EA34-467E-101B-573AC843E71E}"/>
              </a:ext>
            </a:extLst>
          </p:cNvPr>
          <p:cNvSpPr>
            <a:spLocks noChangeArrowheads="1"/>
          </p:cNvSpPr>
          <p:nvPr/>
        </p:nvSpPr>
        <p:spPr bwMode="auto">
          <a:xfrm flipV="1">
            <a:off x="-832399" y="4485656"/>
            <a:ext cx="1644241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pitchFamily="2"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3C0D8897-9D74-E1BF-C798-177935F2FA60}"/>
              </a:ext>
            </a:extLst>
          </p:cNvPr>
          <p:cNvSpPr txBox="1"/>
          <p:nvPr/>
        </p:nvSpPr>
        <p:spPr>
          <a:xfrm>
            <a:off x="719909" y="1330947"/>
            <a:ext cx="9552804" cy="3785652"/>
          </a:xfrm>
          <a:prstGeom prst="rect">
            <a:avLst/>
          </a:prstGeom>
          <a:noFill/>
        </p:spPr>
        <p:txBody>
          <a:bodyPr wrap="square">
            <a:spAutoFit/>
          </a:bodyPr>
          <a:lstStyle/>
          <a:p>
            <a:pPr marL="285750" indent="-285750" algn="l" rtl="0" fontAlgn="base">
              <a:buFont typeface="Arial" panose="020B0604020202020204" pitchFamily="34" charset="0"/>
              <a:buChar char="•"/>
            </a:pPr>
            <a:r>
              <a:rPr lang="en-US" sz="2000" b="0" i="0" u="none" strike="noStrike" dirty="0">
                <a:solidFill>
                  <a:srgbClr val="000000"/>
                </a:solidFill>
                <a:effectLst/>
                <a:latin typeface="Poppins" pitchFamily="2" charset="77"/>
              </a:rPr>
              <a:t>enosix Surface (Real-time SAP Data visibility)</a:t>
            </a:r>
            <a:r>
              <a:rPr lang="en-US" sz="2000" b="0" i="0" dirty="0">
                <a:solidFill>
                  <a:srgbClr val="000000"/>
                </a:solidFill>
                <a:effectLst/>
                <a:latin typeface="Poppins" pitchFamily="2" charset="77"/>
              </a:rPr>
              <a:t>​</a:t>
            </a:r>
            <a:endParaRPr lang="en-US" sz="2000" b="0" i="0" dirty="0">
              <a:solidFill>
                <a:srgbClr val="333333"/>
              </a:solidFill>
              <a:effectLst/>
              <a:latin typeface="Arial" panose="020B0604020202020204" pitchFamily="34" charset="0"/>
            </a:endParaRPr>
          </a:p>
          <a:p>
            <a:pPr marL="742950" lvl="1" indent="-285750"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rPr>
              <a:t>Provide Real Time Order Status</a:t>
            </a:r>
            <a:r>
              <a:rPr lang="en-US" sz="2000" b="0" i="0" dirty="0">
                <a:solidFill>
                  <a:srgbClr val="000000"/>
                </a:solidFill>
                <a:effectLst/>
                <a:latin typeface="Arial" panose="020B0604020202020204" pitchFamily="34" charset="0"/>
              </a:rPr>
              <a:t>​</a:t>
            </a:r>
            <a:endParaRPr lang="en-US" sz="2000" b="0" i="0" dirty="0">
              <a:solidFill>
                <a:srgbClr val="333333"/>
              </a:solidFill>
              <a:effectLst/>
              <a:latin typeface="Arial" panose="020B0604020202020204" pitchFamily="34" charset="0"/>
            </a:endParaRPr>
          </a:p>
          <a:p>
            <a:pPr marL="742950" lvl="1" indent="-285750"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rPr>
              <a:t>Forward BOL and Shipping Information</a:t>
            </a:r>
            <a:r>
              <a:rPr lang="en-US" sz="2000" b="0" i="0" dirty="0">
                <a:solidFill>
                  <a:srgbClr val="000000"/>
                </a:solidFill>
                <a:effectLst/>
                <a:latin typeface="Arial" panose="020B0604020202020204" pitchFamily="34" charset="0"/>
              </a:rPr>
              <a:t>​</a:t>
            </a:r>
            <a:endParaRPr lang="en-US" sz="2000" b="0" i="0" dirty="0">
              <a:solidFill>
                <a:srgbClr val="333333"/>
              </a:solidFill>
              <a:effectLst/>
              <a:latin typeface="Arial" panose="020B0604020202020204" pitchFamily="34" charset="0"/>
            </a:endParaRPr>
          </a:p>
          <a:p>
            <a:pPr marL="742950" lvl="1" indent="-285750"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rPr>
              <a:t>Access Invoices</a:t>
            </a:r>
            <a:r>
              <a:rPr lang="en-US" sz="2000" b="0" i="0" dirty="0">
                <a:solidFill>
                  <a:srgbClr val="000000"/>
                </a:solidFill>
                <a:effectLst/>
                <a:latin typeface="Arial" panose="020B0604020202020204" pitchFamily="34" charset="0"/>
              </a:rPr>
              <a:t>​</a:t>
            </a:r>
            <a:endParaRPr lang="en-US" sz="2000" b="0" i="0" dirty="0">
              <a:solidFill>
                <a:srgbClr val="333333"/>
              </a:solidFill>
              <a:effectLst/>
              <a:latin typeface="Arial" panose="020B0604020202020204" pitchFamily="34" charset="0"/>
            </a:endParaRPr>
          </a:p>
          <a:p>
            <a:pPr marL="742950" lvl="1" indent="-285750"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rPr>
              <a:t>See Complex Customer Data </a:t>
            </a:r>
            <a:r>
              <a:rPr lang="en-US" sz="2000" b="0" i="0" dirty="0">
                <a:solidFill>
                  <a:srgbClr val="000000"/>
                </a:solidFill>
                <a:effectLst/>
                <a:latin typeface="Arial" panose="020B0604020202020204" pitchFamily="34" charset="0"/>
              </a:rPr>
              <a:t>​</a:t>
            </a:r>
            <a:endParaRPr lang="en-US" sz="2000" b="0" i="0" dirty="0">
              <a:solidFill>
                <a:srgbClr val="333333"/>
              </a:solidFill>
              <a:effectLst/>
              <a:latin typeface="Arial" panose="020B0604020202020204" pitchFamily="34" charset="0"/>
            </a:endParaRPr>
          </a:p>
          <a:p>
            <a:pPr marL="285750" indent="-285750" algn="l" rtl="0" fontAlgn="base">
              <a:buFont typeface="Arial" panose="020B0604020202020204" pitchFamily="34" charset="0"/>
              <a:buChar char="•"/>
            </a:pPr>
            <a:endParaRPr lang="en-US" sz="2000" b="0" i="0" dirty="0">
              <a:solidFill>
                <a:srgbClr val="333333"/>
              </a:solidFill>
              <a:effectLst/>
              <a:latin typeface="Arial" panose="020B0604020202020204" pitchFamily="34" charset="0"/>
            </a:endParaRPr>
          </a:p>
          <a:p>
            <a:pPr marL="285750" indent="-285750" algn="l" rtl="0" fontAlgn="base">
              <a:buFont typeface="Arial" panose="020B0604020202020204" pitchFamily="34" charset="0"/>
              <a:buChar char="•"/>
            </a:pPr>
            <a:r>
              <a:rPr lang="en-US" sz="2000" b="0" i="0" u="none" strike="noStrike" dirty="0">
                <a:solidFill>
                  <a:srgbClr val="000000"/>
                </a:solidFill>
                <a:effectLst/>
                <a:latin typeface="Poppins" pitchFamily="2" charset="77"/>
              </a:rPr>
              <a:t>enosix Transact (SAP Transactions)</a:t>
            </a:r>
            <a:r>
              <a:rPr lang="en-US" sz="2000" b="0" i="0" dirty="0">
                <a:solidFill>
                  <a:srgbClr val="000000"/>
                </a:solidFill>
                <a:effectLst/>
                <a:latin typeface="Poppins" pitchFamily="2" charset="77"/>
              </a:rPr>
              <a:t>​</a:t>
            </a:r>
            <a:endParaRPr lang="en-US" sz="2000" b="0" i="0" dirty="0">
              <a:solidFill>
                <a:srgbClr val="333333"/>
              </a:solidFill>
              <a:effectLst/>
              <a:latin typeface="Arial" panose="020B0604020202020204" pitchFamily="34" charset="0"/>
            </a:endParaRPr>
          </a:p>
          <a:p>
            <a:pPr marL="742950" lvl="1" indent="-285750"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rPr>
              <a:t>Download Price Sheets</a:t>
            </a:r>
            <a:r>
              <a:rPr lang="en-US" sz="2000" b="0" i="0" dirty="0">
                <a:solidFill>
                  <a:srgbClr val="000000"/>
                </a:solidFill>
                <a:effectLst/>
                <a:latin typeface="Arial" panose="020B0604020202020204" pitchFamily="34" charset="0"/>
              </a:rPr>
              <a:t>​</a:t>
            </a:r>
            <a:endParaRPr lang="en-US" sz="2000" b="0" i="0" dirty="0">
              <a:solidFill>
                <a:srgbClr val="333333"/>
              </a:solidFill>
              <a:effectLst/>
              <a:latin typeface="Arial" panose="020B0604020202020204" pitchFamily="34" charset="0"/>
            </a:endParaRPr>
          </a:p>
          <a:p>
            <a:pPr marL="742950" lvl="1" indent="-285750"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rPr>
              <a:t>View Inventory</a:t>
            </a:r>
            <a:r>
              <a:rPr lang="en-US" sz="2000" b="0" i="0" dirty="0">
                <a:solidFill>
                  <a:srgbClr val="000000"/>
                </a:solidFill>
                <a:effectLst/>
                <a:latin typeface="Arial" panose="020B0604020202020204" pitchFamily="34" charset="0"/>
              </a:rPr>
              <a:t>​</a:t>
            </a:r>
            <a:endParaRPr lang="en-US" sz="2000" b="0" i="0" dirty="0">
              <a:solidFill>
                <a:srgbClr val="333333"/>
              </a:solidFill>
              <a:effectLst/>
              <a:latin typeface="Arial" panose="020B0604020202020204" pitchFamily="34" charset="0"/>
            </a:endParaRPr>
          </a:p>
          <a:p>
            <a:pPr marL="742950" lvl="1" indent="-285750"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rPr>
              <a:t>Change Pricing for Customers</a:t>
            </a:r>
            <a:r>
              <a:rPr lang="en-US" sz="2000" b="0" i="0" dirty="0">
                <a:solidFill>
                  <a:srgbClr val="000000"/>
                </a:solidFill>
                <a:effectLst/>
                <a:latin typeface="Arial" panose="020B0604020202020204" pitchFamily="34" charset="0"/>
              </a:rPr>
              <a:t>​</a:t>
            </a:r>
            <a:endParaRPr lang="en-US" sz="2000" b="0" i="0" dirty="0">
              <a:solidFill>
                <a:srgbClr val="333333"/>
              </a:solidFill>
              <a:effectLst/>
              <a:latin typeface="Arial" panose="020B0604020202020204" pitchFamily="34" charset="0"/>
            </a:endParaRPr>
          </a:p>
          <a:p>
            <a:pPr marL="742950" lvl="1" indent="-285750"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rPr>
              <a:t>View Realtime ATP for Product</a:t>
            </a:r>
            <a:endParaRPr lang="en-US" sz="2000" b="0" i="0" dirty="0">
              <a:solidFill>
                <a:srgbClr val="333333"/>
              </a:solidFill>
              <a:effectLst/>
              <a:latin typeface="Arial" panose="020B0604020202020204" pitchFamily="34" charset="0"/>
            </a:endParaRPr>
          </a:p>
          <a:p>
            <a:pPr marL="285750" indent="-285750" algn="l" rtl="0" fontAlgn="base">
              <a:buFont typeface="Arial" panose="020B0604020202020204" pitchFamily="34" charset="0"/>
              <a:buChar char="•"/>
            </a:pPr>
            <a:endParaRPr lang="en-US" sz="2000" b="0" i="0" dirty="0">
              <a:solidFill>
                <a:srgbClr val="333333"/>
              </a:solidFill>
              <a:effectLst/>
              <a:latin typeface="Arial" panose="020B0604020202020204" pitchFamily="34" charset="0"/>
            </a:endParaRPr>
          </a:p>
        </p:txBody>
      </p:sp>
      <p:pic>
        <p:nvPicPr>
          <p:cNvPr id="2" name="Picture 2">
            <a:extLst>
              <a:ext uri="{FF2B5EF4-FFF2-40B4-BE49-F238E27FC236}">
                <a16:creationId xmlns:a16="http://schemas.microsoft.com/office/drawing/2014/main" id="{ACAD8429-24E3-18EE-E171-303E8B4A3F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4013" y="5206258"/>
            <a:ext cx="2400300" cy="641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176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571338-B473-D84C-B241-CCA527FAAAFA}"/>
              </a:ext>
            </a:extLst>
          </p:cNvPr>
          <p:cNvSpPr txBox="1">
            <a:spLocks/>
          </p:cNvSpPr>
          <p:nvPr/>
        </p:nvSpPr>
        <p:spPr>
          <a:xfrm>
            <a:off x="719909" y="346313"/>
            <a:ext cx="10756744" cy="901204"/>
          </a:xfrm>
          <a:prstGeom prst="rect">
            <a:avLst/>
          </a:prstGeom>
          <a:noFill/>
          <a:ln>
            <a:noFill/>
          </a:ln>
          <a:effectLst/>
        </p:spPr>
        <p:txBody>
          <a:bodyPr/>
          <a:lstStyle>
            <a:lvl1pPr algn="l" defTabSz="457200" rtl="0" eaLnBrk="1" latinLnBrk="0" hangingPunct="1">
              <a:spcBef>
                <a:spcPct val="0"/>
              </a:spcBef>
              <a:buNone/>
              <a:defRPr sz="5400" b="1" kern="1200">
                <a:solidFill>
                  <a:srgbClr val="A90533"/>
                </a:solidFill>
                <a:effectLst/>
                <a:latin typeface="Benton Sans" panose="02000504020000020004" pitchFamily="2" charset="77"/>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2400" dirty="0">
                <a:solidFill>
                  <a:srgbClr val="FF4E00"/>
                </a:solidFill>
                <a:latin typeface="Arial" panose="020B0604020202020204" pitchFamily="34" charset="0"/>
                <a:cs typeface="Arial" panose="020B0604020202020204" pitchFamily="34" charset="0"/>
              </a:rPr>
              <a:t>enosix for Customers (SFDC B2B Commerce)</a:t>
            </a:r>
          </a:p>
        </p:txBody>
      </p:sp>
      <p:sp>
        <p:nvSpPr>
          <p:cNvPr id="27" name="Rectangle 1">
            <a:extLst>
              <a:ext uri="{FF2B5EF4-FFF2-40B4-BE49-F238E27FC236}">
                <a16:creationId xmlns:a16="http://schemas.microsoft.com/office/drawing/2014/main" id="{5C5EEBD5-EA34-467E-101B-573AC843E71E}"/>
              </a:ext>
            </a:extLst>
          </p:cNvPr>
          <p:cNvSpPr>
            <a:spLocks noChangeArrowheads="1"/>
          </p:cNvSpPr>
          <p:nvPr/>
        </p:nvSpPr>
        <p:spPr bwMode="auto">
          <a:xfrm flipV="1">
            <a:off x="-832399" y="4485656"/>
            <a:ext cx="1644241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pitchFamily="2"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3C0D8897-9D74-E1BF-C798-177935F2FA60}"/>
              </a:ext>
            </a:extLst>
          </p:cNvPr>
          <p:cNvSpPr txBox="1"/>
          <p:nvPr/>
        </p:nvSpPr>
        <p:spPr>
          <a:xfrm>
            <a:off x="719909" y="1330947"/>
            <a:ext cx="9552804" cy="3785652"/>
          </a:xfrm>
          <a:prstGeom prst="rect">
            <a:avLst/>
          </a:prstGeom>
          <a:noFill/>
        </p:spPr>
        <p:txBody>
          <a:bodyPr wrap="square">
            <a:spAutoFit/>
          </a:bodyPr>
          <a:lstStyle/>
          <a:p>
            <a:pPr marL="285750" indent="-285750" algn="l"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enosix Commerce</a:t>
            </a:r>
            <a:r>
              <a:rPr lang="en-US" sz="1800" b="0" i="0" dirty="0">
                <a:solidFill>
                  <a:srgbClr val="000000"/>
                </a:solidFill>
                <a:effectLst/>
                <a:latin typeface="Arial" panose="020B0604020202020204" pitchFamily="34" charset="0"/>
              </a:rPr>
              <a:t>​</a:t>
            </a:r>
            <a:endParaRPr lang="en-US" sz="2000" b="0" i="0" dirty="0">
              <a:solidFill>
                <a:srgbClr val="333333"/>
              </a:solidFill>
              <a:effectLst/>
              <a:latin typeface="Arial" panose="020B0604020202020204" pitchFamily="34" charset="0"/>
            </a:endParaRPr>
          </a:p>
          <a:p>
            <a:pPr marL="742950" lvl="1" indent="-28575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Residential B2B Order Portal</a:t>
            </a:r>
            <a:r>
              <a:rPr lang="en-US" b="0" i="0" dirty="0">
                <a:solidFill>
                  <a:srgbClr val="000000"/>
                </a:solidFill>
                <a:effectLst/>
                <a:latin typeface="Arial" panose="020B0604020202020204" pitchFamily="34" charset="0"/>
              </a:rPr>
              <a:t>​</a:t>
            </a:r>
            <a:endParaRPr lang="en-US" sz="2000" b="0" i="0" dirty="0">
              <a:solidFill>
                <a:srgbClr val="333333"/>
              </a:solidFill>
              <a:effectLst/>
              <a:latin typeface="Arial" panose="020B0604020202020204" pitchFamily="34" charset="0"/>
            </a:endParaRPr>
          </a:p>
          <a:p>
            <a:pPr marL="1200150" lvl="2" indent="-28575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Real Time Pricing Calls</a:t>
            </a:r>
            <a:r>
              <a:rPr lang="en-US" b="0" i="0" dirty="0">
                <a:solidFill>
                  <a:srgbClr val="000000"/>
                </a:solidFill>
                <a:effectLst/>
                <a:latin typeface="Arial" panose="020B0604020202020204" pitchFamily="34" charset="0"/>
              </a:rPr>
              <a:t>​</a:t>
            </a:r>
            <a:endParaRPr lang="en-US" sz="2000" b="0" i="0" dirty="0">
              <a:solidFill>
                <a:srgbClr val="333333"/>
              </a:solidFill>
              <a:effectLst/>
              <a:latin typeface="Arial" panose="020B0604020202020204" pitchFamily="34" charset="0"/>
            </a:endParaRPr>
          </a:p>
          <a:p>
            <a:pPr marL="1200150" lvl="2" indent="-28575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Real Time Inventory Stock Check</a:t>
            </a:r>
            <a:r>
              <a:rPr lang="en-US" b="0" i="0" dirty="0">
                <a:solidFill>
                  <a:srgbClr val="000000"/>
                </a:solidFill>
                <a:effectLst/>
                <a:latin typeface="Arial" panose="020B0604020202020204" pitchFamily="34" charset="0"/>
              </a:rPr>
              <a:t>​</a:t>
            </a:r>
            <a:endParaRPr lang="en-US" sz="2000" b="0" i="0" dirty="0">
              <a:solidFill>
                <a:srgbClr val="333333"/>
              </a:solidFill>
              <a:effectLst/>
              <a:latin typeface="Arial" panose="020B0604020202020204" pitchFamily="34" charset="0"/>
            </a:endParaRPr>
          </a:p>
          <a:p>
            <a:pPr marL="1200150" lvl="2" indent="-28575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Provide ATP to Customers</a:t>
            </a:r>
            <a:r>
              <a:rPr lang="en-US" b="0" i="0" dirty="0">
                <a:solidFill>
                  <a:srgbClr val="000000"/>
                </a:solidFill>
                <a:effectLst/>
                <a:latin typeface="Arial" panose="020B0604020202020204" pitchFamily="34" charset="0"/>
              </a:rPr>
              <a:t>​</a:t>
            </a:r>
            <a:endParaRPr lang="en-US" sz="2000" b="0" i="0" dirty="0">
              <a:solidFill>
                <a:srgbClr val="333333"/>
              </a:solidFill>
              <a:effectLst/>
              <a:latin typeface="Arial" panose="020B0604020202020204" pitchFamily="34" charset="0"/>
            </a:endParaRPr>
          </a:p>
          <a:p>
            <a:pPr marL="1200150" lvl="2" indent="-28575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Minimal Interaction needed by Customer Service</a:t>
            </a:r>
            <a:r>
              <a:rPr lang="en-US" b="0" i="0" dirty="0">
                <a:solidFill>
                  <a:srgbClr val="000000"/>
                </a:solidFill>
                <a:effectLst/>
                <a:latin typeface="Arial" panose="020B0604020202020204" pitchFamily="34" charset="0"/>
              </a:rPr>
              <a:t>​</a:t>
            </a:r>
            <a:endParaRPr lang="en-US" sz="2000" b="0" i="0" dirty="0">
              <a:solidFill>
                <a:srgbClr val="333333"/>
              </a:solidFill>
              <a:effectLst/>
              <a:latin typeface="Arial" panose="020B0604020202020204" pitchFamily="34"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enosix Surface</a:t>
            </a:r>
            <a:r>
              <a:rPr lang="en-US" sz="1800" b="0" i="0" dirty="0">
                <a:solidFill>
                  <a:srgbClr val="000000"/>
                </a:solidFill>
                <a:effectLst/>
                <a:latin typeface="Arial" panose="020B0604020202020204" pitchFamily="34" charset="0"/>
              </a:rPr>
              <a:t>​</a:t>
            </a:r>
            <a:endParaRPr lang="en-US" sz="2000" b="0" i="0" dirty="0">
              <a:solidFill>
                <a:srgbClr val="333333"/>
              </a:solidFill>
              <a:effectLst/>
              <a:latin typeface="Arial" panose="020B0604020202020204" pitchFamily="34" charset="0"/>
            </a:endParaRPr>
          </a:p>
          <a:p>
            <a:pPr marL="742950" lvl="1" indent="-28575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Order Status, Invoice Lookup</a:t>
            </a:r>
            <a:r>
              <a:rPr lang="en-US" b="0" i="0" dirty="0">
                <a:solidFill>
                  <a:srgbClr val="000000"/>
                </a:solidFill>
                <a:effectLst/>
                <a:latin typeface="Arial" panose="020B0604020202020204" pitchFamily="34" charset="0"/>
              </a:rPr>
              <a:t>​</a:t>
            </a:r>
            <a:endParaRPr lang="en-US" sz="2000" b="0" i="0" dirty="0">
              <a:solidFill>
                <a:srgbClr val="333333"/>
              </a:solidFill>
              <a:effectLst/>
              <a:latin typeface="Arial" panose="020B0604020202020204" pitchFamily="34"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enosix Transact</a:t>
            </a:r>
            <a:r>
              <a:rPr lang="en-US" sz="1800" b="0" i="0" dirty="0">
                <a:solidFill>
                  <a:srgbClr val="000000"/>
                </a:solidFill>
                <a:effectLst/>
                <a:latin typeface="Arial" panose="020B0604020202020204" pitchFamily="34" charset="0"/>
              </a:rPr>
              <a:t>​</a:t>
            </a:r>
            <a:endParaRPr lang="en-US" sz="2000" b="0" i="0" dirty="0">
              <a:solidFill>
                <a:srgbClr val="333333"/>
              </a:solidFill>
              <a:effectLst/>
              <a:latin typeface="Arial" panose="020B0604020202020204" pitchFamily="34" charset="0"/>
            </a:endParaRPr>
          </a:p>
          <a:p>
            <a:pPr marL="742950" lvl="1" indent="-28575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Customer Price Sheets, Pricing Portal</a:t>
            </a:r>
            <a:r>
              <a:rPr lang="en-US" b="0" i="0" dirty="0">
                <a:solidFill>
                  <a:srgbClr val="000000"/>
                </a:solidFill>
                <a:effectLst/>
                <a:latin typeface="Arial" panose="020B0604020202020204" pitchFamily="34" charset="0"/>
              </a:rPr>
              <a:t>​</a:t>
            </a:r>
            <a:endParaRPr lang="en-US" sz="2000" b="0" i="0" dirty="0">
              <a:solidFill>
                <a:srgbClr val="333333"/>
              </a:solidFill>
              <a:effectLst/>
              <a:latin typeface="Arial" panose="020B0604020202020204" pitchFamily="34" charset="0"/>
            </a:endParaRPr>
          </a:p>
          <a:p>
            <a:pPr marL="285750" indent="-285750" algn="l" rtl="0" fontAlgn="base">
              <a:buFont typeface="Arial" panose="020B0604020202020204" pitchFamily="34" charset="0"/>
              <a:buChar char="•"/>
            </a:pPr>
            <a:r>
              <a:rPr lang="en-US" sz="1800" b="0" i="0" u="none" strike="noStrike" dirty="0">
                <a:solidFill>
                  <a:srgbClr val="000000"/>
                </a:solidFill>
                <a:effectLst/>
                <a:latin typeface="Arial" panose="020B0604020202020204" pitchFamily="34" charset="0"/>
              </a:rPr>
              <a:t>Results</a:t>
            </a:r>
            <a:r>
              <a:rPr lang="en-US" sz="1800" b="0" i="0" dirty="0">
                <a:solidFill>
                  <a:srgbClr val="000000"/>
                </a:solidFill>
                <a:effectLst/>
                <a:latin typeface="Arial" panose="020B0604020202020204" pitchFamily="34" charset="0"/>
              </a:rPr>
              <a:t>​</a:t>
            </a:r>
            <a:endParaRPr lang="en-US" sz="2000" b="0" i="0" dirty="0">
              <a:solidFill>
                <a:srgbClr val="333333"/>
              </a:solidFill>
              <a:effectLst/>
              <a:latin typeface="Arial" panose="020B0604020202020204" pitchFamily="34" charset="0"/>
            </a:endParaRPr>
          </a:p>
          <a:p>
            <a:pPr marL="742950" lvl="1" indent="-28575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rPr>
              <a:t>250% increase in Portal Utilization, 100% increase in Portal Users</a:t>
            </a:r>
            <a:endParaRPr lang="en-US" sz="2000" b="0" i="0" dirty="0">
              <a:solidFill>
                <a:srgbClr val="333333"/>
              </a:solidFill>
              <a:effectLst/>
              <a:latin typeface="Arial" panose="020B0604020202020204" pitchFamily="34" charset="0"/>
            </a:endParaRPr>
          </a:p>
          <a:p>
            <a:pPr marL="285750" indent="-285750" algn="l" rtl="0" fontAlgn="base">
              <a:buFont typeface="Arial" panose="020B0604020202020204" pitchFamily="34" charset="0"/>
              <a:buChar char="•"/>
            </a:pPr>
            <a:endParaRPr lang="en-US" sz="2000" b="0" i="0" dirty="0">
              <a:solidFill>
                <a:srgbClr val="333333"/>
              </a:solidFill>
              <a:effectLst/>
              <a:latin typeface="Arial" panose="020B0604020202020204" pitchFamily="34" charset="0"/>
            </a:endParaRPr>
          </a:p>
        </p:txBody>
      </p:sp>
      <p:pic>
        <p:nvPicPr>
          <p:cNvPr id="10242" name="Picture 2">
            <a:extLst>
              <a:ext uri="{FF2B5EF4-FFF2-40B4-BE49-F238E27FC236}">
                <a16:creationId xmlns:a16="http://schemas.microsoft.com/office/drawing/2014/main" id="{EC1DF6FD-54C7-3FBD-6984-1AFC1362D4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4013" y="5206258"/>
            <a:ext cx="2400300" cy="641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297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571338-B473-D84C-B241-CCA527FAAAFA}"/>
              </a:ext>
            </a:extLst>
          </p:cNvPr>
          <p:cNvSpPr txBox="1">
            <a:spLocks/>
          </p:cNvSpPr>
          <p:nvPr/>
        </p:nvSpPr>
        <p:spPr>
          <a:xfrm>
            <a:off x="719909" y="346313"/>
            <a:ext cx="10756744" cy="901204"/>
          </a:xfrm>
          <a:prstGeom prst="rect">
            <a:avLst/>
          </a:prstGeom>
          <a:noFill/>
          <a:ln>
            <a:noFill/>
          </a:ln>
          <a:effectLst/>
        </p:spPr>
        <p:txBody>
          <a:bodyPr/>
          <a:lstStyle>
            <a:lvl1pPr algn="l" defTabSz="457200" rtl="0" eaLnBrk="1" latinLnBrk="0" hangingPunct="1">
              <a:spcBef>
                <a:spcPct val="0"/>
              </a:spcBef>
              <a:buNone/>
              <a:defRPr sz="5400" b="1" kern="1200">
                <a:solidFill>
                  <a:srgbClr val="A90533"/>
                </a:solidFill>
                <a:effectLst/>
                <a:latin typeface="Benton Sans" panose="02000504020000020004" pitchFamily="2" charset="77"/>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2400" dirty="0">
                <a:solidFill>
                  <a:srgbClr val="FF4E00"/>
                </a:solidFill>
                <a:latin typeface="Arial" panose="020B0604020202020204" pitchFamily="34" charset="0"/>
                <a:cs typeface="Arial" panose="020B0604020202020204" pitchFamily="34" charset="0"/>
              </a:rPr>
              <a:t>enosix for Internal Business Apps</a:t>
            </a:r>
          </a:p>
        </p:txBody>
      </p:sp>
      <p:sp>
        <p:nvSpPr>
          <p:cNvPr id="27" name="Rectangle 1">
            <a:extLst>
              <a:ext uri="{FF2B5EF4-FFF2-40B4-BE49-F238E27FC236}">
                <a16:creationId xmlns:a16="http://schemas.microsoft.com/office/drawing/2014/main" id="{5C5EEBD5-EA34-467E-101B-573AC843E71E}"/>
              </a:ext>
            </a:extLst>
          </p:cNvPr>
          <p:cNvSpPr>
            <a:spLocks noChangeArrowheads="1"/>
          </p:cNvSpPr>
          <p:nvPr/>
        </p:nvSpPr>
        <p:spPr bwMode="auto">
          <a:xfrm flipV="1">
            <a:off x="-832399" y="4485656"/>
            <a:ext cx="1644241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pitchFamily="2"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3C0D8897-9D74-E1BF-C798-177935F2FA60}"/>
              </a:ext>
            </a:extLst>
          </p:cNvPr>
          <p:cNvSpPr txBox="1"/>
          <p:nvPr/>
        </p:nvSpPr>
        <p:spPr>
          <a:xfrm>
            <a:off x="719909" y="1330947"/>
            <a:ext cx="9552804" cy="2246769"/>
          </a:xfrm>
          <a:prstGeom prst="rect">
            <a:avLst/>
          </a:prstGeom>
          <a:noFill/>
        </p:spPr>
        <p:txBody>
          <a:bodyPr wrap="square">
            <a:spAutoFit/>
          </a:bodyPr>
          <a:lstStyle/>
          <a:p>
            <a:pPr marL="285750" indent="-285750" algn="l" rtl="0"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rPr>
              <a:t>enosix Connect – REST APIs</a:t>
            </a:r>
            <a:r>
              <a:rPr lang="en-US" sz="2000" b="0" i="0" dirty="0">
                <a:solidFill>
                  <a:srgbClr val="000000"/>
                </a:solidFill>
                <a:effectLst/>
                <a:latin typeface="Arial" panose="020B0604020202020204" pitchFamily="34" charset="0"/>
              </a:rPr>
              <a:t>​</a:t>
            </a:r>
            <a:endParaRPr lang="en-US" sz="2000" b="0" i="0" dirty="0">
              <a:solidFill>
                <a:srgbClr val="333333"/>
              </a:solidFill>
              <a:effectLst/>
              <a:latin typeface="Arial" panose="020B0604020202020204" pitchFamily="34" charset="0"/>
            </a:endParaRPr>
          </a:p>
          <a:p>
            <a:pPr marL="742950" lvl="1" indent="-285750"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rPr>
              <a:t>Manufacturing Production System Integration</a:t>
            </a:r>
            <a:r>
              <a:rPr lang="en-US" sz="2000" b="0" i="0" dirty="0">
                <a:solidFill>
                  <a:srgbClr val="000000"/>
                </a:solidFill>
                <a:effectLst/>
                <a:latin typeface="Arial" panose="020B0604020202020204" pitchFamily="34" charset="0"/>
              </a:rPr>
              <a:t>​</a:t>
            </a:r>
            <a:endParaRPr lang="en-US" sz="2000" b="0" i="0" dirty="0">
              <a:solidFill>
                <a:srgbClr val="333333"/>
              </a:solidFill>
              <a:effectLst/>
              <a:latin typeface="Arial" panose="020B0604020202020204" pitchFamily="34" charset="0"/>
            </a:endParaRPr>
          </a:p>
          <a:p>
            <a:pPr marL="1200150" lvl="2" indent="-285750"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rPr>
              <a:t>Creating Production Orders for Rubber Systems</a:t>
            </a:r>
            <a:r>
              <a:rPr lang="en-US" sz="2000" b="0" i="0" dirty="0">
                <a:solidFill>
                  <a:srgbClr val="000000"/>
                </a:solidFill>
                <a:effectLst/>
                <a:latin typeface="Arial" panose="020B0604020202020204" pitchFamily="34" charset="0"/>
              </a:rPr>
              <a:t>​</a:t>
            </a:r>
            <a:endParaRPr lang="en-US" sz="2000" b="0" i="0" dirty="0">
              <a:solidFill>
                <a:srgbClr val="333333"/>
              </a:solidFill>
              <a:effectLst/>
              <a:latin typeface="Arial" panose="020B0604020202020204" pitchFamily="34" charset="0"/>
            </a:endParaRPr>
          </a:p>
          <a:p>
            <a:pPr marL="1200150" lvl="2" indent="-285750"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rPr>
              <a:t>Bi-directional updates between Manufacturing Systems</a:t>
            </a:r>
            <a:r>
              <a:rPr lang="en-US" sz="2000" b="0" i="0" dirty="0">
                <a:solidFill>
                  <a:srgbClr val="000000"/>
                </a:solidFill>
                <a:effectLst/>
                <a:latin typeface="Arial" panose="020B0604020202020204" pitchFamily="34" charset="0"/>
              </a:rPr>
              <a:t>​</a:t>
            </a:r>
            <a:endParaRPr lang="en-US" sz="2000" b="0" i="0" dirty="0">
              <a:solidFill>
                <a:srgbClr val="333333"/>
              </a:solidFill>
              <a:effectLst/>
              <a:latin typeface="Arial" panose="020B0604020202020204" pitchFamily="34" charset="0"/>
            </a:endParaRPr>
          </a:p>
          <a:p>
            <a:pPr marL="285750" indent="-285750" algn="l" rtl="0"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rPr>
              <a:t>B2C Commerce Order Creation</a:t>
            </a:r>
            <a:r>
              <a:rPr lang="en-US" sz="2000" b="0" i="0" dirty="0">
                <a:solidFill>
                  <a:srgbClr val="000000"/>
                </a:solidFill>
                <a:effectLst/>
                <a:latin typeface="Arial" panose="020B0604020202020204" pitchFamily="34" charset="0"/>
              </a:rPr>
              <a:t>​</a:t>
            </a:r>
            <a:endParaRPr lang="en-US" sz="2000" b="0" i="0" dirty="0">
              <a:solidFill>
                <a:srgbClr val="333333"/>
              </a:solidFill>
              <a:effectLst/>
              <a:latin typeface="Arial" panose="020B0604020202020204" pitchFamily="34" charset="0"/>
            </a:endParaRPr>
          </a:p>
          <a:p>
            <a:pPr marL="742950" lvl="1" indent="-285750" fontAlgn="base">
              <a:buFont typeface="Arial" panose="020B0604020202020204" pitchFamily="34" charset="0"/>
              <a:buChar char="•"/>
            </a:pPr>
            <a:r>
              <a:rPr lang="en-US" sz="2000" b="0" i="0" u="none" strike="noStrike" dirty="0">
                <a:solidFill>
                  <a:srgbClr val="000000"/>
                </a:solidFill>
                <a:effectLst/>
                <a:latin typeface="Arial" panose="020B0604020202020204" pitchFamily="34" charset="0"/>
              </a:rPr>
              <a:t>Creating Sample Orders via API from Residential Website</a:t>
            </a:r>
            <a:endParaRPr lang="en-US" sz="2000" b="0" i="0" dirty="0">
              <a:solidFill>
                <a:srgbClr val="333333"/>
              </a:solidFill>
              <a:effectLst/>
              <a:latin typeface="Arial" panose="020B0604020202020204" pitchFamily="34" charset="0"/>
            </a:endParaRPr>
          </a:p>
          <a:p>
            <a:pPr marL="285750" indent="-285750" algn="l" rtl="0" fontAlgn="base">
              <a:buFont typeface="Arial" panose="020B0604020202020204" pitchFamily="34" charset="0"/>
              <a:buChar char="•"/>
            </a:pPr>
            <a:endParaRPr lang="en-US" sz="2000" b="0" i="0" dirty="0">
              <a:solidFill>
                <a:srgbClr val="333333"/>
              </a:solidFill>
              <a:effectLst/>
              <a:latin typeface="Arial" panose="020B0604020202020204" pitchFamily="34" charset="0"/>
            </a:endParaRPr>
          </a:p>
        </p:txBody>
      </p:sp>
      <p:pic>
        <p:nvPicPr>
          <p:cNvPr id="10242" name="Picture 2">
            <a:extLst>
              <a:ext uri="{FF2B5EF4-FFF2-40B4-BE49-F238E27FC236}">
                <a16:creationId xmlns:a16="http://schemas.microsoft.com/office/drawing/2014/main" id="{EC1DF6FD-54C7-3FBD-6984-1AFC1362D4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4013" y="5206258"/>
            <a:ext cx="2400300" cy="641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689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571338-B473-D84C-B241-CCA527FAAAFA}"/>
              </a:ext>
            </a:extLst>
          </p:cNvPr>
          <p:cNvSpPr txBox="1">
            <a:spLocks/>
          </p:cNvSpPr>
          <p:nvPr/>
        </p:nvSpPr>
        <p:spPr>
          <a:xfrm>
            <a:off x="719909" y="346313"/>
            <a:ext cx="10756744" cy="901204"/>
          </a:xfrm>
          <a:prstGeom prst="rect">
            <a:avLst/>
          </a:prstGeom>
          <a:noFill/>
          <a:ln>
            <a:noFill/>
          </a:ln>
          <a:effectLst/>
        </p:spPr>
        <p:txBody>
          <a:bodyPr/>
          <a:lstStyle>
            <a:lvl1pPr algn="l" defTabSz="457200" rtl="0" eaLnBrk="1" latinLnBrk="0" hangingPunct="1">
              <a:spcBef>
                <a:spcPct val="0"/>
              </a:spcBef>
              <a:buNone/>
              <a:defRPr sz="5400" b="1" kern="1200">
                <a:solidFill>
                  <a:srgbClr val="A90533"/>
                </a:solidFill>
                <a:effectLst/>
                <a:latin typeface="Benton Sans" panose="02000504020000020004" pitchFamily="2" charset="77"/>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2400" dirty="0">
                <a:solidFill>
                  <a:srgbClr val="FF4E00"/>
                </a:solidFill>
                <a:latin typeface="Arial" panose="020B0604020202020204" pitchFamily="34" charset="0"/>
                <a:cs typeface="Arial" panose="020B0604020202020204" pitchFamily="34" charset="0"/>
              </a:rPr>
              <a:t>Recommendations</a:t>
            </a:r>
          </a:p>
        </p:txBody>
      </p:sp>
      <p:sp>
        <p:nvSpPr>
          <p:cNvPr id="27" name="Rectangle 1">
            <a:extLst>
              <a:ext uri="{FF2B5EF4-FFF2-40B4-BE49-F238E27FC236}">
                <a16:creationId xmlns:a16="http://schemas.microsoft.com/office/drawing/2014/main" id="{5C5EEBD5-EA34-467E-101B-573AC843E71E}"/>
              </a:ext>
            </a:extLst>
          </p:cNvPr>
          <p:cNvSpPr>
            <a:spLocks noChangeArrowheads="1"/>
          </p:cNvSpPr>
          <p:nvPr/>
        </p:nvSpPr>
        <p:spPr bwMode="auto">
          <a:xfrm flipV="1">
            <a:off x="-832399" y="4485656"/>
            <a:ext cx="1644241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pitchFamily="2"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3C0D8897-9D74-E1BF-C798-177935F2FA60}"/>
              </a:ext>
            </a:extLst>
          </p:cNvPr>
          <p:cNvSpPr txBox="1"/>
          <p:nvPr/>
        </p:nvSpPr>
        <p:spPr>
          <a:xfrm>
            <a:off x="719909" y="1330947"/>
            <a:ext cx="9552804" cy="2893100"/>
          </a:xfrm>
          <a:prstGeom prst="rect">
            <a:avLst/>
          </a:prstGeom>
          <a:noFill/>
        </p:spPr>
        <p:txBody>
          <a:bodyPr wrap="square">
            <a:spAutoFit/>
          </a:bodyPr>
          <a:lstStyle/>
          <a:p>
            <a:pPr algn="l" rtl="0" fontAlgn="base"/>
            <a:r>
              <a:rPr lang="en-US" sz="1800" b="1" i="0" u="none" strike="noStrike" dirty="0">
                <a:solidFill>
                  <a:srgbClr val="333333"/>
                </a:solidFill>
                <a:effectLst/>
                <a:latin typeface="Poppins" pitchFamily="2" charset="77"/>
              </a:rPr>
              <a:t>Accelerate your existing integration initiatives</a:t>
            </a:r>
            <a:r>
              <a:rPr lang="en-US" sz="1800" b="0" i="0" dirty="0">
                <a:solidFill>
                  <a:srgbClr val="333333"/>
                </a:solidFill>
                <a:effectLst/>
                <a:latin typeface="Poppins" pitchFamily="2" charset="77"/>
              </a:rPr>
              <a:t>​</a:t>
            </a:r>
            <a:endParaRPr lang="en-US" sz="2000" b="0" i="0" dirty="0">
              <a:solidFill>
                <a:srgbClr val="333333"/>
              </a:solidFill>
              <a:effectLst/>
              <a:latin typeface="Segoe UI" panose="020B0502040204020203" pitchFamily="34" charset="0"/>
            </a:endParaRPr>
          </a:p>
          <a:p>
            <a:pPr marL="285750" indent="-285750" algn="l" rtl="0" fontAlgn="base">
              <a:buFont typeface="Arial" panose="020B0604020202020204" pitchFamily="34" charset="0"/>
              <a:buChar char="•"/>
            </a:pPr>
            <a:r>
              <a:rPr lang="en-US" sz="1800" b="0" i="0" u="none" strike="noStrike" dirty="0">
                <a:solidFill>
                  <a:srgbClr val="333333"/>
                </a:solidFill>
                <a:effectLst/>
                <a:latin typeface="Poppins" pitchFamily="2" charset="77"/>
              </a:rPr>
              <a:t>Continue integration modernization &amp; iPaaS platform adoption + Consider PIP solutions for quick-to-market business process integration.  </a:t>
            </a:r>
            <a:r>
              <a:rPr lang="en-US" sz="1800" b="0" i="0" dirty="0">
                <a:solidFill>
                  <a:srgbClr val="333333"/>
                </a:solidFill>
                <a:effectLst/>
                <a:latin typeface="Poppins" pitchFamily="2" charset="77"/>
              </a:rPr>
              <a:t>​</a:t>
            </a:r>
            <a:endParaRPr lang="en-US" sz="2000" b="0" i="0" dirty="0">
              <a:solidFill>
                <a:srgbClr val="333333"/>
              </a:solidFill>
              <a:effectLst/>
              <a:latin typeface="Arial" panose="020B0604020202020204" pitchFamily="34" charset="0"/>
            </a:endParaRPr>
          </a:p>
          <a:p>
            <a:pPr algn="l" rtl="0" fontAlgn="base"/>
            <a:r>
              <a:rPr lang="en-US" sz="1800" b="0" i="0" dirty="0">
                <a:solidFill>
                  <a:srgbClr val="333333"/>
                </a:solidFill>
                <a:effectLst/>
                <a:latin typeface="Poppins" pitchFamily="2" charset="77"/>
              </a:rPr>
              <a:t>​</a:t>
            </a:r>
            <a:endParaRPr lang="en-US" sz="2000" b="0" i="0" dirty="0">
              <a:solidFill>
                <a:srgbClr val="333333"/>
              </a:solidFill>
              <a:effectLst/>
              <a:latin typeface="Segoe UI" panose="020B0502040204020203" pitchFamily="34" charset="0"/>
            </a:endParaRPr>
          </a:p>
          <a:p>
            <a:pPr algn="l" rtl="0" fontAlgn="base"/>
            <a:r>
              <a:rPr lang="en-US" sz="1800" b="1" i="0" u="none" strike="noStrike" dirty="0">
                <a:solidFill>
                  <a:srgbClr val="333333"/>
                </a:solidFill>
                <a:effectLst/>
                <a:latin typeface="Poppins" pitchFamily="2" charset="77"/>
              </a:rPr>
              <a:t>Proactively pursue operational differentiation </a:t>
            </a:r>
            <a:r>
              <a:rPr lang="en-US" sz="1800" b="0" i="0" dirty="0">
                <a:solidFill>
                  <a:srgbClr val="333333"/>
                </a:solidFill>
                <a:effectLst/>
                <a:latin typeface="Poppins" pitchFamily="2" charset="77"/>
              </a:rPr>
              <a:t>​</a:t>
            </a:r>
            <a:endParaRPr lang="en-US" sz="2000" b="0" i="0" dirty="0">
              <a:solidFill>
                <a:srgbClr val="333333"/>
              </a:solidFill>
              <a:effectLst/>
              <a:latin typeface="Segoe UI" panose="020B0502040204020203" pitchFamily="34" charset="0"/>
            </a:endParaRPr>
          </a:p>
          <a:p>
            <a:pPr marL="285750" indent="-285750" algn="l" rtl="0" fontAlgn="base">
              <a:buFont typeface="Arial" panose="020B0604020202020204" pitchFamily="34" charset="0"/>
              <a:buChar char="•"/>
            </a:pPr>
            <a:r>
              <a:rPr lang="en-US" sz="1800" b="0" i="0" u="none" strike="noStrike" dirty="0">
                <a:solidFill>
                  <a:srgbClr val="333333"/>
                </a:solidFill>
                <a:effectLst/>
                <a:latin typeface="Poppins" pitchFamily="2" charset="77"/>
              </a:rPr>
              <a:t>Collaborate with front-end users to uncover opportunities for business impact</a:t>
            </a:r>
            <a:r>
              <a:rPr lang="en-US" sz="1800" b="0" i="0" dirty="0">
                <a:solidFill>
                  <a:srgbClr val="333333"/>
                </a:solidFill>
                <a:effectLst/>
                <a:latin typeface="Poppins" pitchFamily="2" charset="77"/>
              </a:rPr>
              <a:t>​</a:t>
            </a:r>
            <a:endParaRPr lang="en-US" sz="2000" b="0" i="0" dirty="0">
              <a:solidFill>
                <a:srgbClr val="333333"/>
              </a:solidFill>
              <a:effectLst/>
              <a:latin typeface="Arial" panose="020B0604020202020204" pitchFamily="34" charset="0"/>
            </a:endParaRPr>
          </a:p>
          <a:p>
            <a:pPr marL="285750" indent="-285750" algn="l" rtl="0" fontAlgn="base">
              <a:buFont typeface="Arial" panose="020B0604020202020204" pitchFamily="34" charset="0"/>
              <a:buChar char="•"/>
            </a:pPr>
            <a:r>
              <a:rPr lang="en-US" sz="1800" b="0" i="0" u="none" strike="noStrike" dirty="0">
                <a:solidFill>
                  <a:srgbClr val="333333"/>
                </a:solidFill>
                <a:effectLst/>
                <a:latin typeface="Poppins" pitchFamily="2" charset="77"/>
              </a:rPr>
              <a:t>Evaluate PIP market for prebuilt, process-oriented integration solutions</a:t>
            </a:r>
            <a:r>
              <a:rPr lang="en-US" sz="1800" b="0" i="0" dirty="0">
                <a:solidFill>
                  <a:srgbClr val="333333"/>
                </a:solidFill>
                <a:effectLst/>
                <a:latin typeface="Poppins" pitchFamily="2" charset="77"/>
              </a:rPr>
              <a:t>​</a:t>
            </a:r>
            <a:endParaRPr lang="en-US" sz="2000" b="0" i="0" dirty="0">
              <a:solidFill>
                <a:srgbClr val="333333"/>
              </a:solidFill>
              <a:effectLst/>
              <a:latin typeface="Arial" panose="020B0604020202020204" pitchFamily="34" charset="0"/>
            </a:endParaRPr>
          </a:p>
          <a:p>
            <a:pPr marL="285750" indent="-285750" algn="l" rtl="0" fontAlgn="base">
              <a:buFont typeface="Arial" panose="020B0604020202020204" pitchFamily="34" charset="0"/>
              <a:buChar char="•"/>
            </a:pPr>
            <a:r>
              <a:rPr lang="en-US" sz="1800" b="0" i="0" u="none" strike="noStrike" dirty="0">
                <a:solidFill>
                  <a:srgbClr val="333333"/>
                </a:solidFill>
                <a:effectLst/>
                <a:latin typeface="Poppins" pitchFamily="2" charset="77"/>
              </a:rPr>
              <a:t>Establish cost/benefit analysis (Tip: Leverage identified solution provider)</a:t>
            </a:r>
            <a:r>
              <a:rPr lang="en-US" sz="1800" b="0" i="0" dirty="0">
                <a:solidFill>
                  <a:srgbClr val="333333"/>
                </a:solidFill>
                <a:effectLst/>
                <a:latin typeface="Poppins" pitchFamily="2" charset="77"/>
              </a:rPr>
              <a:t>​</a:t>
            </a:r>
            <a:endParaRPr lang="en-US" sz="2000" b="0" i="0" dirty="0">
              <a:solidFill>
                <a:srgbClr val="333333"/>
              </a:solidFill>
              <a:effectLst/>
              <a:latin typeface="Arial" panose="020B0604020202020204" pitchFamily="34" charset="0"/>
            </a:endParaRPr>
          </a:p>
          <a:p>
            <a:pPr marL="285750" indent="-285750" algn="l" rtl="0" fontAlgn="base">
              <a:buFont typeface="Arial" panose="020B0604020202020204" pitchFamily="34" charset="0"/>
              <a:buChar char="•"/>
            </a:pPr>
            <a:r>
              <a:rPr lang="en-US" sz="1800" b="0" i="0" u="none" strike="noStrike" dirty="0">
                <a:solidFill>
                  <a:srgbClr val="333333"/>
                </a:solidFill>
                <a:effectLst/>
                <a:latin typeface="Poppins" pitchFamily="2" charset="77"/>
              </a:rPr>
              <a:t>Present story to leadership for approval &amp; next steps</a:t>
            </a:r>
            <a:endParaRPr lang="en-US" sz="2000" b="0" i="0" dirty="0">
              <a:solidFill>
                <a:srgbClr val="333333"/>
              </a:solidFill>
              <a:effectLst/>
              <a:latin typeface="Arial" panose="020B0604020202020204" pitchFamily="34" charset="0"/>
            </a:endParaRPr>
          </a:p>
          <a:p>
            <a:pPr marL="285750" indent="-285750" algn="l" rtl="0" fontAlgn="base">
              <a:buFont typeface="Arial" panose="020B0604020202020204" pitchFamily="34" charset="0"/>
              <a:buChar char="•"/>
            </a:pPr>
            <a:endParaRPr lang="en-US" sz="2000" b="0" i="0" dirty="0">
              <a:solidFill>
                <a:srgbClr val="333333"/>
              </a:solidFill>
              <a:effectLst/>
              <a:latin typeface="Arial" panose="020B0604020202020204" pitchFamily="34" charset="0"/>
            </a:endParaRPr>
          </a:p>
        </p:txBody>
      </p:sp>
      <p:pic>
        <p:nvPicPr>
          <p:cNvPr id="10242" name="Picture 2">
            <a:extLst>
              <a:ext uri="{FF2B5EF4-FFF2-40B4-BE49-F238E27FC236}">
                <a16:creationId xmlns:a16="http://schemas.microsoft.com/office/drawing/2014/main" id="{EC1DF6FD-54C7-3FBD-6984-1AFC1362D4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4013" y="5206258"/>
            <a:ext cx="2400300" cy="641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714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369C76-8FE2-4845-A223-DAB9128430C4}"/>
              </a:ext>
            </a:extLst>
          </p:cNvPr>
          <p:cNvSpPr/>
          <p:nvPr/>
        </p:nvSpPr>
        <p:spPr>
          <a:xfrm>
            <a:off x="1057155" y="2503951"/>
            <a:ext cx="8538258" cy="707886"/>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For questions after this session, contact us at </a:t>
            </a:r>
            <a:r>
              <a:rPr lang="en-US" sz="2000" dirty="0" err="1">
                <a:latin typeface="Arial" panose="020B0604020202020204" pitchFamily="34" charset="0"/>
                <a:cs typeface="Arial" panose="020B0604020202020204" pitchFamily="34" charset="0"/>
              </a:rPr>
              <a:t>chris.swift@enosix.com</a:t>
            </a:r>
            <a:r>
              <a:rPr lang="en-US" sz="2000" dirty="0">
                <a:latin typeface="Arial" panose="020B0604020202020204" pitchFamily="34" charset="0"/>
                <a:cs typeface="Arial" panose="020B0604020202020204" pitchFamily="34" charset="0"/>
              </a:rPr>
              <a:t> and </a:t>
            </a:r>
            <a:r>
              <a:rPr lang="en-US" sz="2000" dirty="0" err="1">
                <a:latin typeface="Arial" panose="020B0604020202020204" pitchFamily="34" charset="0"/>
                <a:cs typeface="Arial" panose="020B0604020202020204" pitchFamily="34" charset="0"/>
              </a:rPr>
              <a:t>marketing@enosix.com</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0112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letter on a black background&#10;&#10;Description automatically generated with low confidence">
            <a:extLst>
              <a:ext uri="{FF2B5EF4-FFF2-40B4-BE49-F238E27FC236}">
                <a16:creationId xmlns:a16="http://schemas.microsoft.com/office/drawing/2014/main" id="{DC169E8F-7C02-A1AF-34C0-57F5EA1A5003}"/>
              </a:ext>
            </a:extLst>
          </p:cNvPr>
          <p:cNvPicPr>
            <a:picLocks noChangeAspect="1"/>
          </p:cNvPicPr>
          <p:nvPr/>
        </p:nvPicPr>
        <p:blipFill>
          <a:blip r:embed="rId3"/>
          <a:stretch>
            <a:fillRect/>
          </a:stretch>
        </p:blipFill>
        <p:spPr>
          <a:xfrm>
            <a:off x="1131888" y="2986880"/>
            <a:ext cx="4136975" cy="884239"/>
          </a:xfrm>
          <a:prstGeom prst="rect">
            <a:avLst/>
          </a:prstGeom>
        </p:spPr>
      </p:pic>
    </p:spTree>
    <p:extLst>
      <p:ext uri="{BB962C8B-B14F-4D97-AF65-F5344CB8AC3E}">
        <p14:creationId xmlns:p14="http://schemas.microsoft.com/office/powerpoint/2010/main" val="3964247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F350B-A28A-3C48-B880-0379AEBEC16D}"/>
              </a:ext>
            </a:extLst>
          </p:cNvPr>
          <p:cNvSpPr txBox="1">
            <a:spLocks/>
          </p:cNvSpPr>
          <p:nvPr/>
        </p:nvSpPr>
        <p:spPr>
          <a:xfrm>
            <a:off x="1000004" y="2245766"/>
            <a:ext cx="4009740" cy="740625"/>
          </a:xfrm>
          <a:prstGeom prst="rect">
            <a:avLst/>
          </a:prstGeom>
          <a:noFill/>
          <a:ln>
            <a:noFill/>
          </a:ln>
          <a:effectLst/>
        </p:spPr>
        <p:txBody>
          <a:bodyPr/>
          <a:lstStyle>
            <a:lvl1pPr algn="l" defTabSz="457200" rtl="0" eaLnBrk="1" latinLnBrk="0" hangingPunct="1">
              <a:spcBef>
                <a:spcPct val="0"/>
              </a:spcBef>
              <a:buNone/>
              <a:defRPr sz="5400" b="1" kern="1200">
                <a:solidFill>
                  <a:srgbClr val="A90533"/>
                </a:solidFill>
                <a:effectLst/>
                <a:latin typeface="Benton Sans" panose="02000504020000020004" pitchFamily="2" charset="77"/>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3200" dirty="0">
                <a:solidFill>
                  <a:schemeClr val="bg1"/>
                </a:solidFill>
                <a:latin typeface="Proxima Nova Extrabold" panose="02000506030000020004" pitchFamily="2" charset="0"/>
                <a:cs typeface="Arial Black" panose="020B0604020202020204" pitchFamily="34" charset="0"/>
              </a:rPr>
              <a:t>Sponsored by:</a:t>
            </a:r>
          </a:p>
          <a:p>
            <a:endParaRPr lang="en-US" sz="2400" dirty="0">
              <a:solidFill>
                <a:schemeClr val="bg1"/>
              </a:solidFill>
              <a:latin typeface="Proxima Nova Extrabold" panose="02000506030000020004" pitchFamily="2" charset="0"/>
              <a:cs typeface="Arial Black" panose="020B0604020202020204" pitchFamily="34" charset="0"/>
            </a:endParaRPr>
          </a:p>
        </p:txBody>
      </p:sp>
      <p:pic>
        <p:nvPicPr>
          <p:cNvPr id="1030" name="Picture 6">
            <a:extLst>
              <a:ext uri="{FF2B5EF4-FFF2-40B4-BE49-F238E27FC236}">
                <a16:creationId xmlns:a16="http://schemas.microsoft.com/office/drawing/2014/main" id="{17DDE18E-C227-8891-72B7-078A08A507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595055"/>
            <a:ext cx="4762499" cy="2042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519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7C432-D330-46EA-BDFD-D727414B967C}"/>
              </a:ext>
            </a:extLst>
          </p:cNvPr>
          <p:cNvSpPr>
            <a:spLocks noGrp="1"/>
          </p:cNvSpPr>
          <p:nvPr>
            <p:ph type="ctrTitle"/>
          </p:nvPr>
        </p:nvSpPr>
        <p:spPr>
          <a:xfrm>
            <a:off x="1933111" y="2316203"/>
            <a:ext cx="4698149" cy="2647381"/>
          </a:xfrm>
        </p:spPr>
        <p:txBody>
          <a:bodyPr/>
          <a:lstStyle/>
          <a:p>
            <a:pPr>
              <a:lnSpc>
                <a:spcPct val="150000"/>
              </a:lnSpc>
            </a:pPr>
            <a:r>
              <a:rPr lang="en-US" sz="1600"/>
              <a:t>By 2023, use of packaged integration processes will grow from less than 30% in 2020 to above 65% of new integration projects. </a:t>
            </a:r>
            <a:br>
              <a:rPr lang="en-US" sz="1600"/>
            </a:br>
            <a:br>
              <a:rPr lang="en-US" sz="1600"/>
            </a:br>
            <a:r>
              <a:rPr lang="en-US" sz="1000" i="1"/>
              <a:t>Gartner Accelerate Your Integration Delivery by Using Packaged Integration Processes, 2020</a:t>
            </a:r>
            <a:br>
              <a:rPr lang="en-US" sz="1051"/>
            </a:br>
            <a:endParaRPr lang="en-US" sz="1600"/>
          </a:p>
        </p:txBody>
      </p:sp>
      <p:pic>
        <p:nvPicPr>
          <p:cNvPr id="6" name="Picture Placeholder 7" descr="A picture containing text, vector graphics, clipart, light&#10;&#10;Description automatically generated">
            <a:extLst>
              <a:ext uri="{FF2B5EF4-FFF2-40B4-BE49-F238E27FC236}">
                <a16:creationId xmlns:a16="http://schemas.microsoft.com/office/drawing/2014/main" id="{83B0F0AF-FFF2-65EB-78E4-53817CF7F675}"/>
              </a:ext>
            </a:extLst>
          </p:cNvPr>
          <p:cNvPicPr>
            <a:picLocks noChangeAspect="1"/>
          </p:cNvPicPr>
          <p:nvPr/>
        </p:nvPicPr>
        <p:blipFill rotWithShape="1">
          <a:blip r:embed="rId3"/>
          <a:srcRect l="16133" t="-38033" r="2578" b="-24762"/>
          <a:stretch/>
        </p:blipFill>
        <p:spPr>
          <a:xfrm>
            <a:off x="6683905" y="1233553"/>
            <a:ext cx="3651607" cy="3985708"/>
          </a:xfrm>
          <a:prstGeom prst="rect">
            <a:avLst/>
          </a:prstGeom>
          <a:noFill/>
          <a:ln>
            <a:noFill/>
          </a:ln>
        </p:spPr>
      </p:pic>
    </p:spTree>
    <p:extLst>
      <p:ext uri="{BB962C8B-B14F-4D97-AF65-F5344CB8AC3E}">
        <p14:creationId xmlns:p14="http://schemas.microsoft.com/office/powerpoint/2010/main" val="1148600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35BDA-13ED-8A4F-A464-7D7BA3513430}"/>
              </a:ext>
            </a:extLst>
          </p:cNvPr>
          <p:cNvSpPr txBox="1">
            <a:spLocks/>
          </p:cNvSpPr>
          <p:nvPr/>
        </p:nvSpPr>
        <p:spPr>
          <a:xfrm>
            <a:off x="719909" y="346313"/>
            <a:ext cx="10756744" cy="901204"/>
          </a:xfrm>
          <a:prstGeom prst="rect">
            <a:avLst/>
          </a:prstGeom>
          <a:noFill/>
          <a:ln>
            <a:noFill/>
          </a:ln>
          <a:effectLst/>
        </p:spPr>
        <p:txBody>
          <a:bodyPr/>
          <a:lstStyle>
            <a:lvl1pPr algn="l" defTabSz="457200" rtl="0" eaLnBrk="1" latinLnBrk="0" hangingPunct="1">
              <a:spcBef>
                <a:spcPct val="0"/>
              </a:spcBef>
              <a:buNone/>
              <a:defRPr sz="5400" b="1" kern="1200">
                <a:solidFill>
                  <a:srgbClr val="A90533"/>
                </a:solidFill>
                <a:effectLst/>
                <a:latin typeface="Benton Sans" panose="02000504020000020004" pitchFamily="2" charset="77"/>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2400" dirty="0">
                <a:solidFill>
                  <a:srgbClr val="FF4E00"/>
                </a:solidFill>
                <a:latin typeface="Arial" panose="020B0604020202020204" pitchFamily="34" charset="0"/>
                <a:cs typeface="Arial" panose="020B0604020202020204" pitchFamily="34" charset="0"/>
              </a:rPr>
              <a:t>iPaaS Market Growth</a:t>
            </a:r>
          </a:p>
        </p:txBody>
      </p:sp>
      <p:sp>
        <p:nvSpPr>
          <p:cNvPr id="8" name="TextBox 7">
            <a:extLst>
              <a:ext uri="{FF2B5EF4-FFF2-40B4-BE49-F238E27FC236}">
                <a16:creationId xmlns:a16="http://schemas.microsoft.com/office/drawing/2014/main" id="{AEF05B5B-FEF8-5CEF-DCEB-2A1EF629F4F5}"/>
              </a:ext>
            </a:extLst>
          </p:cNvPr>
          <p:cNvSpPr txBox="1"/>
          <p:nvPr/>
        </p:nvSpPr>
        <p:spPr>
          <a:xfrm>
            <a:off x="715347" y="1168973"/>
            <a:ext cx="5503338" cy="3308598"/>
          </a:xfrm>
          <a:prstGeom prst="rect">
            <a:avLst/>
          </a:prstGeom>
          <a:noFill/>
        </p:spPr>
        <p:txBody>
          <a:bodyPr wrap="square">
            <a:spAutoFit/>
          </a:bodyPr>
          <a:lstStyle/>
          <a:p>
            <a:pPr marL="285750" indent="-285750" algn="l" rtl="0" fontAlgn="base">
              <a:buFont typeface="Arial" panose="020B0604020202020204" pitchFamily="34" charset="0"/>
              <a:buChar char="•"/>
            </a:pPr>
            <a:r>
              <a:rPr lang="en-US" sz="1400" b="0" i="0" u="none" strike="noStrike" dirty="0">
                <a:solidFill>
                  <a:srgbClr val="333333"/>
                </a:solidFill>
                <a:effectLst/>
                <a:latin typeface="Poppins" pitchFamily="2" charset="77"/>
              </a:rPr>
              <a:t>The market for application architecture, development, integration and platform technologies has experienced consistent double digit growth YOY. </a:t>
            </a:r>
            <a:r>
              <a:rPr lang="en-US" sz="1400" b="0" i="0" dirty="0">
                <a:solidFill>
                  <a:srgbClr val="333333"/>
                </a:solidFill>
                <a:effectLst/>
                <a:latin typeface="Poppins" pitchFamily="2" charset="77"/>
              </a:rPr>
              <a:t>​</a:t>
            </a:r>
            <a:endParaRPr lang="en-US" sz="1400" b="0" i="0" dirty="0">
              <a:solidFill>
                <a:srgbClr val="333333"/>
              </a:solidFill>
              <a:effectLst/>
              <a:latin typeface="Arial" panose="020B0604020202020204" pitchFamily="34" charset="0"/>
            </a:endParaRPr>
          </a:p>
          <a:p>
            <a:pPr marL="285750" indent="-285750" algn="l" rtl="0" fontAlgn="base">
              <a:buFont typeface="Arial" panose="020B0604020202020204" pitchFamily="34" charset="0"/>
              <a:buChar char="•"/>
            </a:pPr>
            <a:r>
              <a:rPr lang="en-US" sz="1400" b="0" i="0" u="none" strike="noStrike" dirty="0">
                <a:solidFill>
                  <a:srgbClr val="333333"/>
                </a:solidFill>
                <a:effectLst/>
                <a:latin typeface="Poppins" pitchFamily="2" charset="77"/>
              </a:rPr>
              <a:t>Integration platform as a service (iPaaS) emerged as the fastest-growing segment, exhibiting 40.2% growth.</a:t>
            </a:r>
            <a:r>
              <a:rPr lang="en-US" sz="1400" b="0" i="0" dirty="0">
                <a:solidFill>
                  <a:srgbClr val="333333"/>
                </a:solidFill>
                <a:effectLst/>
                <a:latin typeface="Poppins" pitchFamily="2" charset="77"/>
              </a:rPr>
              <a:t>​</a:t>
            </a:r>
            <a:endParaRPr lang="en-US" sz="1400" b="0" i="0" dirty="0">
              <a:solidFill>
                <a:srgbClr val="333333"/>
              </a:solidFill>
              <a:effectLst/>
              <a:latin typeface="Arial" panose="020B0604020202020204" pitchFamily="34" charset="0"/>
            </a:endParaRPr>
          </a:p>
          <a:p>
            <a:pPr marL="285750" indent="-285750" algn="l" rtl="0" fontAlgn="base">
              <a:buFont typeface="Arial" panose="020B0604020202020204" pitchFamily="34" charset="0"/>
              <a:buChar char="•"/>
            </a:pPr>
            <a:r>
              <a:rPr lang="en-US" sz="1400" b="0" i="0" u="none" strike="noStrike" dirty="0">
                <a:solidFill>
                  <a:srgbClr val="333333"/>
                </a:solidFill>
                <a:effectLst/>
                <a:latin typeface="Poppins" pitchFamily="2" charset="77"/>
              </a:rPr>
              <a:t>The top five iPaaS providers’ command about 60% of the market, and only eight providers have more than a 2% share.</a:t>
            </a:r>
            <a:r>
              <a:rPr lang="en-US" sz="1400" b="0" i="0" dirty="0">
                <a:solidFill>
                  <a:srgbClr val="333333"/>
                </a:solidFill>
                <a:effectLst/>
                <a:latin typeface="Poppins" pitchFamily="2" charset="77"/>
              </a:rPr>
              <a:t>​</a:t>
            </a:r>
            <a:endParaRPr lang="en-US" sz="1400" b="0" i="0" dirty="0">
              <a:solidFill>
                <a:srgbClr val="333333"/>
              </a:solidFill>
              <a:effectLst/>
              <a:latin typeface="Arial" panose="020B0604020202020204" pitchFamily="34" charset="0"/>
            </a:endParaRPr>
          </a:p>
          <a:p>
            <a:pPr marL="285750" indent="-285750" algn="l" rtl="0" fontAlgn="base">
              <a:buFont typeface="Arial" panose="020B0604020202020204" pitchFamily="34" charset="0"/>
              <a:buChar char="•"/>
            </a:pPr>
            <a:r>
              <a:rPr lang="en-US" sz="1400" b="0" i="0" u="none" strike="noStrike" dirty="0">
                <a:solidFill>
                  <a:srgbClr val="333333"/>
                </a:solidFill>
                <a:effectLst/>
                <a:latin typeface="Poppins" pitchFamily="2" charset="77"/>
              </a:rPr>
              <a:t>Integration represents up to 65% of the cost when implementing a new ERP or CRM system. </a:t>
            </a:r>
            <a:r>
              <a:rPr lang="en-US" sz="1400" b="0" i="0" dirty="0">
                <a:solidFill>
                  <a:srgbClr val="333333"/>
                </a:solidFill>
                <a:effectLst/>
                <a:latin typeface="Poppins" pitchFamily="2" charset="77"/>
              </a:rPr>
              <a:t>​</a:t>
            </a:r>
            <a:endParaRPr lang="en-US" sz="4000" b="0" i="0" dirty="0">
              <a:solidFill>
                <a:srgbClr val="333333"/>
              </a:solidFill>
              <a:effectLst/>
              <a:latin typeface="Arial" panose="020B0604020202020204" pitchFamily="34" charset="0"/>
            </a:endParaRPr>
          </a:p>
          <a:p>
            <a:pPr algn="l" rtl="0" fontAlgn="base"/>
            <a:r>
              <a:rPr lang="en-US" sz="1400" b="0" i="0" dirty="0">
                <a:solidFill>
                  <a:srgbClr val="333333"/>
                </a:solidFill>
                <a:effectLst/>
                <a:latin typeface="Poppins" pitchFamily="2" charset="77"/>
              </a:rPr>
              <a:t>​</a:t>
            </a:r>
            <a:endParaRPr lang="en-US" sz="4000" b="0" i="0" dirty="0">
              <a:solidFill>
                <a:srgbClr val="333333"/>
              </a:solidFill>
              <a:effectLst/>
              <a:latin typeface="Arial" panose="020B0604020202020204" pitchFamily="34" charset="0"/>
            </a:endParaRPr>
          </a:p>
          <a:p>
            <a:pPr algn="l" rtl="0" fontAlgn="base"/>
            <a:r>
              <a:rPr lang="en-US" sz="1000" b="0" i="0" u="none" strike="noStrike" dirty="0">
                <a:solidFill>
                  <a:srgbClr val="333333"/>
                </a:solidFill>
                <a:effectLst/>
                <a:latin typeface="Poppins" pitchFamily="2" charset="77"/>
              </a:rPr>
              <a:t>Sources:</a:t>
            </a:r>
            <a:r>
              <a:rPr lang="en-US" sz="1000" b="0" i="0" dirty="0">
                <a:solidFill>
                  <a:srgbClr val="333333"/>
                </a:solidFill>
                <a:effectLst/>
                <a:latin typeface="Poppins" pitchFamily="2" charset="77"/>
              </a:rPr>
              <a:t>​</a:t>
            </a:r>
            <a:endParaRPr lang="en-US" sz="1000" b="0" i="0" dirty="0">
              <a:solidFill>
                <a:srgbClr val="333333"/>
              </a:solidFill>
              <a:effectLst/>
              <a:latin typeface="Arial" panose="020B0604020202020204" pitchFamily="34" charset="0"/>
            </a:endParaRPr>
          </a:p>
          <a:p>
            <a:pPr marL="342900" indent="-342900" algn="l" rtl="0" fontAlgn="base">
              <a:buFont typeface="+mj-lt"/>
              <a:buAutoNum type="arabicPeriod"/>
            </a:pPr>
            <a:r>
              <a:rPr lang="en-US" sz="1000" b="0" i="0" u="none" strike="noStrike" dirty="0">
                <a:solidFill>
                  <a:srgbClr val="333333"/>
                </a:solidFill>
                <a:effectLst/>
                <a:latin typeface="Poppins" pitchFamily="2" charset="77"/>
              </a:rPr>
              <a:t>Gartner Market Share Analysis: Application Architecture, Development, Integration and Platforms, Worldwide, 2021</a:t>
            </a:r>
            <a:r>
              <a:rPr lang="en-US" sz="1000" b="0" i="0" dirty="0">
                <a:solidFill>
                  <a:srgbClr val="333333"/>
                </a:solidFill>
                <a:effectLst/>
                <a:latin typeface="Poppins" pitchFamily="2" charset="77"/>
              </a:rPr>
              <a:t>​</a:t>
            </a:r>
            <a:endParaRPr lang="en-US" sz="1000" b="0" i="0" dirty="0">
              <a:solidFill>
                <a:srgbClr val="333333"/>
              </a:solidFill>
              <a:effectLst/>
              <a:latin typeface="Arial" panose="020B0604020202020204" pitchFamily="34" charset="0"/>
            </a:endParaRPr>
          </a:p>
          <a:p>
            <a:pPr marL="342900" indent="-342900" algn="l" rtl="0" fontAlgn="base">
              <a:buFont typeface="+mj-lt"/>
              <a:buAutoNum type="arabicPeriod"/>
            </a:pPr>
            <a:r>
              <a:rPr lang="en-US" sz="1000" b="0" i="0" u="none" strike="noStrike" dirty="0">
                <a:solidFill>
                  <a:srgbClr val="333333"/>
                </a:solidFill>
                <a:effectLst/>
                <a:latin typeface="Poppins" pitchFamily="2" charset="77"/>
              </a:rPr>
              <a:t>Hype Cycle for Application Architecture and Integration, 2022</a:t>
            </a:r>
            <a:r>
              <a:rPr lang="en-US" sz="1000" b="0" i="0" dirty="0">
                <a:solidFill>
                  <a:srgbClr val="333333"/>
                </a:solidFill>
                <a:effectLst/>
                <a:latin typeface="Poppins" pitchFamily="2" charset="77"/>
              </a:rPr>
              <a:t>​</a:t>
            </a:r>
            <a:endParaRPr lang="en-US" sz="1000" b="0" i="0" dirty="0">
              <a:solidFill>
                <a:srgbClr val="333333"/>
              </a:solidFill>
              <a:effectLst/>
              <a:latin typeface="Arial" panose="020B0604020202020204" pitchFamily="34" charset="0"/>
            </a:endParaRPr>
          </a:p>
          <a:p>
            <a:pPr marL="342900" indent="-342900" algn="l" rtl="0" fontAlgn="base">
              <a:buFont typeface="+mj-lt"/>
              <a:buAutoNum type="arabicPeriod"/>
            </a:pPr>
            <a:r>
              <a:rPr lang="en-US" sz="1000" b="0" i="0" u="none" strike="noStrike" dirty="0">
                <a:solidFill>
                  <a:srgbClr val="333333"/>
                </a:solidFill>
                <a:effectLst/>
                <a:latin typeface="Poppins" pitchFamily="2" charset="77"/>
              </a:rPr>
              <a:t>Magic Quadrant for Integration Platform as a Service, Worldwide, 2023</a:t>
            </a:r>
            <a:endParaRPr lang="en-US" sz="1000" b="0" i="0" dirty="0">
              <a:solidFill>
                <a:srgbClr val="333333"/>
              </a:solidFill>
              <a:effectLst/>
              <a:latin typeface="Arial" panose="020B0604020202020204" pitchFamily="34" charset="0"/>
            </a:endParaRPr>
          </a:p>
        </p:txBody>
      </p:sp>
      <p:pic>
        <p:nvPicPr>
          <p:cNvPr id="2050" name="Picture 2">
            <a:extLst>
              <a:ext uri="{FF2B5EF4-FFF2-40B4-BE49-F238E27FC236}">
                <a16:creationId xmlns:a16="http://schemas.microsoft.com/office/drawing/2014/main" id="{BB832147-1E2C-BE95-7D63-97E8DB8CA5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5705" y="1168973"/>
            <a:ext cx="4091558" cy="4375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129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D007C21-A317-734F-B018-6153FE0EEA3C}"/>
              </a:ext>
            </a:extLst>
          </p:cNvPr>
          <p:cNvSpPr txBox="1">
            <a:spLocks/>
          </p:cNvSpPr>
          <p:nvPr/>
        </p:nvSpPr>
        <p:spPr>
          <a:xfrm>
            <a:off x="719909" y="346313"/>
            <a:ext cx="10756744" cy="901204"/>
          </a:xfrm>
          <a:prstGeom prst="rect">
            <a:avLst/>
          </a:prstGeom>
          <a:noFill/>
          <a:ln>
            <a:noFill/>
          </a:ln>
          <a:effectLst/>
        </p:spPr>
        <p:txBody>
          <a:bodyPr/>
          <a:lstStyle>
            <a:lvl1pPr algn="l" defTabSz="457200" rtl="0" eaLnBrk="1" latinLnBrk="0" hangingPunct="1">
              <a:spcBef>
                <a:spcPct val="0"/>
              </a:spcBef>
              <a:buNone/>
              <a:defRPr sz="5400" b="1" kern="1200">
                <a:solidFill>
                  <a:srgbClr val="A90533"/>
                </a:solidFill>
                <a:effectLst/>
                <a:latin typeface="Benton Sans" panose="02000504020000020004" pitchFamily="2" charset="77"/>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2400" dirty="0">
                <a:solidFill>
                  <a:srgbClr val="FF4E00"/>
                </a:solidFill>
                <a:latin typeface="Arial" panose="020B0604020202020204" pitchFamily="34" charset="0"/>
                <a:cs typeface="Arial" panose="020B0604020202020204" pitchFamily="34" charset="0"/>
              </a:rPr>
              <a:t>iPaaS Growth Drivers &amp; Considerations</a:t>
            </a:r>
          </a:p>
        </p:txBody>
      </p:sp>
      <p:sp>
        <p:nvSpPr>
          <p:cNvPr id="5" name="TextBox 4">
            <a:extLst>
              <a:ext uri="{FF2B5EF4-FFF2-40B4-BE49-F238E27FC236}">
                <a16:creationId xmlns:a16="http://schemas.microsoft.com/office/drawing/2014/main" id="{E0DDD3C1-DFE2-264D-A4DE-13389BAA0A87}"/>
              </a:ext>
            </a:extLst>
          </p:cNvPr>
          <p:cNvSpPr txBox="1"/>
          <p:nvPr/>
        </p:nvSpPr>
        <p:spPr>
          <a:xfrm>
            <a:off x="719910" y="1247517"/>
            <a:ext cx="5956098" cy="4478149"/>
          </a:xfrm>
          <a:prstGeom prst="rect">
            <a:avLst/>
          </a:prstGeom>
          <a:noFill/>
        </p:spPr>
        <p:txBody>
          <a:bodyPr wrap="square" rtlCol="0">
            <a:spAutoFit/>
          </a:bodyPr>
          <a:lstStyle/>
          <a:p>
            <a:pPr algn="l" rtl="0" fontAlgn="base"/>
            <a:r>
              <a:rPr lang="en-US" sz="1800" b="0" i="0" u="none" strike="noStrike" dirty="0">
                <a:solidFill>
                  <a:srgbClr val="333333"/>
                </a:solidFill>
                <a:effectLst/>
                <a:latin typeface="Poppins" pitchFamily="2" charset="77"/>
              </a:rPr>
              <a:t>Growth Drivers</a:t>
            </a:r>
            <a:r>
              <a:rPr lang="en-US" sz="1800" b="0" i="0" dirty="0">
                <a:solidFill>
                  <a:srgbClr val="333333"/>
                </a:solidFill>
                <a:effectLst/>
                <a:latin typeface="Poppins" pitchFamily="2" charset="77"/>
              </a:rPr>
              <a:t>​</a:t>
            </a:r>
          </a:p>
          <a:p>
            <a:pPr algn="l" rtl="0" fontAlgn="base"/>
            <a:endParaRPr lang="en-US" b="0" i="0" dirty="0">
              <a:solidFill>
                <a:srgbClr val="333333"/>
              </a:solidFill>
              <a:effectLst/>
              <a:latin typeface="Segoe UI" panose="020B0502040204020203" pitchFamily="34" charset="0"/>
            </a:endParaRPr>
          </a:p>
          <a:p>
            <a:pPr marL="285750" indent="-285750" algn="l" rtl="0" fontAlgn="base">
              <a:buFont typeface="Arial" panose="020B0604020202020204" pitchFamily="34" charset="0"/>
              <a:buChar char="•"/>
            </a:pPr>
            <a:r>
              <a:rPr lang="en-US" sz="1200" b="0" i="0" u="none" strike="noStrike" dirty="0">
                <a:solidFill>
                  <a:srgbClr val="333333"/>
                </a:solidFill>
                <a:effectLst/>
                <a:latin typeface="Poppins" pitchFamily="2" charset="77"/>
              </a:rPr>
              <a:t>By 2025, over 50% of the organizations that are using older-generation integration platforms like ESBs will migrate their business-critical integrations to cloud-based integration solutions.</a:t>
            </a:r>
            <a:r>
              <a:rPr lang="en-US" sz="1200" b="0" i="0" dirty="0">
                <a:solidFill>
                  <a:srgbClr val="333333"/>
                </a:solidFill>
                <a:effectLst/>
                <a:latin typeface="Poppins" pitchFamily="2" charset="77"/>
              </a:rPr>
              <a:t>​</a:t>
            </a:r>
            <a:endParaRPr lang="en-US" sz="1200" b="0" i="0" dirty="0">
              <a:solidFill>
                <a:srgbClr val="333333"/>
              </a:solidFill>
              <a:effectLst/>
              <a:latin typeface="Arial" panose="020B0604020202020204" pitchFamily="34" charset="0"/>
            </a:endParaRPr>
          </a:p>
          <a:p>
            <a:pPr marL="285750" indent="-285750" algn="l" rtl="0" fontAlgn="base">
              <a:buFont typeface="Arial" panose="020B0604020202020204" pitchFamily="34" charset="0"/>
              <a:buChar char="•"/>
            </a:pPr>
            <a:r>
              <a:rPr lang="en-US" sz="1200" b="0" i="0" u="none" strike="noStrike" dirty="0">
                <a:solidFill>
                  <a:srgbClr val="333333"/>
                </a:solidFill>
                <a:effectLst/>
                <a:latin typeface="Poppins" pitchFamily="2" charset="77"/>
              </a:rPr>
              <a:t>40%+ of integration projects are migration projects from one integration platform to another. </a:t>
            </a:r>
            <a:r>
              <a:rPr lang="en-US" sz="1200" b="0" i="0" dirty="0">
                <a:solidFill>
                  <a:srgbClr val="333333"/>
                </a:solidFill>
                <a:effectLst/>
                <a:latin typeface="Poppins" pitchFamily="2" charset="77"/>
              </a:rPr>
              <a:t>​</a:t>
            </a:r>
            <a:endParaRPr lang="en-US" sz="1200" b="0" i="0" dirty="0">
              <a:solidFill>
                <a:srgbClr val="333333"/>
              </a:solidFill>
              <a:effectLst/>
              <a:latin typeface="Arial" panose="020B0604020202020204" pitchFamily="34" charset="0"/>
            </a:endParaRPr>
          </a:p>
          <a:p>
            <a:pPr marL="285750" indent="-285750" algn="l" rtl="0" fontAlgn="base">
              <a:buFont typeface="Arial" panose="020B0604020202020204" pitchFamily="34" charset="0"/>
              <a:buChar char="•"/>
            </a:pPr>
            <a:r>
              <a:rPr lang="en-US" sz="1200" b="0" i="0" u="none" strike="noStrike" dirty="0">
                <a:solidFill>
                  <a:srgbClr val="333333"/>
                </a:solidFill>
                <a:effectLst/>
                <a:latin typeface="Poppins" pitchFamily="2" charset="77"/>
              </a:rPr>
              <a:t>Integration migration projects often involve dozens of applications, data sources, APIs and a wide range of technologies. </a:t>
            </a:r>
            <a:r>
              <a:rPr lang="en-US" sz="1200" b="0" i="0" dirty="0">
                <a:solidFill>
                  <a:srgbClr val="333333"/>
                </a:solidFill>
                <a:effectLst/>
                <a:latin typeface="Poppins" pitchFamily="2" charset="77"/>
              </a:rPr>
              <a:t>​</a:t>
            </a:r>
            <a:endParaRPr lang="en-US" sz="1200" b="0" i="0" dirty="0">
              <a:solidFill>
                <a:srgbClr val="333333"/>
              </a:solidFill>
              <a:effectLst/>
              <a:latin typeface="Arial" panose="020B0604020202020204" pitchFamily="34" charset="0"/>
            </a:endParaRPr>
          </a:p>
          <a:p>
            <a:pPr marL="285750" indent="-285750" algn="l" rtl="0" fontAlgn="base">
              <a:buFont typeface="Arial" panose="020B0604020202020204" pitchFamily="34" charset="0"/>
              <a:buChar char="•"/>
            </a:pPr>
            <a:r>
              <a:rPr lang="en-US" sz="1200" b="0" i="0" u="none" strike="noStrike" dirty="0">
                <a:solidFill>
                  <a:srgbClr val="333333"/>
                </a:solidFill>
                <a:effectLst/>
                <a:latin typeface="Poppins" pitchFamily="2" charset="77"/>
              </a:rPr>
              <a:t>Considerations</a:t>
            </a:r>
            <a:r>
              <a:rPr lang="en-US" sz="1200" b="0" i="0" dirty="0">
                <a:solidFill>
                  <a:srgbClr val="333333"/>
                </a:solidFill>
                <a:effectLst/>
                <a:latin typeface="Poppins" pitchFamily="2" charset="77"/>
              </a:rPr>
              <a:t>​</a:t>
            </a:r>
            <a:endParaRPr lang="en-US" sz="1200" b="0" i="0" dirty="0">
              <a:solidFill>
                <a:srgbClr val="333333"/>
              </a:solidFill>
              <a:effectLst/>
              <a:latin typeface="Segoe UI" panose="020B0502040204020203" pitchFamily="34" charset="0"/>
            </a:endParaRPr>
          </a:p>
          <a:p>
            <a:pPr marL="285750" indent="-285750" algn="l" rtl="0" fontAlgn="base">
              <a:buFont typeface="Arial" panose="020B0604020202020204" pitchFamily="34" charset="0"/>
              <a:buChar char="•"/>
            </a:pPr>
            <a:r>
              <a:rPr lang="en-US" sz="1200" b="0" i="0" u="none" strike="noStrike" dirty="0">
                <a:solidFill>
                  <a:srgbClr val="333333"/>
                </a:solidFill>
                <a:effectLst/>
                <a:latin typeface="Poppins" pitchFamily="2" charset="77"/>
              </a:rPr>
              <a:t>Leaders responsible for integration should develop a strategy and plan, based on an analysis of existing integrations, tackling each incrementally and employing vigorous stress testing before switching over.</a:t>
            </a:r>
            <a:r>
              <a:rPr lang="en-US" sz="1200" b="0" i="0" dirty="0">
                <a:solidFill>
                  <a:srgbClr val="333333"/>
                </a:solidFill>
                <a:effectLst/>
                <a:latin typeface="Poppins" pitchFamily="2" charset="77"/>
              </a:rPr>
              <a:t>​</a:t>
            </a:r>
            <a:endParaRPr lang="en-US" sz="1200" b="0" i="0" dirty="0">
              <a:solidFill>
                <a:srgbClr val="333333"/>
              </a:solidFill>
              <a:effectLst/>
              <a:latin typeface="Arial" panose="020B0604020202020204" pitchFamily="34" charset="0"/>
            </a:endParaRPr>
          </a:p>
          <a:p>
            <a:pPr marL="285750" indent="-285750" algn="l" rtl="0" fontAlgn="base">
              <a:buFont typeface="Arial" panose="020B0604020202020204" pitchFamily="34" charset="0"/>
              <a:buChar char="•"/>
            </a:pPr>
            <a:r>
              <a:rPr lang="en-US" sz="1200" b="0" i="0" u="none" strike="noStrike" dirty="0">
                <a:solidFill>
                  <a:srgbClr val="333333"/>
                </a:solidFill>
                <a:effectLst/>
                <a:latin typeface="Poppins" pitchFamily="2" charset="77"/>
              </a:rPr>
              <a:t>Testing is a substantial part of the migration effort and it consumes somewhere around 60% to 65% of the overall migration effort</a:t>
            </a:r>
            <a:r>
              <a:rPr lang="en-US" sz="1200" b="0" i="0" dirty="0">
                <a:solidFill>
                  <a:srgbClr val="333333"/>
                </a:solidFill>
                <a:effectLst/>
                <a:latin typeface="Poppins" pitchFamily="2" charset="77"/>
              </a:rPr>
              <a:t>​</a:t>
            </a:r>
            <a:endParaRPr lang="en-US" sz="1200" b="0" i="0" dirty="0">
              <a:solidFill>
                <a:srgbClr val="333333"/>
              </a:solidFill>
              <a:effectLst/>
              <a:latin typeface="Arial" panose="020B0604020202020204" pitchFamily="34" charset="0"/>
            </a:endParaRPr>
          </a:p>
          <a:p>
            <a:pPr algn="l" rtl="0" fontAlgn="base"/>
            <a:r>
              <a:rPr lang="en-US" sz="1800" b="0" i="0" dirty="0">
                <a:solidFill>
                  <a:srgbClr val="333333"/>
                </a:solidFill>
                <a:effectLst/>
                <a:latin typeface="Poppins" pitchFamily="2" charset="77"/>
              </a:rPr>
              <a:t>​</a:t>
            </a:r>
            <a:endParaRPr lang="en-US" b="0" i="0" dirty="0">
              <a:solidFill>
                <a:srgbClr val="333333"/>
              </a:solidFill>
              <a:effectLst/>
              <a:latin typeface="Segoe UI" panose="020B0502040204020203" pitchFamily="34" charset="0"/>
            </a:endParaRPr>
          </a:p>
          <a:p>
            <a:pPr algn="l" rtl="0" fontAlgn="base"/>
            <a:r>
              <a:rPr lang="en-US" sz="900" b="0" i="0" u="none" strike="noStrike" dirty="0">
                <a:solidFill>
                  <a:srgbClr val="333333"/>
                </a:solidFill>
                <a:effectLst/>
                <a:latin typeface="Poppins" pitchFamily="2" charset="77"/>
              </a:rPr>
              <a:t>Sources</a:t>
            </a:r>
            <a:r>
              <a:rPr lang="en-US" sz="900" b="0" i="0" dirty="0">
                <a:solidFill>
                  <a:srgbClr val="333333"/>
                </a:solidFill>
                <a:effectLst/>
                <a:latin typeface="Poppins" pitchFamily="2" charset="77"/>
              </a:rPr>
              <a:t>​</a:t>
            </a:r>
            <a:endParaRPr lang="en-US" sz="900" b="0" i="0" dirty="0">
              <a:solidFill>
                <a:srgbClr val="333333"/>
              </a:solidFill>
              <a:effectLst/>
              <a:latin typeface="Segoe UI" panose="020B0502040204020203" pitchFamily="34" charset="0"/>
            </a:endParaRPr>
          </a:p>
          <a:p>
            <a:pPr marL="228600" indent="-228600" algn="l" rtl="0" fontAlgn="base">
              <a:buFont typeface="+mj-lt"/>
              <a:buAutoNum type="arabicPeriod"/>
            </a:pPr>
            <a:r>
              <a:rPr lang="en-US" sz="900" b="0" i="0" u="none" strike="noStrike" dirty="0">
                <a:solidFill>
                  <a:srgbClr val="333333"/>
                </a:solidFill>
                <a:effectLst/>
                <a:latin typeface="Poppins" pitchFamily="2" charset="77"/>
              </a:rPr>
              <a:t>Gartner How to Successfully Migrate to a New Integration Platform, 2021</a:t>
            </a:r>
            <a:r>
              <a:rPr lang="en-US" sz="900" b="0" i="0" dirty="0">
                <a:solidFill>
                  <a:srgbClr val="333333"/>
                </a:solidFill>
                <a:effectLst/>
                <a:latin typeface="Poppins" pitchFamily="2" charset="77"/>
              </a:rPr>
              <a:t>​</a:t>
            </a:r>
            <a:endParaRPr lang="en-US" sz="900" b="0" i="0" dirty="0">
              <a:solidFill>
                <a:srgbClr val="333333"/>
              </a:solidFill>
              <a:effectLst/>
              <a:latin typeface="Segoe UI" panose="020B0502040204020203" pitchFamily="34" charset="0"/>
            </a:endParaRPr>
          </a:p>
          <a:p>
            <a:pPr marL="228600" indent="-228600" algn="l" rtl="0" fontAlgn="base">
              <a:buFont typeface="+mj-lt"/>
              <a:buAutoNum type="arabicPeriod"/>
            </a:pPr>
            <a:r>
              <a:rPr lang="en-US" sz="900" b="0" i="0" u="none" strike="noStrike" dirty="0">
                <a:solidFill>
                  <a:srgbClr val="333333"/>
                </a:solidFill>
                <a:effectLst/>
                <a:latin typeface="Poppins" pitchFamily="2" charset="77"/>
              </a:rPr>
              <a:t>Gartner, IT Symposium/Expo Oct. 2019;  2020 DSAG-ASUG survey</a:t>
            </a:r>
            <a:r>
              <a:rPr lang="en-US" sz="900" b="0" i="0" dirty="0">
                <a:solidFill>
                  <a:srgbClr val="333333"/>
                </a:solidFill>
                <a:effectLst/>
                <a:latin typeface="Poppins" pitchFamily="2" charset="77"/>
              </a:rPr>
              <a:t>​</a:t>
            </a:r>
            <a:endParaRPr lang="en-US" sz="900" b="0" i="0" dirty="0">
              <a:solidFill>
                <a:srgbClr val="333333"/>
              </a:solidFill>
              <a:effectLst/>
              <a:latin typeface="Segoe UI" panose="020B0502040204020203" pitchFamily="34" charset="0"/>
            </a:endParaRPr>
          </a:p>
          <a:p>
            <a:pPr algn="l" rtl="0" fontAlgn="base"/>
            <a:r>
              <a:rPr lang="en-US" sz="1800" b="0" i="0" dirty="0">
                <a:solidFill>
                  <a:srgbClr val="333333"/>
                </a:solidFill>
                <a:effectLst/>
                <a:latin typeface="Poppins" pitchFamily="2" charset="77"/>
              </a:rPr>
              <a:t>​</a:t>
            </a:r>
            <a:br>
              <a:rPr lang="en-US" sz="1800" b="0" i="0" dirty="0">
                <a:solidFill>
                  <a:srgbClr val="333333"/>
                </a:solidFill>
                <a:effectLst/>
                <a:latin typeface="Poppins" pitchFamily="2" charset="77"/>
              </a:rPr>
            </a:br>
            <a:endParaRPr lang="en-US" b="0" i="0" dirty="0">
              <a:solidFill>
                <a:srgbClr val="333333"/>
              </a:solidFill>
              <a:effectLst/>
              <a:latin typeface="Segoe UI" panose="020B0502040204020203" pitchFamily="34" charset="0"/>
            </a:endParaRPr>
          </a:p>
        </p:txBody>
      </p:sp>
      <p:pic>
        <p:nvPicPr>
          <p:cNvPr id="3077" name="Picture 5">
            <a:extLst>
              <a:ext uri="{FF2B5EF4-FFF2-40B4-BE49-F238E27FC236}">
                <a16:creationId xmlns:a16="http://schemas.microsoft.com/office/drawing/2014/main" id="{634A07EF-3378-2DB2-FD0A-861194148E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0281" y="1247517"/>
            <a:ext cx="1836593" cy="21669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76E8CCB-7B37-CA10-801F-AEED14E284A7}"/>
              </a:ext>
            </a:extLst>
          </p:cNvPr>
          <p:cNvSpPr txBox="1"/>
          <p:nvPr/>
        </p:nvSpPr>
        <p:spPr>
          <a:xfrm>
            <a:off x="9286874" y="2952837"/>
            <a:ext cx="2014877" cy="461665"/>
          </a:xfrm>
          <a:prstGeom prst="rect">
            <a:avLst/>
          </a:prstGeom>
          <a:noFill/>
        </p:spPr>
        <p:txBody>
          <a:bodyPr wrap="square">
            <a:spAutoFit/>
          </a:bodyPr>
          <a:lstStyle/>
          <a:p>
            <a:r>
              <a:rPr lang="en-US" sz="1200" b="0" i="0" u="none" strike="noStrike" dirty="0">
                <a:solidFill>
                  <a:srgbClr val="51C9ED"/>
                </a:solidFill>
                <a:effectLst/>
                <a:latin typeface="Arial" panose="020B0604020202020204" pitchFamily="34" charset="0"/>
              </a:rPr>
              <a:t>of projects are stalled by integration challenges</a:t>
            </a:r>
            <a:endParaRPr lang="en-US" sz="3600" dirty="0"/>
          </a:p>
        </p:txBody>
      </p:sp>
      <p:pic>
        <p:nvPicPr>
          <p:cNvPr id="3079" name="Picture 7">
            <a:extLst>
              <a:ext uri="{FF2B5EF4-FFF2-40B4-BE49-F238E27FC236}">
                <a16:creationId xmlns:a16="http://schemas.microsoft.com/office/drawing/2014/main" id="{C174C366-73F7-3925-8BF4-79B2A9F720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4180" y="3813922"/>
            <a:ext cx="1648793" cy="216698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1CD5BAA-0663-D974-5370-D22E89BDBD2A}"/>
              </a:ext>
            </a:extLst>
          </p:cNvPr>
          <p:cNvSpPr txBox="1"/>
          <p:nvPr/>
        </p:nvSpPr>
        <p:spPr>
          <a:xfrm>
            <a:off x="9192973" y="5494833"/>
            <a:ext cx="1921669" cy="461665"/>
          </a:xfrm>
          <a:prstGeom prst="rect">
            <a:avLst/>
          </a:prstGeom>
          <a:noFill/>
        </p:spPr>
        <p:txBody>
          <a:bodyPr wrap="square">
            <a:spAutoFit/>
          </a:bodyPr>
          <a:lstStyle/>
          <a:p>
            <a:r>
              <a:rPr lang="en-US" sz="1200" b="0" i="0" u="none" strike="noStrike" dirty="0">
                <a:solidFill>
                  <a:srgbClr val="505CB2"/>
                </a:solidFill>
                <a:effectLst/>
                <a:latin typeface="Arial" panose="020B0604020202020204" pitchFamily="34" charset="0"/>
              </a:rPr>
              <a:t>of project budget is spent on integration</a:t>
            </a:r>
            <a:r>
              <a:rPr lang="en-US" sz="1200" b="0" i="0" dirty="0">
                <a:solidFill>
                  <a:srgbClr val="505CB2"/>
                </a:solidFill>
                <a:effectLst/>
                <a:latin typeface="Arial" panose="020B0604020202020204" pitchFamily="34" charset="0"/>
              </a:rPr>
              <a:t>​</a:t>
            </a:r>
            <a:endParaRPr lang="en-US" sz="3600" dirty="0"/>
          </a:p>
        </p:txBody>
      </p:sp>
    </p:spTree>
    <p:extLst>
      <p:ext uri="{BB962C8B-B14F-4D97-AF65-F5344CB8AC3E}">
        <p14:creationId xmlns:p14="http://schemas.microsoft.com/office/powerpoint/2010/main" val="1925441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EF9C42A-C6B1-4943-A532-588541F91747}"/>
              </a:ext>
            </a:extLst>
          </p:cNvPr>
          <p:cNvSpPr txBox="1">
            <a:spLocks/>
          </p:cNvSpPr>
          <p:nvPr/>
        </p:nvSpPr>
        <p:spPr>
          <a:xfrm>
            <a:off x="719909" y="346313"/>
            <a:ext cx="10756744" cy="901204"/>
          </a:xfrm>
          <a:prstGeom prst="rect">
            <a:avLst/>
          </a:prstGeom>
          <a:noFill/>
          <a:ln>
            <a:noFill/>
          </a:ln>
          <a:effectLst/>
        </p:spPr>
        <p:txBody>
          <a:bodyPr/>
          <a:lstStyle>
            <a:lvl1pPr algn="l" defTabSz="457200" rtl="0" eaLnBrk="1" latinLnBrk="0" hangingPunct="1">
              <a:spcBef>
                <a:spcPct val="0"/>
              </a:spcBef>
              <a:buNone/>
              <a:defRPr sz="5400" b="1" kern="1200">
                <a:solidFill>
                  <a:srgbClr val="A90533"/>
                </a:solidFill>
                <a:effectLst/>
                <a:latin typeface="Benton Sans" panose="02000504020000020004" pitchFamily="2" charset="77"/>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2400" dirty="0">
                <a:solidFill>
                  <a:srgbClr val="FF4E00"/>
                </a:solidFill>
                <a:latin typeface="Arial" panose="020B0604020202020204" pitchFamily="34" charset="0"/>
                <a:cs typeface="Arial" panose="020B0604020202020204" pitchFamily="34" charset="0"/>
              </a:rPr>
              <a:t>iPaaS Challenges with Business Process Optimization</a:t>
            </a:r>
          </a:p>
        </p:txBody>
      </p:sp>
      <p:sp>
        <p:nvSpPr>
          <p:cNvPr id="2" name="Oval 1">
            <a:extLst>
              <a:ext uri="{FF2B5EF4-FFF2-40B4-BE49-F238E27FC236}">
                <a16:creationId xmlns:a16="http://schemas.microsoft.com/office/drawing/2014/main" id="{E0B72C45-8C15-1D23-3490-F284888613BC}"/>
              </a:ext>
            </a:extLst>
          </p:cNvPr>
          <p:cNvSpPr/>
          <p:nvPr/>
        </p:nvSpPr>
        <p:spPr>
          <a:xfrm>
            <a:off x="5185834" y="2518834"/>
            <a:ext cx="1820333" cy="1820333"/>
          </a:xfrm>
          <a:prstGeom prst="ellipse">
            <a:avLst/>
          </a:prstGeom>
          <a:solidFill>
            <a:srgbClr val="242E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Integration Platform</a:t>
            </a:r>
          </a:p>
        </p:txBody>
      </p:sp>
      <p:sp>
        <p:nvSpPr>
          <p:cNvPr id="3" name="Rounded Rectangle 2">
            <a:extLst>
              <a:ext uri="{FF2B5EF4-FFF2-40B4-BE49-F238E27FC236}">
                <a16:creationId xmlns:a16="http://schemas.microsoft.com/office/drawing/2014/main" id="{DFA35BC9-D07A-CD04-7D2B-8FB6C44EC563}"/>
              </a:ext>
            </a:extLst>
          </p:cNvPr>
          <p:cNvSpPr/>
          <p:nvPr/>
        </p:nvSpPr>
        <p:spPr>
          <a:xfrm>
            <a:off x="7006167" y="2053167"/>
            <a:ext cx="1422400" cy="465667"/>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a:t>Sales CRM</a:t>
            </a:r>
          </a:p>
        </p:txBody>
      </p:sp>
      <p:sp>
        <p:nvSpPr>
          <p:cNvPr id="6" name="Rounded Rectangle 5">
            <a:extLst>
              <a:ext uri="{FF2B5EF4-FFF2-40B4-BE49-F238E27FC236}">
                <a16:creationId xmlns:a16="http://schemas.microsoft.com/office/drawing/2014/main" id="{D76F2421-2B6C-543E-8598-E93E5B333F09}"/>
              </a:ext>
            </a:extLst>
          </p:cNvPr>
          <p:cNvSpPr/>
          <p:nvPr/>
        </p:nvSpPr>
        <p:spPr>
          <a:xfrm>
            <a:off x="7421032" y="3196165"/>
            <a:ext cx="1422400" cy="46566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Supply Chain</a:t>
            </a:r>
          </a:p>
        </p:txBody>
      </p:sp>
      <p:sp>
        <p:nvSpPr>
          <p:cNvPr id="7" name="Rounded Rectangle 6">
            <a:extLst>
              <a:ext uri="{FF2B5EF4-FFF2-40B4-BE49-F238E27FC236}">
                <a16:creationId xmlns:a16="http://schemas.microsoft.com/office/drawing/2014/main" id="{3E64A94B-524B-8665-6DE5-727C81B42BB1}"/>
              </a:ext>
            </a:extLst>
          </p:cNvPr>
          <p:cNvSpPr/>
          <p:nvPr/>
        </p:nvSpPr>
        <p:spPr>
          <a:xfrm>
            <a:off x="7006167" y="4339165"/>
            <a:ext cx="1422400" cy="46566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Commerce</a:t>
            </a:r>
          </a:p>
        </p:txBody>
      </p:sp>
      <p:sp>
        <p:nvSpPr>
          <p:cNvPr id="8" name="Rounded Rectangle 7">
            <a:extLst>
              <a:ext uri="{FF2B5EF4-FFF2-40B4-BE49-F238E27FC236}">
                <a16:creationId xmlns:a16="http://schemas.microsoft.com/office/drawing/2014/main" id="{BA73D335-841A-A299-1815-7E6FC248B8C1}"/>
              </a:ext>
            </a:extLst>
          </p:cNvPr>
          <p:cNvSpPr/>
          <p:nvPr/>
        </p:nvSpPr>
        <p:spPr>
          <a:xfrm>
            <a:off x="3348568" y="3196165"/>
            <a:ext cx="1422400" cy="46566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Logistics</a:t>
            </a:r>
          </a:p>
        </p:txBody>
      </p:sp>
      <p:sp>
        <p:nvSpPr>
          <p:cNvPr id="9" name="Rounded Rectangle 8">
            <a:extLst>
              <a:ext uri="{FF2B5EF4-FFF2-40B4-BE49-F238E27FC236}">
                <a16:creationId xmlns:a16="http://schemas.microsoft.com/office/drawing/2014/main" id="{D5F60F60-C7EF-2D55-79B8-DF82BDB2DB16}"/>
              </a:ext>
            </a:extLst>
          </p:cNvPr>
          <p:cNvSpPr/>
          <p:nvPr/>
        </p:nvSpPr>
        <p:spPr>
          <a:xfrm>
            <a:off x="3763433" y="4339165"/>
            <a:ext cx="1422400" cy="46566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ERP</a:t>
            </a:r>
          </a:p>
        </p:txBody>
      </p:sp>
      <p:sp>
        <p:nvSpPr>
          <p:cNvPr id="10" name="Rounded Rectangle 9">
            <a:extLst>
              <a:ext uri="{FF2B5EF4-FFF2-40B4-BE49-F238E27FC236}">
                <a16:creationId xmlns:a16="http://schemas.microsoft.com/office/drawing/2014/main" id="{2AFB36D7-CB24-9CC3-4122-3C4967525597}"/>
              </a:ext>
            </a:extLst>
          </p:cNvPr>
          <p:cNvSpPr/>
          <p:nvPr/>
        </p:nvSpPr>
        <p:spPr>
          <a:xfrm>
            <a:off x="3763433" y="2075933"/>
            <a:ext cx="1422400" cy="46566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Service CRM</a:t>
            </a:r>
          </a:p>
        </p:txBody>
      </p:sp>
      <p:sp>
        <p:nvSpPr>
          <p:cNvPr id="11" name="Rounded Rectangular Callout 10">
            <a:extLst>
              <a:ext uri="{FF2B5EF4-FFF2-40B4-BE49-F238E27FC236}">
                <a16:creationId xmlns:a16="http://schemas.microsoft.com/office/drawing/2014/main" id="{4C421310-BFC3-EFB2-2CA7-C6C7830D7DFF}"/>
              </a:ext>
            </a:extLst>
          </p:cNvPr>
          <p:cNvSpPr/>
          <p:nvPr/>
        </p:nvSpPr>
        <p:spPr>
          <a:xfrm>
            <a:off x="8801026" y="1981110"/>
            <a:ext cx="1535884" cy="1075447"/>
          </a:xfrm>
          <a:prstGeom prst="wedgeRoundRectCallout">
            <a:avLst>
              <a:gd name="adj1" fmla="val -80826"/>
              <a:gd name="adj2" fmla="val -23146"/>
              <a:gd name="adj3" fmla="val 16667"/>
            </a:avLst>
          </a:prstGeom>
          <a:solidFill>
            <a:schemeClr val="bg1"/>
          </a:solidFill>
          <a:ln>
            <a:solidFill>
              <a:srgbClr val="3E2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i="1">
                <a:solidFill>
                  <a:sysClr val="windowText" lastClr="000000"/>
                </a:solidFill>
              </a:rPr>
              <a:t>I want to update an SAP Order from Salesforce</a:t>
            </a:r>
          </a:p>
        </p:txBody>
      </p:sp>
      <p:pic>
        <p:nvPicPr>
          <p:cNvPr id="12" name="Picture 4">
            <a:extLst>
              <a:ext uri="{FF2B5EF4-FFF2-40B4-BE49-F238E27FC236}">
                <a16:creationId xmlns:a16="http://schemas.microsoft.com/office/drawing/2014/main" id="{C4C71D9C-21E2-AAE8-85D3-02D2F09E11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1761" y="4391397"/>
            <a:ext cx="708144" cy="361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321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4E25D98-B6FC-3146-A9EA-807574825D1F}"/>
              </a:ext>
            </a:extLst>
          </p:cNvPr>
          <p:cNvSpPr txBox="1">
            <a:spLocks/>
          </p:cNvSpPr>
          <p:nvPr/>
        </p:nvSpPr>
        <p:spPr>
          <a:xfrm>
            <a:off x="719909" y="346313"/>
            <a:ext cx="10756744" cy="901204"/>
          </a:xfrm>
          <a:prstGeom prst="rect">
            <a:avLst/>
          </a:prstGeom>
          <a:noFill/>
          <a:ln>
            <a:noFill/>
          </a:ln>
          <a:effectLst/>
        </p:spPr>
        <p:txBody>
          <a:bodyPr/>
          <a:lstStyle>
            <a:lvl1pPr algn="l" defTabSz="457200" rtl="0" eaLnBrk="1" latinLnBrk="0" hangingPunct="1">
              <a:spcBef>
                <a:spcPct val="0"/>
              </a:spcBef>
              <a:buNone/>
              <a:defRPr sz="5400" b="1" kern="1200">
                <a:solidFill>
                  <a:srgbClr val="A90533"/>
                </a:solidFill>
                <a:effectLst/>
                <a:latin typeface="Benton Sans" panose="02000504020000020004" pitchFamily="2" charset="77"/>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2400" dirty="0">
                <a:solidFill>
                  <a:srgbClr val="FF4E00"/>
                </a:solidFill>
                <a:latin typeface="Arial" panose="020B0604020202020204" pitchFamily="34" charset="0"/>
                <a:cs typeface="Arial" panose="020B0604020202020204" pitchFamily="34" charset="0"/>
              </a:rPr>
              <a:t>#1 – Integration Platform Not Established</a:t>
            </a:r>
          </a:p>
        </p:txBody>
      </p:sp>
      <p:sp>
        <p:nvSpPr>
          <p:cNvPr id="2" name="Oval 1">
            <a:extLst>
              <a:ext uri="{FF2B5EF4-FFF2-40B4-BE49-F238E27FC236}">
                <a16:creationId xmlns:a16="http://schemas.microsoft.com/office/drawing/2014/main" id="{78CAA2B3-63E3-AC72-5095-38352542DB30}"/>
              </a:ext>
            </a:extLst>
          </p:cNvPr>
          <p:cNvSpPr/>
          <p:nvPr/>
        </p:nvSpPr>
        <p:spPr>
          <a:xfrm>
            <a:off x="5185834" y="2518834"/>
            <a:ext cx="1820333" cy="1820333"/>
          </a:xfrm>
          <a:prstGeom prst="ellipse">
            <a:avLst/>
          </a:prstGeom>
          <a:solidFill>
            <a:srgbClr val="C00000"/>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Integration Platform</a:t>
            </a:r>
          </a:p>
          <a:p>
            <a:pPr algn="ctr"/>
            <a:endParaRPr lang="en-US" sz="1400"/>
          </a:p>
          <a:p>
            <a:pPr algn="ctr"/>
            <a:endParaRPr lang="en-US" sz="1400"/>
          </a:p>
        </p:txBody>
      </p:sp>
      <p:sp>
        <p:nvSpPr>
          <p:cNvPr id="3" name="Rounded Rectangle 2">
            <a:extLst>
              <a:ext uri="{FF2B5EF4-FFF2-40B4-BE49-F238E27FC236}">
                <a16:creationId xmlns:a16="http://schemas.microsoft.com/office/drawing/2014/main" id="{1AD47E6B-CDB7-3DF3-D269-0990810D2156}"/>
              </a:ext>
            </a:extLst>
          </p:cNvPr>
          <p:cNvSpPr/>
          <p:nvPr/>
        </p:nvSpPr>
        <p:spPr>
          <a:xfrm>
            <a:off x="7006167" y="2053167"/>
            <a:ext cx="1422400" cy="46566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a:t>Sales CRM</a:t>
            </a:r>
          </a:p>
        </p:txBody>
      </p:sp>
      <p:sp>
        <p:nvSpPr>
          <p:cNvPr id="6" name="Rounded Rectangle 5">
            <a:extLst>
              <a:ext uri="{FF2B5EF4-FFF2-40B4-BE49-F238E27FC236}">
                <a16:creationId xmlns:a16="http://schemas.microsoft.com/office/drawing/2014/main" id="{A64D8F08-ACF7-C20A-39F8-6DDC096AC2A4}"/>
              </a:ext>
            </a:extLst>
          </p:cNvPr>
          <p:cNvSpPr/>
          <p:nvPr/>
        </p:nvSpPr>
        <p:spPr>
          <a:xfrm>
            <a:off x="7421032" y="3196165"/>
            <a:ext cx="1422400" cy="46566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Supply Chain</a:t>
            </a:r>
          </a:p>
        </p:txBody>
      </p:sp>
      <p:sp>
        <p:nvSpPr>
          <p:cNvPr id="7" name="Rounded Rectangle 6">
            <a:extLst>
              <a:ext uri="{FF2B5EF4-FFF2-40B4-BE49-F238E27FC236}">
                <a16:creationId xmlns:a16="http://schemas.microsoft.com/office/drawing/2014/main" id="{0DB71265-F61F-8C09-E40F-C113DB4062DF}"/>
              </a:ext>
            </a:extLst>
          </p:cNvPr>
          <p:cNvSpPr/>
          <p:nvPr/>
        </p:nvSpPr>
        <p:spPr>
          <a:xfrm>
            <a:off x="7006167" y="4339165"/>
            <a:ext cx="1422400" cy="46566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Commerce</a:t>
            </a:r>
          </a:p>
        </p:txBody>
      </p:sp>
      <p:sp>
        <p:nvSpPr>
          <p:cNvPr id="8" name="Rounded Rectangle 7">
            <a:extLst>
              <a:ext uri="{FF2B5EF4-FFF2-40B4-BE49-F238E27FC236}">
                <a16:creationId xmlns:a16="http://schemas.microsoft.com/office/drawing/2014/main" id="{51EA52B8-F6C0-95D0-A8E3-9E81751F02AA}"/>
              </a:ext>
            </a:extLst>
          </p:cNvPr>
          <p:cNvSpPr/>
          <p:nvPr/>
        </p:nvSpPr>
        <p:spPr>
          <a:xfrm>
            <a:off x="3348568" y="3196165"/>
            <a:ext cx="1422400" cy="46566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Logistics</a:t>
            </a:r>
          </a:p>
        </p:txBody>
      </p:sp>
      <p:sp>
        <p:nvSpPr>
          <p:cNvPr id="9" name="Rounded Rectangle 8">
            <a:extLst>
              <a:ext uri="{FF2B5EF4-FFF2-40B4-BE49-F238E27FC236}">
                <a16:creationId xmlns:a16="http://schemas.microsoft.com/office/drawing/2014/main" id="{5DE3ACC7-D62D-5BF8-8C50-467C14216F74}"/>
              </a:ext>
            </a:extLst>
          </p:cNvPr>
          <p:cNvSpPr/>
          <p:nvPr/>
        </p:nvSpPr>
        <p:spPr>
          <a:xfrm>
            <a:off x="3763433" y="4339165"/>
            <a:ext cx="1422400" cy="46566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SAP</a:t>
            </a:r>
          </a:p>
        </p:txBody>
      </p:sp>
      <p:sp>
        <p:nvSpPr>
          <p:cNvPr id="10" name="Rounded Rectangle 9">
            <a:extLst>
              <a:ext uri="{FF2B5EF4-FFF2-40B4-BE49-F238E27FC236}">
                <a16:creationId xmlns:a16="http://schemas.microsoft.com/office/drawing/2014/main" id="{155C829C-E18B-C92B-2258-3B108F4B40BA}"/>
              </a:ext>
            </a:extLst>
          </p:cNvPr>
          <p:cNvSpPr/>
          <p:nvPr/>
        </p:nvSpPr>
        <p:spPr>
          <a:xfrm>
            <a:off x="3763433" y="2075933"/>
            <a:ext cx="1422400" cy="46566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Service CRM</a:t>
            </a:r>
          </a:p>
        </p:txBody>
      </p:sp>
      <p:sp>
        <p:nvSpPr>
          <p:cNvPr id="11" name="Rounded Rectangular Callout 10">
            <a:extLst>
              <a:ext uri="{FF2B5EF4-FFF2-40B4-BE49-F238E27FC236}">
                <a16:creationId xmlns:a16="http://schemas.microsoft.com/office/drawing/2014/main" id="{0E5B10D4-1706-95EF-D116-F23CC4866292}"/>
              </a:ext>
            </a:extLst>
          </p:cNvPr>
          <p:cNvSpPr/>
          <p:nvPr/>
        </p:nvSpPr>
        <p:spPr>
          <a:xfrm>
            <a:off x="8801026" y="1981110"/>
            <a:ext cx="1535884" cy="1075447"/>
          </a:xfrm>
          <a:prstGeom prst="wedgeRoundRectCallout">
            <a:avLst>
              <a:gd name="adj1" fmla="val -80826"/>
              <a:gd name="adj2" fmla="val -23146"/>
              <a:gd name="adj3" fmla="val 16667"/>
            </a:avLst>
          </a:prstGeom>
          <a:solidFill>
            <a:schemeClr val="bg1"/>
          </a:solidFill>
          <a:ln>
            <a:solidFill>
              <a:srgbClr val="3E2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i="1">
                <a:solidFill>
                  <a:sysClr val="windowText" lastClr="000000"/>
                </a:solidFill>
              </a:rPr>
              <a:t>I want to update an SAP Order from Salesforce</a:t>
            </a:r>
          </a:p>
        </p:txBody>
      </p:sp>
      <p:pic>
        <p:nvPicPr>
          <p:cNvPr id="12" name="Picture 4">
            <a:extLst>
              <a:ext uri="{FF2B5EF4-FFF2-40B4-BE49-F238E27FC236}">
                <a16:creationId xmlns:a16="http://schemas.microsoft.com/office/drawing/2014/main" id="{25E516DE-3C16-4DE3-BC67-AD54D1D75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2535" y="4391397"/>
            <a:ext cx="708144" cy="3612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yellow triangle sign&#10;&#10;Description automatically generated with medium confidence">
            <a:extLst>
              <a:ext uri="{FF2B5EF4-FFF2-40B4-BE49-F238E27FC236}">
                <a16:creationId xmlns:a16="http://schemas.microsoft.com/office/drawing/2014/main" id="{229BCD60-17A5-8353-90BA-1AD5299A5D6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810471" y="3492500"/>
            <a:ext cx="571056" cy="527049"/>
          </a:xfrm>
          <a:prstGeom prst="rect">
            <a:avLst/>
          </a:prstGeom>
        </p:spPr>
      </p:pic>
      <p:sp>
        <p:nvSpPr>
          <p:cNvPr id="14" name="Rounded Rectangle 13">
            <a:extLst>
              <a:ext uri="{FF2B5EF4-FFF2-40B4-BE49-F238E27FC236}">
                <a16:creationId xmlns:a16="http://schemas.microsoft.com/office/drawing/2014/main" id="{2F709A2A-F5AF-9405-3169-F7F9090D7E77}"/>
              </a:ext>
            </a:extLst>
          </p:cNvPr>
          <p:cNvSpPr/>
          <p:nvPr/>
        </p:nvSpPr>
        <p:spPr>
          <a:xfrm>
            <a:off x="3763433" y="4339165"/>
            <a:ext cx="1422400" cy="46566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ERP</a:t>
            </a:r>
          </a:p>
        </p:txBody>
      </p:sp>
      <p:pic>
        <p:nvPicPr>
          <p:cNvPr id="15" name="Picture 14">
            <a:extLst>
              <a:ext uri="{FF2B5EF4-FFF2-40B4-BE49-F238E27FC236}">
                <a16:creationId xmlns:a16="http://schemas.microsoft.com/office/drawing/2014/main" id="{A8423272-A4AA-BE8D-1B7B-07A1CF001F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1761" y="4391397"/>
            <a:ext cx="708144" cy="361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012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571338-B473-D84C-B241-CCA527FAAAFA}"/>
              </a:ext>
            </a:extLst>
          </p:cNvPr>
          <p:cNvSpPr txBox="1">
            <a:spLocks/>
          </p:cNvSpPr>
          <p:nvPr/>
        </p:nvSpPr>
        <p:spPr>
          <a:xfrm>
            <a:off x="719909" y="346313"/>
            <a:ext cx="10756744" cy="901204"/>
          </a:xfrm>
          <a:prstGeom prst="rect">
            <a:avLst/>
          </a:prstGeom>
          <a:noFill/>
          <a:ln>
            <a:noFill/>
          </a:ln>
          <a:effectLst/>
        </p:spPr>
        <p:txBody>
          <a:bodyPr/>
          <a:lstStyle>
            <a:lvl1pPr algn="l" defTabSz="457200" rtl="0" eaLnBrk="1" latinLnBrk="0" hangingPunct="1">
              <a:spcBef>
                <a:spcPct val="0"/>
              </a:spcBef>
              <a:buNone/>
              <a:defRPr sz="5400" b="1" kern="1200">
                <a:solidFill>
                  <a:srgbClr val="A90533"/>
                </a:solidFill>
                <a:effectLst/>
                <a:latin typeface="Benton Sans" panose="02000504020000020004" pitchFamily="2" charset="77"/>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2400" dirty="0">
                <a:solidFill>
                  <a:srgbClr val="FF4E00"/>
                </a:solidFill>
                <a:latin typeface="Arial" panose="020B0604020202020204" pitchFamily="34" charset="0"/>
                <a:cs typeface="Arial" panose="020B0604020202020204" pitchFamily="34" charset="0"/>
              </a:rPr>
              <a:t>#2 – Build Effort vs. Business Value = Low Prioritization</a:t>
            </a:r>
          </a:p>
        </p:txBody>
      </p:sp>
      <p:sp>
        <p:nvSpPr>
          <p:cNvPr id="2" name="Oval 1">
            <a:extLst>
              <a:ext uri="{FF2B5EF4-FFF2-40B4-BE49-F238E27FC236}">
                <a16:creationId xmlns:a16="http://schemas.microsoft.com/office/drawing/2014/main" id="{DA7A7226-DDF9-CDF7-7067-09E6A9AB4FBF}"/>
              </a:ext>
            </a:extLst>
          </p:cNvPr>
          <p:cNvSpPr/>
          <p:nvPr/>
        </p:nvSpPr>
        <p:spPr>
          <a:xfrm>
            <a:off x="5185834" y="2518834"/>
            <a:ext cx="1820333" cy="1820333"/>
          </a:xfrm>
          <a:prstGeom prst="ellipse">
            <a:avLst/>
          </a:prstGeom>
          <a:solidFill>
            <a:srgbClr val="242E69"/>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Integration Platform</a:t>
            </a:r>
          </a:p>
        </p:txBody>
      </p:sp>
      <p:sp>
        <p:nvSpPr>
          <p:cNvPr id="3" name="Rounded Rectangle 2">
            <a:extLst>
              <a:ext uri="{FF2B5EF4-FFF2-40B4-BE49-F238E27FC236}">
                <a16:creationId xmlns:a16="http://schemas.microsoft.com/office/drawing/2014/main" id="{31085989-0F78-F62D-356D-7E98F9890630}"/>
              </a:ext>
            </a:extLst>
          </p:cNvPr>
          <p:cNvSpPr/>
          <p:nvPr/>
        </p:nvSpPr>
        <p:spPr>
          <a:xfrm>
            <a:off x="7006167" y="2053167"/>
            <a:ext cx="1422400" cy="465667"/>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a:t>Sales CRM</a:t>
            </a:r>
          </a:p>
        </p:txBody>
      </p:sp>
      <p:sp>
        <p:nvSpPr>
          <p:cNvPr id="6" name="Rounded Rectangle 5">
            <a:extLst>
              <a:ext uri="{FF2B5EF4-FFF2-40B4-BE49-F238E27FC236}">
                <a16:creationId xmlns:a16="http://schemas.microsoft.com/office/drawing/2014/main" id="{CDD17DBD-7CA6-1B1A-AF97-6C3D57ADA936}"/>
              </a:ext>
            </a:extLst>
          </p:cNvPr>
          <p:cNvSpPr/>
          <p:nvPr/>
        </p:nvSpPr>
        <p:spPr>
          <a:xfrm>
            <a:off x="7421032" y="3196165"/>
            <a:ext cx="1422400" cy="46566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Supply Chain</a:t>
            </a:r>
          </a:p>
        </p:txBody>
      </p:sp>
      <p:sp>
        <p:nvSpPr>
          <p:cNvPr id="7" name="Rounded Rectangle 6">
            <a:extLst>
              <a:ext uri="{FF2B5EF4-FFF2-40B4-BE49-F238E27FC236}">
                <a16:creationId xmlns:a16="http://schemas.microsoft.com/office/drawing/2014/main" id="{73289E34-DEB7-1240-9FCD-1A5BFF1115F6}"/>
              </a:ext>
            </a:extLst>
          </p:cNvPr>
          <p:cNvSpPr/>
          <p:nvPr/>
        </p:nvSpPr>
        <p:spPr>
          <a:xfrm>
            <a:off x="7006167" y="4339165"/>
            <a:ext cx="1422400" cy="46566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Commerce</a:t>
            </a:r>
          </a:p>
        </p:txBody>
      </p:sp>
      <p:sp>
        <p:nvSpPr>
          <p:cNvPr id="8" name="Rounded Rectangle 7">
            <a:extLst>
              <a:ext uri="{FF2B5EF4-FFF2-40B4-BE49-F238E27FC236}">
                <a16:creationId xmlns:a16="http://schemas.microsoft.com/office/drawing/2014/main" id="{DC93C041-C1DB-A26E-1B81-7DB7AD702849}"/>
              </a:ext>
            </a:extLst>
          </p:cNvPr>
          <p:cNvSpPr/>
          <p:nvPr/>
        </p:nvSpPr>
        <p:spPr>
          <a:xfrm>
            <a:off x="3348568" y="3196165"/>
            <a:ext cx="1422400" cy="46566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Logistics</a:t>
            </a:r>
          </a:p>
        </p:txBody>
      </p:sp>
      <p:sp>
        <p:nvSpPr>
          <p:cNvPr id="9" name="Rounded Rectangle 8">
            <a:extLst>
              <a:ext uri="{FF2B5EF4-FFF2-40B4-BE49-F238E27FC236}">
                <a16:creationId xmlns:a16="http://schemas.microsoft.com/office/drawing/2014/main" id="{C6986116-B2D8-02EF-3E06-BD7AB5D8EEBA}"/>
              </a:ext>
            </a:extLst>
          </p:cNvPr>
          <p:cNvSpPr/>
          <p:nvPr/>
        </p:nvSpPr>
        <p:spPr>
          <a:xfrm>
            <a:off x="3763433" y="4339165"/>
            <a:ext cx="1422400" cy="46566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SAP</a:t>
            </a:r>
          </a:p>
        </p:txBody>
      </p:sp>
      <p:sp>
        <p:nvSpPr>
          <p:cNvPr id="10" name="Rounded Rectangle 9">
            <a:extLst>
              <a:ext uri="{FF2B5EF4-FFF2-40B4-BE49-F238E27FC236}">
                <a16:creationId xmlns:a16="http://schemas.microsoft.com/office/drawing/2014/main" id="{69F657CB-810F-4678-D4AB-F2101E24FDB4}"/>
              </a:ext>
            </a:extLst>
          </p:cNvPr>
          <p:cNvSpPr/>
          <p:nvPr/>
        </p:nvSpPr>
        <p:spPr>
          <a:xfrm>
            <a:off x="3763433" y="2075933"/>
            <a:ext cx="1422400" cy="46566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Service CRM</a:t>
            </a:r>
          </a:p>
        </p:txBody>
      </p:sp>
      <p:cxnSp>
        <p:nvCxnSpPr>
          <p:cNvPr id="11" name="Straight Connector 10">
            <a:extLst>
              <a:ext uri="{FF2B5EF4-FFF2-40B4-BE49-F238E27FC236}">
                <a16:creationId xmlns:a16="http://schemas.microsoft.com/office/drawing/2014/main" id="{53E7AAD2-66CC-7170-F05D-C0913DB7E93A}"/>
              </a:ext>
            </a:extLst>
          </p:cNvPr>
          <p:cNvCxnSpPr>
            <a:cxnSpLocks/>
            <a:stCxn id="9" idx="0"/>
            <a:endCxn id="2" idx="3"/>
          </p:cNvCxnSpPr>
          <p:nvPr/>
        </p:nvCxnSpPr>
        <p:spPr>
          <a:xfrm flipV="1">
            <a:off x="4474634" y="4072584"/>
            <a:ext cx="977783" cy="266581"/>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699C9A8-E3B2-0D15-EDED-BDB4DF3C8A0A}"/>
              </a:ext>
            </a:extLst>
          </p:cNvPr>
          <p:cNvCxnSpPr>
            <a:stCxn id="3" idx="2"/>
            <a:endCxn id="2" idx="7"/>
          </p:cNvCxnSpPr>
          <p:nvPr/>
        </p:nvCxnSpPr>
        <p:spPr>
          <a:xfrm flipH="1">
            <a:off x="6739585" y="2518834"/>
            <a:ext cx="977783" cy="266583"/>
          </a:xfrm>
          <a:prstGeom prst="line">
            <a:avLst/>
          </a:prstGeom>
          <a:ln w="539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ounded Rectangular Callout 12">
            <a:extLst>
              <a:ext uri="{FF2B5EF4-FFF2-40B4-BE49-F238E27FC236}">
                <a16:creationId xmlns:a16="http://schemas.microsoft.com/office/drawing/2014/main" id="{518565F6-2295-C114-6373-C13934F868E2}"/>
              </a:ext>
            </a:extLst>
          </p:cNvPr>
          <p:cNvSpPr/>
          <p:nvPr/>
        </p:nvSpPr>
        <p:spPr>
          <a:xfrm>
            <a:off x="8801026" y="1981110"/>
            <a:ext cx="1535884" cy="1075447"/>
          </a:xfrm>
          <a:prstGeom prst="wedgeRoundRectCallout">
            <a:avLst>
              <a:gd name="adj1" fmla="val -80826"/>
              <a:gd name="adj2" fmla="val -23146"/>
              <a:gd name="adj3" fmla="val 16667"/>
            </a:avLst>
          </a:prstGeom>
          <a:solidFill>
            <a:schemeClr val="bg1"/>
          </a:solidFill>
          <a:ln>
            <a:solidFill>
              <a:srgbClr val="3E2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i="1">
                <a:solidFill>
                  <a:sysClr val="windowText" lastClr="000000"/>
                </a:solidFill>
              </a:rPr>
              <a:t>I want to update an SAP Order from Salesforce</a:t>
            </a:r>
          </a:p>
        </p:txBody>
      </p:sp>
      <p:cxnSp>
        <p:nvCxnSpPr>
          <p:cNvPr id="14" name="Straight Connector 13">
            <a:extLst>
              <a:ext uri="{FF2B5EF4-FFF2-40B4-BE49-F238E27FC236}">
                <a16:creationId xmlns:a16="http://schemas.microsoft.com/office/drawing/2014/main" id="{33DEC8A0-24D9-322A-2D10-8869EA975859}"/>
              </a:ext>
            </a:extLst>
          </p:cNvPr>
          <p:cNvCxnSpPr>
            <a:cxnSpLocks/>
            <a:stCxn id="8" idx="3"/>
            <a:endCxn id="2" idx="2"/>
          </p:cNvCxnSpPr>
          <p:nvPr/>
        </p:nvCxnSpPr>
        <p:spPr>
          <a:xfrm>
            <a:off x="4770969" y="3429001"/>
            <a:ext cx="41486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0FB225E-E65C-A3C9-8811-DA38B0701979}"/>
              </a:ext>
            </a:extLst>
          </p:cNvPr>
          <p:cNvCxnSpPr>
            <a:cxnSpLocks/>
          </p:cNvCxnSpPr>
          <p:nvPr/>
        </p:nvCxnSpPr>
        <p:spPr>
          <a:xfrm>
            <a:off x="7006168" y="3450046"/>
            <a:ext cx="414865"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7EA04F9-6591-66AB-8010-E80FEBA22785}"/>
              </a:ext>
            </a:extLst>
          </p:cNvPr>
          <p:cNvCxnSpPr>
            <a:cxnSpLocks/>
            <a:stCxn id="10" idx="2"/>
            <a:endCxn id="2" idx="1"/>
          </p:cNvCxnSpPr>
          <p:nvPr/>
        </p:nvCxnSpPr>
        <p:spPr>
          <a:xfrm>
            <a:off x="4474634" y="2541602"/>
            <a:ext cx="977783" cy="2438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D31E724-2A6B-43BC-D14B-26B348976B9C}"/>
              </a:ext>
            </a:extLst>
          </p:cNvPr>
          <p:cNvCxnSpPr>
            <a:cxnSpLocks/>
            <a:stCxn id="2" idx="5"/>
            <a:endCxn id="7" idx="0"/>
          </p:cNvCxnSpPr>
          <p:nvPr/>
        </p:nvCxnSpPr>
        <p:spPr>
          <a:xfrm>
            <a:off x="6739585" y="4072584"/>
            <a:ext cx="977783" cy="2665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4">
            <a:extLst>
              <a:ext uri="{FF2B5EF4-FFF2-40B4-BE49-F238E27FC236}">
                <a16:creationId xmlns:a16="http://schemas.microsoft.com/office/drawing/2014/main" id="{A7984856-B24E-1A64-2479-3BD3ACBEA3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2535" y="4391397"/>
            <a:ext cx="708144" cy="361203"/>
          </a:xfrm>
          <a:prstGeom prst="rect">
            <a:avLst/>
          </a:prstGeom>
          <a:noFill/>
          <a:extLst>
            <a:ext uri="{909E8E84-426E-40DD-AFC4-6F175D3DCCD1}">
              <a14:hiddenFill xmlns:a14="http://schemas.microsoft.com/office/drawing/2010/main">
                <a:solidFill>
                  <a:srgbClr val="FFFFFF"/>
                </a:solidFill>
              </a14:hiddenFill>
            </a:ext>
          </a:extLst>
        </p:spPr>
      </p:pic>
      <p:sp>
        <p:nvSpPr>
          <p:cNvPr id="19" name="Rounded Rectangle 18">
            <a:extLst>
              <a:ext uri="{FF2B5EF4-FFF2-40B4-BE49-F238E27FC236}">
                <a16:creationId xmlns:a16="http://schemas.microsoft.com/office/drawing/2014/main" id="{B0669B67-C952-A030-3456-A4F480F4A090}"/>
              </a:ext>
            </a:extLst>
          </p:cNvPr>
          <p:cNvSpPr/>
          <p:nvPr/>
        </p:nvSpPr>
        <p:spPr>
          <a:xfrm>
            <a:off x="3763433" y="4339165"/>
            <a:ext cx="1422400" cy="46566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a:t>ERP</a:t>
            </a:r>
          </a:p>
        </p:txBody>
      </p:sp>
      <p:pic>
        <p:nvPicPr>
          <p:cNvPr id="20" name="Picture 4">
            <a:extLst>
              <a:ext uri="{FF2B5EF4-FFF2-40B4-BE49-F238E27FC236}">
                <a16:creationId xmlns:a16="http://schemas.microsoft.com/office/drawing/2014/main" id="{8C778A61-1608-78C8-B228-D0FE11D815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1761" y="4391397"/>
            <a:ext cx="708144" cy="361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736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571338-B473-D84C-B241-CCA527FAAAFA}"/>
              </a:ext>
            </a:extLst>
          </p:cNvPr>
          <p:cNvSpPr txBox="1">
            <a:spLocks/>
          </p:cNvSpPr>
          <p:nvPr/>
        </p:nvSpPr>
        <p:spPr>
          <a:xfrm>
            <a:off x="719909" y="346313"/>
            <a:ext cx="10756744" cy="901204"/>
          </a:xfrm>
          <a:prstGeom prst="rect">
            <a:avLst/>
          </a:prstGeom>
          <a:noFill/>
          <a:ln>
            <a:noFill/>
          </a:ln>
          <a:effectLst/>
        </p:spPr>
        <p:txBody>
          <a:bodyPr/>
          <a:lstStyle>
            <a:lvl1pPr algn="l" defTabSz="457200" rtl="0" eaLnBrk="1" latinLnBrk="0" hangingPunct="1">
              <a:spcBef>
                <a:spcPct val="0"/>
              </a:spcBef>
              <a:buNone/>
              <a:defRPr sz="5400" b="1" kern="1200">
                <a:solidFill>
                  <a:srgbClr val="A90533"/>
                </a:solidFill>
                <a:effectLst/>
                <a:latin typeface="Benton Sans" panose="02000504020000020004" pitchFamily="2" charset="77"/>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r>
              <a:rPr lang="en-US" sz="2400" dirty="0">
                <a:solidFill>
                  <a:srgbClr val="FF4E00"/>
                </a:solidFill>
                <a:latin typeface="Arial" panose="020B0604020202020204" pitchFamily="34" charset="0"/>
                <a:cs typeface="Arial" panose="020B0604020202020204" pitchFamily="34" charset="0"/>
              </a:rPr>
              <a:t>The Emergence of Prepackaged Integration Processes (PIPs)</a:t>
            </a:r>
          </a:p>
        </p:txBody>
      </p:sp>
      <p:sp>
        <p:nvSpPr>
          <p:cNvPr id="21" name="TextBox 20">
            <a:extLst>
              <a:ext uri="{FF2B5EF4-FFF2-40B4-BE49-F238E27FC236}">
                <a16:creationId xmlns:a16="http://schemas.microsoft.com/office/drawing/2014/main" id="{75F93FCB-4B09-3BB5-47B9-5273BD849226}"/>
              </a:ext>
            </a:extLst>
          </p:cNvPr>
          <p:cNvSpPr txBox="1"/>
          <p:nvPr/>
        </p:nvSpPr>
        <p:spPr>
          <a:xfrm>
            <a:off x="434159" y="1247517"/>
            <a:ext cx="6809604" cy="2092881"/>
          </a:xfrm>
          <a:prstGeom prst="rect">
            <a:avLst/>
          </a:prstGeom>
          <a:noFill/>
        </p:spPr>
        <p:txBody>
          <a:bodyPr wrap="square">
            <a:spAutoFit/>
          </a:bodyPr>
          <a:lstStyle/>
          <a:p>
            <a:pPr marL="285750" indent="-285750" algn="l" rtl="0" fontAlgn="base">
              <a:buFont typeface="Arial" panose="020B0604020202020204" pitchFamily="34" charset="0"/>
              <a:buChar char="•"/>
            </a:pPr>
            <a:r>
              <a:rPr lang="en-US" sz="1400" b="0" i="0" u="none" strike="noStrike" dirty="0">
                <a:solidFill>
                  <a:srgbClr val="333333"/>
                </a:solidFill>
                <a:effectLst/>
                <a:latin typeface="Poppins" pitchFamily="2" charset="77"/>
              </a:rPr>
              <a:t>PIPs enable integration teams to deploy integration work faster and deliver return on investment quickly. </a:t>
            </a:r>
            <a:r>
              <a:rPr lang="en-US" sz="1400" b="0" i="0" dirty="0">
                <a:solidFill>
                  <a:srgbClr val="333333"/>
                </a:solidFill>
                <a:effectLst/>
                <a:latin typeface="Poppins" pitchFamily="2" charset="77"/>
              </a:rPr>
              <a:t>​</a:t>
            </a:r>
            <a:endParaRPr lang="en-US" sz="1400" b="0" i="0" dirty="0">
              <a:solidFill>
                <a:srgbClr val="333333"/>
              </a:solidFill>
              <a:effectLst/>
              <a:latin typeface="Arial" panose="020B0604020202020204" pitchFamily="34" charset="0"/>
            </a:endParaRPr>
          </a:p>
          <a:p>
            <a:pPr marL="285750" indent="-285750" algn="l" rtl="0" fontAlgn="base">
              <a:buFont typeface="Arial" panose="020B0604020202020204" pitchFamily="34" charset="0"/>
              <a:buChar char="•"/>
            </a:pPr>
            <a:endParaRPr lang="en-US" sz="1400" b="0" i="0" dirty="0">
              <a:solidFill>
                <a:srgbClr val="333333"/>
              </a:solidFill>
              <a:effectLst/>
              <a:latin typeface="Arial" panose="020B0604020202020204" pitchFamily="34" charset="0"/>
            </a:endParaRPr>
          </a:p>
          <a:p>
            <a:pPr marL="285750" indent="-285750" algn="l" rtl="0" fontAlgn="base">
              <a:buFont typeface="Arial" panose="020B0604020202020204" pitchFamily="34" charset="0"/>
              <a:buChar char="•"/>
            </a:pPr>
            <a:r>
              <a:rPr lang="en-US" sz="1400" b="0" i="0" u="none" strike="noStrike" dirty="0">
                <a:solidFill>
                  <a:srgbClr val="333333"/>
                </a:solidFill>
                <a:effectLst/>
                <a:latin typeface="Poppins" pitchFamily="2" charset="77"/>
              </a:rPr>
              <a:t>Implementation time saved between 40% and 70% vs. build</a:t>
            </a:r>
            <a:r>
              <a:rPr lang="en-US" sz="1400" b="0" i="0" dirty="0">
                <a:solidFill>
                  <a:srgbClr val="333333"/>
                </a:solidFill>
                <a:effectLst/>
                <a:latin typeface="Poppins" pitchFamily="2" charset="77"/>
              </a:rPr>
              <a:t>​</a:t>
            </a:r>
            <a:endParaRPr lang="en-US" sz="1400" b="0" i="0" dirty="0">
              <a:solidFill>
                <a:srgbClr val="333333"/>
              </a:solidFill>
              <a:effectLst/>
              <a:latin typeface="Arial" panose="020B0604020202020204" pitchFamily="34" charset="0"/>
            </a:endParaRPr>
          </a:p>
          <a:p>
            <a:pPr marL="285750" indent="-285750" algn="l" rtl="0" fontAlgn="base">
              <a:buFont typeface="Arial" panose="020B0604020202020204" pitchFamily="34" charset="0"/>
              <a:buChar char="•"/>
            </a:pPr>
            <a:endParaRPr lang="en-US" sz="1400" b="0" i="0" dirty="0">
              <a:solidFill>
                <a:srgbClr val="333333"/>
              </a:solidFill>
              <a:effectLst/>
              <a:latin typeface="Arial" panose="020B0604020202020204" pitchFamily="34" charset="0"/>
            </a:endParaRPr>
          </a:p>
          <a:p>
            <a:pPr marL="285750" indent="-285750" algn="l" rtl="0" fontAlgn="base">
              <a:buFont typeface="Arial" panose="020B0604020202020204" pitchFamily="34" charset="0"/>
              <a:buChar char="•"/>
            </a:pPr>
            <a:r>
              <a:rPr lang="en-US" sz="1400" b="0" i="0" u="none" strike="noStrike" dirty="0">
                <a:solidFill>
                  <a:srgbClr val="333333"/>
                </a:solidFill>
                <a:effectLst/>
                <a:latin typeface="Poppins" pitchFamily="2" charset="77"/>
              </a:rPr>
              <a:t>PIPs are not pure plug and play — PIPs are generally not 100% “plug and play” and typically require some customization. </a:t>
            </a:r>
            <a:r>
              <a:rPr lang="en-US" sz="1400" b="0" i="0" dirty="0">
                <a:solidFill>
                  <a:srgbClr val="333333"/>
                </a:solidFill>
                <a:effectLst/>
                <a:latin typeface="Poppins" pitchFamily="2" charset="77"/>
              </a:rPr>
              <a:t>​</a:t>
            </a:r>
            <a:endParaRPr lang="en-US" sz="1400" b="0" i="0" dirty="0">
              <a:solidFill>
                <a:srgbClr val="333333"/>
              </a:solidFill>
              <a:effectLst/>
              <a:latin typeface="Arial" panose="020B0604020202020204" pitchFamily="34" charset="0"/>
            </a:endParaRPr>
          </a:p>
          <a:p>
            <a:pPr algn="l" rtl="0" fontAlgn="base"/>
            <a:endParaRPr lang="en-US" sz="800" b="0" i="0" u="none" strike="noStrike" dirty="0">
              <a:solidFill>
                <a:srgbClr val="333333"/>
              </a:solidFill>
              <a:effectLst/>
              <a:latin typeface="Poppins" pitchFamily="2" charset="77"/>
            </a:endParaRPr>
          </a:p>
          <a:p>
            <a:pPr algn="l" rtl="0" fontAlgn="base"/>
            <a:endParaRPr lang="en-US" sz="800" dirty="0">
              <a:solidFill>
                <a:srgbClr val="333333"/>
              </a:solidFill>
              <a:latin typeface="Poppins" pitchFamily="2" charset="77"/>
            </a:endParaRPr>
          </a:p>
          <a:p>
            <a:pPr algn="l" rtl="0" fontAlgn="base"/>
            <a:r>
              <a:rPr lang="en-US" sz="800" b="0" i="0" u="none" strike="noStrike" dirty="0">
                <a:solidFill>
                  <a:srgbClr val="333333"/>
                </a:solidFill>
                <a:effectLst/>
                <a:latin typeface="Poppins" pitchFamily="2" charset="77"/>
              </a:rPr>
              <a:t>Source:</a:t>
            </a:r>
            <a:r>
              <a:rPr lang="en-US" sz="800" b="0" i="0" dirty="0">
                <a:solidFill>
                  <a:srgbClr val="333333"/>
                </a:solidFill>
                <a:effectLst/>
                <a:latin typeface="Poppins" pitchFamily="2" charset="77"/>
              </a:rPr>
              <a:t>​</a:t>
            </a:r>
            <a:endParaRPr lang="en-US" b="0" i="0" dirty="0">
              <a:solidFill>
                <a:srgbClr val="333333"/>
              </a:solidFill>
              <a:effectLst/>
              <a:latin typeface="Arial" panose="020B0604020202020204" pitchFamily="34" charset="0"/>
            </a:endParaRPr>
          </a:p>
          <a:p>
            <a:pPr algn="l" rtl="0" fontAlgn="base"/>
            <a:r>
              <a:rPr lang="en-US" sz="800" b="0" i="0" u="none" strike="noStrike" dirty="0">
                <a:solidFill>
                  <a:srgbClr val="333333"/>
                </a:solidFill>
                <a:effectLst/>
                <a:latin typeface="Poppins" pitchFamily="2" charset="77"/>
              </a:rPr>
              <a:t>1 - Accelerate Your Integration Delivery by Using Packaged Integration Processes, 2020</a:t>
            </a:r>
            <a:endParaRPr lang="en-US" b="0" i="0" dirty="0">
              <a:solidFill>
                <a:srgbClr val="333333"/>
              </a:solidFill>
              <a:effectLst/>
              <a:latin typeface="Arial" panose="020B0604020202020204" pitchFamily="34" charset="0"/>
            </a:endParaRPr>
          </a:p>
        </p:txBody>
      </p:sp>
      <p:sp>
        <p:nvSpPr>
          <p:cNvPr id="25" name="TextBox 24">
            <a:extLst>
              <a:ext uri="{FF2B5EF4-FFF2-40B4-BE49-F238E27FC236}">
                <a16:creationId xmlns:a16="http://schemas.microsoft.com/office/drawing/2014/main" id="{E5CB1EEF-EF31-DFDE-D31C-646891D891CC}"/>
              </a:ext>
            </a:extLst>
          </p:cNvPr>
          <p:cNvSpPr txBox="1"/>
          <p:nvPr/>
        </p:nvSpPr>
        <p:spPr>
          <a:xfrm>
            <a:off x="2150268" y="3887676"/>
            <a:ext cx="6100762" cy="369332"/>
          </a:xfrm>
          <a:prstGeom prst="rect">
            <a:avLst/>
          </a:prstGeom>
          <a:noFill/>
        </p:spPr>
        <p:txBody>
          <a:bodyPr wrap="square">
            <a:spAutoFit/>
          </a:bodyPr>
          <a:lstStyle/>
          <a:p>
            <a:r>
              <a:rPr lang="en-US" sz="1800" b="0" i="0" u="none" strike="noStrike" dirty="0">
                <a:solidFill>
                  <a:srgbClr val="000000"/>
                </a:solidFill>
                <a:effectLst/>
                <a:latin typeface="Arial" panose="020B0604020202020204" pitchFamily="34" charset="0"/>
              </a:rPr>
              <a:t>PIP Examples</a:t>
            </a:r>
            <a:r>
              <a:rPr lang="en-US" sz="1800" b="0" i="0" dirty="0">
                <a:solidFill>
                  <a:srgbClr val="000000"/>
                </a:solidFill>
                <a:effectLst/>
                <a:latin typeface="Arial" panose="020B0604020202020204" pitchFamily="34" charset="0"/>
              </a:rPr>
              <a:t>​</a:t>
            </a:r>
            <a:endParaRPr lang="en-US" dirty="0"/>
          </a:p>
        </p:txBody>
      </p:sp>
      <p:graphicFrame>
        <p:nvGraphicFramePr>
          <p:cNvPr id="26" name="Table 25">
            <a:extLst>
              <a:ext uri="{FF2B5EF4-FFF2-40B4-BE49-F238E27FC236}">
                <a16:creationId xmlns:a16="http://schemas.microsoft.com/office/drawing/2014/main" id="{A2D14572-0EDD-5A4B-E97D-761C5BFA5ED8}"/>
              </a:ext>
            </a:extLst>
          </p:cNvPr>
          <p:cNvGraphicFramePr>
            <a:graphicFrameLocks noGrp="1"/>
          </p:cNvGraphicFramePr>
          <p:nvPr>
            <p:extLst>
              <p:ext uri="{D42A27DB-BD31-4B8C-83A1-F6EECF244321}">
                <p14:modId xmlns:p14="http://schemas.microsoft.com/office/powerpoint/2010/main" val="1488387585"/>
              </p:ext>
            </p:extLst>
          </p:nvPr>
        </p:nvGraphicFramePr>
        <p:xfrm>
          <a:off x="1000125" y="4257008"/>
          <a:ext cx="4200524" cy="1914525"/>
        </p:xfrm>
        <a:graphic>
          <a:graphicData uri="http://schemas.openxmlformats.org/drawingml/2006/table">
            <a:tbl>
              <a:tblPr/>
              <a:tblGrid>
                <a:gridCol w="4200524">
                  <a:extLst>
                    <a:ext uri="{9D8B030D-6E8A-4147-A177-3AD203B41FA5}">
                      <a16:colId xmlns:a16="http://schemas.microsoft.com/office/drawing/2014/main" val="2953544631"/>
                    </a:ext>
                  </a:extLst>
                </a:gridCol>
              </a:tblGrid>
              <a:tr h="382905">
                <a:tc>
                  <a:txBody>
                    <a:bodyPr/>
                    <a:lstStyle/>
                    <a:p>
                      <a:pPr algn="l" fontAlgn="base"/>
                      <a:r>
                        <a:rPr lang="en-US" sz="900" b="0" i="0" u="none" strike="noStrike">
                          <a:solidFill>
                            <a:srgbClr val="333333"/>
                          </a:solidFill>
                          <a:effectLst/>
                          <a:latin typeface="Arial" panose="020B0604020202020204" pitchFamily="34" charset="0"/>
                        </a:rPr>
                        <a:t>enosix (SAP Communication Framework)</a:t>
                      </a:r>
                      <a:r>
                        <a:rPr lang="en-US" sz="900" b="0" i="0">
                          <a:solidFill>
                            <a:srgbClr val="333333"/>
                          </a:solidFill>
                          <a:effectLst/>
                          <a:latin typeface="Arial" panose="020B0604020202020204" pitchFamily="34" charset="0"/>
                        </a:rPr>
                        <a:t>​</a:t>
                      </a:r>
                      <a:endParaRPr lang="en-US" sz="2400" b="0" i="0">
                        <a:solidFill>
                          <a:srgbClr val="333333"/>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EF9"/>
                    </a:solidFill>
                  </a:tcPr>
                </a:tc>
                <a:extLst>
                  <a:ext uri="{0D108BD9-81ED-4DB2-BD59-A6C34878D82A}">
                    <a16:rowId xmlns:a16="http://schemas.microsoft.com/office/drawing/2014/main" val="1837088385"/>
                  </a:ext>
                </a:extLst>
              </a:tr>
              <a:tr h="382905">
                <a:tc>
                  <a:txBody>
                    <a:bodyPr/>
                    <a:lstStyle/>
                    <a:p>
                      <a:pPr algn="l" fontAlgn="base"/>
                      <a:r>
                        <a:rPr lang="en-US" sz="900" b="0" i="0" u="none" strike="noStrike">
                          <a:solidFill>
                            <a:srgbClr val="333333"/>
                          </a:solidFill>
                          <a:effectLst/>
                          <a:latin typeface="Arial" panose="020B0604020202020204" pitchFamily="34" charset="0"/>
                        </a:rPr>
                        <a:t>SAP Cloud Platform (Prepackaged Integration Content)</a:t>
                      </a:r>
                      <a:r>
                        <a:rPr lang="en-US" sz="900" b="0" i="0">
                          <a:solidFill>
                            <a:srgbClr val="333333"/>
                          </a:solidFill>
                          <a:effectLst/>
                          <a:latin typeface="Arial" panose="020B0604020202020204" pitchFamily="34" charset="0"/>
                        </a:rPr>
                        <a:t>​</a:t>
                      </a:r>
                      <a:endParaRPr lang="en-US" sz="2400" b="0" i="0">
                        <a:solidFill>
                          <a:srgbClr val="333333"/>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537189884"/>
                  </a:ext>
                </a:extLst>
              </a:tr>
              <a:tr h="382905">
                <a:tc>
                  <a:txBody>
                    <a:bodyPr/>
                    <a:lstStyle/>
                    <a:p>
                      <a:pPr algn="l" fontAlgn="base"/>
                      <a:r>
                        <a:rPr lang="en-US" sz="900" b="0" i="0" u="none" strike="noStrike">
                          <a:solidFill>
                            <a:srgbClr val="333333"/>
                          </a:solidFill>
                          <a:effectLst/>
                          <a:latin typeface="Arial" panose="020B0604020202020204" pitchFamily="34" charset="0"/>
                        </a:rPr>
                        <a:t>Mulesoft (Accelerators)</a:t>
                      </a:r>
                      <a:r>
                        <a:rPr lang="en-US" sz="900" b="0" i="0">
                          <a:solidFill>
                            <a:srgbClr val="333333"/>
                          </a:solidFill>
                          <a:effectLst/>
                          <a:latin typeface="Arial" panose="020B0604020202020204" pitchFamily="34" charset="0"/>
                        </a:rPr>
                        <a:t>​</a:t>
                      </a:r>
                      <a:endParaRPr lang="en-US" sz="2400" b="0" i="0">
                        <a:solidFill>
                          <a:srgbClr val="333333"/>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EF9"/>
                    </a:solidFill>
                  </a:tcPr>
                </a:tc>
                <a:extLst>
                  <a:ext uri="{0D108BD9-81ED-4DB2-BD59-A6C34878D82A}">
                    <a16:rowId xmlns:a16="http://schemas.microsoft.com/office/drawing/2014/main" val="2840174198"/>
                  </a:ext>
                </a:extLst>
              </a:tr>
              <a:tr h="382905">
                <a:tc>
                  <a:txBody>
                    <a:bodyPr/>
                    <a:lstStyle/>
                    <a:p>
                      <a:pPr algn="l" fontAlgn="base"/>
                      <a:r>
                        <a:rPr lang="en-US" sz="900" b="0" i="0" u="none" strike="noStrike">
                          <a:solidFill>
                            <a:srgbClr val="333333"/>
                          </a:solidFill>
                          <a:effectLst/>
                          <a:latin typeface="Arial" panose="020B0604020202020204" pitchFamily="34" charset="0"/>
                        </a:rPr>
                        <a:t>Workato (Recipes)</a:t>
                      </a:r>
                      <a:r>
                        <a:rPr lang="en-US" sz="900" b="0" i="0">
                          <a:solidFill>
                            <a:srgbClr val="333333"/>
                          </a:solidFill>
                          <a:effectLst/>
                          <a:latin typeface="Arial" panose="020B0604020202020204" pitchFamily="34" charset="0"/>
                        </a:rPr>
                        <a:t>​</a:t>
                      </a:r>
                      <a:endParaRPr lang="en-US" sz="2400" b="0" i="0">
                        <a:solidFill>
                          <a:srgbClr val="333333"/>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125267543"/>
                  </a:ext>
                </a:extLst>
              </a:tr>
              <a:tr h="382905">
                <a:tc>
                  <a:txBody>
                    <a:bodyPr/>
                    <a:lstStyle/>
                    <a:p>
                      <a:pPr algn="l" fontAlgn="base"/>
                      <a:r>
                        <a:rPr lang="en-US" sz="900" b="0" i="0" u="none" strike="noStrike" dirty="0">
                          <a:solidFill>
                            <a:srgbClr val="333333"/>
                          </a:solidFill>
                          <a:effectLst/>
                          <a:latin typeface="Arial" panose="020B0604020202020204" pitchFamily="34" charset="0"/>
                        </a:rPr>
                        <a:t>Boomi (Integration Packs)</a:t>
                      </a:r>
                      <a:r>
                        <a:rPr lang="en-US" sz="900" b="0" i="0" dirty="0">
                          <a:solidFill>
                            <a:srgbClr val="333333"/>
                          </a:solidFill>
                          <a:effectLst/>
                          <a:latin typeface="Arial" panose="020B0604020202020204" pitchFamily="34" charset="0"/>
                        </a:rPr>
                        <a:t>​</a:t>
                      </a:r>
                      <a:endParaRPr lang="en-US" sz="2400" b="0" i="0" dirty="0">
                        <a:solidFill>
                          <a:srgbClr val="333333"/>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EF9"/>
                    </a:solidFill>
                  </a:tcPr>
                </a:tc>
                <a:extLst>
                  <a:ext uri="{0D108BD9-81ED-4DB2-BD59-A6C34878D82A}">
                    <a16:rowId xmlns:a16="http://schemas.microsoft.com/office/drawing/2014/main" val="1906562794"/>
                  </a:ext>
                </a:extLst>
              </a:tr>
            </a:tbl>
          </a:graphicData>
        </a:graphic>
      </p:graphicFrame>
      <p:sp>
        <p:nvSpPr>
          <p:cNvPr id="27" name="Rectangle 1">
            <a:extLst>
              <a:ext uri="{FF2B5EF4-FFF2-40B4-BE49-F238E27FC236}">
                <a16:creationId xmlns:a16="http://schemas.microsoft.com/office/drawing/2014/main" id="{5C5EEBD5-EA34-467E-101B-573AC843E71E}"/>
              </a:ext>
            </a:extLst>
          </p:cNvPr>
          <p:cNvSpPr>
            <a:spLocks noChangeArrowheads="1"/>
          </p:cNvSpPr>
          <p:nvPr/>
        </p:nvSpPr>
        <p:spPr bwMode="auto">
          <a:xfrm flipV="1">
            <a:off x="-818112" y="4474282"/>
            <a:ext cx="1644241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pitchFamily="2"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123" name="Picture 3">
            <a:extLst>
              <a:ext uri="{FF2B5EF4-FFF2-40B4-BE49-F238E27FC236}">
                <a16:creationId xmlns:a16="http://schemas.microsoft.com/office/drawing/2014/main" id="{7DDB8910-F3FE-86E1-4342-4DD4287454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1721" y="1487204"/>
            <a:ext cx="3526841" cy="221292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a:extLst>
              <a:ext uri="{FF2B5EF4-FFF2-40B4-BE49-F238E27FC236}">
                <a16:creationId xmlns:a16="http://schemas.microsoft.com/office/drawing/2014/main" id="{5BCB4CB5-D1B9-3048-348F-29DCA65A58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0465" y="3834764"/>
            <a:ext cx="3526841" cy="2179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3625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1C7064E3F524F4BA56313D2825AC6C0" ma:contentTypeVersion="17" ma:contentTypeDescription="Create a new document." ma:contentTypeScope="" ma:versionID="0da823f368e8682a0dd4345ada30c972">
  <xsd:schema xmlns:xsd="http://www.w3.org/2001/XMLSchema" xmlns:xs="http://www.w3.org/2001/XMLSchema" xmlns:p="http://schemas.microsoft.com/office/2006/metadata/properties" xmlns:ns2="f30feb56-18b9-48ce-bf47-6e6900332ec3" xmlns:ns3="58cfa1de-6aea-4694-b2c3-d297ff41cac6" targetNamespace="http://schemas.microsoft.com/office/2006/metadata/properties" ma:root="true" ma:fieldsID="1e45a36502e8ae6f212c7744012782c6" ns2:_="" ns3:_="">
    <xsd:import namespace="f30feb56-18b9-48ce-bf47-6e6900332ec3"/>
    <xsd:import namespace="58cfa1de-6aea-4694-b2c3-d297ff41ca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_Flow_SignoffStatus" minOccurs="0"/>
                <xsd:element ref="ns3:MediaServiceEventHashCode" minOccurs="0"/>
                <xsd:element ref="ns3:MediaServiceGenerationTime"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0feb56-18b9-48ce-bf47-6e6900332ec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d77f6fa9-64d5-4873-ae46-921c4dff1ae1}" ma:internalName="TaxCatchAll" ma:showField="CatchAllData" ma:web="f30feb56-18b9-48ce-bf47-6e6900332e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8cfa1de-6aea-4694-b2c3-d297ff41ca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_Flow_SignoffStatus" ma:index="12" nillable="true" ma:displayName="Sign-off status" ma:internalName="_x0024_Resources_x003a_core_x002c_Signoff_Status_x003b_">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6f15632-b304-49da-92fa-05eba147a0b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58cfa1de-6aea-4694-b2c3-d297ff41cac6" xsi:nil="true"/>
    <TaxCatchAll xmlns="f30feb56-18b9-48ce-bf47-6e6900332ec3" xsi:nil="true"/>
    <lcf76f155ced4ddcb4097134ff3c332f xmlns="58cfa1de-6aea-4694-b2c3-d297ff41cac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9F4E36E-7266-40DE-9998-F2E1BF34DBDB}">
  <ds:schemaRefs>
    <ds:schemaRef ds:uri="http://schemas.microsoft.com/sharepoint/v3/contenttype/forms"/>
  </ds:schemaRefs>
</ds:datastoreItem>
</file>

<file path=customXml/itemProps2.xml><?xml version="1.0" encoding="utf-8"?>
<ds:datastoreItem xmlns:ds="http://schemas.openxmlformats.org/officeDocument/2006/customXml" ds:itemID="{21892E60-104E-4381-A04E-C4B4A68383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0feb56-18b9-48ce-bf47-6e6900332ec3"/>
    <ds:schemaRef ds:uri="58cfa1de-6aea-4694-b2c3-d297ff41ca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B5AE8DC-0B17-4B57-8100-311A39CCD5AB}">
  <ds:schemaRefs>
    <ds:schemaRef ds:uri="http://schemas.microsoft.com/office/2006/documentManagement/types"/>
    <ds:schemaRef ds:uri="http://purl.org/dc/terms/"/>
    <ds:schemaRef ds:uri="http://schemas.microsoft.com/office/2006/metadata/properties"/>
    <ds:schemaRef ds:uri="http://www.w3.org/XML/1998/namespace"/>
    <ds:schemaRef ds:uri="f30feb56-18b9-48ce-bf47-6e6900332ec3"/>
    <ds:schemaRef ds:uri="http://purl.org/dc/dcmitype/"/>
    <ds:schemaRef ds:uri="http://purl.org/dc/elements/1.1/"/>
    <ds:schemaRef ds:uri="http://schemas.microsoft.com/office/infopath/2007/PartnerControls"/>
    <ds:schemaRef ds:uri="http://schemas.openxmlformats.org/package/2006/metadata/core-properties"/>
    <ds:schemaRef ds:uri="58cfa1de-6aea-4694-b2c3-d297ff41cac6"/>
  </ds:schemaRefs>
</ds:datastoreItem>
</file>

<file path=docProps/app.xml><?xml version="1.0" encoding="utf-8"?>
<Properties xmlns="http://schemas.openxmlformats.org/officeDocument/2006/extended-properties" xmlns:vt="http://schemas.openxmlformats.org/officeDocument/2006/docPropsVTypes">
  <Template>Quotable</Template>
  <TotalTime>8171</TotalTime>
  <Words>1062</Words>
  <Application>Microsoft Macintosh PowerPoint</Application>
  <PresentationFormat>Widescreen</PresentationFormat>
  <Paragraphs>181</Paragraphs>
  <Slides>19</Slides>
  <Notes>18</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19</vt:i4>
      </vt:variant>
    </vt:vector>
  </HeadingPairs>
  <TitlesOfParts>
    <vt:vector size="37" baseType="lpstr">
      <vt:lpstr>Arial</vt:lpstr>
      <vt:lpstr>Benton Sans</vt:lpstr>
      <vt:lpstr>Calibri</vt:lpstr>
      <vt:lpstr>Calibri Light</vt:lpstr>
      <vt:lpstr>Century Gothic</vt:lpstr>
      <vt:lpstr>Poppins</vt:lpstr>
      <vt:lpstr>Poppins Medium</vt:lpstr>
      <vt:lpstr>Proxima Nova Extrabold</vt:lpstr>
      <vt:lpstr>Proxima Nova Light</vt:lpstr>
      <vt:lpstr>Proxima Nova Rg</vt:lpstr>
      <vt:lpstr>Segoe UI</vt:lpstr>
      <vt:lpstr>Times</vt:lpstr>
      <vt:lpstr>Wingdings 2</vt:lpstr>
      <vt:lpstr>Quotable</vt:lpstr>
      <vt:lpstr>2_Custom Design</vt:lpstr>
      <vt:lpstr>8_Custom Design</vt:lpstr>
      <vt:lpstr>5_Custom Design</vt:lpstr>
      <vt:lpstr>1_Custom Design</vt:lpstr>
      <vt:lpstr>PowerPoint Presentation</vt:lpstr>
      <vt:lpstr>PowerPoint Presentation</vt:lpstr>
      <vt:lpstr>By 2023, use of packaged integration processes will grow from less than 30% in 2020 to above 65% of new integration projects.   Gartner Accelerate Your Integration Delivery by Using Packaged Integration Processes, 2020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Brett</dc:creator>
  <cp:lastModifiedBy>Abby Myer</cp:lastModifiedBy>
  <cp:revision>249</cp:revision>
  <cp:lastPrinted>2019-07-12T15:23:43Z</cp:lastPrinted>
  <dcterms:created xsi:type="dcterms:W3CDTF">2019-06-20T17:26:24Z</dcterms:created>
  <dcterms:modified xsi:type="dcterms:W3CDTF">2023-05-30T15:22:58Z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0x01010061C7064E3F524F4BA56313D2825AC6C0</vt:lpwstr>
  </property>
</Properties>
</file>