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5"/>
    <p:sldMasterId id="2147483782" r:id="rId6"/>
  </p:sldMasterIdLst>
  <p:notesMasterIdLst>
    <p:notesMasterId r:id="rId46"/>
  </p:notesMasterIdLst>
  <p:handoutMasterIdLst>
    <p:handoutMasterId r:id="rId47"/>
  </p:handoutMasterIdLst>
  <p:sldIdLst>
    <p:sldId id="1783" r:id="rId7"/>
    <p:sldId id="3495" r:id="rId8"/>
    <p:sldId id="3480" r:id="rId9"/>
    <p:sldId id="2076136496" r:id="rId10"/>
    <p:sldId id="3436" r:id="rId11"/>
    <p:sldId id="3435" r:id="rId12"/>
    <p:sldId id="2142532825" r:id="rId13"/>
    <p:sldId id="2076136497" r:id="rId14"/>
    <p:sldId id="2142532831" r:id="rId15"/>
    <p:sldId id="2142532829" r:id="rId16"/>
    <p:sldId id="2142532830" r:id="rId17"/>
    <p:sldId id="654" r:id="rId18"/>
    <p:sldId id="648" r:id="rId19"/>
    <p:sldId id="616" r:id="rId20"/>
    <p:sldId id="3452" r:id="rId21"/>
    <p:sldId id="3481" r:id="rId22"/>
    <p:sldId id="3472" r:id="rId23"/>
    <p:sldId id="2076136499" r:id="rId24"/>
    <p:sldId id="2142532826" r:id="rId25"/>
    <p:sldId id="3482" r:id="rId26"/>
    <p:sldId id="3485" r:id="rId27"/>
    <p:sldId id="8940" r:id="rId28"/>
    <p:sldId id="364" r:id="rId29"/>
    <p:sldId id="474" r:id="rId30"/>
    <p:sldId id="2076136505" r:id="rId31"/>
    <p:sldId id="3483" r:id="rId32"/>
    <p:sldId id="6685" r:id="rId33"/>
    <p:sldId id="6686" r:id="rId34"/>
    <p:sldId id="2142532827" r:id="rId35"/>
    <p:sldId id="6687" r:id="rId36"/>
    <p:sldId id="6688" r:id="rId37"/>
    <p:sldId id="6689" r:id="rId38"/>
    <p:sldId id="6669" r:id="rId39"/>
    <p:sldId id="6670" r:id="rId40"/>
    <p:sldId id="3475" r:id="rId41"/>
    <p:sldId id="2142532828" r:id="rId42"/>
    <p:sldId id="1765" r:id="rId43"/>
    <p:sldId id="3388" r:id="rId44"/>
    <p:sldId id="265" r:id="rId45"/>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effler, Kristen" initials="SK" lastIdx="45" clrIdx="0">
    <p:extLst>
      <p:ext uri="{19B8F6BF-5375-455C-9EA6-DF929625EA0E}">
        <p15:presenceInfo xmlns:p15="http://schemas.microsoft.com/office/powerpoint/2012/main" userId="S::kristen.scheffler@sap.com::fd33d47e-a791-4f90-9527-f0d7b7b73a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6A7"/>
    <a:srgbClr val="00195A"/>
    <a:srgbClr val="FF0000"/>
    <a:srgbClr val="970A82"/>
    <a:srgbClr val="FF3399"/>
    <a:srgbClr val="FFFFFF"/>
    <a:srgbClr val="FEE3A1"/>
    <a:srgbClr val="FFF1D0"/>
    <a:srgbClr val="FFF8E7"/>
    <a:srgbClr val="FECE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240" autoAdjust="0"/>
  </p:normalViewPr>
  <p:slideViewPr>
    <p:cSldViewPr snapToGrid="0" showGuides="1">
      <p:cViewPr varScale="1">
        <p:scale>
          <a:sx n="67" d="100"/>
          <a:sy n="67" d="100"/>
        </p:scale>
        <p:origin x="604" y="44"/>
      </p:cViewPr>
      <p:guideLst>
        <p:guide pos="3841"/>
        <p:guide orient="horz" pos="2160"/>
      </p:guideLst>
    </p:cSldViewPr>
  </p:slideViewPr>
  <p:outlineViewPr>
    <p:cViewPr>
      <p:scale>
        <a:sx n="33" d="100"/>
        <a:sy n="33" d="100"/>
      </p:scale>
      <p:origin x="0" y="-8357"/>
    </p:cViewPr>
  </p:outlineViewPr>
  <p:notesTextViewPr>
    <p:cViewPr>
      <p:scale>
        <a:sx n="3" d="2"/>
        <a:sy n="3" d="2"/>
      </p:scale>
      <p:origin x="0" y="0"/>
    </p:cViewPr>
  </p:notesTextViewPr>
  <p:sorterViewPr>
    <p:cViewPr varScale="1">
      <p:scale>
        <a:sx n="1" d="1"/>
        <a:sy n="1" d="1"/>
      </p:scale>
      <p:origin x="0" y="-15332"/>
    </p:cViewPr>
  </p:sorterViewPr>
  <p:notesViewPr>
    <p:cSldViewPr snapToGrid="0" showGuides="1">
      <p:cViewPr varScale="1">
        <p:scale>
          <a:sx n="92" d="100"/>
          <a:sy n="92" d="100"/>
        </p:scale>
        <p:origin x="404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23T11:17:31.433" idx="4">
    <p:pos x="10" y="10"/>
    <p:text>added this as showing CALM and SolMan</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upport.sap.com/en/my-support/product-support.html#section_519294480"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support.sap.com/en/my-support/product-support.html#section_157560080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upport.sap.com/en/my-support/incidents.html#section_157560080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dirty="0"/>
          </a:p>
        </p:txBody>
      </p:sp>
    </p:spTree>
    <p:extLst>
      <p:ext uri="{BB962C8B-B14F-4D97-AF65-F5344CB8AC3E}">
        <p14:creationId xmlns:p14="http://schemas.microsoft.com/office/powerpoint/2010/main" val="2461065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14</a:t>
            </a:fld>
            <a:endParaRPr lang="de-DE" dirty="0"/>
          </a:p>
        </p:txBody>
      </p:sp>
    </p:spTree>
    <p:extLst>
      <p:ext uri="{BB962C8B-B14F-4D97-AF65-F5344CB8AC3E}">
        <p14:creationId xmlns:p14="http://schemas.microsoft.com/office/powerpoint/2010/main" val="254930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0411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t>The SAP Enterprise Support Academy is an award-winning program and your one-stop shop for exploring and leveraging SAP Enterprise Support offerings. It helps you increase the speed in integrating digital projects and developing digital capabilities and skills within your project teams. The program includes high impact knowledge transfer services (live and on-demand) and accelerated learning with prescriptive and social-driven guidance through SAP Enterprise Support value maps. The learning assets are developed by SAP support experts and engineers for roles involved in implementation, deployment, integration, and system operations of an SAP solution.</a:t>
            </a:r>
            <a:endParaRPr lang="de-DE" sz="1400" dirty="0"/>
          </a:p>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16</a:t>
            </a:fld>
            <a:endParaRPr lang="de-DE"/>
          </a:p>
        </p:txBody>
      </p:sp>
    </p:spTree>
    <p:extLst>
      <p:ext uri="{BB962C8B-B14F-4D97-AF65-F5344CB8AC3E}">
        <p14:creationId xmlns:p14="http://schemas.microsoft.com/office/powerpoint/2010/main" val="1864704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solidFill>
                  <a:prstClr val="black"/>
                </a:solidFill>
              </a:rPr>
              <a:pPr/>
              <a:t>17</a:t>
            </a:fld>
            <a:endParaRPr lang="en-US">
              <a:solidFill>
                <a:prstClr val="black"/>
              </a:solidFill>
            </a:endParaRPr>
          </a:p>
        </p:txBody>
      </p:sp>
      <p:sp>
        <p:nvSpPr>
          <p:cNvPr id="9" name="Slide Image Placeholder 8"/>
          <p:cNvSpPr>
            <a:spLocks noGrp="1" noRot="1" noChangeAspect="1"/>
          </p:cNvSpPr>
          <p:nvPr>
            <p:ph type="sldImg"/>
          </p:nvPr>
        </p:nvSpPr>
        <p:spPr>
          <a:xfrm>
            <a:off x="-204788" y="801688"/>
            <a:ext cx="7523163" cy="4230687"/>
          </a:xfrm>
        </p:spPr>
      </p:sp>
      <p:sp>
        <p:nvSpPr>
          <p:cNvPr id="10" name="Notes Placeholder 9"/>
          <p:cNvSpPr>
            <a:spLocks noGrp="1"/>
          </p:cNvSpPr>
          <p:nvPr>
            <p:ph type="body" idx="1"/>
          </p:nvPr>
        </p:nvSpPr>
        <p:spPr/>
        <p:txBody>
          <a:bodyPr>
            <a:normAutofit/>
          </a:bodyPr>
          <a:lstStyle/>
          <a:p>
            <a:pPr defTabSz="1222634">
              <a:defRPr/>
            </a:pPr>
            <a:endParaRPr lang="en-US" sz="1500"/>
          </a:p>
        </p:txBody>
      </p:sp>
    </p:spTree>
    <p:extLst>
      <p:ext uri="{BB962C8B-B14F-4D97-AF65-F5344CB8AC3E}">
        <p14:creationId xmlns:p14="http://schemas.microsoft.com/office/powerpoint/2010/main" val="425833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solidFill>
                  <a:prstClr val="black"/>
                </a:solidFill>
              </a:rPr>
              <a:pPr/>
              <a:t>18</a:t>
            </a:fld>
            <a:endParaRPr lang="en-US">
              <a:solidFill>
                <a:prstClr val="black"/>
              </a:solidFill>
            </a:endParaRPr>
          </a:p>
        </p:txBody>
      </p:sp>
      <p:sp>
        <p:nvSpPr>
          <p:cNvPr id="9" name="Slide Image Placeholder 8"/>
          <p:cNvSpPr>
            <a:spLocks noGrp="1" noRot="1" noChangeAspect="1"/>
          </p:cNvSpPr>
          <p:nvPr>
            <p:ph type="sldImg"/>
          </p:nvPr>
        </p:nvSpPr>
        <p:spPr>
          <a:xfrm>
            <a:off x="-204788" y="801688"/>
            <a:ext cx="7523163" cy="4230687"/>
          </a:xfrm>
        </p:spPr>
      </p:sp>
      <p:sp>
        <p:nvSpPr>
          <p:cNvPr id="10" name="Notes Placeholder 9"/>
          <p:cNvSpPr>
            <a:spLocks noGrp="1"/>
          </p:cNvSpPr>
          <p:nvPr>
            <p:ph type="body" idx="1"/>
          </p:nvPr>
        </p:nvSpPr>
        <p:spPr/>
        <p:txBody>
          <a:bodyPr>
            <a:normAutofit/>
          </a:bodyPr>
          <a:lstStyle/>
          <a:p>
            <a:endParaRPr lang="en-US" sz="1400" kern="1200">
              <a:solidFill>
                <a:schemeClr val="tx1"/>
              </a:solidFill>
              <a:effectLst/>
              <a:latin typeface="+mn-lt"/>
              <a:ea typeface="+mn-ea"/>
              <a:cs typeface="+mn-cs"/>
            </a:endParaRPr>
          </a:p>
        </p:txBody>
      </p:sp>
    </p:spTree>
    <p:extLst>
      <p:ext uri="{BB962C8B-B14F-4D97-AF65-F5344CB8AC3E}">
        <p14:creationId xmlns:p14="http://schemas.microsoft.com/office/powerpoint/2010/main" val="1483113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altLang="zh-TW" sz="1100"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19</a:t>
            </a:fld>
            <a:endParaRPr lang="de-DE"/>
          </a:p>
        </p:txBody>
      </p:sp>
    </p:spTree>
    <p:extLst>
      <p:ext uri="{BB962C8B-B14F-4D97-AF65-F5344CB8AC3E}">
        <p14:creationId xmlns:p14="http://schemas.microsoft.com/office/powerpoint/2010/main" val="560485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t>The third pillar of SAP Enterprise Support -- INNOVATION AND VALUE REALIZATION -- is designed to help you unlock the business value of existing investments in a way that makes it easier to introduce new innovations quickly. </a:t>
            </a:r>
            <a:endParaRPr lang="de-DE" sz="1400" dirty="0"/>
          </a:p>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20</a:t>
            </a:fld>
            <a:endParaRPr lang="de-DE"/>
          </a:p>
        </p:txBody>
      </p:sp>
    </p:spTree>
    <p:extLst>
      <p:ext uri="{BB962C8B-B14F-4D97-AF65-F5344CB8AC3E}">
        <p14:creationId xmlns:p14="http://schemas.microsoft.com/office/powerpoint/2010/main" val="2751691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solidFill>
                  <a:prstClr val="black"/>
                </a:solidFill>
              </a:rPr>
              <a:pPr/>
              <a:t>21</a:t>
            </a:fld>
            <a:endParaRPr lang="en-US">
              <a:solidFill>
                <a:prstClr val="black"/>
              </a:solidFill>
            </a:endParaRPr>
          </a:p>
        </p:txBody>
      </p:sp>
      <p:sp>
        <p:nvSpPr>
          <p:cNvPr id="9" name="Slide Image Placeholder 8"/>
          <p:cNvSpPr>
            <a:spLocks noGrp="1" noRot="1" noChangeAspect="1"/>
          </p:cNvSpPr>
          <p:nvPr>
            <p:ph type="sldImg"/>
          </p:nvPr>
        </p:nvSpPr>
        <p:spPr>
          <a:xfrm>
            <a:off x="-204788" y="801688"/>
            <a:ext cx="7523163" cy="4230687"/>
          </a:xfrm>
        </p:spPr>
      </p:sp>
      <p:sp>
        <p:nvSpPr>
          <p:cNvPr id="10" name="Notes Placeholder 9"/>
          <p:cNvSpPr>
            <a:spLocks noGrp="1"/>
          </p:cNvSpPr>
          <p:nvPr>
            <p:ph type="body" idx="1"/>
          </p:nvPr>
        </p:nvSpPr>
        <p:spPr/>
        <p:txBody>
          <a:bodyPr>
            <a:normAutofit/>
          </a:bodyPr>
          <a:lstStyle/>
          <a:p>
            <a:endParaRPr lang="de-DE" sz="1500" dirty="0"/>
          </a:p>
        </p:txBody>
      </p:sp>
    </p:spTree>
    <p:extLst>
      <p:ext uri="{BB962C8B-B14F-4D97-AF65-F5344CB8AC3E}">
        <p14:creationId xmlns:p14="http://schemas.microsoft.com/office/powerpoint/2010/main" val="606836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22</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49534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a:p>
            <a:endParaRPr lang="de-DE"/>
          </a:p>
        </p:txBody>
      </p:sp>
      <p:sp>
        <p:nvSpPr>
          <p:cNvPr id="4" name="Slide Number Placeholder 3"/>
          <p:cNvSpPr>
            <a:spLocks noGrp="1"/>
          </p:cNvSpPr>
          <p:nvPr>
            <p:ph type="sldNum" sz="quarter" idx="10"/>
          </p:nvPr>
        </p:nvSpPr>
        <p:spPr/>
        <p:txBody>
          <a:bodyPr/>
          <a:lstStyle/>
          <a:p>
            <a:fld id="{7D8C2C35-2B8A-446E-BEC0-FD36716C29AC}" type="slidenum">
              <a:rPr lang="de-DE" smtClean="0"/>
              <a:pPr/>
              <a:t>24</a:t>
            </a:fld>
            <a:endParaRPr lang="de-DE"/>
          </a:p>
        </p:txBody>
      </p:sp>
    </p:spTree>
    <p:extLst>
      <p:ext uri="{BB962C8B-B14F-4D97-AF65-F5344CB8AC3E}">
        <p14:creationId xmlns:p14="http://schemas.microsoft.com/office/powerpoint/2010/main" val="491263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sz="16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8C2C35-2B8A-446E-BEC0-FD36716C29AC}" type="slidenum">
              <a:rPr lang="de-DE" smtClean="0"/>
              <a:pPr/>
              <a:t>2</a:t>
            </a:fld>
            <a:endParaRPr lang="de-DE"/>
          </a:p>
        </p:txBody>
      </p:sp>
    </p:spTree>
    <p:extLst>
      <p:ext uri="{BB962C8B-B14F-4D97-AF65-F5344CB8AC3E}">
        <p14:creationId xmlns:p14="http://schemas.microsoft.com/office/powerpoint/2010/main" val="2604830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fourth pillar of SAP Enterprise Support is mission-critical support, an essential requirement for your daily business</a:t>
            </a:r>
            <a:endParaRPr lang="de-DE" sz="1400" dirty="0"/>
          </a:p>
          <a:p>
            <a:r>
              <a:rPr lang="en-US" sz="1400" dirty="0"/>
              <a:t>Regardless of your deployment scenario and the issues that arise, mission-critical support is a cornerstone of SAP Enterprise Support. It gets you the attention you need at the speed you expect. </a:t>
            </a:r>
            <a:endParaRPr lang="de-DE" sz="1400" dirty="0"/>
          </a:p>
          <a:p>
            <a:r>
              <a:rPr lang="en-US" sz="1400" dirty="0"/>
              <a:t>This means accelerated problem resolution, fewer business disruptions, and less unforeseen downtime so that you can keep operating at peak performance</a:t>
            </a:r>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26</a:t>
            </a:fld>
            <a:endParaRPr lang="de-DE"/>
          </a:p>
        </p:txBody>
      </p:sp>
    </p:spTree>
    <p:extLst>
      <p:ext uri="{BB962C8B-B14F-4D97-AF65-F5344CB8AC3E}">
        <p14:creationId xmlns:p14="http://schemas.microsoft.com/office/powerpoint/2010/main" val="2640159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500" dirty="0">
              <a:solidFill>
                <a:srgbClr val="434343"/>
              </a:solidFill>
              <a:ea typeface="Arial Unicode MS" pitchFamily="34" charset="-128"/>
              <a:cs typeface="Arial Unicode MS" pitchFamily="34" charset="-128"/>
            </a:endParaRPr>
          </a:p>
        </p:txBody>
      </p:sp>
      <p:sp>
        <p:nvSpPr>
          <p:cNvPr id="4" name="Slide Number Placeholder 3"/>
          <p:cNvSpPr>
            <a:spLocks noGrp="1"/>
          </p:cNvSpPr>
          <p:nvPr>
            <p:ph type="sldNum" sz="quarter" idx="10"/>
          </p:nvPr>
        </p:nvSpPr>
        <p:spPr/>
        <p:txBody>
          <a:bodyPr/>
          <a:lstStyle/>
          <a:p>
            <a:fld id="{7D8C2C35-2B8A-446E-BEC0-FD36716C29AC}" type="slidenum">
              <a:rPr lang="en-US" smtClean="0"/>
              <a:pPr/>
              <a:t>29</a:t>
            </a:fld>
            <a:endParaRPr lang="en-US"/>
          </a:p>
        </p:txBody>
      </p:sp>
    </p:spTree>
    <p:extLst>
      <p:ext uri="{BB962C8B-B14F-4D97-AF65-F5344CB8AC3E}">
        <p14:creationId xmlns:p14="http://schemas.microsoft.com/office/powerpoint/2010/main" val="1174292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22313"/>
            <a:ext cx="6796088" cy="3822700"/>
          </a:xfrm>
        </p:spPr>
      </p:sp>
      <p:sp>
        <p:nvSpPr>
          <p:cNvPr id="3" name="Notes Placeholder 2"/>
          <p:cNvSpPr>
            <a:spLocks noGrp="1"/>
          </p:cNvSpPr>
          <p:nvPr>
            <p:ph type="body" idx="1"/>
          </p:nvPr>
        </p:nvSpPr>
        <p:spPr/>
        <p:txBody>
          <a:bodyPr>
            <a:normAutofit lnSpcReduction="10000"/>
          </a:bodyPr>
          <a:lstStyle/>
          <a:p>
            <a:r>
              <a:rPr lang="en-US" sz="1400" u="sng" kern="1200" dirty="0">
                <a:solidFill>
                  <a:schemeClr val="tx1"/>
                </a:solidFill>
                <a:effectLst/>
                <a:latin typeface="+mn-lt"/>
                <a:ea typeface="+mn-ea"/>
                <a:cs typeface="+mn-cs"/>
              </a:rPr>
              <a:t>The </a:t>
            </a:r>
            <a:r>
              <a:rPr lang="en-US" sz="1400" u="sng" kern="1200" dirty="0">
                <a:solidFill>
                  <a:schemeClr val="tx1"/>
                </a:solidFill>
                <a:effectLst/>
                <a:latin typeface="+mn-lt"/>
                <a:ea typeface="+mn-ea"/>
                <a:cs typeface="+mn-cs"/>
                <a:hlinkClick r:id="rId3"/>
              </a:rPr>
              <a:t>Expert Chat</a:t>
            </a:r>
            <a:r>
              <a:rPr lang="en-US" sz="1400" kern="1200" dirty="0">
                <a:solidFill>
                  <a:schemeClr val="tx1"/>
                </a:solidFill>
                <a:effectLst/>
                <a:latin typeface="+mn-lt"/>
                <a:ea typeface="+mn-ea"/>
                <a:cs typeface="+mn-cs"/>
              </a:rPr>
              <a:t> service provides a live-chat experience well-suited for medium- or high-priority issues. Available for all support levels and virtually all SAP solutions at no additional cost, the service connects you instantly to SAP technical support experts. This fast, interactive, and direct route to issue resolution not only improves user satisfaction, but also reduces project and operational costs. </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With Expert Chat, you can take achieve significant improvements including: </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pPr lvl="0"/>
            <a:r>
              <a:rPr lang="en-US" sz="1400" b="1" kern="1200" dirty="0">
                <a:solidFill>
                  <a:schemeClr val="tx1"/>
                </a:solidFill>
                <a:effectLst/>
                <a:latin typeface="+mn-lt"/>
                <a:ea typeface="+mn-ea"/>
                <a:cs typeface="+mn-cs"/>
              </a:rPr>
              <a:t>Time savings:</a:t>
            </a:r>
            <a:r>
              <a:rPr lang="en-US" sz="1400" kern="1200" dirty="0">
                <a:solidFill>
                  <a:schemeClr val="tx1"/>
                </a:solidFill>
                <a:effectLst/>
                <a:latin typeface="+mn-lt"/>
                <a:ea typeface="+mn-ea"/>
                <a:cs typeface="+mn-cs"/>
              </a:rPr>
              <a:t> Experience substantially more value from your maintenance and support agreements with SAP.</a:t>
            </a:r>
            <a:endParaRPr lang="de-DE" sz="1400" kern="1200" dirty="0">
              <a:solidFill>
                <a:schemeClr val="tx1"/>
              </a:solidFill>
              <a:effectLst/>
              <a:latin typeface="+mn-lt"/>
              <a:ea typeface="+mn-ea"/>
              <a:cs typeface="+mn-cs"/>
            </a:endParaRPr>
          </a:p>
          <a:p>
            <a:pPr lvl="0"/>
            <a:r>
              <a:rPr lang="en-US" sz="1400" b="1" kern="1200" dirty="0">
                <a:solidFill>
                  <a:schemeClr val="tx1"/>
                </a:solidFill>
                <a:effectLst/>
                <a:latin typeface="+mn-lt"/>
                <a:ea typeface="+mn-ea"/>
                <a:cs typeface="+mn-cs"/>
              </a:rPr>
              <a:t>Reduced downtime: </a:t>
            </a:r>
            <a:r>
              <a:rPr lang="en-US" sz="1400" kern="1200" dirty="0">
                <a:solidFill>
                  <a:schemeClr val="tx1"/>
                </a:solidFill>
                <a:effectLst/>
                <a:latin typeface="+mn-lt"/>
                <a:ea typeface="+mn-ea"/>
                <a:cs typeface="+mn-cs"/>
              </a:rPr>
              <a:t>Shrink the amount of time dedicated toward supporting SAP solution investment, especially when resolving incidents and issues.</a:t>
            </a:r>
            <a:endParaRPr lang="de-DE" sz="1400" kern="1200" dirty="0">
              <a:solidFill>
                <a:schemeClr val="tx1"/>
              </a:solidFill>
              <a:effectLst/>
              <a:latin typeface="+mn-lt"/>
              <a:ea typeface="+mn-ea"/>
              <a:cs typeface="+mn-cs"/>
            </a:endParaRPr>
          </a:p>
          <a:p>
            <a:pPr lvl="0"/>
            <a:r>
              <a:rPr lang="en-US" sz="1400" b="1" kern="1200" dirty="0">
                <a:solidFill>
                  <a:schemeClr val="tx1"/>
                </a:solidFill>
                <a:effectLst/>
                <a:latin typeface="+mn-lt"/>
                <a:ea typeface="+mn-ea"/>
                <a:cs typeface="+mn-cs"/>
              </a:rPr>
              <a:t>Efficient issue resolution:</a:t>
            </a:r>
            <a:r>
              <a:rPr lang="en-US" sz="1400" kern="1200" dirty="0">
                <a:solidFill>
                  <a:schemeClr val="tx1"/>
                </a:solidFill>
                <a:effectLst/>
                <a:latin typeface="+mn-lt"/>
                <a:ea typeface="+mn-ea"/>
                <a:cs typeface="+mn-cs"/>
              </a:rPr>
              <a:t> Optimize your support process by consolidating all necessary information at an early stage to solve an issue during the interaction. </a:t>
            </a:r>
            <a:endParaRPr lang="de-DE" sz="1400" kern="1200" dirty="0">
              <a:solidFill>
                <a:schemeClr val="tx1"/>
              </a:solidFill>
              <a:effectLst/>
              <a:latin typeface="+mn-lt"/>
              <a:ea typeface="+mn-ea"/>
              <a:cs typeface="+mn-cs"/>
            </a:endParaRPr>
          </a:p>
          <a:p>
            <a:pPr lvl="0"/>
            <a:r>
              <a:rPr lang="de-DE" sz="1400" b="1" kern="1200" dirty="0" err="1">
                <a:solidFill>
                  <a:schemeClr val="tx1"/>
                </a:solidFill>
                <a:effectLst/>
                <a:latin typeface="+mn-lt"/>
                <a:ea typeface="+mn-ea"/>
                <a:cs typeface="+mn-cs"/>
              </a:rPr>
              <a:t>Eliminated</a:t>
            </a:r>
            <a:r>
              <a:rPr lang="de-DE" sz="1400" b="1" kern="1200" dirty="0">
                <a:solidFill>
                  <a:schemeClr val="tx1"/>
                </a:solidFill>
                <a:effectLst/>
                <a:latin typeface="+mn-lt"/>
                <a:ea typeface="+mn-ea"/>
                <a:cs typeface="+mn-cs"/>
              </a:rPr>
              <a:t> </a:t>
            </a:r>
            <a:r>
              <a:rPr lang="de-DE" sz="1400" b="1" kern="1200" dirty="0" err="1">
                <a:solidFill>
                  <a:schemeClr val="tx1"/>
                </a:solidFill>
                <a:effectLst/>
                <a:latin typeface="+mn-lt"/>
                <a:ea typeface="+mn-ea"/>
                <a:cs typeface="+mn-cs"/>
              </a:rPr>
              <a:t>duplication</a:t>
            </a:r>
            <a:r>
              <a:rPr lang="de-DE" sz="1400" b="1" kern="1200" dirty="0">
                <a:solidFill>
                  <a:schemeClr val="tx1"/>
                </a:solidFill>
                <a:effectLst/>
                <a:latin typeface="+mn-lt"/>
                <a:ea typeface="+mn-ea"/>
                <a:cs typeface="+mn-cs"/>
              </a:rPr>
              <a:t> </a:t>
            </a:r>
            <a:r>
              <a:rPr lang="de-DE" sz="1400" b="1" kern="1200" dirty="0" err="1">
                <a:solidFill>
                  <a:schemeClr val="tx1"/>
                </a:solidFill>
                <a:effectLst/>
                <a:latin typeface="+mn-lt"/>
                <a:ea typeface="+mn-ea"/>
                <a:cs typeface="+mn-cs"/>
              </a:rPr>
              <a:t>of</a:t>
            </a:r>
            <a:r>
              <a:rPr lang="de-DE" sz="1400" b="1" kern="1200" dirty="0">
                <a:solidFill>
                  <a:schemeClr val="tx1"/>
                </a:solidFill>
                <a:effectLst/>
                <a:latin typeface="+mn-lt"/>
                <a:ea typeface="+mn-ea"/>
                <a:cs typeface="+mn-cs"/>
              </a:rPr>
              <a:t> </a:t>
            </a:r>
            <a:r>
              <a:rPr lang="de-DE" sz="1400" b="1" kern="1200" dirty="0" err="1">
                <a:solidFill>
                  <a:schemeClr val="tx1"/>
                </a:solidFill>
                <a:effectLst/>
                <a:latin typeface="+mn-lt"/>
                <a:ea typeface="+mn-ea"/>
                <a:cs typeface="+mn-cs"/>
              </a:rPr>
              <a:t>efforts</a:t>
            </a:r>
            <a:r>
              <a:rPr lang="de-DE" sz="1400" kern="1200" dirty="0">
                <a:solidFill>
                  <a:schemeClr val="tx1"/>
                </a:solidFill>
                <a:effectLst/>
                <a:latin typeface="+mn-lt"/>
                <a:ea typeface="+mn-ea"/>
                <a:cs typeface="+mn-cs"/>
              </a:rPr>
              <a:t>: SAP </a:t>
            </a:r>
            <a:r>
              <a:rPr lang="de-DE" sz="1400" kern="1200" dirty="0" err="1">
                <a:solidFill>
                  <a:schemeClr val="tx1"/>
                </a:solidFill>
                <a:effectLst/>
                <a:latin typeface="+mn-lt"/>
                <a:ea typeface="+mn-ea"/>
                <a:cs typeface="+mn-cs"/>
              </a:rPr>
              <a:t>technical</a:t>
            </a:r>
            <a:r>
              <a:rPr lang="de-DE" sz="1400" kern="1200" dirty="0">
                <a:solidFill>
                  <a:schemeClr val="tx1"/>
                </a:solidFill>
                <a:effectLst/>
                <a:latin typeface="+mn-lt"/>
                <a:ea typeface="+mn-ea"/>
                <a:cs typeface="+mn-cs"/>
              </a:rPr>
              <a:t> expert </a:t>
            </a:r>
            <a:r>
              <a:rPr lang="de-DE" sz="1400" kern="1200" dirty="0" err="1">
                <a:solidFill>
                  <a:schemeClr val="tx1"/>
                </a:solidFill>
                <a:effectLst/>
                <a:latin typeface="+mn-lt"/>
                <a:ea typeface="+mn-ea"/>
                <a:cs typeface="+mn-cs"/>
              </a:rPr>
              <a:t>creates</a:t>
            </a:r>
            <a:r>
              <a:rPr lang="de-DE" sz="1400" kern="1200" dirty="0">
                <a:solidFill>
                  <a:schemeClr val="tx1"/>
                </a:solidFill>
                <a:effectLst/>
                <a:latin typeface="+mn-lt"/>
                <a:ea typeface="+mn-ea"/>
                <a:cs typeface="+mn-cs"/>
              </a:rPr>
              <a:t> a follow-</a:t>
            </a:r>
            <a:r>
              <a:rPr lang="de-DE" sz="1400" kern="1200" dirty="0" err="1">
                <a:solidFill>
                  <a:schemeClr val="tx1"/>
                </a:solidFill>
                <a:effectLst/>
                <a:latin typeface="+mn-lt"/>
                <a:ea typeface="+mn-ea"/>
                <a:cs typeface="+mn-cs"/>
              </a:rPr>
              <a:t>up</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incident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for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you</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based</a:t>
            </a:r>
            <a:r>
              <a:rPr lang="de-DE" sz="1400" kern="1200" dirty="0">
                <a:solidFill>
                  <a:schemeClr val="tx1"/>
                </a:solidFill>
                <a:effectLst/>
                <a:latin typeface="+mn-lt"/>
                <a:ea typeface="+mn-ea"/>
                <a:cs typeface="+mn-cs"/>
              </a:rPr>
              <a:t> on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details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you</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entered</a:t>
            </a:r>
            <a:r>
              <a:rPr lang="de-DE" sz="1400" kern="1200" dirty="0">
                <a:solidFill>
                  <a:schemeClr val="tx1"/>
                </a:solidFill>
                <a:effectLst/>
                <a:latin typeface="+mn-lt"/>
                <a:ea typeface="+mn-ea"/>
                <a:cs typeface="+mn-cs"/>
              </a:rPr>
              <a:t> in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ticket.  </a:t>
            </a:r>
            <a:r>
              <a:rPr lang="de-DE" sz="1400" kern="1200" dirty="0" err="1">
                <a:solidFill>
                  <a:schemeClr val="tx1"/>
                </a:solidFill>
                <a:effectLst/>
                <a:latin typeface="+mn-lt"/>
                <a:ea typeface="+mn-ea"/>
                <a:cs typeface="+mn-cs"/>
              </a:rPr>
              <a:t>For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complex</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cases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resolution</a:t>
            </a:r>
            <a:r>
              <a:rPr lang="de-DE" sz="1400" kern="1200" dirty="0">
                <a:solidFill>
                  <a:schemeClr val="tx1"/>
                </a:solidFill>
                <a:effectLst/>
                <a:latin typeface="+mn-lt"/>
                <a:ea typeface="+mn-ea"/>
                <a:cs typeface="+mn-cs"/>
              </a:rPr>
              <a:t> will </a:t>
            </a:r>
            <a:r>
              <a:rPr lang="de-DE" sz="1400" kern="1200" dirty="0" err="1">
                <a:solidFill>
                  <a:schemeClr val="tx1"/>
                </a:solidFill>
                <a:effectLst/>
                <a:latin typeface="+mn-lt"/>
                <a:ea typeface="+mn-ea"/>
                <a:cs typeface="+mn-cs"/>
              </a:rPr>
              <a:t>be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provided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through</a:t>
            </a:r>
            <a:r>
              <a:rPr lang="de-DE" sz="1400" kern="1200" dirty="0">
                <a:solidFill>
                  <a:schemeClr val="tx1"/>
                </a:solidFill>
                <a:effectLst/>
                <a:latin typeface="+mn-lt"/>
                <a:ea typeface="+mn-ea"/>
                <a:cs typeface="+mn-cs"/>
              </a:rPr>
              <a:t> a </a:t>
            </a:r>
            <a:r>
              <a:rPr lang="de-DE" sz="1400" kern="1200" dirty="0" err="1">
                <a:solidFill>
                  <a:schemeClr val="tx1"/>
                </a:solidFill>
                <a:effectLst/>
                <a:latin typeface="+mn-lt"/>
                <a:ea typeface="+mn-ea"/>
                <a:cs typeface="+mn-cs"/>
              </a:rPr>
              <a:t>regular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incident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through</a:t>
            </a:r>
            <a:r>
              <a:rPr lang="de-DE" sz="1400" kern="1200" dirty="0">
                <a:solidFill>
                  <a:schemeClr val="tx1"/>
                </a:solidFill>
                <a:effectLst/>
                <a:latin typeface="+mn-lt"/>
                <a:ea typeface="+mn-ea"/>
                <a:cs typeface="+mn-cs"/>
              </a:rPr>
              <a:t> a </a:t>
            </a:r>
            <a:r>
              <a:rPr lang="de-DE" sz="1400" u="sng" kern="1200" dirty="0">
                <a:solidFill>
                  <a:schemeClr val="tx1"/>
                </a:solidFill>
                <a:effectLst/>
                <a:latin typeface="+mn-lt"/>
                <a:ea typeface="+mn-ea"/>
                <a:cs typeface="+mn-cs"/>
                <a:hlinkClick r:id="rId4"/>
              </a:rPr>
              <a:t>Schedule an Expert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session</a:t>
            </a:r>
            <a:r>
              <a:rPr lang="de-DE" sz="1400" kern="1200" dirty="0">
                <a:solidFill>
                  <a:schemeClr val="tx1"/>
                </a:solidFill>
                <a:effectLst/>
                <a:latin typeface="+mn-lt"/>
                <a:ea typeface="+mn-ea"/>
                <a:cs typeface="+mn-cs"/>
              </a:rPr>
              <a:t>.</a:t>
            </a:r>
          </a:p>
          <a:p>
            <a:endParaRPr lang="en-US" baseline="0" dirty="0"/>
          </a:p>
        </p:txBody>
      </p:sp>
      <p:sp>
        <p:nvSpPr>
          <p:cNvPr id="4" name="Slide Number Placeholder 3"/>
          <p:cNvSpPr>
            <a:spLocks noGrp="1"/>
          </p:cNvSpPr>
          <p:nvPr>
            <p:ph type="sldNum" sz="quarter" idx="10"/>
          </p:nvPr>
        </p:nvSpPr>
        <p:spPr/>
        <p:txBody>
          <a:bodyPr/>
          <a:lstStyle/>
          <a:p>
            <a:fld id="{7D8C2C35-2B8A-446E-BEC0-FD36716C29AC}" type="slidenum">
              <a:rPr smtClean="0">
                <a:solidFill>
                  <a:srgbClr val="000000"/>
                </a:solidFill>
              </a:rPr>
              <a:pPr/>
              <a:t>30</a:t>
            </a:fld>
            <a:endParaRPr dirty="0">
              <a:solidFill>
                <a:srgbClr val="000000"/>
              </a:solidFill>
            </a:endParaRPr>
          </a:p>
        </p:txBody>
      </p:sp>
    </p:spTree>
    <p:extLst>
      <p:ext uri="{BB962C8B-B14F-4D97-AF65-F5344CB8AC3E}">
        <p14:creationId xmlns:p14="http://schemas.microsoft.com/office/powerpoint/2010/main" val="2678514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22313"/>
            <a:ext cx="6796088" cy="3822700"/>
          </a:xfrm>
        </p:spPr>
      </p:sp>
      <p:sp>
        <p:nvSpPr>
          <p:cNvPr id="3" name="Notes Placeholder 2"/>
          <p:cNvSpPr>
            <a:spLocks noGrp="1"/>
          </p:cNvSpPr>
          <p:nvPr>
            <p:ph type="body" idx="1"/>
          </p:nvPr>
        </p:nvSpPr>
        <p:spPr/>
        <p:txBody>
          <a:bodyPr>
            <a:normAutofit/>
          </a:bodyPr>
          <a:lstStyle/>
          <a:p>
            <a:r>
              <a:rPr lang="en-US" sz="1400" u="sng" kern="1200" dirty="0">
                <a:solidFill>
                  <a:schemeClr val="tx1"/>
                </a:solidFill>
                <a:effectLst/>
                <a:latin typeface="+mn-lt"/>
                <a:ea typeface="+mn-ea"/>
                <a:cs typeface="+mn-cs"/>
              </a:rPr>
              <a:t>The </a:t>
            </a:r>
            <a:r>
              <a:rPr lang="en-US" sz="1400" u="sng" kern="1200" dirty="0">
                <a:solidFill>
                  <a:schemeClr val="tx1"/>
                </a:solidFill>
                <a:effectLst/>
                <a:latin typeface="+mn-lt"/>
                <a:ea typeface="+mn-ea"/>
                <a:cs typeface="+mn-cs"/>
                <a:hlinkClick r:id="rId3"/>
              </a:rPr>
              <a:t>Schedule an Expert</a:t>
            </a:r>
            <a:r>
              <a:rPr lang="en-US" sz="1400" kern="1200" dirty="0">
                <a:solidFill>
                  <a:schemeClr val="tx1"/>
                </a:solidFill>
                <a:effectLst/>
                <a:latin typeface="+mn-lt"/>
                <a:ea typeface="+mn-ea"/>
                <a:cs typeface="+mn-cs"/>
              </a:rPr>
              <a:t> service lets you connect one-on-one with SAP support experts in a live, 30-minute Skype call. Talk to the same engineer that created your incident ticket. But more importantly, spend less time waiting for a response and resolution with fewer interactions, compared to traditional written incidents, at no additional cost.</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Schedule an Expert is an ideal choice for SAP customers that:</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Prefer a live conversation</a:t>
            </a:r>
            <a:r>
              <a:rPr lang="en-US" sz="1400" i="1" kern="120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with a support expert, instead of instant messaging or submitting written incidents </a:t>
            </a:r>
            <a:endParaRPr lang="de-DE" sz="14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Find screen sharing as a useful tool for illustrating an issue</a:t>
            </a:r>
            <a:endParaRPr lang="de-DE" sz="14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Need to schedule colleagues on a call with SAP support</a:t>
            </a:r>
            <a:endParaRPr lang="de-DE" sz="14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Look for tips that can help them prevent incidents</a:t>
            </a:r>
            <a:endParaRPr lang="de-DE" sz="14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Want to schedule an expert to address an open incident</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Available for all support levels, Schedule an Expert is a useful tool for addressing new incidents or booking a session to work through open, existing incidents. </a:t>
            </a:r>
            <a:endParaRPr lang="de-DE" sz="14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7D8C2C35-2B8A-446E-BEC0-FD36716C29AC}" type="slidenum">
              <a:rPr smtClean="0">
                <a:solidFill>
                  <a:srgbClr val="000000"/>
                </a:solidFill>
              </a:rPr>
              <a:pPr/>
              <a:t>31</a:t>
            </a:fld>
            <a:endParaRPr dirty="0">
              <a:solidFill>
                <a:srgbClr val="000000"/>
              </a:solidFill>
            </a:endParaRPr>
          </a:p>
        </p:txBody>
      </p:sp>
    </p:spTree>
    <p:extLst>
      <p:ext uri="{BB962C8B-B14F-4D97-AF65-F5344CB8AC3E}">
        <p14:creationId xmlns:p14="http://schemas.microsoft.com/office/powerpoint/2010/main" val="151030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665163"/>
            <a:ext cx="6261100" cy="3521075"/>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7D8C2C35-2B8A-446E-BEC0-FD36716C29AC}" type="slidenum">
              <a:rPr smtClean="0">
                <a:solidFill>
                  <a:srgbClr val="000000"/>
                </a:solidFill>
              </a:rPr>
              <a:pPr/>
              <a:t>32</a:t>
            </a:fld>
            <a:endParaRPr dirty="0">
              <a:solidFill>
                <a:srgbClr val="000000"/>
              </a:solidFill>
            </a:endParaRPr>
          </a:p>
        </p:txBody>
      </p:sp>
    </p:spTree>
    <p:extLst>
      <p:ext uri="{BB962C8B-B14F-4D97-AF65-F5344CB8AC3E}">
        <p14:creationId xmlns:p14="http://schemas.microsoft.com/office/powerpoint/2010/main" val="247112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665163"/>
            <a:ext cx="6261100" cy="3521075"/>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7D8C2C35-2B8A-446E-BEC0-FD36716C29AC}" type="slidenum">
              <a:rPr smtClean="0">
                <a:solidFill>
                  <a:srgbClr val="000000"/>
                </a:solidFill>
              </a:rPr>
              <a:pPr/>
              <a:t>33</a:t>
            </a:fld>
            <a:endParaRPr dirty="0">
              <a:solidFill>
                <a:srgbClr val="000000"/>
              </a:solidFill>
            </a:endParaRPr>
          </a:p>
        </p:txBody>
      </p:sp>
    </p:spTree>
    <p:extLst>
      <p:ext uri="{BB962C8B-B14F-4D97-AF65-F5344CB8AC3E}">
        <p14:creationId xmlns:p14="http://schemas.microsoft.com/office/powerpoint/2010/main" val="876738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665163"/>
            <a:ext cx="6261100" cy="3521075"/>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09035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de-D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8C2C35-2B8A-446E-BEC0-FD36716C29AC}" type="slidenum">
              <a:rPr lang="en-US" smtClean="0"/>
              <a:pPr/>
              <a:t>35</a:t>
            </a:fld>
            <a:endParaRPr lang="en-US"/>
          </a:p>
        </p:txBody>
      </p:sp>
    </p:spTree>
    <p:extLst>
      <p:ext uri="{BB962C8B-B14F-4D97-AF65-F5344CB8AC3E}">
        <p14:creationId xmlns:p14="http://schemas.microsoft.com/office/powerpoint/2010/main" val="2330816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sz="1500"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36</a:t>
            </a:fld>
            <a:endParaRPr lang="en-US"/>
          </a:p>
        </p:txBody>
      </p:sp>
    </p:spTree>
    <p:extLst>
      <p:ext uri="{BB962C8B-B14F-4D97-AF65-F5344CB8AC3E}">
        <p14:creationId xmlns:p14="http://schemas.microsoft.com/office/powerpoint/2010/main" val="2811119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smtClean="0">
                <a:solidFill>
                  <a:srgbClr val="000000"/>
                </a:solidFill>
              </a:rPr>
              <a:pPr/>
              <a:t>38</a:t>
            </a:fld>
            <a:endParaRPr dirty="0">
              <a:solidFill>
                <a:srgbClr val="000000"/>
              </a:solidFill>
            </a:endParaRPr>
          </a:p>
        </p:txBody>
      </p:sp>
    </p:spTree>
    <p:extLst>
      <p:ext uri="{BB962C8B-B14F-4D97-AF65-F5344CB8AC3E}">
        <p14:creationId xmlns:p14="http://schemas.microsoft.com/office/powerpoint/2010/main" val="24309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t>At SAP, we believe that collaboration is one of the keys to maximizing the value you derive from SAP Enterprise Support. Therefore, it’s important for us to help you connect with SAP experts and other SAP customers – always with the goal of guiding your people to master the skills they need to help your organization thrive.</a:t>
            </a:r>
          </a:p>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3</a:t>
            </a:fld>
            <a:endParaRPr lang="de-DE"/>
          </a:p>
        </p:txBody>
      </p:sp>
    </p:spTree>
    <p:extLst>
      <p:ext uri="{BB962C8B-B14F-4D97-AF65-F5344CB8AC3E}">
        <p14:creationId xmlns:p14="http://schemas.microsoft.com/office/powerpoint/2010/main" val="2590362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547688" y="612775"/>
            <a:ext cx="5762625" cy="3241675"/>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4426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8C2C35-2B8A-446E-BEC0-FD36716C29AC}" type="slidenum">
              <a:rPr lang="en-US" smtClean="0"/>
              <a:pPr/>
              <a:t>4</a:t>
            </a:fld>
            <a:endParaRPr lang="en-US"/>
          </a:p>
        </p:txBody>
      </p:sp>
    </p:spTree>
    <p:extLst>
      <p:ext uri="{BB962C8B-B14F-4D97-AF65-F5344CB8AC3E}">
        <p14:creationId xmlns:p14="http://schemas.microsoft.com/office/powerpoint/2010/main" val="86672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8C2C35-2B8A-446E-BEC0-FD36716C29AC}"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184454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8C2C35-2B8A-446E-BEC0-FD36716C29AC}"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1844540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8C2C35-2B8A-446E-BEC0-FD36716C29AC}"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1338117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10"/>
          </p:nvPr>
        </p:nvSpPr>
        <p:spPr/>
        <p:txBody>
          <a:bodyPr/>
          <a:lstStyle/>
          <a:p>
            <a:fld id="{7D8C2C35-2B8A-446E-BEC0-FD36716C29AC}" type="slidenum">
              <a:rPr lang="en-US" smtClean="0"/>
              <a:pPr/>
              <a:t>8</a:t>
            </a:fld>
            <a:endParaRPr lang="en-US"/>
          </a:p>
        </p:txBody>
      </p:sp>
    </p:spTree>
    <p:extLst>
      <p:ext uri="{BB962C8B-B14F-4D97-AF65-F5344CB8AC3E}">
        <p14:creationId xmlns:p14="http://schemas.microsoft.com/office/powerpoint/2010/main" val="2851305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12</a:t>
            </a:fld>
            <a:endParaRPr lang="de-DE" dirty="0"/>
          </a:p>
        </p:txBody>
      </p:sp>
    </p:spTree>
    <p:extLst>
      <p:ext uri="{BB962C8B-B14F-4D97-AF65-F5344CB8AC3E}">
        <p14:creationId xmlns:p14="http://schemas.microsoft.com/office/powerpoint/2010/main" val="3535415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949255" y="6217668"/>
            <a:ext cx="1963635"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5174" cy="3430006"/>
          </a:xfrm>
          <a:noFill/>
        </p:spPr>
        <p:txBody>
          <a:bodyPr tIns="504000"/>
          <a:lstStyle>
            <a:lvl1pPr algn="ctr">
              <a:defRPr sz="1600">
                <a:solidFill>
                  <a:schemeClr val="tx1"/>
                </a:solidFill>
              </a:defRPr>
            </a:lvl1pPr>
          </a:lstStyle>
          <a:p>
            <a:r>
              <a:rPr lang="en-US" dirty="0"/>
              <a:t>Click to insert title image or illustration</a:t>
            </a:r>
          </a:p>
        </p:txBody>
      </p:sp>
    </p:spTree>
    <p:extLst>
      <p:ext uri="{BB962C8B-B14F-4D97-AF65-F5344CB8AC3E}">
        <p14:creationId xmlns:p14="http://schemas.microsoft.com/office/powerpoint/2010/main" val="2452717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52787710"/>
      </p:ext>
    </p:extLst>
  </p:cSld>
  <p:clrMapOvr>
    <a:masterClrMapping/>
  </p:clrMapOvr>
  <p:extLst>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black">
          <a:xfrm>
            <a:off x="287999" y="4268503"/>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4" name="Title 3"/>
          <p:cNvSpPr>
            <a:spLocks noGrp="1"/>
          </p:cNvSpPr>
          <p:nvPr>
            <p:ph type="title" hasCustomPrompt="1"/>
          </p:nvPr>
        </p:nvSpPr>
        <p:spPr>
          <a:xfrm>
            <a:off x="288000" y="2706317"/>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spTree>
    <p:extLst>
      <p:ext uri="{BB962C8B-B14F-4D97-AF65-F5344CB8AC3E}">
        <p14:creationId xmlns:p14="http://schemas.microsoft.com/office/powerpoint/2010/main" val="78109031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19" name="Copyright information English"/>
          <p:cNvSpPr txBox="1"/>
          <p:nvPr userDrawn="1"/>
        </p:nvSpPr>
        <p:spPr bwMode="black">
          <a:xfrm>
            <a:off x="50323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2021 SAP SE or an SAP affiliate company. All rights reserved.</a:t>
            </a:r>
            <a:endParaRPr lang="de-DE" sz="800" kern="0" dirty="0">
              <a:ea typeface="Arial Unicode MS" pitchFamily="34" charset="-128"/>
              <a:cs typeface="Arial Unicode MS" pitchFamily="34" charset="-128"/>
            </a:endParaRPr>
          </a:p>
          <a:p>
            <a:pPr>
              <a:spcBef>
                <a:spcPts val="600"/>
              </a:spcBef>
            </a:pPr>
            <a:r>
              <a:rPr lang="en-US" sz="8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dirty="0">
                <a:solidFill>
                  <a:schemeClr val="tx1"/>
                </a:solidFill>
                <a:latin typeface="Arial"/>
                <a:ea typeface="Arial Unicode MS" panose="020B0604020202020204" pitchFamily="34" charset="-128"/>
                <a:cs typeface="+mn-cs"/>
              </a:rPr>
              <a:t> </a:t>
            </a:r>
            <a:r>
              <a:rPr lang="en-US" sz="8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dirty="0">
                <a:solidFill>
                  <a:schemeClr val="tx1"/>
                </a:solidFill>
                <a:latin typeface="Arial"/>
                <a:ea typeface="Arial Unicode MS" panose="020B0604020202020204" pitchFamily="34" charset="-128"/>
                <a:cs typeface="+mn-cs"/>
              </a:rPr>
              <a:t>See </a:t>
            </a:r>
            <a:r>
              <a:rPr lang="en-US" sz="800" kern="1200" dirty="0">
                <a:solidFill>
                  <a:schemeClr val="tx1"/>
                </a:solidFill>
                <a:latin typeface="Arial"/>
                <a:ea typeface="Arial Unicode MS" panose="020B0604020202020204" pitchFamily="34" charset="-128"/>
                <a:cs typeface="+mn-cs"/>
                <a:hlinkClick r:id="rId3"/>
              </a:rPr>
              <a:t>www.sap.com/copyright</a:t>
            </a:r>
            <a:r>
              <a:rPr lang="en-US" sz="800"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a:t>
            </a:r>
            <a:r>
              <a:rPr lang="en-US" sz="1100" b="1" kern="1200" dirty="0">
                <a:solidFill>
                  <a:schemeClr val="tx1"/>
                </a:solidFill>
                <a:latin typeface="Arial"/>
                <a:ea typeface="Arial Unicode MS" panose="020B0604020202020204" pitchFamily="34" charset="-128"/>
                <a:cs typeface="+mn-cs"/>
              </a:rPr>
              <a:t>/contactsap</a:t>
            </a:r>
          </a:p>
        </p:txBody>
      </p:sp>
      <p:sp>
        <p:nvSpPr>
          <p:cNvPr id="43" name="Follow all of SAP"/>
          <p:cNvSpPr txBox="1"/>
          <p:nvPr userDrawn="1"/>
        </p:nvSpPr>
        <p:spPr bwMode="black">
          <a:xfrm>
            <a:off x="503238"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dirty="0">
                <a:solidFill>
                  <a:schemeClr val="tx1"/>
                </a:solidFill>
                <a:latin typeface="Arial"/>
                <a:ea typeface="Arial Unicode MS" panose="020B0604020202020204" pitchFamily="34" charset="-128"/>
                <a:cs typeface="+mn-cs"/>
              </a:rPr>
              <a:t>Follow us</a:t>
            </a:r>
          </a:p>
        </p:txBody>
      </p:sp>
      <p:pic>
        <p:nvPicPr>
          <p:cNvPr id="10" name="Linkedin icon with link">
            <a:hlinkClick r:id="rId5"/>
            <a:extLst>
              <a:ext uri="{FF2B5EF4-FFF2-40B4-BE49-F238E27FC236}">
                <a16:creationId xmlns:a16="http://schemas.microsoft.com/office/drawing/2014/main" id="{D03BED7D-4C1C-D348-B7EC-3275C42250B4}"/>
              </a:ext>
            </a:extLst>
          </p:cNvPr>
          <p:cNvPicPr>
            <a:picLocks noChangeAspect="1"/>
          </p:cNvPicPr>
          <p:nvPr userDrawn="1"/>
        </p:nvPicPr>
        <p:blipFill>
          <a:blip r:embed="rId6"/>
          <a:srcRect/>
          <a:stretch/>
        </p:blipFill>
        <p:spPr>
          <a:xfrm>
            <a:off x="2257487" y="1749959"/>
            <a:ext cx="361809" cy="361809"/>
          </a:xfrm>
          <a:prstGeom prst="rect">
            <a:avLst/>
          </a:prstGeom>
        </p:spPr>
      </p:pic>
      <p:pic>
        <p:nvPicPr>
          <p:cNvPr id="11" name="YouTube icon with link">
            <a:hlinkClick r:id="rId7"/>
            <a:extLst>
              <a:ext uri="{FF2B5EF4-FFF2-40B4-BE49-F238E27FC236}">
                <a16:creationId xmlns:a16="http://schemas.microsoft.com/office/drawing/2014/main" id="{4550E8CF-5571-DB45-85AB-8ACD63D7F0D9}"/>
              </a:ext>
            </a:extLst>
          </p:cNvPr>
          <p:cNvPicPr>
            <a:picLocks noChangeAspect="1"/>
          </p:cNvPicPr>
          <p:nvPr userDrawn="1"/>
        </p:nvPicPr>
        <p:blipFill>
          <a:blip r:embed="rId8"/>
          <a:srcRect/>
          <a:stretch/>
        </p:blipFill>
        <p:spPr>
          <a:xfrm>
            <a:off x="1666951" y="1749063"/>
            <a:ext cx="363600" cy="363600"/>
          </a:xfrm>
          <a:prstGeom prst="rect">
            <a:avLst/>
          </a:prstGeom>
        </p:spPr>
      </p:pic>
      <p:pic>
        <p:nvPicPr>
          <p:cNvPr id="12" name="Twitter icon with link">
            <a:hlinkClick r:id="rId9" tooltip="https://twitter.com/sap"/>
            <a:extLst>
              <a:ext uri="{FF2B5EF4-FFF2-40B4-BE49-F238E27FC236}">
                <a16:creationId xmlns:a16="http://schemas.microsoft.com/office/drawing/2014/main" id="{3A3DEA53-744B-5D49-B9C4-B3DD2B6F8890}"/>
              </a:ext>
            </a:extLst>
          </p:cNvPr>
          <p:cNvPicPr>
            <a:picLocks noChangeAspect="1"/>
          </p:cNvPicPr>
          <p:nvPr userDrawn="1"/>
        </p:nvPicPr>
        <p:blipFill>
          <a:blip r:embed="rId10"/>
          <a:srcRect/>
          <a:stretch/>
        </p:blipFill>
        <p:spPr>
          <a:xfrm>
            <a:off x="1078206" y="1749959"/>
            <a:ext cx="361809" cy="361809"/>
          </a:xfrm>
          <a:prstGeom prst="rect">
            <a:avLst/>
          </a:prstGeom>
        </p:spPr>
      </p:pic>
      <p:pic>
        <p:nvPicPr>
          <p:cNvPr id="13" name="Facebook icon with link">
            <a:hlinkClick r:id="rId11"/>
            <a:extLst>
              <a:ext uri="{FF2B5EF4-FFF2-40B4-BE49-F238E27FC236}">
                <a16:creationId xmlns:a16="http://schemas.microsoft.com/office/drawing/2014/main" id="{0574D7D9-99A0-C642-8DCC-BBDFBACB0C47}"/>
              </a:ext>
            </a:extLst>
          </p:cNvPr>
          <p:cNvPicPr>
            <a:picLocks noChangeAspect="1"/>
          </p:cNvPicPr>
          <p:nvPr userDrawn="1"/>
        </p:nvPicPr>
        <p:blipFill>
          <a:blip r:embed="rId12"/>
          <a:srcRect/>
          <a:stretch/>
        </p:blipFill>
        <p:spPr>
          <a:xfrm>
            <a:off x="487670" y="1749063"/>
            <a:ext cx="363600" cy="363600"/>
          </a:xfrm>
          <a:prstGeom prst="rect">
            <a:avLst/>
          </a:prstGeom>
        </p:spPr>
      </p:pic>
    </p:spTree>
    <p:extLst>
      <p:ext uri="{BB962C8B-B14F-4D97-AF65-F5344CB8AC3E}">
        <p14:creationId xmlns:p14="http://schemas.microsoft.com/office/powerpoint/2010/main" val="4519251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www.sap.com/germany</a:t>
            </a:r>
            <a:r>
              <a:rPr lang="en-US" sz="1100"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9725565" y="5994000"/>
            <a:ext cx="1963635" cy="360000"/>
          </a:xfrm>
          <a:prstGeom prst="rect">
            <a:avLst/>
          </a:prstGeom>
        </p:spPr>
      </p:pic>
      <p:sp>
        <p:nvSpPr>
          <p:cNvPr id="32" name="Copyright information-German"/>
          <p:cNvSpPr txBox="1"/>
          <p:nvPr userDrawn="1"/>
        </p:nvSpPr>
        <p:spPr bwMode="black">
          <a:xfrm>
            <a:off x="503998" y="2645292"/>
            <a:ext cx="6076808"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2021 SAP SE </a:t>
            </a:r>
            <a:r>
              <a:rPr lang="de-DE" sz="800" b="0" noProof="0" dirty="0"/>
              <a:t>oder ein SAP-Konzernunternehmen.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dirty="0">
                <a:solidFill>
                  <a:schemeClr val="tx1"/>
                </a:solidFill>
                <a:effectLst/>
                <a:latin typeface="Arial"/>
                <a:ea typeface="+mn-ea"/>
                <a:cs typeface="+mn-cs"/>
              </a:rPr>
              <a:t>Zusätzliche Informationen zur Marke und Vermerke finden Sie auf der Seite </a:t>
            </a:r>
            <a:r>
              <a:rPr lang="de-DE" sz="800" kern="1200" noProof="0" dirty="0">
                <a:solidFill>
                  <a:schemeClr val="tx1"/>
                </a:solidFill>
                <a:effectLst/>
                <a:latin typeface="Arial"/>
                <a:ea typeface="+mn-ea"/>
                <a:cs typeface="+mn-cs"/>
                <a:hlinkClick r:id="rId4"/>
              </a:rPr>
              <a:t>www.sap.com/corporate/de/legal/copyright.html</a:t>
            </a:r>
            <a:r>
              <a:rPr lang="de-DE" sz="800" kern="1200" noProof="0" dirty="0">
                <a:solidFill>
                  <a:schemeClr val="tx1"/>
                </a:solidFill>
                <a:effectLst/>
                <a:latin typeface="Arial"/>
                <a:ea typeface="+mn-ea"/>
                <a:cs typeface="+mn-cs"/>
              </a:rPr>
              <a:t>.</a:t>
            </a:r>
          </a:p>
        </p:txBody>
      </p:sp>
      <p:sp>
        <p:nvSpPr>
          <p:cNvPr id="20" name="SAP folgen auf"/>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SAP folgen auf</a:t>
            </a:r>
          </a:p>
        </p:txBody>
      </p:sp>
      <p:pic>
        <p:nvPicPr>
          <p:cNvPr id="10" name="Linkedin icon with link">
            <a:hlinkClick r:id="rId5"/>
            <a:extLst>
              <a:ext uri="{FF2B5EF4-FFF2-40B4-BE49-F238E27FC236}">
                <a16:creationId xmlns:a16="http://schemas.microsoft.com/office/drawing/2014/main" id="{7D1F0187-E2B3-E84B-B66C-2F4329298216}"/>
              </a:ext>
            </a:extLst>
          </p:cNvPr>
          <p:cNvPicPr>
            <a:picLocks noChangeAspect="1"/>
          </p:cNvPicPr>
          <p:nvPr userDrawn="1"/>
        </p:nvPicPr>
        <p:blipFill>
          <a:blip r:embed="rId6"/>
          <a:srcRect/>
          <a:stretch/>
        </p:blipFill>
        <p:spPr>
          <a:xfrm>
            <a:off x="2257487" y="1749959"/>
            <a:ext cx="361809" cy="361809"/>
          </a:xfrm>
          <a:prstGeom prst="rect">
            <a:avLst/>
          </a:prstGeom>
        </p:spPr>
      </p:pic>
      <p:pic>
        <p:nvPicPr>
          <p:cNvPr id="12" name="YouTube icon with link">
            <a:hlinkClick r:id="rId7"/>
            <a:extLst>
              <a:ext uri="{FF2B5EF4-FFF2-40B4-BE49-F238E27FC236}">
                <a16:creationId xmlns:a16="http://schemas.microsoft.com/office/drawing/2014/main" id="{E3EFD77E-732B-3042-869E-DD34D616C8DC}"/>
              </a:ext>
            </a:extLst>
          </p:cNvPr>
          <p:cNvPicPr>
            <a:picLocks noChangeAspect="1"/>
          </p:cNvPicPr>
          <p:nvPr userDrawn="1"/>
        </p:nvPicPr>
        <p:blipFill>
          <a:blip r:embed="rId8"/>
          <a:srcRect/>
          <a:stretch/>
        </p:blipFill>
        <p:spPr>
          <a:xfrm>
            <a:off x="1666951" y="1749063"/>
            <a:ext cx="363600" cy="363600"/>
          </a:xfrm>
          <a:prstGeom prst="rect">
            <a:avLst/>
          </a:prstGeom>
        </p:spPr>
      </p:pic>
      <p:pic>
        <p:nvPicPr>
          <p:cNvPr id="13" name="Twitter icon with link">
            <a:hlinkClick r:id="rId9" tooltip="https://twitter.com/sap"/>
            <a:extLst>
              <a:ext uri="{FF2B5EF4-FFF2-40B4-BE49-F238E27FC236}">
                <a16:creationId xmlns:a16="http://schemas.microsoft.com/office/drawing/2014/main" id="{F964F380-9DA3-B140-A34E-13AB1317334E}"/>
              </a:ext>
            </a:extLst>
          </p:cNvPr>
          <p:cNvPicPr>
            <a:picLocks noChangeAspect="1"/>
          </p:cNvPicPr>
          <p:nvPr userDrawn="1"/>
        </p:nvPicPr>
        <p:blipFill>
          <a:blip r:embed="rId10"/>
          <a:srcRect/>
          <a:stretch/>
        </p:blipFill>
        <p:spPr>
          <a:xfrm>
            <a:off x="1078206" y="1749959"/>
            <a:ext cx="361809" cy="361809"/>
          </a:xfrm>
          <a:prstGeom prst="rect">
            <a:avLst/>
          </a:prstGeom>
        </p:spPr>
      </p:pic>
      <p:pic>
        <p:nvPicPr>
          <p:cNvPr id="14" name="Facebook icon with link">
            <a:hlinkClick r:id="rId11"/>
            <a:extLst>
              <a:ext uri="{FF2B5EF4-FFF2-40B4-BE49-F238E27FC236}">
                <a16:creationId xmlns:a16="http://schemas.microsoft.com/office/drawing/2014/main" id="{2F0BB96A-1F55-4D49-8BC7-DCE332FFA2FB}"/>
              </a:ext>
            </a:extLst>
          </p:cNvPr>
          <p:cNvPicPr>
            <a:picLocks noChangeAspect="1"/>
          </p:cNvPicPr>
          <p:nvPr userDrawn="1"/>
        </p:nvPicPr>
        <p:blipFill>
          <a:blip r:embed="rId12"/>
          <a:srcRect/>
          <a:stretch/>
        </p:blipFill>
        <p:spPr>
          <a:xfrm>
            <a:off x="487670" y="1749063"/>
            <a:ext cx="363600" cy="363600"/>
          </a:xfrm>
          <a:prstGeom prst="rect">
            <a:avLst/>
          </a:prstGeom>
        </p:spPr>
      </p:pic>
    </p:spTree>
    <p:extLst>
      <p:ext uri="{BB962C8B-B14F-4D97-AF65-F5344CB8AC3E}">
        <p14:creationId xmlns:p14="http://schemas.microsoft.com/office/powerpoint/2010/main" val="191186275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Header 0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E28EC5B-1CF3-4C19-9D4F-68C50358C141}"/>
              </a:ext>
            </a:extLst>
          </p:cNvPr>
          <p:cNvSpPr>
            <a:spLocks noGrp="1"/>
          </p:cNvSpPr>
          <p:nvPr>
            <p:ph type="pic" sz="quarter" idx="14"/>
          </p:nvPr>
        </p:nvSpPr>
        <p:spPr>
          <a:xfrm>
            <a:off x="-2" y="0"/>
            <a:ext cx="4547011" cy="6858000"/>
          </a:xfrm>
        </p:spPr>
        <p:txBody>
          <a:bodyPr/>
          <a:lstStyle/>
          <a:p>
            <a:endParaRPr lang="en-US"/>
          </a:p>
        </p:txBody>
      </p:sp>
      <p:sp>
        <p:nvSpPr>
          <p:cNvPr id="2" name="Title 1">
            <a:extLst>
              <a:ext uri="{FF2B5EF4-FFF2-40B4-BE49-F238E27FC236}">
                <a16:creationId xmlns:a16="http://schemas.microsoft.com/office/drawing/2014/main" id="{64D729DB-5CA3-4F30-8A79-1A0391D55F51}"/>
              </a:ext>
            </a:extLst>
          </p:cNvPr>
          <p:cNvSpPr>
            <a:spLocks noGrp="1"/>
          </p:cNvSpPr>
          <p:nvPr>
            <p:ph type="title"/>
          </p:nvPr>
        </p:nvSpPr>
        <p:spPr>
          <a:xfrm>
            <a:off x="6228784" y="504000"/>
            <a:ext cx="5461692" cy="307777"/>
          </a:xfrm>
        </p:spPr>
        <p:txBody>
          <a:bodyPr/>
          <a:lstStyle>
            <a:lvl1pPr>
              <a:defRPr sz="2000"/>
            </a:lvl1pPr>
          </a:lstStyle>
          <a:p>
            <a:r>
              <a:rPr lang="en-US" dirty="0"/>
              <a:t>Click to edit Master title style</a:t>
            </a:r>
          </a:p>
        </p:txBody>
      </p:sp>
      <p:cxnSp>
        <p:nvCxnSpPr>
          <p:cNvPr id="4" name="Straight Connector 3">
            <a:extLst>
              <a:ext uri="{FF2B5EF4-FFF2-40B4-BE49-F238E27FC236}">
                <a16:creationId xmlns:a16="http://schemas.microsoft.com/office/drawing/2014/main" id="{DE30FA13-6F88-46BB-A555-63F3A4A6CBE5}"/>
              </a:ext>
            </a:extLst>
          </p:cNvPr>
          <p:cNvCxnSpPr>
            <a:cxnSpLocks/>
          </p:cNvCxnSpPr>
          <p:nvPr userDrawn="1"/>
        </p:nvCxnSpPr>
        <p:spPr>
          <a:xfrm>
            <a:off x="4547009" y="2216474"/>
            <a:ext cx="7142191"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1684A898-1775-41C0-BCCF-A6EADA8B8922}"/>
              </a:ext>
            </a:extLst>
          </p:cNvPr>
          <p:cNvSpPr>
            <a:spLocks noGrp="1"/>
          </p:cNvSpPr>
          <p:nvPr>
            <p:ph type="pic" sz="quarter" idx="10"/>
          </p:nvPr>
        </p:nvSpPr>
        <p:spPr>
          <a:xfrm>
            <a:off x="4836601" y="516556"/>
            <a:ext cx="1260000" cy="1260000"/>
          </a:xfrm>
        </p:spPr>
        <p:txBody>
          <a:bodyPr/>
          <a:lstStyle/>
          <a:p>
            <a:endParaRPr lang="en-US" dirty="0"/>
          </a:p>
        </p:txBody>
      </p:sp>
      <p:sp>
        <p:nvSpPr>
          <p:cNvPr id="13" name="Text Placeholder 12">
            <a:extLst>
              <a:ext uri="{FF2B5EF4-FFF2-40B4-BE49-F238E27FC236}">
                <a16:creationId xmlns:a16="http://schemas.microsoft.com/office/drawing/2014/main" id="{485DD6E6-9DD4-42AA-A7F7-C5BBBD941106}"/>
              </a:ext>
            </a:extLst>
          </p:cNvPr>
          <p:cNvSpPr>
            <a:spLocks noGrp="1"/>
          </p:cNvSpPr>
          <p:nvPr>
            <p:ph type="body" sz="quarter" idx="11"/>
          </p:nvPr>
        </p:nvSpPr>
        <p:spPr>
          <a:xfrm>
            <a:off x="6227509" y="1010332"/>
            <a:ext cx="5461691" cy="246221"/>
          </a:xfrm>
        </p:spPr>
        <p:txBody>
          <a:bodyPr wrap="square">
            <a:spAutoFit/>
          </a:bodyPr>
          <a:lstStyle>
            <a:lvl1pPr>
              <a:defRPr sz="1600"/>
            </a:lvl1pPr>
            <a:lvl2pPr marL="0" indent="0">
              <a:buNone/>
              <a:defRPr/>
            </a:lvl2pPr>
          </a:lstStyle>
          <a:p>
            <a:pPr lvl="0"/>
            <a:r>
              <a:rPr lang="en-US" dirty="0"/>
              <a:t>Click to edit Master text styles</a:t>
            </a:r>
          </a:p>
        </p:txBody>
      </p:sp>
      <p:sp>
        <p:nvSpPr>
          <p:cNvPr id="15" name="Text Placeholder 14">
            <a:extLst>
              <a:ext uri="{FF2B5EF4-FFF2-40B4-BE49-F238E27FC236}">
                <a16:creationId xmlns:a16="http://schemas.microsoft.com/office/drawing/2014/main" id="{E8884CB8-BFA2-4121-BB31-5BD798D1FDB8}"/>
              </a:ext>
            </a:extLst>
          </p:cNvPr>
          <p:cNvSpPr>
            <a:spLocks noGrp="1"/>
          </p:cNvSpPr>
          <p:nvPr>
            <p:ph type="body" sz="quarter" idx="12"/>
          </p:nvPr>
        </p:nvSpPr>
        <p:spPr>
          <a:xfrm>
            <a:off x="5018088" y="2623730"/>
            <a:ext cx="6671112" cy="249812"/>
          </a:xfrm>
        </p:spPr>
        <p:txBody>
          <a:bodyPr wrap="square">
            <a:spAutoFit/>
          </a:bodyPr>
          <a:lstStyle>
            <a:lvl2pPr marL="266700" indent="-266700">
              <a:lnSpc>
                <a:spcPct val="110000"/>
              </a:lnSpc>
              <a:spcBef>
                <a:spcPts val="900"/>
              </a:spcBef>
              <a:defRPr sz="1600"/>
            </a:lvl2pPr>
            <a:lvl3pPr>
              <a:spcBef>
                <a:spcPts val="900"/>
              </a:spcBef>
              <a:defRPr/>
            </a:lvl3pPr>
            <a:lvl4pPr>
              <a:spcBef>
                <a:spcPts val="900"/>
              </a:spcBef>
              <a:defRPr/>
            </a:lvl4pPr>
            <a:lvl5pPr>
              <a:spcBef>
                <a:spcPts val="900"/>
              </a:spcBef>
              <a:defRPr/>
            </a:lvl5pPr>
          </a:lstStyle>
          <a:p>
            <a:pPr lvl="1"/>
            <a:endParaRPr lang="en-US" dirty="0"/>
          </a:p>
        </p:txBody>
      </p:sp>
      <p:sp>
        <p:nvSpPr>
          <p:cNvPr id="17" name="Text Placeholder 16">
            <a:extLst>
              <a:ext uri="{FF2B5EF4-FFF2-40B4-BE49-F238E27FC236}">
                <a16:creationId xmlns:a16="http://schemas.microsoft.com/office/drawing/2014/main" id="{D0AC671A-99C7-4B50-988F-A0D2CF093AE0}"/>
              </a:ext>
            </a:extLst>
          </p:cNvPr>
          <p:cNvSpPr>
            <a:spLocks noGrp="1"/>
          </p:cNvSpPr>
          <p:nvPr>
            <p:ph type="body" sz="quarter" idx="13"/>
          </p:nvPr>
        </p:nvSpPr>
        <p:spPr>
          <a:xfrm>
            <a:off x="-1" y="4113212"/>
            <a:ext cx="4547010" cy="2744788"/>
          </a:xfrm>
          <a:solidFill>
            <a:schemeClr val="tx1">
              <a:alpha val="40000"/>
            </a:schemeClr>
          </a:solidFill>
        </p:spPr>
        <p:txBody>
          <a:bodyPr lIns="180000" tIns="144000" rIns="180000">
            <a:noAutofit/>
          </a:bodyPr>
          <a:lstStyle>
            <a:lvl1pPr algn="ctr">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71692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270341" y="504000"/>
            <a:ext cx="10420136" cy="461665"/>
          </a:xfrm>
        </p:spPr>
        <p:txBody>
          <a:bodyPr/>
          <a:lstStyle>
            <a:lvl1pPr>
              <a:defRPr sz="3000">
                <a:solidFill>
                  <a:srgbClr val="363E43"/>
                </a:solidFill>
              </a:defRPr>
            </a:lvl1pPr>
          </a:lstStyle>
          <a:p>
            <a:r>
              <a:rPr lang="en-US"/>
              <a:t>GETTING STARTED with Collaboration </a:t>
            </a:r>
          </a:p>
        </p:txBody>
      </p:sp>
      <p:pic>
        <p:nvPicPr>
          <p:cNvPr id="4" name="Picture 3"/>
          <p:cNvPicPr>
            <a:picLocks noChangeAspect="1"/>
          </p:cNvPicPr>
          <p:nvPr userDrawn="1"/>
        </p:nvPicPr>
        <p:blipFill>
          <a:blip r:embed="rId2"/>
          <a:stretch>
            <a:fillRect/>
          </a:stretch>
        </p:blipFill>
        <p:spPr>
          <a:xfrm>
            <a:off x="504001" y="466331"/>
            <a:ext cx="684000" cy="6840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216323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270341" y="504000"/>
            <a:ext cx="10420136" cy="369332"/>
          </a:xfrm>
        </p:spPr>
        <p:txBody>
          <a:bodyPr/>
          <a:lstStyle>
            <a:lvl1pPr>
              <a:defRPr/>
            </a:lvl1pPr>
          </a:lstStyle>
          <a:p>
            <a:r>
              <a:rPr lang="en-US"/>
              <a:t>GETTING STARTED with Empowerment </a:t>
            </a:r>
          </a:p>
        </p:txBody>
      </p:sp>
      <p:pic>
        <p:nvPicPr>
          <p:cNvPr id="8" name="Picture 7"/>
          <p:cNvPicPr>
            <a:picLocks noChangeAspect="1"/>
          </p:cNvPicPr>
          <p:nvPr userDrawn="1"/>
        </p:nvPicPr>
        <p:blipFill>
          <a:blip r:embed="rId2"/>
          <a:stretch>
            <a:fillRect/>
          </a:stretch>
        </p:blipFill>
        <p:spPr>
          <a:xfrm>
            <a:off x="504001" y="466331"/>
            <a:ext cx="684000" cy="6840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959267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Contact / Thank You">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24000" y="2444400"/>
            <a:ext cx="7200000" cy="923116"/>
          </a:xfrm>
        </p:spPr>
        <p:txBody>
          <a:bodyPr anchor="t" anchorCtr="0">
            <a:noAutofit/>
          </a:bodyPr>
          <a:lstStyle>
            <a:lvl1pPr>
              <a:defRPr sz="5999">
                <a:solidFill>
                  <a:schemeClr val="tx1"/>
                </a:solidFill>
                <a:latin typeface="+mj-lt"/>
              </a:defRPr>
            </a:lvl1pPr>
          </a:lstStyle>
          <a:p>
            <a:r>
              <a:rPr lang="en-US" dirty="0"/>
              <a:t>Thank you</a:t>
            </a:r>
          </a:p>
        </p:txBody>
      </p:sp>
      <p:sp>
        <p:nvSpPr>
          <p:cNvPr id="93" name="Text Placeholder 92"/>
          <p:cNvSpPr>
            <a:spLocks noGrp="1"/>
          </p:cNvSpPr>
          <p:nvPr>
            <p:ph type="body" sz="quarter" idx="10" hasCustomPrompt="1"/>
          </p:nvPr>
        </p:nvSpPr>
        <p:spPr>
          <a:xfrm>
            <a:off x="8989200" y="2589942"/>
            <a:ext cx="2880000" cy="3291336"/>
          </a:xfrm>
        </p:spPr>
        <p:txBody>
          <a:bodyPr anchor="t" anchorCtr="0">
            <a:noAutofit/>
          </a:bodyPr>
          <a:lstStyle>
            <a:lvl1pPr>
              <a:spcBef>
                <a:spcPts val="0"/>
              </a:spcBef>
              <a:defRPr sz="1600" b="0"/>
            </a:lvl1pPr>
          </a:lstStyle>
          <a:p>
            <a:r>
              <a:rPr lang="en-US" dirty="0"/>
              <a:t>Contact information:</a:t>
            </a:r>
          </a:p>
          <a:p>
            <a:endParaRPr lang="en-US" dirty="0"/>
          </a:p>
          <a:p>
            <a:r>
              <a:rPr lang="en-US" dirty="0"/>
              <a:t>F name MI. L name</a:t>
            </a:r>
          </a:p>
          <a:p>
            <a:r>
              <a:rPr lang="en-US" dirty="0"/>
              <a:t>Title</a:t>
            </a:r>
          </a:p>
          <a:p>
            <a:r>
              <a:rPr lang="en-US" dirty="0"/>
              <a:t>Address</a:t>
            </a:r>
          </a:p>
          <a:p>
            <a:r>
              <a:rPr lang="en-US" dirty="0"/>
              <a:t>Phone number</a:t>
            </a:r>
          </a:p>
        </p:txBody>
      </p:sp>
      <p:sp>
        <p:nvSpPr>
          <p:cNvPr id="7" name="Rectangle 6"/>
          <p:cNvSpPr/>
          <p:nvPr/>
        </p:nvSpPr>
        <p:spPr bwMode="gray">
          <a:xfrm>
            <a:off x="324000" y="0"/>
            <a:ext cx="11545200" cy="162000"/>
          </a:xfrm>
          <a:prstGeom prst="rect">
            <a:avLst/>
          </a:prstGeom>
          <a:solidFill>
            <a:schemeClr val="accent1"/>
          </a:solidFill>
          <a:ln w="9525" algn="ctr">
            <a:noFill/>
            <a:miter lim="800000"/>
            <a:headEnd/>
            <a:tailEnd/>
          </a:ln>
        </p:spPr>
        <p:txBody>
          <a:bodyPr lIns="107138" tIns="85710" rIns="107138" bIns="85710" rtlCol="0" anchor="ctr"/>
          <a:lstStyle/>
          <a:p>
            <a:pPr marR="0" algn="ctr" defTabSz="1088558"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7" y="478630"/>
            <a:ext cx="1833518" cy="906990"/>
          </a:xfrm>
          <a:prstGeom prst="rect">
            <a:avLst/>
          </a:prstGeom>
        </p:spPr>
      </p:pic>
    </p:spTree>
    <p:extLst>
      <p:ext uri="{BB962C8B-B14F-4D97-AF65-F5344CB8AC3E}">
        <p14:creationId xmlns:p14="http://schemas.microsoft.com/office/powerpoint/2010/main" val="75072346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1371324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6523654"/>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dirty="0"/>
          </a:p>
        </p:txBody>
      </p:sp>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8" name="Title 4"/>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30480462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6617716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2021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5" r:id="rId3"/>
    <p:sldLayoutId id="2147483741" r:id="rId4"/>
    <p:sldLayoutId id="2147483765" r:id="rId5"/>
    <p:sldLayoutId id="2147483767" r:id="rId6"/>
    <p:sldLayoutId id="2147483743" r:id="rId7"/>
    <p:sldLayoutId id="2147483774" r:id="rId8"/>
    <p:sldLayoutId id="2147483745" r:id="rId9"/>
    <p:sldLayoutId id="2147483760" r:id="rId10"/>
    <p:sldLayoutId id="2147483768" r:id="rId11"/>
    <p:sldLayoutId id="2147483769" r:id="rId12"/>
    <p:sldLayoutId id="2147483770" r:id="rId13"/>
    <p:sldLayoutId id="2147483744" r:id="rId14"/>
    <p:sldLayoutId id="2147483757" r:id="rId15"/>
    <p:sldLayoutId id="2147483748" r:id="rId16"/>
    <p:sldLayoutId id="2147483771" r:id="rId17"/>
    <p:sldLayoutId id="2147483763" r:id="rId18"/>
    <p:sldLayoutId id="2147483751" r:id="rId19"/>
    <p:sldLayoutId id="2147483756" r:id="rId20"/>
    <p:sldLayoutId id="2147483740" r:id="rId21"/>
    <p:sldLayoutId id="2147483754" r:id="rId22"/>
    <p:sldLayoutId id="2147483755" r:id="rId23"/>
    <p:sldLayoutId id="2147483799" r:id="rId24"/>
    <p:sldLayoutId id="2147483800" r:id="rId25"/>
    <p:sldLayoutId id="2147483804" r:id="rId26"/>
    <p:sldLayoutId id="2147483805" r:id="rId27"/>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95A"/>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13" name="Slide number">
            <a:extLst>
              <a:ext uri="{FF2B5EF4-FFF2-40B4-BE49-F238E27FC236}">
                <a16:creationId xmlns:a16="http://schemas.microsoft.com/office/drawing/2014/main" id="{6F6D7778-F272-4F12-ADD2-8AE6FF10DDDC}"/>
              </a:ext>
            </a:extLst>
          </p:cNvP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4" name="Classification">
            <a:extLst>
              <a:ext uri="{FF2B5EF4-FFF2-40B4-BE49-F238E27FC236}">
                <a16:creationId xmlns:a16="http://schemas.microsoft.com/office/drawing/2014/main" id="{4950D02E-DEA7-4F24-8212-FEEF73ED9421}"/>
              </a:ext>
            </a:extLst>
          </p:cNvPr>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5" name="Copyright">
            <a:extLst>
              <a:ext uri="{FF2B5EF4-FFF2-40B4-BE49-F238E27FC236}">
                <a16:creationId xmlns:a16="http://schemas.microsoft.com/office/drawing/2014/main" id="{A507F817-5D47-4500-8930-FF4D058FA111}"/>
              </a:ext>
            </a:extLst>
          </p:cNvPr>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2021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2031361106"/>
      </p:ext>
    </p:extLst>
  </p:cSld>
  <p:clrMap bg1="dk1" tx1="lt1" bg2="dk2" tx2="lt2" accent1="accent1" accent2="accent2" accent3="accent3" accent4="accent4" accent5="accent5" accent6="accent6" hlink="hlink" folHlink="folHlink"/>
  <p:sldLayoutIdLst>
    <p:sldLayoutId id="2147483789" r:id="rId1"/>
    <p:sldLayoutId id="2147483791" r:id="rId2"/>
    <p:sldLayoutId id="2147483798"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sapbrandtools.com/imagelibrary/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hyperlink" Target="https://support.sap.com/content/dam/support/en_us/library/ssp/offerings-and-programs/sap-enterprise-support/enterprise-support-academy/value-maps/overview-presentation-cloud-sfsf-value-map.pdf" TargetMode="External"/><Relationship Id="rId13" Type="http://schemas.openxmlformats.org/officeDocument/2006/relationships/hyperlink" Target="https://support.sap.com/content/dam/support/en_us/library/ssp/offerings-and-programs/sap-enterprise-support/enterprise-support-academy/value-maps/overview-presentation-security.pdf" TargetMode="External"/><Relationship Id="rId3" Type="http://schemas.openxmlformats.org/officeDocument/2006/relationships/hyperlink" Target="https://support.sap.com/content/dam/support/en_us/library/ssp/offerings-and-programs/sap-enterprise-support/enterprise-support-academy/value-maps/overview-presentation-btp.pdf" TargetMode="External"/><Relationship Id="rId7" Type="http://schemas.openxmlformats.org/officeDocument/2006/relationships/hyperlink" Target="https://support.sap.com/content/dam/support/en_us/library/ssp/offerings-and-programs/sap-enterprise-support/enterprise-support-academy/value-maps/overview-presentation-bpi.pdf" TargetMode="External"/><Relationship Id="rId12" Type="http://schemas.openxmlformats.org/officeDocument/2006/relationships/hyperlink" Target="https://support.sap.com/content/dam/support/en_us/library/ssp/offerings-and-programs/sap-enterprise-support/enterprise-support-academy/value-maps/overview-presentation-analytics-solutions.pdf" TargetMode="External"/><Relationship Id="rId17" Type="http://schemas.openxmlformats.org/officeDocument/2006/relationships/image" Target="../media/image49.jpeg"/><Relationship Id="rId2" Type="http://schemas.openxmlformats.org/officeDocument/2006/relationships/hyperlink" Target="https://support.sap.com/content/dam/support/en_us/library/ssp/offerings-and-programs/sap-enterprise-support/enterprise-support-academy/value-maps/overview-s4hana.pdf" TargetMode="External"/><Relationship Id="rId16"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hyperlink" Target="https://support.sap.com/content/dam/support/en_us/library/ssp/offerings-and-programs/sap-enterprise-support/enterprise-support-academy/value-maps/overview-s4hana-cloud-private-edition.pdf" TargetMode="External"/><Relationship Id="rId11" Type="http://schemas.openxmlformats.org/officeDocument/2006/relationships/hyperlink" Target="https://support.sap.com/content/dam/support/en_us/library/ssp/offerings-and-programs/sap-enterprise-support/enterprise-support-academy/value-maps/overview-presentation-dvm.pdf" TargetMode="External"/><Relationship Id="rId5" Type="http://schemas.openxmlformats.org/officeDocument/2006/relationships/hyperlink" Target="https://support.sap.com/content/dam/support/en_us/library/ssp/offerings-and-programs/sap-enterprise-support/enterprise-support-academy/value-maps/overview-presentation-application-lifecycle-management.pdf" TargetMode="External"/><Relationship Id="rId15" Type="http://schemas.openxmlformats.org/officeDocument/2006/relationships/hyperlink" Target="https://support.sap.com/content/dam/support/en_us/library/ssp/offerings-and-programs/sap-enterprise-support/enterprise-support-academy/value-maps/overview-presentation-sap-jam-collaboration.pdf" TargetMode="External"/><Relationship Id="rId10" Type="http://schemas.openxmlformats.org/officeDocument/2006/relationships/hyperlink" Target="https://support.sap.com/content/dam/support/en_us/library/ssp/offerings-and-programs/sap-enterprise-support/enterprise-support-academy/value-maps/overview-sap-customer-experience-solutions.pdf" TargetMode="External"/><Relationship Id="rId4" Type="http://schemas.openxmlformats.org/officeDocument/2006/relationships/hyperlink" Target="https://support.sap.com/content/dam/support/en_us/library/ssp/offerings-and-programs/sap-enterprise-support/enterprise-support-academy/value-maps/overview-presentation-s4hana-cloud.pdf" TargetMode="External"/><Relationship Id="rId9" Type="http://schemas.openxmlformats.org/officeDocument/2006/relationships/hyperlink" Target="https://support.sap.com/content/dam/support/en_us/library/ssp/offerings-and-programs/sap-enterprise-support/enterprise-support-academy/value-maps/overview-presentation-business-process-improvement.pdf" TargetMode="External"/><Relationship Id="rId14" Type="http://schemas.openxmlformats.org/officeDocument/2006/relationships/hyperlink" Target="https://jam2.sapjam.com/groups/IXtTDS0JhPtKxvOxewonS6/overview_page/qyzTK8LpgcvRprjF5oH5K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pb101101.hana.ondemand.com/wpb/wa/wa_esa/~tag/published/index.html?show=project!PR_9712A06E7F284A2:demo" TargetMode="External"/><Relationship Id="rId13" Type="http://schemas.openxmlformats.org/officeDocument/2006/relationships/hyperlink" Target="https://www.youtube.com/watch?v=KvkANQkR-vk" TargetMode="External"/><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enrollment-ac82d52a4.dispatcher.hana.ondemand.com/index.html?itemID=LR_ValueMaps_EN" TargetMode="External"/><Relationship Id="rId11" Type="http://schemas.openxmlformats.org/officeDocument/2006/relationships/image" Target="../media/image53.png"/><Relationship Id="rId5" Type="http://schemas.openxmlformats.org/officeDocument/2006/relationships/hyperlink" Target="http://support.sap.com/valuemaps" TargetMode="External"/><Relationship Id="rId15" Type="http://schemas.openxmlformats.org/officeDocument/2006/relationships/image" Target="../media/image56.png"/><Relationship Id="rId10" Type="http://schemas.openxmlformats.org/officeDocument/2006/relationships/hyperlink" Target="https://esasupportportal.hana.ondemand.com/esa2" TargetMode="External"/><Relationship Id="rId4" Type="http://schemas.openxmlformats.org/officeDocument/2006/relationships/image" Target="../media/image51.png"/><Relationship Id="rId9" Type="http://schemas.openxmlformats.org/officeDocument/2006/relationships/hyperlink" Target="https://wpb101101.hana.ondemand.com/wpb/pub/wa_esa/index.html?library=library.txt&amp;show=book!BO_A221505CF3DC49C#slide!SL_D4C1D0791403D8B0" TargetMode="External"/><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microsoft.com/office/2007/relationships/hdphoto" Target="../media/hdphoto1.wdp"/><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hyperlink" Target="https://wpb101101.hana.ondemand.com/wpb/wa/wa_esa/~tag/published/index.html?show=project!PR_9712A06E7F284A2:demo#3" TargetMode="External"/><Relationship Id="rId3" Type="http://schemas.openxmlformats.org/officeDocument/2006/relationships/hyperlink" Target="https://support.sap.com/en/offerings-programs/enterprise-support/enterprise-support-academy.html" TargetMode="External"/><Relationship Id="rId7" Type="http://schemas.openxmlformats.org/officeDocument/2006/relationships/hyperlink" Target="https://www.sap.com/cmp/nl/enterprise-support-academy/index.html" TargetMode="External"/><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hyperlink" Target="https://support.sap.com/en/offerings-programs/enterprise-support/enterprise-support-academy/value-maps.html" TargetMode="External"/><Relationship Id="rId11" Type="http://schemas.openxmlformats.org/officeDocument/2006/relationships/image" Target="../media/image66.png"/><Relationship Id="rId5" Type="http://schemas.openxmlformats.org/officeDocument/2006/relationships/hyperlink" Target="https://support.sap.com/en/contact-us/cic.html" TargetMode="External"/><Relationship Id="rId10" Type="http://schemas.openxmlformats.org/officeDocument/2006/relationships/image" Target="../media/image65.png"/><Relationship Id="rId4" Type="http://schemas.openxmlformats.org/officeDocument/2006/relationships/hyperlink" Target="https://support.sap.com/en/offerings-programs/enterprise-support/enterprise-support-academy/learn.html" TargetMode="External"/><Relationship Id="rId9" Type="http://schemas.openxmlformats.org/officeDocument/2006/relationships/hyperlink" Target="https://wpb101101.hana.ondemand.com/wpb/wa/wa_esa/~tag/published/index.html?library=library.txt&amp;show=book!BO_ED56F57006147E91#slide!SL_4019F96928F4B485"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support.sap.com/en/offerings-programs/enterprise-support/enterprise-support-academy/value-maps.html" TargetMode="External"/><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hyperlink" Target="https://support.sap.com/esacademy" TargetMode="External"/><Relationship Id="rId7" Type="http://schemas.openxmlformats.org/officeDocument/2006/relationships/hyperlink" Target="https://support.sap.com/en/offerings-programs/enterprise-support/enterprise-support-academy/aie.html" TargetMode="External"/><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26.xml"/><Relationship Id="rId6" Type="http://schemas.openxmlformats.org/officeDocument/2006/relationships/hyperlink" Target="https://support.sap.com/en/offerings-programs/enterprise-support/enterprise-support-academy/continuous-quality-check-improvement-services.html" TargetMode="External"/><Relationship Id="rId11" Type="http://schemas.openxmlformats.org/officeDocument/2006/relationships/hyperlink" Target="https://support.sap.com/en/offerings-programs/enterprise-support/enterprise-support-academy/expert-guided-implementation.html" TargetMode="External"/><Relationship Id="rId5" Type="http://schemas.openxmlformats.org/officeDocument/2006/relationships/hyperlink" Target="https://support.sap.com/en/offerings-programs/enterprise-support/enterprise-support-academy/guided-self-services.html" TargetMode="External"/><Relationship Id="rId15" Type="http://schemas.openxmlformats.org/officeDocument/2006/relationships/image" Target="../media/image72.png"/><Relationship Id="rId10" Type="http://schemas.openxmlformats.org/officeDocument/2006/relationships/image" Target="../media/image68.png"/><Relationship Id="rId19" Type="http://schemas.openxmlformats.org/officeDocument/2006/relationships/image" Target="../media/image76.png"/><Relationship Id="rId4" Type="http://schemas.openxmlformats.org/officeDocument/2006/relationships/hyperlink" Target="https://support.sap.com/en/offerings-programs/enterprise-support/enterprise-support-academy/delivery-formats.html" TargetMode="External"/><Relationship Id="rId9" Type="http://schemas.openxmlformats.org/officeDocument/2006/relationships/image" Target="../media/image67.png"/><Relationship Id="rId1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hyperlink" Target="https://support.sap.com/content/dam/support/en_us/library/ssp/offerings-and-programs/sap-enterprise-support/enterprise-support-academy/continuous-quality-check-improvement-services/SAP%20CQC%20BPI.pdf" TargetMode="External"/><Relationship Id="rId13" Type="http://schemas.openxmlformats.org/officeDocument/2006/relationships/hyperlink" Target="https://support.sap.com/content/dam/library/SAP%20Support%20Portal/support-programs-services/support-programs/enterprise-support/academy/delivery-format/cqcis/cqc-implementation.pdf" TargetMode="External"/><Relationship Id="rId18" Type="http://schemas.openxmlformats.org/officeDocument/2006/relationships/hyperlink" Target="https://support.sap.com/content/dam/support/en_us/library/ssp/offerings-and-programs/sap-enterprise-support/enterprise-support-academy/continuous-quality-check-improvement-services/cqc-implementation.pdf" TargetMode="External"/><Relationship Id="rId26" Type="http://schemas.openxmlformats.org/officeDocument/2006/relationships/hyperlink" Target="https://support.sap.com/content/dam/support/en_us/library/ssp/offerings-and-programs/sap-enterprise-support/enterprise-support-academy/continuous-quality-check-improvement-services/issapccmc.pdf" TargetMode="External"/><Relationship Id="rId3" Type="http://schemas.openxmlformats.org/officeDocument/2006/relationships/hyperlink" Target="https://support.sap.com/en/offerings-programs/enterprise-support/enterprise-support-academy.html" TargetMode="External"/><Relationship Id="rId21" Type="http://schemas.openxmlformats.org/officeDocument/2006/relationships/hyperlink" Target="https://support.sap.com/content/dam/support/en_us/library/ssp/offerings-and-programs/sap-enterprise-support/enterprise-support-academy/continuous-quality-check-improvement-services/cqctpo.pdf" TargetMode="External"/><Relationship Id="rId7" Type="http://schemas.openxmlformats.org/officeDocument/2006/relationships/hyperlink" Target="https://support.sap.com/content/dam/support/en_us/library/ssp/offerings-and-programs/sap-enterprise-support/enterprise-support-academy/continuous-quality-check-improvement-services/cqcbpam.pdf" TargetMode="External"/><Relationship Id="rId12" Type="http://schemas.openxmlformats.org/officeDocument/2006/relationships/hyperlink" Target="https://support.sap.com/content/dam/support/en_us/library/ssp/offerings-and-programs/sap-enterprise-support/enterprise-support-academy/continuous-quality-check-improvement-services/cqcdcm.pdf" TargetMode="External"/><Relationship Id="rId17" Type="http://schemas.openxmlformats.org/officeDocument/2006/relationships/hyperlink" Target="https://support.sap.com/content/dam/support/en_us/library/ssp/offerings-and-programs/sap-enterprise-support/enterprise-support-academy/continuous-quality-check-improvement-services/cqcgolive.pdf" TargetMode="External"/><Relationship Id="rId25" Type="http://schemas.openxmlformats.org/officeDocument/2006/relationships/hyperlink" Target="https://support.sap.com/content/dam/support/en_us/library/ssp/offerings-and-programs/sap-enterprise-support/enterprise-support-academy/continuous-quality-check-improvement-services/issapmjc.pdf" TargetMode="External"/><Relationship Id="rId2" Type="http://schemas.openxmlformats.org/officeDocument/2006/relationships/notesSlide" Target="../notesSlides/notesSlide15.xml"/><Relationship Id="rId16" Type="http://schemas.openxmlformats.org/officeDocument/2006/relationships/hyperlink" Target="https://support.sap.com/content/dam/support/en_us/library/ssp/offerings-and-programs/sap-enterprise-support/enterprise-support-academy/continuous-quality-check-improvement-services/cqcewc.pdf" TargetMode="External"/><Relationship Id="rId20" Type="http://schemas.openxmlformats.org/officeDocument/2006/relationships/hyperlink" Target="https://support.sap.com/content/dam/support/en_us/library/ssp/offerings-and-programs/sap-enterprise-support/enterprise-support-academy/continuous-quality-check-improvement-services/cqcso.pdf" TargetMode="External"/><Relationship Id="rId1" Type="http://schemas.openxmlformats.org/officeDocument/2006/relationships/slideLayout" Target="../slideLayouts/slideLayout26.xml"/><Relationship Id="rId6" Type="http://schemas.openxmlformats.org/officeDocument/2006/relationships/hyperlink" Target="http://launchpad.support.sap.com/#/notes/91488" TargetMode="External"/><Relationship Id="rId11" Type="http://schemas.openxmlformats.org/officeDocument/2006/relationships/hyperlink" Target="https://support.sap.com/content/dam/library/SAP%20Support%20Portal/support-programs-services/support-programs/enterprise-support/academy/delivery-format/cqcis/cqccc.pdf" TargetMode="External"/><Relationship Id="rId24" Type="http://schemas.openxmlformats.org/officeDocument/2006/relationships/hyperlink" Target="https://support.sap.com/content/dam/support/en_us/library/ssp/offerings-and-programs/sap-enterprise-support/enterprise-support-academy/continuous-quality-check-improvement-services/cqcua.pdf" TargetMode="External"/><Relationship Id="rId5" Type="http://schemas.openxmlformats.org/officeDocument/2006/relationships/hyperlink" Target="https://support.sap.com/remote-support.html" TargetMode="External"/><Relationship Id="rId15" Type="http://schemas.openxmlformats.org/officeDocument/2006/relationships/hyperlink" Target="https://support.sap.com/content/dam/support/en_us/library/ssp/offerings-and-programs/sap-enterprise-support/enterprise-support-academy/continuous-quality-check-improvement-services/cqcda.pdf" TargetMode="External"/><Relationship Id="rId23" Type="http://schemas.openxmlformats.org/officeDocument/2006/relationships/hyperlink" Target="https://support.sap.com/content/dam/support/en_us/library/ssp/offerings-and-programs/sap-enterprise-support/enterprise-support-academy/continuous-quality-check-improvement-services/cqcupgrade.pdf" TargetMode="External"/><Relationship Id="rId10" Type="http://schemas.openxmlformats.org/officeDocument/2006/relationships/hyperlink" Target="https://support.sap.com/content/dam/support/en_us/library/ssp/offerings-and-programs/sap-enterprise-support/enterprise-support-academy/continuous-quality-check-improvement-services/cqccc.pdf" TargetMode="External"/><Relationship Id="rId19" Type="http://schemas.openxmlformats.org/officeDocument/2006/relationships/hyperlink" Target="https://support.sap.com/content/dam/support/en_us/library/ssp/offerings-and-programs/sap-enterprise-support/enterprise-support-academy/continuous-quality-check-improvement-services/cqcosdb.pdf" TargetMode="External"/><Relationship Id="rId4" Type="http://schemas.openxmlformats.org/officeDocument/2006/relationships/hyperlink" Target="https://support.sap.com/en/offerings-programs/enterprise-support/enterprise-support-academy/continuous-quality-check-improvement-services.html" TargetMode="External"/><Relationship Id="rId9" Type="http://schemas.openxmlformats.org/officeDocument/2006/relationships/hyperlink" Target="https://support.sap.com/content/dam/support/en_us/library/en_us/offerings-and-programs/sap-enterprise-support/enterprise-support-academy/continuous-quality-check-improvement-services/cqcbppo.pdf" TargetMode="External"/><Relationship Id="rId14" Type="http://schemas.openxmlformats.org/officeDocument/2006/relationships/hyperlink" Target="https://support.sap.com/content/dam/support/en_us/library/ssp/offerings-and-programs/sap-enterprise-support/enterprise-support-academy/continuous-quality-check-improvement-services/cqcdvm.pdf" TargetMode="External"/><Relationship Id="rId22" Type="http://schemas.openxmlformats.org/officeDocument/2006/relationships/hyperlink" Target="https://support.sap.com/content/dam/support/en_us/library/ssp/offerings-and-programs/sap-enterprise-support/enterprise-support-academy/continuous-quality-check-improvement-services/cqctea.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hyperlink" Target="https://help.sap.com/viewer/p/SAP_READINESS_CHECK" TargetMode="External"/><Relationship Id="rId13" Type="http://schemas.openxmlformats.org/officeDocument/2006/relationships/image" Target="../media/image83.png"/><Relationship Id="rId3" Type="http://schemas.openxmlformats.org/officeDocument/2006/relationships/hyperlink" Target="http://www.sap.com/pathfinder" TargetMode="External"/><Relationship Id="rId7" Type="http://schemas.openxmlformats.org/officeDocument/2006/relationships/hyperlink" Target="http://www.sap.com/fiori-apps-library" TargetMode="External"/><Relationship Id="rId12" Type="http://schemas.openxmlformats.org/officeDocument/2006/relationships/image" Target="../media/image82.png"/><Relationship Id="rId2" Type="http://schemas.openxmlformats.org/officeDocument/2006/relationships/notesSlide" Target="../notesSlides/notesSlide17.xml"/><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hyperlink" Target="http://www.s4hana.com/" TargetMode="External"/><Relationship Id="rId11" Type="http://schemas.openxmlformats.org/officeDocument/2006/relationships/image" Target="../media/image81.png"/><Relationship Id="rId5" Type="http://schemas.openxmlformats.org/officeDocument/2006/relationships/hyperlink" Target="http://www.sap.com/innovationdiscovery" TargetMode="External"/><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hyperlink" Target="https://support.sap.com/en/release-upgrade-maintenance/value-support.html" TargetMode="External"/><Relationship Id="rId9" Type="http://schemas.openxmlformats.org/officeDocument/2006/relationships/hyperlink" Target="http://www.sap.com/transformationnavigator" TargetMode="External"/><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hyperlink" Target="http://www.s4hana.com/"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upport.sap.com/valuemaps" TargetMode="External"/><Relationship Id="rId5" Type="http://schemas.openxmlformats.org/officeDocument/2006/relationships/hyperlink" Target="https://help.sap.com/viewer/product/SAP_READINESS_CHECK/200/en-US" TargetMode="External"/><Relationship Id="rId4" Type="http://schemas.openxmlformats.org/officeDocument/2006/relationships/hyperlink" Target="http://www.sap.com/process-discover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upport.sap.com/en/alm.html" TargetMode="External"/><Relationship Id="rId2" Type="http://schemas.openxmlformats.org/officeDocument/2006/relationships/image" Target="../media/image87.png"/><Relationship Id="rId1" Type="http://schemas.openxmlformats.org/officeDocument/2006/relationships/slideLayout" Target="../slideLayouts/slideLayout8.xml"/><Relationship Id="rId6" Type="http://schemas.openxmlformats.org/officeDocument/2006/relationships/comments" Target="../comments/comment1.xml"/><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hyperlink" Target="http://support.sap.com/esac"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s://support.sap.com/en/my-support/knowledge-base.html#section_307623726" TargetMode="External"/><Relationship Id="rId13" Type="http://schemas.openxmlformats.org/officeDocument/2006/relationships/hyperlink" Target="https://support.sap.com/en/my-support/product-support.html#section_519294480" TargetMode="External"/><Relationship Id="rId18" Type="http://schemas.openxmlformats.org/officeDocument/2006/relationships/hyperlink" Target="https://launchpad.support.sap.com/" TargetMode="External"/><Relationship Id="rId26" Type="http://schemas.openxmlformats.org/officeDocument/2006/relationships/image" Target="../media/image31.png"/><Relationship Id="rId3" Type="http://schemas.openxmlformats.org/officeDocument/2006/relationships/hyperlink" Target="https://support.sap.com/en/offerings-programs/strategy.html" TargetMode="External"/><Relationship Id="rId21" Type="http://schemas.openxmlformats.org/officeDocument/2006/relationships/hyperlink" Target="https://support.sap.com/en/offerings-programs/strategy.html#section_277629229" TargetMode="External"/><Relationship Id="rId7" Type="http://schemas.openxmlformats.org/officeDocument/2006/relationships/hyperlink" Target="https://blogs.sap.com/2018/03/27/sms-notifications-for-sap-one-support-launchpad/" TargetMode="External"/><Relationship Id="rId12" Type="http://schemas.openxmlformats.org/officeDocument/2006/relationships/hyperlink" Target="https://support.sap.com/en/product.html" TargetMode="External"/><Relationship Id="rId17" Type="http://schemas.openxmlformats.org/officeDocument/2006/relationships/hyperlink" Target="https://support.sap.com/en/contact-us/cic.html" TargetMode="External"/><Relationship Id="rId25" Type="http://schemas.openxmlformats.org/officeDocument/2006/relationships/image" Target="../media/image32.png"/><Relationship Id="rId2" Type="http://schemas.openxmlformats.org/officeDocument/2006/relationships/notesSlide" Target="../notesSlides/notesSlide21.xml"/><Relationship Id="rId16" Type="http://schemas.openxmlformats.org/officeDocument/2006/relationships/hyperlink" Target="https://support.sap.com/en/my-support/product-support.html#section_193743618" TargetMode="External"/><Relationship Id="rId20" Type="http://schemas.openxmlformats.org/officeDocument/2006/relationships/hyperlink" Target="https://twitter.com/SAPSupportHelp" TargetMode="External"/><Relationship Id="rId1" Type="http://schemas.openxmlformats.org/officeDocument/2006/relationships/slideLayout" Target="../slideLayouts/slideLayout25.xml"/><Relationship Id="rId6" Type="http://schemas.openxmlformats.org/officeDocument/2006/relationships/hyperlink" Target="https://launchpad.support.sap.com/#/notes/2613605" TargetMode="External"/><Relationship Id="rId11" Type="http://schemas.openxmlformats.org/officeDocument/2006/relationships/hyperlink" Target="https://www.sap.com/community.html" TargetMode="External"/><Relationship Id="rId24" Type="http://schemas.openxmlformats.org/officeDocument/2006/relationships/hyperlink" Target="https://support.sap.com/en/my-support/product-support.html#section_1903672625" TargetMode="External"/><Relationship Id="rId5" Type="http://schemas.openxmlformats.org/officeDocument/2006/relationships/hyperlink" Target="https://support.sap.com/en/my-support/knowledge-base.html" TargetMode="External"/><Relationship Id="rId15" Type="http://schemas.openxmlformats.org/officeDocument/2006/relationships/hyperlink" Target="https://support.sap.com/en/my-support/product-support/ask-expert-peer.html" TargetMode="External"/><Relationship Id="rId23" Type="http://schemas.openxmlformats.org/officeDocument/2006/relationships/hyperlink" Target="https://www.sap.com/about/cloud-trust-center.html" TargetMode="External"/><Relationship Id="rId28" Type="http://schemas.openxmlformats.org/officeDocument/2006/relationships/image" Target="../media/image30.png"/><Relationship Id="rId10" Type="http://schemas.openxmlformats.org/officeDocument/2006/relationships/hyperlink" Target="https://support.sap.com/en/tools/troubleshooting.html#section" TargetMode="External"/><Relationship Id="rId19" Type="http://schemas.openxmlformats.org/officeDocument/2006/relationships/hyperlink" Target="https://news.sap.com/2019/08/tired-of-spending-too-much-time-creating-incidents/" TargetMode="External"/><Relationship Id="rId4" Type="http://schemas.openxmlformats.org/officeDocument/2006/relationships/hyperlink" Target="https://support.sap.com/en/index.html" TargetMode="External"/><Relationship Id="rId9" Type="http://schemas.openxmlformats.org/officeDocument/2006/relationships/hyperlink" Target="https://support.sap.com/en/tools/diagnostic-tools.html#section" TargetMode="External"/><Relationship Id="rId14" Type="http://schemas.openxmlformats.org/officeDocument/2006/relationships/hyperlink" Target="https://support.sap.com/en/my-support/product-support.html#section_1575600800" TargetMode="External"/><Relationship Id="rId22" Type="http://schemas.openxmlformats.org/officeDocument/2006/relationships/hyperlink" Target="https://support.sap.com/en/my-support/systems-installations/cloud-systems-installations.html" TargetMode="External"/><Relationship Id="rId27"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hyperlink" Target="https://d.dam.sap.com/a/WEs96uJ/SAP%20Enterprise%20Support_%20The%20Choice%20for%20the%20Intelligent%20Enterprise.pdf" TargetMode="Externa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hyperlink" Target="https://www.sap.com/assetdetail/2017/05/445d2e17-ba7c-0010-82c7-eda71af511fa.html" TargetMode="External"/><Relationship Id="rId13" Type="http://schemas.openxmlformats.org/officeDocument/2006/relationships/image" Target="../media/image106.png"/><Relationship Id="rId3" Type="http://schemas.openxmlformats.org/officeDocument/2006/relationships/slideLayout" Target="../slideLayouts/slideLayout7.xml"/><Relationship Id="rId7" Type="http://schemas.openxmlformats.org/officeDocument/2006/relationships/hyperlink" Target="https://support.sap.com/en/my-support/incidents.html" TargetMode="External"/><Relationship Id="rId12" Type="http://schemas.openxmlformats.org/officeDocument/2006/relationships/image" Target="../media/image105.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02.emf"/><Relationship Id="rId11" Type="http://schemas.openxmlformats.org/officeDocument/2006/relationships/image" Target="../media/image104.png"/><Relationship Id="rId5" Type="http://schemas.openxmlformats.org/officeDocument/2006/relationships/oleObject" Target="../embeddings/oleObject1.bin"/><Relationship Id="rId10" Type="http://schemas.openxmlformats.org/officeDocument/2006/relationships/image" Target="../media/image103.emf"/><Relationship Id="rId4" Type="http://schemas.openxmlformats.org/officeDocument/2006/relationships/notesSlide" Target="../notesSlides/notesSlide22.xml"/><Relationship Id="rId9" Type="http://schemas.openxmlformats.org/officeDocument/2006/relationships/hyperlink" Target="http://launchpad.support.sap.com/"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support.sap.com/en/my-support/incidents.html#section_1575600800" TargetMode="External"/><Relationship Id="rId13" Type="http://schemas.openxmlformats.org/officeDocument/2006/relationships/image" Target="../media/image103.emf"/><Relationship Id="rId3" Type="http://schemas.openxmlformats.org/officeDocument/2006/relationships/slideLayout" Target="../slideLayouts/slideLayout7.xml"/><Relationship Id="rId7" Type="http://schemas.openxmlformats.org/officeDocument/2006/relationships/hyperlink" Target="https://www.sap.com/assetdetail/2017/07/2626c66e-c57c-0010-82c7-eda71af511fa.html" TargetMode="External"/><Relationship Id="rId12" Type="http://schemas.openxmlformats.org/officeDocument/2006/relationships/image" Target="../media/image108.png"/><Relationship Id="rId17" Type="http://schemas.openxmlformats.org/officeDocument/2006/relationships/image" Target="../media/image112.png"/><Relationship Id="rId2" Type="http://schemas.openxmlformats.org/officeDocument/2006/relationships/tags" Target="../tags/tag2.xml"/><Relationship Id="rId16" Type="http://schemas.openxmlformats.org/officeDocument/2006/relationships/image" Target="../media/image111.png"/><Relationship Id="rId1" Type="http://schemas.openxmlformats.org/officeDocument/2006/relationships/vmlDrawing" Target="../drawings/vmlDrawing2.vml"/><Relationship Id="rId6" Type="http://schemas.openxmlformats.org/officeDocument/2006/relationships/image" Target="../media/image102.emf"/><Relationship Id="rId11" Type="http://schemas.openxmlformats.org/officeDocument/2006/relationships/image" Target="../media/image107.png"/><Relationship Id="rId5" Type="http://schemas.openxmlformats.org/officeDocument/2006/relationships/oleObject" Target="../embeddings/oleObject2.bin"/><Relationship Id="rId15" Type="http://schemas.openxmlformats.org/officeDocument/2006/relationships/image" Target="../media/image110.png"/><Relationship Id="rId10" Type="http://schemas.openxmlformats.org/officeDocument/2006/relationships/hyperlink" Target="http://launchpad.support.sap.com/" TargetMode="External"/><Relationship Id="rId4" Type="http://schemas.openxmlformats.org/officeDocument/2006/relationships/notesSlide" Target="../notesSlides/notesSlide23.xml"/><Relationship Id="rId9" Type="http://schemas.openxmlformats.org/officeDocument/2006/relationships/hyperlink" Target="https://launchpad.support.sap.com/#/notes/2478334" TargetMode="External"/><Relationship Id="rId14" Type="http://schemas.openxmlformats.org/officeDocument/2006/relationships/image" Target="../media/image109.png"/></Relationships>
</file>

<file path=ppt/slides/_rels/slide32.xml.rels><?xml version="1.0" encoding="UTF-8" standalone="yes"?>
<Relationships xmlns="http://schemas.openxmlformats.org/package/2006/relationships"><Relationship Id="rId8" Type="http://schemas.openxmlformats.org/officeDocument/2006/relationships/hyperlink" Target="https://news.sap.com/2019/11/sap-launches-schedule-a-manager-for-high-priority-incidents-limited-availability-pilot/" TargetMode="External"/><Relationship Id="rId13" Type="http://schemas.openxmlformats.org/officeDocument/2006/relationships/image" Target="../media/image116.png"/><Relationship Id="rId3" Type="http://schemas.openxmlformats.org/officeDocument/2006/relationships/tags" Target="../tags/tag4.xml"/><Relationship Id="rId7" Type="http://schemas.openxmlformats.org/officeDocument/2006/relationships/image" Target="../media/image102.emf"/><Relationship Id="rId12" Type="http://schemas.openxmlformats.org/officeDocument/2006/relationships/image" Target="../media/image115.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14.png"/><Relationship Id="rId5" Type="http://schemas.openxmlformats.org/officeDocument/2006/relationships/notesSlide" Target="../notesSlides/notesSlide24.xml"/><Relationship Id="rId10" Type="http://schemas.openxmlformats.org/officeDocument/2006/relationships/image" Target="../media/image113.png"/><Relationship Id="rId4" Type="http://schemas.openxmlformats.org/officeDocument/2006/relationships/slideLayout" Target="../slideLayouts/slideLayout7.xml"/><Relationship Id="rId9" Type="http://schemas.openxmlformats.org/officeDocument/2006/relationships/hyperlink" Target="https://launchpad.support.sap.com/#/notes/2854599"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customeroutreach-cf-frankfurt-customeroutreach-prod-mta569942c4.cfapps.eu10.hana.ondemand.com/accreditation-1.0.0/index.html" TargetMode="External"/><Relationship Id="rId3" Type="http://schemas.openxmlformats.org/officeDocument/2006/relationships/tags" Target="../tags/tag6.xml"/><Relationship Id="rId7" Type="http://schemas.openxmlformats.org/officeDocument/2006/relationships/image" Target="../media/image102.emf"/><Relationship Id="rId12" Type="http://schemas.openxmlformats.org/officeDocument/2006/relationships/image" Target="../media/image118.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117.png"/><Relationship Id="rId5" Type="http://schemas.openxmlformats.org/officeDocument/2006/relationships/notesSlide" Target="../notesSlides/notesSlide25.xml"/><Relationship Id="rId10" Type="http://schemas.openxmlformats.org/officeDocument/2006/relationships/hyperlink" Target="https://launchpad.support.sap.com/#/notes/2854599" TargetMode="External"/><Relationship Id="rId4" Type="http://schemas.openxmlformats.org/officeDocument/2006/relationships/slideLayout" Target="../slideLayouts/slideLayout7.xml"/><Relationship Id="rId9" Type="http://schemas.openxmlformats.org/officeDocument/2006/relationships/hyperlink" Target="https://news.sap.com/2020/02/make-the-best-out-of-interaction-with-product-support/"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3" Type="http://schemas.openxmlformats.org/officeDocument/2006/relationships/tags" Target="../tags/tag8.xml"/><Relationship Id="rId7" Type="http://schemas.openxmlformats.org/officeDocument/2006/relationships/image" Target="../media/image102.emf"/><Relationship Id="rId12" Type="http://schemas.openxmlformats.org/officeDocument/2006/relationships/image" Target="../media/image106.pn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121.png"/><Relationship Id="rId5" Type="http://schemas.openxmlformats.org/officeDocument/2006/relationships/notesSlide" Target="../notesSlides/notesSlide26.xml"/><Relationship Id="rId10" Type="http://schemas.openxmlformats.org/officeDocument/2006/relationships/image" Target="../media/image120.png"/><Relationship Id="rId4" Type="http://schemas.openxmlformats.org/officeDocument/2006/relationships/slideLayout" Target="../slideLayouts/slideLayout7.xml"/><Relationship Id="rId9"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hyperlink" Target="https://support.sap.com/content/dam/support/en_us/library/ssp/offerings-and-programs/sap-enterprise-support/sap-enterprise-support-scope-description.pdf"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hyperlink" Target="https://www.sap.com/about/agreements/cloud-services.html?search=Support&amp;sort=latest_asc"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launchpad.support.sap.com/#/notes/1922545" TargetMode="External"/><Relationship Id="rId3" Type="http://schemas.openxmlformats.org/officeDocument/2006/relationships/hyperlink" Target="https://support.sap.com/en/offerings-programs/enterprise-support/enterprise-support-academy.html" TargetMode="External"/><Relationship Id="rId7" Type="http://schemas.openxmlformats.org/officeDocument/2006/relationships/hyperlink" Target="https://launchpad.support.sap.com/#/notes/1296527" TargetMode="External"/><Relationship Id="rId12" Type="http://schemas.openxmlformats.org/officeDocument/2006/relationships/hyperlink" Target="https://launchpad.support.sap.com/#/notes/50048"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hyperlink" Target="https://support.sap.com/content/dam/support/en_us/library/ssp/offerings-and-programs/customer-center-of-expertise/ccoe-knowledge-transfer/20170515-17-ccoe-mte-support-essentials-launch-chat-sol-final4.pdf" TargetMode="External"/><Relationship Id="rId11" Type="http://schemas.openxmlformats.org/officeDocument/2006/relationships/hyperlink" Target="https://launchpad.support.sap.com/#/notes/67739" TargetMode="External"/><Relationship Id="rId5" Type="http://schemas.openxmlformats.org/officeDocument/2006/relationships/hyperlink" Target="https://support.sap.com/notes" TargetMode="External"/><Relationship Id="rId10" Type="http://schemas.openxmlformats.org/officeDocument/2006/relationships/hyperlink" Target="https://launchpad.support.sap.com/#/notes/1773689" TargetMode="External"/><Relationship Id="rId4" Type="http://schemas.openxmlformats.org/officeDocument/2006/relationships/hyperlink" Target="https://support.sap.com/incident" TargetMode="External"/><Relationship Id="rId9" Type="http://schemas.openxmlformats.org/officeDocument/2006/relationships/hyperlink" Target="https://launchpad.support.sap.com/#/notes/2848890"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26.jpeg"/><Relationship Id="rId2" Type="http://schemas.openxmlformats.org/officeDocument/2006/relationships/slideLayout" Target="../slideLayouts/slideLayout27.xml"/><Relationship Id="rId1" Type="http://schemas.openxmlformats.org/officeDocument/2006/relationships/vmlDrawing" Target="../drawings/vmlDrawing6.vml"/><Relationship Id="rId6" Type="http://schemas.openxmlformats.org/officeDocument/2006/relationships/image" Target="../media/image124.png"/><Relationship Id="rId5" Type="http://schemas.openxmlformats.org/officeDocument/2006/relationships/oleObject" Target="../embeddings/oleObject6.bin"/><Relationship Id="rId4" Type="http://schemas.openxmlformats.org/officeDocument/2006/relationships/image" Target="../media/image12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hyperlink" Target="https://support.sap.com/content/dam/support/en_us/library/ssp/contactus/cic/cic-get-most-from-support.pdf" TargetMode="External"/><Relationship Id="rId3" Type="http://schemas.openxmlformats.org/officeDocument/2006/relationships/hyperlink" Target="https://go.support.sap.com/contactus/#/chat" TargetMode="External"/><Relationship Id="rId7" Type="http://schemas.openxmlformats.org/officeDocument/2006/relationships/hyperlink" Target="https://support.sap.com/en/contact-us/cic.html"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hyperlink" Target="https://support.sap.com/en/contact-us.html" TargetMode="External"/><Relationship Id="rId5" Type="http://schemas.openxmlformats.org/officeDocument/2006/relationships/hyperlink" Target="https://go.support.sap.com/contactus/#/email" TargetMode="External"/><Relationship Id="rId10" Type="http://schemas.openxmlformats.org/officeDocument/2006/relationships/image" Target="../media/image23.png"/><Relationship Id="rId4" Type="http://schemas.openxmlformats.org/officeDocument/2006/relationships/hyperlink" Target="https://support.sap.com/en/contact-us/phone.html" TargetMode="Externa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hyperlink" Target="https://support.sap.com/ccoe" TargetMode="External"/><Relationship Id="rId3" Type="http://schemas.openxmlformats.org/officeDocument/2006/relationships/image" Target="../media/image24.png"/><Relationship Id="rId7" Type="http://schemas.openxmlformats.org/officeDocument/2006/relationships/hyperlink" Target="https://support.sap.com/en/offerings-programs/enterprise-support/enterprise-support-academy.html"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7.gif"/><Relationship Id="rId11" Type="http://schemas.openxmlformats.org/officeDocument/2006/relationships/hyperlink" Target="https://support.sap.com/content/dam/support/en_us/library/ssp/offerings-and-programs/customer-center-of-expertise/ccoe-as-service-provider/primary-ccoe/CCOE_Value_Offering.pdf" TargetMode="External"/><Relationship Id="rId5" Type="http://schemas.openxmlformats.org/officeDocument/2006/relationships/image" Target="../media/image26.png"/><Relationship Id="rId10" Type="http://schemas.openxmlformats.org/officeDocument/2006/relationships/hyperlink" Target="https://support.sap.com/content/dam/support/en_us/library/ssp/offerings-and-programs/customer-center-of-expertise/ccoe-as-service-provider/primary-ccoe/CCOE_GettingStarted.pdf" TargetMode="External"/><Relationship Id="rId4" Type="http://schemas.openxmlformats.org/officeDocument/2006/relationships/image" Target="../media/image25.png"/><Relationship Id="rId9" Type="http://schemas.openxmlformats.org/officeDocument/2006/relationships/hyperlink" Target="https://support.sap.com/support-programs-services/ccoe/primary-ccoe.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hyperlink" Target="http://support.sap.com/cco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hyperlink" Target="https://launchpad.support.sap.com/#/customerinsight360" TargetMode="External"/><Relationship Id="rId3" Type="http://schemas.openxmlformats.org/officeDocument/2006/relationships/hyperlink" Target="https://support.sap.com/en/offerings-programs/enterprise-support/enterprise-support-academy.html" TargetMode="External"/><Relationship Id="rId7" Type="http://schemas.openxmlformats.org/officeDocument/2006/relationships/hyperlink" Target="https://blogs.sap.com/2019/05/15/new-sap-enterprise-support-reporting-cockpit/"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hyperlink" Target="https://launchpad.support.sap.com/#/notes/2835500" TargetMode="External"/><Relationship Id="rId5" Type="http://schemas.openxmlformats.org/officeDocument/2006/relationships/hyperlink" Target="https://support.sap.com/en/my-support.html" TargetMode="External"/><Relationship Id="rId10" Type="http://schemas.openxmlformats.org/officeDocument/2006/relationships/image" Target="../media/image35.jpeg"/><Relationship Id="rId4" Type="http://schemas.openxmlformats.org/officeDocument/2006/relationships/hyperlink" Target="http://www.sap.com/esrc" TargetMode="Externa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peaker"/>
          <p:cNvSpPr>
            <a:spLocks noGrp="1"/>
          </p:cNvSpPr>
          <p:nvPr>
            <p:ph type="subTitle" idx="1"/>
          </p:nvPr>
        </p:nvSpPr>
        <p:spPr bwMode="gray">
          <a:xfrm>
            <a:off x="288000" y="5008815"/>
            <a:ext cx="10899174" cy="708095"/>
          </a:xfrm>
        </p:spPr>
        <p:txBody>
          <a:bodyPr/>
          <a:lstStyle/>
          <a:p>
            <a:pPr algn="ctr"/>
            <a:r>
              <a:rPr lang="en-US" sz="1800" dirty="0"/>
              <a:t>VerNeil Mesecher Jr. – Sr. Dir. – Regulated Industries (US) – Customer Engagement </a:t>
            </a:r>
          </a:p>
          <a:p>
            <a:pPr algn="ctr"/>
            <a:r>
              <a:rPr lang="en-US" sz="1800" dirty="0"/>
              <a:t>Customer Evolution Program</a:t>
            </a:r>
          </a:p>
          <a:p>
            <a:pPr algn="ctr"/>
            <a:endParaRPr lang="en-US" sz="1800" dirty="0"/>
          </a:p>
          <a:p>
            <a:pPr algn="ctr"/>
            <a:r>
              <a:rPr lang="en-US" sz="1800" dirty="0"/>
              <a:t>August 25, 2022</a:t>
            </a:r>
          </a:p>
        </p:txBody>
      </p:sp>
      <p:sp>
        <p:nvSpPr>
          <p:cNvPr id="8" name="Presentation Title"/>
          <p:cNvSpPr>
            <a:spLocks noGrp="1"/>
          </p:cNvSpPr>
          <p:nvPr>
            <p:ph type="title"/>
          </p:nvPr>
        </p:nvSpPr>
        <p:spPr bwMode="gray">
          <a:xfrm>
            <a:off x="288000" y="3901779"/>
            <a:ext cx="10899174" cy="571633"/>
          </a:xfrm>
        </p:spPr>
        <p:txBody>
          <a:bodyPr/>
          <a:lstStyle/>
          <a:p>
            <a:pPr algn="ctr"/>
            <a:r>
              <a:rPr lang="en-US" sz="3200" dirty="0"/>
              <a:t>Are you Missing Out on What’s Yours? Understand and get More Value from your SAP Support Investments</a:t>
            </a:r>
            <a:endParaRPr lang="de-DE" sz="3200" dirty="0">
              <a:solidFill>
                <a:schemeClr val="accent1"/>
              </a:solidFill>
            </a:endParaRPr>
          </a:p>
        </p:txBody>
      </p:sp>
      <p:sp>
        <p:nvSpPr>
          <p:cNvPr id="9" name="Link SAP Image Library">
            <a:extLst>
              <a:ext uri="{FF2B5EF4-FFF2-40B4-BE49-F238E27FC236}">
                <a16:creationId xmlns:a16="http://schemas.microsoft.com/office/drawing/2014/main" id="{37BBCD80-5547-4D0A-BBC6-1AF2014A02A1}"/>
              </a:ext>
            </a:extLst>
          </p:cNvPr>
          <p:cNvSpPr/>
          <p:nvPr/>
        </p:nvSpPr>
        <p:spPr bwMode="gray">
          <a:xfrm>
            <a:off x="288000" y="604876"/>
            <a:ext cx="3322438" cy="506086"/>
          </a:xfrm>
          <a:prstGeom prst="roundRect">
            <a:avLst>
              <a:gd name="adj" fmla="val 16667"/>
            </a:avLst>
          </a:prstGeom>
          <a:solidFill>
            <a:srgbClr val="FFFF00"/>
          </a:solidFill>
          <a:ln>
            <a:noFill/>
            <a:headEnd/>
            <a:tailEnd/>
          </a:ln>
          <a:effectLst/>
        </p:spPr>
        <p:style>
          <a:lnRef idx="3">
            <a:schemeClr val="lt1"/>
          </a:lnRef>
          <a:fillRef idx="1">
            <a:schemeClr val="accent6"/>
          </a:fillRef>
          <a:effectRef idx="1">
            <a:schemeClr val="accent6"/>
          </a:effectRef>
          <a:fontRef idx="minor">
            <a:schemeClr val="lt1"/>
          </a:fontRef>
        </p:style>
        <p:txBody>
          <a:bodyPr wrap="square" lIns="36000" tIns="36000" rIns="36000" bIns="36000" rtlCol="0" anchor="ctr">
            <a:spAutoFit/>
          </a:bodyPr>
          <a:lstStyle/>
          <a:p>
            <a:pPr fontAlgn="base">
              <a:spcBef>
                <a:spcPct val="50000"/>
              </a:spcBef>
              <a:spcAft>
                <a:spcPct val="0"/>
              </a:spcAft>
              <a:buClr>
                <a:srgbClr val="F0AB00"/>
              </a:buClr>
              <a:buSzPct val="80000"/>
            </a:pPr>
            <a:r>
              <a:rPr lang="en-US" sz="1000" b="1" kern="0" dirty="0">
                <a:solidFill>
                  <a:sysClr val="windowText" lastClr="000000"/>
                </a:solidFill>
                <a:ea typeface="Arial Unicode MS" pitchFamily="34" charset="-128"/>
                <a:cs typeface="Arial Unicode MS" pitchFamily="34" charset="-128"/>
                <a:sym typeface="Arial"/>
              </a:rPr>
              <a:t>NOTE: </a:t>
            </a:r>
            <a:r>
              <a:rPr lang="en-US" sz="1000" kern="0" dirty="0">
                <a:solidFill>
                  <a:sysClr val="windowText" lastClr="000000"/>
                </a:solidFill>
                <a:ea typeface="Arial Unicode MS" pitchFamily="34" charset="-128"/>
                <a:cs typeface="Arial Unicode MS" pitchFamily="34" charset="-128"/>
                <a:sym typeface="Arial"/>
              </a:rPr>
              <a:t>Delete the yellow stickers</a:t>
            </a:r>
            <a:r>
              <a:rPr lang="en-US" sz="1000" kern="0" baseline="0" dirty="0">
                <a:solidFill>
                  <a:sysClr val="windowText" lastClr="000000"/>
                </a:solidFill>
                <a:ea typeface="Arial Unicode MS" pitchFamily="34" charset="-128"/>
                <a:cs typeface="Arial Unicode MS" pitchFamily="34" charset="-128"/>
                <a:sym typeface="Arial"/>
              </a:rPr>
              <a:t> when finished.</a:t>
            </a:r>
            <a:endParaRPr lang="en-US" sz="1000" kern="0" dirty="0">
              <a:solidFill>
                <a:sysClr val="windowText" lastClr="000000"/>
              </a:solidFill>
              <a:ea typeface="Arial Unicode MS" pitchFamily="34" charset="-128"/>
              <a:cs typeface="Arial Unicode MS" pitchFamily="34" charset="-128"/>
              <a:sym typeface="Arial"/>
            </a:endParaRPr>
          </a:p>
          <a:p>
            <a:pPr fontAlgn="base">
              <a:spcBef>
                <a:spcPts val="600"/>
              </a:spcBef>
              <a:spcAft>
                <a:spcPct val="0"/>
              </a:spcAft>
              <a:buClr>
                <a:srgbClr val="F0AB00"/>
              </a:buClr>
              <a:buSzPct val="80000"/>
            </a:pPr>
            <a:r>
              <a:rPr lang="en-US" sz="1000" kern="0" dirty="0">
                <a:solidFill>
                  <a:sysClr val="windowText" lastClr="000000"/>
                </a:solidFill>
                <a:ea typeface="Arial Unicode MS" pitchFamily="34" charset="-128"/>
                <a:cs typeface="Arial Unicode MS" pitchFamily="34" charset="-128"/>
                <a:sym typeface="Arial"/>
              </a:rPr>
              <a:t>See the </a:t>
            </a:r>
            <a:r>
              <a:rPr lang="en-US" sz="1000" kern="0" dirty="0">
                <a:solidFill>
                  <a:sysClr val="windowText" lastClr="000000"/>
                </a:solidFill>
                <a:ea typeface="Arial Unicode MS" pitchFamily="34" charset="-128"/>
                <a:cs typeface="Arial Unicode MS" pitchFamily="34" charset="-128"/>
                <a:sym typeface="Arial"/>
                <a:hlinkClick r:id="rId3"/>
              </a:rPr>
              <a:t>SAP Image Library</a:t>
            </a:r>
            <a:r>
              <a:rPr lang="en-US" sz="1000" kern="0" dirty="0">
                <a:solidFill>
                  <a:sysClr val="windowText" lastClr="000000"/>
                </a:solidFill>
                <a:ea typeface="Arial Unicode MS" pitchFamily="34" charset="-128"/>
                <a:cs typeface="Arial Unicode MS" pitchFamily="34" charset="-128"/>
                <a:sym typeface="Arial"/>
              </a:rPr>
              <a:t> for other available images.</a:t>
            </a:r>
          </a:p>
        </p:txBody>
      </p:sp>
      <p:pic>
        <p:nvPicPr>
          <p:cNvPr id="7" name="Picture Placeholder 6">
            <a:extLst>
              <a:ext uri="{FF2B5EF4-FFF2-40B4-BE49-F238E27FC236}">
                <a16:creationId xmlns:a16="http://schemas.microsoft.com/office/drawing/2014/main" id="{0C6EBB3E-4A43-4E56-890E-235CBCA8FFAB}"/>
              </a:ext>
            </a:extLst>
          </p:cNvPr>
          <p:cNvPicPr>
            <a:picLocks noGrp="1" noChangeAspect="1"/>
          </p:cNvPicPr>
          <p:nvPr>
            <p:ph type="pic" sz="quarter" idx="12"/>
          </p:nvPr>
        </p:nvPicPr>
        <p:blipFill>
          <a:blip r:embed="rId4"/>
          <a:srcRect t="28823" b="28823"/>
          <a:stretch>
            <a:fillRect/>
          </a:stretch>
        </p:blipFill>
        <p:spPr>
          <a:xfrm>
            <a:off x="0" y="0"/>
            <a:ext cx="12195175" cy="3296903"/>
          </a:xfrm>
        </p:spPr>
      </p:pic>
    </p:spTree>
    <p:extLst>
      <p:ext uri="{BB962C8B-B14F-4D97-AF65-F5344CB8AC3E}">
        <p14:creationId xmlns:p14="http://schemas.microsoft.com/office/powerpoint/2010/main" val="3034119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2306-1653-4B64-82CE-28EEBEDEC6E1}"/>
              </a:ext>
            </a:extLst>
          </p:cNvPr>
          <p:cNvSpPr>
            <a:spLocks noGrp="1"/>
          </p:cNvSpPr>
          <p:nvPr>
            <p:ph type="title"/>
          </p:nvPr>
        </p:nvSpPr>
        <p:spPr/>
        <p:txBody>
          <a:bodyPr/>
          <a:lstStyle/>
          <a:p>
            <a:r>
              <a:rPr lang="en-US" dirty="0"/>
              <a:t>Enterprise Support Reporting Cockpit – Sample On-Premise View</a:t>
            </a:r>
          </a:p>
        </p:txBody>
      </p:sp>
      <p:pic>
        <p:nvPicPr>
          <p:cNvPr id="4" name="Picture 3">
            <a:extLst>
              <a:ext uri="{FF2B5EF4-FFF2-40B4-BE49-F238E27FC236}">
                <a16:creationId xmlns:a16="http://schemas.microsoft.com/office/drawing/2014/main" id="{F393979D-8DAE-4005-9501-EED3942855AA}"/>
              </a:ext>
            </a:extLst>
          </p:cNvPr>
          <p:cNvPicPr>
            <a:picLocks noChangeAspect="1"/>
          </p:cNvPicPr>
          <p:nvPr/>
        </p:nvPicPr>
        <p:blipFill>
          <a:blip r:embed="rId2"/>
          <a:stretch>
            <a:fillRect/>
          </a:stretch>
        </p:blipFill>
        <p:spPr>
          <a:xfrm>
            <a:off x="170328" y="1573619"/>
            <a:ext cx="11608016" cy="3125972"/>
          </a:xfrm>
          <a:prstGeom prst="rect">
            <a:avLst/>
          </a:prstGeom>
        </p:spPr>
      </p:pic>
    </p:spTree>
    <p:extLst>
      <p:ext uri="{BB962C8B-B14F-4D97-AF65-F5344CB8AC3E}">
        <p14:creationId xmlns:p14="http://schemas.microsoft.com/office/powerpoint/2010/main" val="255676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7387C-6194-47C5-B988-E5D5E35B2831}"/>
              </a:ext>
            </a:extLst>
          </p:cNvPr>
          <p:cNvSpPr>
            <a:spLocks noGrp="1"/>
          </p:cNvSpPr>
          <p:nvPr>
            <p:ph type="title"/>
          </p:nvPr>
        </p:nvSpPr>
        <p:spPr/>
        <p:txBody>
          <a:bodyPr/>
          <a:lstStyle/>
          <a:p>
            <a:r>
              <a:rPr lang="en-US" dirty="0"/>
              <a:t>Enterprise Support Reporting Cockpit – Sample Incident Trend View</a:t>
            </a:r>
          </a:p>
        </p:txBody>
      </p:sp>
      <p:pic>
        <p:nvPicPr>
          <p:cNvPr id="4" name="Picture 3">
            <a:extLst>
              <a:ext uri="{FF2B5EF4-FFF2-40B4-BE49-F238E27FC236}">
                <a16:creationId xmlns:a16="http://schemas.microsoft.com/office/drawing/2014/main" id="{084C2A5D-4330-4A3A-B09C-305480B77AF3}"/>
              </a:ext>
            </a:extLst>
          </p:cNvPr>
          <p:cNvPicPr>
            <a:picLocks noChangeAspect="1"/>
          </p:cNvPicPr>
          <p:nvPr/>
        </p:nvPicPr>
        <p:blipFill>
          <a:blip r:embed="rId2"/>
          <a:stretch>
            <a:fillRect/>
          </a:stretch>
        </p:blipFill>
        <p:spPr>
          <a:xfrm>
            <a:off x="823258" y="1117040"/>
            <a:ext cx="10547962" cy="4623919"/>
          </a:xfrm>
          <a:prstGeom prst="rect">
            <a:avLst/>
          </a:prstGeom>
        </p:spPr>
      </p:pic>
    </p:spTree>
    <p:extLst>
      <p:ext uri="{BB962C8B-B14F-4D97-AF65-F5344CB8AC3E}">
        <p14:creationId xmlns:p14="http://schemas.microsoft.com/office/powerpoint/2010/main" val="3636735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7D6BED17-27C5-44A5-8E6F-B727971EE83C}"/>
              </a:ext>
            </a:extLst>
          </p:cNvPr>
          <p:cNvCxnSpPr>
            <a:cxnSpLocks/>
          </p:cNvCxnSpPr>
          <p:nvPr/>
        </p:nvCxnSpPr>
        <p:spPr>
          <a:xfrm flipV="1">
            <a:off x="668936" y="3832364"/>
            <a:ext cx="4317825" cy="2044"/>
          </a:xfrm>
          <a:prstGeom prst="line">
            <a:avLst/>
          </a:prstGeom>
          <a:ln>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B48489F-BAFF-43AE-BF3D-E3E0B9377D75}"/>
              </a:ext>
            </a:extLst>
          </p:cNvPr>
          <p:cNvCxnSpPr>
            <a:cxnSpLocks/>
          </p:cNvCxnSpPr>
          <p:nvPr/>
        </p:nvCxnSpPr>
        <p:spPr>
          <a:xfrm>
            <a:off x="6699236" y="2263122"/>
            <a:ext cx="4932852" cy="0"/>
          </a:xfrm>
          <a:prstGeom prst="line">
            <a:avLst/>
          </a:prstGeom>
          <a:ln>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47A5CC6-C892-42F8-AED7-80748210733C}"/>
              </a:ext>
            </a:extLst>
          </p:cNvPr>
          <p:cNvCxnSpPr>
            <a:cxnSpLocks/>
          </p:cNvCxnSpPr>
          <p:nvPr/>
        </p:nvCxnSpPr>
        <p:spPr>
          <a:xfrm flipV="1">
            <a:off x="7368939" y="3827900"/>
            <a:ext cx="4264467" cy="7406"/>
          </a:xfrm>
          <a:prstGeom prst="line">
            <a:avLst/>
          </a:prstGeom>
          <a:ln>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11F6B1D-4BA1-448B-8271-EA6C5D3CDE65}"/>
              </a:ext>
            </a:extLst>
          </p:cNvPr>
          <p:cNvCxnSpPr>
            <a:cxnSpLocks/>
          </p:cNvCxnSpPr>
          <p:nvPr/>
        </p:nvCxnSpPr>
        <p:spPr>
          <a:xfrm>
            <a:off x="668936" y="2263122"/>
            <a:ext cx="4936131" cy="0"/>
          </a:xfrm>
          <a:prstGeom prst="line">
            <a:avLst/>
          </a:prstGeom>
          <a:ln>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00D09E4-1142-44DA-AA50-8712B2F3535E}"/>
              </a:ext>
            </a:extLst>
          </p:cNvPr>
          <p:cNvSpPr txBox="1"/>
          <p:nvPr/>
        </p:nvSpPr>
        <p:spPr>
          <a:xfrm>
            <a:off x="773711" y="2014304"/>
            <a:ext cx="2544582"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dirty="0">
                <a:solidFill>
                  <a:schemeClr val="accent3"/>
                </a:solidFill>
                <a:latin typeface="+mj-lt"/>
                <a:ea typeface="Arial Unicode MS" pitchFamily="34" charset="-128"/>
                <a:cs typeface="Arial Unicode MS" pitchFamily="34" charset="-128"/>
              </a:rPr>
              <a:t>Prescriptive Guidance</a:t>
            </a:r>
          </a:p>
        </p:txBody>
      </p:sp>
      <p:sp>
        <p:nvSpPr>
          <p:cNvPr id="86" name="TextBox 85">
            <a:extLst>
              <a:ext uri="{FF2B5EF4-FFF2-40B4-BE49-F238E27FC236}">
                <a16:creationId xmlns:a16="http://schemas.microsoft.com/office/drawing/2014/main" id="{BA56DC1D-22AB-42CC-BE1D-0F1FBF884269}"/>
              </a:ext>
            </a:extLst>
          </p:cNvPr>
          <p:cNvSpPr txBox="1"/>
          <p:nvPr/>
        </p:nvSpPr>
        <p:spPr>
          <a:xfrm>
            <a:off x="788156" y="3584449"/>
            <a:ext cx="2544582" cy="246221"/>
          </a:xfrm>
          <a:prstGeom prst="rect">
            <a:avLst/>
          </a:prstGeom>
          <a:noFill/>
        </p:spPr>
        <p:txBody>
          <a:bodyPr wrap="square" lIns="0" tIns="0" rIns="0" bIns="0" rtlCol="0">
            <a:spAutoFit/>
          </a:bodyPr>
          <a:lstStyle>
            <a:defPPr>
              <a:defRPr lang="de-DE"/>
            </a:defPPr>
            <a:lvl1pPr fontAlgn="base">
              <a:spcBef>
                <a:spcPct val="50000"/>
              </a:spcBef>
              <a:spcAft>
                <a:spcPct val="0"/>
              </a:spcAft>
              <a:buClr>
                <a:srgbClr val="F0AB00"/>
              </a:buClr>
              <a:buSzPct val="80000"/>
              <a:defRPr sz="1600" b="1" kern="0">
                <a:solidFill>
                  <a:srgbClr val="00B0F0"/>
                </a:solidFill>
                <a:latin typeface="+mj-lt"/>
                <a:ea typeface="Arial Unicode MS" pitchFamily="34" charset="-128"/>
                <a:cs typeface="Arial Unicode MS" pitchFamily="34" charset="-128"/>
              </a:defRPr>
            </a:lvl1pPr>
          </a:lstStyle>
          <a:p>
            <a:r>
              <a:rPr lang="en-US" dirty="0">
                <a:solidFill>
                  <a:schemeClr val="accent3"/>
                </a:solidFill>
              </a:rPr>
              <a:t>Empowerment</a:t>
            </a:r>
          </a:p>
        </p:txBody>
      </p:sp>
      <p:sp>
        <p:nvSpPr>
          <p:cNvPr id="87" name="TextBox 86">
            <a:extLst>
              <a:ext uri="{FF2B5EF4-FFF2-40B4-BE49-F238E27FC236}">
                <a16:creationId xmlns:a16="http://schemas.microsoft.com/office/drawing/2014/main" id="{6A962B37-AC59-4664-99DE-C491E6264051}"/>
              </a:ext>
            </a:extLst>
          </p:cNvPr>
          <p:cNvSpPr txBox="1"/>
          <p:nvPr/>
        </p:nvSpPr>
        <p:spPr>
          <a:xfrm>
            <a:off x="8531278" y="2014356"/>
            <a:ext cx="2544582"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dirty="0">
                <a:solidFill>
                  <a:schemeClr val="accent3"/>
                </a:solidFill>
                <a:latin typeface="+mj-lt"/>
                <a:ea typeface="Arial Unicode MS" pitchFamily="34" charset="-128"/>
                <a:cs typeface="Arial Unicode MS" pitchFamily="34" charset="-128"/>
              </a:rPr>
              <a:t>Social Collaboration</a:t>
            </a:r>
          </a:p>
        </p:txBody>
      </p:sp>
      <p:sp>
        <p:nvSpPr>
          <p:cNvPr id="88" name="TextBox 87">
            <a:extLst>
              <a:ext uri="{FF2B5EF4-FFF2-40B4-BE49-F238E27FC236}">
                <a16:creationId xmlns:a16="http://schemas.microsoft.com/office/drawing/2014/main" id="{0B57764F-3C52-4010-B1D7-AC59D9026D4D}"/>
              </a:ext>
            </a:extLst>
          </p:cNvPr>
          <p:cNvSpPr txBox="1"/>
          <p:nvPr/>
        </p:nvSpPr>
        <p:spPr>
          <a:xfrm>
            <a:off x="8544022" y="3585304"/>
            <a:ext cx="2544582"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dirty="0">
                <a:solidFill>
                  <a:schemeClr val="accent3"/>
                </a:solidFill>
                <a:latin typeface="+mj-lt"/>
                <a:ea typeface="Arial Unicode MS" pitchFamily="34" charset="-128"/>
                <a:cs typeface="Arial Unicode MS" pitchFamily="34" charset="-128"/>
              </a:rPr>
              <a:t>Expert Access</a:t>
            </a:r>
          </a:p>
        </p:txBody>
      </p:sp>
      <p:sp>
        <p:nvSpPr>
          <p:cNvPr id="17" name="Rectangle 16">
            <a:extLst>
              <a:ext uri="{FF2B5EF4-FFF2-40B4-BE49-F238E27FC236}">
                <a16:creationId xmlns:a16="http://schemas.microsoft.com/office/drawing/2014/main" id="{68045E40-D015-4217-AD48-962EDFE4C354}"/>
              </a:ext>
            </a:extLst>
          </p:cNvPr>
          <p:cNvSpPr/>
          <p:nvPr/>
        </p:nvSpPr>
        <p:spPr>
          <a:xfrm>
            <a:off x="690045" y="2275805"/>
            <a:ext cx="3448054" cy="830997"/>
          </a:xfrm>
          <a:prstGeom prst="rect">
            <a:avLst/>
          </a:prstGeom>
        </p:spPr>
        <p:txBody>
          <a:bodyPr wrap="square">
            <a:spAutoFit/>
          </a:bodyPr>
          <a:lstStyle/>
          <a:p>
            <a:r>
              <a:rPr lang="en-US" sz="1200" dirty="0">
                <a:latin typeface="+mj-lt"/>
              </a:rPr>
              <a:t>Structured content enables guided journey, simplification, and accelerated consumption of needed enablement content across the entire lifecycle.</a:t>
            </a:r>
          </a:p>
        </p:txBody>
      </p:sp>
      <p:sp>
        <p:nvSpPr>
          <p:cNvPr id="18" name="Rectangle 17">
            <a:extLst>
              <a:ext uri="{FF2B5EF4-FFF2-40B4-BE49-F238E27FC236}">
                <a16:creationId xmlns:a16="http://schemas.microsoft.com/office/drawing/2014/main" id="{279A7265-2CA8-4BB5-8B09-7B3613D42673}"/>
              </a:ext>
            </a:extLst>
          </p:cNvPr>
          <p:cNvSpPr/>
          <p:nvPr/>
        </p:nvSpPr>
        <p:spPr>
          <a:xfrm>
            <a:off x="8462321" y="3836778"/>
            <a:ext cx="3169767" cy="646331"/>
          </a:xfrm>
          <a:prstGeom prst="rect">
            <a:avLst/>
          </a:prstGeom>
        </p:spPr>
        <p:txBody>
          <a:bodyPr wrap="square">
            <a:spAutoFit/>
          </a:bodyPr>
          <a:lstStyle/>
          <a:p>
            <a:r>
              <a:rPr lang="en-US" sz="1200" dirty="0"/>
              <a:t>Access to SAP experts and industry peers for professional advice, best practices, business insight, and technology know-how.</a:t>
            </a:r>
            <a:endParaRPr lang="en-US" sz="1200" dirty="0">
              <a:latin typeface="+mj-lt"/>
            </a:endParaRPr>
          </a:p>
        </p:txBody>
      </p:sp>
      <p:sp>
        <p:nvSpPr>
          <p:cNvPr id="19" name="Rectangle 18">
            <a:extLst>
              <a:ext uri="{FF2B5EF4-FFF2-40B4-BE49-F238E27FC236}">
                <a16:creationId xmlns:a16="http://schemas.microsoft.com/office/drawing/2014/main" id="{90EADB6F-7192-42CF-9C32-7CAFDC4B04FA}"/>
              </a:ext>
            </a:extLst>
          </p:cNvPr>
          <p:cNvSpPr/>
          <p:nvPr/>
        </p:nvSpPr>
        <p:spPr>
          <a:xfrm>
            <a:off x="8461003" y="2271548"/>
            <a:ext cx="3169766" cy="646331"/>
          </a:xfrm>
          <a:prstGeom prst="rect">
            <a:avLst/>
          </a:prstGeom>
        </p:spPr>
        <p:txBody>
          <a:bodyPr wrap="square">
            <a:spAutoFit/>
          </a:bodyPr>
          <a:lstStyle/>
          <a:p>
            <a:r>
              <a:rPr lang="en-US" sz="1200" dirty="0">
                <a:latin typeface="+mj-lt"/>
              </a:rPr>
              <a:t>Collaboration forums allow you to get guidance and exchange ideas, and best practices with SAP experts and peers. </a:t>
            </a:r>
          </a:p>
        </p:txBody>
      </p:sp>
      <p:sp>
        <p:nvSpPr>
          <p:cNvPr id="20" name="Rectangle 19">
            <a:extLst>
              <a:ext uri="{FF2B5EF4-FFF2-40B4-BE49-F238E27FC236}">
                <a16:creationId xmlns:a16="http://schemas.microsoft.com/office/drawing/2014/main" id="{87B1F9DA-B7E2-486C-9515-A7B8696362AA}"/>
              </a:ext>
            </a:extLst>
          </p:cNvPr>
          <p:cNvSpPr/>
          <p:nvPr/>
        </p:nvSpPr>
        <p:spPr>
          <a:xfrm>
            <a:off x="687775" y="3837815"/>
            <a:ext cx="3468223" cy="646331"/>
          </a:xfrm>
          <a:prstGeom prst="rect">
            <a:avLst/>
          </a:prstGeom>
        </p:spPr>
        <p:txBody>
          <a:bodyPr wrap="square">
            <a:spAutoFit/>
          </a:bodyPr>
          <a:lstStyle/>
          <a:p>
            <a:r>
              <a:rPr lang="en-US" sz="1200" dirty="0"/>
              <a:t>Interactive learning formats to empower you with the knowledge and skills for realizing your deployment strategy.</a:t>
            </a:r>
          </a:p>
        </p:txBody>
      </p:sp>
      <p:sp>
        <p:nvSpPr>
          <p:cNvPr id="60" name="Rectangle 59">
            <a:extLst>
              <a:ext uri="{FF2B5EF4-FFF2-40B4-BE49-F238E27FC236}">
                <a16:creationId xmlns:a16="http://schemas.microsoft.com/office/drawing/2014/main" id="{9802255D-D8F4-4B46-BC67-4799E2890114}"/>
              </a:ext>
            </a:extLst>
          </p:cNvPr>
          <p:cNvSpPr/>
          <p:nvPr/>
        </p:nvSpPr>
        <p:spPr>
          <a:xfrm>
            <a:off x="408877" y="928520"/>
            <a:ext cx="11015438" cy="708966"/>
          </a:xfrm>
          <a:prstGeom prst="rect">
            <a:avLst/>
          </a:prstGeom>
        </p:spPr>
        <p:txBody>
          <a:bodyPr wrap="square" bIns="46789" anchor="ctr">
            <a:spAutoFit/>
          </a:bodyPr>
          <a:lstStyle/>
          <a:p>
            <a:r>
              <a:rPr lang="en-US" sz="1600" b="1" dirty="0">
                <a:solidFill>
                  <a:schemeClr val="accent3"/>
                </a:solidFill>
                <a:latin typeface="+mn-lt"/>
              </a:rPr>
              <a:t>SAP Enterprise Support value maps </a:t>
            </a:r>
            <a:r>
              <a:rPr lang="en-US" sz="1200" dirty="0">
                <a:latin typeface="+mn-lt"/>
              </a:rPr>
              <a:t>–  </a:t>
            </a:r>
            <a:r>
              <a:rPr lang="en-US" sz="1200" dirty="0"/>
              <a:t>an empowerment and support program, which leads you through the knowledge, skills, and services needed to address business challenges and adopt intelligent technologies. Value maps provide direct access to SAP experts, collaboration forums, high-impact learning, and prescriptive guidance, to help you achieve meaningful results and unlock new potential for growth. </a:t>
            </a:r>
          </a:p>
        </p:txBody>
      </p:sp>
      <p:cxnSp>
        <p:nvCxnSpPr>
          <p:cNvPr id="123" name="Straight Connector 122">
            <a:extLst>
              <a:ext uri="{FF2B5EF4-FFF2-40B4-BE49-F238E27FC236}">
                <a16:creationId xmlns:a16="http://schemas.microsoft.com/office/drawing/2014/main" id="{17FB9C15-F55D-40A5-B052-45E957429A72}"/>
              </a:ext>
            </a:extLst>
          </p:cNvPr>
          <p:cNvCxnSpPr>
            <a:cxnSpLocks/>
          </p:cNvCxnSpPr>
          <p:nvPr/>
        </p:nvCxnSpPr>
        <p:spPr>
          <a:xfrm>
            <a:off x="516371" y="5585218"/>
            <a:ext cx="11357074" cy="0"/>
          </a:xfrm>
          <a:prstGeom prst="line">
            <a:avLst/>
          </a:prstGeom>
          <a:ln w="3175">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20323B83-3384-4944-A712-3BD8552039AC}"/>
              </a:ext>
            </a:extLst>
          </p:cNvPr>
          <p:cNvSpPr/>
          <p:nvPr/>
        </p:nvSpPr>
        <p:spPr bwMode="gray">
          <a:xfrm>
            <a:off x="4338277" y="1753094"/>
            <a:ext cx="3580967" cy="3407773"/>
          </a:xfrm>
          <a:prstGeom prst="ellipse">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91" name="Oval 90">
            <a:extLst>
              <a:ext uri="{FF2B5EF4-FFF2-40B4-BE49-F238E27FC236}">
                <a16:creationId xmlns:a16="http://schemas.microsoft.com/office/drawing/2014/main" id="{95B40E7C-273C-422F-B9CD-0D3B1C9C8A5E}"/>
              </a:ext>
            </a:extLst>
          </p:cNvPr>
          <p:cNvSpPr/>
          <p:nvPr/>
        </p:nvSpPr>
        <p:spPr bwMode="gray">
          <a:xfrm>
            <a:off x="4327324" y="1752609"/>
            <a:ext cx="3580967" cy="3419832"/>
          </a:xfrm>
          <a:prstGeom prst="ellipse">
            <a:avLst/>
          </a:prstGeom>
          <a:noFill/>
          <a:ln w="19050" cap="rnd" algn="ctr">
            <a:solidFill>
              <a:schemeClr val="tx1">
                <a:alpha val="79000"/>
              </a:schemeClr>
            </a:solidFill>
            <a:prstDash val="sysDot"/>
            <a:round/>
            <a:headEnd/>
            <a:tailEnd/>
          </a:ln>
          <a:effectLst>
            <a:glow>
              <a:schemeClr val="accent2">
                <a:satMod val="175000"/>
                <a:alpha val="31000"/>
              </a:schemeClr>
            </a:glow>
          </a:effectLst>
        </p:spPr>
        <p:txBody>
          <a:bodyPr lIns="89977" tIns="71981" rIns="89977" bIns="71981" rtlCol="0" anchor="ctr"/>
          <a:lstStyle/>
          <a:p>
            <a:pPr algn="ctr" defTabSz="914126" fontAlgn="base">
              <a:spcBef>
                <a:spcPct val="50000"/>
              </a:spcBef>
              <a:spcAft>
                <a:spcPct val="0"/>
              </a:spcAft>
              <a:buClr>
                <a:srgbClr val="F0AB00"/>
              </a:buClr>
              <a:buSzPct val="80000"/>
            </a:pPr>
            <a:endParaRPr lang="en-US" sz="1600" b="1" kern="0" dirty="0">
              <a:solidFill>
                <a:srgbClr val="000000"/>
              </a:solidFill>
              <a:latin typeface="+mj-lt"/>
              <a:ea typeface="Arial Unicode MS" pitchFamily="34" charset="-128"/>
              <a:cs typeface="Arial Unicode MS" pitchFamily="34" charset="-128"/>
            </a:endParaRPr>
          </a:p>
        </p:txBody>
      </p:sp>
      <p:grpSp>
        <p:nvGrpSpPr>
          <p:cNvPr id="92" name="Group 91">
            <a:extLst>
              <a:ext uri="{FF2B5EF4-FFF2-40B4-BE49-F238E27FC236}">
                <a16:creationId xmlns:a16="http://schemas.microsoft.com/office/drawing/2014/main" id="{41F6B761-2AD0-4F03-82FD-E8485F79D9BA}"/>
              </a:ext>
            </a:extLst>
          </p:cNvPr>
          <p:cNvGrpSpPr/>
          <p:nvPr/>
        </p:nvGrpSpPr>
        <p:grpSpPr>
          <a:xfrm>
            <a:off x="4824733" y="2243208"/>
            <a:ext cx="2579826" cy="2436190"/>
            <a:chOff x="4515041" y="2301445"/>
            <a:chExt cx="3164742" cy="3164742"/>
          </a:xfrm>
        </p:grpSpPr>
        <p:sp>
          <p:nvSpPr>
            <p:cNvPr id="93" name="Freeform 8">
              <a:extLst>
                <a:ext uri="{FF2B5EF4-FFF2-40B4-BE49-F238E27FC236}">
                  <a16:creationId xmlns:a16="http://schemas.microsoft.com/office/drawing/2014/main" id="{8DF5E086-A031-4DE4-AFD6-F9EE3604DCE6}"/>
                </a:ext>
              </a:extLst>
            </p:cNvPr>
            <p:cNvSpPr>
              <a:spLocks/>
            </p:cNvSpPr>
            <p:nvPr/>
          </p:nvSpPr>
          <p:spPr bwMode="auto">
            <a:xfrm>
              <a:off x="4515041" y="2301445"/>
              <a:ext cx="1552216" cy="1543633"/>
            </a:xfrm>
            <a:custGeom>
              <a:avLst/>
              <a:gdLst/>
              <a:ahLst/>
              <a:cxnLst>
                <a:cxn ang="0">
                  <a:pos x="974" y="0"/>
                </a:cxn>
                <a:cxn ang="0">
                  <a:pos x="869" y="9"/>
                </a:cxn>
                <a:cxn ang="0">
                  <a:pos x="767" y="27"/>
                </a:cxn>
                <a:cxn ang="0">
                  <a:pos x="668" y="57"/>
                </a:cxn>
                <a:cxn ang="0">
                  <a:pos x="572" y="96"/>
                </a:cxn>
                <a:cxn ang="0">
                  <a:pos x="482" y="144"/>
                </a:cxn>
                <a:cxn ang="0">
                  <a:pos x="396" y="203"/>
                </a:cxn>
                <a:cxn ang="0">
                  <a:pos x="315" y="270"/>
                </a:cxn>
                <a:cxn ang="0">
                  <a:pos x="243" y="345"/>
                </a:cxn>
                <a:cxn ang="0">
                  <a:pos x="215" y="378"/>
                </a:cxn>
                <a:cxn ang="0">
                  <a:pos x="165" y="449"/>
                </a:cxn>
                <a:cxn ang="0">
                  <a:pos x="120" y="522"/>
                </a:cxn>
                <a:cxn ang="0">
                  <a:pos x="83" y="599"/>
                </a:cxn>
                <a:cxn ang="0">
                  <a:pos x="53" y="680"/>
                </a:cxn>
                <a:cxn ang="0">
                  <a:pos x="29" y="762"/>
                </a:cxn>
                <a:cxn ang="0">
                  <a:pos x="12" y="846"/>
                </a:cxn>
                <a:cxn ang="0">
                  <a:pos x="3" y="932"/>
                </a:cxn>
                <a:cxn ang="0">
                  <a:pos x="351" y="975"/>
                </a:cxn>
                <a:cxn ang="0">
                  <a:pos x="354" y="944"/>
                </a:cxn>
                <a:cxn ang="0">
                  <a:pos x="362" y="882"/>
                </a:cxn>
                <a:cxn ang="0">
                  <a:pos x="375" y="822"/>
                </a:cxn>
                <a:cxn ang="0">
                  <a:pos x="395" y="765"/>
                </a:cxn>
                <a:cxn ang="0">
                  <a:pos x="419" y="710"/>
                </a:cxn>
                <a:cxn ang="0">
                  <a:pos x="449" y="657"/>
                </a:cxn>
                <a:cxn ang="0">
                  <a:pos x="482" y="609"/>
                </a:cxn>
                <a:cxn ang="0">
                  <a:pos x="519" y="563"/>
                </a:cxn>
                <a:cxn ang="0">
                  <a:pos x="561" y="521"/>
                </a:cxn>
                <a:cxn ang="0">
                  <a:pos x="608" y="483"/>
                </a:cxn>
                <a:cxn ang="0">
                  <a:pos x="656" y="450"/>
                </a:cxn>
                <a:cxn ang="0">
                  <a:pos x="708" y="420"/>
                </a:cxn>
                <a:cxn ang="0">
                  <a:pos x="764" y="396"/>
                </a:cxn>
                <a:cxn ang="0">
                  <a:pos x="821" y="377"/>
                </a:cxn>
                <a:cxn ang="0">
                  <a:pos x="881" y="363"/>
                </a:cxn>
                <a:cxn ang="0">
                  <a:pos x="942" y="354"/>
                </a:cxn>
                <a:cxn ang="0">
                  <a:pos x="974" y="0"/>
                </a:cxn>
              </a:cxnLst>
              <a:rect l="0" t="0" r="r" b="b"/>
              <a:pathLst>
                <a:path w="974" h="975">
                  <a:moveTo>
                    <a:pt x="974" y="0"/>
                  </a:moveTo>
                  <a:lnTo>
                    <a:pt x="974" y="0"/>
                  </a:lnTo>
                  <a:lnTo>
                    <a:pt x="921" y="3"/>
                  </a:lnTo>
                  <a:lnTo>
                    <a:pt x="869" y="9"/>
                  </a:lnTo>
                  <a:lnTo>
                    <a:pt x="818" y="17"/>
                  </a:lnTo>
                  <a:lnTo>
                    <a:pt x="767" y="27"/>
                  </a:lnTo>
                  <a:lnTo>
                    <a:pt x="717" y="41"/>
                  </a:lnTo>
                  <a:lnTo>
                    <a:pt x="668" y="57"/>
                  </a:lnTo>
                  <a:lnTo>
                    <a:pt x="620" y="75"/>
                  </a:lnTo>
                  <a:lnTo>
                    <a:pt x="572" y="96"/>
                  </a:lnTo>
                  <a:lnTo>
                    <a:pt x="527" y="119"/>
                  </a:lnTo>
                  <a:lnTo>
                    <a:pt x="482" y="144"/>
                  </a:lnTo>
                  <a:lnTo>
                    <a:pt x="438" y="173"/>
                  </a:lnTo>
                  <a:lnTo>
                    <a:pt x="396" y="203"/>
                  </a:lnTo>
                  <a:lnTo>
                    <a:pt x="354" y="234"/>
                  </a:lnTo>
                  <a:lnTo>
                    <a:pt x="315" y="270"/>
                  </a:lnTo>
                  <a:lnTo>
                    <a:pt x="279" y="306"/>
                  </a:lnTo>
                  <a:lnTo>
                    <a:pt x="243" y="345"/>
                  </a:lnTo>
                  <a:lnTo>
                    <a:pt x="243" y="345"/>
                  </a:lnTo>
                  <a:lnTo>
                    <a:pt x="215" y="378"/>
                  </a:lnTo>
                  <a:lnTo>
                    <a:pt x="189" y="413"/>
                  </a:lnTo>
                  <a:lnTo>
                    <a:pt x="165" y="449"/>
                  </a:lnTo>
                  <a:lnTo>
                    <a:pt x="141" y="485"/>
                  </a:lnTo>
                  <a:lnTo>
                    <a:pt x="120" y="522"/>
                  </a:lnTo>
                  <a:lnTo>
                    <a:pt x="101" y="560"/>
                  </a:lnTo>
                  <a:lnTo>
                    <a:pt x="83" y="599"/>
                  </a:lnTo>
                  <a:lnTo>
                    <a:pt x="66" y="639"/>
                  </a:lnTo>
                  <a:lnTo>
                    <a:pt x="53" y="680"/>
                  </a:lnTo>
                  <a:lnTo>
                    <a:pt x="39" y="720"/>
                  </a:lnTo>
                  <a:lnTo>
                    <a:pt x="29" y="762"/>
                  </a:lnTo>
                  <a:lnTo>
                    <a:pt x="20" y="804"/>
                  </a:lnTo>
                  <a:lnTo>
                    <a:pt x="12" y="846"/>
                  </a:lnTo>
                  <a:lnTo>
                    <a:pt x="6" y="888"/>
                  </a:lnTo>
                  <a:lnTo>
                    <a:pt x="3" y="932"/>
                  </a:lnTo>
                  <a:lnTo>
                    <a:pt x="0" y="975"/>
                  </a:lnTo>
                  <a:lnTo>
                    <a:pt x="351" y="975"/>
                  </a:lnTo>
                  <a:lnTo>
                    <a:pt x="351" y="975"/>
                  </a:lnTo>
                  <a:lnTo>
                    <a:pt x="354" y="944"/>
                  </a:lnTo>
                  <a:lnTo>
                    <a:pt x="357" y="912"/>
                  </a:lnTo>
                  <a:lnTo>
                    <a:pt x="362" y="882"/>
                  </a:lnTo>
                  <a:lnTo>
                    <a:pt x="368" y="852"/>
                  </a:lnTo>
                  <a:lnTo>
                    <a:pt x="375" y="822"/>
                  </a:lnTo>
                  <a:lnTo>
                    <a:pt x="384" y="794"/>
                  </a:lnTo>
                  <a:lnTo>
                    <a:pt x="395" y="765"/>
                  </a:lnTo>
                  <a:lnTo>
                    <a:pt x="407" y="737"/>
                  </a:lnTo>
                  <a:lnTo>
                    <a:pt x="419" y="710"/>
                  </a:lnTo>
                  <a:lnTo>
                    <a:pt x="434" y="683"/>
                  </a:lnTo>
                  <a:lnTo>
                    <a:pt x="449" y="657"/>
                  </a:lnTo>
                  <a:lnTo>
                    <a:pt x="465" y="633"/>
                  </a:lnTo>
                  <a:lnTo>
                    <a:pt x="482" y="609"/>
                  </a:lnTo>
                  <a:lnTo>
                    <a:pt x="500" y="585"/>
                  </a:lnTo>
                  <a:lnTo>
                    <a:pt x="519" y="563"/>
                  </a:lnTo>
                  <a:lnTo>
                    <a:pt x="540" y="542"/>
                  </a:lnTo>
                  <a:lnTo>
                    <a:pt x="561" y="521"/>
                  </a:lnTo>
                  <a:lnTo>
                    <a:pt x="584" y="501"/>
                  </a:lnTo>
                  <a:lnTo>
                    <a:pt x="608" y="483"/>
                  </a:lnTo>
                  <a:lnTo>
                    <a:pt x="632" y="465"/>
                  </a:lnTo>
                  <a:lnTo>
                    <a:pt x="656" y="450"/>
                  </a:lnTo>
                  <a:lnTo>
                    <a:pt x="681" y="435"/>
                  </a:lnTo>
                  <a:lnTo>
                    <a:pt x="708" y="420"/>
                  </a:lnTo>
                  <a:lnTo>
                    <a:pt x="735" y="408"/>
                  </a:lnTo>
                  <a:lnTo>
                    <a:pt x="764" y="396"/>
                  </a:lnTo>
                  <a:lnTo>
                    <a:pt x="792" y="386"/>
                  </a:lnTo>
                  <a:lnTo>
                    <a:pt x="821" y="377"/>
                  </a:lnTo>
                  <a:lnTo>
                    <a:pt x="851" y="369"/>
                  </a:lnTo>
                  <a:lnTo>
                    <a:pt x="881" y="363"/>
                  </a:lnTo>
                  <a:lnTo>
                    <a:pt x="911" y="359"/>
                  </a:lnTo>
                  <a:lnTo>
                    <a:pt x="942" y="354"/>
                  </a:lnTo>
                  <a:lnTo>
                    <a:pt x="974" y="353"/>
                  </a:lnTo>
                  <a:lnTo>
                    <a:pt x="974" y="0"/>
                  </a:lnTo>
                  <a:close/>
                </a:path>
              </a:pathLst>
            </a:custGeom>
            <a:solidFill>
              <a:schemeClr val="accent3">
                <a:lumMod val="40000"/>
                <a:lumOff val="60000"/>
              </a:schemeClr>
            </a:solidFill>
            <a:ln w="3175">
              <a:solidFill>
                <a:schemeClr val="tx1">
                  <a:lumMod val="65000"/>
                  <a:lumOff val="35000"/>
                </a:schemeClr>
              </a:solidFill>
              <a:round/>
              <a:headEnd/>
              <a:tailEnd/>
            </a:ln>
            <a:effectLst>
              <a:glow rad="101600">
                <a:schemeClr val="accent2">
                  <a:satMod val="175000"/>
                  <a:alpha val="40000"/>
                </a:schemeClr>
              </a:glow>
            </a:effectLst>
          </p:spPr>
          <p:txBody>
            <a:bodyPr/>
            <a:lstStyle/>
            <a:p>
              <a:pPr defTabSz="1088449"/>
              <a:endParaRPr lang="en-US" sz="2099" b="1" dirty="0">
                <a:ln w="25400">
                  <a:solidFill>
                    <a:srgbClr val="000000"/>
                  </a:solidFill>
                </a:ln>
                <a:solidFill>
                  <a:srgbClr val="000000"/>
                </a:solidFill>
                <a:latin typeface="+mj-lt"/>
              </a:endParaRPr>
            </a:p>
          </p:txBody>
        </p:sp>
        <p:sp>
          <p:nvSpPr>
            <p:cNvPr id="94" name="Freeform 9">
              <a:extLst>
                <a:ext uri="{FF2B5EF4-FFF2-40B4-BE49-F238E27FC236}">
                  <a16:creationId xmlns:a16="http://schemas.microsoft.com/office/drawing/2014/main" id="{22C9FDB7-93CB-4D5F-A3AE-B89989671E2F}"/>
                </a:ext>
              </a:extLst>
            </p:cNvPr>
            <p:cNvSpPr>
              <a:spLocks/>
            </p:cNvSpPr>
            <p:nvPr/>
          </p:nvSpPr>
          <p:spPr bwMode="auto">
            <a:xfrm>
              <a:off x="6127567" y="2301445"/>
              <a:ext cx="1552216" cy="1583958"/>
            </a:xfrm>
            <a:custGeom>
              <a:avLst/>
              <a:gdLst/>
              <a:ahLst/>
              <a:cxnLst>
                <a:cxn ang="0">
                  <a:pos x="737" y="345"/>
                </a:cxn>
                <a:cxn ang="0">
                  <a:pos x="663" y="269"/>
                </a:cxn>
                <a:cxn ang="0">
                  <a:pos x="582" y="201"/>
                </a:cxn>
                <a:cxn ang="0">
                  <a:pos x="497" y="143"/>
                </a:cxn>
                <a:cxn ang="0">
                  <a:pos x="404" y="95"/>
                </a:cxn>
                <a:cxn ang="0">
                  <a:pos x="308" y="56"/>
                </a:cxn>
                <a:cxn ang="0">
                  <a:pos x="209" y="27"/>
                </a:cxn>
                <a:cxn ang="0">
                  <a:pos x="105" y="8"/>
                </a:cxn>
                <a:cxn ang="0">
                  <a:pos x="0" y="0"/>
                </a:cxn>
                <a:cxn ang="0">
                  <a:pos x="0" y="353"/>
                </a:cxn>
                <a:cxn ang="0">
                  <a:pos x="65" y="357"/>
                </a:cxn>
                <a:cxn ang="0">
                  <a:pos x="126" y="369"/>
                </a:cxn>
                <a:cxn ang="0">
                  <a:pos x="188" y="386"/>
                </a:cxn>
                <a:cxn ang="0">
                  <a:pos x="245" y="408"/>
                </a:cxn>
                <a:cxn ang="0">
                  <a:pos x="300" y="435"/>
                </a:cxn>
                <a:cxn ang="0">
                  <a:pos x="351" y="468"/>
                </a:cxn>
                <a:cxn ang="0">
                  <a:pos x="401" y="506"/>
                </a:cxn>
                <a:cxn ang="0">
                  <a:pos x="444" y="548"/>
                </a:cxn>
                <a:cxn ang="0">
                  <a:pos x="485" y="593"/>
                </a:cxn>
                <a:cxn ang="0">
                  <a:pos x="521" y="642"/>
                </a:cxn>
                <a:cxn ang="0">
                  <a:pos x="552" y="695"/>
                </a:cxn>
                <a:cxn ang="0">
                  <a:pos x="579" y="750"/>
                </a:cxn>
                <a:cxn ang="0">
                  <a:pos x="600" y="809"/>
                </a:cxn>
                <a:cxn ang="0">
                  <a:pos x="615" y="870"/>
                </a:cxn>
                <a:cxn ang="0">
                  <a:pos x="624" y="933"/>
                </a:cxn>
                <a:cxn ang="0">
                  <a:pos x="627" y="998"/>
                </a:cxn>
                <a:cxn ang="0">
                  <a:pos x="627" y="975"/>
                </a:cxn>
                <a:cxn ang="0">
                  <a:pos x="978" y="975"/>
                </a:cxn>
                <a:cxn ang="0">
                  <a:pos x="972" y="888"/>
                </a:cxn>
                <a:cxn ang="0">
                  <a:pos x="960" y="804"/>
                </a:cxn>
                <a:cxn ang="0">
                  <a:pos x="939" y="720"/>
                </a:cxn>
                <a:cxn ang="0">
                  <a:pos x="912" y="639"/>
                </a:cxn>
                <a:cxn ang="0">
                  <a:pos x="878" y="560"/>
                </a:cxn>
                <a:cxn ang="0">
                  <a:pos x="837" y="485"/>
                </a:cxn>
                <a:cxn ang="0">
                  <a:pos x="789" y="413"/>
                </a:cxn>
                <a:cxn ang="0">
                  <a:pos x="737" y="345"/>
                </a:cxn>
              </a:cxnLst>
              <a:rect l="0" t="0" r="r" b="b"/>
              <a:pathLst>
                <a:path w="978" h="998">
                  <a:moveTo>
                    <a:pt x="737" y="345"/>
                  </a:moveTo>
                  <a:lnTo>
                    <a:pt x="737" y="345"/>
                  </a:lnTo>
                  <a:lnTo>
                    <a:pt x="701" y="306"/>
                  </a:lnTo>
                  <a:lnTo>
                    <a:pt x="663" y="269"/>
                  </a:lnTo>
                  <a:lnTo>
                    <a:pt x="624" y="234"/>
                  </a:lnTo>
                  <a:lnTo>
                    <a:pt x="582" y="201"/>
                  </a:lnTo>
                  <a:lnTo>
                    <a:pt x="540" y="171"/>
                  </a:lnTo>
                  <a:lnTo>
                    <a:pt x="497" y="143"/>
                  </a:lnTo>
                  <a:lnTo>
                    <a:pt x="450" y="117"/>
                  </a:lnTo>
                  <a:lnTo>
                    <a:pt x="404" y="95"/>
                  </a:lnTo>
                  <a:lnTo>
                    <a:pt x="357" y="74"/>
                  </a:lnTo>
                  <a:lnTo>
                    <a:pt x="308" y="56"/>
                  </a:lnTo>
                  <a:lnTo>
                    <a:pt x="258" y="39"/>
                  </a:lnTo>
                  <a:lnTo>
                    <a:pt x="209" y="27"/>
                  </a:lnTo>
                  <a:lnTo>
                    <a:pt x="156" y="17"/>
                  </a:lnTo>
                  <a:lnTo>
                    <a:pt x="105" y="8"/>
                  </a:lnTo>
                  <a:lnTo>
                    <a:pt x="53" y="3"/>
                  </a:lnTo>
                  <a:lnTo>
                    <a:pt x="0" y="0"/>
                  </a:lnTo>
                  <a:lnTo>
                    <a:pt x="0" y="353"/>
                  </a:lnTo>
                  <a:lnTo>
                    <a:pt x="0" y="353"/>
                  </a:lnTo>
                  <a:lnTo>
                    <a:pt x="32" y="354"/>
                  </a:lnTo>
                  <a:lnTo>
                    <a:pt x="65" y="357"/>
                  </a:lnTo>
                  <a:lnTo>
                    <a:pt x="96" y="362"/>
                  </a:lnTo>
                  <a:lnTo>
                    <a:pt x="126" y="369"/>
                  </a:lnTo>
                  <a:lnTo>
                    <a:pt x="158" y="377"/>
                  </a:lnTo>
                  <a:lnTo>
                    <a:pt x="188" y="386"/>
                  </a:lnTo>
                  <a:lnTo>
                    <a:pt x="216" y="396"/>
                  </a:lnTo>
                  <a:lnTo>
                    <a:pt x="245" y="408"/>
                  </a:lnTo>
                  <a:lnTo>
                    <a:pt x="273" y="422"/>
                  </a:lnTo>
                  <a:lnTo>
                    <a:pt x="300" y="435"/>
                  </a:lnTo>
                  <a:lnTo>
                    <a:pt x="326" y="452"/>
                  </a:lnTo>
                  <a:lnTo>
                    <a:pt x="351" y="468"/>
                  </a:lnTo>
                  <a:lnTo>
                    <a:pt x="377" y="486"/>
                  </a:lnTo>
                  <a:lnTo>
                    <a:pt x="401" y="506"/>
                  </a:lnTo>
                  <a:lnTo>
                    <a:pt x="423" y="527"/>
                  </a:lnTo>
                  <a:lnTo>
                    <a:pt x="444" y="548"/>
                  </a:lnTo>
                  <a:lnTo>
                    <a:pt x="465" y="570"/>
                  </a:lnTo>
                  <a:lnTo>
                    <a:pt x="485" y="593"/>
                  </a:lnTo>
                  <a:lnTo>
                    <a:pt x="504" y="617"/>
                  </a:lnTo>
                  <a:lnTo>
                    <a:pt x="521" y="642"/>
                  </a:lnTo>
                  <a:lnTo>
                    <a:pt x="537" y="668"/>
                  </a:lnTo>
                  <a:lnTo>
                    <a:pt x="552" y="695"/>
                  </a:lnTo>
                  <a:lnTo>
                    <a:pt x="566" y="723"/>
                  </a:lnTo>
                  <a:lnTo>
                    <a:pt x="579" y="750"/>
                  </a:lnTo>
                  <a:lnTo>
                    <a:pt x="590" y="780"/>
                  </a:lnTo>
                  <a:lnTo>
                    <a:pt x="600" y="809"/>
                  </a:lnTo>
                  <a:lnTo>
                    <a:pt x="608" y="840"/>
                  </a:lnTo>
                  <a:lnTo>
                    <a:pt x="615" y="870"/>
                  </a:lnTo>
                  <a:lnTo>
                    <a:pt x="621" y="902"/>
                  </a:lnTo>
                  <a:lnTo>
                    <a:pt x="624" y="933"/>
                  </a:lnTo>
                  <a:lnTo>
                    <a:pt x="627" y="966"/>
                  </a:lnTo>
                  <a:lnTo>
                    <a:pt x="627" y="998"/>
                  </a:lnTo>
                  <a:lnTo>
                    <a:pt x="627" y="977"/>
                  </a:lnTo>
                  <a:lnTo>
                    <a:pt x="627" y="975"/>
                  </a:lnTo>
                  <a:lnTo>
                    <a:pt x="978" y="975"/>
                  </a:lnTo>
                  <a:lnTo>
                    <a:pt x="978" y="975"/>
                  </a:lnTo>
                  <a:lnTo>
                    <a:pt x="977" y="932"/>
                  </a:lnTo>
                  <a:lnTo>
                    <a:pt x="972" y="888"/>
                  </a:lnTo>
                  <a:lnTo>
                    <a:pt x="968" y="846"/>
                  </a:lnTo>
                  <a:lnTo>
                    <a:pt x="960" y="804"/>
                  </a:lnTo>
                  <a:lnTo>
                    <a:pt x="951" y="762"/>
                  </a:lnTo>
                  <a:lnTo>
                    <a:pt x="939" y="720"/>
                  </a:lnTo>
                  <a:lnTo>
                    <a:pt x="927" y="680"/>
                  </a:lnTo>
                  <a:lnTo>
                    <a:pt x="912" y="639"/>
                  </a:lnTo>
                  <a:lnTo>
                    <a:pt x="896" y="599"/>
                  </a:lnTo>
                  <a:lnTo>
                    <a:pt x="878" y="560"/>
                  </a:lnTo>
                  <a:lnTo>
                    <a:pt x="858" y="522"/>
                  </a:lnTo>
                  <a:lnTo>
                    <a:pt x="837" y="485"/>
                  </a:lnTo>
                  <a:lnTo>
                    <a:pt x="815" y="449"/>
                  </a:lnTo>
                  <a:lnTo>
                    <a:pt x="789" y="413"/>
                  </a:lnTo>
                  <a:lnTo>
                    <a:pt x="764" y="378"/>
                  </a:lnTo>
                  <a:lnTo>
                    <a:pt x="737" y="345"/>
                  </a:lnTo>
                  <a:lnTo>
                    <a:pt x="737" y="345"/>
                  </a:lnTo>
                  <a:close/>
                </a:path>
              </a:pathLst>
            </a:custGeom>
            <a:solidFill>
              <a:srgbClr val="75D1FF"/>
            </a:solidFill>
            <a:ln w="3175">
              <a:solidFill>
                <a:schemeClr val="tx1">
                  <a:lumMod val="65000"/>
                  <a:lumOff val="35000"/>
                </a:schemeClr>
              </a:solidFill>
              <a:round/>
              <a:headEnd/>
              <a:tailEnd/>
            </a:ln>
            <a:effectLst>
              <a:glow rad="101600">
                <a:schemeClr val="accent2">
                  <a:satMod val="175000"/>
                  <a:alpha val="40000"/>
                </a:schemeClr>
              </a:glow>
            </a:effectLst>
          </p:spPr>
          <p:txBody>
            <a:bodyPr/>
            <a:lstStyle/>
            <a:p>
              <a:pPr defTabSz="1088449"/>
              <a:endParaRPr lang="en-US" sz="2099" b="1" dirty="0">
                <a:ln w="25400">
                  <a:solidFill>
                    <a:srgbClr val="000000"/>
                  </a:solidFill>
                </a:ln>
                <a:solidFill>
                  <a:srgbClr val="000000"/>
                </a:solidFill>
                <a:latin typeface="+mj-lt"/>
              </a:endParaRPr>
            </a:p>
          </p:txBody>
        </p:sp>
        <p:sp>
          <p:nvSpPr>
            <p:cNvPr id="114" name="Freeform 10">
              <a:extLst>
                <a:ext uri="{FF2B5EF4-FFF2-40B4-BE49-F238E27FC236}">
                  <a16:creationId xmlns:a16="http://schemas.microsoft.com/office/drawing/2014/main" id="{F5699015-D9B8-421C-B619-B8CEBD56C17B}"/>
                </a:ext>
              </a:extLst>
            </p:cNvPr>
            <p:cNvSpPr>
              <a:spLocks/>
            </p:cNvSpPr>
            <p:nvPr/>
          </p:nvSpPr>
          <p:spPr bwMode="auto">
            <a:xfrm>
              <a:off x="4515041" y="3918732"/>
              <a:ext cx="1545867" cy="1547455"/>
            </a:xfrm>
            <a:custGeom>
              <a:avLst/>
              <a:gdLst/>
              <a:ahLst/>
              <a:cxnLst>
                <a:cxn ang="0">
                  <a:pos x="974" y="626"/>
                </a:cxn>
                <a:cxn ang="0">
                  <a:pos x="911" y="620"/>
                </a:cxn>
                <a:cxn ang="0">
                  <a:pos x="849" y="609"/>
                </a:cxn>
                <a:cxn ang="0">
                  <a:pos x="791" y="593"/>
                </a:cxn>
                <a:cxn ang="0">
                  <a:pos x="735" y="570"/>
                </a:cxn>
                <a:cxn ang="0">
                  <a:pos x="681" y="543"/>
                </a:cxn>
                <a:cxn ang="0">
                  <a:pos x="630" y="512"/>
                </a:cxn>
                <a:cxn ang="0">
                  <a:pos x="584" y="476"/>
                </a:cxn>
                <a:cxn ang="0">
                  <a:pos x="539" y="435"/>
                </a:cxn>
                <a:cxn ang="0">
                  <a:pos x="500" y="392"/>
                </a:cxn>
                <a:cxn ang="0">
                  <a:pos x="464" y="344"/>
                </a:cxn>
                <a:cxn ang="0">
                  <a:pos x="432" y="293"/>
                </a:cxn>
                <a:cxn ang="0">
                  <a:pos x="405" y="240"/>
                </a:cxn>
                <a:cxn ang="0">
                  <a:pos x="384" y="183"/>
                </a:cxn>
                <a:cxn ang="0">
                  <a:pos x="368" y="125"/>
                </a:cxn>
                <a:cxn ang="0">
                  <a:pos x="357" y="63"/>
                </a:cxn>
                <a:cxn ang="0">
                  <a:pos x="351" y="0"/>
                </a:cxn>
                <a:cxn ang="0">
                  <a:pos x="351" y="0"/>
                </a:cxn>
                <a:cxn ang="0">
                  <a:pos x="0" y="2"/>
                </a:cxn>
                <a:cxn ang="0">
                  <a:pos x="8" y="101"/>
                </a:cxn>
                <a:cxn ang="0">
                  <a:pos x="24" y="195"/>
                </a:cxn>
                <a:cxn ang="0">
                  <a:pos x="50" y="288"/>
                </a:cxn>
                <a:cxn ang="0">
                  <a:pos x="83" y="377"/>
                </a:cxn>
                <a:cxn ang="0">
                  <a:pos x="125" y="461"/>
                </a:cxn>
                <a:cxn ang="0">
                  <a:pos x="174" y="540"/>
                </a:cxn>
                <a:cxn ang="0">
                  <a:pos x="230" y="614"/>
                </a:cxn>
                <a:cxn ang="0">
                  <a:pos x="293" y="683"/>
                </a:cxn>
                <a:cxn ang="0">
                  <a:pos x="362" y="746"/>
                </a:cxn>
                <a:cxn ang="0">
                  <a:pos x="435" y="801"/>
                </a:cxn>
                <a:cxn ang="0">
                  <a:pos x="515" y="851"/>
                </a:cxn>
                <a:cxn ang="0">
                  <a:pos x="599" y="893"/>
                </a:cxn>
                <a:cxn ang="0">
                  <a:pos x="687" y="926"/>
                </a:cxn>
                <a:cxn ang="0">
                  <a:pos x="780" y="951"/>
                </a:cxn>
                <a:cxn ang="0">
                  <a:pos x="875" y="968"/>
                </a:cxn>
                <a:cxn ang="0">
                  <a:pos x="974" y="975"/>
                </a:cxn>
              </a:cxnLst>
              <a:rect l="0" t="0" r="r" b="b"/>
              <a:pathLst>
                <a:path w="974" h="975">
                  <a:moveTo>
                    <a:pt x="974" y="626"/>
                  </a:moveTo>
                  <a:lnTo>
                    <a:pt x="974" y="626"/>
                  </a:lnTo>
                  <a:lnTo>
                    <a:pt x="942" y="624"/>
                  </a:lnTo>
                  <a:lnTo>
                    <a:pt x="911" y="620"/>
                  </a:lnTo>
                  <a:lnTo>
                    <a:pt x="881" y="615"/>
                  </a:lnTo>
                  <a:lnTo>
                    <a:pt x="849" y="609"/>
                  </a:lnTo>
                  <a:lnTo>
                    <a:pt x="821" y="602"/>
                  </a:lnTo>
                  <a:lnTo>
                    <a:pt x="791" y="593"/>
                  </a:lnTo>
                  <a:lnTo>
                    <a:pt x="762" y="582"/>
                  </a:lnTo>
                  <a:lnTo>
                    <a:pt x="735" y="570"/>
                  </a:lnTo>
                  <a:lnTo>
                    <a:pt x="708" y="557"/>
                  </a:lnTo>
                  <a:lnTo>
                    <a:pt x="681" y="543"/>
                  </a:lnTo>
                  <a:lnTo>
                    <a:pt x="656" y="528"/>
                  </a:lnTo>
                  <a:lnTo>
                    <a:pt x="630" y="512"/>
                  </a:lnTo>
                  <a:lnTo>
                    <a:pt x="606" y="494"/>
                  </a:lnTo>
                  <a:lnTo>
                    <a:pt x="584" y="476"/>
                  </a:lnTo>
                  <a:lnTo>
                    <a:pt x="561" y="456"/>
                  </a:lnTo>
                  <a:lnTo>
                    <a:pt x="539" y="435"/>
                  </a:lnTo>
                  <a:lnTo>
                    <a:pt x="519" y="414"/>
                  </a:lnTo>
                  <a:lnTo>
                    <a:pt x="500" y="392"/>
                  </a:lnTo>
                  <a:lnTo>
                    <a:pt x="482" y="368"/>
                  </a:lnTo>
                  <a:lnTo>
                    <a:pt x="464" y="344"/>
                  </a:lnTo>
                  <a:lnTo>
                    <a:pt x="447" y="320"/>
                  </a:lnTo>
                  <a:lnTo>
                    <a:pt x="432" y="293"/>
                  </a:lnTo>
                  <a:lnTo>
                    <a:pt x="419" y="267"/>
                  </a:lnTo>
                  <a:lnTo>
                    <a:pt x="405" y="240"/>
                  </a:lnTo>
                  <a:lnTo>
                    <a:pt x="395" y="212"/>
                  </a:lnTo>
                  <a:lnTo>
                    <a:pt x="384" y="183"/>
                  </a:lnTo>
                  <a:lnTo>
                    <a:pt x="375" y="155"/>
                  </a:lnTo>
                  <a:lnTo>
                    <a:pt x="368" y="125"/>
                  </a:lnTo>
                  <a:lnTo>
                    <a:pt x="362" y="95"/>
                  </a:lnTo>
                  <a:lnTo>
                    <a:pt x="357" y="63"/>
                  </a:lnTo>
                  <a:lnTo>
                    <a:pt x="353" y="32"/>
                  </a:lnTo>
                  <a:lnTo>
                    <a:pt x="351" y="0"/>
                  </a:lnTo>
                  <a:lnTo>
                    <a:pt x="351" y="0"/>
                  </a:lnTo>
                  <a:lnTo>
                    <a:pt x="351" y="0"/>
                  </a:lnTo>
                  <a:lnTo>
                    <a:pt x="0" y="2"/>
                  </a:lnTo>
                  <a:lnTo>
                    <a:pt x="0" y="2"/>
                  </a:lnTo>
                  <a:lnTo>
                    <a:pt x="3" y="51"/>
                  </a:lnTo>
                  <a:lnTo>
                    <a:pt x="8" y="101"/>
                  </a:lnTo>
                  <a:lnTo>
                    <a:pt x="15" y="149"/>
                  </a:lnTo>
                  <a:lnTo>
                    <a:pt x="24" y="195"/>
                  </a:lnTo>
                  <a:lnTo>
                    <a:pt x="36" y="242"/>
                  </a:lnTo>
                  <a:lnTo>
                    <a:pt x="50" y="288"/>
                  </a:lnTo>
                  <a:lnTo>
                    <a:pt x="65" y="332"/>
                  </a:lnTo>
                  <a:lnTo>
                    <a:pt x="83" y="377"/>
                  </a:lnTo>
                  <a:lnTo>
                    <a:pt x="102" y="419"/>
                  </a:lnTo>
                  <a:lnTo>
                    <a:pt x="125" y="461"/>
                  </a:lnTo>
                  <a:lnTo>
                    <a:pt x="149" y="501"/>
                  </a:lnTo>
                  <a:lnTo>
                    <a:pt x="174" y="540"/>
                  </a:lnTo>
                  <a:lnTo>
                    <a:pt x="201" y="578"/>
                  </a:lnTo>
                  <a:lnTo>
                    <a:pt x="230" y="614"/>
                  </a:lnTo>
                  <a:lnTo>
                    <a:pt x="260" y="650"/>
                  </a:lnTo>
                  <a:lnTo>
                    <a:pt x="293" y="683"/>
                  </a:lnTo>
                  <a:lnTo>
                    <a:pt x="326" y="716"/>
                  </a:lnTo>
                  <a:lnTo>
                    <a:pt x="362" y="746"/>
                  </a:lnTo>
                  <a:lnTo>
                    <a:pt x="398" y="774"/>
                  </a:lnTo>
                  <a:lnTo>
                    <a:pt x="435" y="801"/>
                  </a:lnTo>
                  <a:lnTo>
                    <a:pt x="474" y="827"/>
                  </a:lnTo>
                  <a:lnTo>
                    <a:pt x="515" y="851"/>
                  </a:lnTo>
                  <a:lnTo>
                    <a:pt x="557" y="873"/>
                  </a:lnTo>
                  <a:lnTo>
                    <a:pt x="599" y="893"/>
                  </a:lnTo>
                  <a:lnTo>
                    <a:pt x="642" y="911"/>
                  </a:lnTo>
                  <a:lnTo>
                    <a:pt x="687" y="926"/>
                  </a:lnTo>
                  <a:lnTo>
                    <a:pt x="734" y="941"/>
                  </a:lnTo>
                  <a:lnTo>
                    <a:pt x="780" y="951"/>
                  </a:lnTo>
                  <a:lnTo>
                    <a:pt x="827" y="962"/>
                  </a:lnTo>
                  <a:lnTo>
                    <a:pt x="875" y="968"/>
                  </a:lnTo>
                  <a:lnTo>
                    <a:pt x="924" y="972"/>
                  </a:lnTo>
                  <a:lnTo>
                    <a:pt x="974" y="975"/>
                  </a:lnTo>
                  <a:lnTo>
                    <a:pt x="974" y="626"/>
                  </a:lnTo>
                  <a:close/>
                </a:path>
              </a:pathLst>
            </a:custGeom>
            <a:solidFill>
              <a:srgbClr val="00A7E2"/>
            </a:solidFill>
            <a:ln w="3175">
              <a:solidFill>
                <a:schemeClr val="tx1">
                  <a:lumMod val="65000"/>
                  <a:lumOff val="35000"/>
                </a:schemeClr>
              </a:solidFill>
              <a:round/>
              <a:headEnd/>
              <a:tailEnd/>
            </a:ln>
            <a:effectLst>
              <a:glow rad="101600">
                <a:schemeClr val="accent2">
                  <a:satMod val="175000"/>
                  <a:alpha val="40000"/>
                </a:schemeClr>
              </a:glow>
            </a:effectLst>
          </p:spPr>
          <p:txBody>
            <a:bodyPr/>
            <a:lstStyle/>
            <a:p>
              <a:pPr defTabSz="1088449"/>
              <a:endParaRPr lang="en-US" sz="2099" b="1" dirty="0">
                <a:solidFill>
                  <a:srgbClr val="000000"/>
                </a:solidFill>
                <a:latin typeface="+mj-lt"/>
              </a:endParaRPr>
            </a:p>
          </p:txBody>
        </p:sp>
        <p:sp>
          <p:nvSpPr>
            <p:cNvPr id="115" name="Freeform 11">
              <a:extLst>
                <a:ext uri="{FF2B5EF4-FFF2-40B4-BE49-F238E27FC236}">
                  <a16:creationId xmlns:a16="http://schemas.microsoft.com/office/drawing/2014/main" id="{13FC5790-E023-4195-BE4E-EAA541F5D7EF}"/>
                </a:ext>
              </a:extLst>
            </p:cNvPr>
            <p:cNvSpPr>
              <a:spLocks/>
            </p:cNvSpPr>
            <p:nvPr/>
          </p:nvSpPr>
          <p:spPr bwMode="auto">
            <a:xfrm>
              <a:off x="6127567" y="3885403"/>
              <a:ext cx="1552216" cy="1580784"/>
            </a:xfrm>
            <a:custGeom>
              <a:avLst/>
              <a:gdLst/>
              <a:ahLst/>
              <a:cxnLst>
                <a:cxn ang="0">
                  <a:pos x="627" y="21"/>
                </a:cxn>
                <a:cxn ang="0">
                  <a:pos x="627" y="0"/>
                </a:cxn>
                <a:cxn ang="0">
                  <a:pos x="624" y="66"/>
                </a:cxn>
                <a:cxn ang="0">
                  <a:pos x="615" y="129"/>
                </a:cxn>
                <a:cxn ang="0">
                  <a:pos x="600" y="189"/>
                </a:cxn>
                <a:cxn ang="0">
                  <a:pos x="579" y="248"/>
                </a:cxn>
                <a:cxn ang="0">
                  <a:pos x="552" y="305"/>
                </a:cxn>
                <a:cxn ang="0">
                  <a:pos x="521" y="357"/>
                </a:cxn>
                <a:cxn ang="0">
                  <a:pos x="485" y="407"/>
                </a:cxn>
                <a:cxn ang="0">
                  <a:pos x="444" y="452"/>
                </a:cxn>
                <a:cxn ang="0">
                  <a:pos x="401" y="494"/>
                </a:cxn>
                <a:cxn ang="0">
                  <a:pos x="351" y="531"/>
                </a:cxn>
                <a:cxn ang="0">
                  <a:pos x="300" y="563"/>
                </a:cxn>
                <a:cxn ang="0">
                  <a:pos x="245" y="591"/>
                </a:cxn>
                <a:cxn ang="0">
                  <a:pos x="188" y="614"/>
                </a:cxn>
                <a:cxn ang="0">
                  <a:pos x="126" y="630"/>
                </a:cxn>
                <a:cxn ang="0">
                  <a:pos x="65" y="642"/>
                </a:cxn>
                <a:cxn ang="0">
                  <a:pos x="0" y="647"/>
                </a:cxn>
                <a:cxn ang="0">
                  <a:pos x="0" y="996"/>
                </a:cxn>
                <a:cxn ang="0">
                  <a:pos x="99" y="990"/>
                </a:cxn>
                <a:cxn ang="0">
                  <a:pos x="195" y="974"/>
                </a:cxn>
                <a:cxn ang="0">
                  <a:pos x="288" y="948"/>
                </a:cxn>
                <a:cxn ang="0">
                  <a:pos x="377" y="915"/>
                </a:cxn>
                <a:cxn ang="0">
                  <a:pos x="461" y="873"/>
                </a:cxn>
                <a:cxn ang="0">
                  <a:pos x="542" y="825"/>
                </a:cxn>
                <a:cxn ang="0">
                  <a:pos x="615" y="768"/>
                </a:cxn>
                <a:cxn ang="0">
                  <a:pos x="686" y="705"/>
                </a:cxn>
                <a:cxn ang="0">
                  <a:pos x="749" y="636"/>
                </a:cxn>
                <a:cxn ang="0">
                  <a:pos x="804" y="563"/>
                </a:cxn>
                <a:cxn ang="0">
                  <a:pos x="854" y="482"/>
                </a:cxn>
                <a:cxn ang="0">
                  <a:pos x="896" y="398"/>
                </a:cxn>
                <a:cxn ang="0">
                  <a:pos x="930" y="309"/>
                </a:cxn>
                <a:cxn ang="0">
                  <a:pos x="956" y="216"/>
                </a:cxn>
                <a:cxn ang="0">
                  <a:pos x="972" y="120"/>
                </a:cxn>
                <a:cxn ang="0">
                  <a:pos x="978" y="21"/>
                </a:cxn>
              </a:cxnLst>
              <a:rect l="0" t="0" r="r" b="b"/>
              <a:pathLst>
                <a:path w="978" h="996">
                  <a:moveTo>
                    <a:pt x="627" y="21"/>
                  </a:moveTo>
                  <a:lnTo>
                    <a:pt x="627" y="21"/>
                  </a:lnTo>
                  <a:lnTo>
                    <a:pt x="627" y="0"/>
                  </a:lnTo>
                  <a:lnTo>
                    <a:pt x="627" y="0"/>
                  </a:lnTo>
                  <a:lnTo>
                    <a:pt x="627" y="33"/>
                  </a:lnTo>
                  <a:lnTo>
                    <a:pt x="624" y="66"/>
                  </a:lnTo>
                  <a:lnTo>
                    <a:pt x="621" y="98"/>
                  </a:lnTo>
                  <a:lnTo>
                    <a:pt x="615" y="129"/>
                  </a:lnTo>
                  <a:lnTo>
                    <a:pt x="608" y="159"/>
                  </a:lnTo>
                  <a:lnTo>
                    <a:pt x="600" y="189"/>
                  </a:lnTo>
                  <a:lnTo>
                    <a:pt x="590" y="219"/>
                  </a:lnTo>
                  <a:lnTo>
                    <a:pt x="579" y="248"/>
                  </a:lnTo>
                  <a:lnTo>
                    <a:pt x="566" y="276"/>
                  </a:lnTo>
                  <a:lnTo>
                    <a:pt x="552" y="305"/>
                  </a:lnTo>
                  <a:lnTo>
                    <a:pt x="537" y="330"/>
                  </a:lnTo>
                  <a:lnTo>
                    <a:pt x="521" y="357"/>
                  </a:lnTo>
                  <a:lnTo>
                    <a:pt x="504" y="381"/>
                  </a:lnTo>
                  <a:lnTo>
                    <a:pt x="485" y="407"/>
                  </a:lnTo>
                  <a:lnTo>
                    <a:pt x="465" y="429"/>
                  </a:lnTo>
                  <a:lnTo>
                    <a:pt x="444" y="452"/>
                  </a:lnTo>
                  <a:lnTo>
                    <a:pt x="423" y="473"/>
                  </a:lnTo>
                  <a:lnTo>
                    <a:pt x="401" y="494"/>
                  </a:lnTo>
                  <a:lnTo>
                    <a:pt x="377" y="513"/>
                  </a:lnTo>
                  <a:lnTo>
                    <a:pt x="351" y="531"/>
                  </a:lnTo>
                  <a:lnTo>
                    <a:pt x="326" y="548"/>
                  </a:lnTo>
                  <a:lnTo>
                    <a:pt x="300" y="563"/>
                  </a:lnTo>
                  <a:lnTo>
                    <a:pt x="273" y="578"/>
                  </a:lnTo>
                  <a:lnTo>
                    <a:pt x="245" y="591"/>
                  </a:lnTo>
                  <a:lnTo>
                    <a:pt x="216" y="603"/>
                  </a:lnTo>
                  <a:lnTo>
                    <a:pt x="188" y="614"/>
                  </a:lnTo>
                  <a:lnTo>
                    <a:pt x="158" y="623"/>
                  </a:lnTo>
                  <a:lnTo>
                    <a:pt x="126" y="630"/>
                  </a:lnTo>
                  <a:lnTo>
                    <a:pt x="96" y="636"/>
                  </a:lnTo>
                  <a:lnTo>
                    <a:pt x="65" y="642"/>
                  </a:lnTo>
                  <a:lnTo>
                    <a:pt x="32" y="645"/>
                  </a:lnTo>
                  <a:lnTo>
                    <a:pt x="0" y="647"/>
                  </a:lnTo>
                  <a:lnTo>
                    <a:pt x="0" y="996"/>
                  </a:lnTo>
                  <a:lnTo>
                    <a:pt x="0" y="996"/>
                  </a:lnTo>
                  <a:lnTo>
                    <a:pt x="50" y="995"/>
                  </a:lnTo>
                  <a:lnTo>
                    <a:pt x="99" y="990"/>
                  </a:lnTo>
                  <a:lnTo>
                    <a:pt x="147" y="983"/>
                  </a:lnTo>
                  <a:lnTo>
                    <a:pt x="195" y="974"/>
                  </a:lnTo>
                  <a:lnTo>
                    <a:pt x="242" y="962"/>
                  </a:lnTo>
                  <a:lnTo>
                    <a:pt x="288" y="948"/>
                  </a:lnTo>
                  <a:lnTo>
                    <a:pt x="332" y="933"/>
                  </a:lnTo>
                  <a:lnTo>
                    <a:pt x="377" y="915"/>
                  </a:lnTo>
                  <a:lnTo>
                    <a:pt x="419" y="896"/>
                  </a:lnTo>
                  <a:lnTo>
                    <a:pt x="461" y="873"/>
                  </a:lnTo>
                  <a:lnTo>
                    <a:pt x="501" y="849"/>
                  </a:lnTo>
                  <a:lnTo>
                    <a:pt x="542" y="825"/>
                  </a:lnTo>
                  <a:lnTo>
                    <a:pt x="579" y="797"/>
                  </a:lnTo>
                  <a:lnTo>
                    <a:pt x="615" y="768"/>
                  </a:lnTo>
                  <a:lnTo>
                    <a:pt x="651" y="738"/>
                  </a:lnTo>
                  <a:lnTo>
                    <a:pt x="686" y="705"/>
                  </a:lnTo>
                  <a:lnTo>
                    <a:pt x="717" y="672"/>
                  </a:lnTo>
                  <a:lnTo>
                    <a:pt x="749" y="636"/>
                  </a:lnTo>
                  <a:lnTo>
                    <a:pt x="777" y="600"/>
                  </a:lnTo>
                  <a:lnTo>
                    <a:pt x="804" y="563"/>
                  </a:lnTo>
                  <a:lnTo>
                    <a:pt x="830" y="522"/>
                  </a:lnTo>
                  <a:lnTo>
                    <a:pt x="854" y="482"/>
                  </a:lnTo>
                  <a:lnTo>
                    <a:pt x="876" y="441"/>
                  </a:lnTo>
                  <a:lnTo>
                    <a:pt x="896" y="398"/>
                  </a:lnTo>
                  <a:lnTo>
                    <a:pt x="914" y="354"/>
                  </a:lnTo>
                  <a:lnTo>
                    <a:pt x="930" y="309"/>
                  </a:lnTo>
                  <a:lnTo>
                    <a:pt x="944" y="263"/>
                  </a:lnTo>
                  <a:lnTo>
                    <a:pt x="956" y="216"/>
                  </a:lnTo>
                  <a:lnTo>
                    <a:pt x="965" y="168"/>
                  </a:lnTo>
                  <a:lnTo>
                    <a:pt x="972" y="120"/>
                  </a:lnTo>
                  <a:lnTo>
                    <a:pt x="977" y="72"/>
                  </a:lnTo>
                  <a:lnTo>
                    <a:pt x="978" y="21"/>
                  </a:lnTo>
                  <a:lnTo>
                    <a:pt x="627" y="21"/>
                  </a:lnTo>
                  <a:close/>
                </a:path>
              </a:pathLst>
            </a:custGeom>
            <a:solidFill>
              <a:srgbClr val="37BCFF"/>
            </a:solidFill>
            <a:ln w="3175">
              <a:solidFill>
                <a:schemeClr val="tx1">
                  <a:lumMod val="65000"/>
                  <a:lumOff val="35000"/>
                </a:schemeClr>
              </a:solidFill>
              <a:round/>
              <a:headEnd/>
              <a:tailEnd/>
            </a:ln>
            <a:effectLst>
              <a:glow rad="101600">
                <a:schemeClr val="accent2">
                  <a:satMod val="175000"/>
                  <a:alpha val="40000"/>
                </a:schemeClr>
              </a:glow>
            </a:effectLst>
          </p:spPr>
          <p:txBody>
            <a:bodyPr/>
            <a:lstStyle/>
            <a:p>
              <a:pPr defTabSz="1088449"/>
              <a:endParaRPr lang="en-US" sz="2099" b="1" dirty="0">
                <a:solidFill>
                  <a:srgbClr val="000000"/>
                </a:solidFill>
                <a:latin typeface="+mj-lt"/>
              </a:endParaRPr>
            </a:p>
          </p:txBody>
        </p:sp>
      </p:grpSp>
      <p:grpSp>
        <p:nvGrpSpPr>
          <p:cNvPr id="116" name="Group 115">
            <a:extLst>
              <a:ext uri="{FF2B5EF4-FFF2-40B4-BE49-F238E27FC236}">
                <a16:creationId xmlns:a16="http://schemas.microsoft.com/office/drawing/2014/main" id="{F1148EE8-5F5D-4679-9FF9-DDD89EEF8683}"/>
              </a:ext>
            </a:extLst>
          </p:cNvPr>
          <p:cNvGrpSpPr/>
          <p:nvPr/>
        </p:nvGrpSpPr>
        <p:grpSpPr>
          <a:xfrm>
            <a:off x="4982844" y="2434010"/>
            <a:ext cx="2192254" cy="2221920"/>
            <a:chOff x="12102445" y="4455956"/>
            <a:chExt cx="2192254" cy="2221920"/>
          </a:xfrm>
        </p:grpSpPr>
        <p:sp>
          <p:nvSpPr>
            <p:cNvPr id="117" name="TextBox 116">
              <a:extLst>
                <a:ext uri="{FF2B5EF4-FFF2-40B4-BE49-F238E27FC236}">
                  <a16:creationId xmlns:a16="http://schemas.microsoft.com/office/drawing/2014/main" id="{2DD16FD0-F04F-474F-9DFD-7281689E048C}"/>
                </a:ext>
              </a:extLst>
            </p:cNvPr>
            <p:cNvSpPr txBox="1"/>
            <p:nvPr/>
          </p:nvSpPr>
          <p:spPr>
            <a:xfrm rot="2666289">
              <a:off x="12186832" y="4455956"/>
              <a:ext cx="2107867" cy="2221920"/>
            </a:xfrm>
            <a:prstGeom prst="rect">
              <a:avLst/>
            </a:prstGeom>
            <a:noFill/>
          </p:spPr>
          <p:txBody>
            <a:bodyPr spcFirstLastPara="1" wrap="none" lIns="0" tIns="0" rIns="0" bIns="0" numCol="1" rtlCol="0">
              <a:prstTxWarp prst="textArchUp">
                <a:avLst>
                  <a:gd name="adj" fmla="val 11078992"/>
                </a:avLst>
              </a:prstTxWarp>
              <a:spAutoFit/>
            </a:bodyPr>
            <a:lstStyle/>
            <a:p>
              <a:pPr algn="ctr" defTabSz="1088449" fontAlgn="base">
                <a:spcBef>
                  <a:spcPct val="50000"/>
                </a:spcBef>
                <a:spcAft>
                  <a:spcPct val="0"/>
                </a:spcAft>
                <a:buClr>
                  <a:srgbClr val="F0AB00"/>
                </a:buClr>
                <a:buSzPct val="80000"/>
              </a:pPr>
              <a:r>
                <a:rPr lang="en-US" sz="1100" b="1" kern="0" dirty="0">
                  <a:solidFill>
                    <a:schemeClr val="bg1"/>
                  </a:solidFill>
                  <a:latin typeface="+mj-lt"/>
                  <a:ea typeface="Arial Unicode MS" pitchFamily="34" charset="-128"/>
                  <a:cs typeface="Arial Unicode MS" pitchFamily="34" charset="-128"/>
                </a:rPr>
                <a:t>Social Collaboration</a:t>
              </a:r>
            </a:p>
          </p:txBody>
        </p:sp>
        <p:sp>
          <p:nvSpPr>
            <p:cNvPr id="118" name="TextBox 117">
              <a:extLst>
                <a:ext uri="{FF2B5EF4-FFF2-40B4-BE49-F238E27FC236}">
                  <a16:creationId xmlns:a16="http://schemas.microsoft.com/office/drawing/2014/main" id="{1D9C7EC0-BABB-4BE2-B8E3-B40A618E66F4}"/>
                </a:ext>
              </a:extLst>
            </p:cNvPr>
            <p:cNvSpPr txBox="1"/>
            <p:nvPr/>
          </p:nvSpPr>
          <p:spPr>
            <a:xfrm rot="19212355">
              <a:off x="12102445" y="4524106"/>
              <a:ext cx="1836850" cy="1649212"/>
            </a:xfrm>
            <a:prstGeom prst="rect">
              <a:avLst/>
            </a:prstGeom>
            <a:noFill/>
          </p:spPr>
          <p:txBody>
            <a:bodyPr spcFirstLastPara="1" wrap="none" lIns="0" tIns="0" rIns="0" bIns="0" numCol="1" rtlCol="0">
              <a:prstTxWarp prst="textArchUp">
                <a:avLst>
                  <a:gd name="adj" fmla="val 7604360"/>
                </a:avLst>
              </a:prstTxWarp>
              <a:spAutoFit/>
            </a:bodyPr>
            <a:lstStyle/>
            <a:p>
              <a:pPr algn="ctr" defTabSz="1088449" fontAlgn="base">
                <a:spcBef>
                  <a:spcPct val="50000"/>
                </a:spcBef>
                <a:spcAft>
                  <a:spcPct val="0"/>
                </a:spcAft>
                <a:buClr>
                  <a:srgbClr val="F0AB00"/>
                </a:buClr>
                <a:buSzPct val="80000"/>
              </a:pPr>
              <a:r>
                <a:rPr lang="en-US" sz="1100" b="1" kern="0" dirty="0">
                  <a:solidFill>
                    <a:schemeClr val="bg1"/>
                  </a:solidFill>
                  <a:latin typeface="+mj-lt"/>
                  <a:ea typeface="Arial Unicode MS" pitchFamily="34" charset="-128"/>
                  <a:cs typeface="Arial Unicode MS" pitchFamily="34" charset="-128"/>
                </a:rPr>
                <a:t>Prescriptive Guidance</a:t>
              </a:r>
            </a:p>
          </p:txBody>
        </p:sp>
      </p:grpSp>
      <p:sp>
        <p:nvSpPr>
          <p:cNvPr id="119" name="TextBox 118">
            <a:extLst>
              <a:ext uri="{FF2B5EF4-FFF2-40B4-BE49-F238E27FC236}">
                <a16:creationId xmlns:a16="http://schemas.microsoft.com/office/drawing/2014/main" id="{F87CC8D0-5AC7-4E68-B09E-963F13234956}"/>
              </a:ext>
            </a:extLst>
          </p:cNvPr>
          <p:cNvSpPr txBox="1"/>
          <p:nvPr/>
        </p:nvSpPr>
        <p:spPr>
          <a:xfrm>
            <a:off x="4765621" y="1964743"/>
            <a:ext cx="2770586" cy="2098020"/>
          </a:xfrm>
          <a:prstGeom prst="rect">
            <a:avLst/>
          </a:prstGeom>
          <a:noFill/>
        </p:spPr>
        <p:txBody>
          <a:bodyPr spcFirstLastPara="1" wrap="none" lIns="0" tIns="0" rIns="0" bIns="0" numCol="1" rtlCol="0">
            <a:prstTxWarp prst="textArchUp">
              <a:avLst>
                <a:gd name="adj" fmla="val 11078992"/>
              </a:avLst>
            </a:prstTxWarp>
            <a:spAutoFit/>
          </a:bodyPr>
          <a:lstStyle>
            <a:defPPr>
              <a:defRPr lang="de-DE"/>
            </a:defPPr>
            <a:lvl1pPr algn="ctr" fontAlgn="base">
              <a:spcBef>
                <a:spcPct val="50000"/>
              </a:spcBef>
              <a:spcAft>
                <a:spcPct val="0"/>
              </a:spcAft>
              <a:buClr>
                <a:srgbClr val="F0AB00"/>
              </a:buClr>
              <a:buSzPct val="80000"/>
              <a:defRPr sz="1600" b="1" kern="0">
                <a:solidFill>
                  <a:srgbClr val="FFC000"/>
                </a:solidFill>
                <a:latin typeface="BentonSans Medium" panose="02000603000000020004" pitchFamily="2" charset="0"/>
                <a:ea typeface="Arial Unicode MS" pitchFamily="34" charset="-128"/>
                <a:cs typeface="Arial Unicode MS" pitchFamily="34" charset="-128"/>
              </a:defRPr>
            </a:lvl1pPr>
          </a:lstStyle>
          <a:p>
            <a:pPr defTabSz="1088449"/>
            <a:r>
              <a:rPr lang="en-US" dirty="0">
                <a:solidFill>
                  <a:schemeClr val="bg1">
                    <a:lumMod val="50000"/>
                  </a:schemeClr>
                </a:solidFill>
                <a:latin typeface="+mj-lt"/>
              </a:rPr>
              <a:t> SAP Enterprise Support value maps</a:t>
            </a:r>
          </a:p>
        </p:txBody>
      </p:sp>
      <p:sp>
        <p:nvSpPr>
          <p:cNvPr id="120" name="Rectangle 119">
            <a:extLst>
              <a:ext uri="{FF2B5EF4-FFF2-40B4-BE49-F238E27FC236}">
                <a16:creationId xmlns:a16="http://schemas.microsoft.com/office/drawing/2014/main" id="{F666BAAF-6945-4EB1-9060-965480FF97BA}"/>
              </a:ext>
            </a:extLst>
          </p:cNvPr>
          <p:cNvSpPr/>
          <p:nvPr/>
        </p:nvSpPr>
        <p:spPr>
          <a:xfrm>
            <a:off x="5041515" y="3376225"/>
            <a:ext cx="2139007" cy="253916"/>
          </a:xfrm>
          <a:prstGeom prst="rect">
            <a:avLst/>
          </a:prstGeom>
        </p:spPr>
        <p:txBody>
          <a:bodyPr wrap="square">
            <a:spAutoFit/>
          </a:bodyPr>
          <a:lstStyle/>
          <a:p>
            <a:pPr algn="ctr" defTabSz="1088231"/>
            <a:endParaRPr lang="en-US" sz="1050" b="1" dirty="0">
              <a:latin typeface="+mj-lt"/>
            </a:endParaRPr>
          </a:p>
        </p:txBody>
      </p:sp>
      <p:sp>
        <p:nvSpPr>
          <p:cNvPr id="121" name="Oval 120">
            <a:extLst>
              <a:ext uri="{FF2B5EF4-FFF2-40B4-BE49-F238E27FC236}">
                <a16:creationId xmlns:a16="http://schemas.microsoft.com/office/drawing/2014/main" id="{D647AD3F-7036-4117-BEAD-23C7F7E841B7}"/>
              </a:ext>
            </a:extLst>
          </p:cNvPr>
          <p:cNvSpPr/>
          <p:nvPr/>
        </p:nvSpPr>
        <p:spPr bwMode="gray">
          <a:xfrm>
            <a:off x="4149784" y="2054216"/>
            <a:ext cx="3997099" cy="3411579"/>
          </a:xfrm>
          <a:prstGeom prst="ellipse">
            <a:avLst/>
          </a:prstGeom>
          <a:noFill/>
          <a:ln w="25400" algn="ctr">
            <a:noFill/>
            <a:miter lim="800000"/>
            <a:headEnd/>
            <a:tailEnd/>
          </a:ln>
        </p:spPr>
        <p:txBody>
          <a:bodyPr rot="0" spcFirstLastPara="0" vertOverflow="overflow" horzOverflow="overflow" vert="horz" wrap="square" lIns="90000" tIns="72000" rIns="90000" bIns="72000" numCol="1" spcCol="0" rtlCol="0" fromWordArt="0" anchor="ctr" anchorCtr="0" forceAA="0" compatLnSpc="1">
            <a:prstTxWarp prst="textArchDown">
              <a:avLst>
                <a:gd name="adj" fmla="val 21585070"/>
              </a:avLst>
            </a:prstTxWarp>
            <a:no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000" b="0" i="0" u="none" strike="noStrike" kern="0" cap="none" spc="0" normalizeH="0" baseline="0" noProof="0" dirty="0">
                <a:ln>
                  <a:noFill/>
                </a:ln>
                <a:solidFill>
                  <a:srgbClr val="666666"/>
                </a:solidFill>
                <a:effectLst/>
                <a:uLnTx/>
                <a:uFillTx/>
                <a:ea typeface="Arial Unicode MS" pitchFamily="34" charset="-128"/>
                <a:cs typeface="Arial Unicode MS" pitchFamily="34" charset="-128"/>
              </a:rPr>
              <a:t>powered by SAP Enterprise Support Academy</a:t>
            </a:r>
          </a:p>
        </p:txBody>
      </p:sp>
      <p:grpSp>
        <p:nvGrpSpPr>
          <p:cNvPr id="122" name="Group 121">
            <a:extLst>
              <a:ext uri="{FF2B5EF4-FFF2-40B4-BE49-F238E27FC236}">
                <a16:creationId xmlns:a16="http://schemas.microsoft.com/office/drawing/2014/main" id="{33919F3C-B8F6-4822-AB79-8B0ED973627D}"/>
              </a:ext>
            </a:extLst>
          </p:cNvPr>
          <p:cNvGrpSpPr/>
          <p:nvPr/>
        </p:nvGrpSpPr>
        <p:grpSpPr>
          <a:xfrm>
            <a:off x="4624025" y="2212703"/>
            <a:ext cx="2644910" cy="2267519"/>
            <a:chOff x="4614818" y="2732360"/>
            <a:chExt cx="2644910" cy="2267519"/>
          </a:xfrm>
        </p:grpSpPr>
        <p:sp>
          <p:nvSpPr>
            <p:cNvPr id="124" name="TextBox 123">
              <a:extLst>
                <a:ext uri="{FF2B5EF4-FFF2-40B4-BE49-F238E27FC236}">
                  <a16:creationId xmlns:a16="http://schemas.microsoft.com/office/drawing/2014/main" id="{22C2DB25-8246-48F9-8D68-71AF088FFA1C}"/>
                </a:ext>
              </a:extLst>
            </p:cNvPr>
            <p:cNvSpPr txBox="1"/>
            <p:nvPr/>
          </p:nvSpPr>
          <p:spPr>
            <a:xfrm rot="13461401">
              <a:off x="5154139" y="2852770"/>
              <a:ext cx="1861887" cy="2147109"/>
            </a:xfrm>
            <a:prstGeom prst="rect">
              <a:avLst/>
            </a:prstGeom>
            <a:noFill/>
          </p:spPr>
          <p:txBody>
            <a:bodyPr spcFirstLastPara="1" wrap="none" lIns="0" tIns="0" rIns="0" bIns="0" numCol="1" rtlCol="0">
              <a:prstTxWarp prst="textArchUp">
                <a:avLst>
                  <a:gd name="adj" fmla="val 8568537"/>
                </a:avLst>
              </a:prstTxWarp>
              <a:spAutoFit/>
            </a:bodyPr>
            <a:lstStyle>
              <a:defPPr>
                <a:defRPr lang="de-DE"/>
              </a:defPPr>
              <a:lvl1pPr algn="ctr" fontAlgn="base">
                <a:spcBef>
                  <a:spcPct val="50000"/>
                </a:spcBef>
                <a:spcAft>
                  <a:spcPct val="0"/>
                </a:spcAft>
                <a:buClr>
                  <a:srgbClr val="F0AB00"/>
                </a:buClr>
                <a:buSzPct val="80000"/>
                <a:defRPr sz="1400" b="1" kern="0">
                  <a:ea typeface="Arial Unicode MS" pitchFamily="34" charset="-128"/>
                  <a:cs typeface="Arial Unicode MS" pitchFamily="34" charset="-128"/>
                </a:defRPr>
              </a:lvl1pPr>
            </a:lstStyle>
            <a:p>
              <a:pPr defTabSz="1088449"/>
              <a:r>
                <a:rPr lang="en-US" sz="1100" dirty="0">
                  <a:solidFill>
                    <a:schemeClr val="bg1"/>
                  </a:solidFill>
                  <a:latin typeface="+mj-lt"/>
                </a:rPr>
                <a:t>Empowerment</a:t>
              </a:r>
            </a:p>
          </p:txBody>
        </p:sp>
        <p:sp>
          <p:nvSpPr>
            <p:cNvPr id="125" name="TextBox 124">
              <a:extLst>
                <a:ext uri="{FF2B5EF4-FFF2-40B4-BE49-F238E27FC236}">
                  <a16:creationId xmlns:a16="http://schemas.microsoft.com/office/drawing/2014/main" id="{A46020DB-6562-493F-92EC-886D4E538742}"/>
                </a:ext>
              </a:extLst>
            </p:cNvPr>
            <p:cNvSpPr txBox="1"/>
            <p:nvPr/>
          </p:nvSpPr>
          <p:spPr>
            <a:xfrm rot="8067391">
              <a:off x="4881999" y="2465179"/>
              <a:ext cx="2110547" cy="2644910"/>
            </a:xfrm>
            <a:prstGeom prst="rect">
              <a:avLst/>
            </a:prstGeom>
            <a:noFill/>
          </p:spPr>
          <p:txBody>
            <a:bodyPr spcFirstLastPara="1" wrap="none" lIns="0" tIns="0" rIns="0" bIns="0" numCol="1" rtlCol="0">
              <a:prstTxWarp prst="textArchUp">
                <a:avLst>
                  <a:gd name="adj" fmla="val 11078992"/>
                </a:avLst>
              </a:prstTxWarp>
              <a:spAutoFit/>
            </a:bodyPr>
            <a:lstStyle/>
            <a:p>
              <a:pPr algn="ctr" defTabSz="1088449" fontAlgn="base">
                <a:spcBef>
                  <a:spcPct val="50000"/>
                </a:spcBef>
                <a:spcAft>
                  <a:spcPct val="0"/>
                </a:spcAft>
                <a:buClr>
                  <a:srgbClr val="F0AB00"/>
                </a:buClr>
                <a:buSzPct val="80000"/>
              </a:pPr>
              <a:r>
                <a:rPr lang="en-US" sz="1100" b="1" kern="0" dirty="0">
                  <a:solidFill>
                    <a:schemeClr val="bg1"/>
                  </a:solidFill>
                  <a:latin typeface="+mj-lt"/>
                  <a:ea typeface="Arial Unicode MS" pitchFamily="34" charset="-128"/>
                  <a:cs typeface="Arial Unicode MS" pitchFamily="34" charset="-128"/>
                </a:rPr>
                <a:t>Expert Access</a:t>
              </a:r>
            </a:p>
          </p:txBody>
        </p:sp>
      </p:grpSp>
      <p:sp>
        <p:nvSpPr>
          <p:cNvPr id="126" name="Oval 125">
            <a:extLst>
              <a:ext uri="{FF2B5EF4-FFF2-40B4-BE49-F238E27FC236}">
                <a16:creationId xmlns:a16="http://schemas.microsoft.com/office/drawing/2014/main" id="{0B08FDC2-FB0E-47E4-AE92-D788EC7764DA}"/>
              </a:ext>
            </a:extLst>
          </p:cNvPr>
          <p:cNvSpPr/>
          <p:nvPr/>
        </p:nvSpPr>
        <p:spPr bwMode="gray">
          <a:xfrm>
            <a:off x="5262300" y="2645519"/>
            <a:ext cx="1693842" cy="1632040"/>
          </a:xfrm>
          <a:prstGeom prst="ellipse">
            <a:avLst/>
          </a:prstGeom>
          <a:solidFill>
            <a:schemeClr val="bg1"/>
          </a:solidFill>
          <a:ln w="25400" algn="ctr">
            <a:solidFill>
              <a:schemeClr val="tx1">
                <a:lumMod val="65000"/>
                <a:lumOff val="35000"/>
              </a:schemeClr>
            </a:solidFill>
            <a:miter lim="800000"/>
            <a:headEnd/>
            <a:tailEnd/>
          </a:ln>
          <a:effectLst>
            <a:softEdge rad="38100"/>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27" name="Picture 126" descr="A close up of a logo&#10;&#10;Description generated with high confidence">
            <a:extLst>
              <a:ext uri="{FF2B5EF4-FFF2-40B4-BE49-F238E27FC236}">
                <a16:creationId xmlns:a16="http://schemas.microsoft.com/office/drawing/2014/main" id="{64C831AB-6715-4867-8B40-D729AB540E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1651" y="2894376"/>
            <a:ext cx="1064704" cy="1064704"/>
          </a:xfrm>
          <a:prstGeom prst="rect">
            <a:avLst/>
          </a:prstGeom>
        </p:spPr>
      </p:pic>
      <p:graphicFrame>
        <p:nvGraphicFramePr>
          <p:cNvPr id="64" name="Table 63">
            <a:extLst>
              <a:ext uri="{FF2B5EF4-FFF2-40B4-BE49-F238E27FC236}">
                <a16:creationId xmlns:a16="http://schemas.microsoft.com/office/drawing/2014/main" id="{D732F6A3-8635-455E-8933-8E4F44C941E9}"/>
              </a:ext>
            </a:extLst>
          </p:cNvPr>
          <p:cNvGraphicFramePr>
            <a:graphicFrameLocks noGrp="1"/>
          </p:cNvGraphicFramePr>
          <p:nvPr/>
        </p:nvGraphicFramePr>
        <p:xfrm>
          <a:off x="533445" y="5277501"/>
          <a:ext cx="11340001" cy="1127760"/>
        </p:xfrm>
        <a:graphic>
          <a:graphicData uri="http://schemas.openxmlformats.org/drawingml/2006/table">
            <a:tbl>
              <a:tblPr firstRow="1" bandRow="1">
                <a:tableStyleId>{2D5ABB26-0587-4C30-8999-92F81FD0307C}</a:tableStyleId>
              </a:tblPr>
              <a:tblGrid>
                <a:gridCol w="474297">
                  <a:extLst>
                    <a:ext uri="{9D8B030D-6E8A-4147-A177-3AD203B41FA5}">
                      <a16:colId xmlns:a16="http://schemas.microsoft.com/office/drawing/2014/main" val="4282924685"/>
                    </a:ext>
                  </a:extLst>
                </a:gridCol>
                <a:gridCol w="2242129">
                  <a:extLst>
                    <a:ext uri="{9D8B030D-6E8A-4147-A177-3AD203B41FA5}">
                      <a16:colId xmlns:a16="http://schemas.microsoft.com/office/drawing/2014/main" val="1114234796"/>
                    </a:ext>
                  </a:extLst>
                </a:gridCol>
                <a:gridCol w="474297">
                  <a:extLst>
                    <a:ext uri="{9D8B030D-6E8A-4147-A177-3AD203B41FA5}">
                      <a16:colId xmlns:a16="http://schemas.microsoft.com/office/drawing/2014/main" val="961156468"/>
                    </a:ext>
                  </a:extLst>
                </a:gridCol>
                <a:gridCol w="2242129">
                  <a:extLst>
                    <a:ext uri="{9D8B030D-6E8A-4147-A177-3AD203B41FA5}">
                      <a16:colId xmlns:a16="http://schemas.microsoft.com/office/drawing/2014/main" val="3462820532"/>
                    </a:ext>
                  </a:extLst>
                </a:gridCol>
                <a:gridCol w="474297">
                  <a:extLst>
                    <a:ext uri="{9D8B030D-6E8A-4147-A177-3AD203B41FA5}">
                      <a16:colId xmlns:a16="http://schemas.microsoft.com/office/drawing/2014/main" val="3703440742"/>
                    </a:ext>
                  </a:extLst>
                </a:gridCol>
                <a:gridCol w="2242129">
                  <a:extLst>
                    <a:ext uri="{9D8B030D-6E8A-4147-A177-3AD203B41FA5}">
                      <a16:colId xmlns:a16="http://schemas.microsoft.com/office/drawing/2014/main" val="1529365594"/>
                    </a:ext>
                  </a:extLst>
                </a:gridCol>
                <a:gridCol w="474297">
                  <a:extLst>
                    <a:ext uri="{9D8B030D-6E8A-4147-A177-3AD203B41FA5}">
                      <a16:colId xmlns:a16="http://schemas.microsoft.com/office/drawing/2014/main" val="1469808433"/>
                    </a:ext>
                  </a:extLst>
                </a:gridCol>
                <a:gridCol w="2242129">
                  <a:extLst>
                    <a:ext uri="{9D8B030D-6E8A-4147-A177-3AD203B41FA5}">
                      <a16:colId xmlns:a16="http://schemas.microsoft.com/office/drawing/2014/main" val="560709201"/>
                    </a:ext>
                  </a:extLst>
                </a:gridCol>
                <a:gridCol w="474297">
                  <a:extLst>
                    <a:ext uri="{9D8B030D-6E8A-4147-A177-3AD203B41FA5}">
                      <a16:colId xmlns:a16="http://schemas.microsoft.com/office/drawing/2014/main" val="2638896273"/>
                    </a:ext>
                  </a:extLst>
                </a:gridCol>
              </a:tblGrid>
              <a:tr h="320571">
                <a:tc gridSpan="9">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0" dirty="0">
                          <a:solidFill>
                            <a:schemeClr val="accent3"/>
                          </a:solidFill>
                          <a:latin typeface="+mn-lt"/>
                          <a:ea typeface="Arial Unicode MS" pitchFamily="34" charset="-128"/>
                          <a:cs typeface="Arial Unicode MS" pitchFamily="34" charset="-128"/>
                        </a:rPr>
                        <a:t>Your Benefits</a:t>
                      </a: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0" dirty="0">
                        <a:solidFill>
                          <a:schemeClr val="tx1"/>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0" dirty="0">
                        <a:solidFill>
                          <a:schemeClr val="tx1"/>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0" dirty="0">
                        <a:solidFill>
                          <a:schemeClr val="tx1"/>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0" dirty="0">
                        <a:solidFill>
                          <a:schemeClr val="tx1"/>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0" dirty="0">
                        <a:solidFill>
                          <a:schemeClr val="tx1"/>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0" dirty="0">
                        <a:solidFill>
                          <a:schemeClr val="tx1"/>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0" dirty="0">
                        <a:solidFill>
                          <a:schemeClr val="tx1"/>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0" dirty="0">
                        <a:solidFill>
                          <a:schemeClr val="tx1"/>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5669748"/>
                  </a:ext>
                </a:extLst>
              </a:tr>
              <a:tr h="396000">
                <a:tc>
                  <a:txBody>
                    <a:bodyPr/>
                    <a:lstStyle/>
                    <a:p>
                      <a:pPr>
                        <a:buClr>
                          <a:schemeClr val="accent1"/>
                        </a:buClr>
                      </a:pPr>
                      <a:endParaRPr lang="en-US" sz="1000" dirty="0">
                        <a:solidFill>
                          <a:srgbClr val="333333"/>
                        </a:solidFill>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Clr>
                          <a:schemeClr val="accent1"/>
                        </a:buClr>
                      </a:pPr>
                      <a:r>
                        <a:rPr lang="en-US" sz="1000" dirty="0">
                          <a:solidFill>
                            <a:srgbClr val="333333"/>
                          </a:solidFill>
                        </a:rPr>
                        <a:t>Advance digital skill level with interactive learning formats</a:t>
                      </a: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kern="0" dirty="0">
                        <a:solidFill>
                          <a:srgbClr val="00B0F0"/>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231"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latin typeface="+mn-lt"/>
                          <a:ea typeface="+mn-ea"/>
                          <a:cs typeface="+mn-cs"/>
                        </a:rPr>
                        <a:t>Maximize the value of your SAP solutions</a:t>
                      </a: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B0F0"/>
                      </a:solidFill>
                      <a:prstDash val="solid"/>
                      <a:round/>
                      <a:headEnd type="none" w="med" len="med"/>
                      <a:tailEnd type="none" w="med" len="med"/>
                    </a:lnB>
                  </a:tcPr>
                </a:tc>
                <a:tc rowSpan="2">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kern="0" dirty="0">
                        <a:solidFill>
                          <a:srgbClr val="00B0F0"/>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defTabSz="1088231"/>
                      <a:r>
                        <a:rPr lang="en-IE" sz="1000" kern="1200" noProof="0" dirty="0">
                          <a:solidFill>
                            <a:srgbClr val="000000"/>
                          </a:solidFill>
                          <a:latin typeface="+mn-lt"/>
                          <a:ea typeface="+mn-ea"/>
                          <a:cs typeface="+mn-cs"/>
                        </a:rPr>
                        <a:t>Get quick advice form SAP experts and peers</a:t>
                      </a: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B0F0"/>
                      </a:solidFill>
                      <a:prstDash val="solid"/>
                      <a:round/>
                      <a:headEnd type="none" w="med" len="med"/>
                      <a:tailEnd type="none" w="med" len="med"/>
                    </a:lnB>
                  </a:tcPr>
                </a:tc>
                <a:tc rowSpan="2">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kern="0" dirty="0">
                        <a:solidFill>
                          <a:srgbClr val="00B0F0"/>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1088231" rtl="0" eaLnBrk="1" fontAlgn="auto" latinLnBrk="0" hangingPunct="1">
                        <a:lnSpc>
                          <a:spcPct val="100000"/>
                        </a:lnSpc>
                        <a:spcBef>
                          <a:spcPts val="0"/>
                        </a:spcBef>
                        <a:spcAft>
                          <a:spcPts val="0"/>
                        </a:spcAft>
                        <a:buClrTx/>
                        <a:buSzTx/>
                        <a:buFontTx/>
                        <a:buNone/>
                        <a:tabLst/>
                        <a:defRPr/>
                      </a:pPr>
                      <a:r>
                        <a:rPr lang="en-US" sz="1000" dirty="0">
                          <a:solidFill>
                            <a:srgbClr val="333333"/>
                          </a:solidFill>
                        </a:rPr>
                        <a:t>Access to virtual events with leading specialists</a:t>
                      </a:r>
                      <a:endParaRPr lang="en-US" sz="1000" kern="1200" dirty="0">
                        <a:solidFill>
                          <a:srgbClr val="000000"/>
                        </a:solidFill>
                        <a:latin typeface="+mn-lt"/>
                        <a:ea typeface="+mn-ea"/>
                        <a:cs typeface="+mn-cs"/>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defTabSz="1088231"/>
                      <a:endParaRPr lang="en-US" sz="1000" kern="1200" dirty="0">
                        <a:solidFill>
                          <a:srgbClr val="000000"/>
                        </a:solidFill>
                        <a:latin typeface="+mn-lt"/>
                        <a:ea typeface="+mn-ea"/>
                        <a:cs typeface="+mn-cs"/>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100565423"/>
                  </a:ext>
                </a:extLst>
              </a:tr>
              <a:tr h="360000">
                <a:tc>
                  <a:txBody>
                    <a:bodyPr/>
                    <a:lstStyle/>
                    <a:p>
                      <a:pPr defTabSz="1088231">
                        <a:buClr>
                          <a:schemeClr val="accent1"/>
                        </a:buClr>
                      </a:pPr>
                      <a:endParaRPr lang="en-US" sz="1000" kern="1200" dirty="0">
                        <a:solidFill>
                          <a:srgbClr val="000000"/>
                        </a:solidFill>
                        <a:latin typeface="+mn-lt"/>
                        <a:ea typeface="+mn-ea"/>
                        <a:cs typeface="+mn-cs"/>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defTabSz="1088231">
                        <a:buClr>
                          <a:schemeClr val="accent1"/>
                        </a:buClr>
                      </a:pPr>
                      <a:r>
                        <a:rPr lang="en-US" sz="1000" kern="1200" dirty="0">
                          <a:solidFill>
                            <a:srgbClr val="000000"/>
                          </a:solidFill>
                          <a:latin typeface="+mn-lt"/>
                          <a:ea typeface="+mn-ea"/>
                          <a:cs typeface="+mn-cs"/>
                        </a:rPr>
                        <a:t>Achieve deployment and</a:t>
                      </a:r>
                    </a:p>
                    <a:p>
                      <a:pPr defTabSz="1088231">
                        <a:buClr>
                          <a:schemeClr val="accent1"/>
                        </a:buClr>
                      </a:pPr>
                      <a:r>
                        <a:rPr lang="en-US" sz="1000" kern="1200" dirty="0">
                          <a:solidFill>
                            <a:srgbClr val="000000"/>
                          </a:solidFill>
                          <a:latin typeface="+mn-lt"/>
                          <a:ea typeface="+mn-ea"/>
                          <a:cs typeface="+mn-cs"/>
                        </a:rPr>
                        <a:t>Operational goals</a:t>
                      </a: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b="0" kern="0" dirty="0">
                        <a:solidFill>
                          <a:schemeClr val="tx1"/>
                        </a:solidFill>
                        <a:latin typeface="BentonSans Book" panose="02000503000000020004" pitchFamily="2" charset="0"/>
                        <a:ea typeface="Arial" charset="0"/>
                        <a:cs typeface="Arial" panose="020B0604020202020204" pitchFamily="34" charset="0"/>
                      </a:endParaRPr>
                    </a:p>
                  </a:txBody>
                  <a:tcPr marL="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231" rtl="0" eaLnBrk="1" fontAlgn="auto" latinLnBrk="0" hangingPunct="1">
                        <a:lnSpc>
                          <a:spcPct val="100000"/>
                        </a:lnSpc>
                        <a:spcBef>
                          <a:spcPts val="0"/>
                        </a:spcBef>
                        <a:spcAft>
                          <a:spcPts val="0"/>
                        </a:spcAft>
                        <a:buClr>
                          <a:schemeClr val="accent1"/>
                        </a:buClr>
                        <a:buSzTx/>
                        <a:buFontTx/>
                        <a:buNone/>
                        <a:tabLst/>
                        <a:defRPr/>
                      </a:pPr>
                      <a:r>
                        <a:rPr lang="en-US" sz="1000" dirty="0">
                          <a:solidFill>
                            <a:srgbClr val="333333"/>
                          </a:solidFill>
                        </a:rPr>
                        <a:t>Reduce training expenditures</a:t>
                      </a:r>
                      <a:endParaRPr lang="en-US" sz="1000" kern="1200" dirty="0">
                        <a:solidFill>
                          <a:srgbClr val="000000"/>
                        </a:solidFill>
                        <a:latin typeface="+mn-lt"/>
                        <a:ea typeface="+mn-ea"/>
                        <a:cs typeface="+mn-cs"/>
                      </a:endParaRPr>
                    </a:p>
                    <a:p>
                      <a:pPr marL="0" marR="0" lvl="0" indent="0" algn="l" defTabSz="1088231" rtl="0" eaLnBrk="1" fontAlgn="auto" latinLnBrk="0" hangingPunct="1">
                        <a:lnSpc>
                          <a:spcPct val="100000"/>
                        </a:lnSpc>
                        <a:spcBef>
                          <a:spcPts val="0"/>
                        </a:spcBef>
                        <a:spcAft>
                          <a:spcPts val="0"/>
                        </a:spcAft>
                        <a:buClr>
                          <a:schemeClr val="accent1"/>
                        </a:buClr>
                        <a:buSzTx/>
                        <a:buFontTx/>
                        <a:buNone/>
                        <a:tabLst/>
                        <a:defRPr/>
                      </a:pPr>
                      <a:endParaRPr lang="en-US" sz="1000" dirty="0">
                        <a:solidFill>
                          <a:srgbClr val="333333"/>
                        </a:solidFill>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vMerge="1">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50" b="1" i="0" u="none" strike="noStrike" kern="0" cap="none" spc="0" normalizeH="0" baseline="0" noProof="0" dirty="0">
                        <a:ln>
                          <a:noFill/>
                        </a:ln>
                        <a:solidFill>
                          <a:schemeClr val="tx1"/>
                        </a:solidFill>
                        <a:effectLst/>
                        <a:uLnTx/>
                        <a:uFillTx/>
                        <a:latin typeface="BentonSans Book" panose="02000503000000020004" pitchFamily="2" charset="0"/>
                        <a:ea typeface="Arial" charset="0"/>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defTabSz="1088231"/>
                      <a:r>
                        <a:rPr lang="en-US" sz="1000" dirty="0">
                          <a:solidFill>
                            <a:srgbClr val="333333"/>
                          </a:solidFill>
                        </a:rPr>
                        <a:t>Easy access to latest news and releases</a:t>
                      </a:r>
                      <a:endParaRPr lang="en-US" sz="1000" kern="1200" dirty="0">
                        <a:solidFill>
                          <a:srgbClr val="000000"/>
                        </a:solidFill>
                        <a:latin typeface="+mn-lt"/>
                        <a:ea typeface="+mn-ea"/>
                        <a:cs typeface="+mn-cs"/>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noFill/>
                  </a:tcPr>
                </a:tc>
                <a:tc vMerge="1">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50" b="1" kern="0" dirty="0">
                        <a:solidFill>
                          <a:schemeClr val="tx1"/>
                        </a:solidFill>
                        <a:latin typeface="BentonSans Book" panose="02000503000000020004" pitchFamily="2" charset="0"/>
                        <a:ea typeface="Arial" charset="0"/>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defTabSz="1088231"/>
                      <a:r>
                        <a:rPr lang="en-IE" sz="1000" kern="1200" noProof="0" dirty="0">
                          <a:solidFill>
                            <a:srgbClr val="000000"/>
                          </a:solidFill>
                          <a:latin typeface="+mn-lt"/>
                          <a:ea typeface="+mn-ea"/>
                          <a:cs typeface="+mn-cs"/>
                        </a:rPr>
                        <a:t>Record</a:t>
                      </a:r>
                      <a:r>
                        <a:rPr lang="de-DE" sz="1000" kern="1200" dirty="0">
                          <a:solidFill>
                            <a:srgbClr val="000000"/>
                          </a:solidFill>
                          <a:latin typeface="+mn-lt"/>
                          <a:ea typeface="+mn-ea"/>
                          <a:cs typeface="+mn-cs"/>
                        </a:rPr>
                        <a:t> </a:t>
                      </a:r>
                      <a:r>
                        <a:rPr lang="en-IE" sz="1000" kern="1200" noProof="0" dirty="0">
                          <a:solidFill>
                            <a:srgbClr val="000000"/>
                          </a:solidFill>
                          <a:latin typeface="+mn-lt"/>
                          <a:ea typeface="+mn-ea"/>
                          <a:cs typeface="+mn-cs"/>
                        </a:rPr>
                        <a:t>of</a:t>
                      </a:r>
                      <a:r>
                        <a:rPr lang="en-US" sz="1000" kern="1200" dirty="0">
                          <a:solidFill>
                            <a:srgbClr val="000000"/>
                          </a:solidFill>
                          <a:latin typeface="+mn-lt"/>
                          <a:ea typeface="+mn-ea"/>
                          <a:cs typeface="+mn-cs"/>
                        </a:rPr>
                        <a:t> learning accomplishments</a:t>
                      </a: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u="sng" kern="0" dirty="0">
                        <a:solidFill>
                          <a:srgbClr val="00B0F0"/>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403592085"/>
                  </a:ext>
                </a:extLst>
              </a:tr>
            </a:tbl>
          </a:graphicData>
        </a:graphic>
      </p:graphicFrame>
      <p:pic>
        <p:nvPicPr>
          <p:cNvPr id="61" name="Picture 60" descr="A picture containing building&#10;&#10;Description generated with high confidence">
            <a:extLst>
              <a:ext uri="{FF2B5EF4-FFF2-40B4-BE49-F238E27FC236}">
                <a16:creationId xmlns:a16="http://schemas.microsoft.com/office/drawing/2014/main" id="{68C5F9F3-7B44-4A7A-B872-8C5CA45616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0056" y="5661274"/>
            <a:ext cx="344219" cy="344219"/>
          </a:xfrm>
          <a:prstGeom prst="rect">
            <a:avLst/>
          </a:prstGeom>
        </p:spPr>
      </p:pic>
      <p:pic>
        <p:nvPicPr>
          <p:cNvPr id="143" name="Picture 142" descr="A picture containing object&#10;&#10;Description generated with very high confidence">
            <a:extLst>
              <a:ext uri="{FF2B5EF4-FFF2-40B4-BE49-F238E27FC236}">
                <a16:creationId xmlns:a16="http://schemas.microsoft.com/office/drawing/2014/main" id="{E1AC3C9C-D70F-4703-BD6E-29533748CE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8518" y="6135518"/>
            <a:ext cx="269743" cy="269743"/>
          </a:xfrm>
          <a:prstGeom prst="rect">
            <a:avLst/>
          </a:prstGeom>
        </p:spPr>
      </p:pic>
      <p:pic>
        <p:nvPicPr>
          <p:cNvPr id="5" name="Picture 4">
            <a:extLst>
              <a:ext uri="{FF2B5EF4-FFF2-40B4-BE49-F238E27FC236}">
                <a16:creationId xmlns:a16="http://schemas.microsoft.com/office/drawing/2014/main" id="{CD35B6A6-1563-4E72-A562-4C996B117089}"/>
              </a:ext>
            </a:extLst>
          </p:cNvPr>
          <p:cNvPicPr>
            <a:picLocks noChangeAspect="1"/>
          </p:cNvPicPr>
          <p:nvPr/>
        </p:nvPicPr>
        <p:blipFill>
          <a:blip r:embed="rId6"/>
          <a:stretch>
            <a:fillRect/>
          </a:stretch>
        </p:blipFill>
        <p:spPr>
          <a:xfrm>
            <a:off x="8843583" y="5636762"/>
            <a:ext cx="320277" cy="320277"/>
          </a:xfrm>
          <a:prstGeom prst="rect">
            <a:avLst/>
          </a:prstGeom>
        </p:spPr>
      </p:pic>
      <p:pic>
        <p:nvPicPr>
          <p:cNvPr id="7" name="Picture 6">
            <a:extLst>
              <a:ext uri="{FF2B5EF4-FFF2-40B4-BE49-F238E27FC236}">
                <a16:creationId xmlns:a16="http://schemas.microsoft.com/office/drawing/2014/main" id="{78F83F3A-7BB3-4DFB-9BA5-595EA1E77BF0}"/>
              </a:ext>
            </a:extLst>
          </p:cNvPr>
          <p:cNvPicPr>
            <a:picLocks noChangeAspect="1"/>
          </p:cNvPicPr>
          <p:nvPr/>
        </p:nvPicPr>
        <p:blipFill>
          <a:blip r:embed="rId7"/>
          <a:stretch>
            <a:fillRect/>
          </a:stretch>
        </p:blipFill>
        <p:spPr>
          <a:xfrm>
            <a:off x="3356467" y="6045011"/>
            <a:ext cx="313939" cy="314242"/>
          </a:xfrm>
          <a:prstGeom prst="rect">
            <a:avLst/>
          </a:prstGeom>
        </p:spPr>
      </p:pic>
      <p:pic>
        <p:nvPicPr>
          <p:cNvPr id="9" name="Picture 8">
            <a:extLst>
              <a:ext uri="{FF2B5EF4-FFF2-40B4-BE49-F238E27FC236}">
                <a16:creationId xmlns:a16="http://schemas.microsoft.com/office/drawing/2014/main" id="{A3785685-9012-4066-9B3A-E7F2D1478BEA}"/>
              </a:ext>
            </a:extLst>
          </p:cNvPr>
          <p:cNvPicPr>
            <a:picLocks noChangeAspect="1"/>
          </p:cNvPicPr>
          <p:nvPr/>
        </p:nvPicPr>
        <p:blipFill>
          <a:blip r:embed="rId8"/>
          <a:stretch>
            <a:fillRect/>
          </a:stretch>
        </p:blipFill>
        <p:spPr>
          <a:xfrm>
            <a:off x="6081890" y="6073719"/>
            <a:ext cx="347353" cy="347353"/>
          </a:xfrm>
          <a:prstGeom prst="rect">
            <a:avLst/>
          </a:prstGeom>
        </p:spPr>
      </p:pic>
      <p:pic>
        <p:nvPicPr>
          <p:cNvPr id="11" name="Picture 10">
            <a:extLst>
              <a:ext uri="{FF2B5EF4-FFF2-40B4-BE49-F238E27FC236}">
                <a16:creationId xmlns:a16="http://schemas.microsoft.com/office/drawing/2014/main" id="{C1DE7B23-E3AE-4D93-8296-C382226131CE}"/>
              </a:ext>
            </a:extLst>
          </p:cNvPr>
          <p:cNvPicPr>
            <a:picLocks noChangeAspect="1"/>
          </p:cNvPicPr>
          <p:nvPr/>
        </p:nvPicPr>
        <p:blipFill>
          <a:blip r:embed="rId9"/>
          <a:stretch>
            <a:fillRect/>
          </a:stretch>
        </p:blipFill>
        <p:spPr>
          <a:xfrm>
            <a:off x="602907" y="5605535"/>
            <a:ext cx="382732" cy="382732"/>
          </a:xfrm>
          <a:prstGeom prst="rect">
            <a:avLst/>
          </a:prstGeom>
        </p:spPr>
      </p:pic>
      <p:pic>
        <p:nvPicPr>
          <p:cNvPr id="13" name="Picture 12">
            <a:extLst>
              <a:ext uri="{FF2B5EF4-FFF2-40B4-BE49-F238E27FC236}">
                <a16:creationId xmlns:a16="http://schemas.microsoft.com/office/drawing/2014/main" id="{0FDEA914-84CB-4206-ADC9-79BE366DF264}"/>
              </a:ext>
            </a:extLst>
          </p:cNvPr>
          <p:cNvPicPr>
            <a:picLocks noChangeAspect="1"/>
          </p:cNvPicPr>
          <p:nvPr/>
        </p:nvPicPr>
        <p:blipFill>
          <a:blip r:embed="rId10"/>
          <a:stretch>
            <a:fillRect/>
          </a:stretch>
        </p:blipFill>
        <p:spPr>
          <a:xfrm>
            <a:off x="3356467" y="5635387"/>
            <a:ext cx="340726" cy="340726"/>
          </a:xfrm>
          <a:prstGeom prst="rect">
            <a:avLst/>
          </a:prstGeom>
        </p:spPr>
      </p:pic>
      <p:pic>
        <p:nvPicPr>
          <p:cNvPr id="15" name="Picture 14">
            <a:extLst>
              <a:ext uri="{FF2B5EF4-FFF2-40B4-BE49-F238E27FC236}">
                <a16:creationId xmlns:a16="http://schemas.microsoft.com/office/drawing/2014/main" id="{86B154DD-26B0-4B6C-B521-C579475F5D93}"/>
              </a:ext>
            </a:extLst>
          </p:cNvPr>
          <p:cNvPicPr>
            <a:picLocks noChangeAspect="1"/>
          </p:cNvPicPr>
          <p:nvPr/>
        </p:nvPicPr>
        <p:blipFill>
          <a:blip r:embed="rId11"/>
          <a:stretch>
            <a:fillRect/>
          </a:stretch>
        </p:blipFill>
        <p:spPr>
          <a:xfrm>
            <a:off x="599863" y="6026282"/>
            <a:ext cx="378979" cy="378979"/>
          </a:xfrm>
          <a:prstGeom prst="rect">
            <a:avLst/>
          </a:prstGeom>
        </p:spPr>
      </p:pic>
      <p:sp>
        <p:nvSpPr>
          <p:cNvPr id="46" name="Title 1">
            <a:extLst>
              <a:ext uri="{FF2B5EF4-FFF2-40B4-BE49-F238E27FC236}">
                <a16:creationId xmlns:a16="http://schemas.microsoft.com/office/drawing/2014/main" id="{86B0B750-468C-448E-B81B-91B800D44050}"/>
              </a:ext>
            </a:extLst>
          </p:cNvPr>
          <p:cNvSpPr txBox="1">
            <a:spLocks/>
          </p:cNvSpPr>
          <p:nvPr/>
        </p:nvSpPr>
        <p:spPr bwMode="black">
          <a:xfrm>
            <a:off x="516371" y="132360"/>
            <a:ext cx="10420136" cy="738664"/>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dirty="0"/>
              <a:t>GETTING STARTED with Collaboration</a:t>
            </a:r>
            <a:br>
              <a:rPr lang="en-US" dirty="0"/>
            </a:br>
            <a:r>
              <a:rPr lang="en-US" b="0" dirty="0"/>
              <a:t>SAP Enterprise Support–next-generation value maps</a:t>
            </a:r>
          </a:p>
        </p:txBody>
      </p:sp>
    </p:spTree>
    <p:extLst>
      <p:ext uri="{BB962C8B-B14F-4D97-AF65-F5344CB8AC3E}">
        <p14:creationId xmlns:p14="http://schemas.microsoft.com/office/powerpoint/2010/main" val="3240408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a:extLst>
              <a:ext uri="{FF2B5EF4-FFF2-40B4-BE49-F238E27FC236}">
                <a16:creationId xmlns:a16="http://schemas.microsoft.com/office/drawing/2014/main" id="{0B8B1557-44CC-46B8-8F7D-ACB79CEAD0DA}"/>
              </a:ext>
            </a:extLst>
          </p:cNvPr>
          <p:cNvGraphicFramePr>
            <a:graphicFrameLocks noGrp="1"/>
          </p:cNvGraphicFramePr>
          <p:nvPr/>
        </p:nvGraphicFramePr>
        <p:xfrm>
          <a:off x="505470" y="1134517"/>
          <a:ext cx="6409686" cy="5112416"/>
        </p:xfrm>
        <a:graphic>
          <a:graphicData uri="http://schemas.openxmlformats.org/drawingml/2006/table">
            <a:tbl>
              <a:tblPr firstRow="1" bandRow="1">
                <a:tableStyleId>{2D5ABB26-0587-4C30-8999-92F81FD0307C}</a:tableStyleId>
              </a:tblPr>
              <a:tblGrid>
                <a:gridCol w="3060000">
                  <a:extLst>
                    <a:ext uri="{9D8B030D-6E8A-4147-A177-3AD203B41FA5}">
                      <a16:colId xmlns:a16="http://schemas.microsoft.com/office/drawing/2014/main" val="1114234796"/>
                    </a:ext>
                  </a:extLst>
                </a:gridCol>
                <a:gridCol w="466531">
                  <a:extLst>
                    <a:ext uri="{9D8B030D-6E8A-4147-A177-3AD203B41FA5}">
                      <a16:colId xmlns:a16="http://schemas.microsoft.com/office/drawing/2014/main" val="1250486656"/>
                    </a:ext>
                  </a:extLst>
                </a:gridCol>
                <a:gridCol w="2883155">
                  <a:extLst>
                    <a:ext uri="{9D8B030D-6E8A-4147-A177-3AD203B41FA5}">
                      <a16:colId xmlns:a16="http://schemas.microsoft.com/office/drawing/2014/main" val="2031894844"/>
                    </a:ext>
                  </a:extLst>
                </a:gridCol>
              </a:tblGrid>
              <a:tr h="639052">
                <a:tc gridSpan="3">
                  <a:txBody>
                    <a:bodyPr/>
                    <a:lstStyle/>
                    <a:p>
                      <a:pPr marL="0" marR="0" lvl="0" indent="0" algn="ctr"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kern="0" dirty="0">
                          <a:solidFill>
                            <a:schemeClr val="tx1"/>
                          </a:solidFill>
                          <a:latin typeface="+mn-lt"/>
                          <a:ea typeface="Arial Unicode MS" pitchFamily="34" charset="-128"/>
                          <a:cs typeface="Arial Unicode MS" pitchFamily="34" charset="-128"/>
                        </a:rPr>
                        <a:t>Available SAP Enterprise Support value maps</a:t>
                      </a: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0" dirty="0">
                        <a:solidFill>
                          <a:schemeClr val="tx1"/>
                        </a:solidFill>
                        <a:latin typeface="BentonSans Book" panose="02000503000000020004" pitchFamily="2" charset="0"/>
                        <a:ea typeface="Arial Unicode MS" pitchFamily="34" charset="-128"/>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0" noProof="0" dirty="0">
                        <a:solidFill>
                          <a:schemeClr val="tx1"/>
                        </a:solidFill>
                        <a:latin typeface="BentonSans Book" panose="02000503000000020004" pitchFamily="2" charset="0"/>
                        <a:ea typeface="Arial" charset="0"/>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9403398"/>
                  </a:ext>
                </a:extLst>
              </a:tr>
              <a:tr h="639052">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2">
                            <a:extLst>
                              <a:ext uri="{A12FA001-AC4F-418D-AE19-62706E023703}">
                                <ahyp:hlinkClr xmlns:ahyp="http://schemas.microsoft.com/office/drawing/2018/hyperlinkcolor" val="tx"/>
                              </a:ext>
                            </a:extLst>
                          </a:hlinkClick>
                        </a:rPr>
                        <a:t>SAP S/4HANA</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none" kern="0" dirty="0">
                        <a:solidFill>
                          <a:schemeClr val="tx1"/>
                        </a:solidFill>
                        <a:latin typeface="+mn-lt"/>
                        <a:ea typeface="Arial Unicode MS" pitchFamily="34" charset="-128"/>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3">
                            <a:extLst>
                              <a:ext uri="{A12FA001-AC4F-418D-AE19-62706E023703}">
                                <ahyp:hlinkClr xmlns:ahyp="http://schemas.microsoft.com/office/drawing/2018/hyperlinkcolor" val="tx"/>
                              </a:ext>
                            </a:extLst>
                          </a:hlinkClick>
                        </a:rPr>
                        <a:t>SAP Business Technology Platform</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735087"/>
                  </a:ext>
                </a:extLst>
              </a:tr>
              <a:tr h="639052">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4">
                            <a:extLst>
                              <a:ext uri="{A12FA001-AC4F-418D-AE19-62706E023703}">
                                <ahyp:hlinkClr xmlns:ahyp="http://schemas.microsoft.com/office/drawing/2018/hyperlinkcolor" val="tx"/>
                              </a:ext>
                            </a:extLst>
                          </a:hlinkClick>
                        </a:rPr>
                        <a:t>SAP S/4HANA Cloud</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none" kern="0" dirty="0">
                        <a:solidFill>
                          <a:schemeClr val="tx1"/>
                        </a:solidFill>
                        <a:latin typeface="+mn-lt"/>
                        <a:ea typeface="Arial" charset="0"/>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5">
                            <a:extLst>
                              <a:ext uri="{A12FA001-AC4F-418D-AE19-62706E023703}">
                                <ahyp:hlinkClr xmlns:ahyp="http://schemas.microsoft.com/office/drawing/2018/hyperlinkcolor" val="tx"/>
                              </a:ext>
                            </a:extLst>
                          </a:hlinkClick>
                        </a:rPr>
                        <a:t>Application Lifecycle Management</a:t>
                      </a:r>
                      <a:endParaRPr lang="en-US" sz="1200" b="1" u="none" kern="0" noProof="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4132883"/>
                  </a:ext>
                </a:extLst>
              </a:tr>
              <a:tr h="639052">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6">
                            <a:extLst>
                              <a:ext uri="{A12FA001-AC4F-418D-AE19-62706E023703}">
                                <ahyp:hlinkClr xmlns:ahyp="http://schemas.microsoft.com/office/drawing/2018/hyperlinkcolor" val="tx"/>
                              </a:ext>
                            </a:extLst>
                          </a:hlinkClick>
                        </a:rPr>
                        <a:t>SAP S/4HANA Cloud, private edition  </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none" kern="0" dirty="0">
                        <a:solidFill>
                          <a:schemeClr val="tx1"/>
                        </a:solidFill>
                        <a:latin typeface="+mn-lt"/>
                        <a:ea typeface="Arial" charset="0"/>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7">
                            <a:extLst>
                              <a:ext uri="{A12FA001-AC4F-418D-AE19-62706E023703}">
                                <ahyp:hlinkClr xmlns:ahyp="http://schemas.microsoft.com/office/drawing/2018/hyperlinkcolor" val="tx"/>
                              </a:ext>
                            </a:extLst>
                          </a:hlinkClick>
                        </a:rPr>
                        <a:t>Business Process Intelligence </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49158"/>
                  </a:ext>
                </a:extLst>
              </a:tr>
              <a:tr h="639052">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8">
                            <a:extLst>
                              <a:ext uri="{A12FA001-AC4F-418D-AE19-62706E023703}">
                                <ahyp:hlinkClr xmlns:ahyp="http://schemas.microsoft.com/office/drawing/2018/hyperlinkcolor" val="tx"/>
                              </a:ext>
                            </a:extLst>
                          </a:hlinkClick>
                        </a:rPr>
                        <a:t>SAP SuccessFactors </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none" kern="0" dirty="0">
                        <a:solidFill>
                          <a:schemeClr val="tx1"/>
                        </a:solidFill>
                        <a:latin typeface="+mn-lt"/>
                        <a:ea typeface="Arial" charset="0"/>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9">
                            <a:extLst>
                              <a:ext uri="{A12FA001-AC4F-418D-AE19-62706E023703}">
                                <ahyp:hlinkClr xmlns:ahyp="http://schemas.microsoft.com/office/drawing/2018/hyperlinkcolor" val="tx"/>
                              </a:ext>
                            </a:extLst>
                          </a:hlinkClick>
                        </a:rPr>
                        <a:t>Business Process Improvement</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043478"/>
                  </a:ext>
                </a:extLst>
              </a:tr>
              <a:tr h="639052">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10">
                            <a:extLst>
                              <a:ext uri="{A12FA001-AC4F-418D-AE19-62706E023703}">
                                <ahyp:hlinkClr xmlns:ahyp="http://schemas.microsoft.com/office/drawing/2018/hyperlinkcolor" val="tx"/>
                              </a:ext>
                            </a:extLst>
                          </a:hlinkClick>
                        </a:rPr>
                        <a:t>SAP Customer Experience solutions</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endParaRPr lang="en-US" sz="1200" b="0" u="none" kern="0" dirty="0">
                        <a:solidFill>
                          <a:schemeClr val="tx1"/>
                        </a:solidFill>
                        <a:latin typeface="+mn-lt"/>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11">
                            <a:extLst>
                              <a:ext uri="{A12FA001-AC4F-418D-AE19-62706E023703}">
                                <ahyp:hlinkClr xmlns:ahyp="http://schemas.microsoft.com/office/drawing/2018/hyperlinkcolor" val="tx"/>
                              </a:ext>
                            </a:extLst>
                          </a:hlinkClick>
                        </a:rPr>
                        <a:t>Data Volume Management</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8301726"/>
                  </a:ext>
                </a:extLst>
              </a:tr>
              <a:tr h="639052">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noProof="0" dirty="0">
                          <a:solidFill>
                            <a:schemeClr val="accent3"/>
                          </a:solidFill>
                          <a:latin typeface="+mn-lt"/>
                          <a:ea typeface="Arial Unicode MS" pitchFamily="34" charset="-128"/>
                          <a:cs typeface="Arial Unicode MS" pitchFamily="34" charset="-128"/>
                          <a:hlinkClick r:id="rId12">
                            <a:extLst>
                              <a:ext uri="{A12FA001-AC4F-418D-AE19-62706E023703}">
                                <ahyp:hlinkClr xmlns:ahyp="http://schemas.microsoft.com/office/drawing/2018/hyperlinkcolor" val="tx"/>
                              </a:ext>
                            </a:extLst>
                          </a:hlinkClick>
                        </a:rPr>
                        <a:t>SAP Analytics Solutions </a:t>
                      </a:r>
                      <a:endParaRPr lang="en-US" sz="1200" b="1" u="none" kern="0" noProof="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endParaRPr lang="en-US" sz="1200" b="0" u="none" kern="0" dirty="0">
                        <a:solidFill>
                          <a:schemeClr val="tx1"/>
                        </a:solidFill>
                        <a:latin typeface="+mn-lt"/>
                        <a:ea typeface="Arial" charset="0"/>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13">
                            <a:extLst>
                              <a:ext uri="{A12FA001-AC4F-418D-AE19-62706E023703}">
                                <ahyp:hlinkClr xmlns:ahyp="http://schemas.microsoft.com/office/drawing/2018/hyperlinkcolor" val="tx"/>
                              </a:ext>
                            </a:extLst>
                          </a:hlinkClick>
                        </a:rPr>
                        <a:t>Security</a:t>
                      </a:r>
                      <a:endParaRPr lang="en-US" sz="1200" b="1" u="none" kern="0" noProof="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2722158"/>
                  </a:ext>
                </a:extLst>
              </a:tr>
              <a:tr h="639052">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noProof="0" dirty="0">
                          <a:solidFill>
                            <a:schemeClr val="accent3"/>
                          </a:solidFill>
                          <a:latin typeface="+mn-lt"/>
                          <a:ea typeface="Arial Unicode MS" pitchFamily="34" charset="-128"/>
                          <a:cs typeface="Arial Unicode MS" pitchFamily="34" charset="-128"/>
                          <a:hlinkClick r:id="rId14">
                            <a:extLst>
                              <a:ext uri="{A12FA001-AC4F-418D-AE19-62706E023703}">
                                <ahyp:hlinkClr xmlns:ahyp="http://schemas.microsoft.com/office/drawing/2018/hyperlinkcolor" val="tx"/>
                              </a:ext>
                            </a:extLst>
                          </a:hlinkClick>
                        </a:rPr>
                        <a:t>SAP Ariba </a:t>
                      </a:r>
                      <a:endParaRPr lang="en-US" sz="1200" b="1" u="none" kern="0" noProof="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endParaRPr lang="en-US" sz="1200" b="0" u="none" kern="0" dirty="0">
                        <a:solidFill>
                          <a:schemeClr val="tx1"/>
                        </a:solidFill>
                        <a:latin typeface="+mn-lt"/>
                        <a:ea typeface="Arial" charset="0"/>
                        <a:cs typeface="Arial" panose="020B0604020202020204" pitchFamily="34" charset="0"/>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0" dirty="0">
                          <a:solidFill>
                            <a:schemeClr val="accent3"/>
                          </a:solidFill>
                          <a:latin typeface="+mn-lt"/>
                          <a:ea typeface="Arial Unicode MS" pitchFamily="34" charset="-128"/>
                          <a:cs typeface="Arial Unicode MS" pitchFamily="34" charset="-128"/>
                          <a:hlinkClick r:id="rId15">
                            <a:extLst>
                              <a:ext uri="{A12FA001-AC4F-418D-AE19-62706E023703}">
                                <ahyp:hlinkClr xmlns:ahyp="http://schemas.microsoft.com/office/drawing/2018/hyperlinkcolor" val="tx"/>
                              </a:ext>
                            </a:extLst>
                          </a:hlinkClick>
                        </a:rPr>
                        <a:t>SAP Jam Collaboration</a:t>
                      </a:r>
                      <a:endParaRPr lang="en-US" sz="1200" b="1" u="none" kern="0" dirty="0">
                        <a:solidFill>
                          <a:schemeClr val="accent3"/>
                        </a:solidFill>
                        <a:latin typeface="+mn-lt"/>
                        <a:ea typeface="Arial Unicode MS" pitchFamily="34" charset="-128"/>
                        <a:cs typeface="Arial Unicode MS" pitchFamily="34" charset="-128"/>
                      </a:endParaRPr>
                    </a:p>
                  </a:txBody>
                  <a:tcPr marL="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48270"/>
                  </a:ext>
                </a:extLst>
              </a:tr>
            </a:tbl>
          </a:graphicData>
        </a:graphic>
      </p:graphicFrame>
      <p:pic>
        <p:nvPicPr>
          <p:cNvPr id="28" name="Picture 27" descr="A close up of a logo&#10;&#10;Description generated with very high confidence">
            <a:extLst>
              <a:ext uri="{FF2B5EF4-FFF2-40B4-BE49-F238E27FC236}">
                <a16:creationId xmlns:a16="http://schemas.microsoft.com/office/drawing/2014/main" id="{00B6A032-7A79-4C25-B187-25361796604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13523" y="2088181"/>
            <a:ext cx="492041" cy="492041"/>
          </a:xfrm>
          <a:prstGeom prst="rect">
            <a:avLst/>
          </a:prstGeom>
        </p:spPr>
      </p:pic>
      <p:sp>
        <p:nvSpPr>
          <p:cNvPr id="48" name="Title 4">
            <a:extLst>
              <a:ext uri="{FF2B5EF4-FFF2-40B4-BE49-F238E27FC236}">
                <a16:creationId xmlns:a16="http://schemas.microsoft.com/office/drawing/2014/main" id="{89787BF1-D4E2-45C7-BF59-260BBCED3AA1}"/>
              </a:ext>
            </a:extLst>
          </p:cNvPr>
          <p:cNvSpPr txBox="1">
            <a:spLocks/>
          </p:cNvSpPr>
          <p:nvPr/>
        </p:nvSpPr>
        <p:spPr bwMode="black">
          <a:xfrm>
            <a:off x="505295" y="457409"/>
            <a:ext cx="11245036" cy="677108"/>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dirty="0"/>
              <a:t>SAP Enterprise Support Value Maps </a:t>
            </a:r>
            <a:br>
              <a:rPr lang="en-US" dirty="0"/>
            </a:br>
            <a:r>
              <a:rPr lang="en-US" sz="2000" b="0" dirty="0"/>
              <a:t>Portfolio</a:t>
            </a:r>
            <a:endParaRPr lang="de-DE" b="0" dirty="0"/>
          </a:p>
        </p:txBody>
      </p:sp>
      <p:pic>
        <p:nvPicPr>
          <p:cNvPr id="49" name="Picture 48" descr="A close up of a logo&#10;&#10;Description generated with very high confidence">
            <a:extLst>
              <a:ext uri="{FF2B5EF4-FFF2-40B4-BE49-F238E27FC236}">
                <a16:creationId xmlns:a16="http://schemas.microsoft.com/office/drawing/2014/main" id="{689BBE48-E63F-4B38-A32E-4EF374C5219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03998" y="2726356"/>
            <a:ext cx="492041" cy="492041"/>
          </a:xfrm>
          <a:prstGeom prst="rect">
            <a:avLst/>
          </a:prstGeom>
        </p:spPr>
      </p:pic>
      <p:pic>
        <p:nvPicPr>
          <p:cNvPr id="50" name="Picture 49" descr="A close up of a logo&#10;&#10;Description generated with very high confidence">
            <a:extLst>
              <a:ext uri="{FF2B5EF4-FFF2-40B4-BE49-F238E27FC236}">
                <a16:creationId xmlns:a16="http://schemas.microsoft.com/office/drawing/2014/main" id="{6F01F1FE-A7D7-4A60-8FB0-5CB36A9E9D0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13523" y="3369616"/>
            <a:ext cx="492041" cy="492041"/>
          </a:xfrm>
          <a:prstGeom prst="rect">
            <a:avLst/>
          </a:prstGeom>
        </p:spPr>
      </p:pic>
      <p:pic>
        <p:nvPicPr>
          <p:cNvPr id="51" name="Picture 50" descr="A close up of a logo&#10;&#10;Description generated with very high confidence">
            <a:extLst>
              <a:ext uri="{FF2B5EF4-FFF2-40B4-BE49-F238E27FC236}">
                <a16:creationId xmlns:a16="http://schemas.microsoft.com/office/drawing/2014/main" id="{5ECA4EA7-53DA-4397-85A8-35B9AC021DA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13523" y="4007791"/>
            <a:ext cx="492041" cy="492041"/>
          </a:xfrm>
          <a:prstGeom prst="rect">
            <a:avLst/>
          </a:prstGeom>
        </p:spPr>
      </p:pic>
      <p:pic>
        <p:nvPicPr>
          <p:cNvPr id="52" name="Picture 51" descr="A close up of a logo&#10;&#10;Description generated with very high confidence">
            <a:extLst>
              <a:ext uri="{FF2B5EF4-FFF2-40B4-BE49-F238E27FC236}">
                <a16:creationId xmlns:a16="http://schemas.microsoft.com/office/drawing/2014/main" id="{B9BF87DA-4A62-44EF-AA19-AB10265CA5E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18612" y="4645966"/>
            <a:ext cx="492041" cy="492041"/>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2033358-E2D8-4535-A207-1C386C27333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13523" y="5293666"/>
            <a:ext cx="492041" cy="492041"/>
          </a:xfrm>
          <a:prstGeom prst="rect">
            <a:avLst/>
          </a:prstGeom>
        </p:spPr>
      </p:pic>
      <p:pic>
        <p:nvPicPr>
          <p:cNvPr id="54" name="Picture 53" descr="A close up of a logo&#10;&#10;Description generated with very high confidence">
            <a:extLst>
              <a:ext uri="{FF2B5EF4-FFF2-40B4-BE49-F238E27FC236}">
                <a16:creationId xmlns:a16="http://schemas.microsoft.com/office/drawing/2014/main" id="{BF3142C5-69C9-4284-99A2-91569D11D48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669136" y="2094967"/>
            <a:ext cx="492041" cy="492041"/>
          </a:xfrm>
          <a:prstGeom prst="rect">
            <a:avLst/>
          </a:prstGeom>
        </p:spPr>
      </p:pic>
      <p:pic>
        <p:nvPicPr>
          <p:cNvPr id="55" name="Picture 54" descr="A close up of a logo&#10;&#10;Description generated with very high confidence">
            <a:extLst>
              <a:ext uri="{FF2B5EF4-FFF2-40B4-BE49-F238E27FC236}">
                <a16:creationId xmlns:a16="http://schemas.microsoft.com/office/drawing/2014/main" id="{FBF30792-55CB-400C-A9A4-E2B7726A8D6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659611" y="2733142"/>
            <a:ext cx="492041" cy="492041"/>
          </a:xfrm>
          <a:prstGeom prst="rect">
            <a:avLst/>
          </a:prstGeom>
        </p:spPr>
      </p:pic>
      <p:pic>
        <p:nvPicPr>
          <p:cNvPr id="56" name="Picture 55" descr="A close up of a logo&#10;&#10;Description generated with very high confidence">
            <a:extLst>
              <a:ext uri="{FF2B5EF4-FFF2-40B4-BE49-F238E27FC236}">
                <a16:creationId xmlns:a16="http://schemas.microsoft.com/office/drawing/2014/main" id="{C2C1AC5B-4153-40BF-AC9C-57A99E4FA72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669136" y="3376402"/>
            <a:ext cx="492041" cy="492041"/>
          </a:xfrm>
          <a:prstGeom prst="rect">
            <a:avLst/>
          </a:prstGeom>
        </p:spPr>
      </p:pic>
      <p:pic>
        <p:nvPicPr>
          <p:cNvPr id="57" name="Picture 56" descr="A close up of a logo&#10;&#10;Description generated with very high confidence">
            <a:extLst>
              <a:ext uri="{FF2B5EF4-FFF2-40B4-BE49-F238E27FC236}">
                <a16:creationId xmlns:a16="http://schemas.microsoft.com/office/drawing/2014/main" id="{12154A69-4266-4D50-8334-DB0B800BFCC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669136" y="4014577"/>
            <a:ext cx="492041" cy="492041"/>
          </a:xfrm>
          <a:prstGeom prst="rect">
            <a:avLst/>
          </a:prstGeom>
        </p:spPr>
      </p:pic>
      <p:pic>
        <p:nvPicPr>
          <p:cNvPr id="58" name="Picture 57" descr="A close up of a logo&#10;&#10;Description generated with very high confidence">
            <a:extLst>
              <a:ext uri="{FF2B5EF4-FFF2-40B4-BE49-F238E27FC236}">
                <a16:creationId xmlns:a16="http://schemas.microsoft.com/office/drawing/2014/main" id="{DD2E2461-3799-444B-AFED-C82AAB1196E4}"/>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674225" y="4652752"/>
            <a:ext cx="492041" cy="492041"/>
          </a:xfrm>
          <a:prstGeom prst="rect">
            <a:avLst/>
          </a:prstGeom>
        </p:spPr>
      </p:pic>
      <p:pic>
        <p:nvPicPr>
          <p:cNvPr id="59" name="Picture 58" descr="A close up of a logo&#10;&#10;Description generated with very high confidence">
            <a:extLst>
              <a:ext uri="{FF2B5EF4-FFF2-40B4-BE49-F238E27FC236}">
                <a16:creationId xmlns:a16="http://schemas.microsoft.com/office/drawing/2014/main" id="{016738B8-D56A-4CC1-8C16-2EC65138866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669136" y="5300452"/>
            <a:ext cx="492041" cy="492041"/>
          </a:xfrm>
          <a:prstGeom prst="rect">
            <a:avLst/>
          </a:prstGeom>
        </p:spPr>
      </p:pic>
      <p:pic>
        <p:nvPicPr>
          <p:cNvPr id="21" name="Picture 20">
            <a:extLst>
              <a:ext uri="{FF2B5EF4-FFF2-40B4-BE49-F238E27FC236}">
                <a16:creationId xmlns:a16="http://schemas.microsoft.com/office/drawing/2014/main" id="{32FCA79C-489F-4CAD-B5C2-4C915AB551C6}"/>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46454" t="6583" r="20868" b="6882"/>
          <a:stretch/>
        </p:blipFill>
        <p:spPr>
          <a:xfrm flipH="1">
            <a:off x="8310543" y="0"/>
            <a:ext cx="3884632" cy="6858000"/>
          </a:xfrm>
          <a:prstGeom prst="rect">
            <a:avLst/>
          </a:prstGeom>
        </p:spPr>
      </p:pic>
      <p:sp>
        <p:nvSpPr>
          <p:cNvPr id="22" name="Rectangle 21">
            <a:extLst>
              <a:ext uri="{FF2B5EF4-FFF2-40B4-BE49-F238E27FC236}">
                <a16:creationId xmlns:a16="http://schemas.microsoft.com/office/drawing/2014/main" id="{FCFAD292-164F-45E6-AC89-4771BE4EF5B4}"/>
              </a:ext>
            </a:extLst>
          </p:cNvPr>
          <p:cNvSpPr/>
          <p:nvPr/>
        </p:nvSpPr>
        <p:spPr bwMode="gray">
          <a:xfrm rot="10800000">
            <a:off x="8312707" y="-1"/>
            <a:ext cx="3875104" cy="6869305"/>
          </a:xfrm>
          <a:prstGeom prst="rect">
            <a:avLst/>
          </a:prstGeom>
          <a:gradFill flip="none" rotWithShape="1">
            <a:gsLst>
              <a:gs pos="0">
                <a:schemeClr val="tx1">
                  <a:alpha val="49000"/>
                </a:schemeClr>
              </a:gs>
              <a:gs pos="46000">
                <a:schemeClr val="tx1">
                  <a:alpha val="16000"/>
                </a:schemeClr>
              </a:gs>
            </a:gsLst>
            <a:lin ang="2700000" scaled="1"/>
            <a:tileRect/>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8" name="Picture 17" descr="A close up of a logo&#10;&#10;Description generated with very high confidence">
            <a:extLst>
              <a:ext uri="{FF2B5EF4-FFF2-40B4-BE49-F238E27FC236}">
                <a16:creationId xmlns:a16="http://schemas.microsoft.com/office/drawing/2014/main" id="{A9666880-DACC-4C07-AB51-A9C3B1E563F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659610" y="5931032"/>
            <a:ext cx="492041" cy="492041"/>
          </a:xfrm>
          <a:prstGeom prst="rect">
            <a:avLst/>
          </a:prstGeom>
        </p:spPr>
      </p:pic>
      <p:pic>
        <p:nvPicPr>
          <p:cNvPr id="19" name="Picture 18" descr="A close up of a logo&#10;&#10;Description generated with very high confidence">
            <a:extLst>
              <a:ext uri="{FF2B5EF4-FFF2-40B4-BE49-F238E27FC236}">
                <a16:creationId xmlns:a16="http://schemas.microsoft.com/office/drawing/2014/main" id="{A844AF8A-FFBB-4AD8-A01D-412BC8455FD2}"/>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13523" y="5922316"/>
            <a:ext cx="492041" cy="492041"/>
          </a:xfrm>
          <a:prstGeom prst="rect">
            <a:avLst/>
          </a:prstGeom>
        </p:spPr>
      </p:pic>
    </p:spTree>
    <p:extLst>
      <p:ext uri="{BB962C8B-B14F-4D97-AF65-F5344CB8AC3E}">
        <p14:creationId xmlns:p14="http://schemas.microsoft.com/office/powerpoint/2010/main" val="2349519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A28D15-4834-414C-8A61-D510A8A2EB4C}"/>
              </a:ext>
            </a:extLst>
          </p:cNvPr>
          <p:cNvPicPr>
            <a:picLocks noChangeAspect="1"/>
          </p:cNvPicPr>
          <p:nvPr/>
        </p:nvPicPr>
        <p:blipFill rotWithShape="1">
          <a:blip r:embed="rId3"/>
          <a:srcRect l="10496" t="9761" r="966" b="84111"/>
          <a:stretch/>
        </p:blipFill>
        <p:spPr>
          <a:xfrm>
            <a:off x="11496" y="1651033"/>
            <a:ext cx="12195175" cy="430799"/>
          </a:xfrm>
          <a:prstGeom prst="rect">
            <a:avLst/>
          </a:prstGeom>
        </p:spPr>
      </p:pic>
      <p:pic>
        <p:nvPicPr>
          <p:cNvPr id="15" name="Picture 14">
            <a:extLst>
              <a:ext uri="{FF2B5EF4-FFF2-40B4-BE49-F238E27FC236}">
                <a16:creationId xmlns:a16="http://schemas.microsoft.com/office/drawing/2014/main" id="{3B1A281C-1DC9-4241-95FA-4019348419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34" y="1201484"/>
            <a:ext cx="12195174" cy="430798"/>
          </a:xfrm>
          <a:prstGeom prst="rect">
            <a:avLst/>
          </a:prstGeom>
        </p:spPr>
      </p:pic>
      <p:sp>
        <p:nvSpPr>
          <p:cNvPr id="17" name="Rectangle: Rounded Corners 16">
            <a:extLst>
              <a:ext uri="{FF2B5EF4-FFF2-40B4-BE49-F238E27FC236}">
                <a16:creationId xmlns:a16="http://schemas.microsoft.com/office/drawing/2014/main" id="{2B43E36F-036B-4495-8FDD-76476B42E50F}"/>
              </a:ext>
            </a:extLst>
          </p:cNvPr>
          <p:cNvSpPr/>
          <p:nvPr/>
        </p:nvSpPr>
        <p:spPr bwMode="gray">
          <a:xfrm>
            <a:off x="1069814" y="1437624"/>
            <a:ext cx="4968240" cy="124453"/>
          </a:xfrm>
          <a:prstGeom prst="roundRect">
            <a:avLst/>
          </a:prstGeom>
          <a:solidFill>
            <a:schemeClr val="bg1">
              <a:lumMod val="95000"/>
            </a:schemeClr>
          </a:solidFill>
          <a:ln w="25400" algn="ctr">
            <a:solidFill>
              <a:schemeClr val="bg1">
                <a:lumMod val="95000"/>
              </a:schemeClr>
            </a:solidFill>
            <a:miter lim="800000"/>
            <a:headEnd/>
            <a:tailEnd/>
          </a:ln>
        </p:spPr>
        <p:txBody>
          <a:bodyPr lIns="90000" tIns="72000" rIns="90000" bIns="72000" rtlCol="0" anchor="ctr"/>
          <a:lstStyle/>
          <a:p>
            <a:pPr marL="266700" lvl="0" indent="-266700"/>
            <a:r>
              <a:rPr lang="en-US" sz="1000" u="sng" dirty="0">
                <a:solidFill>
                  <a:schemeClr val="accent3"/>
                </a:solidFill>
                <a:latin typeface="+mj-lt"/>
              </a:rPr>
              <a:t>http://support.sap.com/</a:t>
            </a:r>
            <a:r>
              <a:rPr lang="en-US" sz="1000" u="sng" dirty="0">
                <a:solidFill>
                  <a:schemeClr val="accent3"/>
                </a:solidFill>
                <a:latin typeface="+mj-lt"/>
                <a:hlinkClick r:id="rId5"/>
              </a:rPr>
              <a:t>valuemaps</a:t>
            </a:r>
            <a:endParaRPr lang="en-US" sz="1000" dirty="0">
              <a:solidFill>
                <a:schemeClr val="accent1"/>
              </a:solidFill>
              <a:latin typeface="+mj-lt"/>
            </a:endParaRPr>
          </a:p>
        </p:txBody>
      </p:sp>
      <p:sp>
        <p:nvSpPr>
          <p:cNvPr id="19" name="Rectangle 18">
            <a:extLst>
              <a:ext uri="{FF2B5EF4-FFF2-40B4-BE49-F238E27FC236}">
                <a16:creationId xmlns:a16="http://schemas.microsoft.com/office/drawing/2014/main" id="{8B32A1A7-8D96-4C72-AEE2-F32D557003A8}"/>
              </a:ext>
            </a:extLst>
          </p:cNvPr>
          <p:cNvSpPr/>
          <p:nvPr/>
        </p:nvSpPr>
        <p:spPr>
          <a:xfrm>
            <a:off x="1069814" y="2413567"/>
            <a:ext cx="10275126" cy="894604"/>
          </a:xfrm>
          <a:prstGeom prst="rect">
            <a:avLst/>
          </a:prstGeom>
          <a:solidFill>
            <a:schemeClr val="bg1"/>
          </a:solidFill>
        </p:spPr>
        <p:txBody>
          <a:bodyPr wrap="square">
            <a:spAutoFit/>
          </a:bodyPr>
          <a:lstStyle/>
          <a:p>
            <a:pPr marL="0" lvl="1">
              <a:lnSpc>
                <a:spcPct val="114000"/>
              </a:lnSpc>
              <a:spcBef>
                <a:spcPct val="50000"/>
              </a:spcBef>
              <a:buNone/>
            </a:pPr>
            <a:r>
              <a:rPr lang="en-US" sz="1050" dirty="0">
                <a:latin typeface="+mj-lt"/>
              </a:rPr>
              <a:t>SAP Enterprise Support Value Maps </a:t>
            </a:r>
            <a:r>
              <a:rPr lang="en-US" sz="1050" dirty="0"/>
              <a:t> –  an empowerment and support program, which leads you through the knowledge, skills, and services needed to address business challenges and adopt intelligent technologies. Value maps provide direct access to SAP experts, collaboration forums, high-impact learning, and prescriptive guidance, to help you achieve meaningful results and unlock new potential for growth.</a:t>
            </a:r>
          </a:p>
          <a:p>
            <a:pPr marL="0" lvl="1">
              <a:lnSpc>
                <a:spcPct val="114000"/>
              </a:lnSpc>
              <a:spcBef>
                <a:spcPct val="50000"/>
              </a:spcBef>
              <a:buNone/>
            </a:pPr>
            <a:r>
              <a:rPr lang="en-US" sz="1050" dirty="0"/>
              <a:t> </a:t>
            </a:r>
            <a:endParaRPr lang="en-US" sz="1050" dirty="0">
              <a:latin typeface="+mj-lt"/>
            </a:endParaRPr>
          </a:p>
        </p:txBody>
      </p:sp>
      <p:sp>
        <p:nvSpPr>
          <p:cNvPr id="20" name="Rectangle 19">
            <a:extLst>
              <a:ext uri="{FF2B5EF4-FFF2-40B4-BE49-F238E27FC236}">
                <a16:creationId xmlns:a16="http://schemas.microsoft.com/office/drawing/2014/main" id="{C461C8E0-D306-45D5-925C-689005B43CF6}"/>
              </a:ext>
            </a:extLst>
          </p:cNvPr>
          <p:cNvSpPr/>
          <p:nvPr/>
        </p:nvSpPr>
        <p:spPr>
          <a:xfrm>
            <a:off x="4776880" y="3062190"/>
            <a:ext cx="5432409" cy="2459199"/>
          </a:xfrm>
          <a:prstGeom prst="rect">
            <a:avLst/>
          </a:prstGeom>
          <a:solidFill>
            <a:schemeClr val="bg1"/>
          </a:solidFill>
        </p:spPr>
        <p:txBody>
          <a:bodyPr wrap="square">
            <a:spAutoFit/>
          </a:bodyPr>
          <a:lstStyle/>
          <a:p>
            <a:r>
              <a:rPr lang="en-US" sz="1100" b="1" dirty="0">
                <a:solidFill>
                  <a:srgbClr val="333333"/>
                </a:solidFill>
                <a:latin typeface="+mj-lt"/>
              </a:rPr>
              <a:t>Your Benefits</a:t>
            </a:r>
          </a:p>
          <a:p>
            <a:pPr marL="342900" indent="-342900">
              <a:lnSpc>
                <a:spcPct val="150000"/>
              </a:lnSpc>
              <a:buClr>
                <a:schemeClr val="accent1"/>
              </a:buClr>
              <a:buFont typeface="Wingdings" panose="05000000000000000000" pitchFamily="2" charset="2"/>
              <a:buChar char="ü"/>
            </a:pPr>
            <a:r>
              <a:rPr lang="en-US" sz="1050" dirty="0">
                <a:solidFill>
                  <a:srgbClr val="333333"/>
                </a:solidFill>
              </a:rPr>
              <a:t>Achieve deployment and operational goals with prescriptive guidance </a:t>
            </a:r>
          </a:p>
          <a:p>
            <a:pPr marL="342900" indent="-342900">
              <a:lnSpc>
                <a:spcPct val="150000"/>
              </a:lnSpc>
              <a:buClr>
                <a:schemeClr val="accent1"/>
              </a:buClr>
              <a:buFont typeface="Wingdings" panose="05000000000000000000" pitchFamily="2" charset="2"/>
              <a:buChar char="ü"/>
            </a:pPr>
            <a:r>
              <a:rPr lang="en-US" sz="1050" dirty="0">
                <a:solidFill>
                  <a:srgbClr val="333333"/>
                </a:solidFill>
              </a:rPr>
              <a:t>Advance employee skill level with interactive learning formats</a:t>
            </a:r>
          </a:p>
          <a:p>
            <a:pPr marL="342900" indent="-342900">
              <a:lnSpc>
                <a:spcPct val="150000"/>
              </a:lnSpc>
              <a:buClr>
                <a:schemeClr val="accent1"/>
              </a:buClr>
              <a:buFont typeface="Wingdings" panose="05000000000000000000" pitchFamily="2" charset="2"/>
              <a:buChar char="ü"/>
            </a:pPr>
            <a:r>
              <a:rPr lang="en-US" sz="1050" dirty="0">
                <a:solidFill>
                  <a:srgbClr val="333333"/>
                </a:solidFill>
              </a:rPr>
              <a:t>Maximize the value of your SAP software</a:t>
            </a:r>
          </a:p>
          <a:p>
            <a:pPr marL="342900" indent="-342900">
              <a:lnSpc>
                <a:spcPct val="150000"/>
              </a:lnSpc>
              <a:buClr>
                <a:schemeClr val="accent1"/>
              </a:buClr>
              <a:buFont typeface="Wingdings" panose="05000000000000000000" pitchFamily="2" charset="2"/>
              <a:buChar char="ü"/>
            </a:pPr>
            <a:r>
              <a:rPr lang="en-US" sz="1050" dirty="0">
                <a:solidFill>
                  <a:srgbClr val="333333"/>
                </a:solidFill>
              </a:rPr>
              <a:t>Reduce training expenditures </a:t>
            </a:r>
          </a:p>
          <a:p>
            <a:pPr marL="342900" indent="-342900">
              <a:lnSpc>
                <a:spcPct val="150000"/>
              </a:lnSpc>
              <a:buClr>
                <a:schemeClr val="accent1"/>
              </a:buClr>
              <a:buFont typeface="Wingdings" panose="05000000000000000000" pitchFamily="2" charset="2"/>
              <a:buChar char="ü"/>
            </a:pPr>
            <a:r>
              <a:rPr lang="en-US" sz="1050" dirty="0">
                <a:solidFill>
                  <a:srgbClr val="333333"/>
                </a:solidFill>
              </a:rPr>
              <a:t>Access to SAP experts and industry peers for advice and recommendations</a:t>
            </a:r>
          </a:p>
          <a:p>
            <a:pPr marL="342900" indent="-342900">
              <a:lnSpc>
                <a:spcPct val="150000"/>
              </a:lnSpc>
              <a:buClr>
                <a:schemeClr val="accent1"/>
              </a:buClr>
              <a:buFont typeface="Wingdings" panose="05000000000000000000" pitchFamily="2" charset="2"/>
              <a:buChar char="ü"/>
            </a:pPr>
            <a:r>
              <a:rPr lang="en-US" sz="1050" dirty="0">
                <a:solidFill>
                  <a:srgbClr val="333333"/>
                </a:solidFill>
              </a:rPr>
              <a:t>Stay informed with latest news and releases </a:t>
            </a:r>
          </a:p>
          <a:p>
            <a:pPr marL="342900" indent="-342900">
              <a:lnSpc>
                <a:spcPct val="150000"/>
              </a:lnSpc>
              <a:buClr>
                <a:schemeClr val="accent1"/>
              </a:buClr>
              <a:buFont typeface="Wingdings" panose="05000000000000000000" pitchFamily="2" charset="2"/>
              <a:buChar char="ü"/>
            </a:pPr>
            <a:r>
              <a:rPr lang="en-US" sz="1050" dirty="0">
                <a:solidFill>
                  <a:srgbClr val="333333"/>
                </a:solidFill>
              </a:rPr>
              <a:t>Attend virtual events with leading specialists </a:t>
            </a:r>
          </a:p>
          <a:p>
            <a:pPr marL="342900" indent="-342900">
              <a:lnSpc>
                <a:spcPct val="150000"/>
              </a:lnSpc>
              <a:buClr>
                <a:schemeClr val="accent1"/>
              </a:buClr>
              <a:buFont typeface="Wingdings" panose="05000000000000000000" pitchFamily="2" charset="2"/>
              <a:buChar char="ü"/>
            </a:pPr>
            <a:endParaRPr lang="en-US" sz="1050" dirty="0">
              <a:solidFill>
                <a:srgbClr val="333333"/>
              </a:solidFill>
            </a:endParaRPr>
          </a:p>
          <a:p>
            <a:pPr marL="342900" indent="-342900">
              <a:lnSpc>
                <a:spcPct val="150000"/>
              </a:lnSpc>
              <a:buClr>
                <a:schemeClr val="accent1"/>
              </a:buClr>
              <a:buFont typeface="Wingdings" panose="05000000000000000000" pitchFamily="2" charset="2"/>
              <a:buChar char="ü"/>
            </a:pPr>
            <a:endParaRPr lang="en-US" sz="1050" dirty="0">
              <a:solidFill>
                <a:srgbClr val="333333"/>
              </a:solidFill>
            </a:endParaRPr>
          </a:p>
        </p:txBody>
      </p:sp>
      <p:sp>
        <p:nvSpPr>
          <p:cNvPr id="23" name="Rectangle 22">
            <a:extLst>
              <a:ext uri="{FF2B5EF4-FFF2-40B4-BE49-F238E27FC236}">
                <a16:creationId xmlns:a16="http://schemas.microsoft.com/office/drawing/2014/main" id="{C4C4E3D1-80DD-4999-AE4D-910E8AECA1A7}"/>
              </a:ext>
            </a:extLst>
          </p:cNvPr>
          <p:cNvSpPr/>
          <p:nvPr/>
        </p:nvSpPr>
        <p:spPr>
          <a:xfrm>
            <a:off x="6031392" y="5165282"/>
            <a:ext cx="4165710" cy="553998"/>
          </a:xfrm>
          <a:prstGeom prst="rect">
            <a:avLst/>
          </a:prstGeom>
          <a:solidFill>
            <a:schemeClr val="bg1"/>
          </a:solidFill>
        </p:spPr>
        <p:txBody>
          <a:bodyPr wrap="square">
            <a:spAutoFit/>
          </a:bodyPr>
          <a:lstStyle/>
          <a:p>
            <a:r>
              <a:rPr lang="en-US" sz="1000" dirty="0">
                <a:latin typeface="Arial" panose="020B0604020202020204" pitchFamily="34" charset="0"/>
                <a:cs typeface="Arial" panose="020B0604020202020204" pitchFamily="34" charset="0"/>
              </a:rPr>
              <a:t>Access SAP Enterprise Support Value Maps Learning Room platform. If you reach the SAP Learning Hub login page, please login and click on </a:t>
            </a:r>
            <a:r>
              <a:rPr lang="en-US" sz="1000" dirty="0">
                <a:solidFill>
                  <a:srgbClr val="00B0F0"/>
                </a:solidFill>
                <a:latin typeface="Arial" panose="020B0604020202020204" pitchFamily="34" charset="0"/>
                <a:cs typeface="Arial" panose="020B0604020202020204" pitchFamily="34" charset="0"/>
                <a:hlinkClick r:id="rId6" tooltip="Learn">
                  <a:extLst>
                    <a:ext uri="{A12FA001-AC4F-418D-AE19-62706E023703}">
                      <ahyp:hlinkClr xmlns:ahyp="http://schemas.microsoft.com/office/drawing/2018/hyperlinkcolor" val="tx"/>
                    </a:ext>
                  </a:extLst>
                </a:hlinkClick>
              </a:rPr>
              <a:t>Access Value Maps</a:t>
            </a:r>
            <a:r>
              <a:rPr lang="en-US" sz="1000" dirty="0">
                <a:solidFill>
                  <a:srgbClr val="00B0F0"/>
                </a:solidFill>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again.</a:t>
            </a:r>
          </a:p>
        </p:txBody>
      </p:sp>
      <p:pic>
        <p:nvPicPr>
          <p:cNvPr id="30" name="Picture 29" descr="A close up of a logo&#10;&#10;Description generated with very high confidence">
            <a:extLst>
              <a:ext uri="{FF2B5EF4-FFF2-40B4-BE49-F238E27FC236}">
                <a16:creationId xmlns:a16="http://schemas.microsoft.com/office/drawing/2014/main" id="{36F83997-5173-475C-9364-62991EFD30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4696" y="1414939"/>
            <a:ext cx="249238" cy="226147"/>
          </a:xfrm>
          <a:prstGeom prst="rect">
            <a:avLst/>
          </a:prstGeom>
        </p:spPr>
      </p:pic>
      <p:sp>
        <p:nvSpPr>
          <p:cNvPr id="16" name="Oval 15">
            <a:extLst>
              <a:ext uri="{FF2B5EF4-FFF2-40B4-BE49-F238E27FC236}">
                <a16:creationId xmlns:a16="http://schemas.microsoft.com/office/drawing/2014/main" id="{7BB47D09-7549-4018-969C-1EDEB4B9C1F6}"/>
              </a:ext>
            </a:extLst>
          </p:cNvPr>
          <p:cNvSpPr/>
          <p:nvPr/>
        </p:nvSpPr>
        <p:spPr bwMode="gray">
          <a:xfrm>
            <a:off x="11493386" y="1448357"/>
            <a:ext cx="158262" cy="143599"/>
          </a:xfrm>
          <a:prstGeom prst="ellipse">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latin typeface="+mj-lt"/>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id="{EBC46A4E-5ED2-4F7D-BC76-707621A0875E}"/>
              </a:ext>
            </a:extLst>
          </p:cNvPr>
          <p:cNvSpPr/>
          <p:nvPr/>
        </p:nvSpPr>
        <p:spPr>
          <a:xfrm>
            <a:off x="1060631" y="5160399"/>
            <a:ext cx="4165710" cy="707886"/>
          </a:xfrm>
          <a:prstGeom prst="rect">
            <a:avLst/>
          </a:prstGeom>
          <a:solidFill>
            <a:schemeClr val="bg1"/>
          </a:solidFill>
        </p:spPr>
        <p:txBody>
          <a:bodyPr wrap="square">
            <a:spAutoFit/>
          </a:bodyPr>
          <a:lstStyle/>
          <a:p>
            <a:r>
              <a:rPr lang="en-GB" sz="1000" dirty="0">
                <a:latin typeface="Arial" panose="020B0604020202020204" pitchFamily="34" charset="0"/>
                <a:cs typeface="Arial" panose="020B0604020202020204" pitchFamily="34" charset="0"/>
              </a:rPr>
              <a:t>Request access to SAP Learning Hub, </a:t>
            </a:r>
            <a:r>
              <a:rPr lang="en-US" sz="1000" dirty="0">
                <a:latin typeface="Arial" panose="020B0604020202020204" pitchFamily="34" charset="0"/>
                <a:cs typeface="Arial" panose="020B0604020202020204" pitchFamily="34" charset="0"/>
              </a:rPr>
              <a:t>edition for SAP Enterprise Support</a:t>
            </a:r>
            <a:r>
              <a:rPr lang="en-GB"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Watch </a:t>
            </a:r>
            <a:r>
              <a:rPr lang="en-US" sz="1000" dirty="0">
                <a:latin typeface="Arial" panose="020B0604020202020204" pitchFamily="34" charset="0"/>
                <a:cs typeface="Arial" panose="020B0604020202020204" pitchFamily="34" charset="0"/>
                <a:hlinkClick r:id="rId8"/>
              </a:rPr>
              <a:t>the video</a:t>
            </a:r>
            <a:r>
              <a:rPr lang="en-US" sz="1000" dirty="0">
                <a:latin typeface="Arial" panose="020B0604020202020204" pitchFamily="34" charset="0"/>
                <a:cs typeface="Arial" panose="020B0604020202020204" pitchFamily="34" charset="0"/>
              </a:rPr>
              <a:t> and refer to our </a:t>
            </a:r>
            <a:r>
              <a:rPr lang="en-US" sz="1000" dirty="0">
                <a:latin typeface="Arial" panose="020B0604020202020204" pitchFamily="34" charset="0"/>
                <a:cs typeface="Arial" panose="020B0604020202020204" pitchFamily="34" charset="0"/>
                <a:hlinkClick r:id="rId9"/>
              </a:rPr>
              <a:t>tutorial</a:t>
            </a:r>
            <a:r>
              <a:rPr lang="en-US" sz="1000" dirty="0">
                <a:latin typeface="Arial" panose="020B0604020202020204" pitchFamily="34" charset="0"/>
                <a:cs typeface="Arial" panose="020B0604020202020204" pitchFamily="34" charset="0"/>
              </a:rPr>
              <a:t> to learn how to sign up and use the hub.</a:t>
            </a:r>
            <a:r>
              <a:rPr lang="en-GB" sz="1000" dirty="0">
                <a:latin typeface="Arial" panose="020B0604020202020204" pitchFamily="34" charset="0"/>
                <a:cs typeface="Arial" panose="020B0604020202020204" pitchFamily="34" charset="0"/>
              </a:rPr>
              <a:t>If you are already registered you should use ‘Access Value Maps’ button.</a:t>
            </a:r>
          </a:p>
        </p:txBody>
      </p:sp>
      <p:sp>
        <p:nvSpPr>
          <p:cNvPr id="18" name="Rectangle: Rounded Corners 17">
            <a:hlinkClick r:id="rId10"/>
            <a:extLst>
              <a:ext uri="{FF2B5EF4-FFF2-40B4-BE49-F238E27FC236}">
                <a16:creationId xmlns:a16="http://schemas.microsoft.com/office/drawing/2014/main" id="{6DC0BC03-87D0-4F89-A7B2-5EE6464B4A45}"/>
              </a:ext>
            </a:extLst>
          </p:cNvPr>
          <p:cNvSpPr/>
          <p:nvPr/>
        </p:nvSpPr>
        <p:spPr bwMode="gray">
          <a:xfrm>
            <a:off x="1120614" y="5909068"/>
            <a:ext cx="1202791" cy="316440"/>
          </a:xfrm>
          <a:prstGeom prst="roundRect">
            <a:avLst/>
          </a:prstGeom>
          <a:solidFill>
            <a:schemeClr val="accent3"/>
          </a:solidFill>
          <a:ln w="254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200" b="0" i="0" u="none" strike="noStrike" kern="0" cap="none" spc="0" normalizeH="0" baseline="0" noProof="0" dirty="0">
                <a:ln>
                  <a:noFill/>
                </a:ln>
                <a:solidFill>
                  <a:schemeClr val="bg1"/>
                </a:solidFill>
                <a:effectLst/>
                <a:uLnTx/>
                <a:uFillTx/>
                <a:ea typeface="Arial Unicode MS" pitchFamily="34" charset="-128"/>
                <a:cs typeface="Arial Unicode MS" pitchFamily="34" charset="-128"/>
              </a:rPr>
              <a:t>Sign Up</a:t>
            </a:r>
          </a:p>
        </p:txBody>
      </p:sp>
      <p:sp>
        <p:nvSpPr>
          <p:cNvPr id="2" name="Rectangle: Rounded Corners 1">
            <a:hlinkClick r:id="rId6"/>
            <a:extLst>
              <a:ext uri="{FF2B5EF4-FFF2-40B4-BE49-F238E27FC236}">
                <a16:creationId xmlns:a16="http://schemas.microsoft.com/office/drawing/2014/main" id="{0843A100-6DF5-472B-B5C6-7AB4EC5660FF}"/>
              </a:ext>
            </a:extLst>
          </p:cNvPr>
          <p:cNvSpPr/>
          <p:nvPr/>
        </p:nvSpPr>
        <p:spPr bwMode="gray">
          <a:xfrm>
            <a:off x="6123751" y="5910098"/>
            <a:ext cx="1658546" cy="316440"/>
          </a:xfrm>
          <a:prstGeom prst="roundRect">
            <a:avLst/>
          </a:prstGeom>
          <a:solidFill>
            <a:schemeClr val="accent3"/>
          </a:solidFill>
          <a:ln w="254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200" b="0" i="0" u="none" strike="noStrike" kern="0" cap="none" spc="0" normalizeH="0" baseline="0" noProof="0" dirty="0">
                <a:ln>
                  <a:noFill/>
                </a:ln>
                <a:solidFill>
                  <a:schemeClr val="bg1"/>
                </a:solidFill>
                <a:effectLst/>
                <a:uLnTx/>
                <a:uFillTx/>
                <a:ea typeface="Arial Unicode MS" pitchFamily="34" charset="-128"/>
                <a:cs typeface="Arial Unicode MS" pitchFamily="34" charset="-128"/>
              </a:rPr>
              <a:t>Access Value Maps</a:t>
            </a:r>
          </a:p>
        </p:txBody>
      </p:sp>
      <p:sp>
        <p:nvSpPr>
          <p:cNvPr id="21" name="Rectangle 20">
            <a:extLst>
              <a:ext uri="{FF2B5EF4-FFF2-40B4-BE49-F238E27FC236}">
                <a16:creationId xmlns:a16="http://schemas.microsoft.com/office/drawing/2014/main" id="{3F09B1F5-2DA9-4D90-9021-6410B52030A5}"/>
              </a:ext>
            </a:extLst>
          </p:cNvPr>
          <p:cNvSpPr/>
          <p:nvPr/>
        </p:nvSpPr>
        <p:spPr>
          <a:xfrm>
            <a:off x="2582231" y="2086156"/>
            <a:ext cx="6165769" cy="346401"/>
          </a:xfrm>
          <a:prstGeom prst="rect">
            <a:avLst/>
          </a:prstGeom>
          <a:noFill/>
        </p:spPr>
        <p:txBody>
          <a:bodyPr wrap="square">
            <a:spAutoFit/>
          </a:bodyPr>
          <a:lstStyle/>
          <a:p>
            <a:pPr marL="0" lvl="1" algn="ctr">
              <a:lnSpc>
                <a:spcPct val="114000"/>
              </a:lnSpc>
              <a:spcBef>
                <a:spcPct val="50000"/>
              </a:spcBef>
              <a:buNone/>
            </a:pPr>
            <a:r>
              <a:rPr lang="en-US" sz="1800" dirty="0">
                <a:latin typeface="+mj-lt"/>
              </a:rPr>
              <a:t>SAP Enterprise Support Value Maps </a:t>
            </a:r>
          </a:p>
        </p:txBody>
      </p:sp>
      <p:pic>
        <p:nvPicPr>
          <p:cNvPr id="24" name="Picture 23">
            <a:extLst>
              <a:ext uri="{FF2B5EF4-FFF2-40B4-BE49-F238E27FC236}">
                <a16:creationId xmlns:a16="http://schemas.microsoft.com/office/drawing/2014/main" id="{62437E5F-4B4B-4EAE-8F8B-8D11387EDED9}"/>
              </a:ext>
            </a:extLst>
          </p:cNvPr>
          <p:cNvPicPr>
            <a:picLocks noChangeAspect="1"/>
          </p:cNvPicPr>
          <p:nvPr/>
        </p:nvPicPr>
        <p:blipFill rotWithShape="1">
          <a:blip r:embed="rId11"/>
          <a:srcRect l="2905" r="2516"/>
          <a:stretch/>
        </p:blipFill>
        <p:spPr>
          <a:xfrm>
            <a:off x="1159369" y="3140379"/>
            <a:ext cx="3437475" cy="1720732"/>
          </a:xfrm>
          <a:prstGeom prst="rect">
            <a:avLst/>
          </a:prstGeom>
        </p:spPr>
      </p:pic>
      <p:pic>
        <p:nvPicPr>
          <p:cNvPr id="3" name="Picture 2">
            <a:extLst>
              <a:ext uri="{FF2B5EF4-FFF2-40B4-BE49-F238E27FC236}">
                <a16:creationId xmlns:a16="http://schemas.microsoft.com/office/drawing/2014/main" id="{FF0E4EB8-2EDE-4347-9FC0-033E16D06BA2}"/>
              </a:ext>
            </a:extLst>
          </p:cNvPr>
          <p:cNvPicPr>
            <a:picLocks noChangeAspect="1"/>
          </p:cNvPicPr>
          <p:nvPr/>
        </p:nvPicPr>
        <p:blipFill>
          <a:blip r:embed="rId12"/>
          <a:stretch>
            <a:fillRect/>
          </a:stretch>
        </p:blipFill>
        <p:spPr>
          <a:xfrm>
            <a:off x="3773557" y="3135283"/>
            <a:ext cx="823287" cy="332541"/>
          </a:xfrm>
          <a:prstGeom prst="rect">
            <a:avLst/>
          </a:prstGeom>
        </p:spPr>
      </p:pic>
      <p:sp>
        <p:nvSpPr>
          <p:cNvPr id="25" name="Rectangle 24">
            <a:hlinkClick r:id="rId13"/>
            <a:extLst>
              <a:ext uri="{FF2B5EF4-FFF2-40B4-BE49-F238E27FC236}">
                <a16:creationId xmlns:a16="http://schemas.microsoft.com/office/drawing/2014/main" id="{EC9117E7-8A7C-405F-9319-D17E316F2C14}"/>
              </a:ext>
            </a:extLst>
          </p:cNvPr>
          <p:cNvSpPr/>
          <p:nvPr/>
        </p:nvSpPr>
        <p:spPr bwMode="gray">
          <a:xfrm>
            <a:off x="1159369" y="3132557"/>
            <a:ext cx="3437475" cy="1720732"/>
          </a:xfrm>
          <a:prstGeom prst="rect">
            <a:avLst/>
          </a:prstGeom>
          <a:gradFill flip="none" rotWithShape="1">
            <a:gsLst>
              <a:gs pos="0">
                <a:schemeClr val="tx1">
                  <a:alpha val="49000"/>
                </a:schemeClr>
              </a:gs>
              <a:gs pos="46000">
                <a:schemeClr val="tx1">
                  <a:alpha val="16000"/>
                </a:schemeClr>
              </a:gs>
            </a:gsLst>
            <a:lin ang="2700000" scaled="1"/>
            <a:tileRect/>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6" name="Title 4">
            <a:extLst>
              <a:ext uri="{FF2B5EF4-FFF2-40B4-BE49-F238E27FC236}">
                <a16:creationId xmlns:a16="http://schemas.microsoft.com/office/drawing/2014/main" id="{49B605C9-974E-47FC-9726-EAE7C00FB0E9}"/>
              </a:ext>
            </a:extLst>
          </p:cNvPr>
          <p:cNvSpPr>
            <a:spLocks noGrp="1"/>
          </p:cNvSpPr>
          <p:nvPr>
            <p:ph type="title"/>
          </p:nvPr>
        </p:nvSpPr>
        <p:spPr>
          <a:xfrm>
            <a:off x="475069" y="381297"/>
            <a:ext cx="11245036" cy="677108"/>
          </a:xfrm>
        </p:spPr>
        <p:txBody>
          <a:bodyPr/>
          <a:lstStyle/>
          <a:p>
            <a:r>
              <a:rPr lang="en-US" dirty="0"/>
              <a:t>SAP Enterprise Support Value Maps</a:t>
            </a:r>
            <a:br>
              <a:rPr lang="en-US" b="0" dirty="0">
                <a:solidFill>
                  <a:schemeClr val="accent1"/>
                </a:solidFill>
              </a:rPr>
            </a:br>
            <a:r>
              <a:rPr lang="en-US" sz="2000" b="0" dirty="0"/>
              <a:t>How to register and access value maps </a:t>
            </a:r>
            <a:endParaRPr lang="de-DE" sz="2000" b="0" dirty="0"/>
          </a:p>
        </p:txBody>
      </p:sp>
      <p:cxnSp>
        <p:nvCxnSpPr>
          <p:cNvPr id="9" name="Straight Connector 8">
            <a:extLst>
              <a:ext uri="{FF2B5EF4-FFF2-40B4-BE49-F238E27FC236}">
                <a16:creationId xmlns:a16="http://schemas.microsoft.com/office/drawing/2014/main" id="{A8676A1E-D556-4B1B-90A1-865A41576BA8}"/>
              </a:ext>
            </a:extLst>
          </p:cNvPr>
          <p:cNvCxnSpPr/>
          <p:nvPr/>
        </p:nvCxnSpPr>
        <p:spPr>
          <a:xfrm>
            <a:off x="-1" y="1201484"/>
            <a:ext cx="12195175" cy="0"/>
          </a:xfrm>
          <a:prstGeom prst="line">
            <a:avLst/>
          </a:prstGeom>
          <a:ln w="31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C253630-1DBC-43BB-A4F7-D558052FFEB7}"/>
              </a:ext>
            </a:extLst>
          </p:cNvPr>
          <p:cNvPicPr>
            <a:picLocks noChangeAspect="1"/>
          </p:cNvPicPr>
          <p:nvPr/>
        </p:nvPicPr>
        <p:blipFill>
          <a:blip r:embed="rId14"/>
          <a:stretch>
            <a:fillRect/>
          </a:stretch>
        </p:blipFill>
        <p:spPr>
          <a:xfrm>
            <a:off x="-2" y="6551539"/>
            <a:ext cx="12195175" cy="310484"/>
          </a:xfrm>
          <a:prstGeom prst="rect">
            <a:avLst/>
          </a:prstGeom>
        </p:spPr>
      </p:pic>
      <p:pic>
        <p:nvPicPr>
          <p:cNvPr id="31" name="Picture 30" descr="A close up of a logo&#10;&#10;Description generated with very high confidence">
            <a:extLst>
              <a:ext uri="{FF2B5EF4-FFF2-40B4-BE49-F238E27FC236}">
                <a16:creationId xmlns:a16="http://schemas.microsoft.com/office/drawing/2014/main" id="{677CB687-D891-426B-BC67-A9DA4D5F84B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71225" y="5927917"/>
            <a:ext cx="321343" cy="291571"/>
          </a:xfrm>
          <a:prstGeom prst="rect">
            <a:avLst/>
          </a:prstGeom>
        </p:spPr>
      </p:pic>
      <p:sp>
        <p:nvSpPr>
          <p:cNvPr id="5" name="TextBox 4">
            <a:extLst>
              <a:ext uri="{FF2B5EF4-FFF2-40B4-BE49-F238E27FC236}">
                <a16:creationId xmlns:a16="http://schemas.microsoft.com/office/drawing/2014/main" id="{621776C9-2903-4068-B436-9824ED7042E7}"/>
              </a:ext>
            </a:extLst>
          </p:cNvPr>
          <p:cNvSpPr txBox="1"/>
          <p:nvPr/>
        </p:nvSpPr>
        <p:spPr>
          <a:xfrm>
            <a:off x="506541" y="5950517"/>
            <a:ext cx="925180"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solidFill>
                  <a:srgbClr val="FFC000"/>
                </a:solidFill>
                <a:ea typeface="Arial Unicode MS" pitchFamily="34" charset="-128"/>
                <a:cs typeface="Arial Unicode MS" pitchFamily="34" charset="-128"/>
              </a:rPr>
              <a:t>Step 1</a:t>
            </a:r>
          </a:p>
        </p:txBody>
      </p:sp>
      <p:sp>
        <p:nvSpPr>
          <p:cNvPr id="27" name="TextBox 26">
            <a:extLst>
              <a:ext uri="{FF2B5EF4-FFF2-40B4-BE49-F238E27FC236}">
                <a16:creationId xmlns:a16="http://schemas.microsoft.com/office/drawing/2014/main" id="{DF344FB4-7123-444C-9679-ABC776DDD4B9}"/>
              </a:ext>
            </a:extLst>
          </p:cNvPr>
          <p:cNvSpPr txBox="1"/>
          <p:nvPr/>
        </p:nvSpPr>
        <p:spPr>
          <a:xfrm>
            <a:off x="5504229" y="5959566"/>
            <a:ext cx="925180"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solidFill>
                  <a:srgbClr val="FFC000"/>
                </a:solidFill>
                <a:ea typeface="Arial Unicode MS" pitchFamily="34" charset="-128"/>
                <a:cs typeface="Arial Unicode MS" pitchFamily="34" charset="-128"/>
              </a:rPr>
              <a:t>Step 2</a:t>
            </a:r>
          </a:p>
        </p:txBody>
      </p:sp>
      <p:pic>
        <p:nvPicPr>
          <p:cNvPr id="29" name="Picture 28" descr="A close up of a logo&#10;&#10;Description generated with very high confidence">
            <a:extLst>
              <a:ext uri="{FF2B5EF4-FFF2-40B4-BE49-F238E27FC236}">
                <a16:creationId xmlns:a16="http://schemas.microsoft.com/office/drawing/2014/main" id="{B057F27D-7CB9-42BD-9BBE-DDF7211DA9D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26083" y="5921394"/>
            <a:ext cx="321343" cy="291571"/>
          </a:xfrm>
          <a:prstGeom prst="rect">
            <a:avLst/>
          </a:prstGeom>
        </p:spPr>
      </p:pic>
    </p:spTree>
    <p:extLst>
      <p:ext uri="{BB962C8B-B14F-4D97-AF65-F5344CB8AC3E}">
        <p14:creationId xmlns:p14="http://schemas.microsoft.com/office/powerpoint/2010/main" val="4267173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sz="2400" dirty="0">
                <a:solidFill>
                  <a:schemeClr val="tx1"/>
                </a:solidFill>
              </a:rPr>
              <a:t>GETTING STARTED with Collaboration</a:t>
            </a:r>
            <a:br>
              <a:rPr lang="en-US" sz="2400" dirty="0">
                <a:solidFill>
                  <a:schemeClr val="tx1"/>
                </a:solidFill>
              </a:rPr>
            </a:br>
            <a:r>
              <a:rPr lang="en-US" sz="2400" b="0" dirty="0">
                <a:solidFill>
                  <a:schemeClr val="tx1"/>
                </a:solidFill>
              </a:rPr>
              <a:t>Example: SAP S/4HANA Cloud Value Map Learning Journey</a:t>
            </a:r>
          </a:p>
        </p:txBody>
      </p:sp>
      <p:sp>
        <p:nvSpPr>
          <p:cNvPr id="15" name="Right Bracket 14">
            <a:extLst>
              <a:ext uri="{FF2B5EF4-FFF2-40B4-BE49-F238E27FC236}">
                <a16:creationId xmlns:a16="http://schemas.microsoft.com/office/drawing/2014/main" id="{4DD7765C-B0E9-4CA8-BE14-388DAB4E9B59}"/>
              </a:ext>
            </a:extLst>
          </p:cNvPr>
          <p:cNvSpPr/>
          <p:nvPr/>
        </p:nvSpPr>
        <p:spPr>
          <a:xfrm>
            <a:off x="11058036" y="1953310"/>
            <a:ext cx="435431" cy="2486885"/>
          </a:xfrm>
          <a:prstGeom prst="rightBracket">
            <a:avLst>
              <a:gd name="adj" fmla="val 81547"/>
            </a:avLst>
          </a:prstGeom>
          <a:ln>
            <a:solidFill>
              <a:schemeClr val="bg1">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atin typeface="BentonSans Book" panose="02000503000000020004" pitchFamily="2" charset="0"/>
            </a:endParaRPr>
          </a:p>
        </p:txBody>
      </p:sp>
      <p:sp>
        <p:nvSpPr>
          <p:cNvPr id="16" name="Rectangle 15">
            <a:extLst>
              <a:ext uri="{FF2B5EF4-FFF2-40B4-BE49-F238E27FC236}">
                <a16:creationId xmlns:a16="http://schemas.microsoft.com/office/drawing/2014/main" id="{56A188D6-BDB4-460F-8B88-FE32C7BAE425}"/>
              </a:ext>
            </a:extLst>
          </p:cNvPr>
          <p:cNvSpPr/>
          <p:nvPr/>
        </p:nvSpPr>
        <p:spPr bwMode="gray">
          <a:xfrm>
            <a:off x="291396" y="4908682"/>
            <a:ext cx="3407434" cy="549073"/>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graphicFrame>
        <p:nvGraphicFramePr>
          <p:cNvPr id="17" name="Table 16">
            <a:extLst>
              <a:ext uri="{FF2B5EF4-FFF2-40B4-BE49-F238E27FC236}">
                <a16:creationId xmlns:a16="http://schemas.microsoft.com/office/drawing/2014/main" id="{A0B88BD1-2279-47D3-8D4E-4119EBCC19AD}"/>
              </a:ext>
            </a:extLst>
          </p:cNvPr>
          <p:cNvGraphicFramePr>
            <a:graphicFrameLocks noGrp="1"/>
          </p:cNvGraphicFramePr>
          <p:nvPr/>
        </p:nvGraphicFramePr>
        <p:xfrm>
          <a:off x="591691" y="4165232"/>
          <a:ext cx="10466345" cy="2255520"/>
        </p:xfrm>
        <a:graphic>
          <a:graphicData uri="http://schemas.openxmlformats.org/drawingml/2006/table">
            <a:tbl>
              <a:tblPr firstRow="1" bandRow="1">
                <a:tableStyleId>{2D5ABB26-0587-4C30-8999-92F81FD0307C}</a:tableStyleId>
              </a:tblPr>
              <a:tblGrid>
                <a:gridCol w="3262229">
                  <a:extLst>
                    <a:ext uri="{9D8B030D-6E8A-4147-A177-3AD203B41FA5}">
                      <a16:colId xmlns:a16="http://schemas.microsoft.com/office/drawing/2014/main" val="3994500749"/>
                    </a:ext>
                  </a:extLst>
                </a:gridCol>
                <a:gridCol w="351180">
                  <a:extLst>
                    <a:ext uri="{9D8B030D-6E8A-4147-A177-3AD203B41FA5}">
                      <a16:colId xmlns:a16="http://schemas.microsoft.com/office/drawing/2014/main" val="2493382736"/>
                    </a:ext>
                  </a:extLst>
                </a:gridCol>
                <a:gridCol w="3262229">
                  <a:extLst>
                    <a:ext uri="{9D8B030D-6E8A-4147-A177-3AD203B41FA5}">
                      <a16:colId xmlns:a16="http://schemas.microsoft.com/office/drawing/2014/main" val="934881020"/>
                    </a:ext>
                  </a:extLst>
                </a:gridCol>
                <a:gridCol w="351180">
                  <a:extLst>
                    <a:ext uri="{9D8B030D-6E8A-4147-A177-3AD203B41FA5}">
                      <a16:colId xmlns:a16="http://schemas.microsoft.com/office/drawing/2014/main" val="235421525"/>
                    </a:ext>
                  </a:extLst>
                </a:gridCol>
                <a:gridCol w="3239527">
                  <a:extLst>
                    <a:ext uri="{9D8B030D-6E8A-4147-A177-3AD203B41FA5}">
                      <a16:colId xmlns:a16="http://schemas.microsoft.com/office/drawing/2014/main" val="1544955083"/>
                    </a:ext>
                  </a:extLst>
                </a:gridCol>
              </a:tblGrid>
              <a:tr h="0">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400" b="0" i="0" u="none" strike="noStrike" kern="1200">
                          <a:solidFill>
                            <a:schemeClr val="accent3"/>
                          </a:solidFill>
                          <a:effectLst/>
                          <a:latin typeface="+mn-lt"/>
                          <a:ea typeface="+mn-ea"/>
                          <a:cs typeface="+mn-cs"/>
                        </a:rPr>
                        <a:t>Run</a:t>
                      </a:r>
                      <a:endParaRPr lang="en-US" sz="1200" b="0" i="0" u="none" strike="noStrike" kern="1200">
                        <a:solidFill>
                          <a:schemeClr val="accent3"/>
                        </a:solidFill>
                        <a:effectLst/>
                        <a:latin typeface="+mn-lt"/>
                        <a:ea typeface="+mn-ea"/>
                        <a:cs typeface="+mn-cs"/>
                      </a:endParaRPr>
                    </a:p>
                    <a:p>
                      <a:pPr marL="0" algn="ctr" defTabSz="1088558" rtl="0" eaLnBrk="1" latinLnBrk="0" hangingPunct="1"/>
                      <a:r>
                        <a:rPr lang="en-US" sz="1100" b="0" i="0" kern="1200">
                          <a:solidFill>
                            <a:schemeClr val="tx1"/>
                          </a:solidFill>
                          <a:effectLst/>
                          <a:latin typeface="+mn-lt"/>
                          <a:ea typeface="+mn-ea"/>
                          <a:cs typeface="+mn-cs"/>
                        </a:rPr>
                        <a:t>Optimize the operability</a:t>
                      </a:r>
                      <a:endParaRPr lang="en-IE" sz="1100" b="0" i="0"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E1F6FF"/>
                    </a:solidFill>
                  </a:tcPr>
                </a:tc>
                <a:tc>
                  <a:txBody>
                    <a:bodyPr/>
                    <a:lstStyle/>
                    <a:p>
                      <a:pPr marL="0" algn="ctr" defTabSz="1088558" rtl="0" eaLnBrk="1" latinLnBrk="0" hangingPunct="1"/>
                      <a:endParaRPr lang="en-US" sz="900" b="0" i="0"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400" b="0" i="0" u="none" strike="noStrike" kern="1200">
                          <a:solidFill>
                            <a:schemeClr val="accent3"/>
                          </a:solidFill>
                          <a:effectLst/>
                          <a:latin typeface="+mn-lt"/>
                          <a:ea typeface="+mn-ea"/>
                          <a:cs typeface="+mn-cs"/>
                        </a:rPr>
                        <a:t>Deploy</a:t>
                      </a:r>
                      <a:endParaRPr lang="en-US" sz="1200" b="0" i="0" kern="1200">
                        <a:solidFill>
                          <a:schemeClr val="tx1"/>
                        </a:solidFill>
                        <a:effectLst/>
                        <a:latin typeface="+mn-lt"/>
                        <a:ea typeface="+mn-ea"/>
                        <a:cs typeface="+mn-cs"/>
                      </a:endParaRPr>
                    </a:p>
                    <a:p>
                      <a:pPr marL="0" marR="0" lvl="0" indent="0" algn="ctr" defTabSz="1088558"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Prepare to go live</a:t>
                      </a:r>
                      <a:endParaRPr lang="en-IE" sz="1200" b="0" i="0"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E1F6FF"/>
                    </a:solidFill>
                  </a:tcPr>
                </a:tc>
                <a:tc>
                  <a:txBody>
                    <a:bodyPr/>
                    <a:lstStyle/>
                    <a:p>
                      <a:pPr marL="0" algn="ctr" defTabSz="1088558" rtl="0" eaLnBrk="1" latinLnBrk="0" hangingPunct="1"/>
                      <a:endParaRPr lang="en-US" sz="900" b="0" i="0"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400" b="0" kern="1200">
                          <a:solidFill>
                            <a:schemeClr val="accent3"/>
                          </a:solidFill>
                          <a:latin typeface="+mn-lt"/>
                          <a:ea typeface="+mn-ea"/>
                          <a:cs typeface="+mn-cs"/>
                        </a:rPr>
                        <a:t>Realize</a:t>
                      </a:r>
                      <a:endParaRPr lang="en-US" sz="1200" b="0" i="0" kern="1200">
                        <a:solidFill>
                          <a:schemeClr val="tx1"/>
                        </a:solidFill>
                        <a:effectLst/>
                        <a:latin typeface="+mn-lt"/>
                        <a:ea typeface="+mn-ea"/>
                        <a:cs typeface="+mn-cs"/>
                      </a:endParaRPr>
                    </a:p>
                    <a:p>
                      <a:pPr marL="0" marR="0" lvl="0" indent="0" algn="ctr" defTabSz="1088558"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Implement technical and functional changes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E1F6FF"/>
                    </a:solidFill>
                  </a:tcPr>
                </a:tc>
                <a:extLst>
                  <a:ext uri="{0D108BD9-81ED-4DB2-BD59-A6C34878D82A}">
                    <a16:rowId xmlns:a16="http://schemas.microsoft.com/office/drawing/2014/main" val="3638331295"/>
                  </a:ext>
                </a:extLst>
              </a:tr>
              <a:tr h="370840">
                <a:tc>
                  <a:txBody>
                    <a:bodyPr/>
                    <a:lstStyle/>
                    <a:p>
                      <a:pPr marL="715963" lvl="1" indent="-179388"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Get Prepared for the Quarterly Release Upgrade</a:t>
                      </a:r>
                    </a:p>
                    <a:p>
                      <a:pPr marL="715963" lvl="1" indent="-179388"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SAP S/4HANA Cloud Portal: SAP S/4HANA upgrade process and upgrade schedule</a:t>
                      </a:r>
                    </a:p>
                    <a:p>
                      <a:pPr marL="180000" lvl="1" indent="-180000"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SAP S/4HANA Cloud Release Assessment &amp; Scope Dependency Tool </a:t>
                      </a:r>
                    </a:p>
                    <a:p>
                      <a:pPr marL="180000" lvl="1" indent="-180000"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171450" marR="0" lvl="1" indent="-171450"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tabLst/>
                        <a:defRPr/>
                      </a:pPr>
                      <a:endParaRPr lang="en-US" sz="1100" kern="0">
                        <a:solidFill>
                          <a:schemeClr val="tx1"/>
                        </a:solidFill>
                        <a:latin typeface="+mn-lt"/>
                        <a:ea typeface="Arial Unicode MS" pitchFamily="34" charset="-128"/>
                        <a:cs typeface="Arial Unicode MS" pitchFamily="34"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715963" lvl="1" indent="-179388"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Roadmap Viewer: End user solution adoption </a:t>
                      </a:r>
                    </a:p>
                    <a:p>
                      <a:pPr marL="715963" lvl="1" indent="-179388"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Blog: The key to a successful implementation of S/4HANA Cloud</a:t>
                      </a:r>
                    </a:p>
                    <a:p>
                      <a:pPr marL="180000" lvl="1" indent="-180000"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a:t>
                      </a:r>
                    </a:p>
                    <a:p>
                      <a:pPr marL="171450" marR="0" lvl="1" indent="-171450"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tabLst/>
                        <a:defRPr/>
                      </a:pPr>
                      <a:endParaRPr lang="en-US" sz="1100" kern="0">
                        <a:solidFill>
                          <a:schemeClr val="tx1"/>
                        </a:solidFill>
                        <a:latin typeface="+mn-lt"/>
                        <a:ea typeface="Arial Unicode MS" pitchFamily="34" charset="-128"/>
                        <a:cs typeface="Arial Unicode MS" pitchFamily="34"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171450" indent="-171450" algn="ctr" defTabSz="1088558" rtl="0" eaLnBrk="1" latinLnBrk="0" hangingPunct="1">
                        <a:buClr>
                          <a:schemeClr val="accent1"/>
                        </a:buClr>
                        <a:buSzPct val="80000"/>
                        <a:buFont typeface="Arial" panose="020B0604020202020204" pitchFamily="34" charset="0"/>
                        <a:buChar char="•"/>
                      </a:pPr>
                      <a:endParaRPr lang="en-US" sz="1100" kern="120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808038" lvl="1" indent="-179388"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Blogs: Performance Best Practices in SAP S/4HANA Cloud </a:t>
                      </a:r>
                    </a:p>
                    <a:p>
                      <a:pPr marL="808038" lvl="1" indent="-179388"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 SAP Note: Test Automation Tool for SAP S/4HANA Cloud </a:t>
                      </a:r>
                    </a:p>
                    <a:p>
                      <a:pPr marL="180000" lvl="1" indent="-180000"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Data Migration with SAP S/4HANA Cloud </a:t>
                      </a:r>
                    </a:p>
                    <a:p>
                      <a:pPr marL="180000" lvl="1" indent="-180000"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SAP S/4HANA Cloud Extensibility</a:t>
                      </a:r>
                    </a:p>
                    <a:p>
                      <a:pPr marL="180000" lvl="1" indent="-180000" algn="l" defTabSz="1088558" rtl="0" eaLnBrk="1" fontAlgn="base" latinLnBrk="0" hangingPunct="1">
                        <a:lnSpc>
                          <a:spcPct val="100000"/>
                        </a:lnSpc>
                        <a:spcBef>
                          <a:spcPts val="0"/>
                        </a:spcBef>
                        <a:spcAft>
                          <a:spcPct val="0"/>
                        </a:spcAft>
                        <a:buClr>
                          <a:schemeClr val="accent1"/>
                        </a:buClr>
                        <a:buSzPct val="80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314304795"/>
                  </a:ext>
                </a:extLst>
              </a:tr>
            </a:tbl>
          </a:graphicData>
        </a:graphic>
      </p:graphicFrame>
      <p:graphicFrame>
        <p:nvGraphicFramePr>
          <p:cNvPr id="18" name="Table 17">
            <a:extLst>
              <a:ext uri="{FF2B5EF4-FFF2-40B4-BE49-F238E27FC236}">
                <a16:creationId xmlns:a16="http://schemas.microsoft.com/office/drawing/2014/main" id="{95D8E2B4-3DC5-4CBE-9CFA-93F424957322}"/>
              </a:ext>
            </a:extLst>
          </p:cNvPr>
          <p:cNvGraphicFramePr>
            <a:graphicFrameLocks noGrp="1"/>
          </p:cNvGraphicFramePr>
          <p:nvPr/>
        </p:nvGraphicFramePr>
        <p:xfrm>
          <a:off x="637899" y="1711897"/>
          <a:ext cx="10420137" cy="2423160"/>
        </p:xfrm>
        <a:graphic>
          <a:graphicData uri="http://schemas.openxmlformats.org/drawingml/2006/table">
            <a:tbl>
              <a:tblPr firstRow="1" bandRow="1">
                <a:tableStyleId>{2D5ABB26-0587-4C30-8999-92F81FD0307C}</a:tableStyleId>
              </a:tblPr>
              <a:tblGrid>
                <a:gridCol w="3240797">
                  <a:extLst>
                    <a:ext uri="{9D8B030D-6E8A-4147-A177-3AD203B41FA5}">
                      <a16:colId xmlns:a16="http://schemas.microsoft.com/office/drawing/2014/main" val="3994500749"/>
                    </a:ext>
                  </a:extLst>
                </a:gridCol>
                <a:gridCol w="348873">
                  <a:extLst>
                    <a:ext uri="{9D8B030D-6E8A-4147-A177-3AD203B41FA5}">
                      <a16:colId xmlns:a16="http://schemas.microsoft.com/office/drawing/2014/main" val="2493382736"/>
                    </a:ext>
                  </a:extLst>
                </a:gridCol>
                <a:gridCol w="3240797">
                  <a:extLst>
                    <a:ext uri="{9D8B030D-6E8A-4147-A177-3AD203B41FA5}">
                      <a16:colId xmlns:a16="http://schemas.microsoft.com/office/drawing/2014/main" val="934881020"/>
                    </a:ext>
                  </a:extLst>
                </a:gridCol>
                <a:gridCol w="348873">
                  <a:extLst>
                    <a:ext uri="{9D8B030D-6E8A-4147-A177-3AD203B41FA5}">
                      <a16:colId xmlns:a16="http://schemas.microsoft.com/office/drawing/2014/main" val="235421525"/>
                    </a:ext>
                  </a:extLst>
                </a:gridCol>
                <a:gridCol w="3240797">
                  <a:extLst>
                    <a:ext uri="{9D8B030D-6E8A-4147-A177-3AD203B41FA5}">
                      <a16:colId xmlns:a16="http://schemas.microsoft.com/office/drawing/2014/main" val="1544955083"/>
                    </a:ext>
                  </a:extLst>
                </a:gridCol>
              </a:tblGrid>
              <a:tr h="0">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400" b="0" i="0" u="none" strike="noStrike" kern="1200">
                          <a:solidFill>
                            <a:schemeClr val="accent3"/>
                          </a:solidFill>
                          <a:effectLst/>
                          <a:latin typeface="+mn-lt"/>
                          <a:ea typeface="+mn-ea"/>
                          <a:cs typeface="+mn-cs"/>
                        </a:rPr>
                        <a:t>Discover</a:t>
                      </a:r>
                      <a:endParaRPr lang="en-US" sz="1100" b="0" i="0" kern="1200">
                        <a:solidFill>
                          <a:schemeClr val="tx1"/>
                        </a:solidFill>
                        <a:effectLst/>
                        <a:latin typeface="+mn-lt"/>
                        <a:ea typeface="+mn-ea"/>
                        <a:cs typeface="+mn-cs"/>
                      </a:endParaRPr>
                    </a:p>
                    <a:p>
                      <a:pPr marL="0" algn="ctr" defTabSz="1088558" rtl="0" eaLnBrk="1" latinLnBrk="0" hangingPunct="1"/>
                      <a:r>
                        <a:rPr lang="en-US" sz="1200" b="0" i="0" kern="1200">
                          <a:solidFill>
                            <a:schemeClr val="tx1"/>
                          </a:solidFill>
                          <a:effectLst/>
                          <a:latin typeface="+mn-lt"/>
                          <a:ea typeface="+mn-ea"/>
                          <a:cs typeface="+mn-cs"/>
                        </a:rPr>
                        <a:t>Discover the value of SAP S/4HANA Cloud </a:t>
                      </a:r>
                      <a:endParaRPr lang="en-US" sz="1200" b="0" i="0" kern="1200">
                        <a:solidFill>
                          <a:schemeClr val="accent3"/>
                        </a:solidFill>
                        <a:effectLst/>
                        <a:latin typeface="+mn-lt"/>
                        <a:ea typeface="+mn-ea"/>
                        <a:cs typeface="+mn-cs"/>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E1F6FF"/>
                    </a:solidFill>
                  </a:tcPr>
                </a:tc>
                <a:tc>
                  <a:txBody>
                    <a:bodyPr/>
                    <a:lstStyle/>
                    <a:p>
                      <a:pPr marL="0" algn="ctr" defTabSz="1088558" rtl="0" eaLnBrk="1" latinLnBrk="0" hangingPunct="1"/>
                      <a:endParaRPr lang="en-US" sz="1100" b="0" kern="1200">
                        <a:solidFill>
                          <a:schemeClr val="accent3"/>
                        </a:solidFill>
                        <a:latin typeface="+mn-lt"/>
                        <a:ea typeface="+mn-ea"/>
                        <a:cs typeface="+mn-cs"/>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400" b="0" i="0" u="none" strike="noStrike" kern="1200">
                          <a:solidFill>
                            <a:schemeClr val="accent3"/>
                          </a:solidFill>
                          <a:effectLst/>
                          <a:latin typeface="+mn-lt"/>
                          <a:ea typeface="+mn-ea"/>
                          <a:cs typeface="+mn-cs"/>
                        </a:rPr>
                        <a:t>Prepare</a:t>
                      </a:r>
                      <a:endParaRPr lang="en-IE" sz="1100" b="0" i="0" u="none" strike="noStrike" kern="1200">
                        <a:solidFill>
                          <a:schemeClr val="accent3"/>
                        </a:solidFill>
                        <a:effectLst/>
                        <a:latin typeface="+mn-lt"/>
                        <a:ea typeface="+mn-ea"/>
                        <a:cs typeface="+mn-cs"/>
                      </a:endParaRPr>
                    </a:p>
                    <a:p>
                      <a:pPr marL="0" marR="0" lvl="0" indent="0" algn="ctr" defTabSz="1088558" rtl="0" eaLnBrk="1" fontAlgn="auto" latinLnBrk="0" hangingPunct="1">
                        <a:lnSpc>
                          <a:spcPct val="100000"/>
                        </a:lnSpc>
                        <a:spcBef>
                          <a:spcPts val="0"/>
                        </a:spcBef>
                        <a:spcAft>
                          <a:spcPts val="0"/>
                        </a:spcAft>
                        <a:buClrTx/>
                        <a:buSzTx/>
                        <a:buFontTx/>
                        <a:buNone/>
                        <a:tabLst/>
                        <a:defRPr/>
                      </a:pPr>
                      <a:r>
                        <a:rPr lang="en-IE" sz="1200" b="0" i="0" kern="1200">
                          <a:solidFill>
                            <a:schemeClr val="tx1"/>
                          </a:solidFill>
                          <a:effectLst/>
                          <a:latin typeface="+mn-lt"/>
                          <a:ea typeface="+mn-ea"/>
                          <a:cs typeface="+mn-cs"/>
                        </a:rPr>
                        <a:t>Plan, prepare, and start the implementation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E1F6FF"/>
                    </a:solidFill>
                  </a:tcPr>
                </a:tc>
                <a:tc>
                  <a:txBody>
                    <a:bodyPr/>
                    <a:lstStyle/>
                    <a:p>
                      <a:pPr marL="0" algn="ctr" defTabSz="1088558" rtl="0" eaLnBrk="1" latinLnBrk="0" hangingPunct="1"/>
                      <a:endParaRPr lang="en-US" sz="1100" b="0" kern="1200">
                        <a:solidFill>
                          <a:schemeClr val="accent3"/>
                        </a:solidFill>
                        <a:latin typeface="+mn-lt"/>
                        <a:ea typeface="+mn-ea"/>
                        <a:cs typeface="+mn-cs"/>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r>
                        <a:rPr lang="en-US" sz="1400" b="0" i="0" u="none" strike="noStrike" kern="1200">
                          <a:solidFill>
                            <a:schemeClr val="accent3"/>
                          </a:solidFill>
                          <a:effectLst/>
                          <a:latin typeface="+mn-lt"/>
                          <a:ea typeface="+mn-ea"/>
                          <a:cs typeface="+mn-cs"/>
                        </a:rPr>
                        <a:t>Explor</a:t>
                      </a:r>
                      <a:r>
                        <a:rPr lang="en-US" sz="1400" b="0" kern="1200">
                          <a:solidFill>
                            <a:schemeClr val="accent3"/>
                          </a:solidFill>
                          <a:latin typeface="+mn-lt"/>
                          <a:ea typeface="+mn-ea"/>
                          <a:cs typeface="+mn-cs"/>
                        </a:rPr>
                        <a:t>e</a:t>
                      </a:r>
                      <a:endParaRPr lang="en-IE" sz="1100" b="0" i="0" kern="1200">
                        <a:solidFill>
                          <a:schemeClr val="tx1"/>
                        </a:solidFill>
                        <a:effectLst/>
                        <a:latin typeface="+mn-lt"/>
                        <a:ea typeface="+mn-ea"/>
                        <a:cs typeface="+mn-cs"/>
                      </a:endParaRPr>
                    </a:p>
                    <a:p>
                      <a:pPr marL="0" marR="0" lvl="0" indent="0" algn="ctr" defTabSz="1088558" rtl="0" eaLnBrk="1" fontAlgn="auto" latinLnBrk="0" hangingPunct="1">
                        <a:lnSpc>
                          <a:spcPct val="100000"/>
                        </a:lnSpc>
                        <a:spcBef>
                          <a:spcPts val="0"/>
                        </a:spcBef>
                        <a:spcAft>
                          <a:spcPts val="0"/>
                        </a:spcAft>
                        <a:buClrTx/>
                        <a:buSzTx/>
                        <a:buFontTx/>
                        <a:buNone/>
                        <a:tabLst/>
                        <a:defRPr/>
                      </a:pPr>
                      <a:r>
                        <a:rPr lang="en-IE" sz="1200" b="0" i="0" kern="1200">
                          <a:solidFill>
                            <a:schemeClr val="tx1"/>
                          </a:solidFill>
                          <a:effectLst/>
                          <a:latin typeface="+mn-lt"/>
                          <a:ea typeface="+mn-ea"/>
                          <a:cs typeface="+mn-cs"/>
                        </a:rPr>
                        <a:t>Define all the details</a:t>
                      </a:r>
                      <a:endParaRPr lang="en-US" sz="1200" b="0" i="0" kern="1200">
                        <a:solidFill>
                          <a:schemeClr val="tx1"/>
                        </a:solidFill>
                        <a:effectLst/>
                        <a:latin typeface="+mn-lt"/>
                        <a:ea typeface="+mn-ea"/>
                        <a:cs typeface="+mn-cs"/>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E1F6FF"/>
                    </a:solidFill>
                  </a:tcPr>
                </a:tc>
                <a:extLst>
                  <a:ext uri="{0D108BD9-81ED-4DB2-BD59-A6C34878D82A}">
                    <a16:rowId xmlns:a16="http://schemas.microsoft.com/office/drawing/2014/main" val="3638331295"/>
                  </a:ext>
                </a:extLst>
              </a:tr>
              <a:tr h="241635">
                <a:tc>
                  <a:txBody>
                    <a:bodyPr/>
                    <a:lstStyle/>
                    <a:p>
                      <a:pPr marL="715963" lvl="1" indent="-179388"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Discover SAP S/4HANA Cloud (self-paced)</a:t>
                      </a:r>
                    </a:p>
                    <a:p>
                      <a:pPr marL="715963" lvl="1" indent="-179388"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openSAP course: How to Best Leverage SAP S/4HANA Cloud for Your Company</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The Essentials for Country Localization for SAPS/4HANA Cloud </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Demo: SAP S/4HANA Cloud Trial</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a:t>
                      </a:r>
                    </a:p>
                    <a:p>
                      <a:pPr marL="0" lvl="1" indent="0" algn="l" defTabSz="1088558" rtl="0" eaLnBrk="1" fontAlgn="base" latinLnBrk="0" hangingPunct="1">
                        <a:lnSpc>
                          <a:spcPct val="100000"/>
                        </a:lnSpc>
                        <a:spcBef>
                          <a:spcPts val="0"/>
                        </a:spcBef>
                        <a:spcAft>
                          <a:spcPct val="0"/>
                        </a:spcAft>
                        <a:buClr>
                          <a:schemeClr val="tx1"/>
                        </a:buClr>
                        <a:buFont typeface="Arial" panose="020B0604020202020204" pitchFamily="34" charset="0"/>
                        <a:buNone/>
                        <a:defRPr/>
                      </a:pPr>
                      <a:endParaRPr lang="en-IE" sz="1100" kern="0">
                        <a:solidFill>
                          <a:schemeClr val="tx1"/>
                        </a:solidFill>
                        <a:latin typeface="+mn-lt"/>
                        <a:ea typeface="Arial Unicode MS" pitchFamily="34" charset="-128"/>
                        <a:cs typeface="Arial Unicode MS" pitchFamily="34"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0" algn="ctr" defTabSz="1088558" rtl="0" eaLnBrk="1" latinLnBrk="0" hangingPunct="1"/>
                      <a:endParaRPr lang="en-US" sz="1100" kern="120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715963" marR="0" lvl="1" indent="-179388"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tabLst/>
                        <a:defRPr/>
                      </a:pPr>
                      <a:r>
                        <a:rPr lang="en-IE" sz="1100" kern="0">
                          <a:solidFill>
                            <a:schemeClr val="tx1"/>
                          </a:solidFill>
                          <a:latin typeface="+mn-lt"/>
                          <a:ea typeface="Arial Unicode MS" pitchFamily="34" charset="-128"/>
                          <a:cs typeface="Arial Unicode MS" pitchFamily="34" charset="-128"/>
                        </a:rPr>
                        <a:t>Meet-the-Expert: SAP S/4HANA Cloud Onboarding</a:t>
                      </a:r>
                    </a:p>
                    <a:p>
                      <a:pPr marL="715963" lvl="1" indent="-179388"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Roadmap Viewer: Implementation roadmap for SAP S/4HANA Cloud</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SAP S/4HANA Cloud with SAP Activate</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Customer Organization Readiness for SAPS/4HANA Cloud</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Data Protection and Privacy in SAP Cloud</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180000" lvl="1" indent="-180000" algn="l" defTabSz="1088558" rtl="0" eaLnBrk="1" fontAlgn="base" latinLnBrk="0" hangingPunct="1">
                        <a:lnSpc>
                          <a:spcPct val="100000"/>
                        </a:lnSpc>
                        <a:spcBef>
                          <a:spcPts val="0"/>
                        </a:spcBef>
                        <a:spcAft>
                          <a:spcPct val="0"/>
                        </a:spcAft>
                        <a:buClr>
                          <a:schemeClr val="tx1"/>
                        </a:buClr>
                        <a:buFont typeface="Arial" panose="020B0604020202020204" pitchFamily="34" charset="0"/>
                        <a:buChar char="•"/>
                        <a:defRPr/>
                      </a:pPr>
                      <a:endParaRPr lang="en-US" sz="1100" kern="0">
                        <a:solidFill>
                          <a:schemeClr val="tx1"/>
                        </a:solidFill>
                        <a:latin typeface="+mn-lt"/>
                        <a:ea typeface="Arial Unicode MS" pitchFamily="34" charset="-128"/>
                        <a:cs typeface="Arial Unicode MS" pitchFamily="34"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715963" lvl="1" indent="-179388"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Tutorial + Meet-the-Expert: Finance Overview</a:t>
                      </a:r>
                    </a:p>
                    <a:p>
                      <a:pPr marL="715963" lvl="1" indent="-179388"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Requesting the Q-system in SAP S/4HANA Cloud</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General Data Protection Regulation </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Meet-the-Expert: Integration Overview </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openSAP course: Extending SAP S/4HANA Cloud and SAPS/4HANA</a:t>
                      </a:r>
                    </a:p>
                    <a:p>
                      <a:pPr marL="180000" lvl="1" indent="-180000" algn="l" defTabSz="1088558" rtl="0" eaLnBrk="1" fontAlgn="base" latinLnBrk="0" hangingPunct="1">
                        <a:lnSpc>
                          <a:spcPct val="100000"/>
                        </a:lnSpc>
                        <a:spcBef>
                          <a:spcPts val="0"/>
                        </a:spcBef>
                        <a:spcAft>
                          <a:spcPct val="0"/>
                        </a:spcAft>
                        <a:buClr>
                          <a:schemeClr val="accent1"/>
                        </a:buClr>
                        <a:buSzPct val="82000"/>
                        <a:buFont typeface="Arial" panose="020B0604020202020204" pitchFamily="34" charset="0"/>
                        <a:buChar char="•"/>
                        <a:defRPr/>
                      </a:pPr>
                      <a:r>
                        <a:rPr lang="en-IE" sz="1100" kern="0">
                          <a:solidFill>
                            <a:schemeClr val="tx1"/>
                          </a:solidFill>
                          <a:latin typeface="+mn-lt"/>
                          <a:ea typeface="Arial Unicode MS" pitchFamily="34" charset="-128"/>
                          <a:cs typeface="Arial Unicode MS" pitchFamily="34" charset="-128"/>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314304795"/>
                  </a:ext>
                </a:extLst>
              </a:tr>
            </a:tbl>
          </a:graphicData>
        </a:graphic>
      </p:graphicFrame>
      <p:pic>
        <p:nvPicPr>
          <p:cNvPr id="20" name="Picture 19" descr="A close up of a logo&#10;&#10;Description generated with very high confidence">
            <a:extLst>
              <a:ext uri="{FF2B5EF4-FFF2-40B4-BE49-F238E27FC236}">
                <a16:creationId xmlns:a16="http://schemas.microsoft.com/office/drawing/2014/main" id="{B7BE1B3C-AD02-4096-9796-825810D8964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8972158" flipH="1" flipV="1">
            <a:off x="3851332" y="1763891"/>
            <a:ext cx="308914" cy="308914"/>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C581E6EB-6C8E-4507-AD4C-5E17ED5A553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8972158" flipH="1" flipV="1">
            <a:off x="7470600" y="1763891"/>
            <a:ext cx="308914" cy="308914"/>
          </a:xfrm>
          <a:prstGeom prst="rect">
            <a:avLst/>
          </a:prstGeom>
        </p:spPr>
      </p:pic>
      <p:pic>
        <p:nvPicPr>
          <p:cNvPr id="22" name="Picture 21" descr="A close up of a logo&#10;&#10;Description generated with very high confidence">
            <a:extLst>
              <a:ext uri="{FF2B5EF4-FFF2-40B4-BE49-F238E27FC236}">
                <a16:creationId xmlns:a16="http://schemas.microsoft.com/office/drawing/2014/main" id="{3E8AD1A4-2C7E-49D7-9D3C-7E11E94AE9F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8316527" flipH="1" flipV="1">
            <a:off x="7511368" y="4288127"/>
            <a:ext cx="308914" cy="308914"/>
          </a:xfrm>
          <a:prstGeom prst="rect">
            <a:avLst/>
          </a:prstGeom>
        </p:spPr>
      </p:pic>
      <p:pic>
        <p:nvPicPr>
          <p:cNvPr id="23" name="Picture 22" descr="A close up of a logo&#10;&#10;Description generated with very high confidence">
            <a:extLst>
              <a:ext uri="{FF2B5EF4-FFF2-40B4-BE49-F238E27FC236}">
                <a16:creationId xmlns:a16="http://schemas.microsoft.com/office/drawing/2014/main" id="{DFCF2F2C-4A58-49B0-A169-5DF813F52D5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8316527" flipH="1" flipV="1">
            <a:off x="3881776" y="4288125"/>
            <a:ext cx="308914" cy="308914"/>
          </a:xfrm>
          <a:prstGeom prst="rect">
            <a:avLst/>
          </a:prstGeom>
        </p:spPr>
      </p:pic>
      <p:pic>
        <p:nvPicPr>
          <p:cNvPr id="31" name="Picture 30" descr="A close up of a logo&#10;&#10;Description generated with very high confidence">
            <a:extLst>
              <a:ext uri="{FF2B5EF4-FFF2-40B4-BE49-F238E27FC236}">
                <a16:creationId xmlns:a16="http://schemas.microsoft.com/office/drawing/2014/main" id="{756BDE74-B432-4FAB-8196-066EC96C190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660565" flipH="1" flipV="1">
            <a:off x="11369868" y="2599631"/>
            <a:ext cx="308914" cy="308914"/>
          </a:xfrm>
          <a:prstGeom prst="rect">
            <a:avLst/>
          </a:prstGeom>
        </p:spPr>
      </p:pic>
      <p:pic>
        <p:nvPicPr>
          <p:cNvPr id="32" name="Picture 31" descr="A close up of a logo&#10;&#10;Description generated with very high confidence">
            <a:extLst>
              <a:ext uri="{FF2B5EF4-FFF2-40B4-BE49-F238E27FC236}">
                <a16:creationId xmlns:a16="http://schemas.microsoft.com/office/drawing/2014/main" id="{CFAD92A5-A2E7-48C6-8924-5034AB7CAC4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660565" flipH="1" flipV="1">
            <a:off x="11386344" y="3646548"/>
            <a:ext cx="308914" cy="308914"/>
          </a:xfrm>
          <a:prstGeom prst="rect">
            <a:avLst/>
          </a:prstGeom>
        </p:spPr>
      </p:pic>
      <p:pic>
        <p:nvPicPr>
          <p:cNvPr id="34" name="Picture 33">
            <a:extLst>
              <a:ext uri="{FF2B5EF4-FFF2-40B4-BE49-F238E27FC236}">
                <a16:creationId xmlns:a16="http://schemas.microsoft.com/office/drawing/2014/main" id="{4C689870-37CA-45C5-94D0-72C234926181}"/>
              </a:ext>
            </a:extLst>
          </p:cNvPr>
          <p:cNvPicPr>
            <a:picLocks noChangeAspect="1"/>
          </p:cNvPicPr>
          <p:nvPr/>
        </p:nvPicPr>
        <p:blipFill>
          <a:blip r:embed="rId5"/>
          <a:stretch>
            <a:fillRect/>
          </a:stretch>
        </p:blipFill>
        <p:spPr>
          <a:xfrm>
            <a:off x="637899" y="2319138"/>
            <a:ext cx="576000" cy="576000"/>
          </a:xfrm>
          <a:prstGeom prst="rect">
            <a:avLst/>
          </a:prstGeom>
          <a:effectLst>
            <a:outerShdw blurRad="50800" dist="38100" algn="l" rotWithShape="0">
              <a:prstClr val="black">
                <a:alpha val="40000"/>
              </a:prstClr>
            </a:outerShdw>
          </a:effectLst>
        </p:spPr>
      </p:pic>
      <p:pic>
        <p:nvPicPr>
          <p:cNvPr id="35" name="Picture 34">
            <a:extLst>
              <a:ext uri="{FF2B5EF4-FFF2-40B4-BE49-F238E27FC236}">
                <a16:creationId xmlns:a16="http://schemas.microsoft.com/office/drawing/2014/main" id="{8B7CF039-1DF5-47B9-91EE-BEA2757DBA54}"/>
              </a:ext>
            </a:extLst>
          </p:cNvPr>
          <p:cNvPicPr>
            <a:picLocks noChangeAspect="1"/>
          </p:cNvPicPr>
          <p:nvPr/>
        </p:nvPicPr>
        <p:blipFill>
          <a:blip r:embed="rId6"/>
          <a:stretch>
            <a:fillRect/>
          </a:stretch>
        </p:blipFill>
        <p:spPr>
          <a:xfrm>
            <a:off x="4165422" y="2233454"/>
            <a:ext cx="648000" cy="648000"/>
          </a:xfrm>
          <a:prstGeom prst="rect">
            <a:avLst/>
          </a:prstGeom>
          <a:effectLst>
            <a:outerShdw blurRad="50800" dist="38100" algn="l" rotWithShape="0">
              <a:prstClr val="black">
                <a:alpha val="40000"/>
              </a:prstClr>
            </a:outerShdw>
          </a:effectLst>
        </p:spPr>
      </p:pic>
      <p:pic>
        <p:nvPicPr>
          <p:cNvPr id="36" name="Picture 35">
            <a:extLst>
              <a:ext uri="{FF2B5EF4-FFF2-40B4-BE49-F238E27FC236}">
                <a16:creationId xmlns:a16="http://schemas.microsoft.com/office/drawing/2014/main" id="{6E65F167-E7F6-41F3-BC42-4C030A5FBB36}"/>
              </a:ext>
            </a:extLst>
          </p:cNvPr>
          <p:cNvPicPr>
            <a:picLocks noChangeAspect="1"/>
          </p:cNvPicPr>
          <p:nvPr/>
        </p:nvPicPr>
        <p:blipFill>
          <a:blip r:embed="rId7"/>
          <a:stretch>
            <a:fillRect/>
          </a:stretch>
        </p:blipFill>
        <p:spPr>
          <a:xfrm>
            <a:off x="7843445" y="2298724"/>
            <a:ext cx="540000" cy="540525"/>
          </a:xfrm>
          <a:prstGeom prst="rect">
            <a:avLst/>
          </a:prstGeom>
          <a:effectLst>
            <a:outerShdw blurRad="50800" dist="38100" algn="l" rotWithShape="0">
              <a:prstClr val="black">
                <a:alpha val="40000"/>
              </a:prstClr>
            </a:outerShdw>
          </a:effectLst>
        </p:spPr>
      </p:pic>
      <p:pic>
        <p:nvPicPr>
          <p:cNvPr id="37" name="Picture 36">
            <a:extLst>
              <a:ext uri="{FF2B5EF4-FFF2-40B4-BE49-F238E27FC236}">
                <a16:creationId xmlns:a16="http://schemas.microsoft.com/office/drawing/2014/main" id="{C2201551-A0F4-4B19-A060-43D8C7621F1C}"/>
              </a:ext>
            </a:extLst>
          </p:cNvPr>
          <p:cNvPicPr>
            <a:picLocks noChangeAspect="1"/>
          </p:cNvPicPr>
          <p:nvPr/>
        </p:nvPicPr>
        <p:blipFill>
          <a:blip r:embed="rId8"/>
          <a:stretch>
            <a:fillRect/>
          </a:stretch>
        </p:blipFill>
        <p:spPr>
          <a:xfrm>
            <a:off x="638301" y="4701777"/>
            <a:ext cx="576000" cy="576000"/>
          </a:xfrm>
          <a:prstGeom prst="rect">
            <a:avLst/>
          </a:prstGeom>
          <a:effectLst>
            <a:outerShdw blurRad="50800" dist="38100" algn="l" rotWithShape="0">
              <a:prstClr val="black">
                <a:alpha val="40000"/>
              </a:prstClr>
            </a:outerShdw>
          </a:effectLst>
        </p:spPr>
      </p:pic>
      <p:pic>
        <p:nvPicPr>
          <p:cNvPr id="38" name="Picture 37">
            <a:extLst>
              <a:ext uri="{FF2B5EF4-FFF2-40B4-BE49-F238E27FC236}">
                <a16:creationId xmlns:a16="http://schemas.microsoft.com/office/drawing/2014/main" id="{8D571700-585E-4E6E-9876-8E73BE9407DA}"/>
              </a:ext>
            </a:extLst>
          </p:cNvPr>
          <p:cNvPicPr>
            <a:picLocks noChangeAspect="1"/>
          </p:cNvPicPr>
          <p:nvPr/>
        </p:nvPicPr>
        <p:blipFill>
          <a:blip r:embed="rId9"/>
          <a:stretch>
            <a:fillRect/>
          </a:stretch>
        </p:blipFill>
        <p:spPr>
          <a:xfrm>
            <a:off x="4119214" y="4701777"/>
            <a:ext cx="576000" cy="576000"/>
          </a:xfrm>
          <a:prstGeom prst="rect">
            <a:avLst/>
          </a:prstGeom>
          <a:effectLst>
            <a:outerShdw blurRad="50800" dist="38100" algn="l" rotWithShape="0">
              <a:prstClr val="black">
                <a:alpha val="40000"/>
              </a:prstClr>
            </a:outerShdw>
          </a:effectLst>
        </p:spPr>
      </p:pic>
      <p:pic>
        <p:nvPicPr>
          <p:cNvPr id="39" name="Picture 38">
            <a:extLst>
              <a:ext uri="{FF2B5EF4-FFF2-40B4-BE49-F238E27FC236}">
                <a16:creationId xmlns:a16="http://schemas.microsoft.com/office/drawing/2014/main" id="{9CE925A9-3AEA-4CA2-9237-9738A40DB548}"/>
              </a:ext>
            </a:extLst>
          </p:cNvPr>
          <p:cNvPicPr>
            <a:picLocks noChangeAspect="1"/>
          </p:cNvPicPr>
          <p:nvPr/>
        </p:nvPicPr>
        <p:blipFill>
          <a:blip r:embed="rId10"/>
          <a:stretch>
            <a:fillRect/>
          </a:stretch>
        </p:blipFill>
        <p:spPr>
          <a:xfrm>
            <a:off x="7797237" y="4688313"/>
            <a:ext cx="576000" cy="576000"/>
          </a:xfrm>
          <a:prstGeom prst="rect">
            <a:avLst/>
          </a:prstGeom>
          <a:effectLst>
            <a:outerShdw blurRad="50800" dist="38100" algn="l" rotWithShape="0">
              <a:prstClr val="black">
                <a:alpha val="40000"/>
              </a:prstClr>
            </a:outerShdw>
          </a:effectLst>
        </p:spPr>
      </p:pic>
      <p:sp>
        <p:nvSpPr>
          <p:cNvPr id="40" name="Rectangle 39">
            <a:extLst>
              <a:ext uri="{FF2B5EF4-FFF2-40B4-BE49-F238E27FC236}">
                <a16:creationId xmlns:a16="http://schemas.microsoft.com/office/drawing/2014/main" id="{F9AB8D95-AD7A-4F40-AAA1-68F209C98360}"/>
              </a:ext>
            </a:extLst>
          </p:cNvPr>
          <p:cNvSpPr/>
          <p:nvPr/>
        </p:nvSpPr>
        <p:spPr>
          <a:xfrm>
            <a:off x="404914" y="6366557"/>
            <a:ext cx="11088553" cy="246221"/>
          </a:xfrm>
          <a:prstGeom prst="rect">
            <a:avLst/>
          </a:prstGeom>
        </p:spPr>
        <p:txBody>
          <a:bodyPr wrap="square">
            <a:spAutoFit/>
          </a:bodyPr>
          <a:lstStyle/>
          <a:p>
            <a:r>
              <a:rPr lang="en-US" sz="1000" kern="0" dirty="0">
                <a:solidFill>
                  <a:srgbClr val="363E43"/>
                </a:solidFill>
              </a:rPr>
              <a:t>*</a:t>
            </a:r>
            <a:r>
              <a:rPr lang="en-IE" sz="1000" kern="0" dirty="0">
                <a:solidFill>
                  <a:srgbClr val="666666"/>
                </a:solidFill>
                <a:ea typeface="Arial Unicode MS" pitchFamily="34" charset="-128"/>
              </a:rPr>
              <a:t>Please note that the complete content of the learning journey is available within SAP Enterprise Support value maps learning room</a:t>
            </a:r>
            <a:r>
              <a:rPr lang="en-IE" sz="1000" kern="0" dirty="0">
                <a:solidFill>
                  <a:srgbClr val="363E43"/>
                </a:solidFill>
              </a:rPr>
              <a:t>.</a:t>
            </a:r>
            <a:endParaRPr lang="en-US" sz="1000" kern="0" dirty="0">
              <a:solidFill>
                <a:srgbClr val="363E43"/>
              </a:solidFill>
            </a:endParaRPr>
          </a:p>
        </p:txBody>
      </p:sp>
    </p:spTree>
    <p:extLst>
      <p:ext uri="{BB962C8B-B14F-4D97-AF65-F5344CB8AC3E}">
        <p14:creationId xmlns:p14="http://schemas.microsoft.com/office/powerpoint/2010/main" val="970423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BA97C995-65AC-4386-B7B3-F02A10DCD06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3572" b="3572"/>
          <a:stretch>
            <a:fillRect/>
          </a:stretch>
        </p:blipFill>
        <p:spPr>
          <a:xfrm>
            <a:off x="0" y="0"/>
            <a:ext cx="4546600" cy="6858000"/>
          </a:xfrm>
          <a:effectLst/>
          <a:scene3d>
            <a:camera prst="orthographicFront"/>
            <a:lightRig rig="threePt" dir="t"/>
          </a:scene3d>
          <a:sp3d>
            <a:bevelT/>
          </a:sp3d>
        </p:spPr>
      </p:pic>
      <p:sp>
        <p:nvSpPr>
          <p:cNvPr id="299" name="Title 298">
            <a:extLst>
              <a:ext uri="{FF2B5EF4-FFF2-40B4-BE49-F238E27FC236}">
                <a16:creationId xmlns:a16="http://schemas.microsoft.com/office/drawing/2014/main" id="{C07B5653-BF35-41A5-BFB2-80C55EEF4CFC}"/>
              </a:ext>
            </a:extLst>
          </p:cNvPr>
          <p:cNvSpPr>
            <a:spLocks noGrp="1"/>
          </p:cNvSpPr>
          <p:nvPr>
            <p:ph type="title"/>
          </p:nvPr>
        </p:nvSpPr>
        <p:spPr/>
        <p:txBody>
          <a:bodyPr/>
          <a:lstStyle/>
          <a:p>
            <a:r>
              <a:rPr lang="de-DE" dirty="0">
                <a:solidFill>
                  <a:srgbClr val="363E43"/>
                </a:solidFill>
              </a:rPr>
              <a:t>Empowerment</a:t>
            </a:r>
            <a:endParaRPr lang="en-US" dirty="0">
              <a:solidFill>
                <a:srgbClr val="363E43"/>
              </a:solidFill>
            </a:endParaRPr>
          </a:p>
        </p:txBody>
      </p:sp>
      <p:pic>
        <p:nvPicPr>
          <p:cNvPr id="5" name="Picture Placeholder 4">
            <a:extLst>
              <a:ext uri="{FF2B5EF4-FFF2-40B4-BE49-F238E27FC236}">
                <a16:creationId xmlns:a16="http://schemas.microsoft.com/office/drawing/2014/main" id="{3AB3E6CD-E5BF-482C-82D3-560CD7788A29}"/>
              </a:ext>
            </a:extLst>
          </p:cNvPr>
          <p:cNvPicPr>
            <a:picLocks noGrp="1" noChangeAspect="1"/>
          </p:cNvPicPr>
          <p:nvPr>
            <p:ph type="pic" sz="quarter" idx="10"/>
          </p:nvPr>
        </p:nvPicPr>
        <p:blipFill>
          <a:blip r:embed="rId4"/>
          <a:srcRect l="63" r="63"/>
          <a:stretch>
            <a:fillRect/>
          </a:stretch>
        </p:blipFill>
        <p:spPr>
          <a:effectLst>
            <a:outerShdw blurRad="50800" dist="38100" algn="l" rotWithShape="0">
              <a:prstClr val="black">
                <a:alpha val="40000"/>
              </a:prstClr>
            </a:outerShdw>
          </a:effectLst>
        </p:spPr>
      </p:pic>
      <p:sp>
        <p:nvSpPr>
          <p:cNvPr id="301" name="Text Placeholder 300">
            <a:extLst>
              <a:ext uri="{FF2B5EF4-FFF2-40B4-BE49-F238E27FC236}">
                <a16:creationId xmlns:a16="http://schemas.microsoft.com/office/drawing/2014/main" id="{3D4E72E1-034E-443A-AC66-A9A44D9D17CC}"/>
              </a:ext>
            </a:extLst>
          </p:cNvPr>
          <p:cNvSpPr>
            <a:spLocks noGrp="1"/>
          </p:cNvSpPr>
          <p:nvPr>
            <p:ph type="body" sz="quarter" idx="11"/>
          </p:nvPr>
        </p:nvSpPr>
        <p:spPr>
          <a:xfrm>
            <a:off x="6227509" y="1010332"/>
            <a:ext cx="5461691" cy="492443"/>
          </a:xfrm>
        </p:spPr>
        <p:txBody>
          <a:bodyPr/>
          <a:lstStyle/>
          <a:p>
            <a:r>
              <a:rPr lang="en-US" dirty="0">
                <a:solidFill>
                  <a:srgbClr val="363E43"/>
                </a:solidFill>
              </a:rPr>
              <a:t>Through the SAP Enterprise Support Academy program we help you build competency and expand your skills easily.</a:t>
            </a:r>
            <a:endParaRPr lang="en-US" dirty="0"/>
          </a:p>
        </p:txBody>
      </p:sp>
      <p:sp>
        <p:nvSpPr>
          <p:cNvPr id="302" name="Text Placeholder 301">
            <a:extLst>
              <a:ext uri="{FF2B5EF4-FFF2-40B4-BE49-F238E27FC236}">
                <a16:creationId xmlns:a16="http://schemas.microsoft.com/office/drawing/2014/main" id="{AD946119-F713-41D3-9D8A-1439364F3F5E}"/>
              </a:ext>
            </a:extLst>
          </p:cNvPr>
          <p:cNvSpPr>
            <a:spLocks noGrp="1"/>
          </p:cNvSpPr>
          <p:nvPr>
            <p:ph type="body" sz="quarter" idx="12"/>
          </p:nvPr>
        </p:nvSpPr>
        <p:spPr>
          <a:xfrm>
            <a:off x="5018088" y="2623730"/>
            <a:ext cx="6671112" cy="3057760"/>
          </a:xfrm>
        </p:spPr>
        <p:txBody>
          <a:bodyPr/>
          <a:lstStyle/>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Get empowered through extensive learning and education elements of the SAP Enterprise Support Academy</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Easily access learning content and services via the new SAP Learning Hub platform</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Leverage expert content in various delivery formats and levels of detail</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Making sure you address and cover the right skills gap</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Learn how to run your software solution at peak performance</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Get your organization ready for innovation and accelerate innovation throughout the company</a:t>
            </a:r>
          </a:p>
        </p:txBody>
      </p:sp>
      <p:sp>
        <p:nvSpPr>
          <p:cNvPr id="303" name="Text Placeholder 302">
            <a:extLst>
              <a:ext uri="{FF2B5EF4-FFF2-40B4-BE49-F238E27FC236}">
                <a16:creationId xmlns:a16="http://schemas.microsoft.com/office/drawing/2014/main" id="{AD24EB30-AE29-4DE1-92BB-CE3A0332FA39}"/>
              </a:ext>
            </a:extLst>
          </p:cNvPr>
          <p:cNvSpPr>
            <a:spLocks noGrp="1"/>
          </p:cNvSpPr>
          <p:nvPr>
            <p:ph type="body" sz="quarter" idx="13"/>
          </p:nvPr>
        </p:nvSpPr>
        <p:spPr>
          <a:noFill/>
        </p:spPr>
        <p:txBody>
          <a:bodyPr anchor="ctr"/>
          <a:lstStyle/>
          <a:p>
            <a:r>
              <a:rPr lang="en-US" kern="0" dirty="0">
                <a:solidFill>
                  <a:srgbClr val="FFFFFF"/>
                </a:solidFill>
                <a:ea typeface="Arial Unicode MS" pitchFamily="34" charset="-128"/>
              </a:rPr>
              <a:t>“I need to make sure that both, business and IT, have the </a:t>
            </a:r>
            <a:r>
              <a:rPr lang="en-US" kern="0" dirty="0">
                <a:solidFill>
                  <a:schemeClr val="accent1"/>
                </a:solidFill>
                <a:ea typeface="Arial Unicode MS" pitchFamily="34" charset="-128"/>
              </a:rPr>
              <a:t>right knowledge</a:t>
            </a:r>
            <a:r>
              <a:rPr lang="en-US" kern="0" dirty="0">
                <a:ea typeface="Arial Unicode MS" pitchFamily="34" charset="-128"/>
              </a:rPr>
              <a:t> and skills</a:t>
            </a:r>
            <a:r>
              <a:rPr lang="en-US" kern="0" dirty="0">
                <a:solidFill>
                  <a:srgbClr val="FFFFFF"/>
                </a:solidFill>
                <a:ea typeface="Arial Unicode MS" pitchFamily="34" charset="-128"/>
              </a:rPr>
              <a:t>.”</a:t>
            </a:r>
          </a:p>
        </p:txBody>
      </p:sp>
    </p:spTree>
    <p:extLst>
      <p:ext uri="{BB962C8B-B14F-4D97-AF65-F5344CB8AC3E}">
        <p14:creationId xmlns:p14="http://schemas.microsoft.com/office/powerpoint/2010/main" val="3457423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dirty="0"/>
              <a:t>GETTING STARTED with Empowerment</a:t>
            </a:r>
            <a:br>
              <a:rPr lang="en-US" dirty="0"/>
            </a:br>
            <a:r>
              <a:rPr lang="en-US" b="0" dirty="0"/>
              <a:t>SAP Enterprise Support Academy–SAP Learning Hub and Newsletter</a:t>
            </a:r>
          </a:p>
        </p:txBody>
      </p:sp>
      <p:sp>
        <p:nvSpPr>
          <p:cNvPr id="23" name="Straight Connector 22">
            <a:extLst>
              <a:ext uri="{FF2B5EF4-FFF2-40B4-BE49-F238E27FC236}">
                <a16:creationId xmlns:a16="http://schemas.microsoft.com/office/drawing/2014/main" id="{308FDC48-F4B1-4B06-BF81-0BCC4A5B591A}"/>
              </a:ext>
            </a:extLst>
          </p:cNvPr>
          <p:cNvSpPr/>
          <p:nvPr/>
        </p:nvSpPr>
        <p:spPr>
          <a:xfrm>
            <a:off x="8548083" y="2361030"/>
            <a:ext cx="2972912" cy="0"/>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Shape 24">
            <a:extLst>
              <a:ext uri="{FF2B5EF4-FFF2-40B4-BE49-F238E27FC236}">
                <a16:creationId xmlns:a16="http://schemas.microsoft.com/office/drawing/2014/main" id="{62D388D5-1261-4358-916D-3273843C1D1C}"/>
              </a:ext>
            </a:extLst>
          </p:cNvPr>
          <p:cNvSpPr/>
          <p:nvPr/>
        </p:nvSpPr>
        <p:spPr>
          <a:xfrm>
            <a:off x="8548082" y="1926977"/>
            <a:ext cx="1928881" cy="426558"/>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Additional Information</a:t>
            </a:r>
            <a:endParaRPr lang="en-US" sz="1400" kern="1200"/>
          </a:p>
        </p:txBody>
      </p:sp>
      <p:sp>
        <p:nvSpPr>
          <p:cNvPr id="26" name="Freeform: Shape 25">
            <a:extLst>
              <a:ext uri="{FF2B5EF4-FFF2-40B4-BE49-F238E27FC236}">
                <a16:creationId xmlns:a16="http://schemas.microsoft.com/office/drawing/2014/main" id="{2923699C-4318-4C4B-AF70-8CFD176657BA}"/>
              </a:ext>
            </a:extLst>
          </p:cNvPr>
          <p:cNvSpPr/>
          <p:nvPr/>
        </p:nvSpPr>
        <p:spPr>
          <a:xfrm>
            <a:off x="8548083" y="2338745"/>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dirty="0">
              <a:solidFill>
                <a:schemeClr val="accent2"/>
              </a:solidFill>
              <a:hlinkClick r:id="rId3"/>
            </a:endParaRPr>
          </a:p>
          <a:p>
            <a:pPr marL="180000" lvl="1" indent="-180000" defTabSz="311150">
              <a:spcBef>
                <a:spcPts val="600"/>
              </a:spcBef>
              <a:buClr>
                <a:srgbClr val="009DE0"/>
              </a:buClr>
              <a:buSzPct val="80000"/>
              <a:buFont typeface="Arial" panose="020B0604020202020204" pitchFamily="34" charset="0"/>
              <a:buChar char="•"/>
            </a:pPr>
            <a:r>
              <a:rPr lang="en-IE" sz="1200" kern="1200" dirty="0">
                <a:solidFill>
                  <a:schemeClr val="accent2"/>
                </a:solidFill>
                <a:hlinkClick r:id="rId3"/>
              </a:rPr>
              <a:t>SAP Enterprise Support Academy</a:t>
            </a:r>
            <a:endParaRPr lang="en-IE" sz="1200" kern="1200" dirty="0">
              <a:solidFill>
                <a:schemeClr val="accent2"/>
              </a:solidFill>
            </a:endParaRPr>
          </a:p>
          <a:p>
            <a:pPr marL="180000" lvl="1" indent="-180000" defTabSz="311150">
              <a:spcBef>
                <a:spcPts val="600"/>
              </a:spcBef>
              <a:buClr>
                <a:srgbClr val="009DE0"/>
              </a:buClr>
              <a:buSzPct val="80000"/>
              <a:buFont typeface="Arial" panose="020B0604020202020204" pitchFamily="34" charset="0"/>
              <a:buChar char="•"/>
            </a:pPr>
            <a:r>
              <a:rPr lang="en-US" sz="1200" kern="1200" dirty="0">
                <a:solidFill>
                  <a:srgbClr val="363E43"/>
                </a:solidFill>
                <a:hlinkClick r:id="rId4"/>
              </a:rPr>
              <a:t>Sign up for access </a:t>
            </a:r>
            <a:endParaRPr lang="en-US" sz="1200" kern="1200" dirty="0">
              <a:solidFill>
                <a:srgbClr val="363E43"/>
              </a:solidFill>
            </a:endParaRPr>
          </a:p>
          <a:p>
            <a:pPr marL="180000" lvl="1" indent="-180000" defTabSz="311150">
              <a:spcBef>
                <a:spcPts val="600"/>
              </a:spcBef>
              <a:buClr>
                <a:srgbClr val="009DE0"/>
              </a:buClr>
              <a:buSzPct val="80000"/>
              <a:buFont typeface="Arial" panose="020B0604020202020204" pitchFamily="34" charset="0"/>
              <a:buChar char="•"/>
            </a:pPr>
            <a:r>
              <a:rPr lang="en-US" sz="1200" kern="1200" dirty="0">
                <a:hlinkClick r:id="rId5"/>
              </a:rPr>
              <a:t>Topics to contact CIC (S-user request)</a:t>
            </a:r>
            <a:endParaRPr lang="en-US" sz="1200" kern="1200" dirty="0"/>
          </a:p>
          <a:p>
            <a:pPr marL="180000" lvl="1" indent="-180000" defTabSz="311150">
              <a:spcBef>
                <a:spcPts val="600"/>
              </a:spcBef>
              <a:buClr>
                <a:srgbClr val="009DE0"/>
              </a:buClr>
              <a:buSzPct val="80000"/>
              <a:buFont typeface="Arial" panose="020B0604020202020204" pitchFamily="34" charset="0"/>
              <a:buChar char="•"/>
            </a:pPr>
            <a:r>
              <a:rPr lang="en-US" sz="1200" kern="1200" dirty="0">
                <a:solidFill>
                  <a:srgbClr val="363E43"/>
                </a:solidFill>
                <a:hlinkClick r:id="rId6"/>
              </a:rPr>
              <a:t>SAP Enterprise Support value maps</a:t>
            </a:r>
            <a:endParaRPr lang="en-US" sz="1200" kern="1200" dirty="0">
              <a:solidFill>
                <a:srgbClr val="363E43"/>
              </a:solidFill>
            </a:endParaRPr>
          </a:p>
          <a:p>
            <a:pPr marL="180000" lvl="1" indent="-180000" defTabSz="311150">
              <a:spcBef>
                <a:spcPts val="600"/>
              </a:spcBef>
              <a:buClr>
                <a:srgbClr val="009DE0"/>
              </a:buClr>
              <a:buSzPct val="80000"/>
              <a:buFont typeface="Arial" panose="020B0604020202020204" pitchFamily="34" charset="0"/>
              <a:buChar char="•"/>
            </a:pPr>
            <a:r>
              <a:rPr lang="en-US" sz="1200" kern="1200" dirty="0">
                <a:solidFill>
                  <a:srgbClr val="363E43"/>
                </a:solidFill>
                <a:hlinkClick r:id="rId7"/>
              </a:rPr>
              <a:t>Subscribe for the newsletter</a:t>
            </a:r>
            <a:endParaRPr lang="en-US" sz="1200" kern="1200" dirty="0"/>
          </a:p>
        </p:txBody>
      </p:sp>
      <p:sp>
        <p:nvSpPr>
          <p:cNvPr id="49" name="Straight Connector 48">
            <a:extLst>
              <a:ext uri="{FF2B5EF4-FFF2-40B4-BE49-F238E27FC236}">
                <a16:creationId xmlns:a16="http://schemas.microsoft.com/office/drawing/2014/main" id="{BFEF7D84-DEAF-4291-99DB-19871B9BC517}"/>
              </a:ext>
            </a:extLst>
          </p:cNvPr>
          <p:cNvSpPr/>
          <p:nvPr/>
        </p:nvSpPr>
        <p:spPr>
          <a:xfrm>
            <a:off x="8548083" y="4604558"/>
            <a:ext cx="2972912" cy="0"/>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0" name="Freeform: Shape 49">
            <a:extLst>
              <a:ext uri="{FF2B5EF4-FFF2-40B4-BE49-F238E27FC236}">
                <a16:creationId xmlns:a16="http://schemas.microsoft.com/office/drawing/2014/main" id="{CDD0C06C-FB58-4153-82E9-072B4BDBA54C}"/>
              </a:ext>
            </a:extLst>
          </p:cNvPr>
          <p:cNvSpPr/>
          <p:nvPr/>
        </p:nvSpPr>
        <p:spPr>
          <a:xfrm>
            <a:off x="8548082" y="4170505"/>
            <a:ext cx="1928879" cy="426558"/>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Video</a:t>
            </a:r>
            <a:endParaRPr lang="en-US" sz="1400" kern="1200"/>
          </a:p>
        </p:txBody>
      </p:sp>
      <p:sp>
        <p:nvSpPr>
          <p:cNvPr id="51" name="Freeform: Shape 50">
            <a:extLst>
              <a:ext uri="{FF2B5EF4-FFF2-40B4-BE49-F238E27FC236}">
                <a16:creationId xmlns:a16="http://schemas.microsoft.com/office/drawing/2014/main" id="{AD31279A-246D-4E99-84DA-9D9EBD310AB1}"/>
              </a:ext>
            </a:extLst>
          </p:cNvPr>
          <p:cNvSpPr/>
          <p:nvPr/>
        </p:nvSpPr>
        <p:spPr>
          <a:xfrm>
            <a:off x="8548083" y="4582273"/>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3"/>
            </a:endParaRPr>
          </a:p>
          <a:p>
            <a:pPr marL="180000" lvl="3" indent="-180000">
              <a:spcBef>
                <a:spcPts val="600"/>
              </a:spcBef>
              <a:buClr>
                <a:srgbClr val="009DE0"/>
              </a:buClr>
              <a:buFont typeface="Arial" panose="020B0604020202020204" pitchFamily="34" charset="0"/>
              <a:buChar char="•"/>
            </a:pPr>
            <a:r>
              <a:rPr lang="en-US" sz="1200">
                <a:solidFill>
                  <a:schemeClr val="accent2"/>
                </a:solidFill>
                <a:hlinkClick r:id="rId8"/>
              </a:rPr>
              <a:t>How to sign up</a:t>
            </a:r>
            <a:endParaRPr lang="en-US" sz="1200">
              <a:solidFill>
                <a:schemeClr val="accent2"/>
              </a:solidFill>
            </a:endParaRPr>
          </a:p>
          <a:p>
            <a:pPr marL="180000" lvl="3" indent="-180000">
              <a:spcBef>
                <a:spcPts val="600"/>
              </a:spcBef>
              <a:buClr>
                <a:srgbClr val="009DE0"/>
              </a:buClr>
              <a:buFont typeface="Arial" panose="020B0604020202020204" pitchFamily="34" charset="0"/>
              <a:buChar char="•"/>
            </a:pPr>
            <a:r>
              <a:rPr lang="en-US" sz="1200">
                <a:solidFill>
                  <a:schemeClr val="accent2"/>
                </a:solidFill>
                <a:hlinkClick r:id="rId9"/>
              </a:rPr>
              <a:t>How to search in SAP Learning Hub</a:t>
            </a:r>
            <a:endParaRPr lang="en-US" sz="1200">
              <a:solidFill>
                <a:schemeClr val="accent2"/>
              </a:solidFill>
            </a:endParaRPr>
          </a:p>
        </p:txBody>
      </p:sp>
      <p:cxnSp>
        <p:nvCxnSpPr>
          <p:cNvPr id="52" name="Straight Connector 51">
            <a:extLst>
              <a:ext uri="{FF2B5EF4-FFF2-40B4-BE49-F238E27FC236}">
                <a16:creationId xmlns:a16="http://schemas.microsoft.com/office/drawing/2014/main" id="{C47C2E22-3139-4C03-90F5-13879524A560}"/>
              </a:ext>
            </a:extLst>
          </p:cNvPr>
          <p:cNvCxnSpPr>
            <a:cxnSpLocks/>
          </p:cNvCxnSpPr>
          <p:nvPr/>
        </p:nvCxnSpPr>
        <p:spPr>
          <a:xfrm>
            <a:off x="8398441" y="1968785"/>
            <a:ext cx="0" cy="423000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01AC34DE-417E-4CE8-9D13-BAC9E8187C04}"/>
              </a:ext>
            </a:extLst>
          </p:cNvPr>
          <p:cNvGraphicFramePr>
            <a:graphicFrameLocks noGrp="1"/>
          </p:cNvGraphicFramePr>
          <p:nvPr/>
        </p:nvGraphicFramePr>
        <p:xfrm>
          <a:off x="796189" y="2944869"/>
          <a:ext cx="6866530" cy="2502476"/>
        </p:xfrm>
        <a:graphic>
          <a:graphicData uri="http://schemas.openxmlformats.org/drawingml/2006/table">
            <a:tbl>
              <a:tblPr>
                <a:tableStyleId>{1FECB4D8-DB02-4DC6-A0A2-4F2EBAE1DC90}</a:tableStyleId>
              </a:tblPr>
              <a:tblGrid>
                <a:gridCol w="6866530">
                  <a:extLst>
                    <a:ext uri="{9D8B030D-6E8A-4147-A177-3AD203B41FA5}">
                      <a16:colId xmlns:a16="http://schemas.microsoft.com/office/drawing/2014/main" val="20001"/>
                    </a:ext>
                  </a:extLst>
                </a:gridCol>
              </a:tblGrid>
              <a:tr h="510764">
                <a:tc>
                  <a:txBody>
                    <a:bodyPr/>
                    <a:lstStyle/>
                    <a:p>
                      <a:pPr marL="1076325" lvl="0" indent="0" defTabSz="444500">
                        <a:lnSpc>
                          <a:spcPct val="90000"/>
                        </a:lnSpc>
                        <a:spcBef>
                          <a:spcPct val="0"/>
                        </a:spcBef>
                        <a:spcAft>
                          <a:spcPct val="10000"/>
                        </a:spcAft>
                      </a:pPr>
                      <a:r>
                        <a:rPr lang="en-US" sz="1200">
                          <a:solidFill>
                            <a:srgbClr val="363E43"/>
                          </a:solidFill>
                        </a:rPr>
                        <a:t>Increased speed in integrating digital projects and developing digital capabilities and skills within your project</a:t>
                      </a:r>
                    </a:p>
                  </a:txBody>
                  <a:tcPr marL="91416" marR="91416" marT="45708" marB="45708" anchor="ctr">
                    <a:lnL w="12700" cmpd="sng">
                      <a:noFill/>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1467349"/>
                  </a:ext>
                </a:extLst>
              </a:tr>
              <a:tr h="0">
                <a:tc>
                  <a:txBody>
                    <a:bodyPr/>
                    <a:lstStyle/>
                    <a:p>
                      <a:pPr marL="1076325" indent="0"/>
                      <a:r>
                        <a:rPr lang="en-US" sz="1200" dirty="0">
                          <a:solidFill>
                            <a:srgbClr val="363E43"/>
                          </a:solidFill>
                        </a:rPr>
                        <a:t>Access our learning environment that is intuitive, social, collaborative, and reactive to your learning needs.</a:t>
                      </a:r>
                    </a:p>
                    <a:p>
                      <a:pPr marL="1076325" indent="0"/>
                      <a:r>
                        <a:rPr lang="en-US" sz="1200" dirty="0"/>
                        <a:t>We use SAP </a:t>
                      </a:r>
                      <a:r>
                        <a:rPr lang="en-US" sz="1200" b="0" dirty="0"/>
                        <a:t>Learning Hub, edition for SAP Enterprise Support to bring you knowledge transfer services.</a:t>
                      </a:r>
                      <a:endParaRPr lang="en-US" sz="1200" dirty="0">
                        <a:solidFill>
                          <a:srgbClr val="363E43"/>
                        </a:solidFill>
                      </a:endParaRPr>
                    </a:p>
                    <a:p>
                      <a:pPr marL="1362075" indent="-285750">
                        <a:buClr>
                          <a:schemeClr val="accent1"/>
                        </a:buClr>
                        <a:buSzPct val="80000"/>
                        <a:buFont typeface="Arial" panose="020B0604020202020204" pitchFamily="34" charset="0"/>
                        <a:buChar char="•"/>
                      </a:pPr>
                      <a:r>
                        <a:rPr lang="en-US" sz="1200" dirty="0">
                          <a:solidFill>
                            <a:srgbClr val="363E43"/>
                          </a:solidFill>
                        </a:rPr>
                        <a:t>Accelerate your learning with prescriptive and social-driven guidance with a customizable learning plan</a:t>
                      </a:r>
                    </a:p>
                    <a:p>
                      <a:pPr marL="1362075" indent="-285750">
                        <a:buClr>
                          <a:schemeClr val="accent1"/>
                        </a:buClr>
                        <a:buSzPct val="80000"/>
                        <a:buFont typeface="Arial" panose="020B0604020202020204" pitchFamily="34" charset="0"/>
                        <a:buChar char="•"/>
                      </a:pPr>
                      <a:r>
                        <a:rPr lang="en-US" sz="1200" dirty="0">
                          <a:solidFill>
                            <a:srgbClr val="363E43"/>
                          </a:solidFill>
                          <a:hlinkClick r:id="rId4"/>
                        </a:rPr>
                        <a:t>Registration via S-user</a:t>
                      </a:r>
                      <a:r>
                        <a:rPr lang="en-US" sz="1200" dirty="0">
                          <a:solidFill>
                            <a:srgbClr val="363E43"/>
                          </a:solidFill>
                        </a:rPr>
                        <a:t> may be required to consume the learning material</a:t>
                      </a:r>
                    </a:p>
                  </a:txBody>
                  <a:tcPr marL="91416" marR="91416" marT="45708" marB="45708" anchor="ctr">
                    <a:lnL w="12700" cmpd="sng">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20136">
                <a:tc>
                  <a:txBody>
                    <a:bodyPr/>
                    <a:lstStyle/>
                    <a:p>
                      <a:pPr marL="1076325" indent="0">
                        <a:tabLst/>
                      </a:pPr>
                      <a:r>
                        <a:rPr lang="en-US" sz="1200" dirty="0">
                          <a:solidFill>
                            <a:srgbClr val="363E43"/>
                          </a:solidFill>
                        </a:rPr>
                        <a:t>Stay informed about the range of services and educational content offered by subscribing to the SAP Enterprise Support Academy update.</a:t>
                      </a:r>
                    </a:p>
                  </a:txBody>
                  <a:tcPr marL="91416" marR="91416" marT="45708" marB="45708" anchor="ctr">
                    <a:lnL w="12700" cmpd="sng">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30" name="Picture 29">
            <a:extLst>
              <a:ext uri="{FF2B5EF4-FFF2-40B4-BE49-F238E27FC236}">
                <a16:creationId xmlns:a16="http://schemas.microsoft.com/office/drawing/2014/main" id="{AE05857B-A50D-4875-A387-891FC806369F}"/>
              </a:ext>
            </a:extLst>
          </p:cNvPr>
          <p:cNvPicPr>
            <a:picLocks noChangeAspect="1"/>
          </p:cNvPicPr>
          <p:nvPr/>
        </p:nvPicPr>
        <p:blipFill>
          <a:blip r:embed="rId10"/>
          <a:stretch>
            <a:fillRect/>
          </a:stretch>
        </p:blipFill>
        <p:spPr>
          <a:xfrm>
            <a:off x="897635" y="2765367"/>
            <a:ext cx="720000" cy="720000"/>
          </a:xfrm>
          <a:prstGeom prst="rect">
            <a:avLst/>
          </a:prstGeom>
          <a:effectLst>
            <a:outerShdw blurRad="50800" dist="38100" algn="l" rotWithShape="0">
              <a:prstClr val="black">
                <a:alpha val="40000"/>
              </a:prstClr>
            </a:outerShdw>
          </a:effectLst>
        </p:spPr>
      </p:pic>
      <p:pic>
        <p:nvPicPr>
          <p:cNvPr id="32" name="Picture 31">
            <a:extLst>
              <a:ext uri="{FF2B5EF4-FFF2-40B4-BE49-F238E27FC236}">
                <a16:creationId xmlns:a16="http://schemas.microsoft.com/office/drawing/2014/main" id="{9BFBE5BD-7369-45FC-81FE-8D624AFC4DA4}"/>
              </a:ext>
            </a:extLst>
          </p:cNvPr>
          <p:cNvPicPr>
            <a:picLocks noChangeAspect="1"/>
          </p:cNvPicPr>
          <p:nvPr/>
        </p:nvPicPr>
        <p:blipFill>
          <a:blip r:embed="rId11"/>
          <a:stretch>
            <a:fillRect/>
          </a:stretch>
        </p:blipFill>
        <p:spPr>
          <a:xfrm>
            <a:off x="910341" y="3664869"/>
            <a:ext cx="720000" cy="720000"/>
          </a:xfrm>
          <a:prstGeom prst="rect">
            <a:avLst/>
          </a:prstGeom>
          <a:effectLst>
            <a:outerShdw blurRad="50800" dist="38100" algn="l" rotWithShape="0">
              <a:prstClr val="black">
                <a:alpha val="40000"/>
              </a:prstClr>
            </a:outerShdw>
          </a:effectLst>
        </p:spPr>
      </p:pic>
      <p:sp>
        <p:nvSpPr>
          <p:cNvPr id="20" name="Rectangle 19">
            <a:extLst>
              <a:ext uri="{FF2B5EF4-FFF2-40B4-BE49-F238E27FC236}">
                <a16:creationId xmlns:a16="http://schemas.microsoft.com/office/drawing/2014/main" id="{953487AA-B8A6-4036-9DA4-DA38CB245D10}"/>
              </a:ext>
            </a:extLst>
          </p:cNvPr>
          <p:cNvSpPr/>
          <p:nvPr/>
        </p:nvSpPr>
        <p:spPr>
          <a:xfrm>
            <a:off x="796189" y="1926977"/>
            <a:ext cx="7344004" cy="523220"/>
          </a:xfrm>
          <a:prstGeom prst="rect">
            <a:avLst/>
          </a:prstGeom>
        </p:spPr>
        <p:txBody>
          <a:bodyPr wrap="square">
            <a:spAutoFit/>
          </a:bodyPr>
          <a:lstStyle/>
          <a:p>
            <a:r>
              <a:rPr lang="en-US" sz="1400">
                <a:solidFill>
                  <a:srgbClr val="363E43"/>
                </a:solidFill>
              </a:rPr>
              <a:t>Tap into SAP Support expertise fueled by the SAP Enterprise Support Academy to achieve your business outcomes while boosting proficiency and fostering continuous innovation.</a:t>
            </a:r>
            <a:endParaRPr lang="de-DE" sz="1400">
              <a:solidFill>
                <a:srgbClr val="363E43"/>
              </a:solidFill>
            </a:endParaRPr>
          </a:p>
        </p:txBody>
      </p:sp>
      <p:pic>
        <p:nvPicPr>
          <p:cNvPr id="4" name="Picture 3">
            <a:extLst>
              <a:ext uri="{FF2B5EF4-FFF2-40B4-BE49-F238E27FC236}">
                <a16:creationId xmlns:a16="http://schemas.microsoft.com/office/drawing/2014/main" id="{A621D6E3-0F8B-410C-B07E-C3041ED4AB2B}"/>
              </a:ext>
            </a:extLst>
          </p:cNvPr>
          <p:cNvPicPr>
            <a:picLocks noChangeAspect="1"/>
          </p:cNvPicPr>
          <p:nvPr/>
        </p:nvPicPr>
        <p:blipFill>
          <a:blip r:embed="rId12"/>
          <a:stretch>
            <a:fillRect/>
          </a:stretch>
        </p:blipFill>
        <p:spPr>
          <a:xfrm>
            <a:off x="910341" y="4752663"/>
            <a:ext cx="720000" cy="7200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56806213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189" y="473520"/>
            <a:ext cx="10420136" cy="738664"/>
          </a:xfrm>
        </p:spPr>
        <p:txBody>
          <a:bodyPr/>
          <a:lstStyle/>
          <a:p>
            <a:r>
              <a:rPr lang="en-US" dirty="0"/>
              <a:t>GETTING STARTED with Empowerment</a:t>
            </a:r>
            <a:br>
              <a:rPr lang="en-US" dirty="0"/>
            </a:br>
            <a:r>
              <a:rPr lang="en-US" b="0" dirty="0"/>
              <a:t>SAP Enterprise Support Academy–delivery formats</a:t>
            </a:r>
          </a:p>
        </p:txBody>
      </p:sp>
      <p:sp>
        <p:nvSpPr>
          <p:cNvPr id="60" name="Rectangle 59">
            <a:extLst>
              <a:ext uri="{FF2B5EF4-FFF2-40B4-BE49-F238E27FC236}">
                <a16:creationId xmlns:a16="http://schemas.microsoft.com/office/drawing/2014/main" id="{8EB65156-9978-4376-BD93-A7FB6031ACA7}"/>
              </a:ext>
            </a:extLst>
          </p:cNvPr>
          <p:cNvSpPr/>
          <p:nvPr/>
        </p:nvSpPr>
        <p:spPr bwMode="gray">
          <a:xfrm>
            <a:off x="504987" y="6365862"/>
            <a:ext cx="11185200" cy="153424"/>
          </a:xfrm>
          <a:prstGeom prst="rect">
            <a:avLst/>
          </a:prstGeom>
          <a:solidFill>
            <a:schemeClr val="bg1"/>
          </a:solidFill>
          <a:ln w="6350" algn="ctr">
            <a:noFill/>
            <a:miter lim="800000"/>
            <a:headEnd/>
            <a:tailEnd/>
          </a:ln>
        </p:spPr>
        <p:txBody>
          <a:bodyPr lIns="0" tIns="0" rIns="0" bIns="0" rtlCol="0" anchor="ctr"/>
          <a:lstStyle/>
          <a:p>
            <a:r>
              <a:rPr lang="en-US" sz="1000" kern="0">
                <a:solidFill>
                  <a:srgbClr val="363E43"/>
                </a:solidFill>
              </a:rPr>
              <a:t>Visit us on SAP Support Portal at </a:t>
            </a:r>
            <a:r>
              <a:rPr lang="en-US" sz="1000">
                <a:solidFill>
                  <a:srgbClr val="363E43"/>
                </a:solidFill>
                <a:hlinkClick r:id="rId3"/>
              </a:rPr>
              <a:t>SAP Enterprise Support Academy</a:t>
            </a:r>
            <a:endParaRPr lang="en-US" sz="1000">
              <a:cs typeface="Arial"/>
            </a:endParaRPr>
          </a:p>
        </p:txBody>
      </p:sp>
      <p:grpSp>
        <p:nvGrpSpPr>
          <p:cNvPr id="43" name="Group 42">
            <a:extLst>
              <a:ext uri="{FF2B5EF4-FFF2-40B4-BE49-F238E27FC236}">
                <a16:creationId xmlns:a16="http://schemas.microsoft.com/office/drawing/2014/main" id="{674C27D1-3C88-404E-8E56-2C4635DF71A5}"/>
              </a:ext>
            </a:extLst>
          </p:cNvPr>
          <p:cNvGrpSpPr/>
          <p:nvPr/>
        </p:nvGrpSpPr>
        <p:grpSpPr>
          <a:xfrm>
            <a:off x="642126" y="1777156"/>
            <a:ext cx="10910922" cy="4116066"/>
            <a:chOff x="764403" y="1858471"/>
            <a:chExt cx="10910922" cy="4116066"/>
          </a:xfrm>
          <a:effectLst>
            <a:reflection endPos="0" dir="5400000" sy="-100000" algn="bl" rotWithShape="0"/>
          </a:effectLst>
          <a:scene3d>
            <a:camera prst="orthographicFront"/>
            <a:lightRig rig="threePt" dir="t"/>
          </a:scene3d>
        </p:grpSpPr>
        <p:sp>
          <p:nvSpPr>
            <p:cNvPr id="44" name="Freeform: Shape 43">
              <a:hlinkClick r:id="rId4"/>
              <a:extLst>
                <a:ext uri="{FF2B5EF4-FFF2-40B4-BE49-F238E27FC236}">
                  <a16:creationId xmlns:a16="http://schemas.microsoft.com/office/drawing/2014/main" id="{D6FC1279-7CAA-4522-9FA9-18440B23B86A}"/>
                </a:ext>
              </a:extLst>
            </p:cNvPr>
            <p:cNvSpPr/>
            <p:nvPr/>
          </p:nvSpPr>
          <p:spPr bwMode="gray">
            <a:xfrm>
              <a:off x="5731079" y="3919838"/>
              <a:ext cx="2086818" cy="1715290"/>
            </a:xfrm>
            <a:custGeom>
              <a:avLst/>
              <a:gdLst>
                <a:gd name="connsiteX0" fmla="*/ 299044 w 1950669"/>
                <a:gd name="connsiteY0" fmla="*/ 0 h 1621773"/>
                <a:gd name="connsiteX1" fmla="*/ 825812 w 1950669"/>
                <a:gd name="connsiteY1" fmla="*/ 0 h 1621773"/>
                <a:gd name="connsiteX2" fmla="*/ 1124856 w 1950669"/>
                <a:gd name="connsiteY2" fmla="*/ 322741 h 1621773"/>
                <a:gd name="connsiteX3" fmla="*/ 1423900 w 1950669"/>
                <a:gd name="connsiteY3" fmla="*/ 0 h 1621773"/>
                <a:gd name="connsiteX4" fmla="*/ 1950669 w 1950669"/>
                <a:gd name="connsiteY4" fmla="*/ 0 h 1621773"/>
                <a:gd name="connsiteX5" fmla="*/ 1950669 w 1950669"/>
                <a:gd name="connsiteY5" fmla="*/ 490917 h 1621773"/>
                <a:gd name="connsiteX6" fmla="*/ 1651625 w 1950669"/>
                <a:gd name="connsiteY6" fmla="*/ 813658 h 1621773"/>
                <a:gd name="connsiteX7" fmla="*/ 1950669 w 1950669"/>
                <a:gd name="connsiteY7" fmla="*/ 1136399 h 1621773"/>
                <a:gd name="connsiteX8" fmla="*/ 1950669 w 1950669"/>
                <a:gd name="connsiteY8" fmla="*/ 1621773 h 1621773"/>
                <a:gd name="connsiteX9" fmla="*/ 1423899 w 1950669"/>
                <a:gd name="connsiteY9" fmla="*/ 1621773 h 1621773"/>
                <a:gd name="connsiteX10" fmla="*/ 1124855 w 1950669"/>
                <a:gd name="connsiteY10" fmla="*/ 1299032 h 1621773"/>
                <a:gd name="connsiteX11" fmla="*/ 825811 w 1950669"/>
                <a:gd name="connsiteY11" fmla="*/ 1621773 h 1621773"/>
                <a:gd name="connsiteX12" fmla="*/ 299044 w 1950669"/>
                <a:gd name="connsiteY12" fmla="*/ 1621773 h 1621773"/>
                <a:gd name="connsiteX13" fmla="*/ 299044 w 1950669"/>
                <a:gd name="connsiteY13" fmla="*/ 1133627 h 1621773"/>
                <a:gd name="connsiteX14" fmla="*/ 0 w 1950669"/>
                <a:gd name="connsiteY14" fmla="*/ 810886 h 1621773"/>
                <a:gd name="connsiteX15" fmla="*/ 299044 w 1950669"/>
                <a:gd name="connsiteY15" fmla="*/ 488145 h 162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0669" h="1621773">
                  <a:moveTo>
                    <a:pt x="299044" y="0"/>
                  </a:moveTo>
                  <a:lnTo>
                    <a:pt x="825812" y="0"/>
                  </a:lnTo>
                  <a:cubicBezTo>
                    <a:pt x="825812" y="178245"/>
                    <a:pt x="959699" y="322741"/>
                    <a:pt x="1124856" y="322741"/>
                  </a:cubicBezTo>
                  <a:cubicBezTo>
                    <a:pt x="1290013" y="322741"/>
                    <a:pt x="1423900" y="178245"/>
                    <a:pt x="1423900" y="0"/>
                  </a:cubicBezTo>
                  <a:lnTo>
                    <a:pt x="1950669" y="0"/>
                  </a:lnTo>
                  <a:lnTo>
                    <a:pt x="1950669" y="490917"/>
                  </a:lnTo>
                  <a:cubicBezTo>
                    <a:pt x="1785512" y="490917"/>
                    <a:pt x="1651625" y="635413"/>
                    <a:pt x="1651625" y="813658"/>
                  </a:cubicBezTo>
                  <a:cubicBezTo>
                    <a:pt x="1651625" y="991903"/>
                    <a:pt x="1785512" y="1136399"/>
                    <a:pt x="1950669" y="1136399"/>
                  </a:cubicBezTo>
                  <a:lnTo>
                    <a:pt x="1950669" y="1621773"/>
                  </a:lnTo>
                  <a:lnTo>
                    <a:pt x="1423899" y="1621773"/>
                  </a:lnTo>
                  <a:cubicBezTo>
                    <a:pt x="1423899" y="1443528"/>
                    <a:pt x="1290012" y="1299032"/>
                    <a:pt x="1124855" y="1299032"/>
                  </a:cubicBezTo>
                  <a:cubicBezTo>
                    <a:pt x="959698" y="1299032"/>
                    <a:pt x="825811" y="1443528"/>
                    <a:pt x="825811" y="1621773"/>
                  </a:cubicBezTo>
                  <a:lnTo>
                    <a:pt x="299044" y="1621773"/>
                  </a:lnTo>
                  <a:lnTo>
                    <a:pt x="299044" y="1133627"/>
                  </a:lnTo>
                  <a:cubicBezTo>
                    <a:pt x="133887" y="1133627"/>
                    <a:pt x="0" y="989131"/>
                    <a:pt x="0" y="810886"/>
                  </a:cubicBezTo>
                  <a:cubicBezTo>
                    <a:pt x="0" y="632641"/>
                    <a:pt x="133887" y="488145"/>
                    <a:pt x="299044" y="488145"/>
                  </a:cubicBezTo>
                  <a:close/>
                </a:path>
              </a:pathLst>
            </a:custGeom>
            <a:noFill/>
            <a:ln w="15875" algn="ctr">
              <a:solidFill>
                <a:schemeClr val="bg1">
                  <a:lumMod val="75000"/>
                </a:schemeClr>
              </a:solidFill>
              <a:miter lim="800000"/>
              <a:headEnd/>
              <a:tailEnd/>
            </a:ln>
            <a:sp3d>
              <a:bevelT/>
            </a:sp3d>
          </p:spPr>
          <p:txBody>
            <a:bodyPr wrap="square" lIns="90000" tIns="72000" rIns="90000" bIns="72000" rtlCol="0" anchor="ctr">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6" name="Freeform: Shape 45">
              <a:hlinkClick r:id="rId5"/>
              <a:extLst>
                <a:ext uri="{FF2B5EF4-FFF2-40B4-BE49-F238E27FC236}">
                  <a16:creationId xmlns:a16="http://schemas.microsoft.com/office/drawing/2014/main" id="{D9A02B90-B0F1-453D-AF47-E227843FBA1B}"/>
                </a:ext>
              </a:extLst>
            </p:cNvPr>
            <p:cNvSpPr/>
            <p:nvPr/>
          </p:nvSpPr>
          <p:spPr bwMode="gray">
            <a:xfrm>
              <a:off x="4291574" y="3913199"/>
              <a:ext cx="1766901" cy="2056642"/>
            </a:xfrm>
            <a:custGeom>
              <a:avLst/>
              <a:gdLst>
                <a:gd name="connsiteX0" fmla="*/ 0 w 1651625"/>
                <a:gd name="connsiteY0" fmla="*/ 0 h 1944514"/>
                <a:gd name="connsiteX1" fmla="*/ 526768 w 1651625"/>
                <a:gd name="connsiteY1" fmla="*/ 0 h 1944514"/>
                <a:gd name="connsiteX2" fmla="*/ 825812 w 1651625"/>
                <a:gd name="connsiteY2" fmla="*/ 322741 h 1944514"/>
                <a:gd name="connsiteX3" fmla="*/ 1124856 w 1651625"/>
                <a:gd name="connsiteY3" fmla="*/ 0 h 1944514"/>
                <a:gd name="connsiteX4" fmla="*/ 1651625 w 1651625"/>
                <a:gd name="connsiteY4" fmla="*/ 0 h 1944514"/>
                <a:gd name="connsiteX5" fmla="*/ 1651625 w 1651625"/>
                <a:gd name="connsiteY5" fmla="*/ 490918 h 1944514"/>
                <a:gd name="connsiteX6" fmla="*/ 1352581 w 1651625"/>
                <a:gd name="connsiteY6" fmla="*/ 813659 h 1944514"/>
                <a:gd name="connsiteX7" fmla="*/ 1651625 w 1651625"/>
                <a:gd name="connsiteY7" fmla="*/ 1136400 h 1944514"/>
                <a:gd name="connsiteX8" fmla="*/ 1651625 w 1651625"/>
                <a:gd name="connsiteY8" fmla="*/ 1621773 h 1944514"/>
                <a:gd name="connsiteX9" fmla="*/ 1124855 w 1651625"/>
                <a:gd name="connsiteY9" fmla="*/ 1621773 h 1944514"/>
                <a:gd name="connsiteX10" fmla="*/ 825811 w 1651625"/>
                <a:gd name="connsiteY10" fmla="*/ 1944514 h 1944514"/>
                <a:gd name="connsiteX11" fmla="*/ 526767 w 1651625"/>
                <a:gd name="connsiteY11" fmla="*/ 1621773 h 1944514"/>
                <a:gd name="connsiteX12" fmla="*/ 0 w 1651625"/>
                <a:gd name="connsiteY12" fmla="*/ 1621773 h 1944514"/>
                <a:gd name="connsiteX13" fmla="*/ 0 w 1651625"/>
                <a:gd name="connsiteY13" fmla="*/ 1133628 h 1944514"/>
                <a:gd name="connsiteX14" fmla="*/ 299044 w 1651625"/>
                <a:gd name="connsiteY14" fmla="*/ 810887 h 1944514"/>
                <a:gd name="connsiteX15" fmla="*/ 0 w 1651625"/>
                <a:gd name="connsiteY15" fmla="*/ 488146 h 194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1625" h="1944514">
                  <a:moveTo>
                    <a:pt x="0" y="0"/>
                  </a:moveTo>
                  <a:lnTo>
                    <a:pt x="526768" y="0"/>
                  </a:lnTo>
                  <a:cubicBezTo>
                    <a:pt x="526768" y="178245"/>
                    <a:pt x="660655" y="322741"/>
                    <a:pt x="825812" y="322741"/>
                  </a:cubicBezTo>
                  <a:cubicBezTo>
                    <a:pt x="990969" y="322741"/>
                    <a:pt x="1124856" y="178245"/>
                    <a:pt x="1124856" y="0"/>
                  </a:cubicBezTo>
                  <a:lnTo>
                    <a:pt x="1651625" y="0"/>
                  </a:lnTo>
                  <a:lnTo>
                    <a:pt x="1651625" y="490918"/>
                  </a:lnTo>
                  <a:cubicBezTo>
                    <a:pt x="1486468" y="490918"/>
                    <a:pt x="1352581" y="635414"/>
                    <a:pt x="1352581" y="813659"/>
                  </a:cubicBezTo>
                  <a:cubicBezTo>
                    <a:pt x="1352581" y="991904"/>
                    <a:pt x="1486468" y="1136400"/>
                    <a:pt x="1651625" y="1136400"/>
                  </a:cubicBezTo>
                  <a:lnTo>
                    <a:pt x="1651625" y="1621773"/>
                  </a:lnTo>
                  <a:lnTo>
                    <a:pt x="1124855" y="1621773"/>
                  </a:lnTo>
                  <a:cubicBezTo>
                    <a:pt x="1124855" y="1800018"/>
                    <a:pt x="990968" y="1944514"/>
                    <a:pt x="825811" y="1944514"/>
                  </a:cubicBezTo>
                  <a:cubicBezTo>
                    <a:pt x="660654" y="1944514"/>
                    <a:pt x="526767" y="1800018"/>
                    <a:pt x="526767" y="1621773"/>
                  </a:cubicBezTo>
                  <a:lnTo>
                    <a:pt x="0" y="1621773"/>
                  </a:lnTo>
                  <a:lnTo>
                    <a:pt x="0" y="1133628"/>
                  </a:lnTo>
                  <a:cubicBezTo>
                    <a:pt x="165157" y="1133628"/>
                    <a:pt x="299044" y="989132"/>
                    <a:pt x="299044" y="810887"/>
                  </a:cubicBezTo>
                  <a:cubicBezTo>
                    <a:pt x="299044" y="632642"/>
                    <a:pt x="165157" y="488146"/>
                    <a:pt x="0" y="488146"/>
                  </a:cubicBezTo>
                  <a:close/>
                </a:path>
              </a:pathLst>
            </a:custGeom>
            <a:noFill/>
            <a:ln w="15875" algn="ctr">
              <a:solidFill>
                <a:schemeClr val="bg1">
                  <a:lumMod val="75000"/>
                </a:schemeClr>
              </a:solidFill>
              <a:miter lim="800000"/>
              <a:headEnd/>
              <a:tailEnd/>
            </a:ln>
            <a:sp3d>
              <a:bevelT/>
            </a:sp3d>
          </p:spPr>
          <p:txBody>
            <a:bodyPr wrap="square" lIns="90000" tIns="72000" rIns="90000" bIns="72000" rtlCol="0" anchor="ctr">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7" name="Freeform: Shape 46">
              <a:hlinkClick r:id="rId6"/>
              <a:extLst>
                <a:ext uri="{FF2B5EF4-FFF2-40B4-BE49-F238E27FC236}">
                  <a16:creationId xmlns:a16="http://schemas.microsoft.com/office/drawing/2014/main" id="{4A796786-2C6D-4967-9D6B-784621C5264F}"/>
                </a:ext>
              </a:extLst>
            </p:cNvPr>
            <p:cNvSpPr/>
            <p:nvPr/>
          </p:nvSpPr>
          <p:spPr bwMode="gray">
            <a:xfrm>
              <a:off x="2210012" y="3915113"/>
              <a:ext cx="2406734" cy="2056642"/>
            </a:xfrm>
            <a:custGeom>
              <a:avLst/>
              <a:gdLst>
                <a:gd name="connsiteX0" fmla="*/ 299044 w 2249713"/>
                <a:gd name="connsiteY0" fmla="*/ 0 h 1944514"/>
                <a:gd name="connsiteX1" fmla="*/ 825812 w 2249713"/>
                <a:gd name="connsiteY1" fmla="*/ 0 h 1944514"/>
                <a:gd name="connsiteX2" fmla="*/ 825812 w 2249713"/>
                <a:gd name="connsiteY2" fmla="*/ 1 h 1944514"/>
                <a:gd name="connsiteX3" fmla="*/ 1124856 w 2249713"/>
                <a:gd name="connsiteY3" fmla="*/ 322742 h 1944514"/>
                <a:gd name="connsiteX4" fmla="*/ 1423900 w 2249713"/>
                <a:gd name="connsiteY4" fmla="*/ 1 h 1944514"/>
                <a:gd name="connsiteX5" fmla="*/ 1423900 w 2249713"/>
                <a:gd name="connsiteY5" fmla="*/ 0 h 1944514"/>
                <a:gd name="connsiteX6" fmla="*/ 1950669 w 2249713"/>
                <a:gd name="connsiteY6" fmla="*/ 0 h 1944514"/>
                <a:gd name="connsiteX7" fmla="*/ 1950669 w 2249713"/>
                <a:gd name="connsiteY7" fmla="*/ 490918 h 1944514"/>
                <a:gd name="connsiteX8" fmla="*/ 2249713 w 2249713"/>
                <a:gd name="connsiteY8" fmla="*/ 813659 h 1944514"/>
                <a:gd name="connsiteX9" fmla="*/ 1950669 w 2249713"/>
                <a:gd name="connsiteY9" fmla="*/ 1136400 h 1944514"/>
                <a:gd name="connsiteX10" fmla="*/ 1950669 w 2249713"/>
                <a:gd name="connsiteY10" fmla="*/ 1621773 h 1944514"/>
                <a:gd name="connsiteX11" fmla="*/ 1423899 w 2249713"/>
                <a:gd name="connsiteY11" fmla="*/ 1621773 h 1944514"/>
                <a:gd name="connsiteX12" fmla="*/ 1124855 w 2249713"/>
                <a:gd name="connsiteY12" fmla="*/ 1944514 h 1944514"/>
                <a:gd name="connsiteX13" fmla="*/ 825811 w 2249713"/>
                <a:gd name="connsiteY13" fmla="*/ 1621773 h 1944514"/>
                <a:gd name="connsiteX14" fmla="*/ 299044 w 2249713"/>
                <a:gd name="connsiteY14" fmla="*/ 1621773 h 1944514"/>
                <a:gd name="connsiteX15" fmla="*/ 299044 w 2249713"/>
                <a:gd name="connsiteY15" fmla="*/ 1133628 h 1944514"/>
                <a:gd name="connsiteX16" fmla="*/ 0 w 2249713"/>
                <a:gd name="connsiteY16" fmla="*/ 810887 h 1944514"/>
                <a:gd name="connsiteX17" fmla="*/ 299044 w 2249713"/>
                <a:gd name="connsiteY17" fmla="*/ 488146 h 194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9713" h="1944514">
                  <a:moveTo>
                    <a:pt x="299044" y="0"/>
                  </a:moveTo>
                  <a:lnTo>
                    <a:pt x="825812" y="0"/>
                  </a:lnTo>
                  <a:lnTo>
                    <a:pt x="825812" y="1"/>
                  </a:lnTo>
                  <a:cubicBezTo>
                    <a:pt x="825812" y="178246"/>
                    <a:pt x="959699" y="322742"/>
                    <a:pt x="1124856" y="322742"/>
                  </a:cubicBezTo>
                  <a:cubicBezTo>
                    <a:pt x="1290013" y="322742"/>
                    <a:pt x="1423900" y="178246"/>
                    <a:pt x="1423900" y="1"/>
                  </a:cubicBezTo>
                  <a:lnTo>
                    <a:pt x="1423900" y="0"/>
                  </a:lnTo>
                  <a:lnTo>
                    <a:pt x="1950669" y="0"/>
                  </a:lnTo>
                  <a:lnTo>
                    <a:pt x="1950669" y="490918"/>
                  </a:lnTo>
                  <a:cubicBezTo>
                    <a:pt x="2115826" y="490918"/>
                    <a:pt x="2249713" y="635414"/>
                    <a:pt x="2249713" y="813659"/>
                  </a:cubicBezTo>
                  <a:cubicBezTo>
                    <a:pt x="2249713" y="991904"/>
                    <a:pt x="2115826" y="1136400"/>
                    <a:pt x="1950669" y="1136400"/>
                  </a:cubicBezTo>
                  <a:lnTo>
                    <a:pt x="1950669" y="1621773"/>
                  </a:lnTo>
                  <a:lnTo>
                    <a:pt x="1423899" y="1621773"/>
                  </a:lnTo>
                  <a:cubicBezTo>
                    <a:pt x="1423899" y="1800018"/>
                    <a:pt x="1290012" y="1944514"/>
                    <a:pt x="1124855" y="1944514"/>
                  </a:cubicBezTo>
                  <a:cubicBezTo>
                    <a:pt x="959698" y="1944514"/>
                    <a:pt x="825811" y="1800018"/>
                    <a:pt x="825811" y="1621773"/>
                  </a:cubicBezTo>
                  <a:lnTo>
                    <a:pt x="299044" y="1621773"/>
                  </a:lnTo>
                  <a:lnTo>
                    <a:pt x="299044" y="1133628"/>
                  </a:lnTo>
                  <a:cubicBezTo>
                    <a:pt x="133887" y="1133628"/>
                    <a:pt x="0" y="989132"/>
                    <a:pt x="0" y="810887"/>
                  </a:cubicBezTo>
                  <a:cubicBezTo>
                    <a:pt x="0" y="632642"/>
                    <a:pt x="133887" y="488146"/>
                    <a:pt x="299044" y="488146"/>
                  </a:cubicBezTo>
                  <a:close/>
                </a:path>
              </a:pathLst>
            </a:custGeom>
            <a:noFill/>
            <a:ln w="15875" algn="ctr">
              <a:solidFill>
                <a:schemeClr val="bg1">
                  <a:lumMod val="75000"/>
                </a:schemeClr>
              </a:solidFill>
              <a:miter lim="800000"/>
              <a:headEnd/>
              <a:tailEnd/>
            </a:ln>
            <a:sp3d>
              <a:bevelT/>
            </a:sp3d>
          </p:spPr>
          <p:txBody>
            <a:bodyPr wrap="square" lIns="90000" tIns="72000" rIns="90000" bIns="72000" rtlCol="0" anchor="ctr">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8" name="Freeform: Shape 47">
              <a:hlinkClick r:id="rId7"/>
              <a:extLst>
                <a:ext uri="{FF2B5EF4-FFF2-40B4-BE49-F238E27FC236}">
                  <a16:creationId xmlns:a16="http://schemas.microsoft.com/office/drawing/2014/main" id="{839570B8-B719-47D7-9F58-27C1A1D799F9}"/>
                </a:ext>
              </a:extLst>
            </p:cNvPr>
            <p:cNvSpPr/>
            <p:nvPr/>
          </p:nvSpPr>
          <p:spPr bwMode="gray">
            <a:xfrm>
              <a:off x="2529990" y="1858471"/>
              <a:ext cx="2086818" cy="2397994"/>
            </a:xfrm>
            <a:custGeom>
              <a:avLst/>
              <a:gdLst>
                <a:gd name="connsiteX0" fmla="*/ 825812 w 1950669"/>
                <a:gd name="connsiteY0" fmla="*/ 0 h 2267256"/>
                <a:gd name="connsiteX1" fmla="*/ 1124856 w 1950669"/>
                <a:gd name="connsiteY1" fmla="*/ 322741 h 2267256"/>
                <a:gd name="connsiteX2" fmla="*/ 1651625 w 1950669"/>
                <a:gd name="connsiteY2" fmla="*/ 322741 h 2267256"/>
                <a:gd name="connsiteX3" fmla="*/ 1651625 w 1950669"/>
                <a:gd name="connsiteY3" fmla="*/ 813659 h 2267256"/>
                <a:gd name="connsiteX4" fmla="*/ 1950669 w 1950669"/>
                <a:gd name="connsiteY4" fmla="*/ 1136400 h 2267256"/>
                <a:gd name="connsiteX5" fmla="*/ 1651625 w 1950669"/>
                <a:gd name="connsiteY5" fmla="*/ 1459141 h 2267256"/>
                <a:gd name="connsiteX6" fmla="*/ 1651625 w 1950669"/>
                <a:gd name="connsiteY6" fmla="*/ 1944514 h 2267256"/>
                <a:gd name="connsiteX7" fmla="*/ 1124855 w 1950669"/>
                <a:gd name="connsiteY7" fmla="*/ 1944514 h 2267256"/>
                <a:gd name="connsiteX8" fmla="*/ 1124855 w 1950669"/>
                <a:gd name="connsiteY8" fmla="*/ 1944515 h 2267256"/>
                <a:gd name="connsiteX9" fmla="*/ 825811 w 1950669"/>
                <a:gd name="connsiteY9" fmla="*/ 2267256 h 2267256"/>
                <a:gd name="connsiteX10" fmla="*/ 526767 w 1950669"/>
                <a:gd name="connsiteY10" fmla="*/ 1944515 h 2267256"/>
                <a:gd name="connsiteX11" fmla="*/ 526767 w 1950669"/>
                <a:gd name="connsiteY11" fmla="*/ 1944514 h 2267256"/>
                <a:gd name="connsiteX12" fmla="*/ 0 w 1950669"/>
                <a:gd name="connsiteY12" fmla="*/ 1944514 h 2267256"/>
                <a:gd name="connsiteX13" fmla="*/ 0 w 1950669"/>
                <a:gd name="connsiteY13" fmla="*/ 1456368 h 2267256"/>
                <a:gd name="connsiteX14" fmla="*/ 299044 w 1950669"/>
                <a:gd name="connsiteY14" fmla="*/ 1133627 h 2267256"/>
                <a:gd name="connsiteX15" fmla="*/ 0 w 1950669"/>
                <a:gd name="connsiteY15" fmla="*/ 810886 h 2267256"/>
                <a:gd name="connsiteX16" fmla="*/ 0 w 1950669"/>
                <a:gd name="connsiteY16" fmla="*/ 322741 h 2267256"/>
                <a:gd name="connsiteX17" fmla="*/ 526768 w 1950669"/>
                <a:gd name="connsiteY17" fmla="*/ 322741 h 2267256"/>
                <a:gd name="connsiteX18" fmla="*/ 825812 w 1950669"/>
                <a:gd name="connsiteY18" fmla="*/ 0 h 226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0669" h="2267256">
                  <a:moveTo>
                    <a:pt x="825812" y="0"/>
                  </a:moveTo>
                  <a:cubicBezTo>
                    <a:pt x="990969" y="0"/>
                    <a:pt x="1124856" y="144496"/>
                    <a:pt x="1124856" y="322741"/>
                  </a:cubicBezTo>
                  <a:lnTo>
                    <a:pt x="1651625" y="322741"/>
                  </a:lnTo>
                  <a:lnTo>
                    <a:pt x="1651625" y="813659"/>
                  </a:lnTo>
                  <a:cubicBezTo>
                    <a:pt x="1816782" y="813659"/>
                    <a:pt x="1950669" y="958155"/>
                    <a:pt x="1950669" y="1136400"/>
                  </a:cubicBezTo>
                  <a:cubicBezTo>
                    <a:pt x="1950669" y="1314645"/>
                    <a:pt x="1816782" y="1459141"/>
                    <a:pt x="1651625" y="1459141"/>
                  </a:cubicBezTo>
                  <a:lnTo>
                    <a:pt x="1651625" y="1944514"/>
                  </a:lnTo>
                  <a:lnTo>
                    <a:pt x="1124855" y="1944514"/>
                  </a:lnTo>
                  <a:lnTo>
                    <a:pt x="1124855" y="1944515"/>
                  </a:lnTo>
                  <a:cubicBezTo>
                    <a:pt x="1124855" y="2122760"/>
                    <a:pt x="990968" y="2267256"/>
                    <a:pt x="825811" y="2267256"/>
                  </a:cubicBezTo>
                  <a:cubicBezTo>
                    <a:pt x="660654" y="2267256"/>
                    <a:pt x="526767" y="2122760"/>
                    <a:pt x="526767" y="1944515"/>
                  </a:cubicBezTo>
                  <a:lnTo>
                    <a:pt x="526767" y="1944514"/>
                  </a:lnTo>
                  <a:lnTo>
                    <a:pt x="0" y="1944514"/>
                  </a:lnTo>
                  <a:lnTo>
                    <a:pt x="0" y="1456368"/>
                  </a:lnTo>
                  <a:cubicBezTo>
                    <a:pt x="165157" y="1456368"/>
                    <a:pt x="299044" y="1311872"/>
                    <a:pt x="299044" y="1133627"/>
                  </a:cubicBezTo>
                  <a:cubicBezTo>
                    <a:pt x="299044" y="955382"/>
                    <a:pt x="165157" y="810886"/>
                    <a:pt x="0" y="810886"/>
                  </a:cubicBezTo>
                  <a:lnTo>
                    <a:pt x="0" y="322741"/>
                  </a:lnTo>
                  <a:lnTo>
                    <a:pt x="526768" y="322741"/>
                  </a:lnTo>
                  <a:cubicBezTo>
                    <a:pt x="526768" y="144496"/>
                    <a:pt x="660655" y="0"/>
                    <a:pt x="825812" y="0"/>
                  </a:cubicBezTo>
                  <a:close/>
                </a:path>
              </a:pathLst>
            </a:custGeom>
            <a:noFill/>
            <a:ln w="15875" algn="ctr">
              <a:solidFill>
                <a:schemeClr val="bg1">
                  <a:lumMod val="75000"/>
                </a:schemeClr>
              </a:solidFill>
              <a:miter lim="800000"/>
              <a:headEnd/>
              <a:tailEnd/>
            </a:ln>
            <a:sp3d>
              <a:bevelT/>
            </a:sp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9" name="Freeform: Shape 48">
              <a:hlinkClick r:id="rId6"/>
              <a:extLst>
                <a:ext uri="{FF2B5EF4-FFF2-40B4-BE49-F238E27FC236}">
                  <a16:creationId xmlns:a16="http://schemas.microsoft.com/office/drawing/2014/main" id="{010605FC-AD9E-4DF2-92DC-E97B0FAD4B50}"/>
                </a:ext>
              </a:extLst>
            </p:cNvPr>
            <p:cNvSpPr/>
            <p:nvPr/>
          </p:nvSpPr>
          <p:spPr bwMode="gray">
            <a:xfrm>
              <a:off x="764403" y="2199822"/>
              <a:ext cx="2086818" cy="1715290"/>
            </a:xfrm>
            <a:custGeom>
              <a:avLst/>
              <a:gdLst>
                <a:gd name="connsiteX0" fmla="*/ 0 w 1950669"/>
                <a:gd name="connsiteY0" fmla="*/ 0 h 1621773"/>
                <a:gd name="connsiteX1" fmla="*/ 526768 w 1950669"/>
                <a:gd name="connsiteY1" fmla="*/ 0 h 1621773"/>
                <a:gd name="connsiteX2" fmla="*/ 825812 w 1950669"/>
                <a:gd name="connsiteY2" fmla="*/ 322741 h 1621773"/>
                <a:gd name="connsiteX3" fmla="*/ 1124856 w 1950669"/>
                <a:gd name="connsiteY3" fmla="*/ 0 h 1621773"/>
                <a:gd name="connsiteX4" fmla="*/ 1651625 w 1950669"/>
                <a:gd name="connsiteY4" fmla="*/ 0 h 1621773"/>
                <a:gd name="connsiteX5" fmla="*/ 1651625 w 1950669"/>
                <a:gd name="connsiteY5" fmla="*/ 490917 h 1621773"/>
                <a:gd name="connsiteX6" fmla="*/ 1950669 w 1950669"/>
                <a:gd name="connsiteY6" fmla="*/ 813658 h 1621773"/>
                <a:gd name="connsiteX7" fmla="*/ 1651625 w 1950669"/>
                <a:gd name="connsiteY7" fmla="*/ 1136399 h 1621773"/>
                <a:gd name="connsiteX8" fmla="*/ 1651625 w 1950669"/>
                <a:gd name="connsiteY8" fmla="*/ 1621773 h 1621773"/>
                <a:gd name="connsiteX9" fmla="*/ 1124855 w 1950669"/>
                <a:gd name="connsiteY9" fmla="*/ 1621773 h 1621773"/>
                <a:gd name="connsiteX10" fmla="*/ 825811 w 1950669"/>
                <a:gd name="connsiteY10" fmla="*/ 1299032 h 1621773"/>
                <a:gd name="connsiteX11" fmla="*/ 526767 w 1950669"/>
                <a:gd name="connsiteY11" fmla="*/ 1621773 h 1621773"/>
                <a:gd name="connsiteX12" fmla="*/ 0 w 1950669"/>
                <a:gd name="connsiteY12" fmla="*/ 1621773 h 1621773"/>
                <a:gd name="connsiteX13" fmla="*/ 0 w 1950669"/>
                <a:gd name="connsiteY13" fmla="*/ 1133627 h 1621773"/>
                <a:gd name="connsiteX14" fmla="*/ 299044 w 1950669"/>
                <a:gd name="connsiteY14" fmla="*/ 810886 h 1621773"/>
                <a:gd name="connsiteX15" fmla="*/ 0 w 1950669"/>
                <a:gd name="connsiteY15" fmla="*/ 488145 h 162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0669" h="1621773">
                  <a:moveTo>
                    <a:pt x="0" y="0"/>
                  </a:moveTo>
                  <a:lnTo>
                    <a:pt x="526768" y="0"/>
                  </a:lnTo>
                  <a:cubicBezTo>
                    <a:pt x="526768" y="178245"/>
                    <a:pt x="660655" y="322741"/>
                    <a:pt x="825812" y="322741"/>
                  </a:cubicBezTo>
                  <a:cubicBezTo>
                    <a:pt x="990969" y="322741"/>
                    <a:pt x="1124856" y="178245"/>
                    <a:pt x="1124856" y="0"/>
                  </a:cubicBezTo>
                  <a:lnTo>
                    <a:pt x="1651625" y="0"/>
                  </a:lnTo>
                  <a:lnTo>
                    <a:pt x="1651625" y="490917"/>
                  </a:lnTo>
                  <a:cubicBezTo>
                    <a:pt x="1816782" y="490917"/>
                    <a:pt x="1950669" y="635413"/>
                    <a:pt x="1950669" y="813658"/>
                  </a:cubicBezTo>
                  <a:cubicBezTo>
                    <a:pt x="1950669" y="991903"/>
                    <a:pt x="1816782" y="1136399"/>
                    <a:pt x="1651625" y="1136399"/>
                  </a:cubicBezTo>
                  <a:lnTo>
                    <a:pt x="1651625" y="1621773"/>
                  </a:lnTo>
                  <a:lnTo>
                    <a:pt x="1124855" y="1621773"/>
                  </a:lnTo>
                  <a:cubicBezTo>
                    <a:pt x="1124855" y="1443528"/>
                    <a:pt x="990968" y="1299032"/>
                    <a:pt x="825811" y="1299032"/>
                  </a:cubicBezTo>
                  <a:cubicBezTo>
                    <a:pt x="660654" y="1299032"/>
                    <a:pt x="526767" y="1443528"/>
                    <a:pt x="526767" y="1621773"/>
                  </a:cubicBezTo>
                  <a:lnTo>
                    <a:pt x="0" y="1621773"/>
                  </a:lnTo>
                  <a:lnTo>
                    <a:pt x="0" y="1133627"/>
                  </a:lnTo>
                  <a:cubicBezTo>
                    <a:pt x="165157" y="1133627"/>
                    <a:pt x="299044" y="989131"/>
                    <a:pt x="299044" y="810886"/>
                  </a:cubicBezTo>
                  <a:cubicBezTo>
                    <a:pt x="299044" y="632641"/>
                    <a:pt x="165157" y="488145"/>
                    <a:pt x="0" y="488145"/>
                  </a:cubicBezTo>
                  <a:close/>
                </a:path>
              </a:pathLst>
            </a:custGeom>
            <a:noFill/>
            <a:ln w="15875" algn="ctr">
              <a:solidFill>
                <a:schemeClr val="bg1">
                  <a:lumMod val="75000"/>
                </a:schemeClr>
              </a:solidFill>
              <a:miter lim="800000"/>
              <a:headEnd/>
              <a:tailEnd/>
            </a:ln>
            <a:sp3d>
              <a:bevelT/>
            </a:sp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50" name="Picture 49">
              <a:hlinkClick r:id="rId8"/>
              <a:extLst>
                <a:ext uri="{FF2B5EF4-FFF2-40B4-BE49-F238E27FC236}">
                  <a16:creationId xmlns:a16="http://schemas.microsoft.com/office/drawing/2014/main" id="{A1F17969-E02B-467B-BD1A-148C89AC0882}"/>
                </a:ext>
              </a:extLst>
            </p:cNvPr>
            <p:cNvPicPr>
              <a:picLocks noChangeAspect="1"/>
            </p:cNvPicPr>
            <p:nvPr/>
          </p:nvPicPr>
          <p:blipFill>
            <a:blip r:embed="rId9"/>
            <a:stretch>
              <a:fillRect/>
            </a:stretch>
          </p:blipFill>
          <p:spPr>
            <a:xfrm>
              <a:off x="1316242" y="2608740"/>
              <a:ext cx="677965" cy="682005"/>
            </a:xfrm>
            <a:prstGeom prst="rect">
              <a:avLst/>
            </a:prstGeom>
            <a:effectLst>
              <a:outerShdw blurRad="50800" dist="38100" algn="l" rotWithShape="0">
                <a:prstClr val="black">
                  <a:alpha val="40000"/>
                </a:prstClr>
              </a:outerShdw>
            </a:effectLst>
            <a:sp3d>
              <a:bevelT/>
            </a:sp3d>
          </p:spPr>
        </p:pic>
        <p:sp>
          <p:nvSpPr>
            <p:cNvPr id="51" name="TextBox 50">
              <a:extLst>
                <a:ext uri="{FF2B5EF4-FFF2-40B4-BE49-F238E27FC236}">
                  <a16:creationId xmlns:a16="http://schemas.microsoft.com/office/drawing/2014/main" id="{EFB06747-D31A-45AF-A9B2-10425233B328}"/>
                </a:ext>
              </a:extLst>
            </p:cNvPr>
            <p:cNvSpPr txBox="1"/>
            <p:nvPr/>
          </p:nvSpPr>
          <p:spPr>
            <a:xfrm>
              <a:off x="1250119" y="3293148"/>
              <a:ext cx="1082862" cy="195315"/>
            </a:xfrm>
            <a:prstGeom prst="rect">
              <a:avLst/>
            </a:prstGeom>
            <a:noFill/>
            <a:sp3d>
              <a:bevelT/>
            </a:sp3d>
          </p:spPr>
          <p:txBody>
            <a:bodyPr wrap="square" lIns="0" tIns="0" rIns="0" bIns="0" rtlCol="0">
              <a:spAutoFit/>
            </a:bodyPr>
            <a:lstStyle/>
            <a:p>
              <a:pPr fontAlgn="base">
                <a:spcBef>
                  <a:spcPct val="50000"/>
                </a:spcBef>
                <a:spcAft>
                  <a:spcPct val="0"/>
                </a:spcAft>
                <a:buClr>
                  <a:srgbClr val="F0AB00"/>
                </a:buClr>
                <a:buSzPct val="80000"/>
              </a:pPr>
              <a:r>
                <a:rPr lang="de-DE" sz="1200">
                  <a:solidFill>
                    <a:srgbClr val="363E43"/>
                  </a:solidFill>
                  <a:latin typeface="+mj-lt"/>
                  <a:ea typeface="+mj-ea"/>
                  <a:cs typeface="+mj-cs"/>
                </a:rPr>
                <a:t>Value maps</a:t>
              </a:r>
              <a:endParaRPr lang="en-US" sz="1200" err="1">
                <a:solidFill>
                  <a:srgbClr val="363E43"/>
                </a:solidFill>
                <a:latin typeface="+mj-lt"/>
                <a:ea typeface="+mj-ea"/>
                <a:cs typeface="+mj-cs"/>
              </a:endParaRPr>
            </a:p>
          </p:txBody>
        </p:sp>
        <p:pic>
          <p:nvPicPr>
            <p:cNvPr id="52" name="Picture 51">
              <a:hlinkClick r:id="rId7"/>
              <a:extLst>
                <a:ext uri="{FF2B5EF4-FFF2-40B4-BE49-F238E27FC236}">
                  <a16:creationId xmlns:a16="http://schemas.microsoft.com/office/drawing/2014/main" id="{13B9BF44-DF66-4B7C-8C8B-093887D35B9F}"/>
                </a:ext>
              </a:extLst>
            </p:cNvPr>
            <p:cNvPicPr>
              <a:picLocks noChangeAspect="1"/>
            </p:cNvPicPr>
            <p:nvPr/>
          </p:nvPicPr>
          <p:blipFill>
            <a:blip r:embed="rId10"/>
            <a:stretch>
              <a:fillRect/>
            </a:stretch>
          </p:blipFill>
          <p:spPr>
            <a:xfrm>
              <a:off x="3208768" y="2584847"/>
              <a:ext cx="677963" cy="682005"/>
            </a:xfrm>
            <a:prstGeom prst="rect">
              <a:avLst/>
            </a:prstGeom>
            <a:effectLst>
              <a:outerShdw blurRad="50800" dist="38100" algn="l" rotWithShape="0">
                <a:prstClr val="black">
                  <a:alpha val="40000"/>
                </a:prstClr>
              </a:outerShdw>
            </a:effectLst>
            <a:sp3d>
              <a:bevelT/>
            </a:sp3d>
          </p:spPr>
        </p:pic>
        <p:sp>
          <p:nvSpPr>
            <p:cNvPr id="53" name="TextBox 52">
              <a:extLst>
                <a:ext uri="{FF2B5EF4-FFF2-40B4-BE49-F238E27FC236}">
                  <a16:creationId xmlns:a16="http://schemas.microsoft.com/office/drawing/2014/main" id="{F3A79D86-F160-4826-B4C9-C7980813679B}"/>
                </a:ext>
              </a:extLst>
            </p:cNvPr>
            <p:cNvSpPr txBox="1"/>
            <p:nvPr/>
          </p:nvSpPr>
          <p:spPr>
            <a:xfrm>
              <a:off x="2930795" y="3293148"/>
              <a:ext cx="1117725" cy="524763"/>
            </a:xfrm>
            <a:prstGeom prst="rect">
              <a:avLst/>
            </a:prstGeom>
            <a:noFill/>
            <a:sp3d>
              <a:bevelT/>
            </a:sp3d>
          </p:spPr>
          <p:txBody>
            <a:bodyPr wrap="square" lIns="0" tIns="0" rIns="0" bIns="0" rtlCol="0">
              <a:spAutoFit/>
            </a:bodyPr>
            <a:lstStyle/>
            <a:p>
              <a:pPr algn="ctr" fontAlgn="base">
                <a:spcBef>
                  <a:spcPct val="50000"/>
                </a:spcBef>
                <a:spcAft>
                  <a:spcPct val="0"/>
                </a:spcAft>
                <a:buClr>
                  <a:srgbClr val="F0AB00"/>
                </a:buClr>
                <a:buSzPct val="80000"/>
              </a:pPr>
              <a:r>
                <a:rPr lang="de-DE" sz="1200">
                  <a:solidFill>
                    <a:srgbClr val="363E43"/>
                  </a:solidFill>
                  <a:latin typeface="+mj-lt"/>
                  <a:ea typeface="+mj-ea"/>
                  <a:cs typeface="+mj-cs"/>
                </a:rPr>
                <a:t>Accelerated innovation enablement</a:t>
              </a:r>
              <a:endParaRPr lang="en-US" sz="1200" err="1">
                <a:solidFill>
                  <a:srgbClr val="363E43"/>
                </a:solidFill>
                <a:latin typeface="+mj-lt"/>
                <a:ea typeface="+mj-ea"/>
                <a:cs typeface="+mj-cs"/>
              </a:endParaRPr>
            </a:p>
          </p:txBody>
        </p:sp>
        <p:sp>
          <p:nvSpPr>
            <p:cNvPr id="54" name="Freeform: Shape 53">
              <a:hlinkClick r:id="rId11"/>
              <a:extLst>
                <a:ext uri="{FF2B5EF4-FFF2-40B4-BE49-F238E27FC236}">
                  <a16:creationId xmlns:a16="http://schemas.microsoft.com/office/drawing/2014/main" id="{3E637251-717E-4127-B695-AFC6D45F8F28}"/>
                </a:ext>
              </a:extLst>
            </p:cNvPr>
            <p:cNvSpPr/>
            <p:nvPr/>
          </p:nvSpPr>
          <p:spPr bwMode="gray">
            <a:xfrm>
              <a:off x="4288222" y="1860351"/>
              <a:ext cx="2086818" cy="2397994"/>
            </a:xfrm>
            <a:custGeom>
              <a:avLst/>
              <a:gdLst>
                <a:gd name="connsiteX0" fmla="*/ 825812 w 1950669"/>
                <a:gd name="connsiteY0" fmla="*/ 0 h 2267256"/>
                <a:gd name="connsiteX1" fmla="*/ 1124856 w 1950669"/>
                <a:gd name="connsiteY1" fmla="*/ 322741 h 2267256"/>
                <a:gd name="connsiteX2" fmla="*/ 1651625 w 1950669"/>
                <a:gd name="connsiteY2" fmla="*/ 322741 h 2267256"/>
                <a:gd name="connsiteX3" fmla="*/ 1651625 w 1950669"/>
                <a:gd name="connsiteY3" fmla="*/ 813659 h 2267256"/>
                <a:gd name="connsiteX4" fmla="*/ 1950669 w 1950669"/>
                <a:gd name="connsiteY4" fmla="*/ 1136400 h 2267256"/>
                <a:gd name="connsiteX5" fmla="*/ 1651625 w 1950669"/>
                <a:gd name="connsiteY5" fmla="*/ 1459141 h 2267256"/>
                <a:gd name="connsiteX6" fmla="*/ 1651625 w 1950669"/>
                <a:gd name="connsiteY6" fmla="*/ 1944514 h 2267256"/>
                <a:gd name="connsiteX7" fmla="*/ 1124855 w 1950669"/>
                <a:gd name="connsiteY7" fmla="*/ 1944514 h 2267256"/>
                <a:gd name="connsiteX8" fmla="*/ 1124855 w 1950669"/>
                <a:gd name="connsiteY8" fmla="*/ 1944515 h 2267256"/>
                <a:gd name="connsiteX9" fmla="*/ 825811 w 1950669"/>
                <a:gd name="connsiteY9" fmla="*/ 2267256 h 2267256"/>
                <a:gd name="connsiteX10" fmla="*/ 526767 w 1950669"/>
                <a:gd name="connsiteY10" fmla="*/ 1944515 h 2267256"/>
                <a:gd name="connsiteX11" fmla="*/ 526767 w 1950669"/>
                <a:gd name="connsiteY11" fmla="*/ 1944514 h 2267256"/>
                <a:gd name="connsiteX12" fmla="*/ 0 w 1950669"/>
                <a:gd name="connsiteY12" fmla="*/ 1944514 h 2267256"/>
                <a:gd name="connsiteX13" fmla="*/ 0 w 1950669"/>
                <a:gd name="connsiteY13" fmla="*/ 1456368 h 2267256"/>
                <a:gd name="connsiteX14" fmla="*/ 299044 w 1950669"/>
                <a:gd name="connsiteY14" fmla="*/ 1133627 h 2267256"/>
                <a:gd name="connsiteX15" fmla="*/ 0 w 1950669"/>
                <a:gd name="connsiteY15" fmla="*/ 810886 h 2267256"/>
                <a:gd name="connsiteX16" fmla="*/ 0 w 1950669"/>
                <a:gd name="connsiteY16" fmla="*/ 322741 h 2267256"/>
                <a:gd name="connsiteX17" fmla="*/ 526768 w 1950669"/>
                <a:gd name="connsiteY17" fmla="*/ 322741 h 2267256"/>
                <a:gd name="connsiteX18" fmla="*/ 825812 w 1950669"/>
                <a:gd name="connsiteY18" fmla="*/ 0 h 226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0669" h="2267256">
                  <a:moveTo>
                    <a:pt x="825812" y="0"/>
                  </a:moveTo>
                  <a:cubicBezTo>
                    <a:pt x="990969" y="0"/>
                    <a:pt x="1124856" y="144496"/>
                    <a:pt x="1124856" y="322741"/>
                  </a:cubicBezTo>
                  <a:lnTo>
                    <a:pt x="1651625" y="322741"/>
                  </a:lnTo>
                  <a:lnTo>
                    <a:pt x="1651625" y="813659"/>
                  </a:lnTo>
                  <a:cubicBezTo>
                    <a:pt x="1816782" y="813659"/>
                    <a:pt x="1950669" y="958155"/>
                    <a:pt x="1950669" y="1136400"/>
                  </a:cubicBezTo>
                  <a:cubicBezTo>
                    <a:pt x="1950669" y="1314645"/>
                    <a:pt x="1816782" y="1459141"/>
                    <a:pt x="1651625" y="1459141"/>
                  </a:cubicBezTo>
                  <a:lnTo>
                    <a:pt x="1651625" y="1944514"/>
                  </a:lnTo>
                  <a:lnTo>
                    <a:pt x="1124855" y="1944514"/>
                  </a:lnTo>
                  <a:lnTo>
                    <a:pt x="1124855" y="1944515"/>
                  </a:lnTo>
                  <a:cubicBezTo>
                    <a:pt x="1124855" y="2122760"/>
                    <a:pt x="990968" y="2267256"/>
                    <a:pt x="825811" y="2267256"/>
                  </a:cubicBezTo>
                  <a:cubicBezTo>
                    <a:pt x="660654" y="2267256"/>
                    <a:pt x="526767" y="2122760"/>
                    <a:pt x="526767" y="1944515"/>
                  </a:cubicBezTo>
                  <a:lnTo>
                    <a:pt x="526767" y="1944514"/>
                  </a:lnTo>
                  <a:lnTo>
                    <a:pt x="0" y="1944514"/>
                  </a:lnTo>
                  <a:lnTo>
                    <a:pt x="0" y="1456368"/>
                  </a:lnTo>
                  <a:cubicBezTo>
                    <a:pt x="165157" y="1456368"/>
                    <a:pt x="299044" y="1311872"/>
                    <a:pt x="299044" y="1133627"/>
                  </a:cubicBezTo>
                  <a:cubicBezTo>
                    <a:pt x="299044" y="955382"/>
                    <a:pt x="165157" y="810886"/>
                    <a:pt x="0" y="810886"/>
                  </a:cubicBezTo>
                  <a:lnTo>
                    <a:pt x="0" y="322741"/>
                  </a:lnTo>
                  <a:lnTo>
                    <a:pt x="526768" y="322741"/>
                  </a:lnTo>
                  <a:cubicBezTo>
                    <a:pt x="526768" y="144496"/>
                    <a:pt x="660655" y="0"/>
                    <a:pt x="825812" y="0"/>
                  </a:cubicBezTo>
                  <a:close/>
                </a:path>
              </a:pathLst>
            </a:custGeom>
            <a:noFill/>
            <a:ln w="15875" algn="ctr">
              <a:solidFill>
                <a:schemeClr val="bg1">
                  <a:lumMod val="75000"/>
                </a:schemeClr>
              </a:solidFill>
              <a:miter lim="800000"/>
              <a:headEnd/>
              <a:tailEnd/>
            </a:ln>
            <a:sp3d>
              <a:bevelT/>
            </a:sp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55" name="TextBox 54">
              <a:extLst>
                <a:ext uri="{FF2B5EF4-FFF2-40B4-BE49-F238E27FC236}">
                  <a16:creationId xmlns:a16="http://schemas.microsoft.com/office/drawing/2014/main" id="{60530DF5-323F-485C-8589-ECD2B5EE066D}"/>
                </a:ext>
              </a:extLst>
            </p:cNvPr>
            <p:cNvSpPr txBox="1"/>
            <p:nvPr/>
          </p:nvSpPr>
          <p:spPr>
            <a:xfrm>
              <a:off x="4710705" y="3290745"/>
              <a:ext cx="1125367" cy="349842"/>
            </a:xfrm>
            <a:prstGeom prst="rect">
              <a:avLst/>
            </a:prstGeom>
            <a:noFill/>
            <a:sp3d>
              <a:bevelT/>
            </a:sp3d>
          </p:spPr>
          <p:txBody>
            <a:bodyPr wrap="square" lIns="0" tIns="0" rIns="0" bIns="0" rtlCol="0">
              <a:spAutoFit/>
            </a:bodyPr>
            <a:lstStyle/>
            <a:p>
              <a:pPr algn="ctr" fontAlgn="base">
                <a:spcBef>
                  <a:spcPct val="50000"/>
                </a:spcBef>
                <a:spcAft>
                  <a:spcPct val="0"/>
                </a:spcAft>
                <a:buClr>
                  <a:srgbClr val="F0AB00"/>
                </a:buClr>
                <a:buSzPct val="80000"/>
              </a:pPr>
              <a:r>
                <a:rPr lang="de-DE" sz="1200">
                  <a:solidFill>
                    <a:srgbClr val="363E43"/>
                  </a:solidFill>
                  <a:latin typeface="+mj-lt"/>
                  <a:ea typeface="+mj-ea"/>
                  <a:cs typeface="+mj-cs"/>
                </a:rPr>
                <a:t>Expert-guided Implementations</a:t>
              </a:r>
              <a:endParaRPr lang="en-US" sz="1200" err="1">
                <a:solidFill>
                  <a:srgbClr val="363E43"/>
                </a:solidFill>
                <a:latin typeface="+mj-lt"/>
                <a:ea typeface="+mj-ea"/>
                <a:cs typeface="+mj-cs"/>
              </a:endParaRPr>
            </a:p>
          </p:txBody>
        </p:sp>
        <p:sp>
          <p:nvSpPr>
            <p:cNvPr id="56" name="TextBox 55">
              <a:extLst>
                <a:ext uri="{FF2B5EF4-FFF2-40B4-BE49-F238E27FC236}">
                  <a16:creationId xmlns:a16="http://schemas.microsoft.com/office/drawing/2014/main" id="{A1518DFE-6388-4FB6-8AC9-2DD1B5AE3AD0}"/>
                </a:ext>
              </a:extLst>
            </p:cNvPr>
            <p:cNvSpPr txBox="1"/>
            <p:nvPr/>
          </p:nvSpPr>
          <p:spPr>
            <a:xfrm>
              <a:off x="6273900" y="3293059"/>
              <a:ext cx="1424759" cy="369332"/>
            </a:xfrm>
            <a:prstGeom prst="rect">
              <a:avLst/>
            </a:prstGeom>
            <a:noFill/>
            <a:sp3d>
              <a:bevelT/>
            </a:sp3d>
          </p:spPr>
          <p:txBody>
            <a:bodyPr wrap="square" lIns="0" tIns="0" rIns="0" bIns="0" rtlCol="0">
              <a:spAutoFit/>
            </a:bodyPr>
            <a:lstStyle/>
            <a:p>
              <a:pPr algn="ctr" fontAlgn="base">
                <a:spcBef>
                  <a:spcPct val="50000"/>
                </a:spcBef>
                <a:spcAft>
                  <a:spcPct val="0"/>
                </a:spcAft>
                <a:buClr>
                  <a:srgbClr val="F0AB00"/>
                </a:buClr>
                <a:buSzPct val="80000"/>
              </a:pPr>
              <a:r>
                <a:rPr lang="de-DE" sz="1200" dirty="0">
                  <a:solidFill>
                    <a:srgbClr val="363E43"/>
                  </a:solidFill>
                  <a:latin typeface="+mj-lt"/>
                  <a:ea typeface="+mj-ea"/>
                  <a:cs typeface="+mj-cs"/>
                </a:rPr>
                <a:t>Meet-the-expert sessions/recordings</a:t>
              </a:r>
              <a:endParaRPr lang="en-US" sz="1200" dirty="0">
                <a:solidFill>
                  <a:srgbClr val="363E43"/>
                </a:solidFill>
                <a:latin typeface="+mj-lt"/>
                <a:ea typeface="+mj-ea"/>
                <a:cs typeface="+mj-cs"/>
              </a:endParaRPr>
            </a:p>
          </p:txBody>
        </p:sp>
        <p:sp>
          <p:nvSpPr>
            <p:cNvPr id="57" name="Freeform: Shape 56">
              <a:hlinkClick r:id="rId4"/>
              <a:extLst>
                <a:ext uri="{FF2B5EF4-FFF2-40B4-BE49-F238E27FC236}">
                  <a16:creationId xmlns:a16="http://schemas.microsoft.com/office/drawing/2014/main" id="{C5EA8671-10B9-4354-976A-9EDD0E50F32F}"/>
                </a:ext>
              </a:extLst>
            </p:cNvPr>
            <p:cNvSpPr/>
            <p:nvPr/>
          </p:nvSpPr>
          <p:spPr bwMode="gray">
            <a:xfrm>
              <a:off x="7812250" y="1860573"/>
              <a:ext cx="2086818" cy="2397994"/>
            </a:xfrm>
            <a:custGeom>
              <a:avLst/>
              <a:gdLst>
                <a:gd name="connsiteX0" fmla="*/ 825812 w 1950669"/>
                <a:gd name="connsiteY0" fmla="*/ 0 h 2267256"/>
                <a:gd name="connsiteX1" fmla="*/ 1124856 w 1950669"/>
                <a:gd name="connsiteY1" fmla="*/ 322741 h 2267256"/>
                <a:gd name="connsiteX2" fmla="*/ 1651625 w 1950669"/>
                <a:gd name="connsiteY2" fmla="*/ 322741 h 2267256"/>
                <a:gd name="connsiteX3" fmla="*/ 1651625 w 1950669"/>
                <a:gd name="connsiteY3" fmla="*/ 813659 h 2267256"/>
                <a:gd name="connsiteX4" fmla="*/ 1950669 w 1950669"/>
                <a:gd name="connsiteY4" fmla="*/ 1136400 h 2267256"/>
                <a:gd name="connsiteX5" fmla="*/ 1651625 w 1950669"/>
                <a:gd name="connsiteY5" fmla="*/ 1459141 h 2267256"/>
                <a:gd name="connsiteX6" fmla="*/ 1651625 w 1950669"/>
                <a:gd name="connsiteY6" fmla="*/ 1944514 h 2267256"/>
                <a:gd name="connsiteX7" fmla="*/ 1124855 w 1950669"/>
                <a:gd name="connsiteY7" fmla="*/ 1944514 h 2267256"/>
                <a:gd name="connsiteX8" fmla="*/ 1124855 w 1950669"/>
                <a:gd name="connsiteY8" fmla="*/ 1944515 h 2267256"/>
                <a:gd name="connsiteX9" fmla="*/ 825811 w 1950669"/>
                <a:gd name="connsiteY9" fmla="*/ 2267256 h 2267256"/>
                <a:gd name="connsiteX10" fmla="*/ 526767 w 1950669"/>
                <a:gd name="connsiteY10" fmla="*/ 1944515 h 2267256"/>
                <a:gd name="connsiteX11" fmla="*/ 526767 w 1950669"/>
                <a:gd name="connsiteY11" fmla="*/ 1944514 h 2267256"/>
                <a:gd name="connsiteX12" fmla="*/ 0 w 1950669"/>
                <a:gd name="connsiteY12" fmla="*/ 1944514 h 2267256"/>
                <a:gd name="connsiteX13" fmla="*/ 0 w 1950669"/>
                <a:gd name="connsiteY13" fmla="*/ 1456368 h 2267256"/>
                <a:gd name="connsiteX14" fmla="*/ 299044 w 1950669"/>
                <a:gd name="connsiteY14" fmla="*/ 1133627 h 2267256"/>
                <a:gd name="connsiteX15" fmla="*/ 0 w 1950669"/>
                <a:gd name="connsiteY15" fmla="*/ 810886 h 2267256"/>
                <a:gd name="connsiteX16" fmla="*/ 0 w 1950669"/>
                <a:gd name="connsiteY16" fmla="*/ 322741 h 2267256"/>
                <a:gd name="connsiteX17" fmla="*/ 526768 w 1950669"/>
                <a:gd name="connsiteY17" fmla="*/ 322741 h 2267256"/>
                <a:gd name="connsiteX18" fmla="*/ 825812 w 1950669"/>
                <a:gd name="connsiteY18" fmla="*/ 0 h 226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0669" h="2267256">
                  <a:moveTo>
                    <a:pt x="825812" y="0"/>
                  </a:moveTo>
                  <a:cubicBezTo>
                    <a:pt x="990969" y="0"/>
                    <a:pt x="1124856" y="144496"/>
                    <a:pt x="1124856" y="322741"/>
                  </a:cubicBezTo>
                  <a:lnTo>
                    <a:pt x="1651625" y="322741"/>
                  </a:lnTo>
                  <a:lnTo>
                    <a:pt x="1651625" y="813659"/>
                  </a:lnTo>
                  <a:cubicBezTo>
                    <a:pt x="1816782" y="813659"/>
                    <a:pt x="1950669" y="958155"/>
                    <a:pt x="1950669" y="1136400"/>
                  </a:cubicBezTo>
                  <a:cubicBezTo>
                    <a:pt x="1950669" y="1314645"/>
                    <a:pt x="1816782" y="1459141"/>
                    <a:pt x="1651625" y="1459141"/>
                  </a:cubicBezTo>
                  <a:lnTo>
                    <a:pt x="1651625" y="1944514"/>
                  </a:lnTo>
                  <a:lnTo>
                    <a:pt x="1124855" y="1944514"/>
                  </a:lnTo>
                  <a:lnTo>
                    <a:pt x="1124855" y="1944515"/>
                  </a:lnTo>
                  <a:cubicBezTo>
                    <a:pt x="1124855" y="2122760"/>
                    <a:pt x="990968" y="2267256"/>
                    <a:pt x="825811" y="2267256"/>
                  </a:cubicBezTo>
                  <a:cubicBezTo>
                    <a:pt x="660654" y="2267256"/>
                    <a:pt x="526767" y="2122760"/>
                    <a:pt x="526767" y="1944515"/>
                  </a:cubicBezTo>
                  <a:lnTo>
                    <a:pt x="526767" y="1944514"/>
                  </a:lnTo>
                  <a:lnTo>
                    <a:pt x="0" y="1944514"/>
                  </a:lnTo>
                  <a:lnTo>
                    <a:pt x="0" y="1456368"/>
                  </a:lnTo>
                  <a:cubicBezTo>
                    <a:pt x="165157" y="1456368"/>
                    <a:pt x="299044" y="1311872"/>
                    <a:pt x="299044" y="1133627"/>
                  </a:cubicBezTo>
                  <a:cubicBezTo>
                    <a:pt x="299044" y="955382"/>
                    <a:pt x="165157" y="810886"/>
                    <a:pt x="0" y="810886"/>
                  </a:cubicBezTo>
                  <a:lnTo>
                    <a:pt x="0" y="322741"/>
                  </a:lnTo>
                  <a:lnTo>
                    <a:pt x="526768" y="322741"/>
                  </a:lnTo>
                  <a:cubicBezTo>
                    <a:pt x="526768" y="144496"/>
                    <a:pt x="660655" y="0"/>
                    <a:pt x="825812" y="0"/>
                  </a:cubicBezTo>
                  <a:close/>
                </a:path>
              </a:pathLst>
            </a:custGeom>
            <a:noFill/>
            <a:ln w="15875" algn="ctr">
              <a:solidFill>
                <a:schemeClr val="bg1">
                  <a:lumMod val="75000"/>
                </a:schemeClr>
              </a:solidFill>
              <a:miter lim="800000"/>
              <a:headEnd/>
              <a:tailEnd/>
            </a:ln>
            <a:sp3d>
              <a:bevelT/>
            </a:sp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58" name="TextBox 57">
              <a:extLst>
                <a:ext uri="{FF2B5EF4-FFF2-40B4-BE49-F238E27FC236}">
                  <a16:creationId xmlns:a16="http://schemas.microsoft.com/office/drawing/2014/main" id="{BA920B91-90FE-4F74-8CE7-A539B3E046AD}"/>
                </a:ext>
              </a:extLst>
            </p:cNvPr>
            <p:cNvSpPr txBox="1"/>
            <p:nvPr/>
          </p:nvSpPr>
          <p:spPr>
            <a:xfrm>
              <a:off x="8490285" y="3291581"/>
              <a:ext cx="967383" cy="174921"/>
            </a:xfrm>
            <a:prstGeom prst="rect">
              <a:avLst/>
            </a:prstGeom>
            <a:noFill/>
            <a:sp3d>
              <a:bevelT/>
            </a:sp3d>
          </p:spPr>
          <p:txBody>
            <a:bodyPr wrap="square" lIns="0" tIns="0" rIns="0" bIns="0" rtlCol="0">
              <a:spAutoFit/>
            </a:bodyPr>
            <a:lstStyle/>
            <a:p>
              <a:pPr fontAlgn="base">
                <a:spcBef>
                  <a:spcPct val="50000"/>
                </a:spcBef>
                <a:spcAft>
                  <a:spcPct val="0"/>
                </a:spcAft>
                <a:buClr>
                  <a:srgbClr val="F0AB00"/>
                </a:buClr>
                <a:buSzPct val="80000"/>
              </a:pPr>
              <a:r>
                <a:rPr lang="de-DE" sz="1200">
                  <a:solidFill>
                    <a:srgbClr val="363E43"/>
                  </a:solidFill>
                  <a:latin typeface="+mj-lt"/>
                  <a:ea typeface="+mj-ea"/>
                  <a:cs typeface="+mj-cs"/>
                </a:rPr>
                <a:t>Tutorials</a:t>
              </a:r>
              <a:endParaRPr lang="en-US" sz="1200" err="1">
                <a:solidFill>
                  <a:srgbClr val="363E43"/>
                </a:solidFill>
                <a:latin typeface="+mj-lt"/>
                <a:ea typeface="+mj-ea"/>
                <a:cs typeface="+mj-cs"/>
              </a:endParaRPr>
            </a:p>
          </p:txBody>
        </p:sp>
        <p:sp>
          <p:nvSpPr>
            <p:cNvPr id="59" name="Freeform: Shape 58">
              <a:hlinkClick r:id="rId4"/>
              <a:extLst>
                <a:ext uri="{FF2B5EF4-FFF2-40B4-BE49-F238E27FC236}">
                  <a16:creationId xmlns:a16="http://schemas.microsoft.com/office/drawing/2014/main" id="{2A894517-3BCA-4BEF-BCDD-58023136F55E}"/>
                </a:ext>
              </a:extLst>
            </p:cNvPr>
            <p:cNvSpPr/>
            <p:nvPr/>
          </p:nvSpPr>
          <p:spPr bwMode="gray">
            <a:xfrm>
              <a:off x="6047244" y="2197239"/>
              <a:ext cx="2086818" cy="2056642"/>
            </a:xfrm>
            <a:custGeom>
              <a:avLst/>
              <a:gdLst>
                <a:gd name="connsiteX0" fmla="*/ 0 w 1950669"/>
                <a:gd name="connsiteY0" fmla="*/ 0 h 1944514"/>
                <a:gd name="connsiteX1" fmla="*/ 526768 w 1950669"/>
                <a:gd name="connsiteY1" fmla="*/ 0 h 1944514"/>
                <a:gd name="connsiteX2" fmla="*/ 825812 w 1950669"/>
                <a:gd name="connsiteY2" fmla="*/ 322741 h 1944514"/>
                <a:gd name="connsiteX3" fmla="*/ 1124856 w 1950669"/>
                <a:gd name="connsiteY3" fmla="*/ 0 h 1944514"/>
                <a:gd name="connsiteX4" fmla="*/ 1651625 w 1950669"/>
                <a:gd name="connsiteY4" fmla="*/ 0 h 1944514"/>
                <a:gd name="connsiteX5" fmla="*/ 1651625 w 1950669"/>
                <a:gd name="connsiteY5" fmla="*/ 490918 h 1944514"/>
                <a:gd name="connsiteX6" fmla="*/ 1950669 w 1950669"/>
                <a:gd name="connsiteY6" fmla="*/ 813659 h 1944514"/>
                <a:gd name="connsiteX7" fmla="*/ 1651625 w 1950669"/>
                <a:gd name="connsiteY7" fmla="*/ 1136400 h 1944514"/>
                <a:gd name="connsiteX8" fmla="*/ 1651625 w 1950669"/>
                <a:gd name="connsiteY8" fmla="*/ 1621773 h 1944514"/>
                <a:gd name="connsiteX9" fmla="*/ 1124855 w 1950669"/>
                <a:gd name="connsiteY9" fmla="*/ 1621773 h 1944514"/>
                <a:gd name="connsiteX10" fmla="*/ 825811 w 1950669"/>
                <a:gd name="connsiteY10" fmla="*/ 1944514 h 1944514"/>
                <a:gd name="connsiteX11" fmla="*/ 526767 w 1950669"/>
                <a:gd name="connsiteY11" fmla="*/ 1621773 h 1944514"/>
                <a:gd name="connsiteX12" fmla="*/ 0 w 1950669"/>
                <a:gd name="connsiteY12" fmla="*/ 1621773 h 1944514"/>
                <a:gd name="connsiteX13" fmla="*/ 0 w 1950669"/>
                <a:gd name="connsiteY13" fmla="*/ 1133627 h 1944514"/>
                <a:gd name="connsiteX14" fmla="*/ 299044 w 1950669"/>
                <a:gd name="connsiteY14" fmla="*/ 810886 h 1944514"/>
                <a:gd name="connsiteX15" fmla="*/ 0 w 1950669"/>
                <a:gd name="connsiteY15" fmla="*/ 488145 h 194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0669" h="1944514">
                  <a:moveTo>
                    <a:pt x="0" y="0"/>
                  </a:moveTo>
                  <a:lnTo>
                    <a:pt x="526768" y="0"/>
                  </a:lnTo>
                  <a:cubicBezTo>
                    <a:pt x="526768" y="178245"/>
                    <a:pt x="660655" y="322741"/>
                    <a:pt x="825812" y="322741"/>
                  </a:cubicBezTo>
                  <a:cubicBezTo>
                    <a:pt x="990969" y="322741"/>
                    <a:pt x="1124856" y="178245"/>
                    <a:pt x="1124856" y="0"/>
                  </a:cubicBezTo>
                  <a:lnTo>
                    <a:pt x="1651625" y="0"/>
                  </a:lnTo>
                  <a:lnTo>
                    <a:pt x="1651625" y="490918"/>
                  </a:lnTo>
                  <a:cubicBezTo>
                    <a:pt x="1816782" y="490918"/>
                    <a:pt x="1950669" y="635414"/>
                    <a:pt x="1950669" y="813659"/>
                  </a:cubicBezTo>
                  <a:cubicBezTo>
                    <a:pt x="1950669" y="991904"/>
                    <a:pt x="1816782" y="1136400"/>
                    <a:pt x="1651625" y="1136400"/>
                  </a:cubicBezTo>
                  <a:lnTo>
                    <a:pt x="1651625" y="1621773"/>
                  </a:lnTo>
                  <a:lnTo>
                    <a:pt x="1124855" y="1621773"/>
                  </a:lnTo>
                  <a:cubicBezTo>
                    <a:pt x="1124855" y="1800018"/>
                    <a:pt x="990968" y="1944514"/>
                    <a:pt x="825811" y="1944514"/>
                  </a:cubicBezTo>
                  <a:cubicBezTo>
                    <a:pt x="660654" y="1944514"/>
                    <a:pt x="526767" y="1800018"/>
                    <a:pt x="526767" y="1621773"/>
                  </a:cubicBezTo>
                  <a:lnTo>
                    <a:pt x="0" y="1621773"/>
                  </a:lnTo>
                  <a:lnTo>
                    <a:pt x="0" y="1133627"/>
                  </a:lnTo>
                  <a:cubicBezTo>
                    <a:pt x="165157" y="1133627"/>
                    <a:pt x="299044" y="989131"/>
                    <a:pt x="299044" y="810886"/>
                  </a:cubicBezTo>
                  <a:cubicBezTo>
                    <a:pt x="299044" y="632641"/>
                    <a:pt x="165157" y="488145"/>
                    <a:pt x="0" y="488145"/>
                  </a:cubicBezTo>
                  <a:close/>
                </a:path>
              </a:pathLst>
            </a:custGeom>
            <a:noFill/>
            <a:ln w="15875" algn="ctr">
              <a:solidFill>
                <a:schemeClr val="bg1">
                  <a:lumMod val="75000"/>
                </a:schemeClr>
              </a:solidFill>
              <a:miter lim="800000"/>
              <a:headEnd/>
              <a:tailEnd/>
            </a:ln>
            <a:sp3d>
              <a:bevelT/>
            </a:sp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61" name="Freeform: Shape 60">
              <a:hlinkClick r:id="rId4"/>
              <a:extLst>
                <a:ext uri="{FF2B5EF4-FFF2-40B4-BE49-F238E27FC236}">
                  <a16:creationId xmlns:a16="http://schemas.microsoft.com/office/drawing/2014/main" id="{30CEEF26-867D-4847-A98F-8944EDDFC317}"/>
                </a:ext>
              </a:extLst>
            </p:cNvPr>
            <p:cNvSpPr/>
            <p:nvPr/>
          </p:nvSpPr>
          <p:spPr bwMode="gray">
            <a:xfrm>
              <a:off x="9582687" y="2202968"/>
              <a:ext cx="1766901" cy="2056642"/>
            </a:xfrm>
            <a:custGeom>
              <a:avLst/>
              <a:gdLst>
                <a:gd name="connsiteX0" fmla="*/ 0 w 1651625"/>
                <a:gd name="connsiteY0" fmla="*/ 0 h 1944514"/>
                <a:gd name="connsiteX1" fmla="*/ 526768 w 1651625"/>
                <a:gd name="connsiteY1" fmla="*/ 0 h 1944514"/>
                <a:gd name="connsiteX2" fmla="*/ 825812 w 1651625"/>
                <a:gd name="connsiteY2" fmla="*/ 322741 h 1944514"/>
                <a:gd name="connsiteX3" fmla="*/ 1124856 w 1651625"/>
                <a:gd name="connsiteY3" fmla="*/ 0 h 1944514"/>
                <a:gd name="connsiteX4" fmla="*/ 1651625 w 1651625"/>
                <a:gd name="connsiteY4" fmla="*/ 0 h 1944514"/>
                <a:gd name="connsiteX5" fmla="*/ 1651625 w 1651625"/>
                <a:gd name="connsiteY5" fmla="*/ 490917 h 1944514"/>
                <a:gd name="connsiteX6" fmla="*/ 1352581 w 1651625"/>
                <a:gd name="connsiteY6" fmla="*/ 813658 h 1944514"/>
                <a:gd name="connsiteX7" fmla="*/ 1651625 w 1651625"/>
                <a:gd name="connsiteY7" fmla="*/ 1136399 h 1944514"/>
                <a:gd name="connsiteX8" fmla="*/ 1651625 w 1651625"/>
                <a:gd name="connsiteY8" fmla="*/ 1621773 h 1944514"/>
                <a:gd name="connsiteX9" fmla="*/ 1124855 w 1651625"/>
                <a:gd name="connsiteY9" fmla="*/ 1621773 h 1944514"/>
                <a:gd name="connsiteX10" fmla="*/ 825811 w 1651625"/>
                <a:gd name="connsiteY10" fmla="*/ 1944514 h 1944514"/>
                <a:gd name="connsiteX11" fmla="*/ 526767 w 1651625"/>
                <a:gd name="connsiteY11" fmla="*/ 1621773 h 1944514"/>
                <a:gd name="connsiteX12" fmla="*/ 0 w 1651625"/>
                <a:gd name="connsiteY12" fmla="*/ 1621773 h 1944514"/>
                <a:gd name="connsiteX13" fmla="*/ 0 w 1651625"/>
                <a:gd name="connsiteY13" fmla="*/ 1133627 h 1944514"/>
                <a:gd name="connsiteX14" fmla="*/ 299044 w 1651625"/>
                <a:gd name="connsiteY14" fmla="*/ 810886 h 1944514"/>
                <a:gd name="connsiteX15" fmla="*/ 0 w 1651625"/>
                <a:gd name="connsiteY15" fmla="*/ 488145 h 194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1625" h="1944514">
                  <a:moveTo>
                    <a:pt x="0" y="0"/>
                  </a:moveTo>
                  <a:lnTo>
                    <a:pt x="526768" y="0"/>
                  </a:lnTo>
                  <a:cubicBezTo>
                    <a:pt x="526768" y="178245"/>
                    <a:pt x="660655" y="322741"/>
                    <a:pt x="825812" y="322741"/>
                  </a:cubicBezTo>
                  <a:cubicBezTo>
                    <a:pt x="990969" y="322741"/>
                    <a:pt x="1124856" y="178245"/>
                    <a:pt x="1124856" y="0"/>
                  </a:cubicBezTo>
                  <a:lnTo>
                    <a:pt x="1651625" y="0"/>
                  </a:lnTo>
                  <a:lnTo>
                    <a:pt x="1651625" y="490917"/>
                  </a:lnTo>
                  <a:cubicBezTo>
                    <a:pt x="1486468" y="490917"/>
                    <a:pt x="1352581" y="635413"/>
                    <a:pt x="1352581" y="813658"/>
                  </a:cubicBezTo>
                  <a:cubicBezTo>
                    <a:pt x="1352581" y="991903"/>
                    <a:pt x="1486468" y="1136399"/>
                    <a:pt x="1651625" y="1136399"/>
                  </a:cubicBezTo>
                  <a:lnTo>
                    <a:pt x="1651625" y="1621773"/>
                  </a:lnTo>
                  <a:lnTo>
                    <a:pt x="1124855" y="1621773"/>
                  </a:lnTo>
                  <a:cubicBezTo>
                    <a:pt x="1124855" y="1800018"/>
                    <a:pt x="990968" y="1944514"/>
                    <a:pt x="825811" y="1944514"/>
                  </a:cubicBezTo>
                  <a:cubicBezTo>
                    <a:pt x="660654" y="1944514"/>
                    <a:pt x="526767" y="1800018"/>
                    <a:pt x="526767" y="1621773"/>
                  </a:cubicBezTo>
                  <a:lnTo>
                    <a:pt x="0" y="1621773"/>
                  </a:lnTo>
                  <a:lnTo>
                    <a:pt x="0" y="1133627"/>
                  </a:lnTo>
                  <a:cubicBezTo>
                    <a:pt x="165157" y="1133627"/>
                    <a:pt x="299044" y="989131"/>
                    <a:pt x="299044" y="810886"/>
                  </a:cubicBezTo>
                  <a:cubicBezTo>
                    <a:pt x="299044" y="632641"/>
                    <a:pt x="165157" y="488145"/>
                    <a:pt x="0" y="488145"/>
                  </a:cubicBezTo>
                  <a:close/>
                </a:path>
              </a:pathLst>
            </a:custGeom>
            <a:noFill/>
            <a:ln w="15875" algn="ctr">
              <a:solidFill>
                <a:schemeClr val="bg1">
                  <a:lumMod val="75000"/>
                </a:schemeClr>
              </a:solidFill>
              <a:miter lim="800000"/>
              <a:headEnd/>
              <a:tailEnd/>
            </a:ln>
            <a:sp3d>
              <a:bevelT/>
            </a:sp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62" name="Freeform: Shape 61">
              <a:hlinkClick r:id="rId4"/>
              <a:extLst>
                <a:ext uri="{FF2B5EF4-FFF2-40B4-BE49-F238E27FC236}">
                  <a16:creationId xmlns:a16="http://schemas.microsoft.com/office/drawing/2014/main" id="{8BBA5F4A-EB01-45E9-9621-10A0A10ED422}"/>
                </a:ext>
              </a:extLst>
            </p:cNvPr>
            <p:cNvSpPr/>
            <p:nvPr/>
          </p:nvSpPr>
          <p:spPr bwMode="gray">
            <a:xfrm>
              <a:off x="7494103" y="3919839"/>
              <a:ext cx="2406734" cy="1715290"/>
            </a:xfrm>
            <a:custGeom>
              <a:avLst/>
              <a:gdLst>
                <a:gd name="connsiteX0" fmla="*/ 299044 w 2249713"/>
                <a:gd name="connsiteY0" fmla="*/ 0 h 1621773"/>
                <a:gd name="connsiteX1" fmla="*/ 825812 w 2249713"/>
                <a:gd name="connsiteY1" fmla="*/ 0 h 1621773"/>
                <a:gd name="connsiteX2" fmla="*/ 1124856 w 2249713"/>
                <a:gd name="connsiteY2" fmla="*/ 322741 h 1621773"/>
                <a:gd name="connsiteX3" fmla="*/ 1423900 w 2249713"/>
                <a:gd name="connsiteY3" fmla="*/ 0 h 1621773"/>
                <a:gd name="connsiteX4" fmla="*/ 1950669 w 2249713"/>
                <a:gd name="connsiteY4" fmla="*/ 0 h 1621773"/>
                <a:gd name="connsiteX5" fmla="*/ 1950669 w 2249713"/>
                <a:gd name="connsiteY5" fmla="*/ 490917 h 1621773"/>
                <a:gd name="connsiteX6" fmla="*/ 2249713 w 2249713"/>
                <a:gd name="connsiteY6" fmla="*/ 813658 h 1621773"/>
                <a:gd name="connsiteX7" fmla="*/ 1950669 w 2249713"/>
                <a:gd name="connsiteY7" fmla="*/ 1136399 h 1621773"/>
                <a:gd name="connsiteX8" fmla="*/ 1950669 w 2249713"/>
                <a:gd name="connsiteY8" fmla="*/ 1621773 h 1621773"/>
                <a:gd name="connsiteX9" fmla="*/ 1423899 w 2249713"/>
                <a:gd name="connsiteY9" fmla="*/ 1621773 h 1621773"/>
                <a:gd name="connsiteX10" fmla="*/ 1124855 w 2249713"/>
                <a:gd name="connsiteY10" fmla="*/ 1299032 h 1621773"/>
                <a:gd name="connsiteX11" fmla="*/ 825811 w 2249713"/>
                <a:gd name="connsiteY11" fmla="*/ 1621773 h 1621773"/>
                <a:gd name="connsiteX12" fmla="*/ 299044 w 2249713"/>
                <a:gd name="connsiteY12" fmla="*/ 1621773 h 1621773"/>
                <a:gd name="connsiteX13" fmla="*/ 299044 w 2249713"/>
                <a:gd name="connsiteY13" fmla="*/ 1133627 h 1621773"/>
                <a:gd name="connsiteX14" fmla="*/ 0 w 2249713"/>
                <a:gd name="connsiteY14" fmla="*/ 810886 h 1621773"/>
                <a:gd name="connsiteX15" fmla="*/ 299044 w 2249713"/>
                <a:gd name="connsiteY15" fmla="*/ 488145 h 162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9713" h="1621773">
                  <a:moveTo>
                    <a:pt x="299044" y="0"/>
                  </a:moveTo>
                  <a:lnTo>
                    <a:pt x="825812" y="0"/>
                  </a:lnTo>
                  <a:cubicBezTo>
                    <a:pt x="825812" y="178245"/>
                    <a:pt x="959699" y="322741"/>
                    <a:pt x="1124856" y="322741"/>
                  </a:cubicBezTo>
                  <a:cubicBezTo>
                    <a:pt x="1290013" y="322741"/>
                    <a:pt x="1423900" y="178245"/>
                    <a:pt x="1423900" y="0"/>
                  </a:cubicBezTo>
                  <a:lnTo>
                    <a:pt x="1950669" y="0"/>
                  </a:lnTo>
                  <a:lnTo>
                    <a:pt x="1950669" y="490917"/>
                  </a:lnTo>
                  <a:cubicBezTo>
                    <a:pt x="2115826" y="490917"/>
                    <a:pt x="2249713" y="635413"/>
                    <a:pt x="2249713" y="813658"/>
                  </a:cubicBezTo>
                  <a:cubicBezTo>
                    <a:pt x="2249713" y="991903"/>
                    <a:pt x="2115826" y="1136399"/>
                    <a:pt x="1950669" y="1136399"/>
                  </a:cubicBezTo>
                  <a:lnTo>
                    <a:pt x="1950669" y="1621773"/>
                  </a:lnTo>
                  <a:lnTo>
                    <a:pt x="1423899" y="1621773"/>
                  </a:lnTo>
                  <a:cubicBezTo>
                    <a:pt x="1423899" y="1443528"/>
                    <a:pt x="1290012" y="1299032"/>
                    <a:pt x="1124855" y="1299032"/>
                  </a:cubicBezTo>
                  <a:cubicBezTo>
                    <a:pt x="959698" y="1299032"/>
                    <a:pt x="825811" y="1443528"/>
                    <a:pt x="825811" y="1621773"/>
                  </a:cubicBezTo>
                  <a:lnTo>
                    <a:pt x="299044" y="1621773"/>
                  </a:lnTo>
                  <a:lnTo>
                    <a:pt x="299044" y="1133627"/>
                  </a:lnTo>
                  <a:cubicBezTo>
                    <a:pt x="133887" y="1133627"/>
                    <a:pt x="0" y="989131"/>
                    <a:pt x="0" y="810886"/>
                  </a:cubicBezTo>
                  <a:cubicBezTo>
                    <a:pt x="0" y="632641"/>
                    <a:pt x="133887" y="488145"/>
                    <a:pt x="299044" y="488145"/>
                  </a:cubicBezTo>
                  <a:close/>
                </a:path>
              </a:pathLst>
            </a:custGeom>
            <a:noFill/>
            <a:ln w="15875" algn="ctr">
              <a:solidFill>
                <a:schemeClr val="bg1">
                  <a:lumMod val="75000"/>
                </a:schemeClr>
              </a:solidFill>
              <a:miter lim="800000"/>
              <a:headEnd/>
              <a:tailEnd/>
            </a:ln>
            <a:sp3d>
              <a:bevelT/>
            </a:sp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63" name="Freeform: Shape 62">
              <a:hlinkClick r:id="rId4"/>
              <a:extLst>
                <a:ext uri="{FF2B5EF4-FFF2-40B4-BE49-F238E27FC236}">
                  <a16:creationId xmlns:a16="http://schemas.microsoft.com/office/drawing/2014/main" id="{D024F34F-1517-4DDD-96CA-CCB261D3B4B5}"/>
                </a:ext>
              </a:extLst>
            </p:cNvPr>
            <p:cNvSpPr/>
            <p:nvPr/>
          </p:nvSpPr>
          <p:spPr bwMode="gray">
            <a:xfrm>
              <a:off x="9588507" y="3917895"/>
              <a:ext cx="2086818" cy="2056642"/>
            </a:xfrm>
            <a:custGeom>
              <a:avLst/>
              <a:gdLst>
                <a:gd name="connsiteX0" fmla="*/ 0 w 1950669"/>
                <a:gd name="connsiteY0" fmla="*/ 0 h 1944514"/>
                <a:gd name="connsiteX1" fmla="*/ 526768 w 1950669"/>
                <a:gd name="connsiteY1" fmla="*/ 0 h 1944514"/>
                <a:gd name="connsiteX2" fmla="*/ 825812 w 1950669"/>
                <a:gd name="connsiteY2" fmla="*/ 322741 h 1944514"/>
                <a:gd name="connsiteX3" fmla="*/ 1124856 w 1950669"/>
                <a:gd name="connsiteY3" fmla="*/ 0 h 1944514"/>
                <a:gd name="connsiteX4" fmla="*/ 1651625 w 1950669"/>
                <a:gd name="connsiteY4" fmla="*/ 0 h 1944514"/>
                <a:gd name="connsiteX5" fmla="*/ 1651625 w 1950669"/>
                <a:gd name="connsiteY5" fmla="*/ 490917 h 1944514"/>
                <a:gd name="connsiteX6" fmla="*/ 1950669 w 1950669"/>
                <a:gd name="connsiteY6" fmla="*/ 813658 h 1944514"/>
                <a:gd name="connsiteX7" fmla="*/ 1651625 w 1950669"/>
                <a:gd name="connsiteY7" fmla="*/ 1136399 h 1944514"/>
                <a:gd name="connsiteX8" fmla="*/ 1651625 w 1950669"/>
                <a:gd name="connsiteY8" fmla="*/ 1621773 h 1944514"/>
                <a:gd name="connsiteX9" fmla="*/ 1124855 w 1950669"/>
                <a:gd name="connsiteY9" fmla="*/ 1621773 h 1944514"/>
                <a:gd name="connsiteX10" fmla="*/ 825811 w 1950669"/>
                <a:gd name="connsiteY10" fmla="*/ 1944514 h 1944514"/>
                <a:gd name="connsiteX11" fmla="*/ 526767 w 1950669"/>
                <a:gd name="connsiteY11" fmla="*/ 1621773 h 1944514"/>
                <a:gd name="connsiteX12" fmla="*/ 0 w 1950669"/>
                <a:gd name="connsiteY12" fmla="*/ 1621773 h 1944514"/>
                <a:gd name="connsiteX13" fmla="*/ 0 w 1950669"/>
                <a:gd name="connsiteY13" fmla="*/ 1133627 h 1944514"/>
                <a:gd name="connsiteX14" fmla="*/ 299044 w 1950669"/>
                <a:gd name="connsiteY14" fmla="*/ 810886 h 1944514"/>
                <a:gd name="connsiteX15" fmla="*/ 0 w 1950669"/>
                <a:gd name="connsiteY15" fmla="*/ 488145 h 194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0669" h="1944514">
                  <a:moveTo>
                    <a:pt x="0" y="0"/>
                  </a:moveTo>
                  <a:lnTo>
                    <a:pt x="526768" y="0"/>
                  </a:lnTo>
                  <a:cubicBezTo>
                    <a:pt x="526768" y="178245"/>
                    <a:pt x="660655" y="322741"/>
                    <a:pt x="825812" y="322741"/>
                  </a:cubicBezTo>
                  <a:cubicBezTo>
                    <a:pt x="990969" y="322741"/>
                    <a:pt x="1124856" y="178245"/>
                    <a:pt x="1124856" y="0"/>
                  </a:cubicBezTo>
                  <a:lnTo>
                    <a:pt x="1651625" y="0"/>
                  </a:lnTo>
                  <a:lnTo>
                    <a:pt x="1651625" y="490917"/>
                  </a:lnTo>
                  <a:cubicBezTo>
                    <a:pt x="1816782" y="490917"/>
                    <a:pt x="1950669" y="635413"/>
                    <a:pt x="1950669" y="813658"/>
                  </a:cubicBezTo>
                  <a:cubicBezTo>
                    <a:pt x="1950669" y="991903"/>
                    <a:pt x="1816782" y="1136399"/>
                    <a:pt x="1651625" y="1136399"/>
                  </a:cubicBezTo>
                  <a:lnTo>
                    <a:pt x="1651625" y="1621773"/>
                  </a:lnTo>
                  <a:lnTo>
                    <a:pt x="1124855" y="1621773"/>
                  </a:lnTo>
                  <a:cubicBezTo>
                    <a:pt x="1124855" y="1800018"/>
                    <a:pt x="990968" y="1944514"/>
                    <a:pt x="825811" y="1944514"/>
                  </a:cubicBezTo>
                  <a:cubicBezTo>
                    <a:pt x="660654" y="1944514"/>
                    <a:pt x="526767" y="1800018"/>
                    <a:pt x="526767" y="1621773"/>
                  </a:cubicBezTo>
                  <a:lnTo>
                    <a:pt x="0" y="1621773"/>
                  </a:lnTo>
                  <a:lnTo>
                    <a:pt x="0" y="1133627"/>
                  </a:lnTo>
                  <a:cubicBezTo>
                    <a:pt x="165157" y="1133627"/>
                    <a:pt x="299044" y="989131"/>
                    <a:pt x="299044" y="810886"/>
                  </a:cubicBezTo>
                  <a:cubicBezTo>
                    <a:pt x="299044" y="632641"/>
                    <a:pt x="165157" y="488145"/>
                    <a:pt x="0" y="488145"/>
                  </a:cubicBezTo>
                  <a:close/>
                </a:path>
              </a:pathLst>
            </a:custGeom>
            <a:noFill/>
            <a:ln w="15875" algn="ctr">
              <a:solidFill>
                <a:schemeClr val="bg1">
                  <a:lumMod val="75000"/>
                </a:schemeClr>
              </a:solidFill>
              <a:miter lim="800000"/>
              <a:headEnd/>
              <a:tailEnd/>
            </a:ln>
            <a:sp3d>
              <a:bevelT/>
            </a:sp3d>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4" name="Picture 63">
              <a:hlinkClick r:id="rId4"/>
              <a:extLst>
                <a:ext uri="{FF2B5EF4-FFF2-40B4-BE49-F238E27FC236}">
                  <a16:creationId xmlns:a16="http://schemas.microsoft.com/office/drawing/2014/main" id="{9280B646-8F43-47DA-A6FC-2A9DCB4992F9}"/>
                </a:ext>
              </a:extLst>
            </p:cNvPr>
            <p:cNvPicPr>
              <a:picLocks noChangeAspect="1"/>
            </p:cNvPicPr>
            <p:nvPr/>
          </p:nvPicPr>
          <p:blipFill>
            <a:blip r:embed="rId12"/>
            <a:stretch>
              <a:fillRect/>
            </a:stretch>
          </p:blipFill>
          <p:spPr>
            <a:xfrm>
              <a:off x="10076844" y="4407623"/>
              <a:ext cx="835864" cy="579704"/>
            </a:xfrm>
            <a:prstGeom prst="rect">
              <a:avLst/>
            </a:prstGeom>
            <a:effectLst>
              <a:outerShdw blurRad="50800" dist="38100" algn="l" rotWithShape="0">
                <a:prstClr val="black">
                  <a:alpha val="40000"/>
                </a:prstClr>
              </a:outerShdw>
            </a:effectLst>
            <a:sp3d>
              <a:bevelT/>
            </a:sp3d>
          </p:spPr>
        </p:pic>
        <p:pic>
          <p:nvPicPr>
            <p:cNvPr id="65" name="Picture 64">
              <a:hlinkClick r:id="rId4"/>
              <a:extLst>
                <a:ext uri="{FF2B5EF4-FFF2-40B4-BE49-F238E27FC236}">
                  <a16:creationId xmlns:a16="http://schemas.microsoft.com/office/drawing/2014/main" id="{D97B83D3-8704-49BC-AEBB-303E448AC0EF}"/>
                </a:ext>
              </a:extLst>
            </p:cNvPr>
            <p:cNvPicPr>
              <a:picLocks noChangeAspect="1"/>
            </p:cNvPicPr>
            <p:nvPr/>
          </p:nvPicPr>
          <p:blipFill>
            <a:blip r:embed="rId13"/>
            <a:stretch>
              <a:fillRect/>
            </a:stretch>
          </p:blipFill>
          <p:spPr>
            <a:xfrm>
              <a:off x="6588171" y="4318687"/>
              <a:ext cx="677965" cy="682005"/>
            </a:xfrm>
            <a:prstGeom prst="rect">
              <a:avLst/>
            </a:prstGeom>
            <a:effectLst>
              <a:outerShdw blurRad="50800" dist="38100" algn="l" rotWithShape="0">
                <a:prstClr val="black">
                  <a:alpha val="40000"/>
                </a:prstClr>
              </a:outerShdw>
            </a:effectLst>
            <a:sp3d>
              <a:bevelT/>
            </a:sp3d>
          </p:spPr>
        </p:pic>
        <p:pic>
          <p:nvPicPr>
            <p:cNvPr id="66" name="Picture 65">
              <a:hlinkClick r:id="rId6"/>
              <a:extLst>
                <a:ext uri="{FF2B5EF4-FFF2-40B4-BE49-F238E27FC236}">
                  <a16:creationId xmlns:a16="http://schemas.microsoft.com/office/drawing/2014/main" id="{6B5EB41C-8E58-471D-917D-9C518CD1311D}"/>
                </a:ext>
              </a:extLst>
            </p:cNvPr>
            <p:cNvPicPr>
              <a:picLocks noChangeAspect="1"/>
            </p:cNvPicPr>
            <p:nvPr/>
          </p:nvPicPr>
          <p:blipFill>
            <a:blip r:embed="rId14"/>
            <a:stretch>
              <a:fillRect/>
            </a:stretch>
          </p:blipFill>
          <p:spPr>
            <a:xfrm>
              <a:off x="3023548" y="4253881"/>
              <a:ext cx="779660" cy="784306"/>
            </a:xfrm>
            <a:prstGeom prst="rect">
              <a:avLst/>
            </a:prstGeom>
            <a:effectLst>
              <a:outerShdw blurRad="50800" dist="38100" algn="l" rotWithShape="0">
                <a:prstClr val="black">
                  <a:alpha val="40000"/>
                </a:prstClr>
              </a:outerShdw>
            </a:effectLst>
            <a:sp3d>
              <a:bevelT/>
            </a:sp3d>
          </p:spPr>
        </p:pic>
        <p:pic>
          <p:nvPicPr>
            <p:cNvPr id="67" name="Picture 66">
              <a:hlinkClick r:id="rId4"/>
              <a:extLst>
                <a:ext uri="{FF2B5EF4-FFF2-40B4-BE49-F238E27FC236}">
                  <a16:creationId xmlns:a16="http://schemas.microsoft.com/office/drawing/2014/main" id="{B5D02725-009C-47E1-B52F-4A44E13E397C}"/>
                </a:ext>
              </a:extLst>
            </p:cNvPr>
            <p:cNvPicPr>
              <a:picLocks noChangeAspect="1"/>
            </p:cNvPicPr>
            <p:nvPr/>
          </p:nvPicPr>
          <p:blipFill>
            <a:blip r:embed="rId15"/>
            <a:stretch>
              <a:fillRect/>
            </a:stretch>
          </p:blipFill>
          <p:spPr>
            <a:xfrm>
              <a:off x="8431603" y="4364529"/>
              <a:ext cx="542373" cy="545604"/>
            </a:xfrm>
            <a:prstGeom prst="rect">
              <a:avLst/>
            </a:prstGeom>
            <a:effectLst>
              <a:outerShdw blurRad="50800" dist="38100" algn="l" rotWithShape="0">
                <a:prstClr val="black">
                  <a:alpha val="40000"/>
                </a:prstClr>
              </a:outerShdw>
            </a:effectLst>
            <a:sp3d>
              <a:bevelT/>
            </a:sp3d>
          </p:spPr>
        </p:pic>
        <p:pic>
          <p:nvPicPr>
            <p:cNvPr id="68" name="Picture 67">
              <a:hlinkClick r:id="rId5"/>
              <a:extLst>
                <a:ext uri="{FF2B5EF4-FFF2-40B4-BE49-F238E27FC236}">
                  <a16:creationId xmlns:a16="http://schemas.microsoft.com/office/drawing/2014/main" id="{4495543E-FD47-4E07-90F0-12C259E40DEC}"/>
                </a:ext>
              </a:extLst>
            </p:cNvPr>
            <p:cNvPicPr>
              <a:picLocks noChangeAspect="1"/>
            </p:cNvPicPr>
            <p:nvPr/>
          </p:nvPicPr>
          <p:blipFill>
            <a:blip r:embed="rId16"/>
            <a:stretch>
              <a:fillRect/>
            </a:stretch>
          </p:blipFill>
          <p:spPr>
            <a:xfrm>
              <a:off x="4932910" y="4347367"/>
              <a:ext cx="590105" cy="593621"/>
            </a:xfrm>
            <a:prstGeom prst="rect">
              <a:avLst/>
            </a:prstGeom>
            <a:effectLst>
              <a:outerShdw blurRad="50800" dist="38100" algn="l" rotWithShape="0">
                <a:prstClr val="black">
                  <a:alpha val="40000"/>
                </a:prstClr>
              </a:outerShdw>
            </a:effectLst>
            <a:sp3d>
              <a:bevelT/>
            </a:sp3d>
          </p:spPr>
        </p:pic>
        <p:pic>
          <p:nvPicPr>
            <p:cNvPr id="69" name="Picture 68">
              <a:hlinkClick r:id="rId4"/>
              <a:extLst>
                <a:ext uri="{FF2B5EF4-FFF2-40B4-BE49-F238E27FC236}">
                  <a16:creationId xmlns:a16="http://schemas.microsoft.com/office/drawing/2014/main" id="{F06AC803-BB8F-4650-9033-4D9027158961}"/>
                </a:ext>
              </a:extLst>
            </p:cNvPr>
            <p:cNvPicPr>
              <a:picLocks noChangeAspect="1"/>
            </p:cNvPicPr>
            <p:nvPr/>
          </p:nvPicPr>
          <p:blipFill>
            <a:blip r:embed="rId17"/>
            <a:stretch>
              <a:fillRect/>
            </a:stretch>
          </p:blipFill>
          <p:spPr>
            <a:xfrm>
              <a:off x="10176515" y="2557644"/>
              <a:ext cx="704108" cy="708303"/>
            </a:xfrm>
            <a:prstGeom prst="rect">
              <a:avLst/>
            </a:prstGeom>
            <a:effectLst>
              <a:outerShdw blurRad="50800" dist="38100" algn="l" rotWithShape="0">
                <a:prstClr val="black">
                  <a:alpha val="40000"/>
                </a:prstClr>
              </a:outerShdw>
            </a:effectLst>
            <a:sp3d>
              <a:bevelT/>
            </a:sp3d>
          </p:spPr>
        </p:pic>
        <p:pic>
          <p:nvPicPr>
            <p:cNvPr id="70" name="Picture 69">
              <a:hlinkClick r:id="rId4"/>
              <a:extLst>
                <a:ext uri="{FF2B5EF4-FFF2-40B4-BE49-F238E27FC236}">
                  <a16:creationId xmlns:a16="http://schemas.microsoft.com/office/drawing/2014/main" id="{179422E3-5B35-4AAE-A6DD-6C71DDD25F93}"/>
                </a:ext>
              </a:extLst>
            </p:cNvPr>
            <p:cNvPicPr>
              <a:picLocks noChangeAspect="1"/>
            </p:cNvPicPr>
            <p:nvPr/>
          </p:nvPicPr>
          <p:blipFill>
            <a:blip r:embed="rId18"/>
            <a:stretch>
              <a:fillRect/>
            </a:stretch>
          </p:blipFill>
          <p:spPr>
            <a:xfrm>
              <a:off x="6696067" y="2608740"/>
              <a:ext cx="610169" cy="613805"/>
            </a:xfrm>
            <a:prstGeom prst="rect">
              <a:avLst/>
            </a:prstGeom>
            <a:effectLst>
              <a:outerShdw blurRad="50800" dist="38100" algn="l" rotWithShape="0">
                <a:prstClr val="black">
                  <a:alpha val="40000"/>
                </a:prstClr>
              </a:outerShdw>
            </a:effectLst>
            <a:sp3d>
              <a:bevelT/>
            </a:sp3d>
          </p:spPr>
        </p:pic>
        <p:pic>
          <p:nvPicPr>
            <p:cNvPr id="71" name="Picture 70">
              <a:hlinkClick r:id="rId4"/>
              <a:extLst>
                <a:ext uri="{FF2B5EF4-FFF2-40B4-BE49-F238E27FC236}">
                  <a16:creationId xmlns:a16="http://schemas.microsoft.com/office/drawing/2014/main" id="{FC2F6B1D-7234-4317-A9E7-D47D55B1A5A1}"/>
                </a:ext>
              </a:extLst>
            </p:cNvPr>
            <p:cNvPicPr>
              <a:picLocks noChangeAspect="1"/>
            </p:cNvPicPr>
            <p:nvPr/>
          </p:nvPicPr>
          <p:blipFill>
            <a:blip r:embed="rId19"/>
            <a:stretch>
              <a:fillRect/>
            </a:stretch>
          </p:blipFill>
          <p:spPr>
            <a:xfrm>
              <a:off x="8479837" y="2600095"/>
              <a:ext cx="637049" cy="640845"/>
            </a:xfrm>
            <a:prstGeom prst="rect">
              <a:avLst/>
            </a:prstGeom>
            <a:effectLst>
              <a:outerShdw blurRad="50800" dist="38100" algn="l" rotWithShape="0">
                <a:prstClr val="black">
                  <a:alpha val="40000"/>
                </a:prstClr>
              </a:outerShdw>
            </a:effectLst>
            <a:sp3d>
              <a:bevelT/>
            </a:sp3d>
          </p:spPr>
        </p:pic>
        <p:sp>
          <p:nvSpPr>
            <p:cNvPr id="73" name="TextBox 72">
              <a:extLst>
                <a:ext uri="{FF2B5EF4-FFF2-40B4-BE49-F238E27FC236}">
                  <a16:creationId xmlns:a16="http://schemas.microsoft.com/office/drawing/2014/main" id="{7CA5446B-C058-45A4-8E17-0D3EEBC19094}"/>
                </a:ext>
              </a:extLst>
            </p:cNvPr>
            <p:cNvSpPr txBox="1"/>
            <p:nvPr/>
          </p:nvSpPr>
          <p:spPr>
            <a:xfrm>
              <a:off x="2589987" y="4990125"/>
              <a:ext cx="1646784" cy="524763"/>
            </a:xfrm>
            <a:prstGeom prst="rect">
              <a:avLst/>
            </a:prstGeom>
            <a:noFill/>
            <a:sp3d>
              <a:bevelT/>
            </a:sp3d>
          </p:spPr>
          <p:txBody>
            <a:bodyPr wrap="square" lIns="0" tIns="0" rIns="0" bIns="0" rtlCol="0">
              <a:spAutoFit/>
            </a:bodyPr>
            <a:lstStyle/>
            <a:p>
              <a:pPr algn="ctr" fontAlgn="base">
                <a:spcBef>
                  <a:spcPct val="50000"/>
                </a:spcBef>
                <a:spcAft>
                  <a:spcPct val="0"/>
                </a:spcAft>
                <a:buClr>
                  <a:srgbClr val="F0AB00"/>
                </a:buClr>
                <a:buSzPct val="80000"/>
              </a:pPr>
              <a:r>
                <a:rPr lang="de-DE" sz="1200">
                  <a:solidFill>
                    <a:srgbClr val="363E43"/>
                  </a:solidFill>
                  <a:latin typeface="+mj-lt"/>
                  <a:ea typeface="+mj-ea"/>
                  <a:cs typeface="+mj-cs"/>
                </a:rPr>
                <a:t>Continuous quality check and improvement services</a:t>
              </a:r>
              <a:endParaRPr lang="en-US" sz="1200" err="1">
                <a:solidFill>
                  <a:srgbClr val="363E43"/>
                </a:solidFill>
                <a:latin typeface="+mj-lt"/>
                <a:ea typeface="+mj-ea"/>
                <a:cs typeface="+mj-cs"/>
              </a:endParaRPr>
            </a:p>
          </p:txBody>
        </p:sp>
        <p:pic>
          <p:nvPicPr>
            <p:cNvPr id="74" name="Picture 73">
              <a:hlinkClick r:id="rId11"/>
              <a:extLst>
                <a:ext uri="{FF2B5EF4-FFF2-40B4-BE49-F238E27FC236}">
                  <a16:creationId xmlns:a16="http://schemas.microsoft.com/office/drawing/2014/main" id="{F70148A8-F9BE-4A2B-9913-A1C454336235}"/>
                </a:ext>
              </a:extLst>
            </p:cNvPr>
            <p:cNvPicPr>
              <a:picLocks noChangeAspect="1"/>
            </p:cNvPicPr>
            <p:nvPr/>
          </p:nvPicPr>
          <p:blipFill>
            <a:blip r:embed="rId20"/>
            <a:stretch>
              <a:fillRect/>
            </a:stretch>
          </p:blipFill>
          <p:spPr>
            <a:xfrm>
              <a:off x="4962952" y="2584847"/>
              <a:ext cx="578083" cy="581527"/>
            </a:xfrm>
            <a:prstGeom prst="rect">
              <a:avLst/>
            </a:prstGeom>
            <a:effectLst>
              <a:outerShdw blurRad="50800" dist="38100" algn="l" rotWithShape="0">
                <a:prstClr val="black">
                  <a:alpha val="40000"/>
                </a:prstClr>
              </a:outerShdw>
            </a:effectLst>
            <a:sp3d>
              <a:bevelT/>
            </a:sp3d>
          </p:spPr>
        </p:pic>
        <p:sp>
          <p:nvSpPr>
            <p:cNvPr id="76" name="TextBox 75">
              <a:extLst>
                <a:ext uri="{FF2B5EF4-FFF2-40B4-BE49-F238E27FC236}">
                  <a16:creationId xmlns:a16="http://schemas.microsoft.com/office/drawing/2014/main" id="{07C3A3BC-953D-405B-A782-5704AB0E6A6E}"/>
                </a:ext>
              </a:extLst>
            </p:cNvPr>
            <p:cNvSpPr txBox="1"/>
            <p:nvPr/>
          </p:nvSpPr>
          <p:spPr>
            <a:xfrm>
              <a:off x="4606218" y="4994994"/>
              <a:ext cx="1125367" cy="390629"/>
            </a:xfrm>
            <a:prstGeom prst="rect">
              <a:avLst/>
            </a:prstGeom>
            <a:noFill/>
            <a:sp3d>
              <a:bevelT/>
            </a:sp3d>
          </p:spPr>
          <p:txBody>
            <a:bodyPr wrap="square" lIns="0" tIns="0" rIns="0" bIns="0" rtlCol="0">
              <a:spAutoFit/>
            </a:bodyPr>
            <a:lstStyle/>
            <a:p>
              <a:pPr algn="ctr" fontAlgn="base">
                <a:spcBef>
                  <a:spcPct val="50000"/>
                </a:spcBef>
                <a:spcAft>
                  <a:spcPct val="0"/>
                </a:spcAft>
                <a:buClr>
                  <a:srgbClr val="F0AB00"/>
                </a:buClr>
                <a:buSzPct val="80000"/>
              </a:pPr>
              <a:r>
                <a:rPr lang="de-DE" sz="1200">
                  <a:solidFill>
                    <a:srgbClr val="363E43"/>
                  </a:solidFill>
                  <a:latin typeface="+mj-lt"/>
                  <a:ea typeface="+mj-ea"/>
                  <a:cs typeface="+mj-cs"/>
                </a:rPr>
                <a:t>Guided</a:t>
              </a:r>
              <a:br>
                <a:rPr lang="de-DE" sz="1200">
                  <a:solidFill>
                    <a:srgbClr val="363E43"/>
                  </a:solidFill>
                  <a:latin typeface="+mj-lt"/>
                  <a:ea typeface="+mj-ea"/>
                  <a:cs typeface="+mj-cs"/>
                </a:rPr>
              </a:br>
              <a:r>
                <a:rPr lang="de-DE" sz="1200">
                  <a:solidFill>
                    <a:srgbClr val="363E43"/>
                  </a:solidFill>
                  <a:latin typeface="+mj-lt"/>
                  <a:ea typeface="+mj-ea"/>
                  <a:cs typeface="+mj-cs"/>
                </a:rPr>
                <a:t>self-services</a:t>
              </a:r>
              <a:endParaRPr lang="en-US" sz="1200">
                <a:solidFill>
                  <a:srgbClr val="363E43"/>
                </a:solidFill>
                <a:latin typeface="+mj-lt"/>
                <a:ea typeface="+mj-ea"/>
                <a:cs typeface="+mj-cs"/>
              </a:endParaRPr>
            </a:p>
          </p:txBody>
        </p:sp>
        <p:sp>
          <p:nvSpPr>
            <p:cNvPr id="77" name="TextBox 76">
              <a:extLst>
                <a:ext uri="{FF2B5EF4-FFF2-40B4-BE49-F238E27FC236}">
                  <a16:creationId xmlns:a16="http://schemas.microsoft.com/office/drawing/2014/main" id="{559CD374-2E91-467F-B102-57CCB3D2052E}"/>
                </a:ext>
              </a:extLst>
            </p:cNvPr>
            <p:cNvSpPr txBox="1"/>
            <p:nvPr/>
          </p:nvSpPr>
          <p:spPr>
            <a:xfrm>
              <a:off x="10255292" y="3297317"/>
              <a:ext cx="1250664" cy="174921"/>
            </a:xfrm>
            <a:prstGeom prst="rect">
              <a:avLst/>
            </a:prstGeom>
            <a:noFill/>
            <a:sp3d>
              <a:bevelT/>
            </a:sp3d>
          </p:spPr>
          <p:txBody>
            <a:bodyPr wrap="square" lIns="0" tIns="0" rIns="0" bIns="0" rtlCol="0">
              <a:spAutoFit/>
            </a:bodyPr>
            <a:lstStyle/>
            <a:p>
              <a:pPr fontAlgn="base">
                <a:spcBef>
                  <a:spcPct val="50000"/>
                </a:spcBef>
                <a:spcAft>
                  <a:spcPct val="0"/>
                </a:spcAft>
                <a:buClr>
                  <a:srgbClr val="F0AB00"/>
                </a:buClr>
                <a:buSzPct val="80000"/>
              </a:pPr>
              <a:r>
                <a:rPr lang="de-DE" sz="1200">
                  <a:solidFill>
                    <a:srgbClr val="363E43"/>
                  </a:solidFill>
                  <a:latin typeface="+mj-lt"/>
                  <a:ea typeface="+mj-ea"/>
                  <a:cs typeface="+mj-cs"/>
                </a:rPr>
                <a:t>Videos</a:t>
              </a:r>
              <a:endParaRPr lang="en-US" sz="1200" err="1">
                <a:solidFill>
                  <a:srgbClr val="363E43"/>
                </a:solidFill>
                <a:latin typeface="+mj-lt"/>
                <a:ea typeface="+mj-ea"/>
                <a:cs typeface="+mj-cs"/>
              </a:endParaRPr>
            </a:p>
          </p:txBody>
        </p:sp>
        <p:sp>
          <p:nvSpPr>
            <p:cNvPr id="78" name="TextBox 77">
              <a:extLst>
                <a:ext uri="{FF2B5EF4-FFF2-40B4-BE49-F238E27FC236}">
                  <a16:creationId xmlns:a16="http://schemas.microsoft.com/office/drawing/2014/main" id="{810F0188-2685-48C7-9885-CD24B6B7E440}"/>
                </a:ext>
              </a:extLst>
            </p:cNvPr>
            <p:cNvSpPr txBox="1"/>
            <p:nvPr/>
          </p:nvSpPr>
          <p:spPr>
            <a:xfrm>
              <a:off x="6568973" y="5000694"/>
              <a:ext cx="1250664" cy="195315"/>
            </a:xfrm>
            <a:prstGeom prst="rect">
              <a:avLst/>
            </a:prstGeom>
            <a:noFill/>
            <a:sp3d>
              <a:bevelT/>
            </a:sp3d>
          </p:spPr>
          <p:txBody>
            <a:bodyPr wrap="square" lIns="0" tIns="0" rIns="0" bIns="0" rtlCol="0">
              <a:spAutoFit/>
            </a:bodyPr>
            <a:lstStyle/>
            <a:p>
              <a:pPr fontAlgn="base">
                <a:spcBef>
                  <a:spcPct val="50000"/>
                </a:spcBef>
                <a:spcAft>
                  <a:spcPct val="0"/>
                </a:spcAft>
                <a:buClr>
                  <a:srgbClr val="F0AB00"/>
                </a:buClr>
                <a:buSzPct val="80000"/>
              </a:pPr>
              <a:r>
                <a:rPr lang="de-DE" sz="1200">
                  <a:solidFill>
                    <a:srgbClr val="363E43"/>
                  </a:solidFill>
                  <a:latin typeface="+mj-lt"/>
                  <a:ea typeface="+mj-ea"/>
                  <a:cs typeface="+mj-cs"/>
                </a:rPr>
                <a:t>Programs</a:t>
              </a:r>
              <a:endParaRPr lang="en-US" sz="1200" err="1">
                <a:solidFill>
                  <a:srgbClr val="363E43"/>
                </a:solidFill>
                <a:latin typeface="+mj-lt"/>
                <a:ea typeface="+mj-ea"/>
                <a:cs typeface="+mj-cs"/>
              </a:endParaRPr>
            </a:p>
          </p:txBody>
        </p:sp>
        <p:sp>
          <p:nvSpPr>
            <p:cNvPr id="79" name="TextBox 78">
              <a:extLst>
                <a:ext uri="{FF2B5EF4-FFF2-40B4-BE49-F238E27FC236}">
                  <a16:creationId xmlns:a16="http://schemas.microsoft.com/office/drawing/2014/main" id="{5FE095BB-23F8-42F6-AD55-6DE0AF55F5C2}"/>
                </a:ext>
              </a:extLst>
            </p:cNvPr>
            <p:cNvSpPr txBox="1"/>
            <p:nvPr/>
          </p:nvSpPr>
          <p:spPr>
            <a:xfrm>
              <a:off x="8275571" y="5000694"/>
              <a:ext cx="1250664" cy="195315"/>
            </a:xfrm>
            <a:prstGeom prst="rect">
              <a:avLst/>
            </a:prstGeom>
            <a:noFill/>
            <a:sp3d>
              <a:bevelT/>
            </a:sp3d>
          </p:spPr>
          <p:txBody>
            <a:bodyPr wrap="square" lIns="0" tIns="0" rIns="0" bIns="0" rtlCol="0">
              <a:spAutoFit/>
            </a:bodyPr>
            <a:lstStyle/>
            <a:p>
              <a:pPr fontAlgn="base">
                <a:spcBef>
                  <a:spcPct val="50000"/>
                </a:spcBef>
                <a:spcAft>
                  <a:spcPct val="0"/>
                </a:spcAft>
                <a:buClr>
                  <a:srgbClr val="F0AB00"/>
                </a:buClr>
                <a:buSzPct val="80000"/>
              </a:pPr>
              <a:r>
                <a:rPr lang="de-DE" sz="1200">
                  <a:solidFill>
                    <a:srgbClr val="363E43"/>
                  </a:solidFill>
                  <a:latin typeface="+mj-lt"/>
                  <a:ea typeface="+mj-ea"/>
                  <a:cs typeface="+mj-cs"/>
                </a:rPr>
                <a:t>Best practices</a:t>
              </a:r>
              <a:endParaRPr lang="en-US" sz="1200" err="1">
                <a:solidFill>
                  <a:srgbClr val="363E43"/>
                </a:solidFill>
                <a:latin typeface="+mj-lt"/>
                <a:ea typeface="+mj-ea"/>
                <a:cs typeface="+mj-cs"/>
              </a:endParaRPr>
            </a:p>
          </p:txBody>
        </p:sp>
        <p:sp>
          <p:nvSpPr>
            <p:cNvPr id="80" name="TextBox 79">
              <a:extLst>
                <a:ext uri="{FF2B5EF4-FFF2-40B4-BE49-F238E27FC236}">
                  <a16:creationId xmlns:a16="http://schemas.microsoft.com/office/drawing/2014/main" id="{85738373-14BB-4DCF-9780-184906951141}"/>
                </a:ext>
              </a:extLst>
            </p:cNvPr>
            <p:cNvSpPr txBox="1"/>
            <p:nvPr/>
          </p:nvSpPr>
          <p:spPr>
            <a:xfrm>
              <a:off x="10162748" y="5000694"/>
              <a:ext cx="1250664" cy="195315"/>
            </a:xfrm>
            <a:prstGeom prst="rect">
              <a:avLst/>
            </a:prstGeom>
            <a:noFill/>
            <a:sp3d>
              <a:bevelT/>
            </a:sp3d>
          </p:spPr>
          <p:txBody>
            <a:bodyPr wrap="square" lIns="0" tIns="0" rIns="0" bIns="0" rtlCol="0">
              <a:spAutoFit/>
            </a:bodyPr>
            <a:lstStyle/>
            <a:p>
              <a:pPr fontAlgn="base">
                <a:spcBef>
                  <a:spcPct val="50000"/>
                </a:spcBef>
                <a:spcAft>
                  <a:spcPct val="0"/>
                </a:spcAft>
                <a:buClr>
                  <a:srgbClr val="F0AB00"/>
                </a:buClr>
                <a:buSzPct val="80000"/>
              </a:pPr>
              <a:r>
                <a:rPr lang="de-DE" sz="1200">
                  <a:solidFill>
                    <a:srgbClr val="363E43"/>
                  </a:solidFill>
                  <a:latin typeface="+mj-lt"/>
                  <a:ea typeface="+mj-ea"/>
                  <a:cs typeface="+mj-cs"/>
                </a:rPr>
                <a:t>Collections</a:t>
              </a:r>
              <a:endParaRPr lang="en-US" sz="1200" err="1">
                <a:solidFill>
                  <a:srgbClr val="363E43"/>
                </a:solidFill>
                <a:latin typeface="+mj-lt"/>
                <a:ea typeface="+mj-ea"/>
                <a:cs typeface="+mj-cs"/>
              </a:endParaRPr>
            </a:p>
          </p:txBody>
        </p:sp>
      </p:grpSp>
    </p:spTree>
    <p:extLst>
      <p:ext uri="{BB962C8B-B14F-4D97-AF65-F5344CB8AC3E}">
        <p14:creationId xmlns:p14="http://schemas.microsoft.com/office/powerpoint/2010/main" val="237240250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830997"/>
          </a:xfrm>
        </p:spPr>
        <p:txBody>
          <a:bodyPr/>
          <a:lstStyle/>
          <a:p>
            <a:r>
              <a:rPr lang="en-US"/>
              <a:t>GETTING STARTED with Empowerment</a:t>
            </a:r>
            <a:br>
              <a:rPr lang="en-US"/>
            </a:br>
            <a:r>
              <a:rPr lang="en-US" sz="2400" b="0"/>
              <a:t>Continuous Quality Checks (CQC)</a:t>
            </a:r>
            <a:endParaRPr lang="de-DE" altLang="zh-TW" b="0"/>
          </a:p>
        </p:txBody>
      </p:sp>
      <p:cxnSp>
        <p:nvCxnSpPr>
          <p:cNvPr id="44" name="Straight Connector 43"/>
          <p:cNvCxnSpPr/>
          <p:nvPr/>
        </p:nvCxnSpPr>
        <p:spPr>
          <a:xfrm>
            <a:off x="8590409" y="1970373"/>
            <a:ext cx="0" cy="423000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Straight Connector 17">
            <a:extLst>
              <a:ext uri="{FF2B5EF4-FFF2-40B4-BE49-F238E27FC236}">
                <a16:creationId xmlns:a16="http://schemas.microsoft.com/office/drawing/2014/main" id="{D6EE4DF4-8044-4C03-97B5-AEACB0C65B2F}"/>
              </a:ext>
            </a:extLst>
          </p:cNvPr>
          <p:cNvSpPr/>
          <p:nvPr/>
        </p:nvSpPr>
        <p:spPr>
          <a:xfrm>
            <a:off x="8732538" y="2404426"/>
            <a:ext cx="2972912" cy="0"/>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040A6FE9-370E-453B-B969-58C007CD7579}"/>
              </a:ext>
            </a:extLst>
          </p:cNvPr>
          <p:cNvSpPr/>
          <p:nvPr/>
        </p:nvSpPr>
        <p:spPr>
          <a:xfrm>
            <a:off x="8732537" y="1970373"/>
            <a:ext cx="1789961" cy="426558"/>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SAP Support Portal</a:t>
            </a:r>
            <a:endParaRPr lang="en-US" sz="1400" kern="1200"/>
          </a:p>
        </p:txBody>
      </p:sp>
      <p:sp>
        <p:nvSpPr>
          <p:cNvPr id="20" name="Freeform: Shape 19">
            <a:extLst>
              <a:ext uri="{FF2B5EF4-FFF2-40B4-BE49-F238E27FC236}">
                <a16:creationId xmlns:a16="http://schemas.microsoft.com/office/drawing/2014/main" id="{9BB4AF48-13C1-4C45-9A46-317D9040C01F}"/>
              </a:ext>
            </a:extLst>
          </p:cNvPr>
          <p:cNvSpPr/>
          <p:nvPr/>
        </p:nvSpPr>
        <p:spPr>
          <a:xfrm>
            <a:off x="8732538" y="2404426"/>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3"/>
            </a:endParaRPr>
          </a:p>
          <a:p>
            <a:pPr marL="180000" lvl="1" indent="-180000" defTabSz="311150">
              <a:spcBef>
                <a:spcPts val="600"/>
              </a:spcBef>
              <a:buClr>
                <a:srgbClr val="009DE0"/>
              </a:buClr>
              <a:buSzPct val="80000"/>
              <a:buFont typeface="Arial" panose="020B0604020202020204" pitchFamily="34" charset="0"/>
              <a:buChar char="•"/>
            </a:pPr>
            <a:r>
              <a:rPr lang="en-IE" sz="1200">
                <a:solidFill>
                  <a:schemeClr val="accent2"/>
                </a:solidFill>
                <a:hlinkClick r:id="rId4"/>
              </a:rPr>
              <a:t>SAP Enterprise Support Delivery  (CQCs &amp; Improvement Services)</a:t>
            </a:r>
            <a:endParaRPr lang="en-IE" sz="1200">
              <a:solidFill>
                <a:schemeClr val="accent2"/>
              </a:solidFill>
            </a:endParaRPr>
          </a:p>
          <a:p>
            <a:pPr marL="180000" lvl="1" indent="-180000" defTabSz="311150">
              <a:spcBef>
                <a:spcPts val="600"/>
              </a:spcBef>
              <a:buClr>
                <a:srgbClr val="009DE0"/>
              </a:buClr>
              <a:buSzPct val="80000"/>
              <a:buFont typeface="Arial" panose="020B0604020202020204" pitchFamily="34" charset="0"/>
              <a:buChar char="•"/>
            </a:pPr>
            <a:r>
              <a:rPr lang="en-US" sz="1200">
                <a:solidFill>
                  <a:srgbClr val="363E43"/>
                </a:solidFill>
                <a:hlinkClick r:id="rId5"/>
              </a:rPr>
              <a:t>Remote Support</a:t>
            </a:r>
            <a:endParaRPr lang="en-US" sz="1200">
              <a:solidFill>
                <a:srgbClr val="363E43"/>
              </a:solidFill>
            </a:endParaRPr>
          </a:p>
        </p:txBody>
      </p:sp>
      <p:sp>
        <p:nvSpPr>
          <p:cNvPr id="21" name="Freeform: Shape 20">
            <a:extLst>
              <a:ext uri="{FF2B5EF4-FFF2-40B4-BE49-F238E27FC236}">
                <a16:creationId xmlns:a16="http://schemas.microsoft.com/office/drawing/2014/main" id="{082181C9-4834-4878-B047-AA76995E79DE}"/>
              </a:ext>
            </a:extLst>
          </p:cNvPr>
          <p:cNvSpPr/>
          <p:nvPr/>
        </p:nvSpPr>
        <p:spPr>
          <a:xfrm>
            <a:off x="8732537" y="3463228"/>
            <a:ext cx="1789961" cy="426558"/>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SAP Note</a:t>
            </a:r>
            <a:endParaRPr lang="en-US" sz="1400" kern="1200"/>
          </a:p>
        </p:txBody>
      </p:sp>
      <p:sp>
        <p:nvSpPr>
          <p:cNvPr id="22" name="Freeform: Shape 21">
            <a:extLst>
              <a:ext uri="{FF2B5EF4-FFF2-40B4-BE49-F238E27FC236}">
                <a16:creationId xmlns:a16="http://schemas.microsoft.com/office/drawing/2014/main" id="{09AC4D8B-53D6-49D3-899A-BD87A8426B42}"/>
              </a:ext>
            </a:extLst>
          </p:cNvPr>
          <p:cNvSpPr/>
          <p:nvPr/>
        </p:nvSpPr>
        <p:spPr>
          <a:xfrm>
            <a:off x="8732538" y="3874996"/>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3"/>
            </a:endParaRPr>
          </a:p>
          <a:p>
            <a:pPr marL="180000" lvl="1" indent="-180000" defTabSz="311150">
              <a:spcBef>
                <a:spcPts val="600"/>
              </a:spcBef>
              <a:buClr>
                <a:srgbClr val="009DE0"/>
              </a:buClr>
              <a:buSzPct val="80000"/>
              <a:buFont typeface="Arial" panose="020B0604020202020204" pitchFamily="34" charset="0"/>
              <a:buChar char="•"/>
            </a:pPr>
            <a:r>
              <a:rPr lang="en-IE" sz="1200">
                <a:solidFill>
                  <a:schemeClr val="accent2"/>
                </a:solidFill>
                <a:hlinkClick r:id="rId6"/>
              </a:rPr>
              <a:t>Central preparatory note (91488)</a:t>
            </a:r>
            <a:endParaRPr lang="en-IE" sz="1200">
              <a:solidFill>
                <a:schemeClr val="accent2"/>
              </a:solidFill>
            </a:endParaRPr>
          </a:p>
          <a:p>
            <a:pPr marL="724388" lvl="2" indent="-180000" defTabSz="311150">
              <a:spcBef>
                <a:spcPts val="600"/>
              </a:spcBef>
              <a:buClr>
                <a:srgbClr val="009DE0"/>
              </a:buClr>
              <a:buFont typeface="Courier New" panose="02070309020205020404" pitchFamily="49" charset="0"/>
              <a:buChar char="o"/>
            </a:pPr>
            <a:r>
              <a:rPr lang="en-US" sz="1000">
                <a:solidFill>
                  <a:schemeClr val="accent2"/>
                </a:solidFill>
              </a:rPr>
              <a:t>Open a customer incident on component “SV-BO-REQ” to request a remote service </a:t>
            </a:r>
          </a:p>
          <a:p>
            <a:pPr marL="724388" lvl="2" indent="-180000" defTabSz="311150">
              <a:spcBef>
                <a:spcPts val="600"/>
              </a:spcBef>
              <a:buClr>
                <a:srgbClr val="009DE0"/>
              </a:buClr>
              <a:buFont typeface="Courier New" panose="02070309020205020404" pitchFamily="49" charset="0"/>
              <a:buChar char="o"/>
            </a:pPr>
            <a:r>
              <a:rPr lang="en-US" sz="1000">
                <a:solidFill>
                  <a:schemeClr val="accent2"/>
                </a:solidFill>
              </a:rPr>
              <a:t>Contact your SAP Enterprise Support advisory to get a tailored service plan</a:t>
            </a:r>
          </a:p>
          <a:p>
            <a:pPr marL="180000" lvl="1" indent="-180000" defTabSz="311150">
              <a:spcBef>
                <a:spcPts val="600"/>
              </a:spcBef>
              <a:buClr>
                <a:srgbClr val="009DE0"/>
              </a:buClr>
              <a:buSzPct val="80000"/>
              <a:buFont typeface="Arial" panose="020B0604020202020204" pitchFamily="34" charset="0"/>
              <a:buChar char="•"/>
            </a:pPr>
            <a:endParaRPr lang="en-IE" sz="1200">
              <a:solidFill>
                <a:schemeClr val="accent2"/>
              </a:solidFill>
            </a:endParaRPr>
          </a:p>
        </p:txBody>
      </p:sp>
      <p:graphicFrame>
        <p:nvGraphicFramePr>
          <p:cNvPr id="23" name="Table 22">
            <a:extLst>
              <a:ext uri="{FF2B5EF4-FFF2-40B4-BE49-F238E27FC236}">
                <a16:creationId xmlns:a16="http://schemas.microsoft.com/office/drawing/2014/main" id="{E3309287-2A72-4E02-92EC-85F3257BB482}"/>
              </a:ext>
            </a:extLst>
          </p:cNvPr>
          <p:cNvGraphicFramePr>
            <a:graphicFrameLocks noGrp="1"/>
          </p:cNvGraphicFramePr>
          <p:nvPr/>
        </p:nvGraphicFramePr>
        <p:xfrm>
          <a:off x="718815" y="2009969"/>
          <a:ext cx="7467599" cy="4477464"/>
        </p:xfrm>
        <a:graphic>
          <a:graphicData uri="http://schemas.openxmlformats.org/drawingml/2006/table">
            <a:tbl>
              <a:tblPr>
                <a:tableStyleId>{1FECB4D8-DB02-4DC6-A0A2-4F2EBAE1DC90}</a:tableStyleId>
              </a:tblPr>
              <a:tblGrid>
                <a:gridCol w="2871536">
                  <a:extLst>
                    <a:ext uri="{9D8B030D-6E8A-4147-A177-3AD203B41FA5}">
                      <a16:colId xmlns:a16="http://schemas.microsoft.com/office/drawing/2014/main" val="20001"/>
                    </a:ext>
                  </a:extLst>
                </a:gridCol>
                <a:gridCol w="2542674">
                  <a:extLst>
                    <a:ext uri="{9D8B030D-6E8A-4147-A177-3AD203B41FA5}">
                      <a16:colId xmlns:a16="http://schemas.microsoft.com/office/drawing/2014/main" val="1282462314"/>
                    </a:ext>
                  </a:extLst>
                </a:gridCol>
                <a:gridCol w="2053389">
                  <a:extLst>
                    <a:ext uri="{9D8B030D-6E8A-4147-A177-3AD203B41FA5}">
                      <a16:colId xmlns:a16="http://schemas.microsoft.com/office/drawing/2014/main" val="3235985890"/>
                    </a:ext>
                  </a:extLst>
                </a:gridCol>
              </a:tblGrid>
              <a:tr h="517358">
                <a:tc gridSpan="2">
                  <a:txBody>
                    <a:bodyPr/>
                    <a:lstStyle/>
                    <a:p>
                      <a:pPr lvl="0" algn="ctr" defTabSz="711200">
                        <a:lnSpc>
                          <a:spcPct val="90000"/>
                        </a:lnSpc>
                        <a:spcBef>
                          <a:spcPct val="0"/>
                        </a:spcBef>
                        <a:spcAft>
                          <a:spcPct val="35000"/>
                        </a:spcAft>
                      </a:pPr>
                      <a:r>
                        <a:rPr lang="en-US" sz="1600" b="1">
                          <a:solidFill>
                            <a:srgbClr val="363E43"/>
                          </a:solidFill>
                        </a:rPr>
                        <a:t>SAP Continuous Quality Checks</a:t>
                      </a:r>
                    </a:p>
                  </a:txBody>
                  <a:tcPr marL="91416" marR="91416" marT="45708" marB="45708" anchor="ctr">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lvl="0" algn="ctr" defTabSz="711200">
                        <a:lnSpc>
                          <a:spcPct val="90000"/>
                        </a:lnSpc>
                        <a:spcBef>
                          <a:spcPct val="0"/>
                        </a:spcBef>
                        <a:spcAft>
                          <a:spcPct val="35000"/>
                        </a:spcAft>
                      </a:pPr>
                      <a:endParaRPr lang="en-US" sz="1600" b="1">
                        <a:solidFill>
                          <a:srgbClr val="363E43"/>
                        </a:solidFill>
                      </a:endParaRPr>
                    </a:p>
                  </a:txBody>
                  <a:tcPr marL="91416" marR="91416" marT="45708" marB="4570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defTabSz="711200">
                        <a:lnSpc>
                          <a:spcPct val="90000"/>
                        </a:lnSpc>
                        <a:spcBef>
                          <a:spcPct val="0"/>
                        </a:spcBef>
                        <a:spcAft>
                          <a:spcPct val="35000"/>
                        </a:spcAft>
                      </a:pPr>
                      <a:r>
                        <a:rPr lang="en-US" sz="1600" b="1">
                          <a:solidFill>
                            <a:srgbClr val="363E43"/>
                          </a:solidFill>
                        </a:rPr>
                        <a:t>SAP Improvement Services </a:t>
                      </a:r>
                    </a:p>
                  </a:txBody>
                  <a:tcPr marL="91416" marR="91416" marT="45708" marB="45708" anchor="ctr">
                    <a:lnL w="190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946182">
                <a:tc>
                  <a:txBody>
                    <a:bodyPr/>
                    <a:lstStyle/>
                    <a:p>
                      <a:pPr marL="180939" indent="-180939">
                        <a:spcBef>
                          <a:spcPts val="600"/>
                        </a:spcBef>
                        <a:buClr>
                          <a:schemeClr val="accent1"/>
                        </a:buClr>
                        <a:buSzPct val="100000"/>
                        <a:buFont typeface="Arial" panose="020B0604020202020204" pitchFamily="34" charset="0"/>
                        <a:buChar char="•"/>
                      </a:pPr>
                      <a:endParaRPr lang="en-US" sz="1300" u="sng" dirty="0">
                        <a:solidFill>
                          <a:srgbClr val="000000"/>
                        </a:solidFill>
                        <a:hlinkClick r:id="rId7"/>
                      </a:endParaRPr>
                    </a:p>
                    <a:p>
                      <a:pPr marL="180939" indent="-180939">
                        <a:spcBef>
                          <a:spcPts val="600"/>
                        </a:spcBef>
                        <a:buClr>
                          <a:schemeClr val="accent1"/>
                        </a:buClr>
                        <a:buSzPct val="80000"/>
                        <a:buFont typeface="Arial" panose="020B0604020202020204" pitchFamily="34" charset="0"/>
                        <a:buChar char="•"/>
                      </a:pPr>
                      <a:r>
                        <a:rPr lang="en-US" sz="1300" u="sng" dirty="0">
                          <a:solidFill>
                            <a:srgbClr val="000000"/>
                          </a:solidFill>
                          <a:hlinkClick r:id="rId8"/>
                        </a:rPr>
                        <a:t>SAP CQC Business Process Improvement </a:t>
                      </a:r>
                      <a:br>
                        <a:rPr lang="en-US" sz="1300" u="sng" dirty="0">
                          <a:solidFill>
                            <a:srgbClr val="000000"/>
                          </a:solidFill>
                        </a:rPr>
                      </a:br>
                      <a:r>
                        <a:rPr lang="en-US" sz="1300" dirty="0">
                          <a:solidFill>
                            <a:srgbClr val="363E43"/>
                          </a:solidFill>
                        </a:rPr>
                        <a:t>(only applicable for SAP ERP software)</a:t>
                      </a:r>
                      <a:endParaRPr lang="en-GB" sz="1300" dirty="0">
                        <a:solidFill>
                          <a:srgbClr val="363E43"/>
                        </a:solidFill>
                      </a:endParaRPr>
                    </a:p>
                    <a:p>
                      <a:pPr marL="180939" indent="-180939">
                        <a:spcBef>
                          <a:spcPts val="600"/>
                        </a:spcBef>
                        <a:buClr>
                          <a:schemeClr val="accent1"/>
                        </a:buClr>
                        <a:buSzPct val="80000"/>
                        <a:buFont typeface="Arial" panose="020B0604020202020204" pitchFamily="34" charset="0"/>
                        <a:buChar char="•"/>
                      </a:pPr>
                      <a:r>
                        <a:rPr lang="en-US" sz="1300" dirty="0">
                          <a:solidFill>
                            <a:srgbClr val="000000"/>
                          </a:solidFill>
                          <a:hlinkClick r:id="rId9"/>
                        </a:rPr>
                        <a:t>SAP CQC Business Process Performance Optimization</a:t>
                      </a:r>
                      <a:endParaRPr lang="en-US" sz="1300" dirty="0">
                        <a:solidFill>
                          <a:srgbClr val="000000"/>
                        </a:solidFill>
                      </a:endParaRPr>
                    </a:p>
                    <a:p>
                      <a:pPr marL="180939" indent="-180939">
                        <a:spcBef>
                          <a:spcPts val="600"/>
                        </a:spcBef>
                        <a:buClr>
                          <a:schemeClr val="accent1"/>
                        </a:buClr>
                        <a:buSzPct val="80000"/>
                        <a:buFont typeface="Arial" panose="020B0604020202020204" pitchFamily="34" charset="0"/>
                        <a:buChar char="•"/>
                      </a:pPr>
                      <a:r>
                        <a:rPr lang="en-GB" sz="1300" u="sng" dirty="0">
                          <a:solidFill>
                            <a:srgbClr val="000000"/>
                          </a:solidFill>
                          <a:hlinkClick r:id="rId10"/>
                        </a:rPr>
                        <a:t>SAP CQC Configuration Check</a:t>
                      </a:r>
                      <a:endParaRPr lang="en-GB" sz="1300" u="sng" dirty="0">
                        <a:solidFill>
                          <a:srgbClr val="000000"/>
                        </a:solidFill>
                        <a:hlinkClick r:id="rId11"/>
                      </a:endParaRPr>
                    </a:p>
                    <a:p>
                      <a:pPr marL="180939" indent="-180939">
                        <a:spcBef>
                          <a:spcPts val="600"/>
                        </a:spcBef>
                        <a:buClr>
                          <a:schemeClr val="accent1"/>
                        </a:buClr>
                        <a:buSzPct val="80000"/>
                        <a:buFont typeface="Arial" panose="020B0604020202020204" pitchFamily="34" charset="0"/>
                        <a:buChar char="•"/>
                      </a:pPr>
                      <a:r>
                        <a:rPr lang="en-US" sz="1300" u="sng" dirty="0">
                          <a:solidFill>
                            <a:srgbClr val="000000"/>
                          </a:solidFill>
                          <a:hlinkClick r:id="rId12"/>
                        </a:rPr>
                        <a:t>SAP CQC Data Consistency Management </a:t>
                      </a:r>
                      <a:endParaRPr lang="en-GB" sz="1300" dirty="0">
                        <a:solidFill>
                          <a:srgbClr val="000000"/>
                        </a:solidFill>
                        <a:hlinkClick r:id="rId13"/>
                      </a:endParaRPr>
                    </a:p>
                    <a:p>
                      <a:pPr marL="180939" indent="-180939">
                        <a:spcBef>
                          <a:spcPts val="600"/>
                        </a:spcBef>
                        <a:buClr>
                          <a:schemeClr val="accent1"/>
                        </a:buClr>
                        <a:buSzPct val="80000"/>
                        <a:buFont typeface="Arial" panose="020B0604020202020204" pitchFamily="34" charset="0"/>
                        <a:buChar char="•"/>
                      </a:pPr>
                      <a:r>
                        <a:rPr lang="en-GB" sz="1300" u="sng" dirty="0">
                          <a:solidFill>
                            <a:srgbClr val="000000"/>
                          </a:solidFill>
                          <a:hlinkClick r:id="rId14"/>
                        </a:rPr>
                        <a:t>SAP CQC Data Volume Management</a:t>
                      </a:r>
                      <a:endParaRPr lang="en-GB" sz="1300" u="sng" dirty="0">
                        <a:solidFill>
                          <a:srgbClr val="000000"/>
                        </a:solidFill>
                      </a:endParaRPr>
                    </a:p>
                    <a:p>
                      <a:pPr marL="180939" indent="-180939">
                        <a:spcBef>
                          <a:spcPts val="600"/>
                        </a:spcBef>
                        <a:buClr>
                          <a:schemeClr val="accent1"/>
                        </a:buClr>
                        <a:buSzPct val="80000"/>
                        <a:buFont typeface="Arial" panose="020B0604020202020204" pitchFamily="34" charset="0"/>
                        <a:buChar char="•"/>
                      </a:pPr>
                      <a:r>
                        <a:rPr lang="en-GB" sz="1300" u="sng" dirty="0">
                          <a:solidFill>
                            <a:srgbClr val="000000"/>
                          </a:solidFill>
                          <a:hlinkClick r:id="rId15"/>
                        </a:rPr>
                        <a:t>SAP CQC Downtime Assessment</a:t>
                      </a:r>
                      <a:endParaRPr lang="en-GB" sz="1300" u="sng" dirty="0">
                        <a:solidFill>
                          <a:srgbClr val="000000"/>
                        </a:solidFill>
                      </a:endParaRPr>
                    </a:p>
                    <a:p>
                      <a:pPr marL="180939" indent="-180939">
                        <a:spcBef>
                          <a:spcPts val="600"/>
                        </a:spcBef>
                        <a:buClr>
                          <a:schemeClr val="accent1"/>
                        </a:buClr>
                        <a:buSzPct val="80000"/>
                        <a:buFont typeface="Arial" panose="020B0604020202020204" pitchFamily="34" charset="0"/>
                        <a:buChar char="•"/>
                      </a:pPr>
                      <a:r>
                        <a:rPr lang="en-US" sz="1300" u="sng" dirty="0">
                          <a:solidFill>
                            <a:srgbClr val="000000"/>
                          </a:solidFill>
                          <a:hlinkClick r:id="rId16"/>
                        </a:rPr>
                        <a:t>SAP CQC EarlyWatch Check</a:t>
                      </a:r>
                      <a:endParaRPr lang="en-GB" sz="1300" u="sng" dirty="0">
                        <a:solidFill>
                          <a:srgbClr val="000000"/>
                        </a:solidFill>
                      </a:endParaRPr>
                    </a:p>
                    <a:p>
                      <a:pPr marL="180939" indent="-180939">
                        <a:spcBef>
                          <a:spcPts val="600"/>
                        </a:spcBef>
                        <a:buClr>
                          <a:schemeClr val="accent1"/>
                        </a:buClr>
                        <a:buSzPct val="80000"/>
                        <a:buFont typeface="Arial" panose="020B0604020202020204" pitchFamily="34" charset="0"/>
                        <a:buChar char="•"/>
                      </a:pPr>
                      <a:r>
                        <a:rPr lang="en-US" altLang="zh-TW" sz="1300" dirty="0">
                          <a:solidFill>
                            <a:srgbClr val="000000"/>
                          </a:solidFill>
                          <a:hlinkClick r:id="rId17"/>
                        </a:rPr>
                        <a:t>SAP CQC Going Live Support</a:t>
                      </a:r>
                      <a:endParaRPr lang="en-US" altLang="zh-TW" sz="1300" dirty="0">
                        <a:solidFill>
                          <a:srgbClr val="000000"/>
                        </a:solidFill>
                      </a:endParaRPr>
                    </a:p>
                    <a:p>
                      <a:pPr marL="180939" indent="-180939">
                        <a:spcBef>
                          <a:spcPts val="600"/>
                        </a:spcBef>
                        <a:buClr>
                          <a:schemeClr val="accent1"/>
                        </a:buClr>
                        <a:buSzPct val="80000"/>
                        <a:buFont typeface="Arial" panose="020B0604020202020204" pitchFamily="34" charset="0"/>
                        <a:buChar char="•"/>
                      </a:pPr>
                      <a:r>
                        <a:rPr lang="en-US" sz="1300" dirty="0">
                          <a:solidFill>
                            <a:srgbClr val="000000"/>
                          </a:solidFill>
                          <a:hlinkClick r:id="rId18" tooltip="SAP CQC Implementation"/>
                        </a:rPr>
                        <a:t>SAP CQC For Implementation</a:t>
                      </a:r>
                      <a:endParaRPr lang="en-GB" sz="1300" dirty="0">
                        <a:solidFill>
                          <a:srgbClr val="000000"/>
                        </a:solidFill>
                      </a:endParaRPr>
                    </a:p>
                  </a:txBody>
                  <a:tcPr marL="91416" marR="91416" marT="45708" marB="45708">
                    <a:lnL w="12700" cmpd="sng">
                      <a:noFill/>
                    </a:lnL>
                    <a:lnR w="12700" cap="flat" cmpd="sng" algn="ctr">
                      <a:solidFill>
                        <a:schemeClr val="tx2"/>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39" indent="-180939">
                        <a:spcBef>
                          <a:spcPts val="600"/>
                        </a:spcBef>
                        <a:buClr>
                          <a:schemeClr val="accent1"/>
                        </a:buClr>
                        <a:buSzPct val="80000"/>
                        <a:buFont typeface="Arial" panose="020B0604020202020204" pitchFamily="34" charset="0"/>
                        <a:buChar char="•"/>
                      </a:pPr>
                      <a:endParaRPr lang="en-GB" sz="1300" u="sng">
                        <a:solidFill>
                          <a:srgbClr val="000000"/>
                        </a:solidFill>
                        <a:hlinkClick r:id="" action="ppaction://noaction"/>
                      </a:endParaRPr>
                    </a:p>
                    <a:p>
                      <a:pPr marL="180939" indent="-180939">
                        <a:spcBef>
                          <a:spcPts val="600"/>
                        </a:spcBef>
                        <a:buClr>
                          <a:schemeClr val="accent1"/>
                        </a:buClr>
                        <a:buSzPct val="80000"/>
                        <a:buFont typeface="Arial" panose="020B0604020202020204" pitchFamily="34" charset="0"/>
                        <a:buChar char="•"/>
                      </a:pPr>
                      <a:r>
                        <a:rPr lang="en-GB" sz="1300" u="sng">
                          <a:solidFill>
                            <a:srgbClr val="000000"/>
                          </a:solidFill>
                          <a:hlinkClick r:id="" action="ppaction://noaction"/>
                        </a:rPr>
                        <a:t>SAP CQC Interface Management</a:t>
                      </a:r>
                      <a:endParaRPr lang="en-US" sz="1300" u="sng">
                        <a:solidFill>
                          <a:srgbClr val="000000"/>
                        </a:solidFill>
                      </a:endParaRPr>
                    </a:p>
                    <a:p>
                      <a:pPr marL="180939" indent="-180939">
                        <a:spcBef>
                          <a:spcPts val="600"/>
                        </a:spcBef>
                        <a:buClr>
                          <a:schemeClr val="accent1"/>
                        </a:buClr>
                        <a:buSzPct val="80000"/>
                        <a:buFont typeface="Arial" panose="020B0604020202020204" pitchFamily="34" charset="0"/>
                        <a:buChar char="•"/>
                      </a:pPr>
                      <a:r>
                        <a:rPr lang="en-GB" sz="1300">
                          <a:solidFill>
                            <a:srgbClr val="000000"/>
                          </a:solidFill>
                          <a:hlinkClick r:id="rId19"/>
                        </a:rPr>
                        <a:t>SAP CQC OS/DB Migration Check</a:t>
                      </a:r>
                      <a:endParaRPr lang="en-GB" sz="1300">
                        <a:solidFill>
                          <a:srgbClr val="000000"/>
                        </a:solidFill>
                      </a:endParaRPr>
                    </a:p>
                    <a:p>
                      <a:pPr marL="180939" indent="-180939">
                        <a:spcBef>
                          <a:spcPts val="600"/>
                        </a:spcBef>
                        <a:buClr>
                          <a:schemeClr val="accent1"/>
                        </a:buClr>
                        <a:buSzPct val="80000"/>
                        <a:buFont typeface="Arial" panose="020B0604020202020204" pitchFamily="34" charset="0"/>
                        <a:buChar char="•"/>
                      </a:pPr>
                      <a:r>
                        <a:rPr lang="en-US" sz="1300" u="sng">
                          <a:solidFill>
                            <a:srgbClr val="000000"/>
                          </a:solidFill>
                          <a:hlinkClick r:id="rId20"/>
                        </a:rPr>
                        <a:t>SAP CQC Security Optimization Check</a:t>
                      </a:r>
                      <a:endParaRPr lang="en-GB" sz="1300" u="sng">
                        <a:solidFill>
                          <a:srgbClr val="000000"/>
                        </a:solidFill>
                      </a:endParaRPr>
                    </a:p>
                    <a:p>
                      <a:pPr marL="180939" indent="-180939">
                        <a:spcBef>
                          <a:spcPts val="600"/>
                        </a:spcBef>
                        <a:buClr>
                          <a:schemeClr val="accent1"/>
                        </a:buClr>
                        <a:buSzPct val="80000"/>
                        <a:buFont typeface="Arial" panose="020B0604020202020204" pitchFamily="34" charset="0"/>
                        <a:buChar char="•"/>
                      </a:pPr>
                      <a:r>
                        <a:rPr lang="en-GB" sz="1300" u="sng">
                          <a:solidFill>
                            <a:srgbClr val="000000"/>
                          </a:solidFill>
                          <a:hlinkClick r:id="rId21"/>
                        </a:rPr>
                        <a:t>SAP CQC Technical Performance Optimization</a:t>
                      </a:r>
                      <a:endParaRPr lang="en-GB" sz="1300" u="sng">
                        <a:solidFill>
                          <a:srgbClr val="000000"/>
                        </a:solidFill>
                      </a:endParaRPr>
                    </a:p>
                    <a:p>
                      <a:pPr marL="180939" indent="-180939">
                        <a:spcBef>
                          <a:spcPts val="600"/>
                        </a:spcBef>
                        <a:buClr>
                          <a:schemeClr val="accent1"/>
                        </a:buClr>
                        <a:buSzPct val="80000"/>
                        <a:buFont typeface="Arial" panose="020B0604020202020204" pitchFamily="34" charset="0"/>
                        <a:buChar char="•"/>
                      </a:pPr>
                      <a:r>
                        <a:rPr lang="en-GB" sz="1300" u="sng">
                          <a:solidFill>
                            <a:srgbClr val="000000"/>
                          </a:solidFill>
                          <a:hlinkClick r:id="rId22"/>
                        </a:rPr>
                        <a:t>SAP CQC Transport Execution Analysis</a:t>
                      </a:r>
                      <a:endParaRPr lang="en-US" sz="1300">
                        <a:solidFill>
                          <a:srgbClr val="000000"/>
                        </a:solidFill>
                      </a:endParaRPr>
                    </a:p>
                    <a:p>
                      <a:pPr marL="180939" indent="-180939">
                        <a:spcBef>
                          <a:spcPts val="600"/>
                        </a:spcBef>
                        <a:buClr>
                          <a:schemeClr val="accent1"/>
                        </a:buClr>
                        <a:buSzPct val="80000"/>
                        <a:buFont typeface="Arial" panose="020B0604020202020204" pitchFamily="34" charset="0"/>
                        <a:buChar char="•"/>
                      </a:pPr>
                      <a:r>
                        <a:rPr lang="en-GB" sz="1300" u="sng">
                          <a:solidFill>
                            <a:srgbClr val="000000"/>
                          </a:solidFill>
                          <a:hlinkClick r:id="rId23"/>
                        </a:rPr>
                        <a:t>SAP CQC Upgrade</a:t>
                      </a:r>
                      <a:endParaRPr lang="en-GB" sz="1300" u="sng">
                        <a:solidFill>
                          <a:srgbClr val="000000"/>
                        </a:solidFill>
                      </a:endParaRPr>
                    </a:p>
                    <a:p>
                      <a:pPr marL="180939" indent="-180939">
                        <a:spcBef>
                          <a:spcPts val="600"/>
                        </a:spcBef>
                        <a:buClr>
                          <a:schemeClr val="accent1"/>
                        </a:buClr>
                        <a:buSzPct val="80000"/>
                        <a:buFont typeface="Arial" panose="020B0604020202020204" pitchFamily="34" charset="0"/>
                        <a:buChar char="•"/>
                      </a:pPr>
                      <a:r>
                        <a:rPr lang="en-GB" sz="1300" u="sng">
                          <a:solidFill>
                            <a:srgbClr val="000000"/>
                          </a:solidFill>
                          <a:hlinkClick r:id="rId24"/>
                        </a:rPr>
                        <a:t>SAP CQC Upgrade Assessment</a:t>
                      </a:r>
                      <a:endParaRPr lang="en-GB" sz="1300" u="sng">
                        <a:solidFill>
                          <a:srgbClr val="000000"/>
                        </a:solidFill>
                      </a:endParaRPr>
                    </a:p>
                    <a:p>
                      <a:pPr marL="180939" indent="-180939">
                        <a:spcBef>
                          <a:spcPts val="600"/>
                        </a:spcBef>
                        <a:buClr>
                          <a:schemeClr val="accent1"/>
                        </a:buClr>
                        <a:buSzPct val="80000"/>
                        <a:buFont typeface="Arial" panose="020B0604020202020204" pitchFamily="34" charset="0"/>
                        <a:buChar char="•"/>
                      </a:pPr>
                      <a:endParaRPr lang="en-GB" sz="1300">
                        <a:solidFill>
                          <a:srgbClr val="000000"/>
                        </a:solidFill>
                      </a:endParaRPr>
                    </a:p>
                  </a:txBody>
                  <a:tcPr marL="91416" marR="91416" marT="45708" marB="45708">
                    <a:lnL w="12700" cap="flat" cmpd="sng" algn="ctr">
                      <a:solidFill>
                        <a:schemeClr val="tx2"/>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39" indent="-180939">
                        <a:spcBef>
                          <a:spcPts val="600"/>
                        </a:spcBef>
                        <a:buClr>
                          <a:schemeClr val="accent1"/>
                        </a:buClr>
                        <a:buSzPct val="80000"/>
                        <a:buFont typeface="Arial" panose="020B0604020202020204" pitchFamily="34" charset="0"/>
                        <a:buChar char="•"/>
                      </a:pPr>
                      <a:endParaRPr lang="en-GB" sz="1300" u="sng" dirty="0">
                        <a:solidFill>
                          <a:srgbClr val="000000"/>
                        </a:solidFill>
                        <a:hlinkClick r:id="" action="ppaction://noaction"/>
                      </a:endParaRPr>
                    </a:p>
                    <a:p>
                      <a:pPr marL="180939" indent="-180939">
                        <a:spcBef>
                          <a:spcPts val="600"/>
                        </a:spcBef>
                        <a:buClr>
                          <a:schemeClr val="accent1"/>
                        </a:buClr>
                        <a:buSzPct val="80000"/>
                        <a:buFont typeface="Arial" panose="020B0604020202020204" pitchFamily="34" charset="0"/>
                        <a:buChar char="•"/>
                      </a:pPr>
                      <a:r>
                        <a:rPr lang="en-GB" sz="1300" u="sng" dirty="0">
                          <a:solidFill>
                            <a:srgbClr val="000000"/>
                          </a:solidFill>
                          <a:hlinkClick r:id="" action="ppaction://noaction"/>
                        </a:rPr>
                        <a:t>SAP </a:t>
                      </a:r>
                      <a:r>
                        <a:rPr lang="en-GB" sz="1300" u="sng" dirty="0">
                          <a:solidFill>
                            <a:srgbClr val="000000"/>
                          </a:solidFill>
                          <a:hlinkClick r:id="rId25"/>
                        </a:rPr>
                        <a:t>CQC SAP Modification Justification Check</a:t>
                      </a:r>
                      <a:endParaRPr lang="en-GB" sz="1300" dirty="0">
                        <a:solidFill>
                          <a:srgbClr val="000000"/>
                        </a:solidFill>
                      </a:endParaRPr>
                    </a:p>
                    <a:p>
                      <a:pPr marL="180939" indent="-180939">
                        <a:spcBef>
                          <a:spcPts val="600"/>
                        </a:spcBef>
                        <a:buClr>
                          <a:schemeClr val="accent1"/>
                        </a:buClr>
                        <a:buSzPct val="80000"/>
                        <a:buFont typeface="Arial" panose="020B0604020202020204" pitchFamily="34" charset="0"/>
                        <a:buChar char="•"/>
                      </a:pPr>
                      <a:r>
                        <a:rPr lang="en-US" sz="1300" u="sng" dirty="0">
                          <a:solidFill>
                            <a:srgbClr val="CCCCCC">
                              <a:lumMod val="75000"/>
                            </a:srgbClr>
                          </a:solidFill>
                          <a:hlinkClick r:id="rId26"/>
                        </a:rPr>
                        <a:t>SAP CQC SAP Custom Code Maintainability Check</a:t>
                      </a:r>
                      <a:endParaRPr lang="en-US" sz="1300" u="sng" dirty="0">
                        <a:solidFill>
                          <a:srgbClr val="CCCCCC">
                            <a:lumMod val="75000"/>
                          </a:srgbClr>
                        </a:solidFill>
                      </a:endParaRPr>
                    </a:p>
                  </a:txBody>
                  <a:tcPr marL="91416" marR="91416" marT="45708" marB="45708">
                    <a:lnL w="190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8593697"/>
                  </a:ext>
                </a:extLst>
              </a:tr>
            </a:tbl>
          </a:graphicData>
        </a:graphic>
      </p:graphicFrame>
      <p:sp>
        <p:nvSpPr>
          <p:cNvPr id="24" name="Straight Connector 23">
            <a:extLst>
              <a:ext uri="{FF2B5EF4-FFF2-40B4-BE49-F238E27FC236}">
                <a16:creationId xmlns:a16="http://schemas.microsoft.com/office/drawing/2014/main" id="{FFF53DCD-269F-4D86-A4EB-B6AEFDA6941B}"/>
              </a:ext>
            </a:extLst>
          </p:cNvPr>
          <p:cNvSpPr/>
          <p:nvPr/>
        </p:nvSpPr>
        <p:spPr>
          <a:xfrm>
            <a:off x="8717565" y="3895449"/>
            <a:ext cx="2972912" cy="0"/>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424290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Hexagon 58">
            <a:extLst>
              <a:ext uri="{FF2B5EF4-FFF2-40B4-BE49-F238E27FC236}">
                <a16:creationId xmlns:a16="http://schemas.microsoft.com/office/drawing/2014/main" id="{407E342B-1128-46AF-9166-4B484BF5A12D}"/>
              </a:ext>
            </a:extLst>
          </p:cNvPr>
          <p:cNvSpPr/>
          <p:nvPr/>
        </p:nvSpPr>
        <p:spPr bwMode="gray">
          <a:xfrm>
            <a:off x="2048350" y="3489566"/>
            <a:ext cx="8100000" cy="1077063"/>
          </a:xfrm>
          <a:prstGeom prst="hexagon">
            <a:avLst>
              <a:gd name="adj" fmla="val 42550"/>
              <a:gd name="vf" fmla="val 115470"/>
            </a:avLst>
          </a:prstGeom>
          <a:solidFill>
            <a:schemeClr val="bg1"/>
          </a:solidFill>
          <a:ln w="12700" algn="ctr">
            <a:solidFill>
              <a:schemeClr val="tx1"/>
            </a:solidFill>
            <a:miter lim="800000"/>
            <a:headEnd/>
            <a:tailEnd/>
          </a:ln>
        </p:spPr>
        <p:txBody>
          <a:bodyPr wrap="square" lIns="0" tIns="17996" rIns="0" bIns="35992" rtlCol="0" anchor="ctr">
            <a:noAutofit/>
          </a:bodyPr>
          <a:lstStyle/>
          <a:p>
            <a:pPr algn="ctr" defTabSz="914217" fontAlgn="base">
              <a:spcBef>
                <a:spcPct val="50000"/>
              </a:spcBef>
              <a:spcAft>
                <a:spcPct val="0"/>
              </a:spcAft>
              <a:buClr>
                <a:srgbClr val="F0AB00"/>
              </a:buClr>
              <a:buSzPct val="80000"/>
            </a:pPr>
            <a:endParaRPr lang="en-US" sz="1800" b="1" kern="0">
              <a:solidFill>
                <a:srgbClr val="FFFFFF"/>
              </a:solidFill>
              <a:latin typeface="+mn-lt"/>
              <a:ea typeface="Arial Unicode MS" panose="020B0604020202020204" pitchFamily="34" charset="-128"/>
              <a:cs typeface="Arial Unicode MS" panose="020B0604020202020204" pitchFamily="34" charset="-128"/>
            </a:endParaRPr>
          </a:p>
        </p:txBody>
      </p:sp>
      <p:sp>
        <p:nvSpPr>
          <p:cNvPr id="60" name="Rectangle 59">
            <a:extLst>
              <a:ext uri="{FF2B5EF4-FFF2-40B4-BE49-F238E27FC236}">
                <a16:creationId xmlns:a16="http://schemas.microsoft.com/office/drawing/2014/main" id="{E2D41833-7B9F-4901-85E4-9E8B988A0CA7}"/>
              </a:ext>
            </a:extLst>
          </p:cNvPr>
          <p:cNvSpPr/>
          <p:nvPr/>
        </p:nvSpPr>
        <p:spPr bwMode="gray">
          <a:xfrm>
            <a:off x="3473359" y="3605287"/>
            <a:ext cx="5178805" cy="667264"/>
          </a:xfrm>
          <a:prstGeom prst="rect">
            <a:avLst/>
          </a:prstGeom>
          <a:solidFill>
            <a:schemeClr val="bg1"/>
          </a:solidFill>
          <a:ln w="6350" algn="ctr">
            <a:noFill/>
            <a:miter lim="800000"/>
            <a:headEnd/>
            <a:tailEnd/>
          </a:ln>
        </p:spPr>
        <p:txBody>
          <a:bodyPr lIns="90000" tIns="72000" rIns="90000" bIns="72000" rtlCol="0" anchor="ctr"/>
          <a:lstStyle/>
          <a:p>
            <a:pPr algn="ctr" defTabSz="914217" fontAlgn="base">
              <a:spcBef>
                <a:spcPts val="600"/>
              </a:spcBef>
              <a:spcAft>
                <a:spcPct val="0"/>
              </a:spcAft>
              <a:buClr>
                <a:srgbClr val="F0AB00"/>
              </a:buClr>
              <a:buSzPct val="80000"/>
            </a:pPr>
            <a:r>
              <a:rPr lang="en-US" sz="2400" b="1" kern="0">
                <a:solidFill>
                  <a:srgbClr val="363E43"/>
                </a:solidFill>
                <a:ea typeface="Arial Unicode MS" panose="020B0604020202020204" pitchFamily="34" charset="-128"/>
                <a:cs typeface="Arial Unicode MS" panose="020B0604020202020204" pitchFamily="34" charset="-128"/>
              </a:rPr>
              <a:t>SAP Enterprise Support</a:t>
            </a:r>
            <a:br>
              <a:rPr lang="en-US" sz="1800" b="1" kern="0">
                <a:ea typeface="Arial Unicode MS" panose="020B0604020202020204" pitchFamily="34" charset="-128"/>
                <a:cs typeface="Arial Unicode MS" panose="020B0604020202020204" pitchFamily="34" charset="-128"/>
              </a:rPr>
            </a:br>
            <a:r>
              <a:rPr lang="en-US" sz="2000" kern="0">
                <a:solidFill>
                  <a:schemeClr val="accent1"/>
                </a:solidFill>
                <a:ea typeface="Arial Unicode MS" panose="020B0604020202020204" pitchFamily="34" charset="-128"/>
                <a:cs typeface="Arial Unicode MS" panose="020B0604020202020204" pitchFamily="34" charset="-128"/>
              </a:rPr>
              <a:t>The foundation for customer success</a:t>
            </a:r>
            <a:endParaRPr lang="en-US" sz="1800" kern="0">
              <a:solidFill>
                <a:schemeClr val="accent1"/>
              </a:solidFill>
              <a:ea typeface="Arial Unicode MS" panose="020B0604020202020204" pitchFamily="34" charset="-128"/>
              <a:cs typeface="Arial Unicode MS" panose="020B0604020202020204" pitchFamily="34" charset="-128"/>
            </a:endParaRPr>
          </a:p>
        </p:txBody>
      </p:sp>
      <p:grpSp>
        <p:nvGrpSpPr>
          <p:cNvPr id="61" name="Group 60">
            <a:extLst>
              <a:ext uri="{FF2B5EF4-FFF2-40B4-BE49-F238E27FC236}">
                <a16:creationId xmlns:a16="http://schemas.microsoft.com/office/drawing/2014/main" id="{EF705EBB-FF1E-4295-B5C0-6F6579C7201A}"/>
              </a:ext>
            </a:extLst>
          </p:cNvPr>
          <p:cNvGrpSpPr/>
          <p:nvPr/>
        </p:nvGrpSpPr>
        <p:grpSpPr>
          <a:xfrm>
            <a:off x="504001" y="3551664"/>
            <a:ext cx="11187239" cy="971789"/>
            <a:chOff x="503238" y="3466261"/>
            <a:chExt cx="11187239" cy="819120"/>
          </a:xfrm>
        </p:grpSpPr>
        <p:sp>
          <p:nvSpPr>
            <p:cNvPr id="62" name="TextBox 61">
              <a:extLst>
                <a:ext uri="{FF2B5EF4-FFF2-40B4-BE49-F238E27FC236}">
                  <a16:creationId xmlns:a16="http://schemas.microsoft.com/office/drawing/2014/main" id="{FD92C0D2-46C7-4F3F-89CE-E29E0F575C7A}"/>
                </a:ext>
              </a:extLst>
            </p:cNvPr>
            <p:cNvSpPr txBox="1"/>
            <p:nvPr/>
          </p:nvSpPr>
          <p:spPr>
            <a:xfrm>
              <a:off x="504000" y="3530786"/>
              <a:ext cx="1476000" cy="690070"/>
            </a:xfrm>
            <a:prstGeom prst="rect">
              <a:avLst/>
            </a:prstGeom>
            <a:noFill/>
          </p:spPr>
          <p:txBody>
            <a:bodyPr wrap="square" lIns="0" tIns="0" rIns="0" bIns="0" rtlCol="0" anchor="ctr">
              <a:spAutoFit/>
            </a:bodyPr>
            <a:lstStyle/>
            <a:p>
              <a:pPr algn="ctr" fontAlgn="base">
                <a:lnSpc>
                  <a:spcPct val="114000"/>
                </a:lnSpc>
                <a:spcBef>
                  <a:spcPts val="600"/>
                </a:spcBef>
                <a:spcAft>
                  <a:spcPct val="0"/>
                </a:spcAft>
                <a:buClr>
                  <a:srgbClr val="F0AB00"/>
                </a:buClr>
                <a:buSzPct val="80000"/>
              </a:pPr>
              <a:r>
                <a:rPr lang="en-US" sz="1600" kern="0">
                  <a:solidFill>
                    <a:schemeClr val="accent1"/>
                  </a:solidFill>
                  <a:latin typeface="+mn-lt"/>
                  <a:ea typeface="Arial Unicode MS" panose="020B0604020202020204" pitchFamily="34" charset="-128"/>
                  <a:cs typeface="Arial Unicode MS" panose="020B0604020202020204" pitchFamily="34" charset="-128"/>
                </a:rPr>
                <a:t>Proactive </a:t>
              </a:r>
              <a:br>
                <a:rPr lang="en-US" sz="1600" kern="0">
                  <a:latin typeface="+mn-lt"/>
                  <a:ea typeface="Arial Unicode MS" panose="020B0604020202020204" pitchFamily="34" charset="-128"/>
                  <a:cs typeface="Arial Unicode MS" panose="020B0604020202020204" pitchFamily="34" charset="-128"/>
                </a:rPr>
              </a:br>
              <a:r>
                <a:rPr lang="en-US" sz="1600" kern="0">
                  <a:solidFill>
                    <a:srgbClr val="363E43"/>
                  </a:solidFill>
                  <a:latin typeface="+mn-lt"/>
                  <a:ea typeface="Arial Unicode MS" panose="020B0604020202020204" pitchFamily="34" charset="-128"/>
                  <a:cs typeface="Arial Unicode MS" panose="020B0604020202020204" pitchFamily="34" charset="-128"/>
                </a:rPr>
                <a:t>and</a:t>
              </a:r>
              <a:r>
                <a:rPr lang="en-US" sz="1600" kern="0">
                  <a:latin typeface="+mn-lt"/>
                  <a:ea typeface="Arial Unicode MS" panose="020B0604020202020204" pitchFamily="34" charset="-128"/>
                  <a:cs typeface="Arial Unicode MS" panose="020B0604020202020204" pitchFamily="34" charset="-128"/>
                </a:rPr>
                <a:t> </a:t>
              </a:r>
              <a:r>
                <a:rPr lang="en-US" sz="1600" kern="0">
                  <a:solidFill>
                    <a:schemeClr val="accent1"/>
                  </a:solidFill>
                  <a:latin typeface="+mn-lt"/>
                  <a:ea typeface="Arial Unicode MS" panose="020B0604020202020204" pitchFamily="34" charset="-128"/>
                  <a:cs typeface="Arial Unicode MS" panose="020B0604020202020204" pitchFamily="34" charset="-128"/>
                </a:rPr>
                <a:t>preventive</a:t>
              </a:r>
              <a:r>
                <a:rPr lang="en-US" sz="1600" kern="0">
                  <a:latin typeface="+mn-lt"/>
                  <a:ea typeface="Arial Unicode MS" panose="020B0604020202020204" pitchFamily="34" charset="-128"/>
                  <a:cs typeface="Arial Unicode MS" panose="020B0604020202020204" pitchFamily="34" charset="-128"/>
                </a:rPr>
                <a:t> </a:t>
              </a:r>
              <a:br>
                <a:rPr lang="en-US" sz="1600" kern="0">
                  <a:latin typeface="+mn-lt"/>
                  <a:ea typeface="Arial Unicode MS" panose="020B0604020202020204" pitchFamily="34" charset="-128"/>
                  <a:cs typeface="Arial Unicode MS" panose="020B0604020202020204" pitchFamily="34" charset="-128"/>
                </a:rPr>
              </a:br>
              <a:r>
                <a:rPr lang="en-US" sz="1600" kern="0">
                  <a:solidFill>
                    <a:srgbClr val="363E43"/>
                  </a:solidFill>
                  <a:latin typeface="+mn-lt"/>
                  <a:ea typeface="Arial Unicode MS" panose="020B0604020202020204" pitchFamily="34" charset="-128"/>
                  <a:cs typeface="Arial Unicode MS" panose="020B0604020202020204" pitchFamily="34" charset="-128"/>
                </a:rPr>
                <a:t>support</a:t>
              </a:r>
            </a:p>
          </p:txBody>
        </p:sp>
        <p:sp>
          <p:nvSpPr>
            <p:cNvPr id="63" name="TextBox 62">
              <a:extLst>
                <a:ext uri="{FF2B5EF4-FFF2-40B4-BE49-F238E27FC236}">
                  <a16:creationId xmlns:a16="http://schemas.microsoft.com/office/drawing/2014/main" id="{0829F400-2560-4416-8E85-579989C640B6}"/>
                </a:ext>
              </a:extLst>
            </p:cNvPr>
            <p:cNvSpPr txBox="1"/>
            <p:nvPr/>
          </p:nvSpPr>
          <p:spPr>
            <a:xfrm>
              <a:off x="10214477" y="3530786"/>
              <a:ext cx="1476000" cy="690070"/>
            </a:xfrm>
            <a:prstGeom prst="rect">
              <a:avLst/>
            </a:prstGeom>
            <a:noFill/>
          </p:spPr>
          <p:txBody>
            <a:bodyPr wrap="square" lIns="0" tIns="0" rIns="0" bIns="0" rtlCol="0" anchor="ctr">
              <a:spAutoFit/>
            </a:bodyPr>
            <a:lstStyle/>
            <a:p>
              <a:pPr algn="ctr" fontAlgn="base">
                <a:lnSpc>
                  <a:spcPct val="114000"/>
                </a:lnSpc>
                <a:spcBef>
                  <a:spcPts val="600"/>
                </a:spcBef>
                <a:spcAft>
                  <a:spcPct val="0"/>
                </a:spcAft>
                <a:buClr>
                  <a:srgbClr val="F0AB00"/>
                </a:buClr>
                <a:buSzPct val="80000"/>
              </a:pPr>
              <a:r>
                <a:rPr lang="en-US" sz="1600" kern="0">
                  <a:solidFill>
                    <a:srgbClr val="363E43"/>
                  </a:solidFill>
                  <a:latin typeface="+mn-lt"/>
                  <a:ea typeface="Arial Unicode MS" panose="020B0604020202020204" pitchFamily="34" charset="-128"/>
                  <a:cs typeface="Arial Unicode MS" panose="020B0604020202020204" pitchFamily="34" charset="-128"/>
                </a:rPr>
                <a:t>Across</a:t>
              </a:r>
              <a:r>
                <a:rPr lang="en-US" sz="1600" kern="0">
                  <a:latin typeface="+mn-lt"/>
                  <a:ea typeface="Arial Unicode MS" panose="020B0604020202020204" pitchFamily="34" charset="-128"/>
                  <a:cs typeface="Arial Unicode MS" panose="020B0604020202020204" pitchFamily="34" charset="-128"/>
                </a:rPr>
                <a:t> </a:t>
              </a:r>
              <a:r>
                <a:rPr lang="en-US" sz="1600" kern="0">
                  <a:solidFill>
                    <a:schemeClr val="accent1"/>
                  </a:solidFill>
                  <a:latin typeface="+mn-lt"/>
                  <a:ea typeface="Arial Unicode MS" panose="020B0604020202020204" pitchFamily="34" charset="-128"/>
                  <a:cs typeface="Arial Unicode MS" panose="020B0604020202020204" pitchFamily="34" charset="-128"/>
                </a:rPr>
                <a:t>all deployment </a:t>
              </a:r>
              <a:r>
                <a:rPr lang="en-US" sz="1600" kern="0">
                  <a:solidFill>
                    <a:srgbClr val="363E43"/>
                  </a:solidFill>
                  <a:latin typeface="+mn-lt"/>
                  <a:ea typeface="Arial Unicode MS" panose="020B0604020202020204" pitchFamily="34" charset="-128"/>
                  <a:cs typeface="Arial Unicode MS" panose="020B0604020202020204" pitchFamily="34" charset="-128"/>
                </a:rPr>
                <a:t>options</a:t>
              </a:r>
            </a:p>
          </p:txBody>
        </p:sp>
        <p:cxnSp>
          <p:nvCxnSpPr>
            <p:cNvPr id="64" name="Straight Connector 63">
              <a:extLst>
                <a:ext uri="{FF2B5EF4-FFF2-40B4-BE49-F238E27FC236}">
                  <a16:creationId xmlns:a16="http://schemas.microsoft.com/office/drawing/2014/main" id="{6EF6C026-9B2E-44D1-BCF6-4B63F1ADC4CF}"/>
                </a:ext>
              </a:extLst>
            </p:cNvPr>
            <p:cNvCxnSpPr/>
            <p:nvPr/>
          </p:nvCxnSpPr>
          <p:spPr>
            <a:xfrm>
              <a:off x="504001" y="3466261"/>
              <a:ext cx="169200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8CAAF16-15FA-49CC-9198-A6C4A7CC6EAA}"/>
                </a:ext>
              </a:extLst>
            </p:cNvPr>
            <p:cNvCxnSpPr/>
            <p:nvPr/>
          </p:nvCxnSpPr>
          <p:spPr>
            <a:xfrm>
              <a:off x="503238" y="4285381"/>
              <a:ext cx="169200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DEF42E7-6C33-47F6-81A6-8C2CB15452C5}"/>
                </a:ext>
              </a:extLst>
            </p:cNvPr>
            <p:cNvCxnSpPr/>
            <p:nvPr/>
          </p:nvCxnSpPr>
          <p:spPr>
            <a:xfrm>
              <a:off x="9998477" y="3466261"/>
              <a:ext cx="169200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BD94069-0688-4649-BB5D-957006E09950}"/>
                </a:ext>
              </a:extLst>
            </p:cNvPr>
            <p:cNvCxnSpPr/>
            <p:nvPr/>
          </p:nvCxnSpPr>
          <p:spPr>
            <a:xfrm>
              <a:off x="9998477" y="4285381"/>
              <a:ext cx="169200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Rectangle 67">
            <a:extLst>
              <a:ext uri="{FF2B5EF4-FFF2-40B4-BE49-F238E27FC236}">
                <a16:creationId xmlns:a16="http://schemas.microsoft.com/office/drawing/2014/main" id="{67DB57EF-4F59-4F71-9162-D6E44A88BA5B}"/>
              </a:ext>
            </a:extLst>
          </p:cNvPr>
          <p:cNvSpPr/>
          <p:nvPr/>
        </p:nvSpPr>
        <p:spPr bwMode="gray">
          <a:xfrm>
            <a:off x="4530319" y="1753804"/>
            <a:ext cx="1440000" cy="1440000"/>
          </a:xfrm>
          <a:prstGeom prst="rect">
            <a:avLst/>
          </a:prstGeom>
          <a:solidFill>
            <a:schemeClr val="bg1"/>
          </a:solidFill>
          <a:ln w="12700" algn="ctr">
            <a:solidFill>
              <a:schemeClr val="bg1"/>
            </a:solidFill>
            <a:miter lim="800000"/>
            <a:headEnd/>
            <a:tailEnd/>
          </a:ln>
        </p:spPr>
        <p:txBody>
          <a:bodyPr lIns="36000" tIns="72000" rIns="36000" bIns="72000" rtlCol="0" anchor="b"/>
          <a:lstStyle/>
          <a:p>
            <a:pPr algn="ctr" defTabSz="1617339">
              <a:lnSpc>
                <a:spcPct val="114000"/>
              </a:lnSpc>
              <a:spcBef>
                <a:spcPts val="600"/>
              </a:spcBef>
              <a:buClr>
                <a:schemeClr val="tx2"/>
              </a:buClr>
              <a:buSzPct val="100000"/>
            </a:pPr>
            <a:br>
              <a:rPr lang="en-US" sz="1200" b="1"/>
            </a:br>
            <a:endParaRPr lang="en-US" sz="1200" b="1"/>
          </a:p>
        </p:txBody>
      </p:sp>
      <p:cxnSp>
        <p:nvCxnSpPr>
          <p:cNvPr id="69" name="Straight Connector 68">
            <a:extLst>
              <a:ext uri="{FF2B5EF4-FFF2-40B4-BE49-F238E27FC236}">
                <a16:creationId xmlns:a16="http://schemas.microsoft.com/office/drawing/2014/main" id="{2756924D-415D-4307-BC25-4B84CAAAEBA5}"/>
              </a:ext>
            </a:extLst>
          </p:cNvPr>
          <p:cNvCxnSpPr/>
          <p:nvPr/>
        </p:nvCxnSpPr>
        <p:spPr>
          <a:xfrm>
            <a:off x="3286151" y="3236583"/>
            <a:ext cx="0" cy="25200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C671FDB-1B06-47A7-9A65-9B4405E7172B}"/>
              </a:ext>
            </a:extLst>
          </p:cNvPr>
          <p:cNvCxnSpPr/>
          <p:nvPr/>
        </p:nvCxnSpPr>
        <p:spPr>
          <a:xfrm>
            <a:off x="5153330" y="3236583"/>
            <a:ext cx="0" cy="25200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7B8232D-4A11-47DC-92BF-CB7A96442D21}"/>
              </a:ext>
            </a:extLst>
          </p:cNvPr>
          <p:cNvCxnSpPr/>
          <p:nvPr/>
        </p:nvCxnSpPr>
        <p:spPr>
          <a:xfrm>
            <a:off x="7020510" y="3236583"/>
            <a:ext cx="0" cy="25200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72C4BD5-4545-4232-A9F5-75E6C554D09A}"/>
              </a:ext>
            </a:extLst>
          </p:cNvPr>
          <p:cNvCxnSpPr/>
          <p:nvPr/>
        </p:nvCxnSpPr>
        <p:spPr>
          <a:xfrm>
            <a:off x="8887688" y="3236583"/>
            <a:ext cx="0" cy="25200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03E8F009-5E3D-4453-A898-3889494C4A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1221" y="1843331"/>
            <a:ext cx="792000" cy="792000"/>
          </a:xfrm>
          <a:prstGeom prst="rect">
            <a:avLst/>
          </a:prstGeom>
          <a:effectLst>
            <a:outerShdw blurRad="50800" dist="38100" algn="l" rotWithShape="0">
              <a:prstClr val="black">
                <a:alpha val="40000"/>
              </a:prstClr>
            </a:outerShdw>
          </a:effectLst>
        </p:spPr>
      </p:pic>
      <p:pic>
        <p:nvPicPr>
          <p:cNvPr id="74" name="Picture 73">
            <a:extLst>
              <a:ext uri="{FF2B5EF4-FFF2-40B4-BE49-F238E27FC236}">
                <a16:creationId xmlns:a16="http://schemas.microsoft.com/office/drawing/2014/main" id="{4023BC06-78DD-41FE-9F27-E00DD95C22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32105" y="2700999"/>
            <a:ext cx="894221" cy="894221"/>
          </a:xfrm>
          <a:prstGeom prst="rect">
            <a:avLst/>
          </a:prstGeom>
          <a:effectLst>
            <a:outerShdw blurRad="50800" dist="38100" algn="l" rotWithShape="0">
              <a:prstClr val="black">
                <a:alpha val="40000"/>
              </a:prstClr>
            </a:outerShdw>
          </a:effectLst>
        </p:spPr>
      </p:pic>
      <p:pic>
        <p:nvPicPr>
          <p:cNvPr id="75" name="Picture 74">
            <a:extLst>
              <a:ext uri="{FF2B5EF4-FFF2-40B4-BE49-F238E27FC236}">
                <a16:creationId xmlns:a16="http://schemas.microsoft.com/office/drawing/2014/main" id="{5B064783-DFC4-487F-A558-C04DC25AAB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4351" y="1852605"/>
            <a:ext cx="900000" cy="900000"/>
          </a:xfrm>
          <a:prstGeom prst="rect">
            <a:avLst/>
          </a:prstGeom>
          <a:effectLst>
            <a:outerShdw blurRad="50800" dist="38100" algn="l" rotWithShape="0">
              <a:prstClr val="black">
                <a:alpha val="40000"/>
              </a:prstClr>
            </a:outerShdw>
          </a:effectLst>
        </p:spPr>
      </p:pic>
      <p:pic>
        <p:nvPicPr>
          <p:cNvPr id="76" name="Picture 75">
            <a:extLst>
              <a:ext uri="{FF2B5EF4-FFF2-40B4-BE49-F238E27FC236}">
                <a16:creationId xmlns:a16="http://schemas.microsoft.com/office/drawing/2014/main" id="{03190F7E-3A58-48FA-82C6-44192E75C9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7343" y="1843331"/>
            <a:ext cx="792000" cy="792000"/>
          </a:xfrm>
          <a:prstGeom prst="rect">
            <a:avLst/>
          </a:prstGeom>
          <a:effectLst>
            <a:outerShdw blurRad="50800" dist="38100" algn="l" rotWithShape="0">
              <a:prstClr val="black">
                <a:alpha val="40000"/>
              </a:prstClr>
            </a:outerShdw>
          </a:effectLst>
        </p:spPr>
      </p:pic>
      <p:pic>
        <p:nvPicPr>
          <p:cNvPr id="77" name="Picture 76">
            <a:extLst>
              <a:ext uri="{FF2B5EF4-FFF2-40B4-BE49-F238E27FC236}">
                <a16:creationId xmlns:a16="http://schemas.microsoft.com/office/drawing/2014/main" id="{8FA0A3FC-33E2-4D19-B3CB-2E83088BC3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8894" y="1848758"/>
            <a:ext cx="900000" cy="900000"/>
          </a:xfrm>
          <a:prstGeom prst="rect">
            <a:avLst/>
          </a:prstGeom>
          <a:effectLst>
            <a:outerShdw blurRad="50800" dist="38100" algn="l" rotWithShape="0">
              <a:prstClr val="black">
                <a:alpha val="40000"/>
              </a:prstClr>
            </a:outerShdw>
          </a:effectLst>
        </p:spPr>
      </p:pic>
      <p:sp>
        <p:nvSpPr>
          <p:cNvPr id="78" name="Ellipse 33">
            <a:extLst>
              <a:ext uri="{FF2B5EF4-FFF2-40B4-BE49-F238E27FC236}">
                <a16:creationId xmlns:a16="http://schemas.microsoft.com/office/drawing/2014/main" id="{63E55EC3-FA61-47DF-AB46-54387DAA97B1}"/>
              </a:ext>
            </a:extLst>
          </p:cNvPr>
          <p:cNvSpPr/>
          <p:nvPr/>
        </p:nvSpPr>
        <p:spPr bwMode="gray">
          <a:xfrm>
            <a:off x="3232869" y="3431524"/>
            <a:ext cx="106565" cy="106565"/>
          </a:xfrm>
          <a:prstGeom prst="ellipse">
            <a:avLst/>
          </a:prstGeom>
          <a:solidFill>
            <a:srgbClr val="2F323B"/>
          </a:solidFill>
          <a:ln w="12700" algn="ctr">
            <a:solidFill>
              <a:schemeClr val="accent1"/>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79" name="Ellipse 34">
            <a:extLst>
              <a:ext uri="{FF2B5EF4-FFF2-40B4-BE49-F238E27FC236}">
                <a16:creationId xmlns:a16="http://schemas.microsoft.com/office/drawing/2014/main" id="{8AA4A70B-416D-4C19-AE68-053EA00FD6CD}"/>
              </a:ext>
            </a:extLst>
          </p:cNvPr>
          <p:cNvSpPr/>
          <p:nvPr/>
        </p:nvSpPr>
        <p:spPr bwMode="gray">
          <a:xfrm>
            <a:off x="5100048" y="3431524"/>
            <a:ext cx="106565" cy="106565"/>
          </a:xfrm>
          <a:prstGeom prst="ellipse">
            <a:avLst/>
          </a:prstGeom>
          <a:solidFill>
            <a:srgbClr val="2F323B"/>
          </a:solidFill>
          <a:ln w="12700" algn="ctr">
            <a:solidFill>
              <a:srgbClr val="A8A340"/>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80" name="Ellipse 35">
            <a:extLst>
              <a:ext uri="{FF2B5EF4-FFF2-40B4-BE49-F238E27FC236}">
                <a16:creationId xmlns:a16="http://schemas.microsoft.com/office/drawing/2014/main" id="{05776F07-67CA-4387-BB99-931582A75B56}"/>
              </a:ext>
            </a:extLst>
          </p:cNvPr>
          <p:cNvSpPr/>
          <p:nvPr/>
        </p:nvSpPr>
        <p:spPr bwMode="gray">
          <a:xfrm>
            <a:off x="6967228" y="3431524"/>
            <a:ext cx="106565" cy="106565"/>
          </a:xfrm>
          <a:prstGeom prst="ellipse">
            <a:avLst/>
          </a:prstGeom>
          <a:solidFill>
            <a:srgbClr val="2F323B"/>
          </a:solidFill>
          <a:ln w="12700" algn="ctr">
            <a:solidFill>
              <a:srgbClr val="609A7F"/>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81" name="Ellipse 36">
            <a:extLst>
              <a:ext uri="{FF2B5EF4-FFF2-40B4-BE49-F238E27FC236}">
                <a16:creationId xmlns:a16="http://schemas.microsoft.com/office/drawing/2014/main" id="{538C5635-E3CC-440C-AA46-8C11213F8B2F}"/>
              </a:ext>
            </a:extLst>
          </p:cNvPr>
          <p:cNvSpPr/>
          <p:nvPr/>
        </p:nvSpPr>
        <p:spPr bwMode="gray">
          <a:xfrm>
            <a:off x="8834406" y="3431524"/>
            <a:ext cx="106565" cy="106565"/>
          </a:xfrm>
          <a:prstGeom prst="ellipse">
            <a:avLst/>
          </a:prstGeom>
          <a:solidFill>
            <a:schemeClr val="bg1"/>
          </a:solidFill>
          <a:ln w="12700" algn="ctr">
            <a:solidFill>
              <a:srgbClr val="009DE0"/>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82" name="Rectangle: Rounded Corners 27">
            <a:extLst>
              <a:ext uri="{FF2B5EF4-FFF2-40B4-BE49-F238E27FC236}">
                <a16:creationId xmlns:a16="http://schemas.microsoft.com/office/drawing/2014/main" id="{E8C28E1B-7084-485F-B94B-16F8C5874C4D}"/>
              </a:ext>
            </a:extLst>
          </p:cNvPr>
          <p:cNvSpPr/>
          <p:nvPr/>
        </p:nvSpPr>
        <p:spPr bwMode="gray">
          <a:xfrm>
            <a:off x="4240021" y="2677716"/>
            <a:ext cx="1826619" cy="506181"/>
          </a:xfrm>
          <a:prstGeom prst="rect">
            <a:avLst/>
          </a:prstGeom>
          <a:solidFill>
            <a:srgbClr val="A8A340"/>
          </a:solidFill>
          <a:ln w="12700" algn="ctr">
            <a:noFill/>
            <a:miter lim="800000"/>
            <a:headEnd/>
            <a:tailEnd/>
          </a:ln>
        </p:spPr>
        <p:txBody>
          <a:bodyPr lIns="34013" tIns="68026" rIns="34013" bIns="68026" rtlCol="0" anchor="ctr" anchorCtr="0"/>
          <a:lstStyle/>
          <a:p>
            <a:pPr marL="0" marR="0" lvl="0" indent="0" algn="ctr" defTabSz="863752" eaLnBrk="1" fontAlgn="auto" latinLnBrk="0" hangingPunct="1">
              <a:lnSpc>
                <a:spcPct val="95000"/>
              </a:lnSpc>
              <a:spcBef>
                <a:spcPts val="0"/>
              </a:spcBef>
              <a:spcAft>
                <a:spcPts val="0"/>
              </a:spcAft>
              <a:buClr>
                <a:srgbClr val="999999"/>
              </a:buClr>
              <a:buSzPct val="100000"/>
              <a:buFontTx/>
              <a:buNone/>
              <a:tabLst/>
              <a:defRPr/>
            </a:pPr>
            <a:r>
              <a:rPr kumimoji="0" lang="en-US" sz="1600" b="0" i="0" u="none" strike="noStrike" kern="0" cap="none" spc="0" normalizeH="0" baseline="0" noProof="0">
                <a:ln>
                  <a:noFill/>
                </a:ln>
                <a:solidFill>
                  <a:schemeClr val="bg1"/>
                </a:solidFill>
                <a:effectLst/>
                <a:uLnTx/>
                <a:uFillTx/>
                <a:latin typeface="Arial" panose="020B0604020202020204" pitchFamily="34" charset="0"/>
              </a:rPr>
              <a:t>Empowerment</a:t>
            </a:r>
          </a:p>
        </p:txBody>
      </p:sp>
      <p:sp>
        <p:nvSpPr>
          <p:cNvPr id="83" name="Rectangle: Rounded Corners 29">
            <a:extLst>
              <a:ext uri="{FF2B5EF4-FFF2-40B4-BE49-F238E27FC236}">
                <a16:creationId xmlns:a16="http://schemas.microsoft.com/office/drawing/2014/main" id="{0F20C02D-F641-40CD-837E-6908147AA3F8}"/>
              </a:ext>
            </a:extLst>
          </p:cNvPr>
          <p:cNvSpPr/>
          <p:nvPr/>
        </p:nvSpPr>
        <p:spPr bwMode="gray">
          <a:xfrm>
            <a:off x="6107201" y="2677716"/>
            <a:ext cx="1826619" cy="506181"/>
          </a:xfrm>
          <a:prstGeom prst="rect">
            <a:avLst/>
          </a:prstGeom>
          <a:solidFill>
            <a:srgbClr val="609A7F"/>
          </a:solidFill>
          <a:ln w="12700" algn="ctr">
            <a:noFill/>
            <a:miter lim="800000"/>
            <a:headEnd/>
            <a:tailEnd/>
          </a:ln>
        </p:spPr>
        <p:txBody>
          <a:bodyPr lIns="34013" tIns="68026" rIns="34013" bIns="68026" rtlCol="0" anchor="ctr" anchorCtr="0"/>
          <a:lstStyle/>
          <a:p>
            <a:pPr marL="0" marR="0" lvl="0" indent="0" algn="ctr" defTabSz="863752" eaLnBrk="1" fontAlgn="auto" latinLnBrk="0" hangingPunct="1">
              <a:lnSpc>
                <a:spcPct val="95000"/>
              </a:lnSpc>
              <a:spcBef>
                <a:spcPts val="0"/>
              </a:spcBef>
              <a:spcAft>
                <a:spcPts val="0"/>
              </a:spcAft>
              <a:buClr>
                <a:srgbClr val="999999"/>
              </a:buClr>
              <a:buSzPct val="100000"/>
              <a:buFontTx/>
              <a:buNone/>
              <a:tabLst/>
              <a:defRPr/>
            </a:pPr>
            <a:r>
              <a:rPr kumimoji="0" lang="en-US" sz="1600" b="0" i="0" u="none" strike="noStrike" kern="0" cap="none" spc="0" normalizeH="0" baseline="0" noProof="0">
                <a:ln>
                  <a:noFill/>
                </a:ln>
                <a:solidFill>
                  <a:schemeClr val="bg1"/>
                </a:solidFill>
                <a:effectLst/>
                <a:uLnTx/>
                <a:uFillTx/>
                <a:latin typeface="Arial" panose="020B0604020202020204" pitchFamily="34" charset="0"/>
              </a:rPr>
              <a:t>Innovation and </a:t>
            </a:r>
            <a:br>
              <a:rPr kumimoji="0" lang="en-US" sz="1600" b="0" i="0" u="none" strike="noStrike" kern="0" cap="none" spc="0" normalizeH="0" baseline="0" noProof="0">
                <a:ln>
                  <a:noFill/>
                </a:ln>
                <a:solidFill>
                  <a:schemeClr val="bg1"/>
                </a:solidFill>
                <a:effectLst/>
                <a:uLnTx/>
                <a:uFillTx/>
                <a:latin typeface="Arial" panose="020B0604020202020204" pitchFamily="34" charset="0"/>
              </a:rPr>
            </a:br>
            <a:r>
              <a:rPr kumimoji="0" lang="en-US" sz="1600" b="0" i="0" u="none" strike="noStrike" kern="0" cap="none" spc="0" normalizeH="0" baseline="0" noProof="0">
                <a:ln>
                  <a:noFill/>
                </a:ln>
                <a:solidFill>
                  <a:schemeClr val="bg1"/>
                </a:solidFill>
                <a:effectLst/>
                <a:uLnTx/>
                <a:uFillTx/>
                <a:latin typeface="Arial" panose="020B0604020202020204" pitchFamily="34" charset="0"/>
              </a:rPr>
              <a:t>value realization</a:t>
            </a:r>
          </a:p>
        </p:txBody>
      </p:sp>
      <p:sp>
        <p:nvSpPr>
          <p:cNvPr id="84" name="Rectangle: Rounded Corners 31">
            <a:extLst>
              <a:ext uri="{FF2B5EF4-FFF2-40B4-BE49-F238E27FC236}">
                <a16:creationId xmlns:a16="http://schemas.microsoft.com/office/drawing/2014/main" id="{12EC6960-CCEB-42EB-A77B-C432ECAD398E}"/>
              </a:ext>
            </a:extLst>
          </p:cNvPr>
          <p:cNvSpPr/>
          <p:nvPr/>
        </p:nvSpPr>
        <p:spPr bwMode="gray">
          <a:xfrm>
            <a:off x="7974379" y="2677716"/>
            <a:ext cx="1826619" cy="506181"/>
          </a:xfrm>
          <a:prstGeom prst="rect">
            <a:avLst/>
          </a:prstGeom>
          <a:solidFill>
            <a:srgbClr val="009DE0"/>
          </a:solidFill>
          <a:ln w="12700" algn="ctr">
            <a:noFill/>
            <a:miter lim="800000"/>
            <a:headEnd/>
            <a:tailEnd/>
          </a:ln>
        </p:spPr>
        <p:txBody>
          <a:bodyPr lIns="34013" tIns="68026" rIns="34013" bIns="68026" rtlCol="0" anchor="ctr" anchorCtr="0"/>
          <a:lstStyle/>
          <a:p>
            <a:pPr marL="0" marR="0" lvl="0" indent="0" algn="ctr" defTabSz="863752" eaLnBrk="1" fontAlgn="auto" latinLnBrk="0" hangingPunct="1">
              <a:lnSpc>
                <a:spcPct val="95000"/>
              </a:lnSpc>
              <a:spcBef>
                <a:spcPts val="0"/>
              </a:spcBef>
              <a:spcAft>
                <a:spcPts val="0"/>
              </a:spcAft>
              <a:buClr>
                <a:srgbClr val="999999"/>
              </a:buClr>
              <a:buSzPct val="100000"/>
              <a:buFontTx/>
              <a:buNone/>
              <a:tabLst/>
              <a:defRPr/>
            </a:pPr>
            <a:r>
              <a:rPr kumimoji="0" lang="en-US" sz="1600" b="0" i="0" u="none" strike="noStrike" kern="0" cap="none" spc="0" normalizeH="0" baseline="0">
                <a:ln>
                  <a:noFill/>
                </a:ln>
                <a:solidFill>
                  <a:schemeClr val="bg1"/>
                </a:solidFill>
                <a:effectLst/>
                <a:uLnTx/>
                <a:uFillTx/>
                <a:latin typeface="Arial" panose="020B0604020202020204" pitchFamily="34" charset="0"/>
              </a:rPr>
              <a:t>Mission-critical support</a:t>
            </a:r>
          </a:p>
        </p:txBody>
      </p:sp>
      <p:sp>
        <p:nvSpPr>
          <p:cNvPr id="85" name="Rectangle: Rounded Corners 41">
            <a:extLst>
              <a:ext uri="{FF2B5EF4-FFF2-40B4-BE49-F238E27FC236}">
                <a16:creationId xmlns:a16="http://schemas.microsoft.com/office/drawing/2014/main" id="{F6847D27-0F3D-46D3-86BC-746CFCAC4705}"/>
              </a:ext>
            </a:extLst>
          </p:cNvPr>
          <p:cNvSpPr/>
          <p:nvPr/>
        </p:nvSpPr>
        <p:spPr bwMode="gray">
          <a:xfrm>
            <a:off x="2372842" y="2677716"/>
            <a:ext cx="1826619" cy="506181"/>
          </a:xfrm>
          <a:prstGeom prst="rect">
            <a:avLst/>
          </a:prstGeom>
          <a:solidFill>
            <a:srgbClr val="F0AB00"/>
          </a:solidFill>
          <a:ln w="12700" algn="ctr">
            <a:noFill/>
            <a:miter lim="800000"/>
            <a:headEnd/>
            <a:tailEnd/>
          </a:ln>
        </p:spPr>
        <p:txBody>
          <a:bodyPr lIns="34013" tIns="68026" rIns="34013" bIns="68026" rtlCol="0" anchor="ctr" anchorCtr="0"/>
          <a:lstStyle/>
          <a:p>
            <a:pPr marL="0" marR="0" lvl="0" indent="0" algn="ctr" defTabSz="1528062" eaLnBrk="1" fontAlgn="auto" latinLnBrk="0" hangingPunct="1">
              <a:lnSpc>
                <a:spcPct val="95000"/>
              </a:lnSpc>
              <a:spcBef>
                <a:spcPts val="0"/>
              </a:spcBef>
              <a:spcAft>
                <a:spcPts val="0"/>
              </a:spcAft>
              <a:buClr>
                <a:srgbClr val="999999"/>
              </a:buClr>
              <a:buSzPct val="100000"/>
              <a:buFontTx/>
              <a:buNone/>
              <a:tabLst/>
              <a:defRPr/>
            </a:pPr>
            <a:r>
              <a:rPr kumimoji="0" lang="en-US" sz="1600" b="0" i="0" u="none" strike="noStrike" kern="0" cap="none" spc="0" normalizeH="0" baseline="0" noProof="0">
                <a:ln>
                  <a:noFill/>
                </a:ln>
                <a:solidFill>
                  <a:schemeClr val="bg1"/>
                </a:solidFill>
                <a:effectLst/>
                <a:uLnTx/>
                <a:uFillTx/>
                <a:latin typeface="Arial" panose="020B0604020202020204" pitchFamily="34" charset="0"/>
              </a:rPr>
              <a:t>Collaboration</a:t>
            </a:r>
          </a:p>
        </p:txBody>
      </p:sp>
      <p:pic>
        <p:nvPicPr>
          <p:cNvPr id="86" name="Picture 85">
            <a:extLst>
              <a:ext uri="{FF2B5EF4-FFF2-40B4-BE49-F238E27FC236}">
                <a16:creationId xmlns:a16="http://schemas.microsoft.com/office/drawing/2014/main" id="{38528496-D249-422D-B78B-F8CA191DD3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2108" y="2797115"/>
            <a:ext cx="701309" cy="701988"/>
          </a:xfrm>
          <a:prstGeom prst="rect">
            <a:avLst/>
          </a:prstGeom>
          <a:effectLst>
            <a:outerShdw blurRad="50800" dist="38100" algn="l" rotWithShape="0">
              <a:prstClr val="black">
                <a:alpha val="40000"/>
              </a:prstClr>
            </a:outerShdw>
          </a:effectLst>
        </p:spPr>
      </p:pic>
      <p:sp>
        <p:nvSpPr>
          <p:cNvPr id="87" name="Ellipse 33">
            <a:extLst>
              <a:ext uri="{FF2B5EF4-FFF2-40B4-BE49-F238E27FC236}">
                <a16:creationId xmlns:a16="http://schemas.microsoft.com/office/drawing/2014/main" id="{504AA8B4-523C-4678-836E-FCA071C619D8}"/>
              </a:ext>
            </a:extLst>
          </p:cNvPr>
          <p:cNvSpPr/>
          <p:nvPr/>
        </p:nvSpPr>
        <p:spPr bwMode="gray">
          <a:xfrm>
            <a:off x="3237833" y="3431524"/>
            <a:ext cx="106565" cy="106565"/>
          </a:xfrm>
          <a:prstGeom prst="ellipse">
            <a:avLst/>
          </a:prstGeom>
          <a:solidFill>
            <a:schemeClr val="bg1"/>
          </a:solidFill>
          <a:ln w="12700" algn="ctr">
            <a:solidFill>
              <a:schemeClr val="accent1"/>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88" name="Ellipse 34">
            <a:extLst>
              <a:ext uri="{FF2B5EF4-FFF2-40B4-BE49-F238E27FC236}">
                <a16:creationId xmlns:a16="http://schemas.microsoft.com/office/drawing/2014/main" id="{A993BFF2-F9A3-41B3-BF91-D5D26FE5C35B}"/>
              </a:ext>
            </a:extLst>
          </p:cNvPr>
          <p:cNvSpPr/>
          <p:nvPr/>
        </p:nvSpPr>
        <p:spPr bwMode="gray">
          <a:xfrm>
            <a:off x="5105012" y="3431524"/>
            <a:ext cx="106565" cy="106565"/>
          </a:xfrm>
          <a:prstGeom prst="ellipse">
            <a:avLst/>
          </a:prstGeom>
          <a:solidFill>
            <a:schemeClr val="bg1"/>
          </a:solidFill>
          <a:ln w="12700" algn="ctr">
            <a:solidFill>
              <a:srgbClr val="A8A340"/>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sp>
        <p:nvSpPr>
          <p:cNvPr id="89" name="Ellipse 35">
            <a:extLst>
              <a:ext uri="{FF2B5EF4-FFF2-40B4-BE49-F238E27FC236}">
                <a16:creationId xmlns:a16="http://schemas.microsoft.com/office/drawing/2014/main" id="{82CE16E2-A8ED-43AD-AB98-7C7B6B18F50E}"/>
              </a:ext>
            </a:extLst>
          </p:cNvPr>
          <p:cNvSpPr/>
          <p:nvPr/>
        </p:nvSpPr>
        <p:spPr bwMode="gray">
          <a:xfrm>
            <a:off x="6972192" y="3431524"/>
            <a:ext cx="106565" cy="106565"/>
          </a:xfrm>
          <a:prstGeom prst="ellipse">
            <a:avLst/>
          </a:prstGeom>
          <a:solidFill>
            <a:schemeClr val="bg1"/>
          </a:solidFill>
          <a:ln w="12700" algn="ctr">
            <a:solidFill>
              <a:srgbClr val="609A7F"/>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noProof="0" err="1">
              <a:ln>
                <a:noFill/>
              </a:ln>
              <a:solidFill>
                <a:srgbClr val="000000"/>
              </a:solidFill>
              <a:effectLst/>
              <a:uLnTx/>
              <a:uFillTx/>
              <a:latin typeface="Arial" panose="020B0604020202020204" pitchFamily="34" charset="0"/>
              <a:ea typeface="Arial Unicode MS" pitchFamily="34" charset="-128"/>
              <a:cs typeface="Arial Unicode MS" pitchFamily="34" charset="-128"/>
            </a:endParaRPr>
          </a:p>
        </p:txBody>
      </p:sp>
      <p:grpSp>
        <p:nvGrpSpPr>
          <p:cNvPr id="90" name="Group 89">
            <a:extLst>
              <a:ext uri="{FF2B5EF4-FFF2-40B4-BE49-F238E27FC236}">
                <a16:creationId xmlns:a16="http://schemas.microsoft.com/office/drawing/2014/main" id="{8623018E-EBA6-47CB-BBBE-097821D4A8FD}"/>
              </a:ext>
            </a:extLst>
          </p:cNvPr>
          <p:cNvGrpSpPr/>
          <p:nvPr/>
        </p:nvGrpSpPr>
        <p:grpSpPr>
          <a:xfrm>
            <a:off x="4094604" y="5160140"/>
            <a:ext cx="4219837" cy="1171170"/>
            <a:chOff x="3388726" y="5087159"/>
            <a:chExt cx="4219837" cy="1171170"/>
          </a:xfrm>
        </p:grpSpPr>
        <p:cxnSp>
          <p:nvCxnSpPr>
            <p:cNvPr id="91" name="Straight Connector 90">
              <a:extLst>
                <a:ext uri="{FF2B5EF4-FFF2-40B4-BE49-F238E27FC236}">
                  <a16:creationId xmlns:a16="http://schemas.microsoft.com/office/drawing/2014/main" id="{C57F90D2-F79A-4D21-BA3D-6F8548854451}"/>
                </a:ext>
              </a:extLst>
            </p:cNvPr>
            <p:cNvCxnSpPr/>
            <p:nvPr/>
          </p:nvCxnSpPr>
          <p:spPr>
            <a:xfrm>
              <a:off x="3529953" y="5834772"/>
              <a:ext cx="900000" cy="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61FF3D6E-5EDA-48D6-BB49-CB298EC889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58933" y="5087159"/>
              <a:ext cx="665552" cy="665552"/>
            </a:xfrm>
            <a:prstGeom prst="rect">
              <a:avLst/>
            </a:prstGeom>
            <a:effectLst>
              <a:outerShdw blurRad="50800" dist="38100" algn="l" rotWithShape="0">
                <a:prstClr val="black">
                  <a:alpha val="40000"/>
                </a:prstClr>
              </a:outerShdw>
            </a:effectLst>
          </p:spPr>
        </p:pic>
        <p:pic>
          <p:nvPicPr>
            <p:cNvPr id="93" name="Picture 92">
              <a:extLst>
                <a:ext uri="{FF2B5EF4-FFF2-40B4-BE49-F238E27FC236}">
                  <a16:creationId xmlns:a16="http://schemas.microsoft.com/office/drawing/2014/main" id="{33842731-473F-4A2E-9361-13FDA7398D6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80455" y="5120437"/>
              <a:ext cx="598997" cy="598997"/>
            </a:xfrm>
            <a:prstGeom prst="rect">
              <a:avLst/>
            </a:prstGeom>
            <a:effectLst>
              <a:outerShdw blurRad="50800" dist="38100" algn="l" rotWithShape="0">
                <a:prstClr val="black">
                  <a:alpha val="40000"/>
                </a:prstClr>
              </a:outerShdw>
            </a:effectLst>
          </p:spPr>
        </p:pic>
        <p:pic>
          <p:nvPicPr>
            <p:cNvPr id="94" name="Picture 93">
              <a:extLst>
                <a:ext uri="{FF2B5EF4-FFF2-40B4-BE49-F238E27FC236}">
                  <a16:creationId xmlns:a16="http://schemas.microsoft.com/office/drawing/2014/main" id="{57F47C5A-867C-44A6-9763-BD0C6272EE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01267" y="5117737"/>
              <a:ext cx="604397" cy="604397"/>
            </a:xfrm>
            <a:prstGeom prst="rect">
              <a:avLst/>
            </a:prstGeom>
            <a:effectLst>
              <a:outerShdw blurRad="50800" dist="38100" algn="l" rotWithShape="0">
                <a:prstClr val="black">
                  <a:alpha val="40000"/>
                </a:prstClr>
              </a:outerShdw>
            </a:effectLst>
          </p:spPr>
        </p:pic>
        <p:sp>
          <p:nvSpPr>
            <p:cNvPr id="95" name="Rechteck 27">
              <a:extLst>
                <a:ext uri="{FF2B5EF4-FFF2-40B4-BE49-F238E27FC236}">
                  <a16:creationId xmlns:a16="http://schemas.microsoft.com/office/drawing/2014/main" id="{DE6BB91C-AD9B-41A5-B626-AB68F89F0E11}"/>
                </a:ext>
              </a:extLst>
            </p:cNvPr>
            <p:cNvSpPr/>
            <p:nvPr/>
          </p:nvSpPr>
          <p:spPr>
            <a:xfrm>
              <a:off x="4800482" y="5862734"/>
              <a:ext cx="1182455" cy="395595"/>
            </a:xfrm>
            <a:prstGeom prst="rect">
              <a:avLst/>
            </a:prstGeom>
            <a:noFill/>
            <a:ln w="12700">
              <a:noFill/>
            </a:ln>
          </p:spPr>
          <p:txBody>
            <a:bodyPr wrap="square" lIns="0" tIns="0" rIns="0" bIns="0" anchor="t">
              <a:noAutofit/>
            </a:bodyPr>
            <a:lstStyle/>
            <a:p>
              <a:pPr algn="ctr">
                <a:spcBef>
                  <a:spcPts val="600"/>
                </a:spcBef>
              </a:pPr>
              <a:r>
                <a:rPr lang="en-US" sz="1600">
                  <a:solidFill>
                    <a:schemeClr val="accent1"/>
                  </a:solidFill>
                  <a:cs typeface="Arial Unicode MS" panose="020B0604020202020204" pitchFamily="34" charset="-128"/>
                </a:rPr>
                <a:t>Digital core</a:t>
              </a:r>
            </a:p>
          </p:txBody>
        </p:sp>
        <p:sp>
          <p:nvSpPr>
            <p:cNvPr id="96" name="Rechteck 27">
              <a:extLst>
                <a:ext uri="{FF2B5EF4-FFF2-40B4-BE49-F238E27FC236}">
                  <a16:creationId xmlns:a16="http://schemas.microsoft.com/office/drawing/2014/main" id="{493D0050-AA84-4FBB-A9F5-84FB93897ADA}"/>
                </a:ext>
              </a:extLst>
            </p:cNvPr>
            <p:cNvSpPr/>
            <p:nvPr/>
          </p:nvSpPr>
          <p:spPr>
            <a:xfrm>
              <a:off x="6212238" y="5862734"/>
              <a:ext cx="1396325" cy="395595"/>
            </a:xfrm>
            <a:prstGeom prst="rect">
              <a:avLst/>
            </a:prstGeom>
            <a:noFill/>
            <a:ln w="12700">
              <a:noFill/>
            </a:ln>
          </p:spPr>
          <p:txBody>
            <a:bodyPr wrap="square" lIns="0" tIns="0" rIns="0" bIns="0" anchor="t">
              <a:noAutofit/>
            </a:bodyPr>
            <a:lstStyle/>
            <a:p>
              <a:pPr algn="ctr">
                <a:spcBef>
                  <a:spcPts val="600"/>
                </a:spcBef>
              </a:pPr>
              <a:r>
                <a:rPr lang="en-US" sz="1600">
                  <a:solidFill>
                    <a:schemeClr val="accent1"/>
                  </a:solidFill>
                  <a:cs typeface="Arial Unicode MS" panose="020B0604020202020204" pitchFamily="34" charset="-128"/>
                </a:rPr>
                <a:t>Innovations</a:t>
              </a:r>
            </a:p>
          </p:txBody>
        </p:sp>
        <p:cxnSp>
          <p:nvCxnSpPr>
            <p:cNvPr id="97" name="Straight Connector 96">
              <a:extLst>
                <a:ext uri="{FF2B5EF4-FFF2-40B4-BE49-F238E27FC236}">
                  <a16:creationId xmlns:a16="http://schemas.microsoft.com/office/drawing/2014/main" id="{383288A9-C4DF-4B1C-A89C-9C0CF0F6F0C8}"/>
                </a:ext>
              </a:extLst>
            </p:cNvPr>
            <p:cNvCxnSpPr/>
            <p:nvPr/>
          </p:nvCxnSpPr>
          <p:spPr>
            <a:xfrm>
              <a:off x="4941709" y="5834772"/>
              <a:ext cx="900000" cy="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2BEE29C-208B-45B0-B34C-B3A4010859DB}"/>
                </a:ext>
              </a:extLst>
            </p:cNvPr>
            <p:cNvCxnSpPr/>
            <p:nvPr/>
          </p:nvCxnSpPr>
          <p:spPr>
            <a:xfrm>
              <a:off x="6353465" y="5834772"/>
              <a:ext cx="900000" cy="0"/>
            </a:xfrm>
            <a:prstGeom prst="line">
              <a:avLst/>
            </a:prstGeom>
            <a:ln w="127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Rechteck 27">
              <a:extLst>
                <a:ext uri="{FF2B5EF4-FFF2-40B4-BE49-F238E27FC236}">
                  <a16:creationId xmlns:a16="http://schemas.microsoft.com/office/drawing/2014/main" id="{687E9CB4-7D04-4DA3-8106-94F557983A10}"/>
                </a:ext>
              </a:extLst>
            </p:cNvPr>
            <p:cNvSpPr/>
            <p:nvPr/>
          </p:nvSpPr>
          <p:spPr>
            <a:xfrm>
              <a:off x="3388726" y="5862734"/>
              <a:ext cx="1182455" cy="395595"/>
            </a:xfrm>
            <a:prstGeom prst="rect">
              <a:avLst/>
            </a:prstGeom>
            <a:noFill/>
            <a:ln w="12700">
              <a:noFill/>
            </a:ln>
          </p:spPr>
          <p:txBody>
            <a:bodyPr wrap="square" lIns="0" tIns="0" rIns="0" bIns="0" anchor="t">
              <a:noAutofit/>
            </a:bodyPr>
            <a:lstStyle/>
            <a:p>
              <a:pPr marR="5079" indent="11111" algn="ctr">
                <a:lnSpc>
                  <a:spcPct val="100499"/>
                </a:lnSpc>
              </a:pPr>
              <a:r>
                <a:rPr lang="en-US" sz="1600">
                  <a:solidFill>
                    <a:schemeClr val="accent1"/>
                  </a:solidFill>
                  <a:cs typeface="Arial Unicode MS" panose="020B0604020202020204" pitchFamily="34" charset="-128"/>
                </a:rPr>
                <a:t>Cloud</a:t>
              </a:r>
              <a:endParaRPr lang="en-US" sz="1200">
                <a:solidFill>
                  <a:schemeClr val="accent1"/>
                </a:solidFill>
                <a:cs typeface="Arial Unicode MS" panose="020B0604020202020204" pitchFamily="34" charset="-128"/>
              </a:endParaRPr>
            </a:p>
          </p:txBody>
        </p:sp>
      </p:grpSp>
      <p:sp>
        <p:nvSpPr>
          <p:cNvPr id="100" name="Rechteck 27">
            <a:extLst>
              <a:ext uri="{FF2B5EF4-FFF2-40B4-BE49-F238E27FC236}">
                <a16:creationId xmlns:a16="http://schemas.microsoft.com/office/drawing/2014/main" id="{9DF109D8-85AF-4432-9BCD-21681BE03DAB}"/>
              </a:ext>
            </a:extLst>
          </p:cNvPr>
          <p:cNvSpPr/>
          <p:nvPr/>
        </p:nvSpPr>
        <p:spPr>
          <a:xfrm>
            <a:off x="3955688" y="4909684"/>
            <a:ext cx="4283798" cy="250439"/>
          </a:xfrm>
          <a:prstGeom prst="rect">
            <a:avLst/>
          </a:prstGeom>
          <a:noFill/>
          <a:ln w="12700">
            <a:noFill/>
          </a:ln>
        </p:spPr>
        <p:txBody>
          <a:bodyPr wrap="square" lIns="0" tIns="0" rIns="0" bIns="0" anchor="ctr">
            <a:noAutofit/>
          </a:bodyPr>
          <a:lstStyle/>
          <a:p>
            <a:pPr algn="ctr">
              <a:spcBef>
                <a:spcPts val="600"/>
              </a:spcBef>
            </a:pPr>
            <a:r>
              <a:rPr lang="en-US" sz="1600">
                <a:solidFill>
                  <a:schemeClr val="accent1"/>
                </a:solidFill>
                <a:cs typeface="Arial Unicode MS" panose="020B0604020202020204" pitchFamily="34" charset="-128"/>
              </a:rPr>
              <a:t>Intelligent enterprise</a:t>
            </a:r>
          </a:p>
        </p:txBody>
      </p:sp>
      <p:sp>
        <p:nvSpPr>
          <p:cNvPr id="104" name="Rectangle 103">
            <a:extLst>
              <a:ext uri="{FF2B5EF4-FFF2-40B4-BE49-F238E27FC236}">
                <a16:creationId xmlns:a16="http://schemas.microsoft.com/office/drawing/2014/main" id="{417DF526-F933-4180-8499-B0D27FAC77D0}"/>
              </a:ext>
            </a:extLst>
          </p:cNvPr>
          <p:cNvSpPr/>
          <p:nvPr/>
        </p:nvSpPr>
        <p:spPr>
          <a:xfrm>
            <a:off x="2472018" y="4272551"/>
            <a:ext cx="7222416" cy="243886"/>
          </a:xfrm>
          <a:prstGeom prst="rect">
            <a:avLst/>
          </a:prstGeom>
          <a:solidFill>
            <a:schemeClr val="bg1"/>
          </a:solidFill>
          <a:ln w="12700">
            <a:noFill/>
          </a:ln>
        </p:spPr>
        <p:txBody>
          <a:bodyPr wrap="square" lIns="0" tIns="0" rIns="0" bIns="0" anchor="ctr">
            <a:noAutofit/>
          </a:bodyPr>
          <a:lstStyle/>
          <a:p>
            <a:pPr algn="ctr">
              <a:spcBef>
                <a:spcPts val="900"/>
              </a:spcBef>
              <a:buClr>
                <a:srgbClr val="F0AB00"/>
              </a:buClr>
              <a:buSzPct val="100000"/>
            </a:pPr>
            <a:r>
              <a:rPr lang="en-US" sz="1200">
                <a:solidFill>
                  <a:srgbClr val="363E43"/>
                </a:solidFill>
              </a:rPr>
              <a:t>Consumption of innovation I Value realization I Business outcomes I End-to-end optimization</a:t>
            </a:r>
          </a:p>
        </p:txBody>
      </p:sp>
      <p:pic>
        <p:nvPicPr>
          <p:cNvPr id="105" name="Picture 104">
            <a:extLst>
              <a:ext uri="{FF2B5EF4-FFF2-40B4-BE49-F238E27FC236}">
                <a16:creationId xmlns:a16="http://schemas.microsoft.com/office/drawing/2014/main" id="{54458430-AF91-49E7-B689-B8E8715BF32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14440" y="3602935"/>
            <a:ext cx="625732" cy="625732"/>
          </a:xfrm>
          <a:prstGeom prst="rect">
            <a:avLst/>
          </a:prstGeom>
          <a:effectLst>
            <a:outerShdw blurRad="50800" dist="38100" algn="l" rotWithShape="0">
              <a:prstClr val="black">
                <a:alpha val="40000"/>
              </a:prstClr>
            </a:outerShdw>
          </a:effectLst>
        </p:spPr>
      </p:pic>
      <p:grpSp>
        <p:nvGrpSpPr>
          <p:cNvPr id="2" name="Group 1">
            <a:extLst>
              <a:ext uri="{FF2B5EF4-FFF2-40B4-BE49-F238E27FC236}">
                <a16:creationId xmlns:a16="http://schemas.microsoft.com/office/drawing/2014/main" id="{FD842193-F5BB-45E6-813D-10CABA747E0C}"/>
              </a:ext>
            </a:extLst>
          </p:cNvPr>
          <p:cNvGrpSpPr/>
          <p:nvPr/>
        </p:nvGrpSpPr>
        <p:grpSpPr>
          <a:xfrm>
            <a:off x="3955688" y="5034903"/>
            <a:ext cx="4248094" cy="0"/>
            <a:chOff x="3955808" y="5034903"/>
            <a:chExt cx="4248094" cy="0"/>
          </a:xfrm>
        </p:grpSpPr>
        <p:cxnSp>
          <p:nvCxnSpPr>
            <p:cNvPr id="102" name="Gerade Verbindung 2">
              <a:extLst>
                <a:ext uri="{FF2B5EF4-FFF2-40B4-BE49-F238E27FC236}">
                  <a16:creationId xmlns:a16="http://schemas.microsoft.com/office/drawing/2014/main" id="{2B7FE9DE-D090-4D1E-A1E4-A660F9C55DB9}"/>
                </a:ext>
              </a:extLst>
            </p:cNvPr>
            <p:cNvCxnSpPr/>
            <p:nvPr/>
          </p:nvCxnSpPr>
          <p:spPr>
            <a:xfrm flipH="1">
              <a:off x="3955808" y="5034903"/>
              <a:ext cx="1080000" cy="0"/>
            </a:xfrm>
            <a:prstGeom prst="line">
              <a:avLst/>
            </a:prstGeom>
            <a:noFill/>
            <a:ln w="14288" cap="rnd" cmpd="sng" algn="ctr">
              <a:gradFill flip="none" rotWithShape="1">
                <a:gsLst>
                  <a:gs pos="30000">
                    <a:srgbClr val="000000">
                      <a:alpha val="40000"/>
                    </a:srgbClr>
                  </a:gs>
                  <a:gs pos="59500">
                    <a:schemeClr val="tx1">
                      <a:alpha val="60000"/>
                    </a:schemeClr>
                  </a:gs>
                  <a:gs pos="4000">
                    <a:schemeClr val="bg1"/>
                  </a:gs>
                  <a:gs pos="99000">
                    <a:schemeClr val="tx1"/>
                  </a:gs>
                </a:gsLst>
                <a:path path="circle">
                  <a:fillToRect l="100000" t="100000"/>
                </a:path>
                <a:tileRect r="-100000" b="-100000"/>
              </a:gradFill>
              <a:prstDash val="solid"/>
            </a:ln>
            <a:effectLst/>
          </p:spPr>
        </p:cxnSp>
        <p:cxnSp>
          <p:nvCxnSpPr>
            <p:cNvPr id="50" name="Gerade Verbindung 2">
              <a:extLst>
                <a:ext uri="{FF2B5EF4-FFF2-40B4-BE49-F238E27FC236}">
                  <a16:creationId xmlns:a16="http://schemas.microsoft.com/office/drawing/2014/main" id="{5E132581-718F-4A54-9B1B-AF78345B30B6}"/>
                </a:ext>
              </a:extLst>
            </p:cNvPr>
            <p:cNvCxnSpPr>
              <a:cxnSpLocks/>
            </p:cNvCxnSpPr>
            <p:nvPr/>
          </p:nvCxnSpPr>
          <p:spPr>
            <a:xfrm>
              <a:off x="7123902" y="5034903"/>
              <a:ext cx="1080000" cy="0"/>
            </a:xfrm>
            <a:prstGeom prst="line">
              <a:avLst/>
            </a:prstGeom>
            <a:noFill/>
            <a:ln w="14288" cap="rnd" cmpd="sng" algn="ctr">
              <a:gradFill flip="none" rotWithShape="1">
                <a:gsLst>
                  <a:gs pos="30000">
                    <a:srgbClr val="000000">
                      <a:alpha val="40000"/>
                    </a:srgbClr>
                  </a:gs>
                  <a:gs pos="59500">
                    <a:schemeClr val="tx1">
                      <a:alpha val="60000"/>
                    </a:schemeClr>
                  </a:gs>
                  <a:gs pos="4000">
                    <a:schemeClr val="bg1"/>
                  </a:gs>
                  <a:gs pos="99000">
                    <a:schemeClr val="tx1"/>
                  </a:gs>
                </a:gsLst>
                <a:path path="circle">
                  <a:fillToRect l="100000" t="100000"/>
                </a:path>
                <a:tileRect r="-100000" b="-100000"/>
              </a:gradFill>
              <a:prstDash val="solid"/>
            </a:ln>
            <a:effectLst/>
          </p:spPr>
        </p:cxnSp>
      </p:grpSp>
      <p:sp>
        <p:nvSpPr>
          <p:cNvPr id="51" name="Title 1">
            <a:extLst>
              <a:ext uri="{FF2B5EF4-FFF2-40B4-BE49-F238E27FC236}">
                <a16:creationId xmlns:a16="http://schemas.microsoft.com/office/drawing/2014/main" id="{C62D7D73-5091-40C5-B40B-789E94C6541B}"/>
              </a:ext>
            </a:extLst>
          </p:cNvPr>
          <p:cNvSpPr txBox="1">
            <a:spLocks/>
          </p:cNvSpPr>
          <p:nvPr/>
        </p:nvSpPr>
        <p:spPr bwMode="black">
          <a:xfrm>
            <a:off x="503999" y="504000"/>
            <a:ext cx="11186476" cy="738664"/>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dirty="0"/>
              <a:t>SAP Enterprise Support</a:t>
            </a:r>
            <a:br>
              <a:rPr lang="en-US" dirty="0"/>
            </a:br>
            <a:r>
              <a:rPr lang="en-US" b="0" dirty="0"/>
              <a:t>The foundation for customer success</a:t>
            </a:r>
          </a:p>
        </p:txBody>
      </p:sp>
    </p:spTree>
    <p:extLst>
      <p:ext uri="{BB962C8B-B14F-4D97-AF65-F5344CB8AC3E}">
        <p14:creationId xmlns:p14="http://schemas.microsoft.com/office/powerpoint/2010/main" val="808186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a:extLst>
              <a:ext uri="{FF2B5EF4-FFF2-40B4-BE49-F238E27FC236}">
                <a16:creationId xmlns:a16="http://schemas.microsoft.com/office/drawing/2014/main" id="{D522259F-87E9-4333-B3AD-5C3822A1868A}"/>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3524" b="3524"/>
          <a:stretch>
            <a:fillRect/>
          </a:stretch>
        </p:blipFill>
        <p:spPr>
          <a:xfrm>
            <a:off x="0" y="0"/>
            <a:ext cx="4546600" cy="6858000"/>
          </a:xfrm>
          <a:effectLst/>
          <a:scene3d>
            <a:camera prst="orthographicFront"/>
            <a:lightRig rig="threePt" dir="t"/>
          </a:scene3d>
          <a:sp3d>
            <a:bevelT/>
          </a:sp3d>
        </p:spPr>
      </p:pic>
      <p:sp>
        <p:nvSpPr>
          <p:cNvPr id="299" name="Title 298">
            <a:extLst>
              <a:ext uri="{FF2B5EF4-FFF2-40B4-BE49-F238E27FC236}">
                <a16:creationId xmlns:a16="http://schemas.microsoft.com/office/drawing/2014/main" id="{C07B5653-BF35-41A5-BFB2-80C55EEF4CFC}"/>
              </a:ext>
            </a:extLst>
          </p:cNvPr>
          <p:cNvSpPr>
            <a:spLocks noGrp="1"/>
          </p:cNvSpPr>
          <p:nvPr>
            <p:ph type="title"/>
          </p:nvPr>
        </p:nvSpPr>
        <p:spPr/>
        <p:txBody>
          <a:bodyPr/>
          <a:lstStyle/>
          <a:p>
            <a:r>
              <a:rPr lang="en-US" dirty="0">
                <a:solidFill>
                  <a:srgbClr val="363E43"/>
                </a:solidFill>
              </a:rPr>
              <a:t>Innovation &amp; Value Realization</a:t>
            </a:r>
          </a:p>
        </p:txBody>
      </p:sp>
      <p:pic>
        <p:nvPicPr>
          <p:cNvPr id="3" name="Picture Placeholder 2">
            <a:extLst>
              <a:ext uri="{FF2B5EF4-FFF2-40B4-BE49-F238E27FC236}">
                <a16:creationId xmlns:a16="http://schemas.microsoft.com/office/drawing/2014/main" id="{E4899627-E17E-4097-9994-2208795E6AF6}"/>
              </a:ext>
            </a:extLst>
          </p:cNvPr>
          <p:cNvPicPr>
            <a:picLocks noGrp="1" noChangeAspect="1"/>
          </p:cNvPicPr>
          <p:nvPr>
            <p:ph type="pic" sz="quarter" idx="10"/>
          </p:nvPr>
        </p:nvPicPr>
        <p:blipFill>
          <a:blip r:embed="rId4"/>
          <a:srcRect l="63" r="63"/>
          <a:stretch>
            <a:fillRect/>
          </a:stretch>
        </p:blipFill>
        <p:spPr>
          <a:effectLst>
            <a:outerShdw blurRad="50800" dist="38100" algn="l" rotWithShape="0">
              <a:prstClr val="black">
                <a:alpha val="40000"/>
              </a:prstClr>
            </a:outerShdw>
          </a:effectLst>
        </p:spPr>
      </p:pic>
      <p:sp>
        <p:nvSpPr>
          <p:cNvPr id="301" name="Text Placeholder 300">
            <a:extLst>
              <a:ext uri="{FF2B5EF4-FFF2-40B4-BE49-F238E27FC236}">
                <a16:creationId xmlns:a16="http://schemas.microsoft.com/office/drawing/2014/main" id="{3D4E72E1-034E-443A-AC66-A9A44D9D17CC}"/>
              </a:ext>
            </a:extLst>
          </p:cNvPr>
          <p:cNvSpPr>
            <a:spLocks noGrp="1"/>
          </p:cNvSpPr>
          <p:nvPr>
            <p:ph type="body" sz="quarter" idx="11"/>
          </p:nvPr>
        </p:nvSpPr>
        <p:spPr>
          <a:xfrm>
            <a:off x="6227509" y="1010332"/>
            <a:ext cx="5461691" cy="492443"/>
          </a:xfrm>
        </p:spPr>
        <p:txBody>
          <a:bodyPr/>
          <a:lstStyle/>
          <a:p>
            <a:r>
              <a:rPr lang="en-US" dirty="0">
                <a:solidFill>
                  <a:srgbClr val="363E43"/>
                </a:solidFill>
              </a:rPr>
              <a:t>We provide you with tools and proactive services that help in identifying and realizing business value.</a:t>
            </a:r>
            <a:endParaRPr lang="en-US" dirty="0"/>
          </a:p>
        </p:txBody>
      </p:sp>
      <p:sp>
        <p:nvSpPr>
          <p:cNvPr id="302" name="Text Placeholder 301">
            <a:extLst>
              <a:ext uri="{FF2B5EF4-FFF2-40B4-BE49-F238E27FC236}">
                <a16:creationId xmlns:a16="http://schemas.microsoft.com/office/drawing/2014/main" id="{AD946119-F713-41D3-9D8A-1439364F3F5E}"/>
              </a:ext>
            </a:extLst>
          </p:cNvPr>
          <p:cNvSpPr>
            <a:spLocks noGrp="1"/>
          </p:cNvSpPr>
          <p:nvPr>
            <p:ph type="body" sz="quarter" idx="12"/>
          </p:nvPr>
        </p:nvSpPr>
        <p:spPr>
          <a:xfrm>
            <a:off x="5018088" y="2623730"/>
            <a:ext cx="6671112" cy="3072123"/>
          </a:xfrm>
        </p:spPr>
        <p:txBody>
          <a:bodyPr/>
          <a:lstStyle/>
          <a:p>
            <a:pPr marL="285750" lvl="1" indent="-285750" defTabSz="914217" fontAlgn="base">
              <a:spcBef>
                <a:spcPts val="960"/>
              </a:spcBef>
              <a:spcAft>
                <a:spcPct val="0"/>
              </a:spcAft>
              <a:buSzPct val="80000"/>
              <a:buFont typeface="Arial" panose="020B0604020202020204" pitchFamily="34" charset="0"/>
              <a:buChar char="•"/>
              <a:defRPr/>
            </a:pPr>
            <a:r>
              <a:rPr lang="en-US" kern="0" noProof="1">
                <a:solidFill>
                  <a:srgbClr val="363E43"/>
                </a:solidFill>
                <a:ea typeface="Arial Unicode MS" pitchFamily="34" charset="-128"/>
                <a:cs typeface="Arial Unicode MS" pitchFamily="34" charset="-128"/>
              </a:rPr>
              <a:t>Benefit from usually quarterly releases to develop an appropriate strategy that increases feature adoption</a:t>
            </a:r>
          </a:p>
          <a:p>
            <a:pPr marL="285750" lvl="1" indent="-285750" defTabSz="914217" fontAlgn="base">
              <a:spcBef>
                <a:spcPts val="960"/>
              </a:spcBef>
              <a:spcAft>
                <a:spcPct val="0"/>
              </a:spcAft>
              <a:buSzPct val="80000"/>
              <a:buFont typeface="Arial" panose="020B0604020202020204" pitchFamily="34" charset="0"/>
              <a:buChar char="•"/>
              <a:defRPr/>
            </a:pPr>
            <a:r>
              <a:rPr lang="en-US" kern="0" noProof="1">
                <a:solidFill>
                  <a:srgbClr val="363E43"/>
                </a:solidFill>
                <a:ea typeface="Arial Unicode MS" pitchFamily="34" charset="-128"/>
                <a:cs typeface="Arial Unicode MS" pitchFamily="34" charset="-128"/>
              </a:rPr>
              <a:t>Co-innovate with SAP on SAP solution deliverables to become an early adopter of support innovations and to help improve the support offering</a:t>
            </a:r>
          </a:p>
          <a:p>
            <a:pPr marL="285750" lvl="1" indent="-285750" defTabSz="914217" fontAlgn="base">
              <a:spcBef>
                <a:spcPts val="960"/>
              </a:spcBef>
              <a:spcAft>
                <a:spcPct val="0"/>
              </a:spcAft>
              <a:buSzPct val="80000"/>
              <a:buFont typeface="Arial" panose="020B0604020202020204" pitchFamily="34" charset="0"/>
              <a:buChar char="•"/>
              <a:defRPr/>
            </a:pPr>
            <a:r>
              <a:rPr lang="en-US" kern="0" noProof="1">
                <a:solidFill>
                  <a:srgbClr val="363E43"/>
                </a:solidFill>
                <a:ea typeface="Arial Unicode MS" pitchFamily="34" charset="-128"/>
                <a:cs typeface="Arial Unicode MS" pitchFamily="34" charset="-128"/>
              </a:rPr>
              <a:t>Leverage built-in SAP ONE Support capabilities to manage hybrid software landscapes more successfully </a:t>
            </a:r>
          </a:p>
          <a:p>
            <a:pPr marL="285750" lvl="1" indent="-285750" defTabSz="914217" fontAlgn="base">
              <a:spcBef>
                <a:spcPts val="960"/>
              </a:spcBef>
              <a:spcAft>
                <a:spcPct val="0"/>
              </a:spcAft>
              <a:buSzPct val="80000"/>
              <a:buFont typeface="Arial" panose="020B0604020202020204" pitchFamily="34" charset="0"/>
              <a:buChar char="•"/>
              <a:defRPr/>
            </a:pPr>
            <a:r>
              <a:rPr lang="en-US" kern="0" noProof="1">
                <a:solidFill>
                  <a:srgbClr val="363E43"/>
                </a:solidFill>
                <a:ea typeface="Arial Unicode MS" pitchFamily="34" charset="-128"/>
                <a:cs typeface="Arial Unicode MS" pitchFamily="34" charset="-128"/>
              </a:rPr>
              <a:t>Implement and manage hybrid IT landscapes and leverage the full potential with the help of SAP Solution Manager – if already in place to cover the on-premise solution</a:t>
            </a:r>
          </a:p>
        </p:txBody>
      </p:sp>
      <p:sp>
        <p:nvSpPr>
          <p:cNvPr id="303" name="Text Placeholder 302">
            <a:extLst>
              <a:ext uri="{FF2B5EF4-FFF2-40B4-BE49-F238E27FC236}">
                <a16:creationId xmlns:a16="http://schemas.microsoft.com/office/drawing/2014/main" id="{AD24EB30-AE29-4DE1-92BB-CE3A0332FA39}"/>
              </a:ext>
            </a:extLst>
          </p:cNvPr>
          <p:cNvSpPr>
            <a:spLocks noGrp="1"/>
          </p:cNvSpPr>
          <p:nvPr>
            <p:ph type="body" sz="quarter" idx="13"/>
          </p:nvPr>
        </p:nvSpPr>
        <p:spPr>
          <a:noFill/>
        </p:spPr>
        <p:txBody>
          <a:bodyPr anchor="ctr"/>
          <a:lstStyle/>
          <a:p>
            <a:r>
              <a:rPr lang="en-US" kern="0" dirty="0">
                <a:ea typeface="Arial Unicode MS" pitchFamily="34" charset="-128"/>
                <a:cs typeface="Arial Unicode MS" pitchFamily="34" charset="-128"/>
              </a:rPr>
              <a:t>“I want to have a great customer experience, facilitating success and </a:t>
            </a:r>
            <a:r>
              <a:rPr lang="en-US" kern="0" dirty="0">
                <a:solidFill>
                  <a:schemeClr val="accent1"/>
                </a:solidFill>
                <a:ea typeface="Arial Unicode MS" pitchFamily="34" charset="-128"/>
                <a:cs typeface="Arial Unicode MS" pitchFamily="34" charset="-128"/>
              </a:rPr>
              <a:t>rapid adoption </a:t>
            </a:r>
            <a:r>
              <a:rPr lang="en-US" kern="0" dirty="0">
                <a:ea typeface="Arial Unicode MS" pitchFamily="34" charset="-128"/>
                <a:cs typeface="Arial Unicode MS" pitchFamily="34" charset="-128"/>
              </a:rPr>
              <a:t>of innovation.”</a:t>
            </a:r>
          </a:p>
        </p:txBody>
      </p:sp>
    </p:spTree>
    <p:extLst>
      <p:ext uri="{BB962C8B-B14F-4D97-AF65-F5344CB8AC3E}">
        <p14:creationId xmlns:p14="http://schemas.microsoft.com/office/powerpoint/2010/main" val="3193242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D76BF5C-A630-476D-ABC2-5D8692378D7D}"/>
              </a:ext>
            </a:extLst>
          </p:cNvPr>
          <p:cNvSpPr/>
          <p:nvPr/>
        </p:nvSpPr>
        <p:spPr bwMode="gray">
          <a:xfrm>
            <a:off x="802375" y="1839808"/>
            <a:ext cx="4057201" cy="1023519"/>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71983" tIns="71981" rIns="0" bIns="71981" rtlCol="0" anchor="ctr"/>
          <a:lstStyle/>
          <a:p>
            <a:pPr defTabSz="1088558">
              <a:defRPr/>
            </a:pPr>
            <a:r>
              <a:rPr lang="en-US" sz="1400" b="1" dirty="0">
                <a:solidFill>
                  <a:srgbClr val="F0AB00"/>
                </a:solidFill>
                <a:latin typeface="Arial"/>
                <a:sym typeface="Wingdings" panose="05000000000000000000" pitchFamily="2" charset="2"/>
              </a:rPr>
              <a:t>SAP Innovation and Optimization Pathfinder</a:t>
            </a:r>
            <a:br>
              <a:rPr lang="en-US" sz="1400" b="1" dirty="0">
                <a:solidFill>
                  <a:srgbClr val="F0AB00"/>
                </a:solidFill>
                <a:latin typeface="Arial"/>
                <a:sym typeface="Wingdings" panose="05000000000000000000" pitchFamily="2" charset="2"/>
              </a:rPr>
            </a:br>
            <a:r>
              <a:rPr lang="en-US" sz="1400" b="1" dirty="0">
                <a:solidFill>
                  <a:srgbClr val="F0AB00"/>
                </a:solidFill>
                <a:latin typeface="Arial"/>
                <a:sym typeface="Wingdings" panose="05000000000000000000" pitchFamily="2" charset="2"/>
              </a:rPr>
              <a:t>on Spotlight</a:t>
            </a:r>
            <a:br>
              <a:rPr lang="en-US" sz="1400" b="1" dirty="0">
                <a:solidFill>
                  <a:srgbClr val="000000"/>
                </a:solidFill>
                <a:latin typeface="Arial"/>
                <a:sym typeface="Wingdings" panose="05000000000000000000" pitchFamily="2" charset="2"/>
              </a:rPr>
            </a:br>
            <a:r>
              <a:rPr lang="en-US" sz="1200" dirty="0">
                <a:solidFill>
                  <a:srgbClr val="363E43"/>
                </a:solidFill>
                <a:latin typeface="Arial"/>
              </a:rPr>
              <a:t>Innovation recommendations, industry benchmarks, and optimization potentials for business and IT </a:t>
            </a:r>
          </a:p>
          <a:p>
            <a:pPr defTabSz="1088558">
              <a:defRPr/>
            </a:pPr>
            <a:r>
              <a:rPr lang="en-US" sz="1200" dirty="0">
                <a:hlinkClick r:id="rId3"/>
              </a:rPr>
              <a:t>http://www.sap.com/pathfinder</a:t>
            </a:r>
            <a:endParaRPr lang="en-US" sz="1200" b="1" dirty="0">
              <a:solidFill>
                <a:srgbClr val="000000"/>
              </a:solidFill>
              <a:latin typeface="Arial"/>
              <a:sym typeface="Wingdings" panose="05000000000000000000" pitchFamily="2" charset="2"/>
            </a:endParaRPr>
          </a:p>
        </p:txBody>
      </p:sp>
      <p:sp>
        <p:nvSpPr>
          <p:cNvPr id="51" name="Rectangle 50">
            <a:extLst>
              <a:ext uri="{FF2B5EF4-FFF2-40B4-BE49-F238E27FC236}">
                <a16:creationId xmlns:a16="http://schemas.microsoft.com/office/drawing/2014/main" id="{4C65E4FE-FA89-4847-A45E-7CF54D49FE7B}"/>
              </a:ext>
            </a:extLst>
          </p:cNvPr>
          <p:cNvSpPr/>
          <p:nvPr/>
        </p:nvSpPr>
        <p:spPr>
          <a:xfrm>
            <a:off x="505296" y="6354460"/>
            <a:ext cx="8147357" cy="161546"/>
          </a:xfrm>
          <a:prstGeom prst="rect">
            <a:avLst/>
          </a:prstGeom>
        </p:spPr>
        <p:txBody>
          <a:bodyPr wrap="square" lIns="0" tIns="0" rIns="0" bIns="0">
            <a:spAutoFit/>
          </a:bodyPr>
          <a:lstStyle/>
          <a:p>
            <a:pPr defTabSz="1088558"/>
            <a:r>
              <a:rPr lang="en-US" sz="1000" kern="0" dirty="0">
                <a:solidFill>
                  <a:srgbClr val="363E43"/>
                </a:solidFill>
              </a:rPr>
              <a:t>Find more information </a:t>
            </a:r>
            <a:r>
              <a:rPr lang="en-US" sz="1050" dirty="0">
                <a:solidFill>
                  <a:srgbClr val="FFFFFF"/>
                </a:solidFill>
                <a:hlinkClick r:id="rId4"/>
              </a:rPr>
              <a:t>here</a:t>
            </a:r>
            <a:r>
              <a:rPr lang="en-US" sz="1050" dirty="0">
                <a:solidFill>
                  <a:srgbClr val="FFFFFF"/>
                </a:solidFill>
              </a:rPr>
              <a:t>. </a:t>
            </a:r>
            <a:endParaRPr lang="en-US" sz="1800" dirty="0">
              <a:solidFill>
                <a:srgbClr val="000000"/>
              </a:solidFill>
            </a:endParaRPr>
          </a:p>
        </p:txBody>
      </p:sp>
      <p:sp>
        <p:nvSpPr>
          <p:cNvPr id="62" name="Rectangle 61">
            <a:extLst>
              <a:ext uri="{FF2B5EF4-FFF2-40B4-BE49-F238E27FC236}">
                <a16:creationId xmlns:a16="http://schemas.microsoft.com/office/drawing/2014/main" id="{7D8BB9C0-4459-436C-8C47-2D8C0F3FF9E3}"/>
              </a:ext>
            </a:extLst>
          </p:cNvPr>
          <p:cNvSpPr/>
          <p:nvPr/>
        </p:nvSpPr>
        <p:spPr bwMode="gray">
          <a:xfrm>
            <a:off x="7477895" y="3582090"/>
            <a:ext cx="3766787" cy="791817"/>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71983" tIns="35992" rIns="71983" bIns="35992" rtlCol="0" anchor="ctr"/>
          <a:lstStyle/>
          <a:p>
            <a:pPr defTabSz="1088558" fontAlgn="base">
              <a:buClr>
                <a:srgbClr val="F0AB00"/>
              </a:buClr>
              <a:buSzPct val="80000"/>
            </a:pPr>
            <a:r>
              <a:rPr lang="en-US" sz="1400" b="1" dirty="0">
                <a:solidFill>
                  <a:srgbClr val="F0AB00"/>
                </a:solidFill>
                <a:latin typeface="Arial"/>
              </a:rPr>
              <a:t>SAP Roadmap Explorer</a:t>
            </a:r>
          </a:p>
          <a:p>
            <a:pPr defTabSz="1088558" fontAlgn="base">
              <a:buClr>
                <a:srgbClr val="F0AB00"/>
              </a:buClr>
              <a:buSzPct val="80000"/>
            </a:pPr>
            <a:r>
              <a:rPr lang="en-US" sz="1200" dirty="0">
                <a:solidFill>
                  <a:srgbClr val="363E43"/>
                </a:solidFill>
                <a:latin typeface="Arial"/>
              </a:rPr>
              <a:t>Roadmap of software innovations</a:t>
            </a:r>
          </a:p>
          <a:p>
            <a:pPr defTabSz="1088558" fontAlgn="base">
              <a:buClr>
                <a:srgbClr val="F0AB00"/>
              </a:buClr>
              <a:buSzPct val="80000"/>
            </a:pPr>
            <a:r>
              <a:rPr lang="en-US" sz="1200" kern="0" dirty="0">
                <a:ea typeface="Arial Unicode MS" pitchFamily="34" charset="-128"/>
                <a:cs typeface="Arial Unicode MS" pitchFamily="34" charset="-128"/>
                <a:hlinkClick r:id="rId5"/>
              </a:rPr>
              <a:t>http://www.sap.com/innovationdiscovery</a:t>
            </a:r>
            <a:endParaRPr lang="en-US" sz="1200" dirty="0">
              <a:solidFill>
                <a:srgbClr val="000000"/>
              </a:solidFill>
              <a:latin typeface="Arial"/>
              <a:ea typeface="Calibri" panose="020F0502020204030204" pitchFamily="34" charset="0"/>
            </a:endParaRPr>
          </a:p>
        </p:txBody>
      </p:sp>
      <p:sp>
        <p:nvSpPr>
          <p:cNvPr id="63" name="Rectangle 62">
            <a:extLst>
              <a:ext uri="{FF2B5EF4-FFF2-40B4-BE49-F238E27FC236}">
                <a16:creationId xmlns:a16="http://schemas.microsoft.com/office/drawing/2014/main" id="{C8C60C17-8E1C-447A-80E3-8C102FD0152E}"/>
              </a:ext>
            </a:extLst>
          </p:cNvPr>
          <p:cNvSpPr/>
          <p:nvPr/>
        </p:nvSpPr>
        <p:spPr bwMode="gray">
          <a:xfrm>
            <a:off x="7477895" y="1619999"/>
            <a:ext cx="3766787" cy="646913"/>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71983" tIns="35992" rIns="71983" bIns="35992" rtlCol="0" anchor="ctr"/>
          <a:lstStyle/>
          <a:p>
            <a:pPr defTabSz="1088558" fontAlgn="base">
              <a:buClr>
                <a:srgbClr val="F0AB00"/>
              </a:buClr>
              <a:buSzPct val="80000"/>
            </a:pPr>
            <a:r>
              <a:rPr lang="en-US" sz="1400" b="1" dirty="0">
                <a:solidFill>
                  <a:srgbClr val="F0AB00"/>
                </a:solidFill>
                <a:latin typeface="Arial"/>
              </a:rPr>
              <a:t>Process Discovery</a:t>
            </a:r>
          </a:p>
          <a:p>
            <a:pPr defTabSz="1088558" fontAlgn="base">
              <a:buClr>
                <a:srgbClr val="F0AB00"/>
              </a:buClr>
              <a:buSzPct val="80000"/>
            </a:pPr>
            <a:r>
              <a:rPr lang="en-US" sz="1200" dirty="0">
                <a:solidFill>
                  <a:srgbClr val="363E43"/>
                </a:solidFill>
                <a:latin typeface="Arial"/>
              </a:rPr>
              <a:t>SAP S/4HANA recommendations</a:t>
            </a:r>
          </a:p>
          <a:p>
            <a:pPr defTabSz="1088558" fontAlgn="base">
              <a:buClr>
                <a:srgbClr val="F0AB00"/>
              </a:buClr>
              <a:buSzPct val="80000"/>
            </a:pPr>
            <a:r>
              <a:rPr lang="en-US" sz="1200" kern="0" dirty="0">
                <a:ea typeface="Arial Unicode MS" pitchFamily="34" charset="-128"/>
                <a:cs typeface="Arial Unicode MS" pitchFamily="34" charset="-128"/>
                <a:hlinkClick r:id="rId6"/>
              </a:rPr>
              <a:t>www.s4hana.com</a:t>
            </a:r>
            <a:endParaRPr lang="en-US" sz="1200" kern="0" dirty="0">
              <a:ea typeface="Arial Unicode MS" pitchFamily="34" charset="-128"/>
              <a:cs typeface="Arial Unicode MS" pitchFamily="34" charset="-128"/>
            </a:endParaRPr>
          </a:p>
        </p:txBody>
      </p:sp>
      <p:sp>
        <p:nvSpPr>
          <p:cNvPr id="79" name="Rectangle 78">
            <a:extLst>
              <a:ext uri="{FF2B5EF4-FFF2-40B4-BE49-F238E27FC236}">
                <a16:creationId xmlns:a16="http://schemas.microsoft.com/office/drawing/2014/main" id="{1321AF4A-861F-4C7D-BA10-73009A03FA42}"/>
              </a:ext>
            </a:extLst>
          </p:cNvPr>
          <p:cNvSpPr/>
          <p:nvPr/>
        </p:nvSpPr>
        <p:spPr bwMode="gray">
          <a:xfrm>
            <a:off x="7477895" y="2601045"/>
            <a:ext cx="3766787" cy="791817"/>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71983" tIns="35992" rIns="71983" bIns="35992" rtlCol="0" anchor="ctr"/>
          <a:lstStyle/>
          <a:p>
            <a:pPr defTabSz="1088558" fontAlgn="base">
              <a:buClr>
                <a:srgbClr val="F0AB00"/>
              </a:buClr>
              <a:buSzPct val="80000"/>
            </a:pPr>
            <a:r>
              <a:rPr lang="en-US" sz="1400" b="1" dirty="0">
                <a:solidFill>
                  <a:srgbClr val="F0AB00"/>
                </a:solidFill>
                <a:latin typeface="Arial"/>
              </a:rPr>
              <a:t>SAP Fiori Apps Library – Recommendations Self Service</a:t>
            </a:r>
          </a:p>
          <a:p>
            <a:pPr defTabSz="1088558" fontAlgn="base">
              <a:buClr>
                <a:srgbClr val="F0AB00"/>
              </a:buClr>
              <a:buSzPct val="80000"/>
            </a:pPr>
            <a:r>
              <a:rPr lang="en-US" sz="1200" dirty="0">
                <a:solidFill>
                  <a:srgbClr val="363E43"/>
                </a:solidFill>
                <a:latin typeface="Arial"/>
              </a:rPr>
              <a:t>Improvement through SAP Fiori Apps</a:t>
            </a:r>
          </a:p>
          <a:p>
            <a:pPr defTabSz="1088558" fontAlgn="base">
              <a:buClr>
                <a:srgbClr val="F0AB00"/>
              </a:buClr>
              <a:buSzPct val="80000"/>
            </a:pPr>
            <a:r>
              <a:rPr lang="en-US" sz="1200" kern="0" dirty="0">
                <a:ea typeface="Arial Unicode MS" pitchFamily="34" charset="-128"/>
                <a:cs typeface="Arial Unicode MS" pitchFamily="34" charset="-128"/>
                <a:hlinkClick r:id="rId7"/>
              </a:rPr>
              <a:t>http://www.sap.com/fiori-apps-library</a:t>
            </a:r>
            <a:br>
              <a:rPr lang="en-US" sz="1200" kern="0" dirty="0">
                <a:ea typeface="Arial Unicode MS" pitchFamily="34" charset="-128"/>
                <a:cs typeface="Arial Unicode MS" pitchFamily="34" charset="-128"/>
              </a:rPr>
            </a:br>
            <a:endParaRPr lang="en-US" sz="1200" dirty="0">
              <a:solidFill>
                <a:srgbClr val="000000"/>
              </a:solidFill>
              <a:latin typeface="Arial"/>
              <a:ea typeface="Calibri" panose="020F0502020204030204" pitchFamily="34" charset="0"/>
            </a:endParaRPr>
          </a:p>
        </p:txBody>
      </p:sp>
      <p:sp>
        <p:nvSpPr>
          <p:cNvPr id="80" name="Oval 79">
            <a:extLst>
              <a:ext uri="{FF2B5EF4-FFF2-40B4-BE49-F238E27FC236}">
                <a16:creationId xmlns:a16="http://schemas.microsoft.com/office/drawing/2014/main" id="{04DF890C-D5DE-4F2E-88AF-CD2EA7CF4E90}"/>
              </a:ext>
            </a:extLst>
          </p:cNvPr>
          <p:cNvSpPr/>
          <p:nvPr/>
        </p:nvSpPr>
        <p:spPr bwMode="gray">
          <a:xfrm>
            <a:off x="6570457" y="3661602"/>
            <a:ext cx="49982" cy="49982"/>
          </a:xfrm>
          <a:prstGeom prst="ellipse">
            <a:avLst/>
          </a:prstGeom>
          <a:solidFill>
            <a:schemeClr val="bg1"/>
          </a:solidFill>
          <a:ln w="6350" algn="ctr">
            <a:noFill/>
            <a:miter lim="800000"/>
            <a:headEnd/>
            <a:tailEnd/>
          </a:ln>
        </p:spPr>
        <p:txBody>
          <a:bodyPr lIns="89958" tIns="71966" rIns="89958" bIns="71966" rtlCol="0" anchor="ctr"/>
          <a:lstStyle/>
          <a:p>
            <a:pPr algn="ctr" defTabSz="914034" fontAlgn="base">
              <a:spcBef>
                <a:spcPct val="50000"/>
              </a:spcBef>
              <a:spcAft>
                <a:spcPct val="0"/>
              </a:spcAft>
              <a:buClr>
                <a:srgbClr val="F0AB00"/>
              </a:buClr>
              <a:buSzPct val="80000"/>
            </a:pPr>
            <a:endParaRPr lang="de-DE" sz="1800" kern="0" err="1">
              <a:solidFill>
                <a:srgbClr val="000000"/>
              </a:solidFill>
              <a:ea typeface="Arial Unicode MS" pitchFamily="34" charset="-128"/>
              <a:cs typeface="Arial Unicode MS" pitchFamily="34" charset="-128"/>
            </a:endParaRPr>
          </a:p>
        </p:txBody>
      </p:sp>
      <p:sp>
        <p:nvSpPr>
          <p:cNvPr id="81" name="Rectangle 80">
            <a:extLst>
              <a:ext uri="{FF2B5EF4-FFF2-40B4-BE49-F238E27FC236}">
                <a16:creationId xmlns:a16="http://schemas.microsoft.com/office/drawing/2014/main" id="{9E169A6B-196B-4645-A8E9-C15F25F5567D}"/>
              </a:ext>
            </a:extLst>
          </p:cNvPr>
          <p:cNvSpPr/>
          <p:nvPr/>
        </p:nvSpPr>
        <p:spPr bwMode="gray">
          <a:xfrm>
            <a:off x="7477895" y="5542959"/>
            <a:ext cx="4338960" cy="791817"/>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71983" tIns="35992" rIns="71983" bIns="35992" rtlCol="0" anchor="ctr"/>
          <a:lstStyle/>
          <a:p>
            <a:pPr defTabSz="1088558">
              <a:defRPr/>
            </a:pPr>
            <a:r>
              <a:rPr lang="en-US" sz="1400" b="1" dirty="0">
                <a:solidFill>
                  <a:srgbClr val="F0AB00"/>
                </a:solidFill>
              </a:rPr>
              <a:t>SAP Readiness Check </a:t>
            </a:r>
            <a:br>
              <a:rPr lang="en-US" sz="1400" b="1" dirty="0">
                <a:solidFill>
                  <a:srgbClr val="F0AB00"/>
                </a:solidFill>
              </a:rPr>
            </a:br>
            <a:r>
              <a:rPr lang="en-US" sz="1200" dirty="0">
                <a:solidFill>
                  <a:srgbClr val="363E43"/>
                </a:solidFill>
                <a:latin typeface="Arial"/>
              </a:rPr>
              <a:t>Identification of prerequisites to a migration to SAP S/4HANA</a:t>
            </a:r>
          </a:p>
          <a:p>
            <a:pPr defTabSz="1088558" fontAlgn="base">
              <a:buClr>
                <a:srgbClr val="F0AB00"/>
              </a:buClr>
              <a:buSzPct val="80000"/>
            </a:pPr>
            <a:r>
              <a:rPr lang="en-US" sz="1200" dirty="0">
                <a:solidFill>
                  <a:srgbClr val="F0AB00"/>
                </a:solidFill>
                <a:ea typeface="Calibri" panose="020F0502020204030204" pitchFamily="34" charset="0"/>
                <a:hlinkClick r:id="rId8"/>
              </a:rPr>
              <a:t>https://help.sap.com/viewer/p/SAP_READINESS_CHECK</a:t>
            </a:r>
            <a:r>
              <a:rPr lang="en-US" sz="1200" dirty="0">
                <a:solidFill>
                  <a:srgbClr val="F0AB00"/>
                </a:solidFill>
                <a:ea typeface="Calibri" panose="020F0502020204030204" pitchFamily="34" charset="0"/>
              </a:rPr>
              <a:t> </a:t>
            </a:r>
          </a:p>
        </p:txBody>
      </p:sp>
      <p:sp>
        <p:nvSpPr>
          <p:cNvPr id="93" name="Rectangle 92">
            <a:extLst>
              <a:ext uri="{FF2B5EF4-FFF2-40B4-BE49-F238E27FC236}">
                <a16:creationId xmlns:a16="http://schemas.microsoft.com/office/drawing/2014/main" id="{016F736C-E2BE-43B1-B87B-66F0F1E9A689}"/>
              </a:ext>
            </a:extLst>
          </p:cNvPr>
          <p:cNvSpPr/>
          <p:nvPr/>
        </p:nvSpPr>
        <p:spPr bwMode="gray">
          <a:xfrm>
            <a:off x="7481597" y="4582830"/>
            <a:ext cx="4338961" cy="791817"/>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71983" tIns="35992" rIns="71983" bIns="35992" rtlCol="0" anchor="ctr"/>
          <a:lstStyle/>
          <a:p>
            <a:pPr defTabSz="1088558" fontAlgn="base">
              <a:buClr>
                <a:srgbClr val="F0AB00"/>
              </a:buClr>
              <a:buSzPct val="80000"/>
            </a:pPr>
            <a:r>
              <a:rPr lang="en-US" sz="1400" b="1" dirty="0">
                <a:solidFill>
                  <a:srgbClr val="F0AB00"/>
                </a:solidFill>
              </a:rPr>
              <a:t>SAP Transformation Navigator</a:t>
            </a:r>
            <a:br>
              <a:rPr lang="en-US" sz="1400" b="1" dirty="0">
                <a:solidFill>
                  <a:srgbClr val="F0AB00"/>
                </a:solidFill>
              </a:rPr>
            </a:br>
            <a:r>
              <a:rPr lang="gd-GB" sz="1200" dirty="0">
                <a:solidFill>
                  <a:srgbClr val="363E43"/>
                </a:solidFill>
                <a:latin typeface="Arial"/>
              </a:rPr>
              <a:t>Creation of the plan for </a:t>
            </a:r>
            <a:r>
              <a:rPr lang="en-HK" sz="1200" dirty="0">
                <a:solidFill>
                  <a:srgbClr val="363E43"/>
                </a:solidFill>
                <a:latin typeface="Arial"/>
              </a:rPr>
              <a:t>your digital transformation journey</a:t>
            </a:r>
            <a:r>
              <a:rPr lang="en-US" sz="1200" dirty="0">
                <a:solidFill>
                  <a:srgbClr val="363E43"/>
                </a:solidFill>
                <a:latin typeface="Arial"/>
              </a:rPr>
              <a:t> </a:t>
            </a:r>
          </a:p>
          <a:p>
            <a:pPr defTabSz="1088558" fontAlgn="base">
              <a:buClr>
                <a:srgbClr val="F0AB00"/>
              </a:buClr>
              <a:buSzPct val="80000"/>
            </a:pPr>
            <a:r>
              <a:rPr lang="en-US" sz="1200" kern="0" dirty="0">
                <a:ea typeface="Arial Unicode MS" pitchFamily="34" charset="-128"/>
                <a:cs typeface="Arial Unicode MS" pitchFamily="34" charset="-128"/>
                <a:hlinkClick r:id="rId9"/>
              </a:rPr>
              <a:t>http://www.sap.com/transformationnavigator</a:t>
            </a:r>
            <a:endParaRPr lang="en-US" sz="1200" kern="0" dirty="0">
              <a:ea typeface="Arial Unicode MS" pitchFamily="34" charset="-128"/>
              <a:cs typeface="Arial Unicode MS" pitchFamily="34" charset="-128"/>
            </a:endParaRPr>
          </a:p>
        </p:txBody>
      </p:sp>
      <p:pic>
        <p:nvPicPr>
          <p:cNvPr id="94" name="Picture 93">
            <a:extLst>
              <a:ext uri="{FF2B5EF4-FFF2-40B4-BE49-F238E27FC236}">
                <a16:creationId xmlns:a16="http://schemas.microsoft.com/office/drawing/2014/main" id="{EFFCB1B6-8B56-4D74-89D8-A54B926103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70128" y="2673028"/>
            <a:ext cx="647850" cy="647850"/>
          </a:xfrm>
          <a:prstGeom prst="rect">
            <a:avLst/>
          </a:prstGeom>
        </p:spPr>
      </p:pic>
      <p:pic>
        <p:nvPicPr>
          <p:cNvPr id="95" name="Picture 94">
            <a:extLst>
              <a:ext uri="{FF2B5EF4-FFF2-40B4-BE49-F238E27FC236}">
                <a16:creationId xmlns:a16="http://schemas.microsoft.com/office/drawing/2014/main" id="{5A87CF5D-2F91-4E8B-B734-5CCCDD425B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0128" y="3654074"/>
            <a:ext cx="647850" cy="647850"/>
          </a:xfrm>
          <a:prstGeom prst="rect">
            <a:avLst/>
          </a:prstGeom>
        </p:spPr>
      </p:pic>
      <p:pic>
        <p:nvPicPr>
          <p:cNvPr id="96" name="Picture 95">
            <a:extLst>
              <a:ext uri="{FF2B5EF4-FFF2-40B4-BE49-F238E27FC236}">
                <a16:creationId xmlns:a16="http://schemas.microsoft.com/office/drawing/2014/main" id="{6FA3BF94-77D3-4643-BB9B-A70DFECAE3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70128" y="4578694"/>
            <a:ext cx="719833" cy="719833"/>
          </a:xfrm>
          <a:prstGeom prst="rect">
            <a:avLst/>
          </a:prstGeom>
        </p:spPr>
      </p:pic>
      <p:cxnSp>
        <p:nvCxnSpPr>
          <p:cNvPr id="97" name="Straight Connector 96">
            <a:extLst>
              <a:ext uri="{FF2B5EF4-FFF2-40B4-BE49-F238E27FC236}">
                <a16:creationId xmlns:a16="http://schemas.microsoft.com/office/drawing/2014/main" id="{41EFC7B7-30DE-4001-968B-C87624296524}"/>
              </a:ext>
            </a:extLst>
          </p:cNvPr>
          <p:cNvCxnSpPr>
            <a:cxnSpLocks/>
          </p:cNvCxnSpPr>
          <p:nvPr/>
        </p:nvCxnSpPr>
        <p:spPr>
          <a:xfrm flipV="1">
            <a:off x="5586058" y="2017000"/>
            <a:ext cx="0" cy="3923092"/>
          </a:xfrm>
          <a:prstGeom prst="line">
            <a:avLst/>
          </a:prstGeom>
          <a:ln w="12700" cap="rnd">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E473C20-B5D5-4FCF-8C86-CB9ECF157E59}"/>
              </a:ext>
            </a:extLst>
          </p:cNvPr>
          <p:cNvCxnSpPr>
            <a:cxnSpLocks/>
          </p:cNvCxnSpPr>
          <p:nvPr/>
        </p:nvCxnSpPr>
        <p:spPr>
          <a:xfrm>
            <a:off x="5737023" y="2015907"/>
            <a:ext cx="575520" cy="0"/>
          </a:xfrm>
          <a:prstGeom prst="line">
            <a:avLst/>
          </a:prstGeom>
          <a:ln w="12700" cap="rnd">
            <a:gradFill flip="none" rotWithShape="1">
              <a:gsLst>
                <a:gs pos="74000">
                  <a:srgbClr val="5D5D5D"/>
                </a:gs>
                <a:gs pos="0">
                  <a:schemeClr val="accent1">
                    <a:lumMod val="0"/>
                    <a:lumOff val="100000"/>
                  </a:schemeClr>
                </a:gs>
                <a:gs pos="100000">
                  <a:schemeClr val="bg1"/>
                </a:gs>
                <a:gs pos="0">
                  <a:schemeClr val="tx1"/>
                </a:gs>
              </a:gsLst>
              <a:lin ang="0" scaled="1"/>
              <a:tileRect/>
            </a:gra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FD2BEC63-632D-4686-BC84-0B72E28B7B80}"/>
              </a:ext>
            </a:extLst>
          </p:cNvPr>
          <p:cNvGrpSpPr/>
          <p:nvPr/>
        </p:nvGrpSpPr>
        <p:grpSpPr>
          <a:xfrm>
            <a:off x="6290169" y="5422545"/>
            <a:ext cx="1007767" cy="1007767"/>
            <a:chOff x="2437061" y="1043169"/>
            <a:chExt cx="3051054" cy="3051054"/>
          </a:xfrm>
        </p:grpSpPr>
        <p:pic>
          <p:nvPicPr>
            <p:cNvPr id="100" name="Picture 99">
              <a:extLst>
                <a:ext uri="{FF2B5EF4-FFF2-40B4-BE49-F238E27FC236}">
                  <a16:creationId xmlns:a16="http://schemas.microsoft.com/office/drawing/2014/main" id="{34BFA783-6E27-44C6-BB16-F9AC396201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7061" y="1043169"/>
              <a:ext cx="3051054" cy="3051054"/>
            </a:xfrm>
            <a:prstGeom prst="rect">
              <a:avLst/>
            </a:prstGeom>
          </p:spPr>
        </p:pic>
        <p:sp>
          <p:nvSpPr>
            <p:cNvPr id="101" name="Rectangle 100">
              <a:extLst>
                <a:ext uri="{FF2B5EF4-FFF2-40B4-BE49-F238E27FC236}">
                  <a16:creationId xmlns:a16="http://schemas.microsoft.com/office/drawing/2014/main" id="{249DBBD7-DF3F-455A-8951-ACFC2F5A9FFF}"/>
                </a:ext>
              </a:extLst>
            </p:cNvPr>
            <p:cNvSpPr/>
            <p:nvPr/>
          </p:nvSpPr>
          <p:spPr bwMode="gray">
            <a:xfrm>
              <a:off x="3412841" y="2004969"/>
              <a:ext cx="1264020" cy="1329654"/>
            </a:xfrm>
            <a:prstGeom prst="rect">
              <a:avLst/>
            </a:prstGeom>
            <a:solidFill>
              <a:schemeClr val="bg1"/>
            </a:solidFill>
            <a:ln w="2540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err="1">
                <a:solidFill>
                  <a:srgbClr val="000000"/>
                </a:solidFill>
                <a:ea typeface="Arial Unicode MS" pitchFamily="34" charset="-128"/>
                <a:cs typeface="Arial Unicode MS" pitchFamily="34" charset="-128"/>
              </a:endParaRPr>
            </a:p>
          </p:txBody>
        </p:sp>
        <p:grpSp>
          <p:nvGrpSpPr>
            <p:cNvPr id="102" name="Group 10">
              <a:extLst>
                <a:ext uri="{FF2B5EF4-FFF2-40B4-BE49-F238E27FC236}">
                  <a16:creationId xmlns:a16="http://schemas.microsoft.com/office/drawing/2014/main" id="{067B9ADA-77D6-4A40-82D3-64E756B3AE42}"/>
                </a:ext>
              </a:extLst>
            </p:cNvPr>
            <p:cNvGrpSpPr>
              <a:grpSpLocks noChangeAspect="1"/>
            </p:cNvGrpSpPr>
            <p:nvPr/>
          </p:nvGrpSpPr>
          <p:grpSpPr bwMode="auto">
            <a:xfrm>
              <a:off x="3531938" y="2100131"/>
              <a:ext cx="1012736" cy="1139330"/>
              <a:chOff x="536" y="488"/>
              <a:chExt cx="851" cy="971"/>
            </a:xfrm>
          </p:grpSpPr>
          <p:sp>
            <p:nvSpPr>
              <p:cNvPr id="103" name="Freeform 11">
                <a:extLst>
                  <a:ext uri="{FF2B5EF4-FFF2-40B4-BE49-F238E27FC236}">
                    <a16:creationId xmlns:a16="http://schemas.microsoft.com/office/drawing/2014/main" id="{47EFD657-CA2C-4601-ACDE-C41236B5C1D6}"/>
                  </a:ext>
                </a:extLst>
              </p:cNvPr>
              <p:cNvSpPr>
                <a:spLocks/>
              </p:cNvSpPr>
              <p:nvPr/>
            </p:nvSpPr>
            <p:spPr bwMode="auto">
              <a:xfrm>
                <a:off x="536" y="488"/>
                <a:ext cx="851" cy="971"/>
              </a:xfrm>
              <a:custGeom>
                <a:avLst/>
                <a:gdLst>
                  <a:gd name="T0" fmla="*/ 2292 w 4285"/>
                  <a:gd name="T1" fmla="*/ 55 h 4885"/>
                  <a:gd name="T2" fmla="*/ 4135 w 4285"/>
                  <a:gd name="T3" fmla="*/ 1119 h 4885"/>
                  <a:gd name="T4" fmla="*/ 4285 w 4285"/>
                  <a:gd name="T5" fmla="*/ 1379 h 4885"/>
                  <a:gd name="T6" fmla="*/ 4285 w 4285"/>
                  <a:gd name="T7" fmla="*/ 3506 h 4885"/>
                  <a:gd name="T8" fmla="*/ 4135 w 4285"/>
                  <a:gd name="T9" fmla="*/ 3766 h 4885"/>
                  <a:gd name="T10" fmla="*/ 2292 w 4285"/>
                  <a:gd name="T11" fmla="*/ 4830 h 4885"/>
                  <a:gd name="T12" fmla="*/ 1992 w 4285"/>
                  <a:gd name="T13" fmla="*/ 4830 h 4885"/>
                  <a:gd name="T14" fmla="*/ 150 w 4285"/>
                  <a:gd name="T15" fmla="*/ 3766 h 4885"/>
                  <a:gd name="T16" fmla="*/ 0 w 4285"/>
                  <a:gd name="T17" fmla="*/ 3506 h 4885"/>
                  <a:gd name="T18" fmla="*/ 0 w 4285"/>
                  <a:gd name="T19" fmla="*/ 1379 h 4885"/>
                  <a:gd name="T20" fmla="*/ 150 w 4285"/>
                  <a:gd name="T21" fmla="*/ 1119 h 4885"/>
                  <a:gd name="T22" fmla="*/ 1992 w 4285"/>
                  <a:gd name="T23" fmla="*/ 55 h 4885"/>
                  <a:gd name="T24" fmla="*/ 2292 w 4285"/>
                  <a:gd name="T25" fmla="*/ 55 h 4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5" h="4885">
                    <a:moveTo>
                      <a:pt x="2292" y="55"/>
                    </a:moveTo>
                    <a:lnTo>
                      <a:pt x="4135" y="1119"/>
                    </a:lnTo>
                    <a:cubicBezTo>
                      <a:pt x="4230" y="1174"/>
                      <a:pt x="4285" y="1268"/>
                      <a:pt x="4285" y="1379"/>
                    </a:cubicBezTo>
                    <a:lnTo>
                      <a:pt x="4285" y="3506"/>
                    </a:lnTo>
                    <a:cubicBezTo>
                      <a:pt x="4285" y="3616"/>
                      <a:pt x="4230" y="3711"/>
                      <a:pt x="4135" y="3766"/>
                    </a:cubicBezTo>
                    <a:lnTo>
                      <a:pt x="2292" y="4830"/>
                    </a:lnTo>
                    <a:cubicBezTo>
                      <a:pt x="2197" y="4885"/>
                      <a:pt x="2088" y="4885"/>
                      <a:pt x="1992" y="4830"/>
                    </a:cubicBezTo>
                    <a:lnTo>
                      <a:pt x="150" y="3766"/>
                    </a:lnTo>
                    <a:cubicBezTo>
                      <a:pt x="54" y="3711"/>
                      <a:pt x="0" y="3616"/>
                      <a:pt x="0" y="3506"/>
                    </a:cubicBezTo>
                    <a:lnTo>
                      <a:pt x="0" y="1379"/>
                    </a:lnTo>
                    <a:cubicBezTo>
                      <a:pt x="0" y="1268"/>
                      <a:pt x="54" y="1174"/>
                      <a:pt x="150" y="1119"/>
                    </a:cubicBezTo>
                    <a:lnTo>
                      <a:pt x="1992" y="55"/>
                    </a:lnTo>
                    <a:cubicBezTo>
                      <a:pt x="2088" y="0"/>
                      <a:pt x="2197" y="0"/>
                      <a:pt x="2292" y="55"/>
                    </a:cubicBezTo>
                    <a:close/>
                  </a:path>
                </a:pathLst>
              </a:custGeom>
              <a:solidFill>
                <a:schemeClr val="bg1"/>
              </a:solidFill>
              <a:ln w="9525" cap="flat">
                <a:noFill/>
                <a:prstDash val="solid"/>
                <a:miter lim="800000"/>
                <a:headEnd/>
                <a:tailEnd/>
              </a:ln>
            </p:spPr>
            <p:txBody>
              <a:bodyPr vert="horz" wrap="square" lIns="73135" tIns="36568" rIns="73135" bIns="36568" numCol="1" anchor="t" anchorCtr="0" compatLnSpc="1">
                <a:prstTxWarp prst="textNoShape">
                  <a:avLst/>
                </a:prstTxWarp>
              </a:bodyPr>
              <a:lstStyle/>
              <a:p>
                <a:pPr defTabSz="914217">
                  <a:defRPr/>
                </a:pPr>
                <a:endParaRPr lang="de-DE" sz="1800" kern="0">
                  <a:solidFill>
                    <a:srgbClr val="002341"/>
                  </a:solidFill>
                </a:endParaRPr>
              </a:p>
            </p:txBody>
          </p:sp>
          <p:sp>
            <p:nvSpPr>
              <p:cNvPr id="104" name="Freeform 11">
                <a:extLst>
                  <a:ext uri="{FF2B5EF4-FFF2-40B4-BE49-F238E27FC236}">
                    <a16:creationId xmlns:a16="http://schemas.microsoft.com/office/drawing/2014/main" id="{974E2405-E57B-4E29-B592-9CAE73495426}"/>
                  </a:ext>
                </a:extLst>
              </p:cNvPr>
              <p:cNvSpPr>
                <a:spLocks/>
              </p:cNvSpPr>
              <p:nvPr/>
            </p:nvSpPr>
            <p:spPr bwMode="auto">
              <a:xfrm>
                <a:off x="568" y="538"/>
                <a:ext cx="729" cy="832"/>
              </a:xfrm>
              <a:custGeom>
                <a:avLst/>
                <a:gdLst>
                  <a:gd name="T0" fmla="*/ 2292 w 4285"/>
                  <a:gd name="T1" fmla="*/ 55 h 4885"/>
                  <a:gd name="T2" fmla="*/ 4135 w 4285"/>
                  <a:gd name="T3" fmla="*/ 1119 h 4885"/>
                  <a:gd name="T4" fmla="*/ 4285 w 4285"/>
                  <a:gd name="T5" fmla="*/ 1379 h 4885"/>
                  <a:gd name="T6" fmla="*/ 4285 w 4285"/>
                  <a:gd name="T7" fmla="*/ 3506 h 4885"/>
                  <a:gd name="T8" fmla="*/ 4135 w 4285"/>
                  <a:gd name="T9" fmla="*/ 3766 h 4885"/>
                  <a:gd name="T10" fmla="*/ 2292 w 4285"/>
                  <a:gd name="T11" fmla="*/ 4830 h 4885"/>
                  <a:gd name="T12" fmla="*/ 1992 w 4285"/>
                  <a:gd name="T13" fmla="*/ 4830 h 4885"/>
                  <a:gd name="T14" fmla="*/ 150 w 4285"/>
                  <a:gd name="T15" fmla="*/ 3766 h 4885"/>
                  <a:gd name="T16" fmla="*/ 0 w 4285"/>
                  <a:gd name="T17" fmla="*/ 3506 h 4885"/>
                  <a:gd name="T18" fmla="*/ 0 w 4285"/>
                  <a:gd name="T19" fmla="*/ 1379 h 4885"/>
                  <a:gd name="T20" fmla="*/ 150 w 4285"/>
                  <a:gd name="T21" fmla="*/ 1119 h 4885"/>
                  <a:gd name="T22" fmla="*/ 1992 w 4285"/>
                  <a:gd name="T23" fmla="*/ 55 h 4885"/>
                  <a:gd name="T24" fmla="*/ 2292 w 4285"/>
                  <a:gd name="T25" fmla="*/ 55 h 4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5" h="4885">
                    <a:moveTo>
                      <a:pt x="2292" y="55"/>
                    </a:moveTo>
                    <a:lnTo>
                      <a:pt x="4135" y="1119"/>
                    </a:lnTo>
                    <a:cubicBezTo>
                      <a:pt x="4230" y="1174"/>
                      <a:pt x="4285" y="1268"/>
                      <a:pt x="4285" y="1379"/>
                    </a:cubicBezTo>
                    <a:lnTo>
                      <a:pt x="4285" y="3506"/>
                    </a:lnTo>
                    <a:cubicBezTo>
                      <a:pt x="4285" y="3616"/>
                      <a:pt x="4230" y="3711"/>
                      <a:pt x="4135" y="3766"/>
                    </a:cubicBezTo>
                    <a:lnTo>
                      <a:pt x="2292" y="4830"/>
                    </a:lnTo>
                    <a:cubicBezTo>
                      <a:pt x="2197" y="4885"/>
                      <a:pt x="2088" y="4885"/>
                      <a:pt x="1992" y="4830"/>
                    </a:cubicBezTo>
                    <a:lnTo>
                      <a:pt x="150" y="3766"/>
                    </a:lnTo>
                    <a:cubicBezTo>
                      <a:pt x="54" y="3711"/>
                      <a:pt x="0" y="3616"/>
                      <a:pt x="0" y="3506"/>
                    </a:cubicBezTo>
                    <a:lnTo>
                      <a:pt x="0" y="1379"/>
                    </a:lnTo>
                    <a:cubicBezTo>
                      <a:pt x="0" y="1268"/>
                      <a:pt x="54" y="1174"/>
                      <a:pt x="150" y="1119"/>
                    </a:cubicBezTo>
                    <a:lnTo>
                      <a:pt x="1992" y="55"/>
                    </a:lnTo>
                    <a:cubicBezTo>
                      <a:pt x="2088" y="0"/>
                      <a:pt x="2197" y="0"/>
                      <a:pt x="2292" y="55"/>
                    </a:cubicBezTo>
                    <a:close/>
                  </a:path>
                </a:pathLst>
              </a:custGeom>
              <a:gradFill>
                <a:gsLst>
                  <a:gs pos="0">
                    <a:srgbClr val="F0AB00"/>
                  </a:gs>
                  <a:gs pos="25000">
                    <a:srgbClr val="F0AB00"/>
                  </a:gs>
                  <a:gs pos="25000">
                    <a:srgbClr val="A8A340"/>
                  </a:gs>
                  <a:gs pos="50000">
                    <a:srgbClr val="A8A340"/>
                  </a:gs>
                  <a:gs pos="50000">
                    <a:srgbClr val="609A7F"/>
                  </a:gs>
                  <a:gs pos="75000">
                    <a:srgbClr val="609A7F"/>
                  </a:gs>
                  <a:gs pos="75000">
                    <a:srgbClr val="008FD3"/>
                  </a:gs>
                  <a:gs pos="100000">
                    <a:srgbClr val="008FD3"/>
                  </a:gs>
                </a:gsLst>
                <a:lin ang="5400000" scaled="0"/>
              </a:gradFill>
              <a:ln w="19050" cap="flat">
                <a:solidFill>
                  <a:schemeClr val="tx1"/>
                </a:solidFill>
                <a:prstDash val="solid"/>
                <a:miter lim="800000"/>
                <a:headEnd/>
                <a:tailEnd/>
              </a:ln>
            </p:spPr>
            <p:txBody>
              <a:bodyPr vert="horz" wrap="square" lIns="73135" tIns="36568" rIns="73135" bIns="36568" numCol="1" anchor="t" anchorCtr="0" compatLnSpc="1">
                <a:prstTxWarp prst="textNoShape">
                  <a:avLst/>
                </a:prstTxWarp>
              </a:bodyPr>
              <a:lstStyle/>
              <a:p>
                <a:pPr defTabSz="914217">
                  <a:defRPr/>
                </a:pPr>
                <a:endParaRPr lang="de-DE" sz="1800" kern="0">
                  <a:solidFill>
                    <a:srgbClr val="002341"/>
                  </a:solidFill>
                </a:endParaRPr>
              </a:p>
            </p:txBody>
          </p:sp>
          <p:sp>
            <p:nvSpPr>
              <p:cNvPr id="105" name="Oval 14">
                <a:extLst>
                  <a:ext uri="{FF2B5EF4-FFF2-40B4-BE49-F238E27FC236}">
                    <a16:creationId xmlns:a16="http://schemas.microsoft.com/office/drawing/2014/main" id="{0E5A5284-2537-422C-9856-734923B3A6A0}"/>
                  </a:ext>
                </a:extLst>
              </p:cNvPr>
              <p:cNvSpPr>
                <a:spLocks noChangeArrowheads="1"/>
              </p:cNvSpPr>
              <p:nvPr/>
            </p:nvSpPr>
            <p:spPr bwMode="auto">
              <a:xfrm>
                <a:off x="1095" y="570"/>
                <a:ext cx="247" cy="246"/>
              </a:xfrm>
              <a:prstGeom prst="ellipse">
                <a:avLst/>
              </a:prstGeom>
              <a:solidFill>
                <a:schemeClr val="tx1"/>
              </a:solidFill>
              <a:ln w="10160">
                <a:solidFill>
                  <a:schemeClr val="tx1"/>
                </a:solidFill>
                <a:round/>
                <a:headEnd/>
                <a:tailEnd/>
              </a:ln>
            </p:spPr>
            <p:txBody>
              <a:bodyPr vert="horz" wrap="square" lIns="73135" tIns="36568" rIns="73135" bIns="36568" numCol="1" anchor="t" anchorCtr="0" compatLnSpc="1">
                <a:prstTxWarp prst="textNoShape">
                  <a:avLst/>
                </a:prstTxWarp>
              </a:bodyPr>
              <a:lstStyle/>
              <a:p>
                <a:pPr defTabSz="914217">
                  <a:defRPr/>
                </a:pPr>
                <a:endParaRPr lang="de-DE" sz="1800" kern="0">
                  <a:solidFill>
                    <a:srgbClr val="002341"/>
                  </a:solidFill>
                </a:endParaRPr>
              </a:p>
            </p:txBody>
          </p:sp>
          <p:sp>
            <p:nvSpPr>
              <p:cNvPr id="106" name="Freeform 15">
                <a:extLst>
                  <a:ext uri="{FF2B5EF4-FFF2-40B4-BE49-F238E27FC236}">
                    <a16:creationId xmlns:a16="http://schemas.microsoft.com/office/drawing/2014/main" id="{5FDD09AB-9926-41DA-BC21-75DC1280746E}"/>
                  </a:ext>
                </a:extLst>
              </p:cNvPr>
              <p:cNvSpPr>
                <a:spLocks noEditPoints="1"/>
              </p:cNvSpPr>
              <p:nvPr/>
            </p:nvSpPr>
            <p:spPr bwMode="auto">
              <a:xfrm>
                <a:off x="1133" y="633"/>
                <a:ext cx="171" cy="120"/>
              </a:xfrm>
              <a:custGeom>
                <a:avLst/>
                <a:gdLst>
                  <a:gd name="T0" fmla="*/ 0 w 1005"/>
                  <a:gd name="T1" fmla="*/ 86 h 701"/>
                  <a:gd name="T2" fmla="*/ 0 w 1005"/>
                  <a:gd name="T3" fmla="*/ 13 h 701"/>
                  <a:gd name="T4" fmla="*/ 434 w 1005"/>
                  <a:gd name="T5" fmla="*/ 13 h 701"/>
                  <a:gd name="T6" fmla="*/ 434 w 1005"/>
                  <a:gd name="T7" fmla="*/ 82 h 701"/>
                  <a:gd name="T8" fmla="*/ 148 w 1005"/>
                  <a:gd name="T9" fmla="*/ 701 h 701"/>
                  <a:gd name="T10" fmla="*/ 64 w 1005"/>
                  <a:gd name="T11" fmla="*/ 701 h 701"/>
                  <a:gd name="T12" fmla="*/ 349 w 1005"/>
                  <a:gd name="T13" fmla="*/ 86 h 701"/>
                  <a:gd name="T14" fmla="*/ 0 w 1005"/>
                  <a:gd name="T15" fmla="*/ 86 h 701"/>
                  <a:gd name="T16" fmla="*/ 335 w 1005"/>
                  <a:gd name="T17" fmla="*/ 701 h 701"/>
                  <a:gd name="T18" fmla="*/ 335 w 1005"/>
                  <a:gd name="T19" fmla="*/ 603 h 701"/>
                  <a:gd name="T20" fmla="*/ 431 w 1005"/>
                  <a:gd name="T21" fmla="*/ 603 h 701"/>
                  <a:gd name="T22" fmla="*/ 431 w 1005"/>
                  <a:gd name="T23" fmla="*/ 701 h 701"/>
                  <a:gd name="T24" fmla="*/ 335 w 1005"/>
                  <a:gd name="T25" fmla="*/ 701 h 701"/>
                  <a:gd name="T26" fmla="*/ 551 w 1005"/>
                  <a:gd name="T27" fmla="*/ 701 h 701"/>
                  <a:gd name="T28" fmla="*/ 551 w 1005"/>
                  <a:gd name="T29" fmla="*/ 686 h 701"/>
                  <a:gd name="T30" fmla="*/ 560 w 1005"/>
                  <a:gd name="T31" fmla="*/ 612 h 701"/>
                  <a:gd name="T32" fmla="*/ 596 w 1005"/>
                  <a:gd name="T33" fmla="*/ 538 h 701"/>
                  <a:gd name="T34" fmla="*/ 665 w 1005"/>
                  <a:gd name="T35" fmla="*/ 461 h 701"/>
                  <a:gd name="T36" fmla="*/ 776 w 1005"/>
                  <a:gd name="T37" fmla="*/ 377 h 701"/>
                  <a:gd name="T38" fmla="*/ 843 w 1005"/>
                  <a:gd name="T39" fmla="*/ 331 h 701"/>
                  <a:gd name="T40" fmla="*/ 887 w 1005"/>
                  <a:gd name="T41" fmla="*/ 290 h 701"/>
                  <a:gd name="T42" fmla="*/ 912 w 1005"/>
                  <a:gd name="T43" fmla="*/ 246 h 701"/>
                  <a:gd name="T44" fmla="*/ 921 w 1005"/>
                  <a:gd name="T45" fmla="*/ 196 h 701"/>
                  <a:gd name="T46" fmla="*/ 887 w 1005"/>
                  <a:gd name="T47" fmla="*/ 106 h 701"/>
                  <a:gd name="T48" fmla="*/ 792 w 1005"/>
                  <a:gd name="T49" fmla="*/ 72 h 701"/>
                  <a:gd name="T50" fmla="*/ 623 w 1005"/>
                  <a:gd name="T51" fmla="*/ 186 h 701"/>
                  <a:gd name="T52" fmla="*/ 560 w 1005"/>
                  <a:gd name="T53" fmla="*/ 147 h 701"/>
                  <a:gd name="T54" fmla="*/ 656 w 1005"/>
                  <a:gd name="T55" fmla="*/ 39 h 701"/>
                  <a:gd name="T56" fmla="*/ 795 w 1005"/>
                  <a:gd name="T57" fmla="*/ 0 h 701"/>
                  <a:gd name="T58" fmla="*/ 881 w 1005"/>
                  <a:gd name="T59" fmla="*/ 14 h 701"/>
                  <a:gd name="T60" fmla="*/ 946 w 1005"/>
                  <a:gd name="T61" fmla="*/ 53 h 701"/>
                  <a:gd name="T62" fmla="*/ 986 w 1005"/>
                  <a:gd name="T63" fmla="*/ 113 h 701"/>
                  <a:gd name="T64" fmla="*/ 1001 w 1005"/>
                  <a:gd name="T65" fmla="*/ 191 h 701"/>
                  <a:gd name="T66" fmla="*/ 993 w 1005"/>
                  <a:gd name="T67" fmla="*/ 253 h 701"/>
                  <a:gd name="T68" fmla="*/ 964 w 1005"/>
                  <a:gd name="T69" fmla="*/ 310 h 701"/>
                  <a:gd name="T70" fmla="*/ 911 w 1005"/>
                  <a:gd name="T71" fmla="*/ 366 h 701"/>
                  <a:gd name="T72" fmla="*/ 828 w 1005"/>
                  <a:gd name="T73" fmla="*/ 426 h 701"/>
                  <a:gd name="T74" fmla="*/ 693 w 1005"/>
                  <a:gd name="T75" fmla="*/ 534 h 701"/>
                  <a:gd name="T76" fmla="*/ 643 w 1005"/>
                  <a:gd name="T77" fmla="*/ 629 h 701"/>
                  <a:gd name="T78" fmla="*/ 1005 w 1005"/>
                  <a:gd name="T79" fmla="*/ 629 h 701"/>
                  <a:gd name="T80" fmla="*/ 1005 w 1005"/>
                  <a:gd name="T81" fmla="*/ 701 h 701"/>
                  <a:gd name="T82" fmla="*/ 551 w 1005"/>
                  <a:gd name="T83" fmla="*/ 7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5" h="701">
                    <a:moveTo>
                      <a:pt x="0" y="86"/>
                    </a:moveTo>
                    <a:lnTo>
                      <a:pt x="0" y="13"/>
                    </a:lnTo>
                    <a:lnTo>
                      <a:pt x="434" y="13"/>
                    </a:lnTo>
                    <a:lnTo>
                      <a:pt x="434" y="82"/>
                    </a:lnTo>
                    <a:lnTo>
                      <a:pt x="148" y="701"/>
                    </a:lnTo>
                    <a:lnTo>
                      <a:pt x="64" y="701"/>
                    </a:lnTo>
                    <a:lnTo>
                      <a:pt x="349" y="86"/>
                    </a:lnTo>
                    <a:lnTo>
                      <a:pt x="0" y="86"/>
                    </a:lnTo>
                    <a:close/>
                    <a:moveTo>
                      <a:pt x="335" y="701"/>
                    </a:moveTo>
                    <a:lnTo>
                      <a:pt x="335" y="603"/>
                    </a:lnTo>
                    <a:lnTo>
                      <a:pt x="431" y="603"/>
                    </a:lnTo>
                    <a:lnTo>
                      <a:pt x="431" y="701"/>
                    </a:lnTo>
                    <a:lnTo>
                      <a:pt x="335" y="701"/>
                    </a:lnTo>
                    <a:close/>
                    <a:moveTo>
                      <a:pt x="551" y="701"/>
                    </a:moveTo>
                    <a:lnTo>
                      <a:pt x="551" y="686"/>
                    </a:lnTo>
                    <a:cubicBezTo>
                      <a:pt x="551" y="661"/>
                      <a:pt x="554" y="637"/>
                      <a:pt x="560" y="612"/>
                    </a:cubicBezTo>
                    <a:cubicBezTo>
                      <a:pt x="567" y="588"/>
                      <a:pt x="579" y="563"/>
                      <a:pt x="596" y="538"/>
                    </a:cubicBezTo>
                    <a:cubicBezTo>
                      <a:pt x="613" y="513"/>
                      <a:pt x="636" y="487"/>
                      <a:pt x="665" y="461"/>
                    </a:cubicBezTo>
                    <a:cubicBezTo>
                      <a:pt x="694" y="434"/>
                      <a:pt x="731" y="407"/>
                      <a:pt x="776" y="377"/>
                    </a:cubicBezTo>
                    <a:cubicBezTo>
                      <a:pt x="802" y="361"/>
                      <a:pt x="824" y="345"/>
                      <a:pt x="843" y="331"/>
                    </a:cubicBezTo>
                    <a:cubicBezTo>
                      <a:pt x="861" y="317"/>
                      <a:pt x="876" y="304"/>
                      <a:pt x="887" y="290"/>
                    </a:cubicBezTo>
                    <a:cubicBezTo>
                      <a:pt x="898" y="276"/>
                      <a:pt x="907" y="261"/>
                      <a:pt x="912" y="246"/>
                    </a:cubicBezTo>
                    <a:cubicBezTo>
                      <a:pt x="918" y="231"/>
                      <a:pt x="921" y="215"/>
                      <a:pt x="921" y="196"/>
                    </a:cubicBezTo>
                    <a:cubicBezTo>
                      <a:pt x="921" y="158"/>
                      <a:pt x="909" y="128"/>
                      <a:pt x="887" y="106"/>
                    </a:cubicBezTo>
                    <a:cubicBezTo>
                      <a:pt x="864" y="84"/>
                      <a:pt x="833" y="72"/>
                      <a:pt x="792" y="72"/>
                    </a:cubicBezTo>
                    <a:cubicBezTo>
                      <a:pt x="721" y="72"/>
                      <a:pt x="665" y="110"/>
                      <a:pt x="623" y="186"/>
                    </a:cubicBezTo>
                    <a:lnTo>
                      <a:pt x="560" y="147"/>
                    </a:lnTo>
                    <a:cubicBezTo>
                      <a:pt x="586" y="101"/>
                      <a:pt x="618" y="65"/>
                      <a:pt x="656" y="39"/>
                    </a:cubicBezTo>
                    <a:cubicBezTo>
                      <a:pt x="695" y="13"/>
                      <a:pt x="742" y="0"/>
                      <a:pt x="795" y="0"/>
                    </a:cubicBezTo>
                    <a:cubicBezTo>
                      <a:pt x="827" y="0"/>
                      <a:pt x="855" y="5"/>
                      <a:pt x="881" y="14"/>
                    </a:cubicBezTo>
                    <a:cubicBezTo>
                      <a:pt x="906" y="23"/>
                      <a:pt x="928" y="36"/>
                      <a:pt x="946" y="53"/>
                    </a:cubicBezTo>
                    <a:cubicBezTo>
                      <a:pt x="963" y="70"/>
                      <a:pt x="977" y="90"/>
                      <a:pt x="986" y="113"/>
                    </a:cubicBezTo>
                    <a:cubicBezTo>
                      <a:pt x="996" y="137"/>
                      <a:pt x="1001" y="162"/>
                      <a:pt x="1001" y="191"/>
                    </a:cubicBezTo>
                    <a:cubicBezTo>
                      <a:pt x="1001" y="213"/>
                      <a:pt x="998" y="233"/>
                      <a:pt x="993" y="253"/>
                    </a:cubicBezTo>
                    <a:cubicBezTo>
                      <a:pt x="987" y="273"/>
                      <a:pt x="978" y="292"/>
                      <a:pt x="964" y="310"/>
                    </a:cubicBezTo>
                    <a:cubicBezTo>
                      <a:pt x="951" y="329"/>
                      <a:pt x="933" y="348"/>
                      <a:pt x="911" y="366"/>
                    </a:cubicBezTo>
                    <a:cubicBezTo>
                      <a:pt x="889" y="385"/>
                      <a:pt x="861" y="405"/>
                      <a:pt x="828" y="426"/>
                    </a:cubicBezTo>
                    <a:cubicBezTo>
                      <a:pt x="768" y="464"/>
                      <a:pt x="723" y="500"/>
                      <a:pt x="693" y="534"/>
                    </a:cubicBezTo>
                    <a:cubicBezTo>
                      <a:pt x="663" y="567"/>
                      <a:pt x="646" y="599"/>
                      <a:pt x="643" y="629"/>
                    </a:cubicBezTo>
                    <a:lnTo>
                      <a:pt x="1005" y="629"/>
                    </a:lnTo>
                    <a:lnTo>
                      <a:pt x="1005" y="701"/>
                    </a:lnTo>
                    <a:lnTo>
                      <a:pt x="551" y="701"/>
                    </a:lnTo>
                    <a:close/>
                  </a:path>
                </a:pathLst>
              </a:custGeom>
              <a:solidFill>
                <a:schemeClr val="bg1"/>
              </a:solidFill>
              <a:ln w="9525">
                <a:noFill/>
                <a:round/>
                <a:headEnd/>
                <a:tailEnd/>
              </a:ln>
            </p:spPr>
            <p:txBody>
              <a:bodyPr vert="horz" wrap="square" lIns="73135" tIns="36568" rIns="73135" bIns="36568" numCol="1" anchor="t" anchorCtr="0" compatLnSpc="1">
                <a:prstTxWarp prst="textNoShape">
                  <a:avLst/>
                </a:prstTxWarp>
              </a:bodyPr>
              <a:lstStyle/>
              <a:p>
                <a:pPr defTabSz="914217">
                  <a:defRPr/>
                </a:pPr>
                <a:endParaRPr lang="de-DE" sz="1800" kern="0">
                  <a:solidFill>
                    <a:srgbClr val="002341"/>
                  </a:solidFill>
                </a:endParaRPr>
              </a:p>
            </p:txBody>
          </p:sp>
        </p:grpSp>
      </p:grpSp>
      <p:sp>
        <p:nvSpPr>
          <p:cNvPr id="107" name="Oval 106">
            <a:extLst>
              <a:ext uri="{FF2B5EF4-FFF2-40B4-BE49-F238E27FC236}">
                <a16:creationId xmlns:a16="http://schemas.microsoft.com/office/drawing/2014/main" id="{3D90CFAE-99AF-45FA-B98F-95A4119E4E84}"/>
              </a:ext>
            </a:extLst>
          </p:cNvPr>
          <p:cNvSpPr/>
          <p:nvPr/>
        </p:nvSpPr>
        <p:spPr bwMode="gray">
          <a:xfrm>
            <a:off x="5530847" y="1960696"/>
            <a:ext cx="107975" cy="107975"/>
          </a:xfrm>
          <a:prstGeom prst="ellipse">
            <a:avLst/>
          </a:prstGeom>
          <a:solidFill>
            <a:schemeClr val="bg1"/>
          </a:solidFill>
          <a:ln w="12700" algn="ctr">
            <a:solidFill>
              <a:schemeClr val="accent1"/>
            </a:solid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err="1">
              <a:solidFill>
                <a:srgbClr val="000000"/>
              </a:solidFill>
              <a:ea typeface="Arial Unicode MS" pitchFamily="34" charset="-128"/>
              <a:cs typeface="Arial Unicode MS" pitchFamily="34" charset="-128"/>
            </a:endParaRPr>
          </a:p>
        </p:txBody>
      </p:sp>
      <p:sp>
        <p:nvSpPr>
          <p:cNvPr id="108" name="Oval 107">
            <a:extLst>
              <a:ext uri="{FF2B5EF4-FFF2-40B4-BE49-F238E27FC236}">
                <a16:creationId xmlns:a16="http://schemas.microsoft.com/office/drawing/2014/main" id="{6DEFA7CE-7381-4912-B497-8C066E9C56BD}"/>
              </a:ext>
            </a:extLst>
          </p:cNvPr>
          <p:cNvSpPr/>
          <p:nvPr/>
        </p:nvSpPr>
        <p:spPr bwMode="gray">
          <a:xfrm>
            <a:off x="5530847" y="2941742"/>
            <a:ext cx="107975" cy="107975"/>
          </a:xfrm>
          <a:prstGeom prst="ellipse">
            <a:avLst/>
          </a:prstGeom>
          <a:solidFill>
            <a:schemeClr val="bg1"/>
          </a:solidFill>
          <a:ln w="12700" algn="ctr">
            <a:solidFill>
              <a:schemeClr val="accent1"/>
            </a:solid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err="1">
              <a:solidFill>
                <a:srgbClr val="000000"/>
              </a:solidFill>
              <a:ea typeface="Arial Unicode MS" pitchFamily="34" charset="-128"/>
              <a:cs typeface="Arial Unicode MS" pitchFamily="34" charset="-128"/>
            </a:endParaRPr>
          </a:p>
        </p:txBody>
      </p:sp>
      <p:sp>
        <p:nvSpPr>
          <p:cNvPr id="109" name="Oval 108">
            <a:extLst>
              <a:ext uri="{FF2B5EF4-FFF2-40B4-BE49-F238E27FC236}">
                <a16:creationId xmlns:a16="http://schemas.microsoft.com/office/drawing/2014/main" id="{415409C5-36D7-43A7-BA7E-568802653B5D}"/>
              </a:ext>
            </a:extLst>
          </p:cNvPr>
          <p:cNvSpPr/>
          <p:nvPr/>
        </p:nvSpPr>
        <p:spPr bwMode="gray">
          <a:xfrm>
            <a:off x="5530847" y="3922788"/>
            <a:ext cx="107975" cy="107975"/>
          </a:xfrm>
          <a:prstGeom prst="ellipse">
            <a:avLst/>
          </a:prstGeom>
          <a:solidFill>
            <a:schemeClr val="bg1"/>
          </a:solidFill>
          <a:ln w="12700" algn="ctr">
            <a:solidFill>
              <a:schemeClr val="accent1"/>
            </a:solid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err="1">
              <a:solidFill>
                <a:srgbClr val="000000"/>
              </a:solidFill>
              <a:ea typeface="Arial Unicode MS" pitchFamily="34" charset="-128"/>
              <a:cs typeface="Arial Unicode MS" pitchFamily="34" charset="-128"/>
            </a:endParaRPr>
          </a:p>
        </p:txBody>
      </p:sp>
      <p:sp>
        <p:nvSpPr>
          <p:cNvPr id="110" name="Oval 109">
            <a:extLst>
              <a:ext uri="{FF2B5EF4-FFF2-40B4-BE49-F238E27FC236}">
                <a16:creationId xmlns:a16="http://schemas.microsoft.com/office/drawing/2014/main" id="{F16D8A26-A87C-4AD6-987E-089F75045B4A}"/>
              </a:ext>
            </a:extLst>
          </p:cNvPr>
          <p:cNvSpPr/>
          <p:nvPr/>
        </p:nvSpPr>
        <p:spPr bwMode="gray">
          <a:xfrm>
            <a:off x="5530847" y="4903834"/>
            <a:ext cx="107975" cy="107975"/>
          </a:xfrm>
          <a:prstGeom prst="ellipse">
            <a:avLst/>
          </a:prstGeom>
          <a:solidFill>
            <a:schemeClr val="bg1"/>
          </a:solidFill>
          <a:ln w="12700" algn="ctr">
            <a:solidFill>
              <a:schemeClr val="accent1"/>
            </a:solid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err="1">
              <a:solidFill>
                <a:srgbClr val="000000"/>
              </a:solidFill>
              <a:ea typeface="Arial Unicode MS" pitchFamily="34" charset="-128"/>
              <a:cs typeface="Arial Unicode MS" pitchFamily="34" charset="-128"/>
            </a:endParaRPr>
          </a:p>
        </p:txBody>
      </p:sp>
      <p:sp>
        <p:nvSpPr>
          <p:cNvPr id="111" name="Oval 110">
            <a:extLst>
              <a:ext uri="{FF2B5EF4-FFF2-40B4-BE49-F238E27FC236}">
                <a16:creationId xmlns:a16="http://schemas.microsoft.com/office/drawing/2014/main" id="{4F8DE77F-8E6C-4C54-B343-B8AE0EB97345}"/>
              </a:ext>
            </a:extLst>
          </p:cNvPr>
          <p:cNvSpPr/>
          <p:nvPr/>
        </p:nvSpPr>
        <p:spPr bwMode="gray">
          <a:xfrm>
            <a:off x="5530847" y="5884881"/>
            <a:ext cx="107975" cy="107975"/>
          </a:xfrm>
          <a:prstGeom prst="ellipse">
            <a:avLst/>
          </a:prstGeom>
          <a:solidFill>
            <a:schemeClr val="bg1"/>
          </a:solidFill>
          <a:ln w="12700" algn="ctr">
            <a:solidFill>
              <a:schemeClr val="accent1"/>
            </a:solid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err="1">
              <a:solidFill>
                <a:srgbClr val="000000"/>
              </a:solidFill>
              <a:ea typeface="Arial Unicode MS" pitchFamily="34" charset="-128"/>
              <a:cs typeface="Arial Unicode MS" pitchFamily="34" charset="-128"/>
            </a:endParaRPr>
          </a:p>
        </p:txBody>
      </p:sp>
      <p:pic>
        <p:nvPicPr>
          <p:cNvPr id="112" name="Picture 111">
            <a:extLst>
              <a:ext uri="{FF2B5EF4-FFF2-40B4-BE49-F238E27FC236}">
                <a16:creationId xmlns:a16="http://schemas.microsoft.com/office/drawing/2014/main" id="{792E595A-A862-4ADC-AA03-FBDFBB896E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0128" y="1691982"/>
            <a:ext cx="647850" cy="647850"/>
          </a:xfrm>
          <a:prstGeom prst="rect">
            <a:avLst/>
          </a:prstGeom>
        </p:spPr>
      </p:pic>
      <p:sp>
        <p:nvSpPr>
          <p:cNvPr id="113" name="Rectangle 112">
            <a:extLst>
              <a:ext uri="{FF2B5EF4-FFF2-40B4-BE49-F238E27FC236}">
                <a16:creationId xmlns:a16="http://schemas.microsoft.com/office/drawing/2014/main" id="{A4FB53E7-D2FE-4CA4-8B20-1490FACDFA02}"/>
              </a:ext>
            </a:extLst>
          </p:cNvPr>
          <p:cNvSpPr/>
          <p:nvPr/>
        </p:nvSpPr>
        <p:spPr bwMode="gray">
          <a:xfrm>
            <a:off x="7477895" y="1400548"/>
            <a:ext cx="2879333" cy="323925"/>
          </a:xfrm>
          <a:prstGeom prst="rect">
            <a:avLst/>
          </a:prstGeom>
          <a:noFill/>
          <a:ln w="28575" algn="ctr">
            <a:noFill/>
            <a:miter lim="800000"/>
            <a:headEnd/>
            <a:tailEnd/>
          </a:ln>
        </p:spPr>
        <p:txBody>
          <a:bodyPr lIns="71983" tIns="35992" rIns="0" bIns="35992" rtlCol="0" anchor="ctr"/>
          <a:lstStyle/>
          <a:p>
            <a:pPr defTabSz="1088340" fontAlgn="base">
              <a:spcBef>
                <a:spcPct val="50000"/>
              </a:spcBef>
              <a:spcAft>
                <a:spcPct val="0"/>
              </a:spcAft>
              <a:buClr>
                <a:srgbClr val="F0AB00"/>
              </a:buClr>
              <a:buSzPct val="80000"/>
            </a:pPr>
            <a:r>
              <a:rPr lang="en-US" sz="1200">
                <a:solidFill>
                  <a:srgbClr val="F0AB00"/>
                </a:solidFill>
              </a:rPr>
              <a:t>I</a:t>
            </a:r>
            <a:r>
              <a:rPr lang="en-US" sz="1200">
                <a:solidFill>
                  <a:srgbClr val="666666"/>
                </a:solidFill>
              </a:rPr>
              <a:t> </a:t>
            </a:r>
            <a:r>
              <a:rPr lang="en-US" sz="1200">
                <a:solidFill>
                  <a:srgbClr val="363E43"/>
                </a:solidFill>
              </a:rPr>
              <a:t>Detailed Recommendations</a:t>
            </a:r>
          </a:p>
        </p:txBody>
      </p:sp>
      <p:sp>
        <p:nvSpPr>
          <p:cNvPr id="114" name="Rectangle 113">
            <a:extLst>
              <a:ext uri="{FF2B5EF4-FFF2-40B4-BE49-F238E27FC236}">
                <a16:creationId xmlns:a16="http://schemas.microsoft.com/office/drawing/2014/main" id="{8295BBEE-4BCE-4547-9388-47D813106253}"/>
              </a:ext>
            </a:extLst>
          </p:cNvPr>
          <p:cNvSpPr/>
          <p:nvPr/>
        </p:nvSpPr>
        <p:spPr bwMode="gray">
          <a:xfrm>
            <a:off x="802375" y="1400548"/>
            <a:ext cx="2879333" cy="323925"/>
          </a:xfrm>
          <a:prstGeom prst="rect">
            <a:avLst/>
          </a:prstGeom>
          <a:noFill/>
          <a:ln w="28575" algn="ctr">
            <a:noFill/>
            <a:miter lim="800000"/>
            <a:headEnd/>
            <a:tailEnd/>
          </a:ln>
        </p:spPr>
        <p:txBody>
          <a:bodyPr lIns="71983" tIns="35992" rIns="71983" bIns="35992" rtlCol="0" anchor="ctr"/>
          <a:lstStyle/>
          <a:p>
            <a:pPr defTabSz="1088558"/>
            <a:r>
              <a:rPr lang="en-US" sz="1200">
                <a:solidFill>
                  <a:srgbClr val="F0AB00"/>
                </a:solidFill>
              </a:rPr>
              <a:t>I</a:t>
            </a:r>
            <a:r>
              <a:rPr lang="en-US" sz="1200" kern="0">
                <a:solidFill>
                  <a:srgbClr val="363E43"/>
                </a:solidFill>
                <a:ea typeface="Arial Unicode MS" pitchFamily="34" charset="-128"/>
              </a:rPr>
              <a:t> Starting Point</a:t>
            </a:r>
            <a:endParaRPr lang="en-US" sz="1400" kern="0">
              <a:solidFill>
                <a:srgbClr val="363E43"/>
              </a:solidFill>
              <a:ea typeface="Arial Unicode MS" pitchFamily="34" charset="-128"/>
            </a:endParaRPr>
          </a:p>
        </p:txBody>
      </p:sp>
      <p:pic>
        <p:nvPicPr>
          <p:cNvPr id="115" name="Picture 114">
            <a:extLst>
              <a:ext uri="{FF2B5EF4-FFF2-40B4-BE49-F238E27FC236}">
                <a16:creationId xmlns:a16="http://schemas.microsoft.com/office/drawing/2014/main" id="{4221BBD3-768A-4C85-ABC1-CB69074A5C94}"/>
              </a:ext>
            </a:extLst>
          </p:cNvPr>
          <p:cNvPicPr>
            <a:picLocks noChangeAspect="1"/>
          </p:cNvPicPr>
          <p:nvPr/>
        </p:nvPicPr>
        <p:blipFill>
          <a:blip r:embed="rId15"/>
          <a:srcRect/>
          <a:stretch/>
        </p:blipFill>
        <p:spPr>
          <a:xfrm>
            <a:off x="896542" y="3167484"/>
            <a:ext cx="3279943" cy="1848151"/>
          </a:xfrm>
          <a:prstGeom prst="rect">
            <a:avLst/>
          </a:prstGeom>
          <a:noFill/>
          <a:ln w="3175">
            <a:solidFill>
              <a:srgbClr val="363E43"/>
            </a:solidFill>
          </a:ln>
        </p:spPr>
      </p:pic>
      <p:cxnSp>
        <p:nvCxnSpPr>
          <p:cNvPr id="116" name="Straight Connector 115">
            <a:extLst>
              <a:ext uri="{FF2B5EF4-FFF2-40B4-BE49-F238E27FC236}">
                <a16:creationId xmlns:a16="http://schemas.microsoft.com/office/drawing/2014/main" id="{400AB983-8A09-40C1-A93D-2EA99DF41E44}"/>
              </a:ext>
            </a:extLst>
          </p:cNvPr>
          <p:cNvCxnSpPr>
            <a:cxnSpLocks/>
          </p:cNvCxnSpPr>
          <p:nvPr/>
        </p:nvCxnSpPr>
        <p:spPr>
          <a:xfrm flipH="1">
            <a:off x="4861976" y="2015907"/>
            <a:ext cx="539875" cy="0"/>
          </a:xfrm>
          <a:prstGeom prst="line">
            <a:avLst/>
          </a:prstGeom>
          <a:ln w="12700" cap="rnd">
            <a:gradFill flip="none" rotWithShape="1">
              <a:gsLst>
                <a:gs pos="0">
                  <a:schemeClr val="tx1"/>
                </a:gs>
                <a:gs pos="100000">
                  <a:schemeClr val="bg1"/>
                </a:gs>
                <a:gs pos="42000">
                  <a:schemeClr val="tx1"/>
                </a:gs>
              </a:gsLst>
              <a:lin ang="0" scaled="1"/>
              <a:tileRect/>
            </a:gra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3485B79-AE77-472C-8745-5F31BAA20A93}"/>
              </a:ext>
            </a:extLst>
          </p:cNvPr>
          <p:cNvCxnSpPr>
            <a:cxnSpLocks/>
          </p:cNvCxnSpPr>
          <p:nvPr/>
        </p:nvCxnSpPr>
        <p:spPr>
          <a:xfrm>
            <a:off x="5737023" y="2996953"/>
            <a:ext cx="575520" cy="0"/>
          </a:xfrm>
          <a:prstGeom prst="line">
            <a:avLst/>
          </a:prstGeom>
          <a:ln w="12700" cap="rnd">
            <a:gradFill flip="none" rotWithShape="1">
              <a:gsLst>
                <a:gs pos="78000">
                  <a:srgbClr val="5D5D5D"/>
                </a:gs>
                <a:gs pos="0">
                  <a:schemeClr val="accent1">
                    <a:lumMod val="0"/>
                    <a:lumOff val="100000"/>
                  </a:schemeClr>
                </a:gs>
                <a:gs pos="100000">
                  <a:schemeClr val="bg1"/>
                </a:gs>
                <a:gs pos="0">
                  <a:schemeClr val="tx1"/>
                </a:gs>
              </a:gsLst>
              <a:lin ang="0" scaled="1"/>
              <a:tileRect/>
            </a:gra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4E58A53-E67D-44B6-8A14-F3EC0478C911}"/>
              </a:ext>
            </a:extLst>
          </p:cNvPr>
          <p:cNvCxnSpPr>
            <a:cxnSpLocks/>
          </p:cNvCxnSpPr>
          <p:nvPr/>
        </p:nvCxnSpPr>
        <p:spPr>
          <a:xfrm>
            <a:off x="5737023" y="3987372"/>
            <a:ext cx="575520" cy="0"/>
          </a:xfrm>
          <a:prstGeom prst="line">
            <a:avLst/>
          </a:prstGeom>
          <a:ln w="12700" cap="rnd">
            <a:gradFill flip="none" rotWithShape="1">
              <a:gsLst>
                <a:gs pos="78000">
                  <a:srgbClr val="5D5D5D"/>
                </a:gs>
                <a:gs pos="0">
                  <a:schemeClr val="accent1">
                    <a:lumMod val="0"/>
                    <a:lumOff val="100000"/>
                  </a:schemeClr>
                </a:gs>
                <a:gs pos="100000">
                  <a:schemeClr val="bg1"/>
                </a:gs>
                <a:gs pos="0">
                  <a:schemeClr val="tx1"/>
                </a:gs>
              </a:gsLst>
              <a:lin ang="0" scaled="1"/>
              <a:tileRect/>
            </a:gra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1F63EAE-0859-4E4A-BB63-6F6B86F00AE1}"/>
              </a:ext>
            </a:extLst>
          </p:cNvPr>
          <p:cNvCxnSpPr>
            <a:cxnSpLocks/>
          </p:cNvCxnSpPr>
          <p:nvPr/>
        </p:nvCxnSpPr>
        <p:spPr>
          <a:xfrm>
            <a:off x="5737023" y="4947772"/>
            <a:ext cx="575520" cy="1759"/>
          </a:xfrm>
          <a:prstGeom prst="line">
            <a:avLst/>
          </a:prstGeom>
          <a:ln w="12700" cap="rnd">
            <a:gradFill flip="none" rotWithShape="1">
              <a:gsLst>
                <a:gs pos="78000">
                  <a:srgbClr val="5D5D5D"/>
                </a:gs>
                <a:gs pos="0">
                  <a:schemeClr val="accent1">
                    <a:lumMod val="0"/>
                    <a:lumOff val="100000"/>
                  </a:schemeClr>
                </a:gs>
                <a:gs pos="100000">
                  <a:schemeClr val="bg1"/>
                </a:gs>
                <a:gs pos="0">
                  <a:schemeClr val="tx1"/>
                </a:gs>
              </a:gsLst>
              <a:lin ang="0" scaled="1"/>
              <a:tileRect/>
            </a:gra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54A63B5-73E8-41DF-A57C-71FE7D2453B3}"/>
              </a:ext>
            </a:extLst>
          </p:cNvPr>
          <p:cNvCxnSpPr>
            <a:cxnSpLocks/>
          </p:cNvCxnSpPr>
          <p:nvPr/>
        </p:nvCxnSpPr>
        <p:spPr>
          <a:xfrm>
            <a:off x="5737023" y="5940092"/>
            <a:ext cx="575520" cy="0"/>
          </a:xfrm>
          <a:prstGeom prst="line">
            <a:avLst/>
          </a:prstGeom>
          <a:ln w="12700" cap="rnd">
            <a:gradFill flip="none" rotWithShape="1">
              <a:gsLst>
                <a:gs pos="74000">
                  <a:srgbClr val="5D5D5D"/>
                </a:gs>
                <a:gs pos="0">
                  <a:schemeClr val="accent1">
                    <a:lumMod val="0"/>
                    <a:lumOff val="100000"/>
                  </a:schemeClr>
                </a:gs>
                <a:gs pos="100000">
                  <a:schemeClr val="bg1"/>
                </a:gs>
                <a:gs pos="0">
                  <a:schemeClr val="tx1"/>
                </a:gs>
              </a:gsLst>
              <a:lin ang="0" scaled="1"/>
              <a:tileRect/>
            </a:gra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05B99B82-0FA3-DE4A-BE57-269BE3B9058F}"/>
              </a:ext>
            </a:extLst>
          </p:cNvPr>
          <p:cNvPicPr>
            <a:picLocks noChangeAspect="1"/>
          </p:cNvPicPr>
          <p:nvPr/>
        </p:nvPicPr>
        <p:blipFill>
          <a:blip r:embed="rId16">
            <a:alphaModFix/>
          </a:blip>
          <a:stretch>
            <a:fillRect/>
          </a:stretch>
        </p:blipFill>
        <p:spPr>
          <a:xfrm>
            <a:off x="1736911" y="4169201"/>
            <a:ext cx="3409610" cy="1975954"/>
          </a:xfrm>
          <a:prstGeom prst="rect">
            <a:avLst/>
          </a:prstGeom>
          <a:ln>
            <a:solidFill>
              <a:srgbClr val="363E43"/>
            </a:solidFill>
          </a:ln>
        </p:spPr>
      </p:pic>
      <p:sp>
        <p:nvSpPr>
          <p:cNvPr id="41" name="Title 5">
            <a:extLst>
              <a:ext uri="{FF2B5EF4-FFF2-40B4-BE49-F238E27FC236}">
                <a16:creationId xmlns:a16="http://schemas.microsoft.com/office/drawing/2014/main" id="{7A8FEC56-EA7C-4303-80E1-CE0F243092B2}"/>
              </a:ext>
            </a:extLst>
          </p:cNvPr>
          <p:cNvSpPr txBox="1">
            <a:spLocks/>
          </p:cNvSpPr>
          <p:nvPr/>
        </p:nvSpPr>
        <p:spPr bwMode="black">
          <a:xfrm>
            <a:off x="506754" y="504646"/>
            <a:ext cx="11180975" cy="738664"/>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defTabSz="1088013"/>
            <a:r>
              <a:rPr lang="en-US" dirty="0">
                <a:solidFill>
                  <a:schemeClr val="tx1"/>
                </a:solidFill>
              </a:rPr>
              <a:t>GETTING STARTED with Innovation &amp; Value Realization</a:t>
            </a:r>
            <a:br>
              <a:rPr lang="en-US" dirty="0">
                <a:solidFill>
                  <a:schemeClr val="tx1"/>
                </a:solidFill>
              </a:rPr>
            </a:br>
            <a:r>
              <a:rPr lang="en-US" b="0" dirty="0">
                <a:solidFill>
                  <a:schemeClr val="tx1"/>
                </a:solidFill>
              </a:rPr>
              <a:t>Tailored </a:t>
            </a:r>
            <a:r>
              <a:rPr lang="en-US" b="0" dirty="0"/>
              <a:t>Recommendations</a:t>
            </a:r>
          </a:p>
        </p:txBody>
      </p:sp>
    </p:spTree>
    <p:extLst>
      <p:ext uri="{BB962C8B-B14F-4D97-AF65-F5344CB8AC3E}">
        <p14:creationId xmlns:p14="http://schemas.microsoft.com/office/powerpoint/2010/main" val="37460448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a:xfrm>
            <a:off x="504000" y="2068160"/>
            <a:ext cx="11185200" cy="4716000"/>
          </a:xfrm>
        </p:spPr>
        <p:txBody>
          <a:bodyPr>
            <a:normAutofit/>
          </a:bodyPr>
          <a:lstStyle/>
          <a:p>
            <a:endParaRPr lang="en-US" kern="0" dirty="0">
              <a:ea typeface="Arial Unicode MS" pitchFamily="34" charset="-128"/>
            </a:endParaRPr>
          </a:p>
          <a:p>
            <a:pPr marL="457200" indent="-457200">
              <a:buFont typeface="Wingdings" panose="05000000000000000000" pitchFamily="2" charset="2"/>
              <a:buChar char="q"/>
            </a:pPr>
            <a:r>
              <a:rPr lang="en-US" kern="0" dirty="0">
                <a:latin typeface="+mj-lt"/>
                <a:ea typeface="Arial Unicode MS" pitchFamily="34" charset="-128"/>
              </a:rPr>
              <a:t>Discover the value with </a:t>
            </a:r>
            <a:r>
              <a:rPr lang="en-US" sz="2000" b="1" dirty="0">
                <a:latin typeface="+mj-lt"/>
                <a:ea typeface="+mj-ea"/>
                <a:cs typeface="+mj-cs"/>
              </a:rPr>
              <a:t>Process Discovery </a:t>
            </a:r>
            <a:r>
              <a:rPr lang="en-US" b="1" dirty="0">
                <a:latin typeface="+mj-lt"/>
                <a:ea typeface="+mj-ea"/>
                <a:cs typeface="+mj-cs"/>
              </a:rPr>
              <a:t>for SAP S/4HANA Transformation</a:t>
            </a:r>
            <a:br>
              <a:rPr lang="en-US" sz="2000" dirty="0">
                <a:solidFill>
                  <a:schemeClr val="accent1"/>
                </a:solidFill>
                <a:latin typeface="+mj-lt"/>
                <a:ea typeface="+mj-ea"/>
                <a:cs typeface="+mj-cs"/>
              </a:rPr>
            </a:br>
            <a:r>
              <a:rPr lang="en-US" b="0" i="0" u="none" strike="noStrike" dirty="0">
                <a:solidFill>
                  <a:srgbClr val="007DB8"/>
                </a:solidFill>
                <a:effectLst/>
                <a:latin typeface="+mj-lt"/>
                <a:hlinkClick r:id="rId3"/>
              </a:rPr>
              <a:t>www.s4hana.com</a:t>
            </a:r>
            <a:r>
              <a:rPr lang="en-US" b="0" i="0" dirty="0">
                <a:solidFill>
                  <a:srgbClr val="444444"/>
                </a:solidFill>
                <a:effectLst/>
                <a:latin typeface="+mj-lt"/>
              </a:rPr>
              <a:t> or </a:t>
            </a:r>
            <a:r>
              <a:rPr lang="en-US" b="0" i="0" u="sng" dirty="0">
                <a:solidFill>
                  <a:srgbClr val="007DB8"/>
                </a:solidFill>
                <a:effectLst/>
                <a:latin typeface="+mj-lt"/>
                <a:hlinkClick r:id="rId4"/>
              </a:rPr>
              <a:t>www.sap.com/process-discovery </a:t>
            </a:r>
            <a:endParaRPr lang="en-US" b="0" i="0" u="sng" dirty="0">
              <a:solidFill>
                <a:srgbClr val="007DB8"/>
              </a:solidFill>
              <a:effectLst/>
              <a:latin typeface="+mj-lt"/>
            </a:endParaRPr>
          </a:p>
          <a:p>
            <a:pPr marL="457200" indent="-457200">
              <a:buFont typeface="Wingdings" panose="05000000000000000000" pitchFamily="2" charset="2"/>
              <a:buChar char="q"/>
            </a:pPr>
            <a:r>
              <a:rPr lang="en-US" kern="0" dirty="0">
                <a:latin typeface="+mj-lt"/>
                <a:ea typeface="Arial Unicode MS" pitchFamily="34" charset="-128"/>
              </a:rPr>
              <a:t>Start your </a:t>
            </a:r>
            <a:r>
              <a:rPr lang="en-US" b="1" kern="0" dirty="0">
                <a:latin typeface="+mj-lt"/>
                <a:ea typeface="Arial Unicode MS" pitchFamily="34" charset="-128"/>
              </a:rPr>
              <a:t>Readiness Check for SAP S/4HANA </a:t>
            </a:r>
            <a:r>
              <a:rPr lang="en-US" kern="0" dirty="0">
                <a:latin typeface="+mj-lt"/>
                <a:ea typeface="Arial Unicode MS" pitchFamily="34" charset="-128"/>
                <a:hlinkClick r:id="rId5"/>
              </a:rPr>
              <a:t>https://help.sap.com/viewer/product/SAP_READINESS_CHECK/200/en-US</a:t>
            </a:r>
            <a:r>
              <a:rPr lang="en-US" kern="0" dirty="0">
                <a:latin typeface="+mj-lt"/>
                <a:ea typeface="Arial Unicode MS" pitchFamily="34" charset="-128"/>
              </a:rPr>
              <a:t> </a:t>
            </a:r>
          </a:p>
          <a:p>
            <a:pPr marL="457200" indent="-457200">
              <a:buFont typeface="Wingdings" panose="05000000000000000000" pitchFamily="2" charset="2"/>
              <a:buChar char="q"/>
            </a:pPr>
            <a:r>
              <a:rPr lang="en-US" kern="0" dirty="0">
                <a:latin typeface="+mj-lt"/>
                <a:ea typeface="Arial Unicode MS" pitchFamily="34" charset="-128"/>
              </a:rPr>
              <a:t>Join the </a:t>
            </a:r>
            <a:r>
              <a:rPr lang="en-US" b="1" kern="0" dirty="0">
                <a:latin typeface="+mj-lt"/>
                <a:ea typeface="Arial Unicode MS" pitchFamily="34" charset="-128"/>
              </a:rPr>
              <a:t>S/4HANA SAP Enterprise Support Value Maps </a:t>
            </a:r>
            <a:br>
              <a:rPr lang="en-US" kern="0" dirty="0">
                <a:latin typeface="+mj-lt"/>
                <a:ea typeface="Arial Unicode MS" pitchFamily="34" charset="-128"/>
              </a:rPr>
            </a:br>
            <a:r>
              <a:rPr lang="en-US" kern="0" dirty="0">
                <a:latin typeface="+mj-lt"/>
                <a:ea typeface="Arial Unicode MS" pitchFamily="34" charset="-128"/>
                <a:hlinkClick r:id="rId6"/>
              </a:rPr>
              <a:t>http://support.sap.com/valuemaps</a:t>
            </a:r>
            <a:r>
              <a:rPr lang="en-US" kern="0" dirty="0">
                <a:latin typeface="+mj-lt"/>
                <a:ea typeface="Arial Unicode MS" pitchFamily="34" charset="-128"/>
              </a:rPr>
              <a:t>  </a:t>
            </a:r>
          </a:p>
        </p:txBody>
      </p:sp>
      <p:sp>
        <p:nvSpPr>
          <p:cNvPr id="2" name="Agenda"/>
          <p:cNvSpPr>
            <a:spLocks noGrp="1"/>
          </p:cNvSpPr>
          <p:nvPr>
            <p:ph type="title"/>
          </p:nvPr>
        </p:nvSpPr>
        <p:spPr>
          <a:xfrm>
            <a:off x="504001" y="504000"/>
            <a:ext cx="11186476" cy="2154436"/>
          </a:xfrm>
        </p:spPr>
        <p:txBody>
          <a:bodyPr/>
          <a:lstStyle/>
          <a:p>
            <a:r>
              <a:rPr lang="en-US" sz="2800" kern="0" dirty="0">
                <a:ea typeface="Arial Unicode MS" pitchFamily="34" charset="-128"/>
              </a:rPr>
              <a:t>Agenda - Quick Wins</a:t>
            </a:r>
            <a:br>
              <a:rPr lang="en-US" sz="2800" kern="0" dirty="0">
                <a:ea typeface="Arial Unicode MS" pitchFamily="34" charset="-128"/>
              </a:rPr>
            </a:br>
            <a:br>
              <a:rPr lang="en-US" sz="2800" kern="0" dirty="0">
                <a:ea typeface="Arial Unicode MS" pitchFamily="34" charset="-128"/>
              </a:rPr>
            </a:br>
            <a:r>
              <a:rPr lang="en-US" sz="2800" dirty="0"/>
              <a:t>Using Your SAP Support Investment to</a:t>
            </a:r>
            <a:r>
              <a:rPr lang="en-US" sz="2800" dirty="0">
                <a:solidFill>
                  <a:srgbClr val="FFFFFF"/>
                </a:solidFill>
              </a:rPr>
              <a:t> </a:t>
            </a:r>
            <a:br>
              <a:rPr lang="en-US" sz="2800" b="1" dirty="0">
                <a:solidFill>
                  <a:schemeClr val="tx1"/>
                </a:solidFill>
              </a:rPr>
            </a:br>
            <a:r>
              <a:rPr lang="en-US" sz="2800" b="1" dirty="0">
                <a:solidFill>
                  <a:schemeClr val="accent1"/>
                </a:solidFill>
              </a:rPr>
              <a:t>Research, Plan and Move to SAP S/4HANA</a:t>
            </a:r>
            <a:br>
              <a:rPr lang="en-US" sz="2800" b="1" dirty="0">
                <a:solidFill>
                  <a:schemeClr val="tx1"/>
                </a:solidFill>
              </a:rPr>
            </a:br>
            <a:endParaRPr lang="en-US" sz="2800" dirty="0"/>
          </a:p>
        </p:txBody>
      </p:sp>
    </p:spTree>
    <p:extLst>
      <p:ext uri="{BB962C8B-B14F-4D97-AF65-F5344CB8AC3E}">
        <p14:creationId xmlns:p14="http://schemas.microsoft.com/office/powerpoint/2010/main" val="12004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3DD552-6160-4259-BAFB-76924AA222C0}"/>
              </a:ext>
            </a:extLst>
          </p:cNvPr>
          <p:cNvGrpSpPr/>
          <p:nvPr/>
        </p:nvGrpSpPr>
        <p:grpSpPr>
          <a:xfrm>
            <a:off x="755374" y="1386303"/>
            <a:ext cx="4606948" cy="3112810"/>
            <a:chOff x="6259776" y="1342325"/>
            <a:chExt cx="5327186" cy="3599459"/>
          </a:xfrm>
        </p:grpSpPr>
        <p:sp>
          <p:nvSpPr>
            <p:cNvPr id="4" name="TextBox 3">
              <a:extLst>
                <a:ext uri="{FF2B5EF4-FFF2-40B4-BE49-F238E27FC236}">
                  <a16:creationId xmlns:a16="http://schemas.microsoft.com/office/drawing/2014/main" id="{5D928100-2E8C-43DE-8144-A15CF6ED4BD7}"/>
                </a:ext>
              </a:extLst>
            </p:cNvPr>
            <p:cNvSpPr txBox="1"/>
            <p:nvPr/>
          </p:nvSpPr>
          <p:spPr>
            <a:xfrm>
              <a:off x="7392000" y="1370098"/>
              <a:ext cx="1458733" cy="461665"/>
            </a:xfrm>
            <a:prstGeom prst="rect">
              <a:avLst/>
            </a:prstGeom>
            <a:noFill/>
            <a:ln>
              <a:noFill/>
            </a:ln>
          </p:spPr>
          <p:txBody>
            <a:bodyPr wrap="non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F0AB00"/>
                  </a:solidFill>
                  <a:effectLst/>
                  <a:uLnTx/>
                  <a:uFillTx/>
                  <a:latin typeface="Arial"/>
                  <a:ea typeface="Arial Unicode MS" pitchFamily="34" charset="-128"/>
                  <a:cs typeface="Arial Unicode MS" pitchFamily="34" charset="-128"/>
                </a:rPr>
                <a:t>Build</a:t>
              </a:r>
              <a:br>
                <a:rPr kumimoji="0" lang="en-US" sz="1600" b="1" i="0" u="none" strike="noStrike" kern="0" cap="none" spc="0" normalizeH="0" baseline="0" noProof="0">
                  <a:ln>
                    <a:noFill/>
                  </a:ln>
                  <a:solidFill>
                    <a:srgbClr val="F0AB00"/>
                  </a:solidFill>
                  <a:effectLst/>
                  <a:uLnTx/>
                  <a:uFillTx/>
                  <a:latin typeface="Arial"/>
                  <a:ea typeface="Arial Unicode MS" pitchFamily="34" charset="-128"/>
                  <a:cs typeface="Arial Unicode MS" pitchFamily="34" charset="-128"/>
                </a:rPr>
              </a:br>
              <a:r>
                <a:rPr kumimoji="0" lang="en-US" sz="1400" b="1" i="0" u="none" strike="noStrike" kern="0" cap="none" spc="0" normalizeH="0" baseline="0" noProof="0">
                  <a:ln>
                    <a:noFill/>
                  </a:ln>
                  <a:effectLst/>
                  <a:uLnTx/>
                  <a:uFillTx/>
                  <a:latin typeface="Arial"/>
                  <a:ea typeface="Arial Unicode MS" pitchFamily="34" charset="-128"/>
                  <a:cs typeface="Arial Unicode MS" pitchFamily="34" charset="-128"/>
                </a:rPr>
                <a:t>the configuration</a:t>
              </a:r>
            </a:p>
          </p:txBody>
        </p:sp>
        <p:sp>
          <p:nvSpPr>
            <p:cNvPr id="5" name="TextBox 4">
              <a:extLst>
                <a:ext uri="{FF2B5EF4-FFF2-40B4-BE49-F238E27FC236}">
                  <a16:creationId xmlns:a16="http://schemas.microsoft.com/office/drawing/2014/main" id="{57144D81-E1FB-457C-B696-5A90854D84F2}"/>
                </a:ext>
              </a:extLst>
            </p:cNvPr>
            <p:cNvSpPr txBox="1"/>
            <p:nvPr/>
          </p:nvSpPr>
          <p:spPr>
            <a:xfrm>
              <a:off x="6259776" y="2294536"/>
              <a:ext cx="1708801" cy="461665"/>
            </a:xfrm>
            <a:prstGeom prst="rect">
              <a:avLst/>
            </a:prstGeom>
            <a:noFill/>
            <a:ln>
              <a:noFill/>
            </a:ln>
          </p:spPr>
          <p:txBody>
            <a:bodyPr wrap="non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F0AB00"/>
                  </a:solidFill>
                  <a:effectLst/>
                  <a:uLnTx/>
                  <a:uFillTx/>
                  <a:latin typeface="Arial"/>
                  <a:ea typeface="Arial Unicode MS" pitchFamily="34" charset="-128"/>
                  <a:cs typeface="Arial Unicode MS" pitchFamily="34" charset="-128"/>
                </a:rPr>
                <a:t>Design </a:t>
              </a:r>
              <a:br>
                <a:rPr kumimoji="0" lang="en-US" sz="1600" b="1" i="0" u="none" strike="noStrike" kern="0" cap="none" spc="0" normalizeH="0" baseline="0" noProof="0">
                  <a:ln>
                    <a:noFill/>
                  </a:ln>
                  <a:solidFill>
                    <a:srgbClr val="F0AB00"/>
                  </a:solidFill>
                  <a:effectLst/>
                  <a:uLnTx/>
                  <a:uFillTx/>
                  <a:latin typeface="Arial"/>
                  <a:ea typeface="Arial Unicode MS" pitchFamily="34" charset="-128"/>
                  <a:cs typeface="Arial Unicode MS" pitchFamily="34" charset="-128"/>
                </a:rPr>
              </a:br>
              <a:r>
                <a:rPr kumimoji="0" lang="en-US" sz="1400" b="1" i="0" u="none" strike="noStrike" kern="0" cap="none" spc="0" normalizeH="0" baseline="0" noProof="0">
                  <a:ln>
                    <a:noFill/>
                  </a:ln>
                  <a:effectLst/>
                  <a:uLnTx/>
                  <a:uFillTx/>
                  <a:latin typeface="Arial"/>
                  <a:ea typeface="Arial Unicode MS" pitchFamily="34" charset="-128"/>
                  <a:cs typeface="Arial Unicode MS" pitchFamily="34" charset="-128"/>
                </a:rPr>
                <a:t>business processes</a:t>
              </a:r>
            </a:p>
          </p:txBody>
        </p:sp>
        <p:sp>
          <p:nvSpPr>
            <p:cNvPr id="6" name="TextBox 5">
              <a:extLst>
                <a:ext uri="{FF2B5EF4-FFF2-40B4-BE49-F238E27FC236}">
                  <a16:creationId xmlns:a16="http://schemas.microsoft.com/office/drawing/2014/main" id="{3448C84C-A062-4C6C-945D-75F26EA85C69}"/>
                </a:ext>
              </a:extLst>
            </p:cNvPr>
            <p:cNvSpPr txBox="1"/>
            <p:nvPr/>
          </p:nvSpPr>
          <p:spPr>
            <a:xfrm>
              <a:off x="6403205" y="3514476"/>
              <a:ext cx="1620636" cy="707886"/>
            </a:xfrm>
            <a:prstGeom prst="rect">
              <a:avLst/>
            </a:prstGeom>
            <a:noFill/>
            <a:ln>
              <a:noFill/>
            </a:ln>
          </p:spPr>
          <p:txBody>
            <a:bodyPr wrap="non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008FD3"/>
                  </a:solidFill>
                  <a:effectLst/>
                  <a:uLnTx/>
                  <a:uFillTx/>
                  <a:latin typeface="Arial"/>
                  <a:ea typeface="Arial Unicode MS" pitchFamily="34" charset="-128"/>
                  <a:cs typeface="Arial Unicode MS" pitchFamily="34" charset="-128"/>
                </a:rPr>
                <a:t>Automate</a:t>
              </a:r>
              <a:br>
                <a:rPr kumimoji="0" lang="en-US" sz="1600" b="1" i="0" u="none" strike="noStrike" kern="0" cap="none" spc="0" normalizeH="0" baseline="0" noProof="0" dirty="0">
                  <a:ln>
                    <a:noFill/>
                  </a:ln>
                  <a:solidFill>
                    <a:srgbClr val="008FD3"/>
                  </a:solidFill>
                  <a:effectLst/>
                  <a:uLnTx/>
                  <a:uFillTx/>
                  <a:latin typeface="Arial"/>
                  <a:ea typeface="Arial Unicode MS" pitchFamily="34" charset="-128"/>
                  <a:cs typeface="Arial Unicode MS" pitchFamily="34" charset="-128"/>
                </a:rPr>
              </a:br>
              <a:r>
                <a:rPr kumimoji="0" lang="en-US" sz="1400" b="1" i="0" u="none" strike="noStrike" kern="0" cap="none" spc="0" normalizeH="0" baseline="0" noProof="0" dirty="0">
                  <a:ln>
                    <a:noFill/>
                  </a:ln>
                  <a:effectLst/>
                  <a:uLnTx/>
                  <a:uFillTx/>
                  <a:latin typeface="Arial"/>
                  <a:ea typeface="Arial Unicode MS" pitchFamily="34" charset="-128"/>
                  <a:cs typeface="Arial Unicode MS" pitchFamily="34" charset="-128"/>
                </a:rPr>
                <a:t>problem resolution</a:t>
              </a:r>
              <a:br>
                <a:rPr kumimoji="0" lang="en-US" sz="1600" b="1" i="0" u="none" strike="noStrike" kern="0" cap="none" spc="0" normalizeH="0" baseline="0" noProof="0" dirty="0">
                  <a:ln>
                    <a:noFill/>
                  </a:ln>
                  <a:solidFill>
                    <a:srgbClr val="008FD3"/>
                  </a:solidFill>
                  <a:effectLst/>
                  <a:uLnTx/>
                  <a:uFillTx/>
                  <a:latin typeface="Arial"/>
                  <a:ea typeface="Arial Unicode MS" pitchFamily="34" charset="-128"/>
                  <a:cs typeface="Arial Unicode MS" pitchFamily="34" charset="-128"/>
                </a:rPr>
              </a:br>
              <a:endParaRPr kumimoji="0" lang="en-US" sz="1600" b="1" i="0" u="none" strike="noStrike" kern="0" cap="none" spc="0" normalizeH="0" baseline="0" noProof="0" dirty="0">
                <a:ln>
                  <a:noFill/>
                </a:ln>
                <a:solidFill>
                  <a:srgbClr val="008FD3"/>
                </a:solidFill>
                <a:effectLst/>
                <a:uLnTx/>
                <a:uFillTx/>
                <a:latin typeface="Arial"/>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E6F714A9-19C8-4DB5-BA5A-CD226E956E15}"/>
                </a:ext>
              </a:extLst>
            </p:cNvPr>
            <p:cNvSpPr txBox="1"/>
            <p:nvPr/>
          </p:nvSpPr>
          <p:spPr>
            <a:xfrm>
              <a:off x="9394055" y="4459277"/>
              <a:ext cx="1231106" cy="461665"/>
            </a:xfrm>
            <a:prstGeom prst="rect">
              <a:avLst/>
            </a:prstGeom>
            <a:noFill/>
            <a:ln>
              <a:noFill/>
            </a:ln>
          </p:spPr>
          <p:txBody>
            <a:bodyPr wrap="non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609A7F"/>
                  </a:solidFill>
                  <a:effectLst/>
                  <a:uLnTx/>
                  <a:uFillTx/>
                  <a:latin typeface="Arial"/>
                  <a:ea typeface="Arial Unicode MS" pitchFamily="34" charset="-128"/>
                  <a:cs typeface="Arial Unicode MS" pitchFamily="34" charset="-128"/>
                </a:rPr>
                <a:t>Analyze</a:t>
              </a:r>
              <a:br>
                <a:rPr kumimoji="0" lang="en-US" sz="1600" b="1" i="0" u="none" strike="noStrike" kern="0" cap="none" spc="0" normalizeH="0" baseline="0" noProof="0">
                  <a:ln>
                    <a:noFill/>
                  </a:ln>
                  <a:solidFill>
                    <a:srgbClr val="609A7F"/>
                  </a:solidFill>
                  <a:effectLst/>
                  <a:uLnTx/>
                  <a:uFillTx/>
                  <a:latin typeface="Arial"/>
                  <a:ea typeface="Arial Unicode MS" pitchFamily="34" charset="-128"/>
                  <a:cs typeface="Arial Unicode MS" pitchFamily="34" charset="-128"/>
                </a:rPr>
              </a:br>
              <a:r>
                <a:rPr kumimoji="0" lang="en-US" sz="1400" b="1" i="0" u="none" strike="noStrike" kern="0" cap="none" spc="0" normalizeH="0" baseline="0" noProof="0">
                  <a:ln>
                    <a:noFill/>
                  </a:ln>
                  <a:effectLst/>
                  <a:uLnTx/>
                  <a:uFillTx/>
                  <a:latin typeface="Arial"/>
                  <a:ea typeface="Arial Unicode MS" pitchFamily="34" charset="-128"/>
                  <a:cs typeface="Arial Unicode MS" pitchFamily="34" charset="-128"/>
                </a:rPr>
                <a:t>the root-cause</a:t>
              </a:r>
              <a:endParaRPr kumimoji="0" lang="en-US" sz="1600" b="1" i="0" u="none" strike="noStrike" kern="0" cap="none" spc="0" normalizeH="0" baseline="0" noProof="0">
                <a:ln>
                  <a:noFill/>
                </a:ln>
                <a:solidFill>
                  <a:srgbClr val="609A7F"/>
                </a:solidFill>
                <a:effectLst/>
                <a:uLnTx/>
                <a:uFillTx/>
                <a:latin typeface="Arial"/>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id="{0A0C5110-A1CB-466C-BCE7-4FA38B1C9E36}"/>
                </a:ext>
              </a:extLst>
            </p:cNvPr>
            <p:cNvSpPr txBox="1"/>
            <p:nvPr/>
          </p:nvSpPr>
          <p:spPr>
            <a:xfrm>
              <a:off x="7879596" y="4480119"/>
              <a:ext cx="1024319" cy="461665"/>
            </a:xfrm>
            <a:prstGeom prst="rect">
              <a:avLst/>
            </a:prstGeom>
            <a:noFill/>
            <a:ln>
              <a:noFill/>
            </a:ln>
          </p:spPr>
          <p:txBody>
            <a:bodyPr wrap="non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008FD3"/>
                  </a:solidFill>
                  <a:effectLst/>
                  <a:uLnTx/>
                  <a:uFillTx/>
                  <a:latin typeface="Arial"/>
                  <a:ea typeface="Arial Unicode MS" pitchFamily="34" charset="-128"/>
                  <a:cs typeface="Arial Unicode MS" pitchFamily="34" charset="-128"/>
                </a:rPr>
                <a:t>Correct</a:t>
              </a:r>
              <a:br>
                <a:rPr kumimoji="0" lang="en-US" sz="1600" b="1" i="0" u="none" strike="noStrike" kern="0" cap="none" spc="0" normalizeH="0" baseline="0" noProof="0">
                  <a:ln>
                    <a:noFill/>
                  </a:ln>
                  <a:solidFill>
                    <a:srgbClr val="008FD3"/>
                  </a:solidFill>
                  <a:effectLst/>
                  <a:uLnTx/>
                  <a:uFillTx/>
                  <a:latin typeface="Arial"/>
                  <a:ea typeface="Arial Unicode MS" pitchFamily="34" charset="-128"/>
                  <a:cs typeface="Arial Unicode MS" pitchFamily="34" charset="-128"/>
                </a:rPr>
              </a:br>
              <a:r>
                <a:rPr kumimoji="0" lang="en-US" sz="1400" b="1" i="0" u="none" strike="noStrike" kern="0" cap="none" spc="0" normalizeH="0" baseline="0" noProof="0">
                  <a:ln>
                    <a:noFill/>
                  </a:ln>
                  <a:effectLst/>
                  <a:uLnTx/>
                  <a:uFillTx/>
                  <a:latin typeface="Arial"/>
                  <a:ea typeface="Arial Unicode MS" pitchFamily="34" charset="-128"/>
                  <a:cs typeface="Arial Unicode MS" pitchFamily="34" charset="-128"/>
                </a:rPr>
                <a:t>the problem</a:t>
              </a:r>
            </a:p>
          </p:txBody>
        </p:sp>
        <p:sp>
          <p:nvSpPr>
            <p:cNvPr id="9" name="TextBox 8">
              <a:extLst>
                <a:ext uri="{FF2B5EF4-FFF2-40B4-BE49-F238E27FC236}">
                  <a16:creationId xmlns:a16="http://schemas.microsoft.com/office/drawing/2014/main" id="{BB8D4F42-AF85-42C0-9003-AD5DDA87A8BF}"/>
                </a:ext>
              </a:extLst>
            </p:cNvPr>
            <p:cNvSpPr txBox="1"/>
            <p:nvPr/>
          </p:nvSpPr>
          <p:spPr>
            <a:xfrm>
              <a:off x="10561040" y="3543316"/>
              <a:ext cx="900887" cy="461665"/>
            </a:xfrm>
            <a:prstGeom prst="rect">
              <a:avLst/>
            </a:prstGeom>
            <a:noFill/>
            <a:ln>
              <a:noFill/>
            </a:ln>
          </p:spPr>
          <p:txBody>
            <a:bodyPr wrap="squar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609A7F"/>
                  </a:solidFill>
                  <a:effectLst/>
                  <a:uLnTx/>
                  <a:uFillTx/>
                  <a:latin typeface="Arial"/>
                  <a:ea typeface="Arial Unicode MS" pitchFamily="34" charset="-128"/>
                  <a:cs typeface="Arial Unicode MS" pitchFamily="34" charset="-128"/>
                </a:rPr>
                <a:t>Detect</a:t>
              </a:r>
              <a:br>
                <a:rPr kumimoji="0" lang="en-US" sz="1600" b="1" i="0" u="none" strike="noStrike" kern="0" cap="none" spc="0" normalizeH="0" baseline="0" noProof="0">
                  <a:ln>
                    <a:noFill/>
                  </a:ln>
                  <a:solidFill>
                    <a:srgbClr val="609A7F"/>
                  </a:solidFill>
                  <a:effectLst/>
                  <a:uLnTx/>
                  <a:uFillTx/>
                  <a:latin typeface="Arial"/>
                  <a:ea typeface="Arial Unicode MS" pitchFamily="34" charset="-128"/>
                  <a:cs typeface="Arial Unicode MS" pitchFamily="34" charset="-128"/>
                </a:rPr>
              </a:br>
              <a:r>
                <a:rPr kumimoji="0" lang="en-US" sz="1400" b="1" i="0" u="none" strike="noStrike" kern="0" cap="none" spc="0" normalizeH="0" baseline="0" noProof="0">
                  <a:ln>
                    <a:noFill/>
                  </a:ln>
                  <a:effectLst/>
                  <a:uLnTx/>
                  <a:uFillTx/>
                  <a:latin typeface="Arial"/>
                  <a:ea typeface="Arial Unicode MS" pitchFamily="34" charset="-128"/>
                  <a:cs typeface="Arial Unicode MS" pitchFamily="34" charset="-128"/>
                </a:rPr>
                <a:t>incidents</a:t>
              </a:r>
              <a:endParaRPr kumimoji="0" lang="en-US" sz="1600" b="1" i="0" u="none" strike="noStrike" kern="0" cap="none" spc="0" normalizeH="0" baseline="0" noProof="0">
                <a:ln>
                  <a:noFill/>
                </a:ln>
                <a:solidFill>
                  <a:srgbClr val="609A7F"/>
                </a:solidFill>
                <a:effectLst/>
                <a:uLnTx/>
                <a:uFillTx/>
                <a:latin typeface="Arial"/>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440A67B2-479B-43D7-9CEE-816E18944F91}"/>
                </a:ext>
              </a:extLst>
            </p:cNvPr>
            <p:cNvSpPr txBox="1"/>
            <p:nvPr/>
          </p:nvSpPr>
          <p:spPr>
            <a:xfrm>
              <a:off x="10436006" y="2294536"/>
              <a:ext cx="1150956" cy="461665"/>
            </a:xfrm>
            <a:prstGeom prst="rect">
              <a:avLst/>
            </a:prstGeom>
            <a:noFill/>
            <a:ln>
              <a:noFill/>
            </a:ln>
          </p:spPr>
          <p:txBody>
            <a:bodyPr wrap="non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A8A340"/>
                  </a:solidFill>
                  <a:effectLst/>
                  <a:uLnTx/>
                  <a:uFillTx/>
                  <a:latin typeface="Arial"/>
                  <a:ea typeface="Arial Unicode MS" pitchFamily="34" charset="-128"/>
                  <a:cs typeface="Arial Unicode MS" pitchFamily="34" charset="-128"/>
                </a:rPr>
                <a:t>Deploy</a:t>
              </a:r>
              <a:br>
                <a:rPr kumimoji="0" lang="en-US" sz="1600" b="1" i="0" u="none" strike="noStrike" kern="0" cap="none" spc="0" normalizeH="0" baseline="0" noProof="0">
                  <a:ln>
                    <a:noFill/>
                  </a:ln>
                  <a:solidFill>
                    <a:srgbClr val="A8A340"/>
                  </a:solidFill>
                  <a:effectLst/>
                  <a:uLnTx/>
                  <a:uFillTx/>
                  <a:latin typeface="Arial"/>
                  <a:ea typeface="Arial Unicode MS" pitchFamily="34" charset="-128"/>
                  <a:cs typeface="Arial Unicode MS" pitchFamily="34" charset="-128"/>
                </a:rPr>
              </a:br>
              <a:r>
                <a:rPr kumimoji="0" lang="en-US" sz="1400" b="1" i="0" u="none" strike="noStrike" kern="0" cap="none" spc="0" normalizeH="0" baseline="0" noProof="0">
                  <a:ln>
                    <a:noFill/>
                  </a:ln>
                  <a:effectLst/>
                  <a:uLnTx/>
                  <a:uFillTx/>
                  <a:latin typeface="Arial"/>
                  <a:ea typeface="Arial Unicode MS" pitchFamily="34" charset="-128"/>
                  <a:cs typeface="Arial Unicode MS" pitchFamily="34" charset="-128"/>
                </a:rPr>
                <a:t>to production</a:t>
              </a:r>
              <a:endParaRPr kumimoji="0" lang="en-US" sz="1600" b="1" i="0" u="none" strike="noStrike" kern="0" cap="none" spc="0" normalizeH="0" baseline="0" noProof="0">
                <a:ln>
                  <a:noFill/>
                </a:ln>
                <a:effectLst/>
                <a:uLnTx/>
                <a:uFillTx/>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4F94AE80-7D5C-4223-ACA5-B8C71627FAF5}"/>
                </a:ext>
              </a:extLst>
            </p:cNvPr>
            <p:cNvSpPr txBox="1"/>
            <p:nvPr/>
          </p:nvSpPr>
          <p:spPr>
            <a:xfrm>
              <a:off x="9467549" y="1342325"/>
              <a:ext cx="892872" cy="461665"/>
            </a:xfrm>
            <a:prstGeom prst="rect">
              <a:avLst/>
            </a:prstGeom>
            <a:noFill/>
            <a:ln>
              <a:noFill/>
            </a:ln>
          </p:spPr>
          <p:txBody>
            <a:bodyPr wrap="non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A8A340"/>
                  </a:solidFill>
                  <a:effectLst/>
                  <a:uLnTx/>
                  <a:uFillTx/>
                  <a:latin typeface="Arial"/>
                  <a:ea typeface="Arial Unicode MS" pitchFamily="34" charset="-128"/>
                  <a:cs typeface="Arial Unicode MS" pitchFamily="34" charset="-128"/>
                </a:rPr>
                <a:t>Test</a:t>
              </a:r>
              <a:br>
                <a:rPr kumimoji="0" lang="en-US" sz="1600" b="1" i="0" u="none" strike="noStrike" kern="0" cap="none" spc="0" normalizeH="0" baseline="0" noProof="0">
                  <a:ln>
                    <a:noFill/>
                  </a:ln>
                  <a:solidFill>
                    <a:srgbClr val="A8A340"/>
                  </a:solidFill>
                  <a:effectLst/>
                  <a:uLnTx/>
                  <a:uFillTx/>
                  <a:latin typeface="Arial"/>
                  <a:ea typeface="Arial Unicode MS" pitchFamily="34" charset="-128"/>
                  <a:cs typeface="Arial Unicode MS" pitchFamily="34" charset="-128"/>
                </a:rPr>
              </a:br>
              <a:r>
                <a:rPr kumimoji="0" lang="en-US" sz="1400" b="1" i="0" u="none" strike="noStrike" kern="0" cap="none" spc="0" normalizeH="0" baseline="0" noProof="0">
                  <a:ln>
                    <a:noFill/>
                  </a:ln>
                  <a:effectLst/>
                  <a:uLnTx/>
                  <a:uFillTx/>
                  <a:latin typeface="Arial"/>
                  <a:ea typeface="Arial Unicode MS" pitchFamily="34" charset="-128"/>
                  <a:cs typeface="Arial Unicode MS" pitchFamily="34" charset="-128"/>
                </a:rPr>
                <a:t>the quality</a:t>
              </a:r>
              <a:endParaRPr kumimoji="0" lang="en-US" sz="1600" b="1" i="0" u="none" strike="noStrike" kern="0" cap="none" spc="0" normalizeH="0" baseline="0" noProof="0">
                <a:ln>
                  <a:noFill/>
                </a:ln>
                <a:effectLst/>
                <a:uLnTx/>
                <a:uFillTx/>
                <a:latin typeface="Arial"/>
                <a:ea typeface="Arial Unicode MS" pitchFamily="34" charset="-128"/>
                <a:cs typeface="Arial Unicode MS" pitchFamily="34" charset="-128"/>
              </a:endParaRPr>
            </a:p>
          </p:txBody>
        </p:sp>
        <p:grpSp>
          <p:nvGrpSpPr>
            <p:cNvPr id="12" name="Group 11">
              <a:extLst>
                <a:ext uri="{FF2B5EF4-FFF2-40B4-BE49-F238E27FC236}">
                  <a16:creationId xmlns:a16="http://schemas.microsoft.com/office/drawing/2014/main" id="{6B15A684-1AA7-445C-BD3B-1DDA3461C497}"/>
                </a:ext>
              </a:extLst>
            </p:cNvPr>
            <p:cNvGrpSpPr/>
            <p:nvPr/>
          </p:nvGrpSpPr>
          <p:grpSpPr>
            <a:xfrm>
              <a:off x="7815915" y="1874062"/>
              <a:ext cx="2682357" cy="2683354"/>
              <a:chOff x="7516501" y="1548798"/>
              <a:chExt cx="3225017" cy="3226216"/>
            </a:xfrm>
          </p:grpSpPr>
          <p:sp>
            <p:nvSpPr>
              <p:cNvPr id="13" name="Oval 12">
                <a:extLst>
                  <a:ext uri="{FF2B5EF4-FFF2-40B4-BE49-F238E27FC236}">
                    <a16:creationId xmlns:a16="http://schemas.microsoft.com/office/drawing/2014/main" id="{2E3DC1E2-7B53-4714-A443-8CF75CE6D41B}"/>
                  </a:ext>
                </a:extLst>
              </p:cNvPr>
              <p:cNvSpPr/>
              <p:nvPr/>
            </p:nvSpPr>
            <p:spPr bwMode="gray">
              <a:xfrm>
                <a:off x="7829941" y="1862333"/>
                <a:ext cx="2587281" cy="2587292"/>
              </a:xfrm>
              <a:prstGeom prst="ellipse">
                <a:avLst/>
              </a:prstGeom>
              <a:solidFill>
                <a:schemeClr val="bg1"/>
              </a:solidFill>
              <a:ln w="889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cxnSp>
            <p:nvCxnSpPr>
              <p:cNvPr id="14" name="Straight Connector 13">
                <a:extLst>
                  <a:ext uri="{FF2B5EF4-FFF2-40B4-BE49-F238E27FC236}">
                    <a16:creationId xmlns:a16="http://schemas.microsoft.com/office/drawing/2014/main" id="{38A4236C-1FB9-4B14-8D61-3C53E6548EED}"/>
                  </a:ext>
                </a:extLst>
              </p:cNvPr>
              <p:cNvCxnSpPr>
                <a:stCxn id="13" idx="0"/>
                <a:endCxn id="13" idx="4"/>
              </p:cNvCxnSpPr>
              <p:nvPr/>
            </p:nvCxnSpPr>
            <p:spPr>
              <a:xfrm>
                <a:off x="9123582" y="1862333"/>
                <a:ext cx="0" cy="2587292"/>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9E01A0-82F9-4D02-9850-4421BC7AA13E}"/>
                  </a:ext>
                </a:extLst>
              </p:cNvPr>
              <p:cNvCxnSpPr>
                <a:stCxn id="13" idx="2"/>
                <a:endCxn id="13" idx="6"/>
              </p:cNvCxnSpPr>
              <p:nvPr/>
            </p:nvCxnSpPr>
            <p:spPr>
              <a:xfrm>
                <a:off x="7829941" y="3155980"/>
                <a:ext cx="2587281"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F7349F-96EF-4E43-BFFC-D9C3854F473C}"/>
                  </a:ext>
                </a:extLst>
              </p:cNvPr>
              <p:cNvCxnSpPr>
                <a:stCxn id="13" idx="1"/>
                <a:endCxn id="13" idx="5"/>
              </p:cNvCxnSpPr>
              <p:nvPr/>
            </p:nvCxnSpPr>
            <p:spPr>
              <a:xfrm>
                <a:off x="8208839" y="2241233"/>
                <a:ext cx="1829485" cy="1829492"/>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20EAFA-4228-4E3E-82C6-1F13D2483CFE}"/>
                  </a:ext>
                </a:extLst>
              </p:cNvPr>
              <p:cNvCxnSpPr>
                <a:stCxn id="13" idx="7"/>
                <a:endCxn id="13" idx="3"/>
              </p:cNvCxnSpPr>
              <p:nvPr/>
            </p:nvCxnSpPr>
            <p:spPr>
              <a:xfrm flipH="1">
                <a:off x="8208839" y="2241233"/>
                <a:ext cx="1829485" cy="1829492"/>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Circle: Hollow 17">
                <a:extLst>
                  <a:ext uri="{FF2B5EF4-FFF2-40B4-BE49-F238E27FC236}">
                    <a16:creationId xmlns:a16="http://schemas.microsoft.com/office/drawing/2014/main" id="{348B3B5F-5544-415A-86F8-AE64E1D311B3}"/>
                  </a:ext>
                </a:extLst>
              </p:cNvPr>
              <p:cNvSpPr/>
              <p:nvPr/>
            </p:nvSpPr>
            <p:spPr bwMode="gray">
              <a:xfrm>
                <a:off x="8282854" y="2294531"/>
                <a:ext cx="1681453" cy="1696518"/>
              </a:xfrm>
              <a:prstGeom prst="donut">
                <a:avLst>
                  <a:gd name="adj" fmla="val 6418"/>
                </a:avLst>
              </a:prstGeom>
              <a:solidFill>
                <a:schemeClr val="bg1"/>
              </a:solidFill>
              <a:ln w="381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C9CB832D-23C9-4493-8F84-AAB5E8998B1B}"/>
                  </a:ext>
                </a:extLst>
              </p:cNvPr>
              <p:cNvSpPr/>
              <p:nvPr/>
            </p:nvSpPr>
            <p:spPr bwMode="gray">
              <a:xfrm>
                <a:off x="8208839" y="3017274"/>
                <a:ext cx="260838" cy="260839"/>
              </a:xfrm>
              <a:prstGeom prst="ellipse">
                <a:avLst/>
              </a:prstGeom>
              <a:solidFill>
                <a:schemeClr val="bg1"/>
              </a:solidFill>
              <a:ln w="381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0" name="Rectangle: Rounded Corners 19">
                <a:extLst>
                  <a:ext uri="{FF2B5EF4-FFF2-40B4-BE49-F238E27FC236}">
                    <a16:creationId xmlns:a16="http://schemas.microsoft.com/office/drawing/2014/main" id="{A7214825-6E69-4ACA-8417-4DF90201B844}"/>
                  </a:ext>
                </a:extLst>
              </p:cNvPr>
              <p:cNvSpPr/>
              <p:nvPr/>
            </p:nvSpPr>
            <p:spPr bwMode="gray">
              <a:xfrm>
                <a:off x="10467232" y="3096535"/>
                <a:ext cx="274286" cy="141524"/>
              </a:xfrm>
              <a:prstGeom prst="roundRect">
                <a:avLst/>
              </a:prstGeom>
              <a:solidFill>
                <a:schemeClr val="bg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1" name="Rectangle: Rounded Corners 20">
                <a:extLst>
                  <a:ext uri="{FF2B5EF4-FFF2-40B4-BE49-F238E27FC236}">
                    <a16:creationId xmlns:a16="http://schemas.microsoft.com/office/drawing/2014/main" id="{2579C0AA-19DF-4781-804A-7F9DE745EDF3}"/>
                  </a:ext>
                </a:extLst>
              </p:cNvPr>
              <p:cNvSpPr/>
              <p:nvPr/>
            </p:nvSpPr>
            <p:spPr bwMode="gray">
              <a:xfrm rot="18900000">
                <a:off x="7944491" y="4116504"/>
                <a:ext cx="274286" cy="141524"/>
              </a:xfrm>
              <a:prstGeom prst="roundRect">
                <a:avLst/>
              </a:prstGeom>
              <a:solidFill>
                <a:schemeClr val="bg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2" name="Rectangle: Rounded Corners 21">
                <a:extLst>
                  <a:ext uri="{FF2B5EF4-FFF2-40B4-BE49-F238E27FC236}">
                    <a16:creationId xmlns:a16="http://schemas.microsoft.com/office/drawing/2014/main" id="{B297C934-407C-436E-974E-F1688785FE9A}"/>
                  </a:ext>
                </a:extLst>
              </p:cNvPr>
              <p:cNvSpPr/>
              <p:nvPr/>
            </p:nvSpPr>
            <p:spPr bwMode="gray">
              <a:xfrm rot="18900000">
                <a:off x="10017297" y="2031208"/>
                <a:ext cx="274286" cy="141524"/>
              </a:xfrm>
              <a:prstGeom prst="roundRect">
                <a:avLst/>
              </a:prstGeom>
              <a:solidFill>
                <a:schemeClr val="bg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3" name="Rectangle: Rounded Corners 22">
                <a:extLst>
                  <a:ext uri="{FF2B5EF4-FFF2-40B4-BE49-F238E27FC236}">
                    <a16:creationId xmlns:a16="http://schemas.microsoft.com/office/drawing/2014/main" id="{814CDD7F-300E-4A0B-B5DA-9E99D7375DF8}"/>
                  </a:ext>
                </a:extLst>
              </p:cNvPr>
              <p:cNvSpPr/>
              <p:nvPr/>
            </p:nvSpPr>
            <p:spPr bwMode="gray">
              <a:xfrm rot="2700000">
                <a:off x="7937242" y="2058420"/>
                <a:ext cx="274287" cy="141524"/>
              </a:xfrm>
              <a:prstGeom prst="roundRect">
                <a:avLst/>
              </a:prstGeom>
              <a:solidFill>
                <a:schemeClr val="bg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5" name="Rectangle: Rounded Corners 24">
                <a:extLst>
                  <a:ext uri="{FF2B5EF4-FFF2-40B4-BE49-F238E27FC236}">
                    <a16:creationId xmlns:a16="http://schemas.microsoft.com/office/drawing/2014/main" id="{C27B0DAA-A2A3-4B8A-ABA9-659724D7D330}"/>
                  </a:ext>
                </a:extLst>
              </p:cNvPr>
              <p:cNvSpPr/>
              <p:nvPr/>
            </p:nvSpPr>
            <p:spPr bwMode="gray">
              <a:xfrm rot="2700000">
                <a:off x="10016851" y="4141550"/>
                <a:ext cx="274287" cy="141524"/>
              </a:xfrm>
              <a:prstGeom prst="roundRect">
                <a:avLst/>
              </a:prstGeom>
              <a:solidFill>
                <a:schemeClr val="bg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6" name="Rectangle: Rounded Corners 25">
                <a:extLst>
                  <a:ext uri="{FF2B5EF4-FFF2-40B4-BE49-F238E27FC236}">
                    <a16:creationId xmlns:a16="http://schemas.microsoft.com/office/drawing/2014/main" id="{BAA4C467-22D1-41F2-AC92-EFEED4B7334A}"/>
                  </a:ext>
                </a:extLst>
              </p:cNvPr>
              <p:cNvSpPr/>
              <p:nvPr/>
            </p:nvSpPr>
            <p:spPr bwMode="gray">
              <a:xfrm rot="16200000">
                <a:off x="8986436" y="1615180"/>
                <a:ext cx="274287" cy="141524"/>
              </a:xfrm>
              <a:prstGeom prst="roundRect">
                <a:avLst/>
              </a:prstGeom>
              <a:solidFill>
                <a:schemeClr val="bg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7" name="Rectangle: Rounded Corners 26">
                <a:extLst>
                  <a:ext uri="{FF2B5EF4-FFF2-40B4-BE49-F238E27FC236}">
                    <a16:creationId xmlns:a16="http://schemas.microsoft.com/office/drawing/2014/main" id="{47AF26CB-D055-4BA0-B3D5-924441AAF9E7}"/>
                  </a:ext>
                </a:extLst>
              </p:cNvPr>
              <p:cNvSpPr/>
              <p:nvPr/>
            </p:nvSpPr>
            <p:spPr bwMode="gray">
              <a:xfrm rot="16200000">
                <a:off x="8978472" y="4567109"/>
                <a:ext cx="274287" cy="141524"/>
              </a:xfrm>
              <a:prstGeom prst="roundRect">
                <a:avLst/>
              </a:prstGeom>
              <a:solidFill>
                <a:schemeClr val="bg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8" name="Rectangle: Rounded Corners 27">
                <a:extLst>
                  <a:ext uri="{FF2B5EF4-FFF2-40B4-BE49-F238E27FC236}">
                    <a16:creationId xmlns:a16="http://schemas.microsoft.com/office/drawing/2014/main" id="{CE5370CE-9F7C-465E-8C56-0C2BF2573156}"/>
                  </a:ext>
                </a:extLst>
              </p:cNvPr>
              <p:cNvSpPr/>
              <p:nvPr/>
            </p:nvSpPr>
            <p:spPr bwMode="gray">
              <a:xfrm>
                <a:off x="7516501" y="3086633"/>
                <a:ext cx="274286" cy="141524"/>
              </a:xfrm>
              <a:prstGeom prst="roundRect">
                <a:avLst/>
              </a:prstGeom>
              <a:solidFill>
                <a:schemeClr val="bg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pic>
            <p:nvPicPr>
              <p:cNvPr id="29" name="Picture 28">
                <a:extLst>
                  <a:ext uri="{FF2B5EF4-FFF2-40B4-BE49-F238E27FC236}">
                    <a16:creationId xmlns:a16="http://schemas.microsoft.com/office/drawing/2014/main" id="{B6DDC301-23B7-4BD9-8602-832CC73501C2}"/>
                  </a:ext>
                </a:extLst>
              </p:cNvPr>
              <p:cNvPicPr>
                <a:picLocks noChangeAspect="1"/>
              </p:cNvPicPr>
              <p:nvPr/>
            </p:nvPicPr>
            <p:blipFill>
              <a:blip r:embed="rId2" cstate="screen">
                <a:extLst>
                  <a:ext uri="{28A0092B-C50C-407E-A947-70E740481C1C}">
                    <a14:useLocalDpi xmlns:a14="http://schemas.microsoft.com/office/drawing/2010/main"/>
                  </a:ext>
                </a:extLst>
              </a:blip>
              <a:srcRect l="16972" r="19911" b="211"/>
              <a:stretch>
                <a:fillRect/>
              </a:stretch>
            </p:blipFill>
            <p:spPr>
              <a:xfrm>
                <a:off x="8715757" y="2747499"/>
                <a:ext cx="819059" cy="818909"/>
              </a:xfrm>
              <a:custGeom>
                <a:avLst/>
                <a:gdLst>
                  <a:gd name="connsiteX0" fmla="*/ 2264874 w 4563610"/>
                  <a:gd name="connsiteY0" fmla="*/ 0 h 4562755"/>
                  <a:gd name="connsiteX1" fmla="*/ 2298737 w 4563610"/>
                  <a:gd name="connsiteY1" fmla="*/ 0 h 4562755"/>
                  <a:gd name="connsiteX2" fmla="*/ 2515107 w 4563610"/>
                  <a:gd name="connsiteY2" fmla="*/ 10926 h 4562755"/>
                  <a:gd name="connsiteX3" fmla="*/ 4563610 w 4563610"/>
                  <a:gd name="connsiteY3" fmla="*/ 2280950 h 4562755"/>
                  <a:gd name="connsiteX4" fmla="*/ 2281805 w 4563610"/>
                  <a:gd name="connsiteY4" fmla="*/ 4562755 h 4562755"/>
                  <a:gd name="connsiteX5" fmla="*/ 0 w 4563610"/>
                  <a:gd name="connsiteY5" fmla="*/ 2280950 h 4562755"/>
                  <a:gd name="connsiteX6" fmla="*/ 2048504 w 4563610"/>
                  <a:gd name="connsiteY6" fmla="*/ 10926 h 456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3610" h="4562755">
                    <a:moveTo>
                      <a:pt x="2264874" y="0"/>
                    </a:moveTo>
                    <a:lnTo>
                      <a:pt x="2298737" y="0"/>
                    </a:lnTo>
                    <a:lnTo>
                      <a:pt x="2515107" y="10926"/>
                    </a:lnTo>
                    <a:cubicBezTo>
                      <a:pt x="3665721" y="127777"/>
                      <a:pt x="4563610" y="1099507"/>
                      <a:pt x="4563610" y="2280950"/>
                    </a:cubicBezTo>
                    <a:cubicBezTo>
                      <a:pt x="4563610" y="3541156"/>
                      <a:pt x="3542011" y="4562755"/>
                      <a:pt x="2281805" y="4562755"/>
                    </a:cubicBezTo>
                    <a:cubicBezTo>
                      <a:pt x="1021599" y="4562755"/>
                      <a:pt x="0" y="3541156"/>
                      <a:pt x="0" y="2280950"/>
                    </a:cubicBezTo>
                    <a:cubicBezTo>
                      <a:pt x="0" y="1099507"/>
                      <a:pt x="897890" y="127777"/>
                      <a:pt x="2048504" y="10926"/>
                    </a:cubicBezTo>
                    <a:close/>
                  </a:path>
                </a:pathLst>
              </a:custGeom>
              <a:ln>
                <a:noFill/>
              </a:ln>
            </p:spPr>
          </p:pic>
        </p:grpSp>
      </p:grpSp>
      <p:sp>
        <p:nvSpPr>
          <p:cNvPr id="30" name="Text Placeholder 5">
            <a:extLst>
              <a:ext uri="{FF2B5EF4-FFF2-40B4-BE49-F238E27FC236}">
                <a16:creationId xmlns:a16="http://schemas.microsoft.com/office/drawing/2014/main" id="{B3A01FC6-A444-4F06-A6A4-5ABB6BF1D35B}"/>
              </a:ext>
            </a:extLst>
          </p:cNvPr>
          <p:cNvSpPr txBox="1">
            <a:spLocks/>
          </p:cNvSpPr>
          <p:nvPr/>
        </p:nvSpPr>
        <p:spPr>
          <a:xfrm>
            <a:off x="6545229" y="1636644"/>
            <a:ext cx="5043326" cy="2716696"/>
          </a:xfrm>
          <a:prstGeom prst="rect">
            <a:avLst/>
          </a:prstGeom>
          <a:ln w="38100">
            <a:noFill/>
          </a:ln>
        </p:spPr>
        <p:txBody>
          <a:bodyPr vert="horz" lIns="0" tIns="0" rIns="0" bIns="0" rtlCol="0" anchor="ctr">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79388"/>
            <a:r>
              <a:rPr lang="en-US" sz="1600" dirty="0"/>
              <a:t>Application lifecycle management assists </a:t>
            </a:r>
            <a:br>
              <a:rPr lang="en-US" sz="1600" dirty="0"/>
            </a:br>
            <a:r>
              <a:rPr lang="en-US" sz="1600" dirty="0"/>
              <a:t>the </a:t>
            </a:r>
            <a:r>
              <a:rPr lang="en-US" sz="1600" b="1" dirty="0">
                <a:solidFill>
                  <a:schemeClr val="accent1"/>
                </a:solidFill>
              </a:rPr>
              <a:t>implementation</a:t>
            </a:r>
            <a:r>
              <a:rPr lang="en-US" sz="1600" b="1" dirty="0"/>
              <a:t> </a:t>
            </a:r>
            <a:r>
              <a:rPr lang="en-US" sz="1600" dirty="0"/>
              <a:t>and </a:t>
            </a:r>
            <a:r>
              <a:rPr lang="en-US" sz="1600" b="1" dirty="0">
                <a:solidFill>
                  <a:schemeClr val="accent1"/>
                </a:solidFill>
              </a:rPr>
              <a:t>operations</a:t>
            </a:r>
            <a:r>
              <a:rPr lang="en-US" sz="1600" b="1" dirty="0"/>
              <a:t> </a:t>
            </a:r>
            <a:br>
              <a:rPr lang="en-US" sz="1600" b="1" dirty="0"/>
            </a:br>
            <a:r>
              <a:rPr lang="en-US" sz="1600" dirty="0"/>
              <a:t>of SAP-centric solutions</a:t>
            </a:r>
            <a:endParaRPr lang="en-US" sz="1600" b="1" dirty="0">
              <a:solidFill>
                <a:schemeClr val="accent1"/>
              </a:solidFill>
              <a:cs typeface="Arial"/>
            </a:endParaRPr>
          </a:p>
          <a:p>
            <a:pPr marL="357188" lvl="1" indent="-179388"/>
            <a:r>
              <a:rPr lang="en-US" sz="1600" b="1" dirty="0">
                <a:solidFill>
                  <a:schemeClr val="accent1"/>
                </a:solidFill>
              </a:rPr>
              <a:t>Accelerate</a:t>
            </a:r>
            <a:r>
              <a:rPr lang="en-US" sz="1600" b="1" dirty="0"/>
              <a:t> </a:t>
            </a:r>
            <a:r>
              <a:rPr lang="en-US" sz="1600" dirty="0"/>
              <a:t>time-to-value</a:t>
            </a:r>
            <a:endParaRPr lang="en-US" sz="1600" dirty="0">
              <a:cs typeface="Arial"/>
            </a:endParaRPr>
          </a:p>
          <a:p>
            <a:pPr marL="357188" lvl="1" indent="-179388"/>
            <a:r>
              <a:rPr lang="en-US" sz="1600" b="1" dirty="0">
                <a:solidFill>
                  <a:schemeClr val="accent1"/>
                </a:solidFill>
              </a:rPr>
              <a:t>Safeguard </a:t>
            </a:r>
            <a:r>
              <a:rPr lang="en-US" sz="1600" dirty="0"/>
              <a:t>business continuity</a:t>
            </a:r>
            <a:endParaRPr lang="en-US" sz="1600" dirty="0">
              <a:cs typeface="Arial"/>
            </a:endParaRPr>
          </a:p>
          <a:p>
            <a:pPr marL="357188" lvl="1" indent="-179388"/>
            <a:r>
              <a:rPr lang="en-US" sz="1600" b="1" dirty="0">
                <a:solidFill>
                  <a:schemeClr val="accent1"/>
                </a:solidFill>
              </a:rPr>
              <a:t>Reduce </a:t>
            </a:r>
            <a:r>
              <a:rPr lang="en-US" sz="1600" dirty="0"/>
              <a:t>cost of ownership</a:t>
            </a:r>
          </a:p>
          <a:p>
            <a:pPr marL="177800" lvl="1" indent="0">
              <a:buNone/>
            </a:pPr>
            <a:r>
              <a:rPr lang="en-US" sz="1600" dirty="0">
                <a:cs typeface="Arial"/>
              </a:rPr>
              <a:t>You can learn more </a:t>
            </a:r>
            <a:r>
              <a:rPr lang="en-US" sz="1600" dirty="0">
                <a:cs typeface="Arial"/>
                <a:hlinkClick r:id="rId3"/>
              </a:rPr>
              <a:t>here</a:t>
            </a:r>
            <a:r>
              <a:rPr lang="en-US" sz="1600" dirty="0">
                <a:cs typeface="Arial"/>
              </a:rPr>
              <a:t>.</a:t>
            </a:r>
          </a:p>
        </p:txBody>
      </p:sp>
      <p:pic>
        <p:nvPicPr>
          <p:cNvPr id="31" name="Picture 30" descr="SAP Cloud ALM for hybrid cloud solutions.&#10;Is included in SAP Enterprise Support, cloud editions.">
            <a:extLst>
              <a:ext uri="{FF2B5EF4-FFF2-40B4-BE49-F238E27FC236}">
                <a16:creationId xmlns:a16="http://schemas.microsoft.com/office/drawing/2014/main" id="{7E1ED71D-E6D9-49AE-ABCA-9AABE5E7B748}"/>
              </a:ext>
            </a:extLst>
          </p:cNvPr>
          <p:cNvPicPr>
            <a:picLocks noChangeAspect="1"/>
          </p:cNvPicPr>
          <p:nvPr/>
        </p:nvPicPr>
        <p:blipFill>
          <a:blip r:embed="rId4"/>
          <a:stretch>
            <a:fillRect/>
          </a:stretch>
        </p:blipFill>
        <p:spPr>
          <a:xfrm>
            <a:off x="6538653" y="4914451"/>
            <a:ext cx="1447861" cy="1447861"/>
          </a:xfrm>
          <a:prstGeom prst="rect">
            <a:avLst/>
          </a:prstGeom>
        </p:spPr>
      </p:pic>
      <p:pic>
        <p:nvPicPr>
          <p:cNvPr id="33" name="Picture 32" descr="SAP Solution Manager for hybrid solutions.&#10;Is included in on-premise maintenance agreements.">
            <a:extLst>
              <a:ext uri="{FF2B5EF4-FFF2-40B4-BE49-F238E27FC236}">
                <a16:creationId xmlns:a16="http://schemas.microsoft.com/office/drawing/2014/main" id="{4D7A13EF-4297-4BA4-B85F-4ED6A8DDE340}"/>
              </a:ext>
            </a:extLst>
          </p:cNvPr>
          <p:cNvPicPr>
            <a:picLocks noChangeAspect="1"/>
          </p:cNvPicPr>
          <p:nvPr/>
        </p:nvPicPr>
        <p:blipFill>
          <a:blip r:embed="rId5"/>
          <a:stretch>
            <a:fillRect/>
          </a:stretch>
        </p:blipFill>
        <p:spPr>
          <a:xfrm>
            <a:off x="504001" y="4914451"/>
            <a:ext cx="1610745" cy="1447861"/>
          </a:xfrm>
          <a:prstGeom prst="rect">
            <a:avLst/>
          </a:prstGeom>
        </p:spPr>
      </p:pic>
      <p:sp>
        <p:nvSpPr>
          <p:cNvPr id="34" name="TextBox 33">
            <a:extLst>
              <a:ext uri="{FF2B5EF4-FFF2-40B4-BE49-F238E27FC236}">
                <a16:creationId xmlns:a16="http://schemas.microsoft.com/office/drawing/2014/main" id="{A009FD4C-EEB7-4B32-886A-7267E5C478CA}"/>
              </a:ext>
            </a:extLst>
          </p:cNvPr>
          <p:cNvSpPr txBox="1"/>
          <p:nvPr/>
        </p:nvSpPr>
        <p:spPr>
          <a:xfrm>
            <a:off x="2199766" y="5153633"/>
            <a:ext cx="3897822" cy="861774"/>
          </a:xfrm>
          <a:prstGeom prst="rect">
            <a:avLst/>
          </a:prstGeom>
          <a:noFill/>
        </p:spPr>
        <p:txBody>
          <a:bodyPr wrap="square" lIns="0" tIns="0" rIns="0" bIns="0" rtlCol="0">
            <a:spAutoFit/>
          </a:bodyPr>
          <a:lstStyle/>
          <a:p>
            <a:pPr marL="185738" lvl="1" indent="-185738"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for hybrid solutions</a:t>
            </a:r>
          </a:p>
          <a:p>
            <a:pPr marL="185738" lvl="1" indent="-185738"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included in on-premise maintenance agreements</a:t>
            </a:r>
          </a:p>
        </p:txBody>
      </p:sp>
      <p:sp>
        <p:nvSpPr>
          <p:cNvPr id="35" name="TextBox 34">
            <a:extLst>
              <a:ext uri="{FF2B5EF4-FFF2-40B4-BE49-F238E27FC236}">
                <a16:creationId xmlns:a16="http://schemas.microsoft.com/office/drawing/2014/main" id="{486235E1-9F7A-4A28-B523-467E423D5E09}"/>
              </a:ext>
            </a:extLst>
          </p:cNvPr>
          <p:cNvSpPr txBox="1"/>
          <p:nvPr/>
        </p:nvSpPr>
        <p:spPr>
          <a:xfrm>
            <a:off x="8176736" y="5153633"/>
            <a:ext cx="3849612" cy="861774"/>
          </a:xfrm>
          <a:prstGeom prst="rect">
            <a:avLst/>
          </a:prstGeom>
          <a:noFill/>
        </p:spPr>
        <p:txBody>
          <a:bodyPr wrap="square" lIns="0" tIns="0" rIns="0" bIns="0" rtlCol="0">
            <a:spAutoFit/>
          </a:bodyPr>
          <a:lstStyle/>
          <a:p>
            <a:pPr marL="185738" lvl="1" indent="-185738"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for hybrid cloud solutions</a:t>
            </a:r>
          </a:p>
          <a:p>
            <a:pPr marL="185738" lvl="1" indent="-185738"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included in SAP Enterprise Support, cloud editions </a:t>
            </a:r>
          </a:p>
        </p:txBody>
      </p:sp>
      <p:sp>
        <p:nvSpPr>
          <p:cNvPr id="37" name="Title 36">
            <a:extLst>
              <a:ext uri="{FF2B5EF4-FFF2-40B4-BE49-F238E27FC236}">
                <a16:creationId xmlns:a16="http://schemas.microsoft.com/office/drawing/2014/main" id="{5F2BF1BC-FF63-459E-868A-356BF03CFC9A}"/>
              </a:ext>
            </a:extLst>
          </p:cNvPr>
          <p:cNvSpPr>
            <a:spLocks noGrp="1"/>
          </p:cNvSpPr>
          <p:nvPr>
            <p:ph type="title"/>
          </p:nvPr>
        </p:nvSpPr>
        <p:spPr>
          <a:xfrm>
            <a:off x="504001" y="504000"/>
            <a:ext cx="11186476" cy="738664"/>
          </a:xfrm>
        </p:spPr>
        <p:txBody>
          <a:bodyPr/>
          <a:lstStyle/>
          <a:p>
            <a:r>
              <a:rPr lang="en-US" dirty="0"/>
              <a:t>Application Lifecycle Management </a:t>
            </a:r>
            <a:br>
              <a:rPr lang="en-US" dirty="0"/>
            </a:br>
            <a:r>
              <a:rPr lang="en-US" b="0" dirty="0"/>
              <a:t>Manage the Lifecycle of Your Landscape</a:t>
            </a:r>
            <a:endParaRPr lang="en-DE" b="0" dirty="0"/>
          </a:p>
        </p:txBody>
      </p:sp>
      <p:cxnSp>
        <p:nvCxnSpPr>
          <p:cNvPr id="32" name="Straight Connector 31">
            <a:extLst>
              <a:ext uri="{FF2B5EF4-FFF2-40B4-BE49-F238E27FC236}">
                <a16:creationId xmlns:a16="http://schemas.microsoft.com/office/drawing/2014/main" id="{96ADE864-656A-4FEB-A72D-669694786E89}"/>
              </a:ext>
            </a:extLst>
          </p:cNvPr>
          <p:cNvCxnSpPr/>
          <p:nvPr/>
        </p:nvCxnSpPr>
        <p:spPr>
          <a:xfrm>
            <a:off x="6279682" y="1617017"/>
            <a:ext cx="0" cy="2736323"/>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749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64CEB78B-2A6F-4084-A9B9-950017BE8FE3}"/>
              </a:ext>
            </a:extLst>
          </p:cNvPr>
          <p:cNvSpPr>
            <a:spLocks noGrp="1"/>
          </p:cNvSpPr>
          <p:nvPr>
            <p:ph type="title"/>
          </p:nvPr>
        </p:nvSpPr>
        <p:spPr>
          <a:xfrm>
            <a:off x="504001" y="504000"/>
            <a:ext cx="11186476" cy="738664"/>
          </a:xfrm>
        </p:spPr>
        <p:txBody>
          <a:bodyPr/>
          <a:lstStyle/>
          <a:p>
            <a:r>
              <a:rPr lang="en-US" dirty="0"/>
              <a:t>Co-innovate with SAP on strategic support topics</a:t>
            </a:r>
            <a:br>
              <a:rPr lang="en-US" dirty="0"/>
            </a:br>
            <a:r>
              <a:rPr lang="en-US" b="0" dirty="0">
                <a:ea typeface="+mn-ea"/>
                <a:cs typeface="+mn-cs"/>
              </a:rPr>
              <a:t>SAP Enterprise Support Advisory Council</a:t>
            </a:r>
            <a:endParaRPr lang="en-US" b="0" dirty="0"/>
          </a:p>
        </p:txBody>
      </p:sp>
      <p:sp>
        <p:nvSpPr>
          <p:cNvPr id="116" name="Rectangle 115">
            <a:extLst>
              <a:ext uri="{FF2B5EF4-FFF2-40B4-BE49-F238E27FC236}">
                <a16:creationId xmlns:a16="http://schemas.microsoft.com/office/drawing/2014/main" id="{9DA6E911-E953-4B36-8889-8EE88282A91D}"/>
              </a:ext>
            </a:extLst>
          </p:cNvPr>
          <p:cNvSpPr/>
          <p:nvPr/>
        </p:nvSpPr>
        <p:spPr>
          <a:xfrm>
            <a:off x="506782" y="1320733"/>
            <a:ext cx="11177741" cy="390556"/>
          </a:xfrm>
          <a:prstGeom prst="rect">
            <a:avLst/>
          </a:prstGeom>
          <a:noFill/>
          <a:ln>
            <a:noFill/>
          </a:ln>
        </p:spPr>
        <p:txBody>
          <a:bodyPr wrap="square" lIns="0" tIns="0" rIns="0" bIns="0">
            <a:spAutoFit/>
          </a:bodyPr>
          <a:lstStyle/>
          <a:p>
            <a:pPr algn="just" defTabSz="684862" fontAlgn="base">
              <a:lnSpc>
                <a:spcPct val="110000"/>
              </a:lnSpc>
              <a:spcBef>
                <a:spcPts val="600"/>
              </a:spcBef>
              <a:buClr>
                <a:srgbClr val="F0AB00"/>
              </a:buClr>
              <a:buSzPct val="80000"/>
            </a:pPr>
            <a:r>
              <a:rPr lang="en-US" sz="1200" kern="0">
                <a:solidFill>
                  <a:srgbClr val="000000"/>
                </a:solidFill>
                <a:latin typeface="Arial" panose="020B0604020202020204" pitchFamily="34" charset="0"/>
                <a:ea typeface="Arial Unicode MS" pitchFamily="34" charset="-128"/>
                <a:cs typeface="Arial" panose="020B0604020202020204" pitchFamily="34" charset="0"/>
              </a:rPr>
              <a:t>As part of the </a:t>
            </a:r>
            <a:r>
              <a:rPr lang="en-US" sz="1200" b="1" kern="0">
                <a:solidFill>
                  <a:srgbClr val="000000"/>
                </a:solidFill>
                <a:latin typeface="Arial" panose="020B0604020202020204" pitchFamily="34" charset="0"/>
                <a:ea typeface="Arial Unicode MS" pitchFamily="34" charset="-128"/>
                <a:cs typeface="Arial" panose="020B0604020202020204" pitchFamily="34" charset="0"/>
                <a:hlinkClick r:id="rId3"/>
              </a:rPr>
              <a:t>SAP Enterprise Support Advisory Council</a:t>
            </a:r>
            <a:r>
              <a:rPr lang="en-US" sz="1200" b="1" kern="0">
                <a:solidFill>
                  <a:srgbClr val="000000"/>
                </a:solidFill>
                <a:latin typeface="Arial" panose="020B0604020202020204" pitchFamily="34" charset="0"/>
                <a:ea typeface="Arial Unicode MS" pitchFamily="34" charset="-128"/>
                <a:cs typeface="Arial" panose="020B0604020202020204" pitchFamily="34" charset="0"/>
              </a:rPr>
              <a:t> </a:t>
            </a:r>
            <a:r>
              <a:rPr lang="en-US" sz="1200" kern="0">
                <a:solidFill>
                  <a:srgbClr val="000000"/>
                </a:solidFill>
                <a:latin typeface="Arial" panose="020B0604020202020204" pitchFamily="34" charset="0"/>
                <a:ea typeface="Arial Unicode MS" pitchFamily="34" charset="-128"/>
                <a:cs typeface="Arial" panose="020B0604020202020204" pitchFamily="34" charset="0"/>
              </a:rPr>
              <a:t>program, participants become early adopters of the latest support innovations. They also profit from a bigger investment from SAP’s side and have the opportunity of directly influencing SAP’s support offering in a meaningful way based on their own requirements.</a:t>
            </a:r>
          </a:p>
        </p:txBody>
      </p:sp>
      <p:grpSp>
        <p:nvGrpSpPr>
          <p:cNvPr id="118" name="Group 117">
            <a:extLst>
              <a:ext uri="{FF2B5EF4-FFF2-40B4-BE49-F238E27FC236}">
                <a16:creationId xmlns:a16="http://schemas.microsoft.com/office/drawing/2014/main" id="{D6C15EE8-13E1-435E-B8BB-A25FDA2212B3}"/>
              </a:ext>
            </a:extLst>
          </p:cNvPr>
          <p:cNvGrpSpPr/>
          <p:nvPr/>
        </p:nvGrpSpPr>
        <p:grpSpPr>
          <a:xfrm>
            <a:off x="1982242" y="5403010"/>
            <a:ext cx="8227516" cy="481232"/>
            <a:chOff x="1033291" y="5333482"/>
            <a:chExt cx="8233946" cy="481607"/>
          </a:xfrm>
        </p:grpSpPr>
        <p:sp>
          <p:nvSpPr>
            <p:cNvPr id="119" name="Rectangle: Rounded Corners 118">
              <a:extLst>
                <a:ext uri="{FF2B5EF4-FFF2-40B4-BE49-F238E27FC236}">
                  <a16:creationId xmlns:a16="http://schemas.microsoft.com/office/drawing/2014/main" id="{CD6F6148-555D-4571-B7A4-852568E41988}"/>
                </a:ext>
              </a:extLst>
            </p:cNvPr>
            <p:cNvSpPr/>
            <p:nvPr/>
          </p:nvSpPr>
          <p:spPr bwMode="gray">
            <a:xfrm>
              <a:off x="1033291" y="5399169"/>
              <a:ext cx="1976843" cy="350234"/>
            </a:xfrm>
            <a:prstGeom prst="roundRect">
              <a:avLst/>
            </a:prstGeom>
            <a:solidFill>
              <a:srgbClr val="F0AB00"/>
            </a:solidFill>
            <a:ln w="25400" algn="ctr">
              <a:no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r>
                <a:rPr lang="en-US" sz="1200" kern="0">
                  <a:solidFill>
                    <a:srgbClr val="FFFFFF"/>
                  </a:solidFill>
                  <a:latin typeface="Arial" panose="020B0604020202020204" pitchFamily="34" charset="0"/>
                  <a:ea typeface="Arial Unicode MS" pitchFamily="34" charset="-128"/>
                  <a:cs typeface="Arial" panose="020B0604020202020204" pitchFamily="34" charset="0"/>
                </a:rPr>
                <a:t>New technologies</a:t>
              </a:r>
            </a:p>
          </p:txBody>
        </p:sp>
        <p:sp>
          <p:nvSpPr>
            <p:cNvPr id="120" name="Rectangle: Rounded Corners 119">
              <a:extLst>
                <a:ext uri="{FF2B5EF4-FFF2-40B4-BE49-F238E27FC236}">
                  <a16:creationId xmlns:a16="http://schemas.microsoft.com/office/drawing/2014/main" id="{26D81FB2-EFBE-4B04-842F-D1E1F63CBAC1}"/>
                </a:ext>
              </a:extLst>
            </p:cNvPr>
            <p:cNvSpPr/>
            <p:nvPr/>
          </p:nvSpPr>
          <p:spPr bwMode="gray">
            <a:xfrm>
              <a:off x="3118992" y="5399169"/>
              <a:ext cx="1976843" cy="350234"/>
            </a:xfrm>
            <a:prstGeom prst="roundRect">
              <a:avLst/>
            </a:prstGeom>
            <a:solidFill>
              <a:srgbClr val="A8A340"/>
            </a:solidFill>
            <a:ln w="25400" algn="ctr">
              <a:no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r>
                <a:rPr lang="en-US" sz="1200" kern="0">
                  <a:solidFill>
                    <a:srgbClr val="FFFFFF"/>
                  </a:solidFill>
                  <a:latin typeface="Arial" panose="020B0604020202020204" pitchFamily="34" charset="0"/>
                  <a:ea typeface="Arial Unicode MS" pitchFamily="34" charset="-128"/>
                  <a:cs typeface="Arial" panose="020B0604020202020204" pitchFamily="34" charset="0"/>
                </a:rPr>
                <a:t>New content</a:t>
              </a:r>
            </a:p>
          </p:txBody>
        </p:sp>
        <p:sp>
          <p:nvSpPr>
            <p:cNvPr id="121" name="Rectangle: Rounded Corners 120">
              <a:extLst>
                <a:ext uri="{FF2B5EF4-FFF2-40B4-BE49-F238E27FC236}">
                  <a16:creationId xmlns:a16="http://schemas.microsoft.com/office/drawing/2014/main" id="{3FFC4EB0-E399-440D-A6F7-AD80A22419E9}"/>
                </a:ext>
              </a:extLst>
            </p:cNvPr>
            <p:cNvSpPr/>
            <p:nvPr/>
          </p:nvSpPr>
          <p:spPr bwMode="gray">
            <a:xfrm>
              <a:off x="5204693" y="5399169"/>
              <a:ext cx="1976843" cy="350234"/>
            </a:xfrm>
            <a:prstGeom prst="roundRect">
              <a:avLst/>
            </a:prstGeom>
            <a:solidFill>
              <a:srgbClr val="539D92"/>
            </a:solidFill>
            <a:ln w="25400" algn="ctr">
              <a:no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r>
                <a:rPr lang="en-US" sz="1200" kern="0">
                  <a:solidFill>
                    <a:srgbClr val="FFFFFF"/>
                  </a:solidFill>
                  <a:latin typeface="Arial" panose="020B0604020202020204" pitchFamily="34" charset="0"/>
                  <a:ea typeface="Arial Unicode MS" pitchFamily="34" charset="-128"/>
                  <a:cs typeface="Arial" panose="020B0604020202020204" pitchFamily="34" charset="0"/>
                </a:rPr>
                <a:t>New tools</a:t>
              </a:r>
            </a:p>
          </p:txBody>
        </p:sp>
        <p:cxnSp>
          <p:nvCxnSpPr>
            <p:cNvPr id="122" name="Straight Connector 121">
              <a:extLst>
                <a:ext uri="{FF2B5EF4-FFF2-40B4-BE49-F238E27FC236}">
                  <a16:creationId xmlns:a16="http://schemas.microsoft.com/office/drawing/2014/main" id="{4B12C7CD-4367-4458-A3CD-5640EADC18F4}"/>
                </a:ext>
              </a:extLst>
            </p:cNvPr>
            <p:cNvCxnSpPr>
              <a:cxnSpLocks/>
            </p:cNvCxnSpPr>
            <p:nvPr/>
          </p:nvCxnSpPr>
          <p:spPr>
            <a:xfrm flipH="1">
              <a:off x="1047495" y="5333482"/>
              <a:ext cx="8219741" cy="0"/>
            </a:xfrm>
            <a:prstGeom prst="line">
              <a:avLst/>
            </a:prstGeom>
            <a:ln w="12700">
              <a:solidFill>
                <a:schemeClr val="bg1">
                  <a:lumMod val="8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5E801BE-00E9-460E-B391-8DD5D9CBF2B7}"/>
                </a:ext>
              </a:extLst>
            </p:cNvPr>
            <p:cNvCxnSpPr>
              <a:cxnSpLocks/>
            </p:cNvCxnSpPr>
            <p:nvPr/>
          </p:nvCxnSpPr>
          <p:spPr>
            <a:xfrm flipH="1">
              <a:off x="1047495" y="5815089"/>
              <a:ext cx="8219741" cy="0"/>
            </a:xfrm>
            <a:prstGeom prst="line">
              <a:avLst/>
            </a:prstGeom>
            <a:ln w="12700">
              <a:solidFill>
                <a:schemeClr val="bg1">
                  <a:lumMod val="8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4" name="Rectangle: Rounded Corners 123">
              <a:extLst>
                <a:ext uri="{FF2B5EF4-FFF2-40B4-BE49-F238E27FC236}">
                  <a16:creationId xmlns:a16="http://schemas.microsoft.com/office/drawing/2014/main" id="{019F2A1E-DAF6-48F4-A462-8BB45666974A}"/>
                </a:ext>
              </a:extLst>
            </p:cNvPr>
            <p:cNvSpPr/>
            <p:nvPr/>
          </p:nvSpPr>
          <p:spPr bwMode="gray">
            <a:xfrm>
              <a:off x="7290394" y="5399169"/>
              <a:ext cx="1976843" cy="350234"/>
            </a:xfrm>
            <a:prstGeom prst="roundRect">
              <a:avLst/>
            </a:prstGeom>
            <a:solidFill>
              <a:srgbClr val="008FD3"/>
            </a:solidFill>
            <a:ln w="25400" algn="ctr">
              <a:noFill/>
              <a:miter lim="800000"/>
              <a:headEnd/>
              <a:tailEnd/>
            </a:ln>
          </p:spPr>
          <p:txBody>
            <a:bodyPr lIns="89931" tIns="71943" rIns="89931" bIns="71943" rtlCol="0" anchor="ctr"/>
            <a:lstStyle/>
            <a:p>
              <a:pPr algn="ctr" defTabSz="913578" fontAlgn="base">
                <a:spcBef>
                  <a:spcPct val="50000"/>
                </a:spcBef>
                <a:spcAft>
                  <a:spcPct val="0"/>
                </a:spcAft>
                <a:buClr>
                  <a:srgbClr val="F0AB00"/>
                </a:buClr>
                <a:buSzPct val="80000"/>
              </a:pPr>
              <a:r>
                <a:rPr lang="pt-BR" sz="1200" kern="0">
                  <a:solidFill>
                    <a:srgbClr val="FFFFFF"/>
                  </a:solidFill>
                  <a:latin typeface="Arial" panose="020B0604020202020204" pitchFamily="34" charset="0"/>
                  <a:ea typeface="Arial Unicode MS" pitchFamily="34" charset="-128"/>
                  <a:cs typeface="Arial" panose="020B0604020202020204" pitchFamily="34" charset="0"/>
                </a:rPr>
                <a:t>E</a:t>
              </a:r>
              <a:r>
                <a:rPr lang="en-US" sz="1200" kern="0">
                  <a:solidFill>
                    <a:srgbClr val="FFFFFF"/>
                  </a:solidFill>
                  <a:latin typeface="Arial" panose="020B0604020202020204" pitchFamily="34" charset="0"/>
                  <a:ea typeface="Arial Unicode MS" pitchFamily="34" charset="-128"/>
                  <a:cs typeface="Arial" panose="020B0604020202020204" pitchFamily="34" charset="0"/>
                </a:rPr>
                <a:t>ngagement experience</a:t>
              </a:r>
            </a:p>
          </p:txBody>
        </p:sp>
      </p:grpSp>
      <p:grpSp>
        <p:nvGrpSpPr>
          <p:cNvPr id="125" name="Group 124">
            <a:extLst>
              <a:ext uri="{FF2B5EF4-FFF2-40B4-BE49-F238E27FC236}">
                <a16:creationId xmlns:a16="http://schemas.microsoft.com/office/drawing/2014/main" id="{91C7F7C6-C4A0-4925-9A5B-7FC6E9B91A2D}"/>
              </a:ext>
            </a:extLst>
          </p:cNvPr>
          <p:cNvGrpSpPr/>
          <p:nvPr/>
        </p:nvGrpSpPr>
        <p:grpSpPr>
          <a:xfrm>
            <a:off x="1996434" y="2945323"/>
            <a:ext cx="1463219" cy="1131054"/>
            <a:chOff x="2399836" y="3165156"/>
            <a:chExt cx="1463600" cy="1131349"/>
          </a:xfrm>
        </p:grpSpPr>
        <p:sp>
          <p:nvSpPr>
            <p:cNvPr id="126" name="Rectangle 125">
              <a:extLst>
                <a:ext uri="{FF2B5EF4-FFF2-40B4-BE49-F238E27FC236}">
                  <a16:creationId xmlns:a16="http://schemas.microsoft.com/office/drawing/2014/main" id="{AA215A68-5FFA-4FF6-9492-22205A43EB93}"/>
                </a:ext>
              </a:extLst>
            </p:cNvPr>
            <p:cNvSpPr/>
            <p:nvPr/>
          </p:nvSpPr>
          <p:spPr>
            <a:xfrm>
              <a:off x="2400602" y="3165156"/>
              <a:ext cx="1462834" cy="2800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a:solidFill>
                    <a:schemeClr val="tx1"/>
                  </a:solidFill>
                  <a:latin typeface="Arial" panose="020B0604020202020204" pitchFamily="34" charset="0"/>
                  <a:cs typeface="Arial" panose="020B0604020202020204" pitchFamily="34" charset="0"/>
                </a:rPr>
                <a:t>Early adopter</a:t>
              </a:r>
            </a:p>
          </p:txBody>
        </p:sp>
        <p:sp>
          <p:nvSpPr>
            <p:cNvPr id="127" name="Rectangle 126">
              <a:extLst>
                <a:ext uri="{FF2B5EF4-FFF2-40B4-BE49-F238E27FC236}">
                  <a16:creationId xmlns:a16="http://schemas.microsoft.com/office/drawing/2014/main" id="{70D9E1DC-1200-4BEE-BD1D-D42EC014A65E}"/>
                </a:ext>
              </a:extLst>
            </p:cNvPr>
            <p:cNvSpPr/>
            <p:nvPr/>
          </p:nvSpPr>
          <p:spPr>
            <a:xfrm>
              <a:off x="2399836" y="3590796"/>
              <a:ext cx="1462834" cy="2800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a:solidFill>
                    <a:schemeClr val="tx1"/>
                  </a:solidFill>
                  <a:latin typeface="Arial" panose="020B0604020202020204" pitchFamily="34" charset="0"/>
                  <a:cs typeface="Arial" panose="020B0604020202020204" pitchFamily="34" charset="0"/>
                </a:rPr>
                <a:t>Expert access</a:t>
              </a:r>
            </a:p>
          </p:txBody>
        </p:sp>
        <p:sp>
          <p:nvSpPr>
            <p:cNvPr id="128" name="Rectangle 127">
              <a:extLst>
                <a:ext uri="{FF2B5EF4-FFF2-40B4-BE49-F238E27FC236}">
                  <a16:creationId xmlns:a16="http://schemas.microsoft.com/office/drawing/2014/main" id="{DD69ADE6-A072-4615-B1F2-127A269CDBD5}"/>
                </a:ext>
              </a:extLst>
            </p:cNvPr>
            <p:cNvSpPr/>
            <p:nvPr/>
          </p:nvSpPr>
          <p:spPr>
            <a:xfrm>
              <a:off x="2399836" y="4016436"/>
              <a:ext cx="1462834" cy="2800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a:solidFill>
                    <a:schemeClr val="tx1"/>
                  </a:solidFill>
                  <a:latin typeface="Arial" panose="020B0604020202020204" pitchFamily="34" charset="0"/>
                  <a:cs typeface="Arial" panose="020B0604020202020204" pitchFamily="34" charset="0"/>
                </a:rPr>
                <a:t>Direct influence</a:t>
              </a:r>
            </a:p>
          </p:txBody>
        </p:sp>
      </p:grpSp>
      <p:grpSp>
        <p:nvGrpSpPr>
          <p:cNvPr id="129" name="Group 128">
            <a:extLst>
              <a:ext uri="{FF2B5EF4-FFF2-40B4-BE49-F238E27FC236}">
                <a16:creationId xmlns:a16="http://schemas.microsoft.com/office/drawing/2014/main" id="{326541C6-9C2D-4BD5-B25A-BBFFCB11EF17}"/>
              </a:ext>
            </a:extLst>
          </p:cNvPr>
          <p:cNvGrpSpPr/>
          <p:nvPr/>
        </p:nvGrpSpPr>
        <p:grpSpPr>
          <a:xfrm>
            <a:off x="8746537" y="2945323"/>
            <a:ext cx="1463219" cy="1131054"/>
            <a:chOff x="2399836" y="3165156"/>
            <a:chExt cx="1463600" cy="1131349"/>
          </a:xfrm>
        </p:grpSpPr>
        <p:sp>
          <p:nvSpPr>
            <p:cNvPr id="130" name="Rectangle 129">
              <a:extLst>
                <a:ext uri="{FF2B5EF4-FFF2-40B4-BE49-F238E27FC236}">
                  <a16:creationId xmlns:a16="http://schemas.microsoft.com/office/drawing/2014/main" id="{5A8DCDE8-B5B2-472E-8F8B-7F934C4A8DE6}"/>
                </a:ext>
              </a:extLst>
            </p:cNvPr>
            <p:cNvSpPr/>
            <p:nvPr/>
          </p:nvSpPr>
          <p:spPr>
            <a:xfrm>
              <a:off x="2400602" y="3165156"/>
              <a:ext cx="1462834" cy="2800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a:solidFill>
                    <a:schemeClr val="tx1"/>
                  </a:solidFill>
                  <a:latin typeface="Arial" panose="020B0604020202020204" pitchFamily="34" charset="0"/>
                  <a:cs typeface="Arial" panose="020B0604020202020204" pitchFamily="34" charset="0"/>
                </a:rPr>
                <a:t>Pilot new offerings</a:t>
              </a:r>
            </a:p>
          </p:txBody>
        </p:sp>
        <p:sp>
          <p:nvSpPr>
            <p:cNvPr id="131" name="Rectangle 130">
              <a:extLst>
                <a:ext uri="{FF2B5EF4-FFF2-40B4-BE49-F238E27FC236}">
                  <a16:creationId xmlns:a16="http://schemas.microsoft.com/office/drawing/2014/main" id="{B480C135-6B14-4FE6-BF07-FF81958BB3D2}"/>
                </a:ext>
              </a:extLst>
            </p:cNvPr>
            <p:cNvSpPr/>
            <p:nvPr/>
          </p:nvSpPr>
          <p:spPr>
            <a:xfrm>
              <a:off x="2399836" y="3590796"/>
              <a:ext cx="1462834" cy="2800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a:solidFill>
                    <a:schemeClr val="tx1"/>
                  </a:solidFill>
                  <a:latin typeface="Arial" panose="020B0604020202020204" pitchFamily="34" charset="0"/>
                  <a:cs typeface="Arial" panose="020B0604020202020204" pitchFamily="34" charset="0"/>
                </a:rPr>
                <a:t>Direct feedback</a:t>
              </a:r>
            </a:p>
          </p:txBody>
        </p:sp>
        <p:sp>
          <p:nvSpPr>
            <p:cNvPr id="132" name="Rectangle 131">
              <a:extLst>
                <a:ext uri="{FF2B5EF4-FFF2-40B4-BE49-F238E27FC236}">
                  <a16:creationId xmlns:a16="http://schemas.microsoft.com/office/drawing/2014/main" id="{C7B90DBF-7E3D-40D6-B199-6B95F0B72CF6}"/>
                </a:ext>
              </a:extLst>
            </p:cNvPr>
            <p:cNvSpPr/>
            <p:nvPr/>
          </p:nvSpPr>
          <p:spPr>
            <a:xfrm>
              <a:off x="2399836" y="4016436"/>
              <a:ext cx="1462834" cy="2800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a:solidFill>
                    <a:schemeClr val="tx1"/>
                  </a:solidFill>
                  <a:latin typeface="Arial" panose="020B0604020202020204" pitchFamily="34" charset="0"/>
                  <a:cs typeface="Arial" panose="020B0604020202020204" pitchFamily="34" charset="0"/>
                </a:rPr>
                <a:t>Transparency</a:t>
              </a:r>
            </a:p>
          </p:txBody>
        </p:sp>
      </p:grpSp>
      <p:cxnSp>
        <p:nvCxnSpPr>
          <p:cNvPr id="133" name="Straight Connector 132">
            <a:extLst>
              <a:ext uri="{FF2B5EF4-FFF2-40B4-BE49-F238E27FC236}">
                <a16:creationId xmlns:a16="http://schemas.microsoft.com/office/drawing/2014/main" id="{694ADD53-5F4E-40F6-BA59-4EBA89828BF1}"/>
              </a:ext>
            </a:extLst>
          </p:cNvPr>
          <p:cNvCxnSpPr>
            <a:cxnSpLocks/>
          </p:cNvCxnSpPr>
          <p:nvPr/>
        </p:nvCxnSpPr>
        <p:spPr>
          <a:xfrm>
            <a:off x="3957541" y="2989211"/>
            <a:ext cx="0" cy="1043276"/>
          </a:xfrm>
          <a:prstGeom prst="line">
            <a:avLst/>
          </a:prstGeom>
          <a:ln w="12700">
            <a:solidFill>
              <a:schemeClr val="bg1">
                <a:lumMod val="8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B18EC1F-9610-4118-8C75-C051CD510F44}"/>
              </a:ext>
            </a:extLst>
          </p:cNvPr>
          <p:cNvCxnSpPr>
            <a:cxnSpLocks/>
          </p:cNvCxnSpPr>
          <p:nvPr/>
        </p:nvCxnSpPr>
        <p:spPr>
          <a:xfrm>
            <a:off x="8234458" y="2989211"/>
            <a:ext cx="0" cy="1043276"/>
          </a:xfrm>
          <a:prstGeom prst="line">
            <a:avLst/>
          </a:prstGeom>
          <a:ln w="12700">
            <a:solidFill>
              <a:schemeClr val="bg1">
                <a:lumMod val="8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B27F9D5D-4043-4F34-8146-88E0AEA681E5}"/>
              </a:ext>
            </a:extLst>
          </p:cNvPr>
          <p:cNvSpPr/>
          <p:nvPr/>
        </p:nvSpPr>
        <p:spPr>
          <a:xfrm>
            <a:off x="1996434" y="4815993"/>
            <a:ext cx="8213322" cy="330378"/>
          </a:xfrm>
          <a:prstGeom prst="rect">
            <a:avLst/>
          </a:prstGeom>
          <a:gradFill>
            <a:gsLst>
              <a:gs pos="0">
                <a:srgbClr val="F0AB00"/>
              </a:gs>
              <a:gs pos="55000">
                <a:srgbClr val="629A7D"/>
              </a:gs>
              <a:gs pos="100000">
                <a:srgbClr val="0092D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400" b="1">
                <a:latin typeface="Arial" panose="020B0604020202020204" pitchFamily="34" charset="0"/>
                <a:cs typeface="Arial" panose="020B0604020202020204" pitchFamily="34" charset="0"/>
              </a:rPr>
              <a:t>Co-innovation, close collaboration and co-investment </a:t>
            </a:r>
          </a:p>
        </p:txBody>
      </p:sp>
      <p:grpSp>
        <p:nvGrpSpPr>
          <p:cNvPr id="136" name="Group 135">
            <a:extLst>
              <a:ext uri="{FF2B5EF4-FFF2-40B4-BE49-F238E27FC236}">
                <a16:creationId xmlns:a16="http://schemas.microsoft.com/office/drawing/2014/main" id="{4FC0452D-F6C4-4A42-BD00-4500CCF7C060}"/>
              </a:ext>
            </a:extLst>
          </p:cNvPr>
          <p:cNvGrpSpPr/>
          <p:nvPr/>
        </p:nvGrpSpPr>
        <p:grpSpPr>
          <a:xfrm>
            <a:off x="4433135" y="2481133"/>
            <a:ext cx="3336376" cy="2027755"/>
            <a:chOff x="3818410" y="2383638"/>
            <a:chExt cx="4117430" cy="2502458"/>
          </a:xfrm>
        </p:grpSpPr>
        <p:sp>
          <p:nvSpPr>
            <p:cNvPr id="137" name="Arc 136">
              <a:extLst>
                <a:ext uri="{FF2B5EF4-FFF2-40B4-BE49-F238E27FC236}">
                  <a16:creationId xmlns:a16="http://schemas.microsoft.com/office/drawing/2014/main" id="{D98B3CA8-FD44-4DEB-A548-DD8B5B23A99E}"/>
                </a:ext>
              </a:extLst>
            </p:cNvPr>
            <p:cNvSpPr/>
            <p:nvPr/>
          </p:nvSpPr>
          <p:spPr>
            <a:xfrm>
              <a:off x="4885935" y="2557869"/>
              <a:ext cx="2214872" cy="2214869"/>
            </a:xfrm>
            <a:prstGeom prst="arc">
              <a:avLst>
                <a:gd name="adj1" fmla="val 16029896"/>
                <a:gd name="adj2" fmla="val 5617832"/>
              </a:avLst>
            </a:prstGeom>
            <a:ln w="466725">
              <a:gradFill flip="none" rotWithShape="1">
                <a:gsLst>
                  <a:gs pos="0">
                    <a:srgbClr val="0095DD"/>
                  </a:gs>
                  <a:gs pos="100000">
                    <a:srgbClr val="629A7D"/>
                  </a:gs>
                </a:gsLst>
                <a:path path="circle">
                  <a:fillToRect t="100000" r="100000"/>
                </a:path>
                <a:tileRect l="-100000" b="-100000"/>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122"/>
              <a:endParaRPr lang="en-US" sz="1998">
                <a:solidFill>
                  <a:srgbClr val="000000"/>
                </a:solidFill>
                <a:latin typeface="Arial"/>
              </a:endParaRPr>
            </a:p>
          </p:txBody>
        </p:sp>
        <p:sp>
          <p:nvSpPr>
            <p:cNvPr id="138" name="Arc 137">
              <a:extLst>
                <a:ext uri="{FF2B5EF4-FFF2-40B4-BE49-F238E27FC236}">
                  <a16:creationId xmlns:a16="http://schemas.microsoft.com/office/drawing/2014/main" id="{F1533357-FB08-4749-8FBD-B30704592CAF}"/>
                </a:ext>
              </a:extLst>
            </p:cNvPr>
            <p:cNvSpPr/>
            <p:nvPr/>
          </p:nvSpPr>
          <p:spPr>
            <a:xfrm>
              <a:off x="4885935" y="2557868"/>
              <a:ext cx="2214872" cy="2214868"/>
            </a:xfrm>
            <a:prstGeom prst="arc">
              <a:avLst>
                <a:gd name="adj1" fmla="val 5497534"/>
                <a:gd name="adj2" fmla="val 16589386"/>
              </a:avLst>
            </a:prstGeom>
            <a:noFill/>
            <a:ln w="466725">
              <a:gradFill flip="none" rotWithShape="1">
                <a:gsLst>
                  <a:gs pos="0">
                    <a:srgbClr val="D57A27"/>
                  </a:gs>
                  <a:gs pos="100000">
                    <a:srgbClr val="E49611"/>
                  </a:gs>
                </a:gsLst>
                <a:path path="circle">
                  <a:fillToRect t="100000" r="100000"/>
                </a:path>
                <a:tileRect l="-100000" b="-100000"/>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1088122"/>
              <a:endParaRPr lang="en-US" sz="1998">
                <a:solidFill>
                  <a:srgbClr val="000000"/>
                </a:solidFill>
                <a:latin typeface="Arial"/>
              </a:endParaRPr>
            </a:p>
          </p:txBody>
        </p:sp>
        <p:cxnSp>
          <p:nvCxnSpPr>
            <p:cNvPr id="139" name="Straight Connector 138">
              <a:extLst>
                <a:ext uri="{FF2B5EF4-FFF2-40B4-BE49-F238E27FC236}">
                  <a16:creationId xmlns:a16="http://schemas.microsoft.com/office/drawing/2014/main" id="{80F40284-3CF6-43A7-975B-8A11E46A6E80}"/>
                </a:ext>
              </a:extLst>
            </p:cNvPr>
            <p:cNvCxnSpPr/>
            <p:nvPr/>
          </p:nvCxnSpPr>
          <p:spPr>
            <a:xfrm>
              <a:off x="5926681" y="2557868"/>
              <a:ext cx="2009159" cy="0"/>
            </a:xfrm>
            <a:prstGeom prst="line">
              <a:avLst/>
            </a:prstGeom>
            <a:ln w="466725">
              <a:gradFill>
                <a:gsLst>
                  <a:gs pos="0">
                    <a:srgbClr val="E59610"/>
                  </a:gs>
                  <a:gs pos="100000">
                    <a:srgbClr val="F0AB00"/>
                  </a:gs>
                </a:gsLst>
                <a:lin ang="0" scaled="0"/>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C2FDD98-BDE5-4FB3-8C02-29DF79AB6292}"/>
                </a:ext>
              </a:extLst>
            </p:cNvPr>
            <p:cNvCxnSpPr>
              <a:cxnSpLocks/>
            </p:cNvCxnSpPr>
            <p:nvPr/>
          </p:nvCxnSpPr>
          <p:spPr>
            <a:xfrm flipV="1">
              <a:off x="3818410" y="4773689"/>
              <a:ext cx="2159598" cy="1"/>
            </a:xfrm>
            <a:prstGeom prst="line">
              <a:avLst/>
            </a:prstGeom>
            <a:ln w="466725">
              <a:gradFill>
                <a:gsLst>
                  <a:gs pos="0">
                    <a:srgbClr val="0092D8"/>
                  </a:gs>
                  <a:gs pos="100000">
                    <a:srgbClr val="2497D8"/>
                  </a:gs>
                </a:gsLst>
                <a:lin ang="0" scaled="0"/>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D6F7AA20-0E0E-471E-90C9-268197D646FA}"/>
                </a:ext>
              </a:extLst>
            </p:cNvPr>
            <p:cNvSpPr txBox="1"/>
            <p:nvPr/>
          </p:nvSpPr>
          <p:spPr>
            <a:xfrm>
              <a:off x="7178421" y="2383638"/>
              <a:ext cx="718475" cy="303783"/>
            </a:xfrm>
            <a:prstGeom prst="rect">
              <a:avLst/>
            </a:prstGeom>
            <a:noFill/>
          </p:spPr>
          <p:txBody>
            <a:bodyPr wrap="square" lIns="0" tIns="0" rIns="0" bIns="0" rtlCol="0">
              <a:spAutoFit/>
            </a:bodyPr>
            <a:lstStyle/>
            <a:p>
              <a:pPr defTabSz="1088122" fontAlgn="base">
                <a:spcBef>
                  <a:spcPct val="50000"/>
                </a:spcBef>
                <a:spcAft>
                  <a:spcPct val="0"/>
                </a:spcAft>
                <a:buClr>
                  <a:srgbClr val="F0AB00"/>
                </a:buClr>
                <a:buSzPct val="80000"/>
              </a:pPr>
              <a:r>
                <a:rPr lang="en-US" sz="1600" b="1" kern="0">
                  <a:solidFill>
                    <a:srgbClr val="FFFFFF"/>
                  </a:solidFill>
                  <a:ea typeface="Arial Unicode MS" pitchFamily="34" charset="-128"/>
                  <a:cs typeface="Arial Unicode MS" pitchFamily="34" charset="-128"/>
                </a:rPr>
                <a:t>SAP</a:t>
              </a:r>
            </a:p>
          </p:txBody>
        </p:sp>
        <p:sp>
          <p:nvSpPr>
            <p:cNvPr id="142" name="TextBox 141">
              <a:extLst>
                <a:ext uri="{FF2B5EF4-FFF2-40B4-BE49-F238E27FC236}">
                  <a16:creationId xmlns:a16="http://schemas.microsoft.com/office/drawing/2014/main" id="{ADAC0515-8E9F-4514-8176-41A09EED6629}"/>
                </a:ext>
              </a:extLst>
            </p:cNvPr>
            <p:cNvSpPr txBox="1"/>
            <p:nvPr/>
          </p:nvSpPr>
          <p:spPr>
            <a:xfrm>
              <a:off x="4078436" y="4620285"/>
              <a:ext cx="1459772" cy="265811"/>
            </a:xfrm>
            <a:prstGeom prst="rect">
              <a:avLst/>
            </a:prstGeom>
            <a:noFill/>
          </p:spPr>
          <p:txBody>
            <a:bodyPr wrap="square" lIns="0" tIns="0" rIns="0" bIns="0" rtlCol="0">
              <a:spAutoFit/>
            </a:bodyPr>
            <a:lstStyle/>
            <a:p>
              <a:pPr defTabSz="1088122" fontAlgn="base">
                <a:spcBef>
                  <a:spcPct val="50000"/>
                </a:spcBef>
                <a:spcAft>
                  <a:spcPct val="0"/>
                </a:spcAft>
                <a:buClr>
                  <a:srgbClr val="F0AB00"/>
                </a:buClr>
                <a:buSzPct val="80000"/>
              </a:pPr>
              <a:r>
                <a:rPr lang="en-US" sz="1400" b="1" kern="0">
                  <a:solidFill>
                    <a:srgbClr val="FFFFFF"/>
                  </a:solidFill>
                  <a:ea typeface="Arial Unicode MS" pitchFamily="34" charset="-128"/>
                  <a:cs typeface="Arial Unicode MS" pitchFamily="34" charset="-128"/>
                </a:rPr>
                <a:t>CUSTOMER</a:t>
              </a:r>
              <a:endParaRPr lang="en-US" sz="1600" b="1" kern="0">
                <a:solidFill>
                  <a:srgbClr val="FFFFFF"/>
                </a:solidFill>
                <a:ea typeface="Arial Unicode MS" pitchFamily="34" charset="-128"/>
                <a:cs typeface="Arial Unicode MS" pitchFamily="34" charset="-128"/>
              </a:endParaRPr>
            </a:p>
          </p:txBody>
        </p:sp>
      </p:grpSp>
      <p:pic>
        <p:nvPicPr>
          <p:cNvPr id="3" name="Picture 2">
            <a:extLst>
              <a:ext uri="{FF2B5EF4-FFF2-40B4-BE49-F238E27FC236}">
                <a16:creationId xmlns:a16="http://schemas.microsoft.com/office/drawing/2014/main" id="{35E59AF4-3079-4F08-9B8F-3890BE91129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2373565" y="2182498"/>
            <a:ext cx="795346" cy="795346"/>
          </a:xfrm>
          <a:prstGeom prst="rect">
            <a:avLst/>
          </a:prstGeom>
        </p:spPr>
      </p:pic>
      <p:pic>
        <p:nvPicPr>
          <p:cNvPr id="6" name="Picture 5">
            <a:extLst>
              <a:ext uri="{FF2B5EF4-FFF2-40B4-BE49-F238E27FC236}">
                <a16:creationId xmlns:a16="http://schemas.microsoft.com/office/drawing/2014/main" id="{4595B555-30F6-4242-8610-7120BDC1F3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26264" y="2267404"/>
            <a:ext cx="795342" cy="795342"/>
          </a:xfrm>
          <a:prstGeom prst="rect">
            <a:avLst/>
          </a:prstGeom>
        </p:spPr>
      </p:pic>
    </p:spTree>
    <p:extLst>
      <p:ext uri="{BB962C8B-B14F-4D97-AF65-F5344CB8AC3E}">
        <p14:creationId xmlns:p14="http://schemas.microsoft.com/office/powerpoint/2010/main" val="3164925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FB58E2-0191-45DA-B3B6-3D63F6E703E0}"/>
              </a:ext>
            </a:extLst>
          </p:cNvPr>
          <p:cNvSpPr txBox="1">
            <a:spLocks/>
          </p:cNvSpPr>
          <p:nvPr/>
        </p:nvSpPr>
        <p:spPr bwMode="black">
          <a:xfrm>
            <a:off x="561255" y="535937"/>
            <a:ext cx="1118647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IE" dirty="0"/>
              <a:t>Move to the cloud with SAP Enterprise Support</a:t>
            </a:r>
            <a:endParaRPr lang="en-US" dirty="0"/>
          </a:p>
        </p:txBody>
      </p:sp>
      <p:graphicFrame>
        <p:nvGraphicFramePr>
          <p:cNvPr id="5" name="Table 4">
            <a:extLst>
              <a:ext uri="{FF2B5EF4-FFF2-40B4-BE49-F238E27FC236}">
                <a16:creationId xmlns:a16="http://schemas.microsoft.com/office/drawing/2014/main" id="{5C86CCA3-7125-40E5-8B36-6AACD155EB52}"/>
              </a:ext>
            </a:extLst>
          </p:cNvPr>
          <p:cNvGraphicFramePr>
            <a:graphicFrameLocks noGrp="1"/>
          </p:cNvGraphicFramePr>
          <p:nvPr/>
        </p:nvGraphicFramePr>
        <p:xfrm>
          <a:off x="1388705" y="3025704"/>
          <a:ext cx="9033400" cy="1005840"/>
        </p:xfrm>
        <a:graphic>
          <a:graphicData uri="http://schemas.openxmlformats.org/drawingml/2006/table">
            <a:tbl>
              <a:tblPr firstRow="1" bandRow="1">
                <a:tableStyleId>{2D5ABB26-0587-4C30-8999-92F81FD0307C}</a:tableStyleId>
              </a:tblPr>
              <a:tblGrid>
                <a:gridCol w="1332000">
                  <a:extLst>
                    <a:ext uri="{9D8B030D-6E8A-4147-A177-3AD203B41FA5}">
                      <a16:colId xmlns:a16="http://schemas.microsoft.com/office/drawing/2014/main" val="3529942048"/>
                    </a:ext>
                  </a:extLst>
                </a:gridCol>
                <a:gridCol w="208280">
                  <a:extLst>
                    <a:ext uri="{9D8B030D-6E8A-4147-A177-3AD203B41FA5}">
                      <a16:colId xmlns:a16="http://schemas.microsoft.com/office/drawing/2014/main" val="2303179908"/>
                    </a:ext>
                  </a:extLst>
                </a:gridCol>
                <a:gridCol w="1332000">
                  <a:extLst>
                    <a:ext uri="{9D8B030D-6E8A-4147-A177-3AD203B41FA5}">
                      <a16:colId xmlns:a16="http://schemas.microsoft.com/office/drawing/2014/main" val="1422210417"/>
                    </a:ext>
                  </a:extLst>
                </a:gridCol>
                <a:gridCol w="208280">
                  <a:extLst>
                    <a:ext uri="{9D8B030D-6E8A-4147-A177-3AD203B41FA5}">
                      <a16:colId xmlns:a16="http://schemas.microsoft.com/office/drawing/2014/main" val="673202054"/>
                    </a:ext>
                  </a:extLst>
                </a:gridCol>
                <a:gridCol w="1332000">
                  <a:extLst>
                    <a:ext uri="{9D8B030D-6E8A-4147-A177-3AD203B41FA5}">
                      <a16:colId xmlns:a16="http://schemas.microsoft.com/office/drawing/2014/main" val="35246182"/>
                    </a:ext>
                  </a:extLst>
                </a:gridCol>
                <a:gridCol w="208280">
                  <a:extLst>
                    <a:ext uri="{9D8B030D-6E8A-4147-A177-3AD203B41FA5}">
                      <a16:colId xmlns:a16="http://schemas.microsoft.com/office/drawing/2014/main" val="2486621118"/>
                    </a:ext>
                  </a:extLst>
                </a:gridCol>
                <a:gridCol w="1332000">
                  <a:extLst>
                    <a:ext uri="{9D8B030D-6E8A-4147-A177-3AD203B41FA5}">
                      <a16:colId xmlns:a16="http://schemas.microsoft.com/office/drawing/2014/main" val="1068955029"/>
                    </a:ext>
                  </a:extLst>
                </a:gridCol>
                <a:gridCol w="208280">
                  <a:extLst>
                    <a:ext uri="{9D8B030D-6E8A-4147-A177-3AD203B41FA5}">
                      <a16:colId xmlns:a16="http://schemas.microsoft.com/office/drawing/2014/main" val="3366838920"/>
                    </a:ext>
                  </a:extLst>
                </a:gridCol>
                <a:gridCol w="1332000">
                  <a:extLst>
                    <a:ext uri="{9D8B030D-6E8A-4147-A177-3AD203B41FA5}">
                      <a16:colId xmlns:a16="http://schemas.microsoft.com/office/drawing/2014/main" val="1033338664"/>
                    </a:ext>
                  </a:extLst>
                </a:gridCol>
                <a:gridCol w="208280">
                  <a:extLst>
                    <a:ext uri="{9D8B030D-6E8A-4147-A177-3AD203B41FA5}">
                      <a16:colId xmlns:a16="http://schemas.microsoft.com/office/drawing/2014/main" val="3206923590"/>
                    </a:ext>
                  </a:extLst>
                </a:gridCol>
                <a:gridCol w="1332000">
                  <a:extLst>
                    <a:ext uri="{9D8B030D-6E8A-4147-A177-3AD203B41FA5}">
                      <a16:colId xmlns:a16="http://schemas.microsoft.com/office/drawing/2014/main" val="3043166259"/>
                    </a:ext>
                  </a:extLst>
                </a:gridCol>
              </a:tblGrid>
              <a:tr h="370840">
                <a:tc>
                  <a:txBody>
                    <a:bodyPr/>
                    <a:lstStyle/>
                    <a:p>
                      <a:pPr algn="ctr" defTabSz="914400" fontAlgn="base">
                        <a:spcBef>
                          <a:spcPts val="300"/>
                        </a:spcBef>
                        <a:spcAft>
                          <a:spcPct val="0"/>
                        </a:spcAft>
                        <a:buClr>
                          <a:schemeClr val="tx1"/>
                        </a:buClr>
                        <a:buSzPct val="80000"/>
                        <a:defRPr/>
                      </a:pPr>
                      <a:r>
                        <a:rPr lang="en-US" sz="1200" b="0" kern="1200">
                          <a:solidFill>
                            <a:schemeClr val="tx1"/>
                          </a:solidFill>
                          <a:latin typeface="+mn-lt"/>
                          <a:ea typeface="+mn-ea"/>
                          <a:cs typeface="+mn-cs"/>
                        </a:rPr>
                        <a:t>Evaluate the opportunities and value of cloud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endParaRPr lang="en-US" sz="300" b="0" kern="120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lvl="0" algn="ctr" defTabSz="914400" fontAlgn="base">
                        <a:spcBef>
                          <a:spcPts val="300"/>
                        </a:spcBef>
                        <a:spcAft>
                          <a:spcPct val="0"/>
                        </a:spcAft>
                        <a:buClr>
                          <a:schemeClr val="tx1"/>
                        </a:buClr>
                        <a:buSzPct val="80000"/>
                        <a:defRPr/>
                      </a:pPr>
                      <a:r>
                        <a:rPr lang="en-US" sz="1200" b="0" kern="1200">
                          <a:solidFill>
                            <a:schemeClr val="tx1"/>
                          </a:solidFill>
                          <a:latin typeface="+mn-lt"/>
                          <a:ea typeface="+mn-ea"/>
                          <a:cs typeface="+mn-cs"/>
                        </a:rPr>
                        <a:t>Pick the right cloud solutions and integration scenarios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endParaRPr lang="en-US" sz="1200" b="0" kern="120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lvl="0" algn="ctr" defTabSz="914400" fontAlgn="base">
                        <a:spcBef>
                          <a:spcPts val="300"/>
                        </a:spcBef>
                        <a:spcAft>
                          <a:spcPct val="0"/>
                        </a:spcAft>
                        <a:buClr>
                          <a:schemeClr val="tx1"/>
                        </a:buClr>
                        <a:buSzPct val="80000"/>
                        <a:defRPr/>
                      </a:pPr>
                      <a:r>
                        <a:rPr lang="en-US" sz="1200" b="0" kern="1200">
                          <a:solidFill>
                            <a:schemeClr val="tx1"/>
                          </a:solidFill>
                          <a:latin typeface="+mn-lt"/>
                          <a:ea typeface="+mn-ea"/>
                          <a:cs typeface="+mn-cs"/>
                        </a:rPr>
                        <a:t>Focus on simplicity and fit-to-standard but also rely on flexibility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endParaRPr lang="en-US" sz="1200" b="1">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lvl="0" algn="ctr" defTabSz="914400" fontAlgn="base">
                        <a:spcBef>
                          <a:spcPts val="300"/>
                        </a:spcBef>
                        <a:spcAft>
                          <a:spcPct val="0"/>
                        </a:spcAft>
                        <a:buClr>
                          <a:schemeClr val="tx1"/>
                        </a:buClr>
                        <a:buSzPct val="80000"/>
                        <a:defRPr/>
                      </a:pPr>
                      <a:r>
                        <a:rPr lang="en-US" sz="1200" b="0" kern="1200">
                          <a:solidFill>
                            <a:schemeClr val="tx1"/>
                          </a:solidFill>
                          <a:latin typeface="+mn-lt"/>
                          <a:ea typeface="+mn-ea"/>
                          <a:cs typeface="+mn-cs"/>
                        </a:rPr>
                        <a:t>Implement technical and functional changes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endParaRPr lang="en-US" sz="1200" b="0" kern="120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lvl="0" algn="ctr" defTabSz="914400" fontAlgn="base">
                        <a:spcBef>
                          <a:spcPts val="300"/>
                        </a:spcBef>
                        <a:spcAft>
                          <a:spcPct val="0"/>
                        </a:spcAft>
                        <a:buClr>
                          <a:schemeClr val="tx1"/>
                        </a:buClr>
                        <a:buSzPct val="80000"/>
                        <a:defRPr/>
                      </a:pPr>
                      <a:r>
                        <a:rPr lang="en-US" sz="1200" b="0" kern="1200">
                          <a:solidFill>
                            <a:schemeClr val="tx1"/>
                          </a:solidFill>
                          <a:latin typeface="+mn-lt"/>
                          <a:ea typeface="+mn-ea"/>
                          <a:cs typeface="+mn-cs"/>
                        </a:rPr>
                        <a:t>Execute the new implementation or landscape transformation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1088558"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lvl="0" algn="ctr" defTabSz="914400" fontAlgn="base">
                        <a:lnSpc>
                          <a:spcPct val="95000"/>
                        </a:lnSpc>
                        <a:spcAft>
                          <a:spcPct val="0"/>
                        </a:spcAft>
                        <a:buClr>
                          <a:schemeClr val="tx1"/>
                        </a:buClr>
                        <a:buSzPct val="80000"/>
                        <a:defRPr/>
                      </a:pPr>
                      <a:r>
                        <a:rPr lang="en-US" sz="1200" b="0" kern="1200">
                          <a:solidFill>
                            <a:schemeClr val="tx1"/>
                          </a:solidFill>
                          <a:latin typeface="+mn-lt"/>
                          <a:ea typeface="+mn-ea"/>
                          <a:cs typeface="+mn-cs"/>
                        </a:rPr>
                        <a:t>Focus on continuous optimization of adoption and consumption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6231706"/>
                  </a:ext>
                </a:extLst>
              </a:tr>
            </a:tbl>
          </a:graphicData>
        </a:graphic>
      </p:graphicFrame>
      <p:sp>
        <p:nvSpPr>
          <p:cNvPr id="86" name="Rechteck 27">
            <a:extLst>
              <a:ext uri="{FF2B5EF4-FFF2-40B4-BE49-F238E27FC236}">
                <a16:creationId xmlns:a16="http://schemas.microsoft.com/office/drawing/2014/main" id="{57931E43-24F2-4BAD-A412-2F2682990888}"/>
              </a:ext>
            </a:extLst>
          </p:cNvPr>
          <p:cNvSpPr/>
          <p:nvPr/>
        </p:nvSpPr>
        <p:spPr>
          <a:xfrm>
            <a:off x="10375584" y="2167473"/>
            <a:ext cx="1446622" cy="875701"/>
          </a:xfrm>
          <a:prstGeom prst="rect">
            <a:avLst/>
          </a:prstGeom>
          <a:noFill/>
          <a:ln w="12700">
            <a:noFill/>
          </a:ln>
        </p:spPr>
        <p:txBody>
          <a:bodyPr wrap="square" lIns="0" tIns="0" rIns="0" bIns="0" anchor="ctr">
            <a:noAutofit/>
          </a:bodyPr>
          <a:lstStyle/>
          <a:p>
            <a:pPr algn="ctr">
              <a:spcBef>
                <a:spcPts val="600"/>
              </a:spcBef>
            </a:pPr>
            <a:r>
              <a:rPr lang="en-US" sz="1200" b="1" kern="0">
                <a:ea typeface="Arial Unicode MS" pitchFamily="34" charset="-128"/>
                <a:cs typeface="Arial Unicode MS" pitchFamily="34" charset="-128"/>
              </a:rPr>
              <a:t>Adopt and run </a:t>
            </a:r>
            <a:br>
              <a:rPr lang="en-US" sz="1200" b="1" kern="0">
                <a:ea typeface="Arial Unicode MS" pitchFamily="34" charset="-128"/>
                <a:cs typeface="Arial Unicode MS" pitchFamily="34" charset="-128"/>
              </a:rPr>
            </a:br>
            <a:r>
              <a:rPr lang="en-US" sz="1200" b="1" kern="0">
                <a:ea typeface="Arial Unicode MS" pitchFamily="34" charset="-128"/>
                <a:cs typeface="Arial Unicode MS" pitchFamily="34" charset="-128"/>
              </a:rPr>
              <a:t>SAP cloud solutions with optimal performance </a:t>
            </a:r>
          </a:p>
        </p:txBody>
      </p:sp>
      <p:sp>
        <p:nvSpPr>
          <p:cNvPr id="87" name="Rectangle 86">
            <a:extLst>
              <a:ext uri="{FF2B5EF4-FFF2-40B4-BE49-F238E27FC236}">
                <a16:creationId xmlns:a16="http://schemas.microsoft.com/office/drawing/2014/main" id="{1CFD7E0D-6215-4BE5-8AF3-17DA3507CEE8}"/>
              </a:ext>
            </a:extLst>
          </p:cNvPr>
          <p:cNvSpPr/>
          <p:nvPr/>
        </p:nvSpPr>
        <p:spPr>
          <a:xfrm>
            <a:off x="323286" y="2229496"/>
            <a:ext cx="1011019" cy="626493"/>
          </a:xfrm>
          <a:prstGeom prst="rect">
            <a:avLst/>
          </a:prstGeom>
        </p:spPr>
        <p:txBody>
          <a:bodyPr wrap="square" lIns="0" tIns="0" rIns="0" bIns="0" anchor="t">
            <a:noAutofit/>
          </a:bodyPr>
          <a:lstStyle/>
          <a:p>
            <a:pPr algn="ctr" defTabSz="1088449" fontAlgn="t">
              <a:spcBef>
                <a:spcPts val="600"/>
              </a:spcBef>
              <a:buClr>
                <a:srgbClr val="F0AB00"/>
              </a:buClr>
            </a:pPr>
            <a:r>
              <a:rPr lang="en-US" sz="1200" b="1" kern="0">
                <a:ea typeface="Arial Unicode MS" pitchFamily="34" charset="-128"/>
                <a:cs typeface="Arial Unicode MS" pitchFamily="34" charset="-128"/>
              </a:rPr>
              <a:t>Transition from on-premise to cloud solutions</a:t>
            </a:r>
          </a:p>
        </p:txBody>
      </p:sp>
      <p:grpSp>
        <p:nvGrpSpPr>
          <p:cNvPr id="89" name="Gruppieren 5">
            <a:extLst>
              <a:ext uri="{FF2B5EF4-FFF2-40B4-BE49-F238E27FC236}">
                <a16:creationId xmlns:a16="http://schemas.microsoft.com/office/drawing/2014/main" id="{E3F63964-9424-4E4D-9F8C-A894C5B9CBDA}"/>
              </a:ext>
            </a:extLst>
          </p:cNvPr>
          <p:cNvGrpSpPr/>
          <p:nvPr/>
        </p:nvGrpSpPr>
        <p:grpSpPr>
          <a:xfrm>
            <a:off x="1974673" y="1425515"/>
            <a:ext cx="7736111" cy="498286"/>
            <a:chOff x="2278897" y="1380988"/>
            <a:chExt cx="6568203" cy="498286"/>
          </a:xfrm>
        </p:grpSpPr>
        <p:sp>
          <p:nvSpPr>
            <p:cNvPr id="90" name="Speech Bubble: Rectangle 301">
              <a:extLst>
                <a:ext uri="{FF2B5EF4-FFF2-40B4-BE49-F238E27FC236}">
                  <a16:creationId xmlns:a16="http://schemas.microsoft.com/office/drawing/2014/main" id="{AD9EFD65-74A4-461D-896B-1EBA9EF602A2}"/>
                </a:ext>
              </a:extLst>
            </p:cNvPr>
            <p:cNvSpPr/>
            <p:nvPr/>
          </p:nvSpPr>
          <p:spPr bwMode="gray">
            <a:xfrm>
              <a:off x="4434788" y="1380988"/>
              <a:ext cx="2194431" cy="260133"/>
            </a:xfrm>
            <a:prstGeom prst="rect">
              <a:avLst/>
            </a:prstGeom>
            <a:noFill/>
            <a:ln w="9525">
              <a:noFill/>
            </a:ln>
          </p:spPr>
          <p:txBody>
            <a:bodyPr vert="horz" wrap="square" lIns="36000" tIns="43200" rIns="36000" bIns="34009" numCol="1" anchor="ctr" anchorCtr="0" compatLnSpc="1">
              <a:prstTxWarp prst="textNoShape">
                <a:avLst/>
              </a:prstTxWarp>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effectLst/>
                  <a:uLnTx/>
                  <a:uFillTx/>
                  <a:latin typeface="Arial" panose="020B0604020202020204" pitchFamily="34" charset="0"/>
                </a:rPr>
                <a:t>SAP Enterprise Support</a:t>
              </a:r>
            </a:p>
          </p:txBody>
        </p:sp>
        <p:grpSp>
          <p:nvGrpSpPr>
            <p:cNvPr id="91" name="Gruppieren 376">
              <a:extLst>
                <a:ext uri="{FF2B5EF4-FFF2-40B4-BE49-F238E27FC236}">
                  <a16:creationId xmlns:a16="http://schemas.microsoft.com/office/drawing/2014/main" id="{57FE6B17-8EA0-4661-B4A7-979611BC2BDC}"/>
                </a:ext>
              </a:extLst>
            </p:cNvPr>
            <p:cNvGrpSpPr/>
            <p:nvPr/>
          </p:nvGrpSpPr>
          <p:grpSpPr>
            <a:xfrm>
              <a:off x="2278897" y="1510180"/>
              <a:ext cx="6568203" cy="369094"/>
              <a:chOff x="9429828" y="835915"/>
              <a:chExt cx="7905554" cy="444245"/>
            </a:xfrm>
          </p:grpSpPr>
          <p:sp>
            <p:nvSpPr>
              <p:cNvPr id="92" name="Freihandform 179">
                <a:extLst>
                  <a:ext uri="{FF2B5EF4-FFF2-40B4-BE49-F238E27FC236}">
                    <a16:creationId xmlns:a16="http://schemas.microsoft.com/office/drawing/2014/main" id="{66592666-E633-43B4-BA9E-329A26EB5D43}"/>
                  </a:ext>
                </a:extLst>
              </p:cNvPr>
              <p:cNvSpPr/>
              <p:nvPr/>
            </p:nvSpPr>
            <p:spPr bwMode="gray">
              <a:xfrm>
                <a:off x="9429828" y="835915"/>
                <a:ext cx="754139" cy="444245"/>
              </a:xfrm>
              <a:custGeom>
                <a:avLst/>
                <a:gdLst>
                  <a:gd name="connsiteX0" fmla="*/ 2575560 w 2575560"/>
                  <a:gd name="connsiteY0" fmla="*/ 0 h 548640"/>
                  <a:gd name="connsiteX1" fmla="*/ 0 w 2575560"/>
                  <a:gd name="connsiteY1" fmla="*/ 0 h 548640"/>
                  <a:gd name="connsiteX2" fmla="*/ 0 w 2575560"/>
                  <a:gd name="connsiteY2" fmla="*/ 548640 h 548640"/>
                </a:gdLst>
                <a:ahLst/>
                <a:cxnLst>
                  <a:cxn ang="0">
                    <a:pos x="connsiteX0" y="connsiteY0"/>
                  </a:cxn>
                  <a:cxn ang="0">
                    <a:pos x="connsiteX1" y="connsiteY1"/>
                  </a:cxn>
                  <a:cxn ang="0">
                    <a:pos x="connsiteX2" y="connsiteY2"/>
                  </a:cxn>
                </a:cxnLst>
                <a:rect l="l" t="t" r="r" b="b"/>
                <a:pathLst>
                  <a:path w="2575560" h="548640">
                    <a:moveTo>
                      <a:pt x="2575560" y="0"/>
                    </a:moveTo>
                    <a:lnTo>
                      <a:pt x="0" y="0"/>
                    </a:lnTo>
                    <a:lnTo>
                      <a:pt x="0" y="548640"/>
                    </a:lnTo>
                  </a:path>
                </a:pathLst>
              </a:custGeom>
              <a:noFill/>
              <a:ln w="6350" algn="ctr">
                <a:solidFill>
                  <a:schemeClr val="tx1"/>
                </a:solidFill>
                <a:prstDash val="sysDot"/>
                <a:miter lim="800000"/>
                <a:headEnd/>
                <a:tailEnd/>
              </a:ln>
            </p:spPr>
            <p:txBody>
              <a:bodyPr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effectLst/>
                  <a:uLnTx/>
                  <a:uFillTx/>
                </a:endParaRPr>
              </a:p>
            </p:txBody>
          </p:sp>
          <p:sp>
            <p:nvSpPr>
              <p:cNvPr id="93" name="Freihandform 180">
                <a:extLst>
                  <a:ext uri="{FF2B5EF4-FFF2-40B4-BE49-F238E27FC236}">
                    <a16:creationId xmlns:a16="http://schemas.microsoft.com/office/drawing/2014/main" id="{4D75EFD3-D437-4815-BB20-544F78592043}"/>
                  </a:ext>
                </a:extLst>
              </p:cNvPr>
              <p:cNvSpPr/>
              <p:nvPr/>
            </p:nvSpPr>
            <p:spPr bwMode="gray">
              <a:xfrm flipH="1">
                <a:off x="16563291" y="835915"/>
                <a:ext cx="772091" cy="444245"/>
              </a:xfrm>
              <a:custGeom>
                <a:avLst/>
                <a:gdLst>
                  <a:gd name="connsiteX0" fmla="*/ 2575560 w 2575560"/>
                  <a:gd name="connsiteY0" fmla="*/ 0 h 548640"/>
                  <a:gd name="connsiteX1" fmla="*/ 0 w 2575560"/>
                  <a:gd name="connsiteY1" fmla="*/ 0 h 548640"/>
                  <a:gd name="connsiteX2" fmla="*/ 0 w 2575560"/>
                  <a:gd name="connsiteY2" fmla="*/ 548640 h 548640"/>
                </a:gdLst>
                <a:ahLst/>
                <a:cxnLst>
                  <a:cxn ang="0">
                    <a:pos x="connsiteX0" y="connsiteY0"/>
                  </a:cxn>
                  <a:cxn ang="0">
                    <a:pos x="connsiteX1" y="connsiteY1"/>
                  </a:cxn>
                  <a:cxn ang="0">
                    <a:pos x="connsiteX2" y="connsiteY2"/>
                  </a:cxn>
                </a:cxnLst>
                <a:rect l="l" t="t" r="r" b="b"/>
                <a:pathLst>
                  <a:path w="2575560" h="548640">
                    <a:moveTo>
                      <a:pt x="2575560" y="0"/>
                    </a:moveTo>
                    <a:lnTo>
                      <a:pt x="0" y="0"/>
                    </a:lnTo>
                    <a:lnTo>
                      <a:pt x="0" y="548640"/>
                    </a:lnTo>
                  </a:path>
                </a:pathLst>
              </a:custGeom>
              <a:noFill/>
              <a:ln w="6350" algn="ctr">
                <a:solidFill>
                  <a:schemeClr val="tx1"/>
                </a:solidFill>
                <a:prstDash val="sysDot"/>
                <a:miter lim="800000"/>
                <a:headEnd/>
                <a:tailEnd/>
              </a:ln>
            </p:spPr>
            <p:txBody>
              <a:bodyPr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effectLst/>
                  <a:uLnTx/>
                  <a:uFillTx/>
                </a:endParaRPr>
              </a:p>
            </p:txBody>
          </p:sp>
          <p:cxnSp>
            <p:nvCxnSpPr>
              <p:cNvPr id="94" name="Gerade Verbindung mit Pfeil 417">
                <a:extLst>
                  <a:ext uri="{FF2B5EF4-FFF2-40B4-BE49-F238E27FC236}">
                    <a16:creationId xmlns:a16="http://schemas.microsoft.com/office/drawing/2014/main" id="{067C6192-69E1-4327-9142-335D5AF19BCF}"/>
                  </a:ext>
                </a:extLst>
              </p:cNvPr>
              <p:cNvCxnSpPr/>
              <p:nvPr/>
            </p:nvCxnSpPr>
            <p:spPr>
              <a:xfrm flipH="1">
                <a:off x="10279172" y="836967"/>
                <a:ext cx="1782169" cy="0"/>
              </a:xfrm>
              <a:prstGeom prst="straightConnector1">
                <a:avLst/>
              </a:prstGeom>
              <a:noFill/>
              <a:ln w="6350" cap="rnd" cmpd="sng" algn="ctr">
                <a:solidFill>
                  <a:schemeClr val="tx1"/>
                </a:solidFill>
                <a:prstDash val="sysDot"/>
                <a:tailEnd type="arrow"/>
              </a:ln>
              <a:effectLst/>
            </p:spPr>
          </p:cxnSp>
          <p:cxnSp>
            <p:nvCxnSpPr>
              <p:cNvPr id="95" name="Gerade Verbindung mit Pfeil 418">
                <a:extLst>
                  <a:ext uri="{FF2B5EF4-FFF2-40B4-BE49-F238E27FC236}">
                    <a16:creationId xmlns:a16="http://schemas.microsoft.com/office/drawing/2014/main" id="{4B734099-6AE2-46CD-AAF0-9A30A5738A46}"/>
                  </a:ext>
                </a:extLst>
              </p:cNvPr>
              <p:cNvCxnSpPr/>
              <p:nvPr/>
            </p:nvCxnSpPr>
            <p:spPr>
              <a:xfrm>
                <a:off x="14666441" y="836967"/>
                <a:ext cx="1782169" cy="0"/>
              </a:xfrm>
              <a:prstGeom prst="straightConnector1">
                <a:avLst/>
              </a:prstGeom>
              <a:noFill/>
              <a:ln w="6350" cap="rnd" cmpd="sng" algn="ctr">
                <a:solidFill>
                  <a:schemeClr val="tx1"/>
                </a:solidFill>
                <a:prstDash val="sysDot"/>
                <a:tailEnd type="arrow"/>
              </a:ln>
              <a:effectLst/>
            </p:spPr>
          </p:cxnSp>
        </p:grpSp>
      </p:grpSp>
      <p:cxnSp>
        <p:nvCxnSpPr>
          <p:cNvPr id="61" name="Straight Connector 60">
            <a:extLst>
              <a:ext uri="{FF2B5EF4-FFF2-40B4-BE49-F238E27FC236}">
                <a16:creationId xmlns:a16="http://schemas.microsoft.com/office/drawing/2014/main" id="{C34EBD2C-24BD-44F2-A7C4-4988BB065E1D}"/>
              </a:ext>
            </a:extLst>
          </p:cNvPr>
          <p:cNvCxnSpPr>
            <a:cxnSpLocks/>
          </p:cNvCxnSpPr>
          <p:nvPr/>
        </p:nvCxnSpPr>
        <p:spPr>
          <a:xfrm>
            <a:off x="1332964" y="2636332"/>
            <a:ext cx="1455030" cy="0"/>
          </a:xfrm>
          <a:prstGeom prst="line">
            <a:avLst/>
          </a:prstGeom>
          <a:ln w="19050" cap="rnd">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C1FE331-990E-4F1C-A42E-D8395DE8FB55}"/>
              </a:ext>
            </a:extLst>
          </p:cNvPr>
          <p:cNvCxnSpPr>
            <a:cxnSpLocks/>
          </p:cNvCxnSpPr>
          <p:nvPr/>
        </p:nvCxnSpPr>
        <p:spPr>
          <a:xfrm>
            <a:off x="2869567" y="2636332"/>
            <a:ext cx="1455030" cy="0"/>
          </a:xfrm>
          <a:prstGeom prst="line">
            <a:avLst/>
          </a:prstGeom>
          <a:ln w="19050" cap="rnd">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B32A704-10B9-4EC9-AD38-F9870092A437}"/>
              </a:ext>
            </a:extLst>
          </p:cNvPr>
          <p:cNvCxnSpPr>
            <a:cxnSpLocks/>
          </p:cNvCxnSpPr>
          <p:nvPr/>
        </p:nvCxnSpPr>
        <p:spPr>
          <a:xfrm>
            <a:off x="4406171" y="2636332"/>
            <a:ext cx="1455030" cy="0"/>
          </a:xfrm>
          <a:prstGeom prst="line">
            <a:avLst/>
          </a:prstGeom>
          <a:ln w="19050" cap="rnd">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906CCA2-FA81-4193-8C12-5830EFAC70AD}"/>
              </a:ext>
            </a:extLst>
          </p:cNvPr>
          <p:cNvCxnSpPr>
            <a:cxnSpLocks/>
          </p:cNvCxnSpPr>
          <p:nvPr/>
        </p:nvCxnSpPr>
        <p:spPr>
          <a:xfrm>
            <a:off x="5942774" y="2636332"/>
            <a:ext cx="1455030" cy="0"/>
          </a:xfrm>
          <a:prstGeom prst="line">
            <a:avLst/>
          </a:prstGeom>
          <a:ln w="19050" cap="rnd">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141395A-B691-43C9-993C-9464D9CDDF17}"/>
              </a:ext>
            </a:extLst>
          </p:cNvPr>
          <p:cNvCxnSpPr>
            <a:cxnSpLocks/>
          </p:cNvCxnSpPr>
          <p:nvPr/>
        </p:nvCxnSpPr>
        <p:spPr>
          <a:xfrm>
            <a:off x="7479378" y="2636332"/>
            <a:ext cx="1455030" cy="0"/>
          </a:xfrm>
          <a:prstGeom prst="line">
            <a:avLst/>
          </a:prstGeom>
          <a:ln w="19050" cap="rnd">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00558D72-ADAE-46F8-90BA-979C6600C8CE}"/>
              </a:ext>
            </a:extLst>
          </p:cNvPr>
          <p:cNvSpPr/>
          <p:nvPr/>
        </p:nvSpPr>
        <p:spPr>
          <a:xfrm>
            <a:off x="3170524" y="2685696"/>
            <a:ext cx="853119" cy="307777"/>
          </a:xfrm>
          <a:prstGeom prst="rect">
            <a:avLst/>
          </a:prstGeom>
          <a:solidFill>
            <a:schemeClr val="bg1"/>
          </a:solidFill>
        </p:spPr>
        <p:txBody>
          <a:bodyPr wrap="none">
            <a:spAutoFit/>
          </a:bodyPr>
          <a:lstStyle/>
          <a:p>
            <a:pPr algn="ctr" defTabSz="828929" fontAlgn="base">
              <a:spcBef>
                <a:spcPct val="50000"/>
              </a:spcBef>
              <a:spcAft>
                <a:spcPct val="0"/>
              </a:spcAft>
              <a:buClr>
                <a:srgbClr val="F0AB00"/>
              </a:buClr>
              <a:buSzPct val="80000"/>
            </a:pPr>
            <a:r>
              <a:rPr lang="en-US" sz="1400" b="1" kern="0">
                <a:solidFill>
                  <a:srgbClr val="2497D8"/>
                </a:solidFill>
                <a:ea typeface="Arial Unicode MS" pitchFamily="34" charset="-128"/>
                <a:cs typeface="Arial Unicode MS" pitchFamily="34" charset="-128"/>
              </a:rPr>
              <a:t>Prepare</a:t>
            </a:r>
          </a:p>
        </p:txBody>
      </p:sp>
      <p:sp>
        <p:nvSpPr>
          <p:cNvPr id="85" name="Rectangle 84">
            <a:extLst>
              <a:ext uri="{FF2B5EF4-FFF2-40B4-BE49-F238E27FC236}">
                <a16:creationId xmlns:a16="http://schemas.microsoft.com/office/drawing/2014/main" id="{3C477FC6-B3C7-41D0-AE09-5904DB6B00E4}"/>
              </a:ext>
            </a:extLst>
          </p:cNvPr>
          <p:cNvSpPr/>
          <p:nvPr/>
        </p:nvSpPr>
        <p:spPr>
          <a:xfrm>
            <a:off x="7816401" y="2685696"/>
            <a:ext cx="780984" cy="307777"/>
          </a:xfrm>
          <a:prstGeom prst="rect">
            <a:avLst/>
          </a:prstGeom>
          <a:solidFill>
            <a:schemeClr val="bg1"/>
          </a:solidFill>
        </p:spPr>
        <p:txBody>
          <a:bodyPr wrap="none">
            <a:spAutoFit/>
          </a:bodyPr>
          <a:lstStyle/>
          <a:p>
            <a:pPr algn="ctr" defTabSz="828929" fontAlgn="base">
              <a:spcBef>
                <a:spcPct val="50000"/>
              </a:spcBef>
              <a:spcAft>
                <a:spcPct val="0"/>
              </a:spcAft>
              <a:buClr>
                <a:srgbClr val="F0AB00"/>
              </a:buClr>
              <a:buSzPct val="80000"/>
            </a:pPr>
            <a:r>
              <a:rPr lang="en-US" sz="1400" b="1" kern="0">
                <a:solidFill>
                  <a:srgbClr val="2497D8"/>
                </a:solidFill>
                <a:ea typeface="Arial Unicode MS" pitchFamily="34" charset="-128"/>
                <a:cs typeface="Arial Unicode MS" pitchFamily="34" charset="-128"/>
              </a:rPr>
              <a:t>Deploy</a:t>
            </a:r>
          </a:p>
        </p:txBody>
      </p:sp>
      <p:sp>
        <p:nvSpPr>
          <p:cNvPr id="88" name="Rectangle 87">
            <a:extLst>
              <a:ext uri="{FF2B5EF4-FFF2-40B4-BE49-F238E27FC236}">
                <a16:creationId xmlns:a16="http://schemas.microsoft.com/office/drawing/2014/main" id="{ACF3FF09-7752-41C6-B253-CCD3E46DFD60}"/>
              </a:ext>
            </a:extLst>
          </p:cNvPr>
          <p:cNvSpPr/>
          <p:nvPr/>
        </p:nvSpPr>
        <p:spPr>
          <a:xfrm>
            <a:off x="6297959" y="2685696"/>
            <a:ext cx="819049" cy="307777"/>
          </a:xfrm>
          <a:prstGeom prst="rect">
            <a:avLst/>
          </a:prstGeom>
          <a:solidFill>
            <a:schemeClr val="bg1"/>
          </a:solidFill>
        </p:spPr>
        <p:txBody>
          <a:bodyPr wrap="square">
            <a:spAutoFit/>
          </a:bodyPr>
          <a:lstStyle/>
          <a:p>
            <a:pPr algn="ctr" defTabSz="828929" fontAlgn="base">
              <a:spcBef>
                <a:spcPct val="50000"/>
              </a:spcBef>
              <a:spcAft>
                <a:spcPct val="0"/>
              </a:spcAft>
              <a:buClr>
                <a:srgbClr val="F0AB00"/>
              </a:buClr>
              <a:buSzPct val="80000"/>
            </a:pPr>
            <a:r>
              <a:rPr lang="en-US" sz="1400" b="1" kern="0">
                <a:solidFill>
                  <a:srgbClr val="2497D8"/>
                </a:solidFill>
                <a:ea typeface="Arial Unicode MS" pitchFamily="34" charset="-128"/>
                <a:cs typeface="Arial Unicode MS" pitchFamily="34" charset="-128"/>
              </a:rPr>
              <a:t>Realize</a:t>
            </a:r>
          </a:p>
        </p:txBody>
      </p:sp>
      <p:sp>
        <p:nvSpPr>
          <p:cNvPr id="102" name="Rectangle 44">
            <a:extLst>
              <a:ext uri="{FF2B5EF4-FFF2-40B4-BE49-F238E27FC236}">
                <a16:creationId xmlns:a16="http://schemas.microsoft.com/office/drawing/2014/main" id="{A6B53E58-E8AC-4CF7-917A-28B7F7E5A9C2}"/>
              </a:ext>
            </a:extLst>
          </p:cNvPr>
          <p:cNvSpPr/>
          <p:nvPr/>
        </p:nvSpPr>
        <p:spPr>
          <a:xfrm>
            <a:off x="1589837" y="2685696"/>
            <a:ext cx="941284" cy="307777"/>
          </a:xfrm>
          <a:prstGeom prst="rect">
            <a:avLst/>
          </a:prstGeom>
          <a:solidFill>
            <a:schemeClr val="bg1"/>
          </a:solidFill>
        </p:spPr>
        <p:txBody>
          <a:bodyPr wrap="none">
            <a:spAutoFit/>
          </a:bodyPr>
          <a:lstStyle/>
          <a:p>
            <a:pPr algn="ctr" defTabSz="828929" fontAlgn="base">
              <a:spcBef>
                <a:spcPct val="50000"/>
              </a:spcBef>
              <a:spcAft>
                <a:spcPct val="0"/>
              </a:spcAft>
              <a:buClr>
                <a:srgbClr val="F0AB00"/>
              </a:buClr>
              <a:buSzPct val="80000"/>
            </a:pPr>
            <a:r>
              <a:rPr lang="en-US" sz="1400" b="1" kern="0">
                <a:solidFill>
                  <a:srgbClr val="2497D8"/>
                </a:solidFill>
                <a:ea typeface="Arial Unicode MS" pitchFamily="34" charset="-128"/>
                <a:cs typeface="Arial Unicode MS" pitchFamily="34" charset="-128"/>
              </a:rPr>
              <a:t>Discover</a:t>
            </a:r>
          </a:p>
        </p:txBody>
      </p:sp>
      <p:sp>
        <p:nvSpPr>
          <p:cNvPr id="103" name="Rectangle 46">
            <a:extLst>
              <a:ext uri="{FF2B5EF4-FFF2-40B4-BE49-F238E27FC236}">
                <a16:creationId xmlns:a16="http://schemas.microsoft.com/office/drawing/2014/main" id="{A20166C9-6608-43A2-B995-5B807140DDF4}"/>
              </a:ext>
            </a:extLst>
          </p:cNvPr>
          <p:cNvSpPr/>
          <p:nvPr/>
        </p:nvSpPr>
        <p:spPr>
          <a:xfrm>
            <a:off x="4712737" y="2685696"/>
            <a:ext cx="841897" cy="307777"/>
          </a:xfrm>
          <a:prstGeom prst="rect">
            <a:avLst/>
          </a:prstGeom>
          <a:solidFill>
            <a:schemeClr val="bg1"/>
          </a:solidFill>
        </p:spPr>
        <p:txBody>
          <a:bodyPr wrap="none">
            <a:spAutoFit/>
          </a:bodyPr>
          <a:lstStyle/>
          <a:p>
            <a:pPr algn="ctr" defTabSz="828929" fontAlgn="base">
              <a:spcBef>
                <a:spcPct val="50000"/>
              </a:spcBef>
              <a:spcAft>
                <a:spcPct val="0"/>
              </a:spcAft>
              <a:buClr>
                <a:srgbClr val="F0AB00"/>
              </a:buClr>
              <a:buSzPct val="80000"/>
            </a:pPr>
            <a:r>
              <a:rPr lang="en-US" sz="1400" b="1" kern="0">
                <a:solidFill>
                  <a:srgbClr val="2497D8"/>
                </a:solidFill>
                <a:ea typeface="Arial Unicode MS" pitchFamily="34" charset="-128"/>
                <a:cs typeface="Arial Unicode MS" pitchFamily="34" charset="-128"/>
              </a:rPr>
              <a:t>Explore</a:t>
            </a:r>
          </a:p>
        </p:txBody>
      </p:sp>
      <p:pic>
        <p:nvPicPr>
          <p:cNvPr id="105" name="Picture 104">
            <a:extLst>
              <a:ext uri="{FF2B5EF4-FFF2-40B4-BE49-F238E27FC236}">
                <a16:creationId xmlns:a16="http://schemas.microsoft.com/office/drawing/2014/main" id="{494B8203-B706-4BB5-A9A3-0F032600104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13766" y="1984817"/>
            <a:ext cx="693426" cy="648237"/>
          </a:xfrm>
          <a:prstGeom prst="rect">
            <a:avLst/>
          </a:prstGeom>
        </p:spPr>
      </p:pic>
      <p:pic>
        <p:nvPicPr>
          <p:cNvPr id="106" name="Picture 105">
            <a:extLst>
              <a:ext uri="{FF2B5EF4-FFF2-40B4-BE49-F238E27FC236}">
                <a16:creationId xmlns:a16="http://schemas.microsoft.com/office/drawing/2014/main" id="{B453F9AA-E14E-46CC-995D-EEE8F3BFDDF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63119" y="1918343"/>
            <a:ext cx="667926" cy="624400"/>
          </a:xfrm>
          <a:prstGeom prst="rect">
            <a:avLst/>
          </a:prstGeom>
        </p:spPr>
      </p:pic>
      <p:pic>
        <p:nvPicPr>
          <p:cNvPr id="107" name="Picture 106">
            <a:extLst>
              <a:ext uri="{FF2B5EF4-FFF2-40B4-BE49-F238E27FC236}">
                <a16:creationId xmlns:a16="http://schemas.microsoft.com/office/drawing/2014/main" id="{7411878E-F99F-4B63-A677-73C98C4335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98080" y="1814152"/>
            <a:ext cx="890835" cy="832782"/>
          </a:xfrm>
          <a:prstGeom prst="rect">
            <a:avLst/>
          </a:prstGeom>
        </p:spPr>
      </p:pic>
      <p:pic>
        <p:nvPicPr>
          <p:cNvPr id="108" name="Picture 107">
            <a:extLst>
              <a:ext uri="{FF2B5EF4-FFF2-40B4-BE49-F238E27FC236}">
                <a16:creationId xmlns:a16="http://schemas.microsoft.com/office/drawing/2014/main" id="{34C7F104-7EBB-4FC4-8291-DEB73C1CC3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61475" y="1814152"/>
            <a:ext cx="890835" cy="832782"/>
          </a:xfrm>
          <a:prstGeom prst="rect">
            <a:avLst/>
          </a:prstGeom>
        </p:spPr>
      </p:pic>
      <p:pic>
        <p:nvPicPr>
          <p:cNvPr id="109" name="Picture 108">
            <a:extLst>
              <a:ext uri="{FF2B5EF4-FFF2-40B4-BE49-F238E27FC236}">
                <a16:creationId xmlns:a16="http://schemas.microsoft.com/office/drawing/2014/main" id="{E7E19151-1DA8-4653-BDA7-ED81CFACF15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17963" y="1814153"/>
            <a:ext cx="831446" cy="777262"/>
          </a:xfrm>
          <a:prstGeom prst="rect">
            <a:avLst/>
          </a:prstGeom>
        </p:spPr>
      </p:pic>
      <p:sp>
        <p:nvSpPr>
          <p:cNvPr id="110" name="Rectangle 109">
            <a:extLst>
              <a:ext uri="{FF2B5EF4-FFF2-40B4-BE49-F238E27FC236}">
                <a16:creationId xmlns:a16="http://schemas.microsoft.com/office/drawing/2014/main" id="{1D9DA549-6E55-41C3-B08F-00166ED84AFC}"/>
              </a:ext>
            </a:extLst>
          </p:cNvPr>
          <p:cNvSpPr/>
          <p:nvPr/>
        </p:nvSpPr>
        <p:spPr>
          <a:xfrm>
            <a:off x="9373876" y="2689187"/>
            <a:ext cx="744661" cy="307777"/>
          </a:xfrm>
          <a:prstGeom prst="rect">
            <a:avLst/>
          </a:prstGeom>
          <a:solidFill>
            <a:schemeClr val="bg1"/>
          </a:solidFill>
        </p:spPr>
        <p:txBody>
          <a:bodyPr wrap="square">
            <a:spAutoFit/>
          </a:bodyPr>
          <a:lstStyle/>
          <a:p>
            <a:pPr algn="ctr" defTabSz="828929" fontAlgn="base">
              <a:spcBef>
                <a:spcPct val="50000"/>
              </a:spcBef>
              <a:spcAft>
                <a:spcPct val="0"/>
              </a:spcAft>
              <a:buClr>
                <a:srgbClr val="F0AB00"/>
              </a:buClr>
              <a:buSzPct val="80000"/>
            </a:pPr>
            <a:r>
              <a:rPr lang="en-US" sz="1400" b="1" kern="0">
                <a:solidFill>
                  <a:srgbClr val="2497D8"/>
                </a:solidFill>
                <a:ea typeface="Arial Unicode MS" pitchFamily="34" charset="-128"/>
                <a:cs typeface="Arial Unicode MS" pitchFamily="34" charset="-128"/>
              </a:rPr>
              <a:t>Run</a:t>
            </a:r>
          </a:p>
        </p:txBody>
      </p:sp>
      <p:pic>
        <p:nvPicPr>
          <p:cNvPr id="111" name="Picture 110">
            <a:extLst>
              <a:ext uri="{FF2B5EF4-FFF2-40B4-BE49-F238E27FC236}">
                <a16:creationId xmlns:a16="http://schemas.microsoft.com/office/drawing/2014/main" id="{63F3BA2C-4D2C-4D75-9696-1F0C99517CB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280410" y="1866071"/>
            <a:ext cx="779760" cy="728946"/>
          </a:xfrm>
          <a:prstGeom prst="rect">
            <a:avLst/>
          </a:prstGeom>
        </p:spPr>
      </p:pic>
      <p:cxnSp>
        <p:nvCxnSpPr>
          <p:cNvPr id="112" name="Straight Connector 111">
            <a:extLst>
              <a:ext uri="{FF2B5EF4-FFF2-40B4-BE49-F238E27FC236}">
                <a16:creationId xmlns:a16="http://schemas.microsoft.com/office/drawing/2014/main" id="{9A284C50-94D5-41C4-BD2B-4E97BFECBB63}"/>
              </a:ext>
            </a:extLst>
          </p:cNvPr>
          <p:cNvCxnSpPr>
            <a:cxnSpLocks/>
          </p:cNvCxnSpPr>
          <p:nvPr/>
        </p:nvCxnSpPr>
        <p:spPr>
          <a:xfrm>
            <a:off x="9015982" y="2632404"/>
            <a:ext cx="1455030" cy="0"/>
          </a:xfrm>
          <a:prstGeom prst="line">
            <a:avLst/>
          </a:prstGeom>
          <a:ln w="19050" cap="rnd">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F98167FA-4362-4B59-814C-AFDC6D8CF376}"/>
              </a:ext>
            </a:extLst>
          </p:cNvPr>
          <p:cNvGrpSpPr/>
          <p:nvPr/>
        </p:nvGrpSpPr>
        <p:grpSpPr>
          <a:xfrm>
            <a:off x="1439039" y="4378693"/>
            <a:ext cx="8921569" cy="76731"/>
            <a:chOff x="2236010" y="5270309"/>
            <a:chExt cx="7574661" cy="0"/>
          </a:xfrm>
        </p:grpSpPr>
        <p:sp>
          <p:nvSpPr>
            <p:cNvPr id="55" name="Freihandform 15">
              <a:extLst>
                <a:ext uri="{FF2B5EF4-FFF2-40B4-BE49-F238E27FC236}">
                  <a16:creationId xmlns:a16="http://schemas.microsoft.com/office/drawing/2014/main" id="{026B0B59-8767-423E-BF79-3BE0D5CBFE54}"/>
                </a:ext>
              </a:extLst>
            </p:cNvPr>
            <p:cNvSpPr/>
            <p:nvPr/>
          </p:nvSpPr>
          <p:spPr bwMode="gray">
            <a:xfrm>
              <a:off x="2236010" y="5270309"/>
              <a:ext cx="2556000" cy="0"/>
            </a:xfrm>
            <a:custGeom>
              <a:avLst/>
              <a:gdLst>
                <a:gd name="connsiteX0" fmla="*/ 4336677 w 4336677"/>
                <a:gd name="connsiteY0" fmla="*/ 0 h 322729"/>
                <a:gd name="connsiteX1" fmla="*/ 4336677 w 4336677"/>
                <a:gd name="connsiteY1" fmla="*/ 322729 h 322729"/>
                <a:gd name="connsiteX2" fmla="*/ 0 w 4336677"/>
                <a:gd name="connsiteY2" fmla="*/ 322729 h 322729"/>
                <a:gd name="connsiteX0" fmla="*/ 4336677 w 4336677"/>
                <a:gd name="connsiteY0" fmla="*/ 0 h 0"/>
                <a:gd name="connsiteX1" fmla="*/ 0 w 4336677"/>
                <a:gd name="connsiteY1" fmla="*/ 0 h 0"/>
              </a:gdLst>
              <a:ahLst/>
              <a:cxnLst>
                <a:cxn ang="0">
                  <a:pos x="connsiteX0" y="connsiteY0"/>
                </a:cxn>
                <a:cxn ang="0">
                  <a:pos x="connsiteX1" y="connsiteY1"/>
                </a:cxn>
              </a:cxnLst>
              <a:rect l="l" t="t" r="r" b="b"/>
              <a:pathLst>
                <a:path w="4336677">
                  <a:moveTo>
                    <a:pt x="4336677" y="0"/>
                  </a:moveTo>
                  <a:lnTo>
                    <a:pt x="0" y="0"/>
                  </a:lnTo>
                </a:path>
              </a:pathLst>
            </a:custGeom>
            <a:noFill/>
            <a:ln w="10160" algn="ctr">
              <a:solidFill>
                <a:schemeClr val="tx1"/>
              </a:solidFill>
              <a:prstDash val="solid"/>
              <a:miter lim="800000"/>
              <a:headEnd type="none"/>
              <a:tailEnd type="arrow" w="sm" len="sm"/>
            </a:ln>
          </p:spPr>
          <p:txBody>
            <a:bodyPr lIns="73152" tIns="36576" rIns="73152" bIns="36576"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000000"/>
                </a:solidFill>
                <a:effectLst/>
                <a:uLnTx/>
                <a:uFillTx/>
              </a:endParaRPr>
            </a:p>
          </p:txBody>
        </p:sp>
        <p:sp>
          <p:nvSpPr>
            <p:cNvPr id="56" name="Freihandform 155">
              <a:extLst>
                <a:ext uri="{FF2B5EF4-FFF2-40B4-BE49-F238E27FC236}">
                  <a16:creationId xmlns:a16="http://schemas.microsoft.com/office/drawing/2014/main" id="{F5DBC3E7-B449-471B-8A89-F2FB12AFE317}"/>
                </a:ext>
              </a:extLst>
            </p:cNvPr>
            <p:cNvSpPr/>
            <p:nvPr/>
          </p:nvSpPr>
          <p:spPr bwMode="gray">
            <a:xfrm flipH="1">
              <a:off x="7290671" y="5270309"/>
              <a:ext cx="2520000" cy="0"/>
            </a:xfrm>
            <a:custGeom>
              <a:avLst/>
              <a:gdLst>
                <a:gd name="connsiteX0" fmla="*/ 4336677 w 4336677"/>
                <a:gd name="connsiteY0" fmla="*/ 0 h 322729"/>
                <a:gd name="connsiteX1" fmla="*/ 4336677 w 4336677"/>
                <a:gd name="connsiteY1" fmla="*/ 322729 h 322729"/>
                <a:gd name="connsiteX2" fmla="*/ 0 w 4336677"/>
                <a:gd name="connsiteY2" fmla="*/ 322729 h 322729"/>
                <a:gd name="connsiteX0" fmla="*/ 4336677 w 4336677"/>
                <a:gd name="connsiteY0" fmla="*/ 0 h 0"/>
                <a:gd name="connsiteX1" fmla="*/ 0 w 4336677"/>
                <a:gd name="connsiteY1" fmla="*/ 0 h 0"/>
              </a:gdLst>
              <a:ahLst/>
              <a:cxnLst>
                <a:cxn ang="0">
                  <a:pos x="connsiteX0" y="connsiteY0"/>
                </a:cxn>
                <a:cxn ang="0">
                  <a:pos x="connsiteX1" y="connsiteY1"/>
                </a:cxn>
              </a:cxnLst>
              <a:rect l="l" t="t" r="r" b="b"/>
              <a:pathLst>
                <a:path w="4336677">
                  <a:moveTo>
                    <a:pt x="4336677" y="0"/>
                  </a:moveTo>
                  <a:lnTo>
                    <a:pt x="0" y="0"/>
                  </a:lnTo>
                </a:path>
              </a:pathLst>
            </a:custGeom>
            <a:noFill/>
            <a:ln w="10160" algn="ctr">
              <a:solidFill>
                <a:schemeClr val="tx1"/>
              </a:solidFill>
              <a:prstDash val="solid"/>
              <a:miter lim="800000"/>
              <a:headEnd type="none"/>
              <a:tailEnd type="arrow" w="sm" len="sm"/>
            </a:ln>
          </p:spPr>
          <p:txBody>
            <a:bodyPr lIns="73152" tIns="36576" rIns="73152" bIns="36576"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000000"/>
                </a:solidFill>
                <a:effectLst/>
                <a:uLnTx/>
                <a:uFillTx/>
              </a:endParaRPr>
            </a:p>
          </p:txBody>
        </p:sp>
      </p:grpSp>
      <p:sp>
        <p:nvSpPr>
          <p:cNvPr id="57" name="Rectangle 56">
            <a:extLst>
              <a:ext uri="{FF2B5EF4-FFF2-40B4-BE49-F238E27FC236}">
                <a16:creationId xmlns:a16="http://schemas.microsoft.com/office/drawing/2014/main" id="{1B275BAA-7AA0-4EFB-82D0-5AF10C29E4DA}"/>
              </a:ext>
            </a:extLst>
          </p:cNvPr>
          <p:cNvSpPr/>
          <p:nvPr/>
        </p:nvSpPr>
        <p:spPr>
          <a:xfrm>
            <a:off x="260987" y="4170089"/>
            <a:ext cx="1008655" cy="416309"/>
          </a:xfrm>
          <a:prstGeom prst="rect">
            <a:avLst/>
          </a:prstGeom>
        </p:spPr>
        <p:txBody>
          <a:bodyPr wrap="square" lIns="0" tIns="0" rIns="0" bIns="0" anchor="ctr">
            <a:noAutofit/>
          </a:bodyPr>
          <a:lstStyle/>
          <a:p>
            <a:pPr algn="r" defTabSz="1088449" fontAlgn="t">
              <a:spcBef>
                <a:spcPts val="600"/>
              </a:spcBef>
              <a:buClr>
                <a:srgbClr val="F0AB00"/>
              </a:buClr>
            </a:pPr>
            <a:r>
              <a:rPr lang="en-US" sz="1200" kern="0">
                <a:solidFill>
                  <a:srgbClr val="009DE0"/>
                </a:solidFill>
                <a:latin typeface="Arial" panose="020B0604020202020204" pitchFamily="34" charset="0"/>
                <a:ea typeface="Arial Unicode MS" pitchFamily="34" charset="-128"/>
              </a:rPr>
              <a:t>Close the </a:t>
            </a:r>
            <a:br>
              <a:rPr lang="en-US" sz="1200" kern="0">
                <a:solidFill>
                  <a:srgbClr val="009DE0"/>
                </a:solidFill>
                <a:latin typeface="Arial" panose="020B0604020202020204" pitchFamily="34" charset="0"/>
                <a:ea typeface="Arial Unicode MS" pitchFamily="34" charset="-128"/>
              </a:rPr>
            </a:br>
            <a:r>
              <a:rPr lang="en-US" sz="1200" kern="0">
                <a:solidFill>
                  <a:srgbClr val="009DE0"/>
                </a:solidFill>
                <a:latin typeface="Arial" panose="020B0604020202020204" pitchFamily="34" charset="0"/>
                <a:ea typeface="Arial Unicode MS" pitchFamily="34" charset="-128"/>
              </a:rPr>
              <a:t>skills gap</a:t>
            </a:r>
          </a:p>
        </p:txBody>
      </p:sp>
      <p:sp>
        <p:nvSpPr>
          <p:cNvPr id="58" name="Rectangle 57">
            <a:extLst>
              <a:ext uri="{FF2B5EF4-FFF2-40B4-BE49-F238E27FC236}">
                <a16:creationId xmlns:a16="http://schemas.microsoft.com/office/drawing/2014/main" id="{7D8DCB18-CD22-4FE0-B070-87FD2E1B43BD}"/>
              </a:ext>
            </a:extLst>
          </p:cNvPr>
          <p:cNvSpPr/>
          <p:nvPr/>
        </p:nvSpPr>
        <p:spPr>
          <a:xfrm>
            <a:off x="10522723" y="4170089"/>
            <a:ext cx="1429814" cy="416309"/>
          </a:xfrm>
          <a:prstGeom prst="rect">
            <a:avLst/>
          </a:prstGeom>
        </p:spPr>
        <p:txBody>
          <a:bodyPr wrap="square" lIns="0" tIns="0" rIns="0" bIns="0" anchor="ctr">
            <a:noAutofit/>
          </a:bodyPr>
          <a:lstStyle/>
          <a:p>
            <a:pPr defTabSz="1088449" fontAlgn="t">
              <a:spcBef>
                <a:spcPts val="600"/>
              </a:spcBef>
              <a:buClr>
                <a:srgbClr val="F0AB00"/>
              </a:buClr>
            </a:pPr>
            <a:r>
              <a:rPr lang="en-US" sz="1200" kern="0">
                <a:solidFill>
                  <a:srgbClr val="009DE0"/>
                </a:solidFill>
                <a:latin typeface="Arial" panose="020B0604020202020204" pitchFamily="34" charset="0"/>
                <a:ea typeface="Arial Unicode MS" pitchFamily="34" charset="-128"/>
              </a:rPr>
              <a:t>Pinpoint relevant services and tools</a:t>
            </a:r>
          </a:p>
        </p:txBody>
      </p:sp>
      <p:sp>
        <p:nvSpPr>
          <p:cNvPr id="60" name="Rectangle 59">
            <a:extLst>
              <a:ext uri="{FF2B5EF4-FFF2-40B4-BE49-F238E27FC236}">
                <a16:creationId xmlns:a16="http://schemas.microsoft.com/office/drawing/2014/main" id="{C9D29B95-5C9C-4F20-B045-222FE1A800E2}"/>
              </a:ext>
            </a:extLst>
          </p:cNvPr>
          <p:cNvSpPr/>
          <p:nvPr/>
        </p:nvSpPr>
        <p:spPr>
          <a:xfrm>
            <a:off x="151930" y="4675925"/>
            <a:ext cx="1117712" cy="416309"/>
          </a:xfrm>
          <a:prstGeom prst="rect">
            <a:avLst/>
          </a:prstGeom>
        </p:spPr>
        <p:txBody>
          <a:bodyPr wrap="square" lIns="0" tIns="0" rIns="0" bIns="0" anchor="ctr">
            <a:noAutofit/>
          </a:bodyPr>
          <a:lstStyle/>
          <a:p>
            <a:pPr algn="r" defTabSz="1088449" fontAlgn="t">
              <a:spcBef>
                <a:spcPts val="600"/>
              </a:spcBef>
              <a:buClr>
                <a:srgbClr val="F0AB00"/>
              </a:buClr>
            </a:pPr>
            <a:r>
              <a:rPr lang="en-US" sz="1200" kern="0">
                <a:solidFill>
                  <a:srgbClr val="009DE0"/>
                </a:solidFill>
                <a:latin typeface="Arial" panose="020B0604020202020204" pitchFamily="34" charset="0"/>
                <a:ea typeface="Arial Unicode MS" pitchFamily="34" charset="-128"/>
              </a:rPr>
              <a:t>Identify value potential </a:t>
            </a:r>
          </a:p>
        </p:txBody>
      </p:sp>
      <p:sp>
        <p:nvSpPr>
          <p:cNvPr id="78" name="Rectangle 77">
            <a:extLst>
              <a:ext uri="{FF2B5EF4-FFF2-40B4-BE49-F238E27FC236}">
                <a16:creationId xmlns:a16="http://schemas.microsoft.com/office/drawing/2014/main" id="{4B0C89EA-84E0-4FF1-9D92-CBA2A2CE87B6}"/>
              </a:ext>
            </a:extLst>
          </p:cNvPr>
          <p:cNvSpPr/>
          <p:nvPr/>
        </p:nvSpPr>
        <p:spPr>
          <a:xfrm>
            <a:off x="10522723" y="4675925"/>
            <a:ext cx="1429814" cy="416309"/>
          </a:xfrm>
          <a:prstGeom prst="rect">
            <a:avLst/>
          </a:prstGeom>
        </p:spPr>
        <p:txBody>
          <a:bodyPr wrap="square" lIns="0" tIns="0" rIns="0" bIns="0" anchor="ctr">
            <a:noAutofit/>
          </a:bodyPr>
          <a:lstStyle/>
          <a:p>
            <a:pPr defTabSz="1088449" fontAlgn="t">
              <a:spcBef>
                <a:spcPts val="600"/>
              </a:spcBef>
              <a:buClr>
                <a:srgbClr val="F0AB00"/>
              </a:buClr>
            </a:pPr>
            <a:r>
              <a:rPr lang="en-US" sz="1200" kern="0">
                <a:solidFill>
                  <a:srgbClr val="009DE0"/>
                </a:solidFill>
                <a:latin typeface="Arial" panose="020B0604020202020204" pitchFamily="34" charset="0"/>
                <a:ea typeface="Arial Unicode MS" pitchFamily="34" charset="-128"/>
              </a:rPr>
              <a:t>Realize value and measure success</a:t>
            </a:r>
          </a:p>
        </p:txBody>
      </p:sp>
      <p:grpSp>
        <p:nvGrpSpPr>
          <p:cNvPr id="104" name="Group 103">
            <a:extLst>
              <a:ext uri="{FF2B5EF4-FFF2-40B4-BE49-F238E27FC236}">
                <a16:creationId xmlns:a16="http://schemas.microsoft.com/office/drawing/2014/main" id="{D989C08C-8AE3-4238-ACFD-DE01728E754B}"/>
              </a:ext>
            </a:extLst>
          </p:cNvPr>
          <p:cNvGrpSpPr/>
          <p:nvPr/>
        </p:nvGrpSpPr>
        <p:grpSpPr>
          <a:xfrm>
            <a:off x="4249293" y="4144006"/>
            <a:ext cx="3369631" cy="1429505"/>
            <a:chOff x="4529106" y="5061097"/>
            <a:chExt cx="2592000" cy="1429505"/>
          </a:xfrm>
        </p:grpSpPr>
        <p:sp>
          <p:nvSpPr>
            <p:cNvPr id="113" name="Rounded Rectangle 244">
              <a:extLst>
                <a:ext uri="{FF2B5EF4-FFF2-40B4-BE49-F238E27FC236}">
                  <a16:creationId xmlns:a16="http://schemas.microsoft.com/office/drawing/2014/main" id="{3D9BD64F-00FF-4837-995B-309D98E22999}"/>
                </a:ext>
              </a:extLst>
            </p:cNvPr>
            <p:cNvSpPr/>
            <p:nvPr/>
          </p:nvSpPr>
          <p:spPr bwMode="gray">
            <a:xfrm>
              <a:off x="4529106" y="5061097"/>
              <a:ext cx="2592000" cy="416618"/>
            </a:xfrm>
            <a:prstGeom prst="rect">
              <a:avLst/>
            </a:prstGeom>
            <a:noFill/>
            <a:ln w="6350" algn="ctr">
              <a:noFill/>
              <a:miter lim="800000"/>
              <a:headEnd/>
              <a:tailEnd/>
            </a:ln>
          </p:spPr>
          <p:txBody>
            <a:bodyPr lIns="57600" tIns="0" rIns="57600" bIns="0" rtlCol="0" anchor="b" anchorCtr="0"/>
            <a:lstStyle/>
            <a:p>
              <a:pPr algn="ctr" defTabSz="914400" fontAlgn="base">
                <a:spcAft>
                  <a:spcPct val="0"/>
                </a:spcAft>
                <a:buClr>
                  <a:srgbClr val="F0AB00"/>
                </a:buClr>
                <a:buSzPct val="80000"/>
              </a:pPr>
              <a:r>
                <a:rPr lang="en-US" sz="1200" kern="0" dirty="0">
                  <a:latin typeface="Arial" panose="020B0604020202020204" pitchFamily="34" charset="0"/>
                  <a:ea typeface="Arial Unicode MS" pitchFamily="34" charset="-128"/>
                  <a:cs typeface="Arial Unicode MS" pitchFamily="34" charset="-128"/>
                </a:rPr>
                <a:t>SAP Enterprise Support Academy, </a:t>
              </a:r>
              <a:br>
                <a:rPr lang="en-US" sz="1200" kern="0" dirty="0">
                  <a:latin typeface="Arial" panose="020B0604020202020204" pitchFamily="34" charset="0"/>
                  <a:ea typeface="Arial Unicode MS" pitchFamily="34" charset="-128"/>
                  <a:cs typeface="Arial Unicode MS" pitchFamily="34" charset="-128"/>
                </a:rPr>
              </a:br>
              <a:r>
                <a:rPr lang="en-US" sz="1200" kern="0" dirty="0">
                  <a:latin typeface="Arial" panose="020B0604020202020204" pitchFamily="34" charset="0"/>
                  <a:ea typeface="Arial Unicode MS" pitchFamily="34" charset="-128"/>
                  <a:cs typeface="Arial Unicode MS" pitchFamily="34" charset="-128"/>
                </a:rPr>
                <a:t>Value Maps, and Advisory </a:t>
              </a:r>
            </a:p>
          </p:txBody>
        </p:sp>
        <p:sp>
          <p:nvSpPr>
            <p:cNvPr id="114" name="Rounded Rectangle 244">
              <a:extLst>
                <a:ext uri="{FF2B5EF4-FFF2-40B4-BE49-F238E27FC236}">
                  <a16:creationId xmlns:a16="http://schemas.microsoft.com/office/drawing/2014/main" id="{39683658-136F-40DF-865B-DFA98198C4CA}"/>
                </a:ext>
              </a:extLst>
            </p:cNvPr>
            <p:cNvSpPr/>
            <p:nvPr/>
          </p:nvSpPr>
          <p:spPr bwMode="gray">
            <a:xfrm>
              <a:off x="4529106" y="5567540"/>
              <a:ext cx="2592000" cy="416618"/>
            </a:xfrm>
            <a:prstGeom prst="rect">
              <a:avLst/>
            </a:prstGeom>
            <a:noFill/>
            <a:ln w="6350" algn="ctr">
              <a:noFill/>
              <a:miter lim="800000"/>
              <a:headEnd/>
              <a:tailEnd/>
            </a:ln>
          </p:spPr>
          <p:txBody>
            <a:bodyPr lIns="57600" tIns="0" rIns="57600" bIns="0" rtlCol="0" anchor="b" anchorCtr="0"/>
            <a:lstStyle/>
            <a:p>
              <a:pPr algn="ctr" defTabSz="914400" fontAlgn="base">
                <a:spcAft>
                  <a:spcPct val="0"/>
                </a:spcAft>
                <a:buClr>
                  <a:srgbClr val="F0AB00"/>
                </a:buClr>
                <a:buSzPct val="80000"/>
              </a:pPr>
              <a:r>
                <a:rPr lang="en-US" sz="1200" kern="0" dirty="0">
                  <a:latin typeface="Arial" panose="020B0604020202020204" pitchFamily="34" charset="0"/>
                  <a:ea typeface="Arial Unicode MS" pitchFamily="34" charset="-128"/>
                  <a:cs typeface="Arial Unicode MS" pitchFamily="34" charset="-128"/>
                </a:rPr>
                <a:t>Intelligent Tools, e.g. </a:t>
              </a:r>
              <a:br>
                <a:rPr lang="en-US" sz="1200" kern="0" dirty="0">
                  <a:latin typeface="Arial" panose="020B0604020202020204" pitchFamily="34" charset="0"/>
                  <a:ea typeface="Arial Unicode MS" pitchFamily="34" charset="-128"/>
                  <a:cs typeface="Arial Unicode MS" pitchFamily="34" charset="-128"/>
                </a:rPr>
              </a:br>
              <a:r>
                <a:rPr lang="en-US" sz="1200" kern="0" dirty="0">
                  <a:latin typeface="Arial" panose="020B0604020202020204" pitchFamily="34" charset="0"/>
                  <a:ea typeface="Arial Unicode MS" pitchFamily="34" charset="-128"/>
                  <a:cs typeface="Arial Unicode MS" pitchFamily="34" charset="-128"/>
                </a:rPr>
                <a:t>SAP Pathfinder </a:t>
              </a:r>
            </a:p>
          </p:txBody>
        </p:sp>
        <p:sp>
          <p:nvSpPr>
            <p:cNvPr id="115" name="Rounded Rectangle 244">
              <a:extLst>
                <a:ext uri="{FF2B5EF4-FFF2-40B4-BE49-F238E27FC236}">
                  <a16:creationId xmlns:a16="http://schemas.microsoft.com/office/drawing/2014/main" id="{0FB6C3EB-1895-45A1-A71A-B4BFEA923EEE}"/>
                </a:ext>
              </a:extLst>
            </p:cNvPr>
            <p:cNvSpPr/>
            <p:nvPr/>
          </p:nvSpPr>
          <p:spPr bwMode="gray">
            <a:xfrm>
              <a:off x="4529106" y="6073984"/>
              <a:ext cx="2592000" cy="416618"/>
            </a:xfrm>
            <a:prstGeom prst="rect">
              <a:avLst/>
            </a:prstGeom>
            <a:noFill/>
            <a:ln w="6350" algn="ctr">
              <a:noFill/>
              <a:miter lim="800000"/>
              <a:headEnd/>
              <a:tailEnd/>
            </a:ln>
          </p:spPr>
          <p:txBody>
            <a:bodyPr lIns="57600" tIns="0" rIns="57600" bIns="0" rtlCol="0" anchor="b" anchorCtr="0"/>
            <a:lstStyle/>
            <a:p>
              <a:pPr algn="ctr" defTabSz="914400" fontAlgn="base">
                <a:spcAft>
                  <a:spcPct val="0"/>
                </a:spcAft>
                <a:buClr>
                  <a:srgbClr val="F0AB00"/>
                </a:buClr>
                <a:buSzPct val="80000"/>
              </a:pPr>
              <a:r>
                <a:rPr lang="en-US" sz="1200" kern="0" dirty="0">
                  <a:latin typeface="Arial" panose="020B0604020202020204" pitchFamily="34" charset="0"/>
                  <a:ea typeface="Arial Unicode MS" pitchFamily="34" charset="-128"/>
                  <a:cs typeface="Arial Unicode MS" pitchFamily="34" charset="-128"/>
                </a:rPr>
                <a:t>SAP Enterprise Support </a:t>
              </a:r>
              <a:br>
                <a:rPr lang="en-US" sz="1200" kern="0" dirty="0">
                  <a:latin typeface="Arial" panose="020B0604020202020204" pitchFamily="34" charset="0"/>
                  <a:ea typeface="Arial Unicode MS" pitchFamily="34" charset="-128"/>
                  <a:cs typeface="Arial Unicode MS" pitchFamily="34" charset="-128"/>
                </a:rPr>
              </a:br>
              <a:r>
                <a:rPr lang="en-US" sz="1200" kern="0" dirty="0">
                  <a:latin typeface="Arial" panose="020B0604020202020204" pitchFamily="34" charset="0"/>
                  <a:ea typeface="Arial Unicode MS" pitchFamily="34" charset="-128"/>
                  <a:cs typeface="Arial Unicode MS" pitchFamily="34" charset="-128"/>
                </a:rPr>
                <a:t>Advisory Council</a:t>
              </a:r>
            </a:p>
          </p:txBody>
        </p:sp>
      </p:grpSp>
      <p:sp>
        <p:nvSpPr>
          <p:cNvPr id="116" name="Rectangle 115">
            <a:extLst>
              <a:ext uri="{FF2B5EF4-FFF2-40B4-BE49-F238E27FC236}">
                <a16:creationId xmlns:a16="http://schemas.microsoft.com/office/drawing/2014/main" id="{EF41A757-F017-4A21-8607-0F3689622D88}"/>
              </a:ext>
            </a:extLst>
          </p:cNvPr>
          <p:cNvSpPr/>
          <p:nvPr/>
        </p:nvSpPr>
        <p:spPr>
          <a:xfrm>
            <a:off x="151930" y="5182369"/>
            <a:ext cx="1117712" cy="416309"/>
          </a:xfrm>
          <a:prstGeom prst="rect">
            <a:avLst/>
          </a:prstGeom>
        </p:spPr>
        <p:txBody>
          <a:bodyPr wrap="square" lIns="0" tIns="0" rIns="0" bIns="0" anchor="ctr">
            <a:noAutofit/>
          </a:bodyPr>
          <a:lstStyle/>
          <a:p>
            <a:pPr algn="r" defTabSz="1088449" fontAlgn="t">
              <a:spcBef>
                <a:spcPts val="600"/>
              </a:spcBef>
              <a:buClr>
                <a:srgbClr val="F0AB00"/>
              </a:buClr>
            </a:pPr>
            <a:r>
              <a:rPr lang="en-US" sz="1200" kern="0">
                <a:solidFill>
                  <a:srgbClr val="009DE0"/>
                </a:solidFill>
                <a:latin typeface="Arial" panose="020B0604020202020204" pitchFamily="34" charset="0"/>
                <a:ea typeface="Arial Unicode MS" pitchFamily="34" charset="-128"/>
              </a:rPr>
              <a:t>Co-innovate </a:t>
            </a:r>
          </a:p>
        </p:txBody>
      </p:sp>
      <p:sp>
        <p:nvSpPr>
          <p:cNvPr id="117" name="Rectangle 116">
            <a:extLst>
              <a:ext uri="{FF2B5EF4-FFF2-40B4-BE49-F238E27FC236}">
                <a16:creationId xmlns:a16="http://schemas.microsoft.com/office/drawing/2014/main" id="{822807AE-4FF5-4EE9-95FE-55B4506D31A7}"/>
              </a:ext>
            </a:extLst>
          </p:cNvPr>
          <p:cNvSpPr/>
          <p:nvPr/>
        </p:nvSpPr>
        <p:spPr>
          <a:xfrm>
            <a:off x="10522723" y="5182369"/>
            <a:ext cx="1429814" cy="416309"/>
          </a:xfrm>
          <a:prstGeom prst="rect">
            <a:avLst/>
          </a:prstGeom>
        </p:spPr>
        <p:txBody>
          <a:bodyPr wrap="square" lIns="0" tIns="0" rIns="0" bIns="0" anchor="ctr">
            <a:noAutofit/>
          </a:bodyPr>
          <a:lstStyle/>
          <a:p>
            <a:pPr defTabSz="1088449" fontAlgn="t">
              <a:spcBef>
                <a:spcPts val="600"/>
              </a:spcBef>
              <a:buClr>
                <a:srgbClr val="F0AB00"/>
              </a:buClr>
            </a:pPr>
            <a:r>
              <a:rPr lang="en-US" sz="1200" kern="0">
                <a:solidFill>
                  <a:srgbClr val="009DE0"/>
                </a:solidFill>
                <a:latin typeface="Arial" panose="020B0604020202020204" pitchFamily="34" charset="0"/>
                <a:ea typeface="Arial Unicode MS" pitchFamily="34" charset="-128"/>
              </a:rPr>
              <a:t>Collaborate</a:t>
            </a:r>
          </a:p>
        </p:txBody>
      </p:sp>
      <p:grpSp>
        <p:nvGrpSpPr>
          <p:cNvPr id="118" name="Group 117">
            <a:extLst>
              <a:ext uri="{FF2B5EF4-FFF2-40B4-BE49-F238E27FC236}">
                <a16:creationId xmlns:a16="http://schemas.microsoft.com/office/drawing/2014/main" id="{643C0F30-00BB-4CC9-A398-8A7171F9B07B}"/>
              </a:ext>
            </a:extLst>
          </p:cNvPr>
          <p:cNvGrpSpPr/>
          <p:nvPr/>
        </p:nvGrpSpPr>
        <p:grpSpPr>
          <a:xfrm>
            <a:off x="1452247" y="4883090"/>
            <a:ext cx="8921569" cy="76731"/>
            <a:chOff x="2236010" y="5270309"/>
            <a:chExt cx="7574661" cy="0"/>
          </a:xfrm>
        </p:grpSpPr>
        <p:sp>
          <p:nvSpPr>
            <p:cNvPr id="119" name="Freihandform 15">
              <a:extLst>
                <a:ext uri="{FF2B5EF4-FFF2-40B4-BE49-F238E27FC236}">
                  <a16:creationId xmlns:a16="http://schemas.microsoft.com/office/drawing/2014/main" id="{836057B0-C019-48AD-9F78-D1CEB830269E}"/>
                </a:ext>
              </a:extLst>
            </p:cNvPr>
            <p:cNvSpPr/>
            <p:nvPr/>
          </p:nvSpPr>
          <p:spPr bwMode="gray">
            <a:xfrm>
              <a:off x="2236010" y="5270309"/>
              <a:ext cx="2556000" cy="0"/>
            </a:xfrm>
            <a:custGeom>
              <a:avLst/>
              <a:gdLst>
                <a:gd name="connsiteX0" fmla="*/ 4336677 w 4336677"/>
                <a:gd name="connsiteY0" fmla="*/ 0 h 322729"/>
                <a:gd name="connsiteX1" fmla="*/ 4336677 w 4336677"/>
                <a:gd name="connsiteY1" fmla="*/ 322729 h 322729"/>
                <a:gd name="connsiteX2" fmla="*/ 0 w 4336677"/>
                <a:gd name="connsiteY2" fmla="*/ 322729 h 322729"/>
                <a:gd name="connsiteX0" fmla="*/ 4336677 w 4336677"/>
                <a:gd name="connsiteY0" fmla="*/ 0 h 0"/>
                <a:gd name="connsiteX1" fmla="*/ 0 w 4336677"/>
                <a:gd name="connsiteY1" fmla="*/ 0 h 0"/>
              </a:gdLst>
              <a:ahLst/>
              <a:cxnLst>
                <a:cxn ang="0">
                  <a:pos x="connsiteX0" y="connsiteY0"/>
                </a:cxn>
                <a:cxn ang="0">
                  <a:pos x="connsiteX1" y="connsiteY1"/>
                </a:cxn>
              </a:cxnLst>
              <a:rect l="l" t="t" r="r" b="b"/>
              <a:pathLst>
                <a:path w="4336677">
                  <a:moveTo>
                    <a:pt x="4336677" y="0"/>
                  </a:moveTo>
                  <a:lnTo>
                    <a:pt x="0" y="0"/>
                  </a:lnTo>
                </a:path>
              </a:pathLst>
            </a:custGeom>
            <a:noFill/>
            <a:ln w="10160" algn="ctr">
              <a:solidFill>
                <a:schemeClr val="tx1"/>
              </a:solidFill>
              <a:prstDash val="solid"/>
              <a:miter lim="800000"/>
              <a:headEnd type="none"/>
              <a:tailEnd type="arrow" w="sm" len="sm"/>
            </a:ln>
          </p:spPr>
          <p:txBody>
            <a:bodyPr lIns="73152" tIns="36576" rIns="73152" bIns="36576"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000000"/>
                </a:solidFill>
                <a:effectLst/>
                <a:uLnTx/>
                <a:uFillTx/>
              </a:endParaRPr>
            </a:p>
          </p:txBody>
        </p:sp>
        <p:sp>
          <p:nvSpPr>
            <p:cNvPr id="120" name="Freihandform 155">
              <a:extLst>
                <a:ext uri="{FF2B5EF4-FFF2-40B4-BE49-F238E27FC236}">
                  <a16:creationId xmlns:a16="http://schemas.microsoft.com/office/drawing/2014/main" id="{055B5D06-EA30-4014-86E8-138DBE7D0F1D}"/>
                </a:ext>
              </a:extLst>
            </p:cNvPr>
            <p:cNvSpPr/>
            <p:nvPr/>
          </p:nvSpPr>
          <p:spPr bwMode="gray">
            <a:xfrm flipH="1">
              <a:off x="7290671" y="5270309"/>
              <a:ext cx="2520000" cy="0"/>
            </a:xfrm>
            <a:custGeom>
              <a:avLst/>
              <a:gdLst>
                <a:gd name="connsiteX0" fmla="*/ 4336677 w 4336677"/>
                <a:gd name="connsiteY0" fmla="*/ 0 h 322729"/>
                <a:gd name="connsiteX1" fmla="*/ 4336677 w 4336677"/>
                <a:gd name="connsiteY1" fmla="*/ 322729 h 322729"/>
                <a:gd name="connsiteX2" fmla="*/ 0 w 4336677"/>
                <a:gd name="connsiteY2" fmla="*/ 322729 h 322729"/>
                <a:gd name="connsiteX0" fmla="*/ 4336677 w 4336677"/>
                <a:gd name="connsiteY0" fmla="*/ 0 h 0"/>
                <a:gd name="connsiteX1" fmla="*/ 0 w 4336677"/>
                <a:gd name="connsiteY1" fmla="*/ 0 h 0"/>
              </a:gdLst>
              <a:ahLst/>
              <a:cxnLst>
                <a:cxn ang="0">
                  <a:pos x="connsiteX0" y="connsiteY0"/>
                </a:cxn>
                <a:cxn ang="0">
                  <a:pos x="connsiteX1" y="connsiteY1"/>
                </a:cxn>
              </a:cxnLst>
              <a:rect l="l" t="t" r="r" b="b"/>
              <a:pathLst>
                <a:path w="4336677">
                  <a:moveTo>
                    <a:pt x="4336677" y="0"/>
                  </a:moveTo>
                  <a:lnTo>
                    <a:pt x="0" y="0"/>
                  </a:lnTo>
                </a:path>
              </a:pathLst>
            </a:custGeom>
            <a:noFill/>
            <a:ln w="10160" algn="ctr">
              <a:solidFill>
                <a:schemeClr val="tx1"/>
              </a:solidFill>
              <a:prstDash val="solid"/>
              <a:miter lim="800000"/>
              <a:headEnd type="none"/>
              <a:tailEnd type="arrow" w="sm" len="sm"/>
            </a:ln>
          </p:spPr>
          <p:txBody>
            <a:bodyPr lIns="73152" tIns="36576" rIns="73152" bIns="36576"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000000"/>
                </a:solidFill>
                <a:effectLst/>
                <a:uLnTx/>
                <a:uFillTx/>
              </a:endParaRPr>
            </a:p>
          </p:txBody>
        </p:sp>
      </p:grpSp>
      <p:grpSp>
        <p:nvGrpSpPr>
          <p:cNvPr id="121" name="Group 120">
            <a:extLst>
              <a:ext uri="{FF2B5EF4-FFF2-40B4-BE49-F238E27FC236}">
                <a16:creationId xmlns:a16="http://schemas.microsoft.com/office/drawing/2014/main" id="{F1D54287-13DF-4F0F-A525-4E1BD97B81CC}"/>
              </a:ext>
            </a:extLst>
          </p:cNvPr>
          <p:cNvGrpSpPr/>
          <p:nvPr/>
        </p:nvGrpSpPr>
        <p:grpSpPr>
          <a:xfrm>
            <a:off x="1452247" y="5382097"/>
            <a:ext cx="8921569" cy="76731"/>
            <a:chOff x="2236010" y="5270309"/>
            <a:chExt cx="7574661" cy="0"/>
          </a:xfrm>
        </p:grpSpPr>
        <p:sp>
          <p:nvSpPr>
            <p:cNvPr id="122" name="Freihandform 15">
              <a:extLst>
                <a:ext uri="{FF2B5EF4-FFF2-40B4-BE49-F238E27FC236}">
                  <a16:creationId xmlns:a16="http://schemas.microsoft.com/office/drawing/2014/main" id="{0BFFB8D4-4AE8-45C1-80F0-0BA28E3FA5AC}"/>
                </a:ext>
              </a:extLst>
            </p:cNvPr>
            <p:cNvSpPr/>
            <p:nvPr/>
          </p:nvSpPr>
          <p:spPr bwMode="gray">
            <a:xfrm>
              <a:off x="2236010" y="5270309"/>
              <a:ext cx="2556000" cy="0"/>
            </a:xfrm>
            <a:custGeom>
              <a:avLst/>
              <a:gdLst>
                <a:gd name="connsiteX0" fmla="*/ 4336677 w 4336677"/>
                <a:gd name="connsiteY0" fmla="*/ 0 h 322729"/>
                <a:gd name="connsiteX1" fmla="*/ 4336677 w 4336677"/>
                <a:gd name="connsiteY1" fmla="*/ 322729 h 322729"/>
                <a:gd name="connsiteX2" fmla="*/ 0 w 4336677"/>
                <a:gd name="connsiteY2" fmla="*/ 322729 h 322729"/>
                <a:gd name="connsiteX0" fmla="*/ 4336677 w 4336677"/>
                <a:gd name="connsiteY0" fmla="*/ 0 h 0"/>
                <a:gd name="connsiteX1" fmla="*/ 0 w 4336677"/>
                <a:gd name="connsiteY1" fmla="*/ 0 h 0"/>
              </a:gdLst>
              <a:ahLst/>
              <a:cxnLst>
                <a:cxn ang="0">
                  <a:pos x="connsiteX0" y="connsiteY0"/>
                </a:cxn>
                <a:cxn ang="0">
                  <a:pos x="connsiteX1" y="connsiteY1"/>
                </a:cxn>
              </a:cxnLst>
              <a:rect l="l" t="t" r="r" b="b"/>
              <a:pathLst>
                <a:path w="4336677">
                  <a:moveTo>
                    <a:pt x="4336677" y="0"/>
                  </a:moveTo>
                  <a:lnTo>
                    <a:pt x="0" y="0"/>
                  </a:lnTo>
                </a:path>
              </a:pathLst>
            </a:custGeom>
            <a:noFill/>
            <a:ln w="10160" algn="ctr">
              <a:solidFill>
                <a:schemeClr val="tx1"/>
              </a:solidFill>
              <a:prstDash val="solid"/>
              <a:miter lim="800000"/>
              <a:headEnd type="none"/>
              <a:tailEnd type="arrow" w="sm" len="sm"/>
            </a:ln>
          </p:spPr>
          <p:txBody>
            <a:bodyPr lIns="73152" tIns="36576" rIns="73152" bIns="36576"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000000"/>
                </a:solidFill>
                <a:effectLst/>
                <a:uLnTx/>
                <a:uFillTx/>
              </a:endParaRPr>
            </a:p>
          </p:txBody>
        </p:sp>
        <p:sp>
          <p:nvSpPr>
            <p:cNvPr id="123" name="Freihandform 155">
              <a:extLst>
                <a:ext uri="{FF2B5EF4-FFF2-40B4-BE49-F238E27FC236}">
                  <a16:creationId xmlns:a16="http://schemas.microsoft.com/office/drawing/2014/main" id="{631A4780-19A1-450C-80E1-698E3DD6A29B}"/>
                </a:ext>
              </a:extLst>
            </p:cNvPr>
            <p:cNvSpPr/>
            <p:nvPr/>
          </p:nvSpPr>
          <p:spPr bwMode="gray">
            <a:xfrm flipH="1">
              <a:off x="7290671" y="5270309"/>
              <a:ext cx="2520000" cy="0"/>
            </a:xfrm>
            <a:custGeom>
              <a:avLst/>
              <a:gdLst>
                <a:gd name="connsiteX0" fmla="*/ 4336677 w 4336677"/>
                <a:gd name="connsiteY0" fmla="*/ 0 h 322729"/>
                <a:gd name="connsiteX1" fmla="*/ 4336677 w 4336677"/>
                <a:gd name="connsiteY1" fmla="*/ 322729 h 322729"/>
                <a:gd name="connsiteX2" fmla="*/ 0 w 4336677"/>
                <a:gd name="connsiteY2" fmla="*/ 322729 h 322729"/>
                <a:gd name="connsiteX0" fmla="*/ 4336677 w 4336677"/>
                <a:gd name="connsiteY0" fmla="*/ 0 h 0"/>
                <a:gd name="connsiteX1" fmla="*/ 0 w 4336677"/>
                <a:gd name="connsiteY1" fmla="*/ 0 h 0"/>
              </a:gdLst>
              <a:ahLst/>
              <a:cxnLst>
                <a:cxn ang="0">
                  <a:pos x="connsiteX0" y="connsiteY0"/>
                </a:cxn>
                <a:cxn ang="0">
                  <a:pos x="connsiteX1" y="connsiteY1"/>
                </a:cxn>
              </a:cxnLst>
              <a:rect l="l" t="t" r="r" b="b"/>
              <a:pathLst>
                <a:path w="4336677">
                  <a:moveTo>
                    <a:pt x="4336677" y="0"/>
                  </a:moveTo>
                  <a:lnTo>
                    <a:pt x="0" y="0"/>
                  </a:lnTo>
                </a:path>
              </a:pathLst>
            </a:custGeom>
            <a:noFill/>
            <a:ln w="10160" algn="ctr">
              <a:solidFill>
                <a:schemeClr val="tx1"/>
              </a:solidFill>
              <a:prstDash val="solid"/>
              <a:miter lim="800000"/>
              <a:headEnd type="none"/>
              <a:tailEnd type="arrow" w="sm" len="sm"/>
            </a:ln>
          </p:spPr>
          <p:txBody>
            <a:bodyPr lIns="73152" tIns="36576" rIns="73152" bIns="36576"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000000"/>
                </a:solidFill>
                <a:effectLst/>
                <a:uLnTx/>
                <a:uFillTx/>
              </a:endParaRPr>
            </a:p>
          </p:txBody>
        </p:sp>
      </p:grpSp>
      <p:sp>
        <p:nvSpPr>
          <p:cNvPr id="125" name="Rectangle 124">
            <a:extLst>
              <a:ext uri="{FF2B5EF4-FFF2-40B4-BE49-F238E27FC236}">
                <a16:creationId xmlns:a16="http://schemas.microsoft.com/office/drawing/2014/main" id="{3D68E407-721D-47C5-8E61-0AF48AF1C3FE}"/>
              </a:ext>
            </a:extLst>
          </p:cNvPr>
          <p:cNvSpPr/>
          <p:nvPr/>
        </p:nvSpPr>
        <p:spPr>
          <a:xfrm>
            <a:off x="151930" y="5704027"/>
            <a:ext cx="1117712" cy="416309"/>
          </a:xfrm>
          <a:prstGeom prst="rect">
            <a:avLst/>
          </a:prstGeom>
        </p:spPr>
        <p:txBody>
          <a:bodyPr wrap="square" lIns="0" tIns="0" rIns="0" bIns="0" anchor="ctr">
            <a:noAutofit/>
          </a:bodyPr>
          <a:lstStyle/>
          <a:p>
            <a:pPr algn="r" defTabSz="1088449" fontAlgn="t">
              <a:spcBef>
                <a:spcPts val="600"/>
              </a:spcBef>
              <a:buClr>
                <a:srgbClr val="F0AB00"/>
              </a:buClr>
            </a:pPr>
            <a:r>
              <a:rPr lang="en-US" sz="1200" kern="0" dirty="0">
                <a:solidFill>
                  <a:srgbClr val="009DE0"/>
                </a:solidFill>
                <a:latin typeface="Arial" panose="020B0604020202020204" pitchFamily="34" charset="0"/>
                <a:ea typeface="Arial Unicode MS" pitchFamily="34" charset="-128"/>
              </a:rPr>
              <a:t>Transition</a:t>
            </a:r>
          </a:p>
        </p:txBody>
      </p:sp>
      <p:sp>
        <p:nvSpPr>
          <p:cNvPr id="126" name="Rectangle 125">
            <a:extLst>
              <a:ext uri="{FF2B5EF4-FFF2-40B4-BE49-F238E27FC236}">
                <a16:creationId xmlns:a16="http://schemas.microsoft.com/office/drawing/2014/main" id="{F3FB1CD1-CDB9-4E67-BB12-543954622686}"/>
              </a:ext>
            </a:extLst>
          </p:cNvPr>
          <p:cNvSpPr/>
          <p:nvPr/>
        </p:nvSpPr>
        <p:spPr>
          <a:xfrm>
            <a:off x="10522723" y="5704027"/>
            <a:ext cx="1429814" cy="416309"/>
          </a:xfrm>
          <a:prstGeom prst="rect">
            <a:avLst/>
          </a:prstGeom>
        </p:spPr>
        <p:txBody>
          <a:bodyPr wrap="square" lIns="0" tIns="0" rIns="0" bIns="0" anchor="ctr">
            <a:noAutofit/>
          </a:bodyPr>
          <a:lstStyle/>
          <a:p>
            <a:pPr defTabSz="1088449" fontAlgn="t">
              <a:spcBef>
                <a:spcPts val="600"/>
              </a:spcBef>
              <a:buClr>
                <a:srgbClr val="F0AB00"/>
              </a:buClr>
            </a:pPr>
            <a:r>
              <a:rPr lang="en-US" sz="1200" kern="0" dirty="0">
                <a:solidFill>
                  <a:srgbClr val="009DE0"/>
                </a:solidFill>
                <a:latin typeface="Arial" panose="020B0604020202020204" pitchFamily="34" charset="0"/>
                <a:ea typeface="Arial Unicode MS" pitchFamily="34" charset="-128"/>
              </a:rPr>
              <a:t>Operate</a:t>
            </a:r>
          </a:p>
        </p:txBody>
      </p:sp>
      <p:grpSp>
        <p:nvGrpSpPr>
          <p:cNvPr id="127" name="Group 126">
            <a:extLst>
              <a:ext uri="{FF2B5EF4-FFF2-40B4-BE49-F238E27FC236}">
                <a16:creationId xmlns:a16="http://schemas.microsoft.com/office/drawing/2014/main" id="{AC784133-84A9-447B-8FC2-AACBFA0B5A40}"/>
              </a:ext>
            </a:extLst>
          </p:cNvPr>
          <p:cNvGrpSpPr/>
          <p:nvPr/>
        </p:nvGrpSpPr>
        <p:grpSpPr>
          <a:xfrm>
            <a:off x="1452247" y="5903755"/>
            <a:ext cx="8921569" cy="76731"/>
            <a:chOff x="2236010" y="5270309"/>
            <a:chExt cx="7574661" cy="0"/>
          </a:xfrm>
        </p:grpSpPr>
        <p:sp>
          <p:nvSpPr>
            <p:cNvPr id="128" name="Freihandform 15">
              <a:extLst>
                <a:ext uri="{FF2B5EF4-FFF2-40B4-BE49-F238E27FC236}">
                  <a16:creationId xmlns:a16="http://schemas.microsoft.com/office/drawing/2014/main" id="{0E543801-8AD3-44C8-A712-ABE42590511C}"/>
                </a:ext>
              </a:extLst>
            </p:cNvPr>
            <p:cNvSpPr/>
            <p:nvPr/>
          </p:nvSpPr>
          <p:spPr bwMode="gray">
            <a:xfrm>
              <a:off x="2236010" y="5270309"/>
              <a:ext cx="2556000" cy="0"/>
            </a:xfrm>
            <a:custGeom>
              <a:avLst/>
              <a:gdLst>
                <a:gd name="connsiteX0" fmla="*/ 4336677 w 4336677"/>
                <a:gd name="connsiteY0" fmla="*/ 0 h 322729"/>
                <a:gd name="connsiteX1" fmla="*/ 4336677 w 4336677"/>
                <a:gd name="connsiteY1" fmla="*/ 322729 h 322729"/>
                <a:gd name="connsiteX2" fmla="*/ 0 w 4336677"/>
                <a:gd name="connsiteY2" fmla="*/ 322729 h 322729"/>
                <a:gd name="connsiteX0" fmla="*/ 4336677 w 4336677"/>
                <a:gd name="connsiteY0" fmla="*/ 0 h 0"/>
                <a:gd name="connsiteX1" fmla="*/ 0 w 4336677"/>
                <a:gd name="connsiteY1" fmla="*/ 0 h 0"/>
              </a:gdLst>
              <a:ahLst/>
              <a:cxnLst>
                <a:cxn ang="0">
                  <a:pos x="connsiteX0" y="connsiteY0"/>
                </a:cxn>
                <a:cxn ang="0">
                  <a:pos x="connsiteX1" y="connsiteY1"/>
                </a:cxn>
              </a:cxnLst>
              <a:rect l="l" t="t" r="r" b="b"/>
              <a:pathLst>
                <a:path w="4336677">
                  <a:moveTo>
                    <a:pt x="4336677" y="0"/>
                  </a:moveTo>
                  <a:lnTo>
                    <a:pt x="0" y="0"/>
                  </a:lnTo>
                </a:path>
              </a:pathLst>
            </a:custGeom>
            <a:noFill/>
            <a:ln w="10160" algn="ctr">
              <a:solidFill>
                <a:schemeClr val="tx1"/>
              </a:solidFill>
              <a:prstDash val="solid"/>
              <a:miter lim="800000"/>
              <a:headEnd type="none"/>
              <a:tailEnd type="arrow" w="sm" len="sm"/>
            </a:ln>
          </p:spPr>
          <p:txBody>
            <a:bodyPr lIns="73152" tIns="36576" rIns="73152" bIns="36576"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000000"/>
                </a:solidFill>
                <a:effectLst/>
                <a:uLnTx/>
                <a:uFillTx/>
              </a:endParaRPr>
            </a:p>
          </p:txBody>
        </p:sp>
        <p:sp>
          <p:nvSpPr>
            <p:cNvPr id="129" name="Freihandform 155">
              <a:extLst>
                <a:ext uri="{FF2B5EF4-FFF2-40B4-BE49-F238E27FC236}">
                  <a16:creationId xmlns:a16="http://schemas.microsoft.com/office/drawing/2014/main" id="{D15C21EE-0D2B-4ABD-8183-36F45941B86A}"/>
                </a:ext>
              </a:extLst>
            </p:cNvPr>
            <p:cNvSpPr/>
            <p:nvPr/>
          </p:nvSpPr>
          <p:spPr bwMode="gray">
            <a:xfrm flipH="1">
              <a:off x="7290671" y="5270309"/>
              <a:ext cx="2520000" cy="0"/>
            </a:xfrm>
            <a:custGeom>
              <a:avLst/>
              <a:gdLst>
                <a:gd name="connsiteX0" fmla="*/ 4336677 w 4336677"/>
                <a:gd name="connsiteY0" fmla="*/ 0 h 322729"/>
                <a:gd name="connsiteX1" fmla="*/ 4336677 w 4336677"/>
                <a:gd name="connsiteY1" fmla="*/ 322729 h 322729"/>
                <a:gd name="connsiteX2" fmla="*/ 0 w 4336677"/>
                <a:gd name="connsiteY2" fmla="*/ 322729 h 322729"/>
                <a:gd name="connsiteX0" fmla="*/ 4336677 w 4336677"/>
                <a:gd name="connsiteY0" fmla="*/ 0 h 0"/>
                <a:gd name="connsiteX1" fmla="*/ 0 w 4336677"/>
                <a:gd name="connsiteY1" fmla="*/ 0 h 0"/>
              </a:gdLst>
              <a:ahLst/>
              <a:cxnLst>
                <a:cxn ang="0">
                  <a:pos x="connsiteX0" y="connsiteY0"/>
                </a:cxn>
                <a:cxn ang="0">
                  <a:pos x="connsiteX1" y="connsiteY1"/>
                </a:cxn>
              </a:cxnLst>
              <a:rect l="l" t="t" r="r" b="b"/>
              <a:pathLst>
                <a:path w="4336677">
                  <a:moveTo>
                    <a:pt x="4336677" y="0"/>
                  </a:moveTo>
                  <a:lnTo>
                    <a:pt x="0" y="0"/>
                  </a:lnTo>
                </a:path>
              </a:pathLst>
            </a:custGeom>
            <a:noFill/>
            <a:ln w="10160" algn="ctr">
              <a:solidFill>
                <a:schemeClr val="tx1"/>
              </a:solidFill>
              <a:prstDash val="solid"/>
              <a:miter lim="800000"/>
              <a:headEnd type="none"/>
              <a:tailEnd type="arrow" w="sm" len="sm"/>
            </a:ln>
          </p:spPr>
          <p:txBody>
            <a:bodyPr lIns="73152" tIns="36576" rIns="73152" bIns="36576" rtlCol="0" anchor="ctr"/>
            <a:lstStyle/>
            <a:p>
              <a:pPr marL="0" marR="0" lvl="0" indent="0" algn="ctr" defTabSz="1028567"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000000"/>
                </a:solidFill>
                <a:effectLst/>
                <a:uLnTx/>
                <a:uFillTx/>
              </a:endParaRPr>
            </a:p>
          </p:txBody>
        </p:sp>
      </p:grpSp>
      <p:sp>
        <p:nvSpPr>
          <p:cNvPr id="130" name="Rounded Rectangle 244">
            <a:extLst>
              <a:ext uri="{FF2B5EF4-FFF2-40B4-BE49-F238E27FC236}">
                <a16:creationId xmlns:a16="http://schemas.microsoft.com/office/drawing/2014/main" id="{F1C3269A-33CD-4466-83CB-B62866687932}"/>
              </a:ext>
            </a:extLst>
          </p:cNvPr>
          <p:cNvSpPr/>
          <p:nvPr/>
        </p:nvSpPr>
        <p:spPr bwMode="gray">
          <a:xfrm>
            <a:off x="4211367" y="5695446"/>
            <a:ext cx="3369631" cy="416618"/>
          </a:xfrm>
          <a:prstGeom prst="rect">
            <a:avLst/>
          </a:prstGeom>
          <a:noFill/>
          <a:ln w="6350" algn="ctr">
            <a:noFill/>
            <a:miter lim="800000"/>
            <a:headEnd/>
            <a:tailEnd/>
          </a:ln>
        </p:spPr>
        <p:txBody>
          <a:bodyPr lIns="57600" tIns="0" rIns="57600" bIns="0" rtlCol="0" anchor="b" anchorCtr="0"/>
          <a:lstStyle/>
          <a:p>
            <a:pPr algn="ctr" defTabSz="914400" fontAlgn="base">
              <a:spcAft>
                <a:spcPct val="0"/>
              </a:spcAft>
              <a:buClr>
                <a:srgbClr val="F0AB00"/>
              </a:buClr>
              <a:buSzPct val="80000"/>
            </a:pPr>
            <a:r>
              <a:rPr lang="en-US" sz="1200" kern="0" dirty="0">
                <a:latin typeface="Arial" panose="020B0604020202020204" pitchFamily="34" charset="0"/>
                <a:ea typeface="Arial Unicode MS" pitchFamily="34" charset="-128"/>
                <a:cs typeface="Arial Unicode MS" pitchFamily="34" charset="-128"/>
              </a:rPr>
              <a:t>SAP Cloud </a:t>
            </a:r>
            <a:br>
              <a:rPr lang="en-US" sz="1200" kern="0" dirty="0">
                <a:latin typeface="Arial" panose="020B0604020202020204" pitchFamily="34" charset="0"/>
                <a:ea typeface="Arial Unicode MS" pitchFamily="34" charset="-128"/>
                <a:cs typeface="Arial Unicode MS" pitchFamily="34" charset="-128"/>
              </a:rPr>
            </a:br>
            <a:r>
              <a:rPr lang="en-US" sz="1200" kern="0" dirty="0">
                <a:latin typeface="Arial" panose="020B0604020202020204" pitchFamily="34" charset="0"/>
                <a:ea typeface="Arial Unicode MS" pitchFamily="34" charset="-128"/>
                <a:cs typeface="Arial Unicode MS" pitchFamily="34" charset="-128"/>
              </a:rPr>
              <a:t>Application Lifecycle Management</a:t>
            </a:r>
          </a:p>
        </p:txBody>
      </p:sp>
    </p:spTree>
    <p:extLst>
      <p:ext uri="{BB962C8B-B14F-4D97-AF65-F5344CB8AC3E}">
        <p14:creationId xmlns:p14="http://schemas.microsoft.com/office/powerpoint/2010/main" val="1640199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7405B605-C5E1-4F18-9697-36F2C75E47AC}"/>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3572" b="3572"/>
          <a:stretch>
            <a:fillRect/>
          </a:stretch>
        </p:blipFill>
        <p:spPr>
          <a:xfrm>
            <a:off x="0" y="0"/>
            <a:ext cx="4546600" cy="6858000"/>
          </a:xfrm>
          <a:effectLst/>
          <a:scene3d>
            <a:camera prst="orthographicFront"/>
            <a:lightRig rig="threePt" dir="t"/>
          </a:scene3d>
          <a:sp3d>
            <a:bevelT/>
          </a:sp3d>
        </p:spPr>
      </p:pic>
      <p:sp>
        <p:nvSpPr>
          <p:cNvPr id="299" name="Title 298">
            <a:extLst>
              <a:ext uri="{FF2B5EF4-FFF2-40B4-BE49-F238E27FC236}">
                <a16:creationId xmlns:a16="http://schemas.microsoft.com/office/drawing/2014/main" id="{C07B5653-BF35-41A5-BFB2-80C55EEF4CFC}"/>
              </a:ext>
            </a:extLst>
          </p:cNvPr>
          <p:cNvSpPr>
            <a:spLocks noGrp="1"/>
          </p:cNvSpPr>
          <p:nvPr>
            <p:ph type="title"/>
          </p:nvPr>
        </p:nvSpPr>
        <p:spPr/>
        <p:txBody>
          <a:bodyPr/>
          <a:lstStyle/>
          <a:p>
            <a:r>
              <a:rPr lang="en-US" dirty="0">
                <a:solidFill>
                  <a:srgbClr val="363E43"/>
                </a:solidFill>
              </a:rPr>
              <a:t>Mission-Critical Support</a:t>
            </a:r>
          </a:p>
        </p:txBody>
      </p:sp>
      <p:pic>
        <p:nvPicPr>
          <p:cNvPr id="3" name="Picture Placeholder 2">
            <a:extLst>
              <a:ext uri="{FF2B5EF4-FFF2-40B4-BE49-F238E27FC236}">
                <a16:creationId xmlns:a16="http://schemas.microsoft.com/office/drawing/2014/main" id="{581ED9C9-4AE0-4105-8DD8-2A64BA3F23A6}"/>
              </a:ext>
            </a:extLst>
          </p:cNvPr>
          <p:cNvPicPr>
            <a:picLocks noGrp="1" noChangeAspect="1"/>
          </p:cNvPicPr>
          <p:nvPr>
            <p:ph type="pic" sz="quarter" idx="10"/>
          </p:nvPr>
        </p:nvPicPr>
        <p:blipFill>
          <a:blip r:embed="rId4"/>
          <a:srcRect l="63" r="63"/>
          <a:stretch>
            <a:fillRect/>
          </a:stretch>
        </p:blipFill>
        <p:spPr>
          <a:effectLst>
            <a:outerShdw blurRad="50800" dist="38100" algn="l" rotWithShape="0">
              <a:prstClr val="black">
                <a:alpha val="40000"/>
              </a:prstClr>
            </a:outerShdw>
          </a:effectLst>
        </p:spPr>
      </p:pic>
      <p:sp>
        <p:nvSpPr>
          <p:cNvPr id="301" name="Text Placeholder 300">
            <a:extLst>
              <a:ext uri="{FF2B5EF4-FFF2-40B4-BE49-F238E27FC236}">
                <a16:creationId xmlns:a16="http://schemas.microsoft.com/office/drawing/2014/main" id="{3D4E72E1-034E-443A-AC66-A9A44D9D17CC}"/>
              </a:ext>
            </a:extLst>
          </p:cNvPr>
          <p:cNvSpPr>
            <a:spLocks noGrp="1"/>
          </p:cNvSpPr>
          <p:nvPr>
            <p:ph type="body" sz="quarter" idx="11"/>
          </p:nvPr>
        </p:nvSpPr>
        <p:spPr>
          <a:xfrm>
            <a:off x="6227509" y="1010332"/>
            <a:ext cx="5461691" cy="738664"/>
          </a:xfrm>
        </p:spPr>
        <p:txBody>
          <a:bodyPr/>
          <a:lstStyle/>
          <a:p>
            <a:r>
              <a:rPr lang="en-US" dirty="0">
                <a:solidFill>
                  <a:srgbClr val="363E43"/>
                </a:solidFill>
              </a:rPr>
              <a:t>We relieve you of any critical situations and provide various cutting-edge access points to facilitate rapid collaboration with SAP support experts.</a:t>
            </a:r>
            <a:endParaRPr lang="en-US" dirty="0"/>
          </a:p>
        </p:txBody>
      </p:sp>
      <p:sp>
        <p:nvSpPr>
          <p:cNvPr id="302" name="Text Placeholder 301">
            <a:extLst>
              <a:ext uri="{FF2B5EF4-FFF2-40B4-BE49-F238E27FC236}">
                <a16:creationId xmlns:a16="http://schemas.microsoft.com/office/drawing/2014/main" id="{AD946119-F713-41D3-9D8A-1439364F3F5E}"/>
              </a:ext>
            </a:extLst>
          </p:cNvPr>
          <p:cNvSpPr>
            <a:spLocks noGrp="1"/>
          </p:cNvSpPr>
          <p:nvPr>
            <p:ph type="body" sz="quarter" idx="12"/>
          </p:nvPr>
        </p:nvSpPr>
        <p:spPr>
          <a:xfrm>
            <a:off x="5018088" y="2623730"/>
            <a:ext cx="6671112" cy="1860509"/>
          </a:xfrm>
        </p:spPr>
        <p:txBody>
          <a:bodyPr/>
          <a:lstStyle/>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Rely on service-level agreements for faster issue resolution, whereat initial response time typically already includes a first qualified answer</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Benefit from Next-Generation Support features such as Schedule an Expert product sessions and Expert Chat, if available for the solution</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Count on 24x7 mission-critical support and speed up incidents through the Customer Interaction Center if needed</a:t>
            </a:r>
          </a:p>
        </p:txBody>
      </p:sp>
      <p:sp>
        <p:nvSpPr>
          <p:cNvPr id="303" name="Text Placeholder 302">
            <a:extLst>
              <a:ext uri="{FF2B5EF4-FFF2-40B4-BE49-F238E27FC236}">
                <a16:creationId xmlns:a16="http://schemas.microsoft.com/office/drawing/2014/main" id="{AD24EB30-AE29-4DE1-92BB-CE3A0332FA39}"/>
              </a:ext>
            </a:extLst>
          </p:cNvPr>
          <p:cNvSpPr>
            <a:spLocks noGrp="1"/>
          </p:cNvSpPr>
          <p:nvPr>
            <p:ph type="body" sz="quarter" idx="13"/>
          </p:nvPr>
        </p:nvSpPr>
        <p:spPr/>
        <p:txBody>
          <a:bodyPr anchor="ctr"/>
          <a:lstStyle/>
          <a:p>
            <a:r>
              <a:rPr lang="en-US" kern="0" dirty="0">
                <a:solidFill>
                  <a:srgbClr val="FFFFFF"/>
                </a:solidFill>
                <a:ea typeface="Arial Unicode MS" pitchFamily="34" charset="-128"/>
                <a:cs typeface="Arial Unicode MS" pitchFamily="34" charset="-128"/>
              </a:rPr>
              <a:t>“In case of a production-down situation, I need to </a:t>
            </a:r>
            <a:r>
              <a:rPr lang="en-US" kern="0" dirty="0">
                <a:solidFill>
                  <a:schemeClr val="accent1"/>
                </a:solidFill>
                <a:ea typeface="Arial Unicode MS" pitchFamily="34" charset="-128"/>
                <a:cs typeface="Arial Unicode MS" pitchFamily="34" charset="-128"/>
              </a:rPr>
              <a:t>resume business operations </a:t>
            </a:r>
            <a:r>
              <a:rPr lang="en-US" kern="0" dirty="0">
                <a:ea typeface="Arial Unicode MS" pitchFamily="34" charset="-128"/>
                <a:cs typeface="Arial Unicode MS" pitchFamily="34" charset="-128"/>
              </a:rPr>
              <a:t>as quickly as possible.”</a:t>
            </a:r>
          </a:p>
        </p:txBody>
      </p:sp>
    </p:spTree>
    <p:extLst>
      <p:ext uri="{BB962C8B-B14F-4D97-AF65-F5344CB8AC3E}">
        <p14:creationId xmlns:p14="http://schemas.microsoft.com/office/powerpoint/2010/main" val="1037013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32CD-2B6A-433B-BB84-B560487E5E49}"/>
              </a:ext>
            </a:extLst>
          </p:cNvPr>
          <p:cNvSpPr>
            <a:spLocks noGrp="1"/>
          </p:cNvSpPr>
          <p:nvPr>
            <p:ph type="title"/>
          </p:nvPr>
        </p:nvSpPr>
        <p:spPr>
          <a:xfrm>
            <a:off x="504001" y="504000"/>
            <a:ext cx="11186476" cy="738664"/>
          </a:xfrm>
        </p:spPr>
        <p:txBody>
          <a:bodyPr/>
          <a:lstStyle/>
          <a:p>
            <a:pPr algn="ctr"/>
            <a:r>
              <a:rPr lang="en-US" dirty="0"/>
              <a:t>How some customers feel </a:t>
            </a:r>
            <a:r>
              <a:rPr lang="en-US" dirty="0">
                <a:solidFill>
                  <a:srgbClr val="0000FF"/>
                </a:solidFill>
              </a:rPr>
              <a:t>before</a:t>
            </a:r>
            <a:r>
              <a:rPr lang="en-US" dirty="0"/>
              <a:t> learning about SAP Support </a:t>
            </a:r>
            <a:br>
              <a:rPr lang="en-US" dirty="0"/>
            </a:br>
            <a:r>
              <a:rPr lang="en-US" dirty="0"/>
              <a:t>Incident Management Tips and Tricks</a:t>
            </a:r>
          </a:p>
        </p:txBody>
      </p:sp>
      <p:pic>
        <p:nvPicPr>
          <p:cNvPr id="4" name="Picture 3">
            <a:extLst>
              <a:ext uri="{FF2B5EF4-FFF2-40B4-BE49-F238E27FC236}">
                <a16:creationId xmlns:a16="http://schemas.microsoft.com/office/drawing/2014/main" id="{DDD23FA2-5694-424A-8815-72A93E51D3E0}"/>
              </a:ext>
            </a:extLst>
          </p:cNvPr>
          <p:cNvPicPr>
            <a:picLocks noChangeAspect="1"/>
          </p:cNvPicPr>
          <p:nvPr/>
        </p:nvPicPr>
        <p:blipFill>
          <a:blip r:embed="rId2"/>
          <a:stretch>
            <a:fillRect/>
          </a:stretch>
        </p:blipFill>
        <p:spPr>
          <a:xfrm rot="5400000">
            <a:off x="3748464" y="1202955"/>
            <a:ext cx="4986593" cy="5315495"/>
          </a:xfrm>
          <a:prstGeom prst="rect">
            <a:avLst/>
          </a:prstGeom>
        </p:spPr>
      </p:pic>
    </p:spTree>
    <p:extLst>
      <p:ext uri="{BB962C8B-B14F-4D97-AF65-F5344CB8AC3E}">
        <p14:creationId xmlns:p14="http://schemas.microsoft.com/office/powerpoint/2010/main" val="1936488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32CD-2B6A-433B-BB84-B560487E5E49}"/>
              </a:ext>
            </a:extLst>
          </p:cNvPr>
          <p:cNvSpPr>
            <a:spLocks noGrp="1"/>
          </p:cNvSpPr>
          <p:nvPr>
            <p:ph type="title"/>
          </p:nvPr>
        </p:nvSpPr>
        <p:spPr>
          <a:xfrm>
            <a:off x="504001" y="504000"/>
            <a:ext cx="11186476" cy="738664"/>
          </a:xfrm>
        </p:spPr>
        <p:txBody>
          <a:bodyPr/>
          <a:lstStyle/>
          <a:p>
            <a:pPr algn="ctr"/>
            <a:r>
              <a:rPr lang="en-US" dirty="0"/>
              <a:t>How most customers feel </a:t>
            </a:r>
            <a:r>
              <a:rPr lang="en-US" dirty="0">
                <a:solidFill>
                  <a:srgbClr val="0000FF"/>
                </a:solidFill>
              </a:rPr>
              <a:t>after</a:t>
            </a:r>
            <a:r>
              <a:rPr lang="en-US" dirty="0"/>
              <a:t> learning about SAP Support Incident Management Tips and Tricks</a:t>
            </a:r>
          </a:p>
        </p:txBody>
      </p:sp>
      <p:pic>
        <p:nvPicPr>
          <p:cNvPr id="4" name="Picture 3">
            <a:extLst>
              <a:ext uri="{FF2B5EF4-FFF2-40B4-BE49-F238E27FC236}">
                <a16:creationId xmlns:a16="http://schemas.microsoft.com/office/drawing/2014/main" id="{7651D376-66F4-4154-A811-4EFA865963AD}"/>
              </a:ext>
            </a:extLst>
          </p:cNvPr>
          <p:cNvPicPr>
            <a:picLocks noChangeAspect="1"/>
          </p:cNvPicPr>
          <p:nvPr/>
        </p:nvPicPr>
        <p:blipFill>
          <a:blip r:embed="rId2"/>
          <a:stretch>
            <a:fillRect/>
          </a:stretch>
        </p:blipFill>
        <p:spPr>
          <a:xfrm rot="5400000">
            <a:off x="3574963" y="1205316"/>
            <a:ext cx="5044550" cy="5447091"/>
          </a:xfrm>
          <a:prstGeom prst="rect">
            <a:avLst/>
          </a:prstGeom>
        </p:spPr>
      </p:pic>
    </p:spTree>
    <p:extLst>
      <p:ext uri="{BB962C8B-B14F-4D97-AF65-F5344CB8AC3E}">
        <p14:creationId xmlns:p14="http://schemas.microsoft.com/office/powerpoint/2010/main" val="1992229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sz="2400" dirty="0">
                <a:solidFill>
                  <a:schemeClr val="tx1"/>
                </a:solidFill>
              </a:rPr>
              <a:t>GETTING STARTED with Mission Critical Support</a:t>
            </a:r>
            <a:br>
              <a:rPr lang="en-US" sz="2400" dirty="0">
                <a:solidFill>
                  <a:schemeClr val="tx1"/>
                </a:solidFill>
              </a:rPr>
            </a:br>
            <a:r>
              <a:rPr lang="en-US" sz="2400" b="0" dirty="0">
                <a:solidFill>
                  <a:schemeClr val="tx1"/>
                </a:solidFill>
              </a:rPr>
              <a:t>Next Generation Support</a:t>
            </a:r>
          </a:p>
        </p:txBody>
      </p:sp>
      <p:graphicFrame>
        <p:nvGraphicFramePr>
          <p:cNvPr id="35" name="Table 34">
            <a:extLst>
              <a:ext uri="{FF2B5EF4-FFF2-40B4-BE49-F238E27FC236}">
                <a16:creationId xmlns:a16="http://schemas.microsoft.com/office/drawing/2014/main" id="{35F0DACB-4C27-4EFB-8192-B67E4D83420A}"/>
              </a:ext>
            </a:extLst>
          </p:cNvPr>
          <p:cNvGraphicFramePr>
            <a:graphicFrameLocks noGrp="1"/>
          </p:cNvGraphicFramePr>
          <p:nvPr/>
        </p:nvGraphicFramePr>
        <p:xfrm>
          <a:off x="487103" y="1657010"/>
          <a:ext cx="11066804" cy="4997720"/>
        </p:xfrm>
        <a:graphic>
          <a:graphicData uri="http://schemas.openxmlformats.org/drawingml/2006/table">
            <a:tbl>
              <a:tblPr>
                <a:tableStyleId>{1FECB4D8-DB02-4DC6-A0A2-4F2EBAE1DC90}</a:tableStyleId>
              </a:tblPr>
              <a:tblGrid>
                <a:gridCol w="2897025">
                  <a:extLst>
                    <a:ext uri="{9D8B030D-6E8A-4147-A177-3AD203B41FA5}">
                      <a16:colId xmlns:a16="http://schemas.microsoft.com/office/drawing/2014/main" val="20001"/>
                    </a:ext>
                  </a:extLst>
                </a:gridCol>
                <a:gridCol w="2760291">
                  <a:extLst>
                    <a:ext uri="{9D8B030D-6E8A-4147-A177-3AD203B41FA5}">
                      <a16:colId xmlns:a16="http://schemas.microsoft.com/office/drawing/2014/main" val="3090382408"/>
                    </a:ext>
                  </a:extLst>
                </a:gridCol>
                <a:gridCol w="2785929">
                  <a:extLst>
                    <a:ext uri="{9D8B030D-6E8A-4147-A177-3AD203B41FA5}">
                      <a16:colId xmlns:a16="http://schemas.microsoft.com/office/drawing/2014/main" val="3235985890"/>
                    </a:ext>
                  </a:extLst>
                </a:gridCol>
                <a:gridCol w="2623559">
                  <a:extLst>
                    <a:ext uri="{9D8B030D-6E8A-4147-A177-3AD203B41FA5}">
                      <a16:colId xmlns:a16="http://schemas.microsoft.com/office/drawing/2014/main" val="3271963053"/>
                    </a:ext>
                  </a:extLst>
                </a:gridCol>
              </a:tblGrid>
              <a:tr h="517358">
                <a:tc>
                  <a:txBody>
                    <a:bodyPr/>
                    <a:lstStyle/>
                    <a:p>
                      <a:pPr lvl="0" algn="ctr" defTabSz="711200">
                        <a:lnSpc>
                          <a:spcPct val="90000"/>
                        </a:lnSpc>
                        <a:spcBef>
                          <a:spcPct val="0"/>
                        </a:spcBef>
                        <a:spcAft>
                          <a:spcPct val="35000"/>
                        </a:spcAft>
                      </a:pPr>
                      <a:endParaRPr lang="de-DE" sz="1600" b="1">
                        <a:solidFill>
                          <a:srgbClr val="363E43"/>
                        </a:solidFill>
                      </a:endParaRPr>
                    </a:p>
                    <a:p>
                      <a:pPr lvl="0" algn="ctr" defTabSz="711200">
                        <a:lnSpc>
                          <a:spcPct val="90000"/>
                        </a:lnSpc>
                        <a:spcBef>
                          <a:spcPct val="0"/>
                        </a:spcBef>
                        <a:spcAft>
                          <a:spcPct val="35000"/>
                        </a:spcAft>
                      </a:pPr>
                      <a:endParaRPr lang="en-US" sz="1600" b="1">
                        <a:solidFill>
                          <a:srgbClr val="363E43"/>
                        </a:solidFill>
                      </a:endParaRPr>
                    </a:p>
                    <a:p>
                      <a:pPr lvl="0" algn="ctr" defTabSz="711200">
                        <a:lnSpc>
                          <a:spcPct val="90000"/>
                        </a:lnSpc>
                        <a:spcBef>
                          <a:spcPct val="0"/>
                        </a:spcBef>
                        <a:spcAft>
                          <a:spcPct val="35000"/>
                        </a:spcAft>
                      </a:pPr>
                      <a:endParaRPr lang="en-US" sz="1600" b="1">
                        <a:solidFill>
                          <a:srgbClr val="363E43"/>
                        </a:solidFill>
                      </a:endParaRPr>
                    </a:p>
                  </a:txBody>
                  <a:tcPr marL="91416" marR="91416" marT="45708" marB="45708" anchor="ctr">
                    <a:lnL w="12700" cmpd="sng">
                      <a:noFill/>
                    </a:lnL>
                    <a:lnR w="12700" cap="flat" cmpd="sng" algn="ctr">
                      <a:solidFill>
                        <a:schemeClr val="tx2"/>
                      </a:solidFill>
                      <a:prstDash val="solid"/>
                      <a:round/>
                      <a:headEnd type="none" w="med" len="med"/>
                      <a:tailEnd type="none" w="med" len="med"/>
                    </a:lnR>
                    <a:lnT w="12700" cmpd="sng">
                      <a:noFill/>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defTabSz="711200">
                        <a:lnSpc>
                          <a:spcPct val="90000"/>
                        </a:lnSpc>
                        <a:spcBef>
                          <a:spcPct val="0"/>
                        </a:spcBef>
                        <a:spcAft>
                          <a:spcPct val="35000"/>
                        </a:spcAft>
                      </a:pPr>
                      <a:endParaRPr lang="en-US" sz="1600" b="1">
                        <a:solidFill>
                          <a:srgbClr val="363E43"/>
                        </a:solidFill>
                      </a:endParaRPr>
                    </a:p>
                  </a:txBody>
                  <a:tcPr marL="91416" marR="91416" marT="45708" marB="4570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defTabSz="711200">
                        <a:lnSpc>
                          <a:spcPct val="90000"/>
                        </a:lnSpc>
                        <a:spcBef>
                          <a:spcPct val="0"/>
                        </a:spcBef>
                        <a:spcAft>
                          <a:spcPct val="35000"/>
                        </a:spcAft>
                      </a:pPr>
                      <a:endParaRPr lang="en-US" sz="1600" b="1">
                        <a:solidFill>
                          <a:srgbClr val="363E43"/>
                        </a:solidFill>
                      </a:endParaRPr>
                    </a:p>
                  </a:txBody>
                  <a:tcPr marL="91416" marR="91416" marT="45708" marB="45708" anchor="ctr">
                    <a:lnL w="12700" cap="flat" cmpd="sng" algn="ctr">
                      <a:solidFill>
                        <a:schemeClr val="tx2"/>
                      </a:solidFill>
                      <a:prstDash val="solid"/>
                      <a:round/>
                      <a:headEnd type="none" w="med" len="med"/>
                      <a:tailEnd type="none" w="med" len="med"/>
                    </a:lnL>
                    <a:lnR w="6350" cap="flat" cmpd="sng" algn="ctr">
                      <a:solidFill>
                        <a:srgbClr val="363E43"/>
                      </a:solidFill>
                      <a:prstDash val="solid"/>
                      <a:round/>
                      <a:headEnd type="none" w="med" len="med"/>
                      <a:tailEnd type="none" w="med" len="med"/>
                    </a:lnR>
                    <a:lnT w="12700" cmpd="sng">
                      <a:noFill/>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defTabSz="711200">
                        <a:lnSpc>
                          <a:spcPct val="90000"/>
                        </a:lnSpc>
                        <a:spcBef>
                          <a:spcPct val="0"/>
                        </a:spcBef>
                        <a:spcAft>
                          <a:spcPct val="35000"/>
                        </a:spcAft>
                      </a:pPr>
                      <a:endParaRPr lang="en-US" sz="1600" b="1">
                        <a:solidFill>
                          <a:schemeClr val="bg1"/>
                        </a:solidFill>
                      </a:endParaRPr>
                    </a:p>
                  </a:txBody>
                  <a:tcPr marL="91416" marR="91416" marT="45708" marB="45708" anchor="ctr">
                    <a:lnL w="6350" cap="flat" cmpd="sng" algn="ctr">
                      <a:solidFill>
                        <a:srgbClr val="363E43"/>
                      </a:solid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46182">
                <a:tc>
                  <a:txBody>
                    <a:bodyPr/>
                    <a:lstStyle/>
                    <a:p>
                      <a:pPr marL="179388" marR="0" lvl="2"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sz="1100">
                          <a:solidFill>
                            <a:schemeClr val="tx1">
                              <a:lumMod val="75000"/>
                              <a:lumOff val="25000"/>
                            </a:schemeClr>
                          </a:solidFill>
                          <a:hlinkClick r:id="rId3"/>
                        </a:rPr>
                      </a:br>
                      <a:r>
                        <a:rPr lang="en-US" sz="1100">
                          <a:solidFill>
                            <a:schemeClr val="tx1">
                              <a:lumMod val="75000"/>
                              <a:lumOff val="25000"/>
                            </a:schemeClr>
                          </a:solidFill>
                          <a:hlinkClick r:id="rId3"/>
                        </a:rPr>
                        <a:t>Next-Generation Support </a:t>
                      </a:r>
                      <a:r>
                        <a:rPr lang="en-US" sz="1100">
                          <a:solidFill>
                            <a:schemeClr val="tx1">
                              <a:lumMod val="75000"/>
                              <a:lumOff val="25000"/>
                            </a:schemeClr>
                          </a:solidFill>
                        </a:rPr>
                        <a:t>has several comprehensive solutions – so you never have to ask a question, and if you do have a question, you receive an answer instantly.</a:t>
                      </a:r>
                    </a:p>
                    <a:p>
                      <a:pPr marL="179388" marR="0" lvl="2"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a:solidFill>
                          <a:schemeClr val="tx1">
                            <a:lumMod val="75000"/>
                            <a:lumOff val="25000"/>
                          </a:schemeClr>
                        </a:solidFill>
                        <a:latin typeface="+mn-lt"/>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4"/>
                        </a:rPr>
                        <a:t>SAP Support Portal</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5"/>
                        </a:rPr>
                        <a:t>SAP Knowledge Base Articles (KBAs) via Google search</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6"/>
                        </a:rPr>
                        <a:t>Automatic translation</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hlinkClick r:id="rId7"/>
                        </a:rPr>
                        <a:t>SMS notifications</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8"/>
                        </a:rPr>
                        <a:t>Guided Answers</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9"/>
                        </a:rPr>
                        <a:t>SAP BusinessObjects BI support tool</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0"/>
                        </a:rPr>
                        <a:t>Automated search for SAP Notes </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0"/>
                        </a:rPr>
                        <a:t>Performance Assistant</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1"/>
                        </a:rPr>
                        <a:t>SAP Community</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2"/>
                        </a:rPr>
                        <a:t>Support by Product</a:t>
                      </a:r>
                      <a:endParaRPr lang="en-US" sz="1100">
                        <a:solidFill>
                          <a:srgbClr val="363E43"/>
                        </a:solidFill>
                        <a:latin typeface="+mn-lt"/>
                      </a:endParaRPr>
                    </a:p>
                  </a:txBody>
                  <a:tcPr marL="91416" marR="91416" marT="45708" marB="45708">
                    <a:lnL w="12700" cmpd="sng">
                      <a:noFill/>
                    </a:lnL>
                    <a:lnR w="12700" cap="flat" cmpd="sng" algn="ctr">
                      <a:solidFill>
                        <a:schemeClr val="tx2"/>
                      </a:solidFill>
                      <a:prstDash val="solid"/>
                      <a:round/>
                      <a:headEnd type="none" w="med" len="med"/>
                      <a:tailEnd type="none" w="med" len="med"/>
                    </a:lnR>
                    <a:lnT w="6350" cap="flat" cmpd="sng" algn="ctr">
                      <a:solidFill>
                        <a:srgbClr val="363E43"/>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9388" marR="0" lvl="2"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sz="1100" kern="1200">
                          <a:solidFill>
                            <a:schemeClr val="tx1">
                              <a:lumMod val="75000"/>
                              <a:lumOff val="25000"/>
                            </a:schemeClr>
                          </a:solidFill>
                          <a:latin typeface="+mn-lt"/>
                          <a:ea typeface="+mn-ea"/>
                          <a:cs typeface="+mn-cs"/>
                        </a:rPr>
                      </a:br>
                      <a:r>
                        <a:rPr lang="en-US" sz="1100" kern="1200">
                          <a:solidFill>
                            <a:schemeClr val="tx1">
                              <a:lumMod val="75000"/>
                              <a:lumOff val="25000"/>
                            </a:schemeClr>
                          </a:solidFill>
                          <a:latin typeface="+mn-lt"/>
                          <a:ea typeface="+mn-ea"/>
                          <a:cs typeface="+mn-cs"/>
                        </a:rPr>
                        <a:t>We offer real-time support channels with live and direct access to SAP’s support experts.</a:t>
                      </a:r>
                      <a:br>
                        <a:rPr lang="en-US" sz="1100" kern="1200">
                          <a:solidFill>
                            <a:schemeClr val="tx1">
                              <a:lumMod val="75000"/>
                              <a:lumOff val="25000"/>
                            </a:schemeClr>
                          </a:solidFill>
                          <a:latin typeface="+mn-lt"/>
                          <a:ea typeface="+mn-ea"/>
                          <a:cs typeface="+mn-cs"/>
                        </a:rPr>
                      </a:br>
                      <a:br>
                        <a:rPr lang="en-US" sz="1100" kern="1200">
                          <a:solidFill>
                            <a:schemeClr val="tx1">
                              <a:lumMod val="75000"/>
                              <a:lumOff val="25000"/>
                            </a:schemeClr>
                          </a:solidFill>
                          <a:latin typeface="+mn-lt"/>
                          <a:ea typeface="+mn-ea"/>
                          <a:cs typeface="+mn-cs"/>
                        </a:rPr>
                      </a:br>
                      <a:br>
                        <a:rPr lang="en-US" sz="1100" kern="1200">
                          <a:solidFill>
                            <a:schemeClr val="tx1">
                              <a:lumMod val="75000"/>
                              <a:lumOff val="25000"/>
                            </a:schemeClr>
                          </a:solidFill>
                          <a:latin typeface="+mn-lt"/>
                          <a:ea typeface="+mn-ea"/>
                          <a:cs typeface="+mn-cs"/>
                        </a:rPr>
                      </a:br>
                      <a:endParaRPr lang="en-US" sz="1100" kern="1200">
                        <a:solidFill>
                          <a:schemeClr val="tx1">
                            <a:lumMod val="75000"/>
                            <a:lumOff val="25000"/>
                          </a:schemeClr>
                        </a:solidFill>
                        <a:latin typeface="+mn-lt"/>
                        <a:ea typeface="+mn-ea"/>
                        <a:cs typeface="+mn-cs"/>
                      </a:endParaRPr>
                    </a:p>
                    <a:p>
                      <a:pPr marL="358775" lvl="1" indent="-17145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3"/>
                        </a:rPr>
                        <a:t>Expert Chat</a:t>
                      </a:r>
                      <a:endParaRPr lang="en-US" sz="1100">
                        <a:solidFill>
                          <a:schemeClr val="tx1">
                            <a:lumMod val="75000"/>
                            <a:lumOff val="25000"/>
                          </a:schemeClr>
                        </a:solidFill>
                        <a:latin typeface="Arial" charset="0"/>
                        <a:ea typeface="MS PGothic" pitchFamily="34" charset="-128"/>
                        <a:cs typeface="Arial" charset="0"/>
                      </a:endParaRPr>
                    </a:p>
                    <a:p>
                      <a:pPr marL="358775" lvl="1" indent="-17145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4"/>
                        </a:rPr>
                        <a:t>Schedule an Expert</a:t>
                      </a:r>
                      <a:endParaRPr lang="en-US" sz="1100">
                        <a:solidFill>
                          <a:schemeClr val="tx1">
                            <a:lumMod val="75000"/>
                            <a:lumOff val="25000"/>
                          </a:schemeClr>
                        </a:solidFill>
                        <a:latin typeface="Arial" charset="0"/>
                        <a:ea typeface="MS PGothic" pitchFamily="34" charset="-128"/>
                        <a:cs typeface="Arial" charset="0"/>
                      </a:endParaRPr>
                    </a:p>
                    <a:p>
                      <a:pPr marL="358775" lvl="1" indent="-17145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kern="0" noProof="1">
                          <a:solidFill>
                            <a:schemeClr val="tx1">
                              <a:lumMod val="85000"/>
                              <a:lumOff val="15000"/>
                            </a:schemeClr>
                          </a:solidFill>
                          <a:ea typeface="Arial Unicode MS" pitchFamily="34" charset="-128"/>
                          <a:cs typeface="Arial Unicode MS" pitchFamily="34" charset="-128"/>
                          <a:hlinkClick r:id="rId15"/>
                        </a:rPr>
                        <a:t>Ask an Expert Peer</a:t>
                      </a:r>
                      <a:endParaRPr lang="en-US" sz="1100">
                        <a:solidFill>
                          <a:schemeClr val="tx1">
                            <a:lumMod val="75000"/>
                            <a:lumOff val="25000"/>
                          </a:schemeClr>
                        </a:solidFill>
                        <a:latin typeface="Arial" charset="0"/>
                        <a:ea typeface="MS PGothic" pitchFamily="34" charset="-128"/>
                        <a:cs typeface="Arial" charset="0"/>
                      </a:endParaRPr>
                    </a:p>
                    <a:p>
                      <a:pPr marL="358775" lvl="1" indent="-17145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6"/>
                        </a:rPr>
                        <a:t>Schedule a Manager</a:t>
                      </a:r>
                      <a:endParaRPr lang="en-US" sz="1100">
                        <a:solidFill>
                          <a:schemeClr val="tx1">
                            <a:lumMod val="75000"/>
                            <a:lumOff val="25000"/>
                          </a:schemeClr>
                        </a:solidFill>
                        <a:latin typeface="Arial" charset="0"/>
                        <a:ea typeface="MS PGothic" pitchFamily="34" charset="-128"/>
                        <a:cs typeface="Arial" charset="0"/>
                      </a:endParaRPr>
                    </a:p>
                    <a:p>
                      <a:pPr marL="358775" lvl="1" indent="-17145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7"/>
                        </a:rPr>
                        <a:t>Call-1-SAP &amp; Customer Interaction Center (CIC)</a:t>
                      </a:r>
                      <a:endParaRPr lang="en-US" sz="1100">
                        <a:solidFill>
                          <a:schemeClr val="tx1">
                            <a:lumMod val="75000"/>
                            <a:lumOff val="25000"/>
                          </a:schemeClr>
                        </a:solidFill>
                        <a:latin typeface="Arial" charset="0"/>
                        <a:ea typeface="MS PGothic" pitchFamily="34" charset="-128"/>
                        <a:cs typeface="Arial" charset="0"/>
                      </a:endParaRPr>
                    </a:p>
                    <a:p>
                      <a:pPr marL="0" lvl="1" defTabSz="222250">
                        <a:lnSpc>
                          <a:spcPct val="90000"/>
                        </a:lnSpc>
                        <a:spcBef>
                          <a:spcPct val="0"/>
                        </a:spcBef>
                        <a:spcAft>
                          <a:spcPct val="15000"/>
                        </a:spcAft>
                        <a:buNone/>
                      </a:pPr>
                      <a:endParaRPr lang="en-US" sz="1100">
                        <a:solidFill>
                          <a:srgbClr val="363E43"/>
                        </a:solidFill>
                      </a:endParaRPr>
                    </a:p>
                  </a:txBody>
                  <a:tcPr marL="91416" marR="91416" marT="45708" marB="45708">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363E43"/>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9388" marR="0" lvl="2"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sz="1100" kern="1200">
                          <a:solidFill>
                            <a:schemeClr val="tx1">
                              <a:lumMod val="75000"/>
                              <a:lumOff val="25000"/>
                            </a:schemeClr>
                          </a:solidFill>
                          <a:latin typeface="+mn-lt"/>
                          <a:ea typeface="+mn-ea"/>
                          <a:cs typeface="+mn-cs"/>
                        </a:rPr>
                      </a:br>
                      <a:r>
                        <a:rPr lang="en-US" sz="1100" kern="1200">
                          <a:solidFill>
                            <a:schemeClr val="tx1">
                              <a:lumMod val="75000"/>
                              <a:lumOff val="25000"/>
                            </a:schemeClr>
                          </a:solidFill>
                          <a:latin typeface="+mn-lt"/>
                          <a:ea typeface="+mn-ea"/>
                          <a:cs typeface="+mn-cs"/>
                        </a:rPr>
                        <a:t>Benefit from a seamless and intuitive omnichannel support experience with personalized, context- sensitive support when and where you need it.</a:t>
                      </a:r>
                      <a:br>
                        <a:rPr lang="en-US" sz="1100" kern="1200">
                          <a:solidFill>
                            <a:schemeClr val="tx1">
                              <a:lumMod val="75000"/>
                              <a:lumOff val="25000"/>
                            </a:schemeClr>
                          </a:solidFill>
                          <a:latin typeface="+mn-lt"/>
                          <a:ea typeface="+mn-ea"/>
                          <a:cs typeface="+mn-cs"/>
                        </a:rPr>
                      </a:br>
                      <a:endParaRPr lang="en-US" sz="1100" kern="1200">
                        <a:solidFill>
                          <a:schemeClr val="tx1">
                            <a:lumMod val="75000"/>
                            <a:lumOff val="25000"/>
                          </a:schemeClr>
                        </a:solidFill>
                        <a:latin typeface="+mn-lt"/>
                        <a:ea typeface="+mn-ea"/>
                        <a:cs typeface="+mn-cs"/>
                      </a:endParaRPr>
                    </a:p>
                    <a:p>
                      <a:pPr marL="179388" marR="0" lvl="2"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a:solidFill>
                          <a:schemeClr val="tx1">
                            <a:lumMod val="75000"/>
                            <a:lumOff val="25000"/>
                          </a:schemeClr>
                        </a:solidFill>
                        <a:latin typeface="+mn-lt"/>
                        <a:ea typeface="+mn-ea"/>
                        <a:cs typeface="+mn-cs"/>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8"/>
                        </a:rPr>
                        <a:t>SAP ONE Support Launchpad</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19"/>
                        </a:rPr>
                        <a:t>Incident creation application</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20"/>
                        </a:rPr>
                        <a:t>Social Media integration</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21"/>
                        </a:rPr>
                        <a:t>Built-in support</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22"/>
                        </a:rPr>
                        <a:t>Cloud Availability Center</a:t>
                      </a:r>
                      <a:endParaRPr lang="en-US" sz="1100">
                        <a:solidFill>
                          <a:schemeClr val="tx1">
                            <a:lumMod val="75000"/>
                            <a:lumOff val="25000"/>
                          </a:schemeClr>
                        </a:solidFill>
                        <a:latin typeface="Arial" charset="0"/>
                        <a:ea typeface="MS PGothic" pitchFamily="34" charset="-128"/>
                        <a:cs typeface="Arial" charset="0"/>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23"/>
                        </a:rPr>
                        <a:t>SAP Cloud Trust Center</a:t>
                      </a:r>
                      <a:endParaRPr lang="en-US" sz="1100">
                        <a:solidFill>
                          <a:srgbClr val="363E43"/>
                        </a:solidFill>
                      </a:endParaRPr>
                    </a:p>
                  </a:txBody>
                  <a:tcPr marL="91416" marR="91416" marT="45708" marB="45708">
                    <a:lnL w="12700" cap="flat" cmpd="sng" algn="ctr">
                      <a:solidFill>
                        <a:schemeClr val="tx2"/>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9388" marR="0" lvl="2"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sz="1100" kern="1200">
                          <a:solidFill>
                            <a:schemeClr val="tx1">
                              <a:lumMod val="75000"/>
                              <a:lumOff val="25000"/>
                            </a:schemeClr>
                          </a:solidFill>
                          <a:latin typeface="+mn-lt"/>
                          <a:ea typeface="+mn-ea"/>
                          <a:cs typeface="+mn-cs"/>
                        </a:rPr>
                      </a:br>
                      <a:r>
                        <a:rPr lang="en-US" sz="1100" kern="1200">
                          <a:solidFill>
                            <a:schemeClr val="tx1">
                              <a:lumMod val="75000"/>
                              <a:lumOff val="25000"/>
                            </a:schemeClr>
                          </a:solidFill>
                          <a:latin typeface="+mn-lt"/>
                          <a:ea typeface="+mn-ea"/>
                          <a:cs typeface="+mn-cs"/>
                        </a:rPr>
                        <a:t>SAP constantly innovates to improve our products and provide you with a world-class support experience. </a:t>
                      </a:r>
                      <a:br>
                        <a:rPr lang="en-US" sz="1100" kern="1200">
                          <a:solidFill>
                            <a:schemeClr val="tx1">
                              <a:lumMod val="75000"/>
                              <a:lumOff val="25000"/>
                            </a:schemeClr>
                          </a:solidFill>
                          <a:latin typeface="+mn-lt"/>
                          <a:ea typeface="+mn-ea"/>
                          <a:cs typeface="+mn-cs"/>
                        </a:rPr>
                      </a:br>
                      <a:endParaRPr lang="en-US" sz="1100" kern="1200">
                        <a:solidFill>
                          <a:schemeClr val="tx1">
                            <a:lumMod val="75000"/>
                            <a:lumOff val="25000"/>
                          </a:schemeClr>
                        </a:solidFill>
                        <a:latin typeface="+mn-lt"/>
                        <a:ea typeface="+mn-ea"/>
                        <a:cs typeface="+mn-cs"/>
                      </a:endParaRPr>
                    </a:p>
                    <a:p>
                      <a:pPr marL="179388" marR="0" lvl="2" indent="0" algn="l" defTabSz="10885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a:solidFill>
                          <a:schemeClr val="tx1">
                            <a:lumMod val="75000"/>
                            <a:lumOff val="25000"/>
                          </a:schemeClr>
                        </a:solidFill>
                        <a:latin typeface="+mn-lt"/>
                        <a:ea typeface="+mn-ea"/>
                        <a:cs typeface="+mn-cs"/>
                      </a:endParaRP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rPr>
                        <a:t>Thought leadership</a:t>
                      </a: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rPr>
                        <a:t>Artificial Intelligence / </a:t>
                      </a:r>
                      <a:br>
                        <a:rPr lang="en-US" sz="1100">
                          <a:solidFill>
                            <a:schemeClr val="tx1">
                              <a:lumMod val="75000"/>
                              <a:lumOff val="25000"/>
                            </a:schemeClr>
                          </a:solidFill>
                          <a:latin typeface="Arial" charset="0"/>
                          <a:ea typeface="MS PGothic" pitchFamily="34" charset="-128"/>
                          <a:cs typeface="Arial" charset="0"/>
                        </a:rPr>
                      </a:br>
                      <a:r>
                        <a:rPr lang="en-US" sz="1100">
                          <a:solidFill>
                            <a:schemeClr val="tx1">
                              <a:lumMod val="75000"/>
                              <a:lumOff val="25000"/>
                            </a:schemeClr>
                          </a:solidFill>
                          <a:latin typeface="Arial" charset="0"/>
                          <a:ea typeface="MS PGothic" pitchFamily="34" charset="-128"/>
                          <a:cs typeface="Arial" charset="0"/>
                        </a:rPr>
                        <a:t>Machine Learning</a:t>
                      </a:r>
                    </a:p>
                    <a:p>
                      <a:pPr marL="358775" lvl="1" indent="-177800" eaLnBrk="0" fontAlgn="base" hangingPunct="0">
                        <a:lnSpc>
                          <a:spcPct val="112000"/>
                        </a:lnSpc>
                        <a:spcBef>
                          <a:spcPts val="600"/>
                        </a:spcBef>
                        <a:spcAft>
                          <a:spcPct val="0"/>
                        </a:spcAft>
                        <a:buClr>
                          <a:schemeClr val="accent1"/>
                        </a:buClr>
                        <a:buSzPct val="80000"/>
                        <a:buFont typeface="Arial" panose="020B0604020202020204" pitchFamily="34" charset="0"/>
                        <a:buChar char="•"/>
                      </a:pPr>
                      <a:r>
                        <a:rPr lang="en-US" sz="1100">
                          <a:solidFill>
                            <a:schemeClr val="tx1">
                              <a:lumMod val="75000"/>
                              <a:lumOff val="25000"/>
                            </a:schemeClr>
                          </a:solidFill>
                          <a:latin typeface="Arial" charset="0"/>
                          <a:ea typeface="MS PGothic" pitchFamily="34" charset="-128"/>
                          <a:cs typeface="Arial" charset="0"/>
                          <a:hlinkClick r:id="rId24"/>
                        </a:rPr>
                        <a:t>Incident Solution Matching</a:t>
                      </a:r>
                      <a:endParaRPr lang="en-US" sz="1100">
                        <a:solidFill>
                          <a:schemeClr val="tx1">
                            <a:lumMod val="75000"/>
                            <a:lumOff val="25000"/>
                          </a:schemeClr>
                        </a:solidFill>
                        <a:latin typeface="Arial" charset="0"/>
                        <a:ea typeface="MS PGothic" pitchFamily="34" charset="-128"/>
                        <a:cs typeface="Arial" charset="0"/>
                      </a:endParaRPr>
                    </a:p>
                  </a:txBody>
                  <a:tcPr marL="91416" marR="91416" marT="45708" marB="45708">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8593697"/>
                  </a:ext>
                </a:extLst>
              </a:tr>
            </a:tbl>
          </a:graphicData>
        </a:graphic>
      </p:graphicFrame>
      <p:grpSp>
        <p:nvGrpSpPr>
          <p:cNvPr id="3" name="Group 2">
            <a:extLst>
              <a:ext uri="{FF2B5EF4-FFF2-40B4-BE49-F238E27FC236}">
                <a16:creationId xmlns:a16="http://schemas.microsoft.com/office/drawing/2014/main" id="{4ACE1C44-CD37-4A23-AF86-C95916CF8D77}"/>
              </a:ext>
            </a:extLst>
          </p:cNvPr>
          <p:cNvGrpSpPr/>
          <p:nvPr/>
        </p:nvGrpSpPr>
        <p:grpSpPr>
          <a:xfrm>
            <a:off x="800312" y="1657010"/>
            <a:ext cx="2345913" cy="745391"/>
            <a:chOff x="-647049" y="3469408"/>
            <a:chExt cx="2345913" cy="745391"/>
          </a:xfrm>
        </p:grpSpPr>
        <p:sp>
          <p:nvSpPr>
            <p:cNvPr id="40" name="Rectangle: Rounded Corners 39">
              <a:extLst>
                <a:ext uri="{FF2B5EF4-FFF2-40B4-BE49-F238E27FC236}">
                  <a16:creationId xmlns:a16="http://schemas.microsoft.com/office/drawing/2014/main" id="{233201EC-B2F7-4B47-B7BA-78CA36A36E93}"/>
                </a:ext>
              </a:extLst>
            </p:cNvPr>
            <p:cNvSpPr/>
            <p:nvPr/>
          </p:nvSpPr>
          <p:spPr bwMode="gray">
            <a:xfrm>
              <a:off x="-641136" y="3469408"/>
              <a:ext cx="2340000" cy="683041"/>
            </a:xfrm>
            <a:prstGeom prst="roundRect">
              <a:avLst>
                <a:gd name="adj" fmla="val 2476"/>
              </a:avLst>
            </a:prstGeom>
            <a:solidFill>
              <a:schemeClr val="bg1"/>
            </a:solidFill>
            <a:ln w="6350" algn="ctr">
              <a:solidFill>
                <a:schemeClr val="tx1"/>
              </a:solidFill>
              <a:miter lim="800000"/>
              <a:headEnd/>
              <a:tailEnd/>
            </a:ln>
            <a:scene3d>
              <a:camera prst="orthographicFront"/>
              <a:lightRig rig="threePt" dir="t"/>
            </a:scene3d>
            <a:sp3d/>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mn-lt"/>
                <a:ea typeface="Arial Unicode MS" pitchFamily="34" charset="-128"/>
                <a:cs typeface="Arial Unicode MS" pitchFamily="34" charset="-128"/>
              </a:endParaRPr>
            </a:p>
          </p:txBody>
        </p:sp>
        <p:sp>
          <p:nvSpPr>
            <p:cNvPr id="41" name="Rectangle 40">
              <a:extLst>
                <a:ext uri="{FF2B5EF4-FFF2-40B4-BE49-F238E27FC236}">
                  <a16:creationId xmlns:a16="http://schemas.microsoft.com/office/drawing/2014/main" id="{0F2929B7-6EE3-43F1-B755-582DF775A114}"/>
                </a:ext>
              </a:extLst>
            </p:cNvPr>
            <p:cNvSpPr/>
            <p:nvPr/>
          </p:nvSpPr>
          <p:spPr bwMode="gray">
            <a:xfrm>
              <a:off x="-646163" y="4142799"/>
              <a:ext cx="2340000" cy="72000"/>
            </a:xfrm>
            <a:prstGeom prst="rect">
              <a:avLst/>
            </a:prstGeom>
            <a:solidFill>
              <a:schemeClr val="accent3"/>
            </a:solidFill>
            <a:ln w="6350" algn="ctr">
              <a:noFill/>
              <a:miter lim="800000"/>
              <a:headEnd/>
              <a:tailEnd/>
            </a:ln>
            <a:scene3d>
              <a:camera prst="orthographicFront"/>
              <a:lightRig rig="threePt" dir="t"/>
            </a:scene3d>
            <a:sp3d/>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a:ea typeface="Arial Unicode MS" pitchFamily="34" charset="-128"/>
                <a:cs typeface="Arial Unicode MS" pitchFamily="34" charset="-128"/>
              </a:endParaRPr>
            </a:p>
          </p:txBody>
        </p:sp>
        <p:sp>
          <p:nvSpPr>
            <p:cNvPr id="42" name="TextBox 41">
              <a:extLst>
                <a:ext uri="{FF2B5EF4-FFF2-40B4-BE49-F238E27FC236}">
                  <a16:creationId xmlns:a16="http://schemas.microsoft.com/office/drawing/2014/main" id="{43C2CC11-2FFF-483F-B94B-91C705A01016}"/>
                </a:ext>
              </a:extLst>
            </p:cNvPr>
            <p:cNvSpPr txBox="1"/>
            <p:nvPr/>
          </p:nvSpPr>
          <p:spPr>
            <a:xfrm>
              <a:off x="35947" y="3619763"/>
              <a:ext cx="1493840" cy="369332"/>
            </a:xfrm>
            <a:prstGeom prst="rect">
              <a:avLst/>
            </a:prstGeom>
            <a:noFill/>
            <a:scene3d>
              <a:camera prst="orthographicFront"/>
              <a:lightRig rig="threePt" dir="t"/>
            </a:scene3d>
            <a:sp3d/>
          </p:spPr>
          <p:txBody>
            <a:bodyPr wrap="square" lIns="0" tIns="0" rIns="0" bIns="0" rtlCol="0">
              <a:spAutoFit/>
            </a:bodyPr>
            <a:lstStyle/>
            <a:p>
              <a:pPr fontAlgn="base">
                <a:spcBef>
                  <a:spcPct val="50000"/>
                </a:spcBef>
                <a:spcAft>
                  <a:spcPct val="0"/>
                </a:spcAft>
                <a:buClr>
                  <a:srgbClr val="F0AB00"/>
                </a:buClr>
                <a:buSzPct val="80000"/>
              </a:pPr>
              <a:r>
                <a:rPr lang="en-US" sz="1200" b="1"/>
                <a:t>Self-service and </a:t>
              </a:r>
              <a:br>
                <a:rPr lang="en-US" sz="1200" b="1"/>
              </a:br>
              <a:r>
                <a:rPr lang="en-US" sz="1200" b="1"/>
                <a:t>incident prevention</a:t>
              </a:r>
            </a:p>
          </p:txBody>
        </p:sp>
        <p:pic>
          <p:nvPicPr>
            <p:cNvPr id="43" name="Picture 42">
              <a:extLst>
                <a:ext uri="{FF2B5EF4-FFF2-40B4-BE49-F238E27FC236}">
                  <a16:creationId xmlns:a16="http://schemas.microsoft.com/office/drawing/2014/main" id="{6650326F-033A-48EC-A191-47A00CDC9C64}"/>
                </a:ext>
              </a:extLst>
            </p:cNvPr>
            <p:cNvPicPr>
              <a:picLocks noChangeAspect="1"/>
            </p:cNvPicPr>
            <p:nvPr/>
          </p:nvPicPr>
          <p:blipFill>
            <a:blip r:embed="rId25"/>
            <a:stretch>
              <a:fillRect/>
            </a:stretch>
          </p:blipFill>
          <p:spPr>
            <a:xfrm>
              <a:off x="-647049" y="3477271"/>
              <a:ext cx="582400" cy="582400"/>
            </a:xfrm>
            <a:prstGeom prst="rect">
              <a:avLst/>
            </a:prstGeom>
            <a:effectLst>
              <a:outerShdw blurRad="50800" dist="38100" algn="l" rotWithShape="0">
                <a:prstClr val="black">
                  <a:alpha val="40000"/>
                </a:prstClr>
              </a:outerShdw>
            </a:effectLst>
            <a:scene3d>
              <a:camera prst="orthographicFront"/>
              <a:lightRig rig="threePt" dir="t"/>
            </a:scene3d>
            <a:sp3d/>
          </p:spPr>
        </p:pic>
      </p:grpSp>
      <p:grpSp>
        <p:nvGrpSpPr>
          <p:cNvPr id="4" name="Group 3">
            <a:extLst>
              <a:ext uri="{FF2B5EF4-FFF2-40B4-BE49-F238E27FC236}">
                <a16:creationId xmlns:a16="http://schemas.microsoft.com/office/drawing/2014/main" id="{CC603E57-1A3D-4036-9259-E7B6D09178B5}"/>
              </a:ext>
            </a:extLst>
          </p:cNvPr>
          <p:cNvGrpSpPr/>
          <p:nvPr/>
        </p:nvGrpSpPr>
        <p:grpSpPr>
          <a:xfrm>
            <a:off x="3600793" y="1666532"/>
            <a:ext cx="2363614" cy="738877"/>
            <a:chOff x="3412794" y="1693726"/>
            <a:chExt cx="2363614" cy="738877"/>
          </a:xfrm>
        </p:grpSpPr>
        <p:sp>
          <p:nvSpPr>
            <p:cNvPr id="45" name="Rectangle: Rounded Corners 44">
              <a:extLst>
                <a:ext uri="{FF2B5EF4-FFF2-40B4-BE49-F238E27FC236}">
                  <a16:creationId xmlns:a16="http://schemas.microsoft.com/office/drawing/2014/main" id="{EFE5BC08-1EF9-4112-BA38-6E4368DA8137}"/>
                </a:ext>
              </a:extLst>
            </p:cNvPr>
            <p:cNvSpPr/>
            <p:nvPr/>
          </p:nvSpPr>
          <p:spPr bwMode="gray">
            <a:xfrm>
              <a:off x="3415359" y="1693727"/>
              <a:ext cx="2340000" cy="683041"/>
            </a:xfrm>
            <a:prstGeom prst="roundRect">
              <a:avLst>
                <a:gd name="adj" fmla="val 2476"/>
              </a:avLst>
            </a:prstGeom>
            <a:solidFill>
              <a:schemeClr val="bg1"/>
            </a:solidFill>
            <a:ln w="6350" algn="ctr">
              <a:solidFill>
                <a:schemeClr val="tx1"/>
              </a:solidFill>
              <a:miter lim="800000"/>
              <a:headEnd/>
              <a:tailEnd/>
            </a:ln>
            <a:scene3d>
              <a:camera prst="orthographicFront"/>
              <a:lightRig rig="threePt" dir="t"/>
            </a:scene3d>
            <a:sp3d/>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mn-lt"/>
                <a:ea typeface="Arial Unicode MS" pitchFamily="34" charset="-128"/>
                <a:cs typeface="Arial Unicode MS" pitchFamily="34" charset="-128"/>
              </a:endParaRPr>
            </a:p>
          </p:txBody>
        </p:sp>
        <p:sp>
          <p:nvSpPr>
            <p:cNvPr id="46" name="Text Placeholder 3">
              <a:extLst>
                <a:ext uri="{FF2B5EF4-FFF2-40B4-BE49-F238E27FC236}">
                  <a16:creationId xmlns:a16="http://schemas.microsoft.com/office/drawing/2014/main" id="{53D67440-E656-41A7-B87A-94F5DDD966B9}"/>
                </a:ext>
              </a:extLst>
            </p:cNvPr>
            <p:cNvSpPr txBox="1">
              <a:spLocks/>
            </p:cNvSpPr>
            <p:nvPr/>
          </p:nvSpPr>
          <p:spPr bwMode="black">
            <a:xfrm>
              <a:off x="3415359" y="1693726"/>
              <a:ext cx="2361049" cy="698932"/>
            </a:xfrm>
            <a:prstGeom prst="rect">
              <a:avLst/>
            </a:prstGeom>
            <a:scene3d>
              <a:camera prst="orthographicFront"/>
              <a:lightRig rig="threePt" dir="t"/>
            </a:scene3d>
            <a:sp3d/>
          </p:spPr>
          <p:txBody>
            <a:bodyPr vert="horz" lIns="72000" tIns="36000" rIns="72000" bIns="3600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lnSpc>
                  <a:spcPct val="114000"/>
                </a:lnSpc>
              </a:pPr>
              <a:endParaRPr lang="en-US" sz="1100" b="1">
                <a:solidFill>
                  <a:schemeClr val="bg1"/>
                </a:solidFill>
              </a:endParaRPr>
            </a:p>
          </p:txBody>
        </p:sp>
        <p:sp>
          <p:nvSpPr>
            <p:cNvPr id="47" name="Rectangle 46">
              <a:extLst>
                <a:ext uri="{FF2B5EF4-FFF2-40B4-BE49-F238E27FC236}">
                  <a16:creationId xmlns:a16="http://schemas.microsoft.com/office/drawing/2014/main" id="{1E5E96A8-578D-45D7-BCF8-BCD0731E5F4A}"/>
                </a:ext>
              </a:extLst>
            </p:cNvPr>
            <p:cNvSpPr/>
            <p:nvPr/>
          </p:nvSpPr>
          <p:spPr bwMode="gray">
            <a:xfrm>
              <a:off x="3412794" y="2360603"/>
              <a:ext cx="2340000" cy="72000"/>
            </a:xfrm>
            <a:prstGeom prst="rect">
              <a:avLst/>
            </a:prstGeom>
            <a:solidFill>
              <a:srgbClr val="609A7F"/>
            </a:solidFill>
            <a:ln w="6350" algn="ctr">
              <a:noFill/>
              <a:miter lim="800000"/>
              <a:headEnd/>
              <a:tailEnd/>
            </a:ln>
            <a:scene3d>
              <a:camera prst="orthographicFront"/>
              <a:lightRig rig="threePt" dir="t"/>
            </a:scene3d>
            <a:sp3d/>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a:ea typeface="Arial Unicode MS" pitchFamily="34" charset="-128"/>
                <a:cs typeface="Arial Unicode MS" pitchFamily="34" charset="-128"/>
              </a:endParaRPr>
            </a:p>
          </p:txBody>
        </p:sp>
        <p:sp>
          <p:nvSpPr>
            <p:cNvPr id="48" name="TextBox 47">
              <a:extLst>
                <a:ext uri="{FF2B5EF4-FFF2-40B4-BE49-F238E27FC236}">
                  <a16:creationId xmlns:a16="http://schemas.microsoft.com/office/drawing/2014/main" id="{C37A084D-E079-4465-843B-732BA6A0FA6B}"/>
                </a:ext>
              </a:extLst>
            </p:cNvPr>
            <p:cNvSpPr txBox="1"/>
            <p:nvPr/>
          </p:nvSpPr>
          <p:spPr>
            <a:xfrm>
              <a:off x="4114800" y="1829537"/>
              <a:ext cx="1509222" cy="403508"/>
            </a:xfrm>
            <a:prstGeom prst="rect">
              <a:avLst/>
            </a:prstGeom>
            <a:noFill/>
            <a:scene3d>
              <a:camera prst="orthographicFront"/>
              <a:lightRig rig="threePt" dir="t"/>
            </a:scene3d>
            <a:sp3d/>
          </p:spPr>
          <p:txBody>
            <a:bodyPr wrap="square" lIns="0" tIns="0" rIns="0" bIns="0" rtlCol="0">
              <a:spAutoFit/>
            </a:bodyPr>
            <a:lstStyle/>
            <a:p>
              <a:pPr>
                <a:lnSpc>
                  <a:spcPct val="114000"/>
                </a:lnSpc>
              </a:pPr>
              <a:r>
                <a:rPr lang="en-US" sz="1200" b="1"/>
                <a:t>Real-time </a:t>
              </a:r>
              <a:br>
                <a:rPr lang="en-US" sz="1200" b="1"/>
              </a:br>
              <a:r>
                <a:rPr lang="en-US" sz="1200" b="1"/>
                <a:t>interactions</a:t>
              </a:r>
              <a:endParaRPr lang="en-US" sz="1100" b="1"/>
            </a:p>
          </p:txBody>
        </p:sp>
        <p:pic>
          <p:nvPicPr>
            <p:cNvPr id="49" name="Picture 48">
              <a:extLst>
                <a:ext uri="{FF2B5EF4-FFF2-40B4-BE49-F238E27FC236}">
                  <a16:creationId xmlns:a16="http://schemas.microsoft.com/office/drawing/2014/main" id="{F5A61092-D6D1-49C3-84CE-1E32CAF18F94}"/>
                </a:ext>
              </a:extLst>
            </p:cNvPr>
            <p:cNvPicPr>
              <a:picLocks noChangeAspect="1"/>
            </p:cNvPicPr>
            <p:nvPr/>
          </p:nvPicPr>
          <p:blipFill>
            <a:blip r:embed="rId26"/>
            <a:stretch>
              <a:fillRect/>
            </a:stretch>
          </p:blipFill>
          <p:spPr>
            <a:xfrm>
              <a:off x="3433294" y="1758399"/>
              <a:ext cx="580910" cy="580910"/>
            </a:xfrm>
            <a:prstGeom prst="rect">
              <a:avLst/>
            </a:prstGeom>
            <a:effectLst>
              <a:outerShdw blurRad="50800" dist="38100" algn="l" rotWithShape="0">
                <a:prstClr val="black">
                  <a:alpha val="40000"/>
                </a:prstClr>
              </a:outerShdw>
            </a:effectLst>
            <a:scene3d>
              <a:camera prst="orthographicFront"/>
              <a:lightRig rig="threePt" dir="t"/>
            </a:scene3d>
            <a:sp3d/>
          </p:spPr>
        </p:pic>
      </p:grpSp>
      <p:grpSp>
        <p:nvGrpSpPr>
          <p:cNvPr id="51" name="Group 50">
            <a:extLst>
              <a:ext uri="{FF2B5EF4-FFF2-40B4-BE49-F238E27FC236}">
                <a16:creationId xmlns:a16="http://schemas.microsoft.com/office/drawing/2014/main" id="{C19FD0F8-0544-49B7-ADE5-03A52AAC967B}"/>
              </a:ext>
            </a:extLst>
          </p:cNvPr>
          <p:cNvGrpSpPr/>
          <p:nvPr/>
        </p:nvGrpSpPr>
        <p:grpSpPr>
          <a:xfrm>
            <a:off x="6341632" y="1664873"/>
            <a:ext cx="2361050" cy="755042"/>
            <a:chOff x="6195094" y="1681825"/>
            <a:chExt cx="2361050" cy="755042"/>
          </a:xfrm>
        </p:grpSpPr>
        <p:sp>
          <p:nvSpPr>
            <p:cNvPr id="52" name="Rectangle: Rounded Corners 51">
              <a:extLst>
                <a:ext uri="{FF2B5EF4-FFF2-40B4-BE49-F238E27FC236}">
                  <a16:creationId xmlns:a16="http://schemas.microsoft.com/office/drawing/2014/main" id="{C9ECF9F5-1F0A-4323-86DA-616E79867377}"/>
                </a:ext>
              </a:extLst>
            </p:cNvPr>
            <p:cNvSpPr/>
            <p:nvPr/>
          </p:nvSpPr>
          <p:spPr bwMode="gray">
            <a:xfrm>
              <a:off x="6195095" y="1681826"/>
              <a:ext cx="2340000" cy="683041"/>
            </a:xfrm>
            <a:prstGeom prst="roundRect">
              <a:avLst>
                <a:gd name="adj" fmla="val 2476"/>
              </a:avLst>
            </a:prstGeom>
            <a:solidFill>
              <a:schemeClr val="bg1"/>
            </a:solidFill>
            <a:ln w="6350" algn="ctr">
              <a:solidFill>
                <a:schemeClr val="tx1"/>
              </a:solidFill>
              <a:miter lim="800000"/>
              <a:headEnd/>
              <a:tailEnd/>
            </a:ln>
            <a:scene3d>
              <a:camera prst="orthographicFront"/>
              <a:lightRig rig="threePt" dir="t"/>
            </a:scene3d>
            <a:sp3d/>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mn-lt"/>
                <a:ea typeface="Arial Unicode MS" pitchFamily="34" charset="-128"/>
                <a:cs typeface="Arial Unicode MS" pitchFamily="34" charset="-128"/>
              </a:endParaRPr>
            </a:p>
          </p:txBody>
        </p:sp>
        <p:sp>
          <p:nvSpPr>
            <p:cNvPr id="53" name="Text Placeholder 3">
              <a:extLst>
                <a:ext uri="{FF2B5EF4-FFF2-40B4-BE49-F238E27FC236}">
                  <a16:creationId xmlns:a16="http://schemas.microsoft.com/office/drawing/2014/main" id="{30FE7B3A-91D4-4078-A5A8-2D0BA619AE79}"/>
                </a:ext>
              </a:extLst>
            </p:cNvPr>
            <p:cNvSpPr txBox="1">
              <a:spLocks/>
            </p:cNvSpPr>
            <p:nvPr/>
          </p:nvSpPr>
          <p:spPr bwMode="black">
            <a:xfrm>
              <a:off x="6195095" y="1681825"/>
              <a:ext cx="2361049" cy="698932"/>
            </a:xfrm>
            <a:prstGeom prst="rect">
              <a:avLst/>
            </a:prstGeom>
            <a:scene3d>
              <a:camera prst="orthographicFront"/>
              <a:lightRig rig="threePt" dir="t"/>
            </a:scene3d>
            <a:sp3d/>
          </p:spPr>
          <p:txBody>
            <a:bodyPr vert="horz" lIns="72000" tIns="36000" rIns="72000" bIns="3600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lnSpc>
                  <a:spcPct val="114000"/>
                </a:lnSpc>
              </a:pPr>
              <a:endParaRPr lang="en-US" sz="1200" b="1">
                <a:solidFill>
                  <a:schemeClr val="accent1"/>
                </a:solidFill>
              </a:endParaRPr>
            </a:p>
          </p:txBody>
        </p:sp>
        <p:pic>
          <p:nvPicPr>
            <p:cNvPr id="54" name="Picture 53">
              <a:extLst>
                <a:ext uri="{FF2B5EF4-FFF2-40B4-BE49-F238E27FC236}">
                  <a16:creationId xmlns:a16="http://schemas.microsoft.com/office/drawing/2014/main" id="{5072F11B-6106-4BE3-937B-FF02CD973D61}"/>
                </a:ext>
              </a:extLst>
            </p:cNvPr>
            <p:cNvPicPr>
              <a:picLocks noChangeAspect="1"/>
            </p:cNvPicPr>
            <p:nvPr/>
          </p:nvPicPr>
          <p:blipFill>
            <a:blip r:embed="rId27"/>
            <a:stretch>
              <a:fillRect/>
            </a:stretch>
          </p:blipFill>
          <p:spPr>
            <a:xfrm>
              <a:off x="6229066" y="1758399"/>
              <a:ext cx="634259" cy="634259"/>
            </a:xfrm>
            <a:prstGeom prst="rect">
              <a:avLst/>
            </a:prstGeom>
            <a:effectLst>
              <a:outerShdw blurRad="50800" dist="38100" algn="l" rotWithShape="0">
                <a:prstClr val="black">
                  <a:alpha val="40000"/>
                </a:prstClr>
              </a:outerShdw>
            </a:effectLst>
            <a:scene3d>
              <a:camera prst="orthographicFront"/>
              <a:lightRig rig="threePt" dir="t"/>
            </a:scene3d>
            <a:sp3d/>
          </p:spPr>
        </p:pic>
        <p:sp>
          <p:nvSpPr>
            <p:cNvPr id="55" name="TextBox 54">
              <a:extLst>
                <a:ext uri="{FF2B5EF4-FFF2-40B4-BE49-F238E27FC236}">
                  <a16:creationId xmlns:a16="http://schemas.microsoft.com/office/drawing/2014/main" id="{5655FA45-794A-4D74-A8BD-DB0FC5A238F2}"/>
                </a:ext>
              </a:extLst>
            </p:cNvPr>
            <p:cNvSpPr txBox="1"/>
            <p:nvPr/>
          </p:nvSpPr>
          <p:spPr>
            <a:xfrm>
              <a:off x="6897104" y="1834543"/>
              <a:ext cx="1530626" cy="403508"/>
            </a:xfrm>
            <a:prstGeom prst="rect">
              <a:avLst/>
            </a:prstGeom>
            <a:noFill/>
            <a:scene3d>
              <a:camera prst="orthographicFront"/>
              <a:lightRig rig="threePt" dir="t"/>
            </a:scene3d>
            <a:sp3d/>
          </p:spPr>
          <p:txBody>
            <a:bodyPr wrap="square" lIns="0" tIns="0" rIns="0" bIns="0" rtlCol="0">
              <a:spAutoFit/>
            </a:bodyPr>
            <a:lstStyle/>
            <a:p>
              <a:pPr>
                <a:lnSpc>
                  <a:spcPct val="114000"/>
                </a:lnSpc>
              </a:pPr>
              <a:r>
                <a:rPr lang="en-US" sz="1200" b="1"/>
                <a:t>Digital support </a:t>
              </a:r>
              <a:br>
                <a:rPr lang="en-US" sz="1200" b="1"/>
              </a:br>
              <a:r>
                <a:rPr lang="en-US" sz="1200" b="1"/>
                <a:t>experience</a:t>
              </a:r>
              <a:endParaRPr lang="en-US" sz="1200" b="1">
                <a:solidFill>
                  <a:schemeClr val="accent1"/>
                </a:solidFill>
              </a:endParaRPr>
            </a:p>
          </p:txBody>
        </p:sp>
        <p:sp>
          <p:nvSpPr>
            <p:cNvPr id="72" name="Rectangle 71">
              <a:extLst>
                <a:ext uri="{FF2B5EF4-FFF2-40B4-BE49-F238E27FC236}">
                  <a16:creationId xmlns:a16="http://schemas.microsoft.com/office/drawing/2014/main" id="{EE8F4CD1-FB37-405F-8F2D-AAD5D44F45A9}"/>
                </a:ext>
              </a:extLst>
            </p:cNvPr>
            <p:cNvSpPr/>
            <p:nvPr/>
          </p:nvSpPr>
          <p:spPr bwMode="gray">
            <a:xfrm>
              <a:off x="6195094" y="2364867"/>
              <a:ext cx="2340000" cy="72000"/>
            </a:xfrm>
            <a:prstGeom prst="rect">
              <a:avLst/>
            </a:prstGeom>
            <a:solidFill>
              <a:srgbClr val="A8A340"/>
            </a:solidFill>
            <a:ln w="6350" algn="ctr">
              <a:noFill/>
              <a:miter lim="800000"/>
              <a:headEnd/>
              <a:tailEnd/>
            </a:ln>
            <a:scene3d>
              <a:camera prst="orthographicFront"/>
              <a:lightRig rig="threePt" dir="t"/>
            </a:scene3d>
            <a:sp3d/>
          </p:spPr>
          <p:txBody>
            <a:bodyPr lIns="89979" tIns="71983" rIns="89979" bIns="71983" rtlCol="0" anchor="ctr"/>
            <a:lstStyle/>
            <a:p>
              <a:pPr algn="ctr" defTabSz="914217" fontAlgn="base">
                <a:spcBef>
                  <a:spcPct val="50000"/>
                </a:spcBef>
                <a:spcAft>
                  <a:spcPct val="0"/>
                </a:spcAft>
                <a:buClr>
                  <a:srgbClr val="F0AB00"/>
                </a:buClr>
                <a:buSzPct val="80000"/>
              </a:pPr>
              <a:endParaRPr lang="de-DE" sz="1800" kern="0">
                <a:ea typeface="Arial Unicode MS" pitchFamily="34" charset="-128"/>
                <a:cs typeface="Arial Unicode MS" pitchFamily="34" charset="-128"/>
              </a:endParaRPr>
            </a:p>
          </p:txBody>
        </p:sp>
      </p:grpSp>
      <p:grpSp>
        <p:nvGrpSpPr>
          <p:cNvPr id="5" name="Group 4">
            <a:extLst>
              <a:ext uri="{FF2B5EF4-FFF2-40B4-BE49-F238E27FC236}">
                <a16:creationId xmlns:a16="http://schemas.microsoft.com/office/drawing/2014/main" id="{DB7341BD-8AD5-4C14-8C5C-5C50B4A1E7B4}"/>
              </a:ext>
            </a:extLst>
          </p:cNvPr>
          <p:cNvGrpSpPr/>
          <p:nvPr/>
        </p:nvGrpSpPr>
        <p:grpSpPr>
          <a:xfrm>
            <a:off x="9159815" y="1661978"/>
            <a:ext cx="2361049" cy="757937"/>
            <a:chOff x="9123340" y="1681825"/>
            <a:chExt cx="2361049" cy="757937"/>
          </a:xfrm>
        </p:grpSpPr>
        <p:sp>
          <p:nvSpPr>
            <p:cNvPr id="73" name="Rectangle: Rounded Corners 72">
              <a:extLst>
                <a:ext uri="{FF2B5EF4-FFF2-40B4-BE49-F238E27FC236}">
                  <a16:creationId xmlns:a16="http://schemas.microsoft.com/office/drawing/2014/main" id="{A0850906-BF44-4E47-A8D7-0E3D2A57D478}"/>
                </a:ext>
              </a:extLst>
            </p:cNvPr>
            <p:cNvSpPr/>
            <p:nvPr/>
          </p:nvSpPr>
          <p:spPr bwMode="gray">
            <a:xfrm>
              <a:off x="9123340" y="1681826"/>
              <a:ext cx="2340000" cy="683041"/>
            </a:xfrm>
            <a:prstGeom prst="roundRect">
              <a:avLst>
                <a:gd name="adj" fmla="val 2476"/>
              </a:avLst>
            </a:prstGeom>
            <a:solidFill>
              <a:schemeClr val="bg1"/>
            </a:solidFill>
            <a:ln w="6350" algn="ctr">
              <a:solidFill>
                <a:schemeClr val="tx1"/>
              </a:solidFill>
              <a:miter lim="800000"/>
              <a:headEnd/>
              <a:tailEnd/>
            </a:ln>
            <a:scene3d>
              <a:camera prst="orthographicFront"/>
              <a:lightRig rig="threePt" dir="t"/>
            </a:scene3d>
            <a:sp3d/>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mn-lt"/>
                <a:ea typeface="Arial Unicode MS" pitchFamily="34" charset="-128"/>
                <a:cs typeface="Arial Unicode MS" pitchFamily="34" charset="-128"/>
              </a:endParaRPr>
            </a:p>
          </p:txBody>
        </p:sp>
        <p:sp>
          <p:nvSpPr>
            <p:cNvPr id="74" name="Text Placeholder 3">
              <a:extLst>
                <a:ext uri="{FF2B5EF4-FFF2-40B4-BE49-F238E27FC236}">
                  <a16:creationId xmlns:a16="http://schemas.microsoft.com/office/drawing/2014/main" id="{E00B4317-46D1-4C02-9841-80A15BF68DC7}"/>
                </a:ext>
              </a:extLst>
            </p:cNvPr>
            <p:cNvSpPr txBox="1">
              <a:spLocks/>
            </p:cNvSpPr>
            <p:nvPr/>
          </p:nvSpPr>
          <p:spPr bwMode="black">
            <a:xfrm>
              <a:off x="9123340" y="1681825"/>
              <a:ext cx="2361049" cy="698932"/>
            </a:xfrm>
            <a:prstGeom prst="rect">
              <a:avLst/>
            </a:prstGeom>
            <a:scene3d>
              <a:camera prst="orthographicFront"/>
              <a:lightRig rig="threePt" dir="t"/>
            </a:scene3d>
            <a:sp3d/>
          </p:spPr>
          <p:txBody>
            <a:bodyPr vert="horz" lIns="72000" tIns="36000" rIns="72000" bIns="3600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7550"/>
              <a:endParaRPr lang="en-US" sz="1200" b="1"/>
            </a:p>
          </p:txBody>
        </p:sp>
        <p:pic>
          <p:nvPicPr>
            <p:cNvPr id="86" name="Picture 85">
              <a:extLst>
                <a:ext uri="{FF2B5EF4-FFF2-40B4-BE49-F238E27FC236}">
                  <a16:creationId xmlns:a16="http://schemas.microsoft.com/office/drawing/2014/main" id="{CC84A4D6-A013-4AAB-9881-FBBB666CEFCE}"/>
                </a:ext>
              </a:extLst>
            </p:cNvPr>
            <p:cNvPicPr>
              <a:picLocks noChangeAspect="1"/>
            </p:cNvPicPr>
            <p:nvPr/>
          </p:nvPicPr>
          <p:blipFill>
            <a:blip r:embed="rId28"/>
            <a:stretch>
              <a:fillRect/>
            </a:stretch>
          </p:blipFill>
          <p:spPr>
            <a:xfrm>
              <a:off x="9157119" y="1725221"/>
              <a:ext cx="615646" cy="615646"/>
            </a:xfrm>
            <a:prstGeom prst="rect">
              <a:avLst/>
            </a:prstGeom>
            <a:effectLst>
              <a:outerShdw blurRad="50800" dist="38100" algn="l" rotWithShape="0">
                <a:prstClr val="black">
                  <a:alpha val="40000"/>
                </a:prstClr>
              </a:outerShdw>
            </a:effectLst>
            <a:scene3d>
              <a:camera prst="orthographicFront"/>
              <a:lightRig rig="threePt" dir="t"/>
            </a:scene3d>
            <a:sp3d/>
          </p:spPr>
        </p:pic>
        <p:sp>
          <p:nvSpPr>
            <p:cNvPr id="87" name="TextBox 86">
              <a:extLst>
                <a:ext uri="{FF2B5EF4-FFF2-40B4-BE49-F238E27FC236}">
                  <a16:creationId xmlns:a16="http://schemas.microsoft.com/office/drawing/2014/main" id="{24B93107-4205-42DE-9A28-6239B1EAE405}"/>
                </a:ext>
              </a:extLst>
            </p:cNvPr>
            <p:cNvSpPr txBox="1"/>
            <p:nvPr/>
          </p:nvSpPr>
          <p:spPr>
            <a:xfrm>
              <a:off x="9772765" y="1926845"/>
              <a:ext cx="1633172" cy="193002"/>
            </a:xfrm>
            <a:prstGeom prst="rect">
              <a:avLst/>
            </a:prstGeom>
            <a:noFill/>
            <a:scene3d>
              <a:camera prst="orthographicFront"/>
              <a:lightRig rig="threePt" dir="t"/>
            </a:scene3d>
            <a:sp3d/>
          </p:spPr>
          <p:txBody>
            <a:bodyPr wrap="square" lIns="0" tIns="0" rIns="0" bIns="0" rtlCol="0">
              <a:spAutoFit/>
            </a:bodyPr>
            <a:lstStyle/>
            <a:p>
              <a:pPr>
                <a:lnSpc>
                  <a:spcPct val="114000"/>
                </a:lnSpc>
              </a:pPr>
              <a:r>
                <a:rPr lang="en-US" sz="1200" b="1"/>
                <a:t>AI / Machine Learning</a:t>
              </a:r>
              <a:endParaRPr lang="en-US" sz="1200" b="1">
                <a:solidFill>
                  <a:schemeClr val="accent1"/>
                </a:solidFill>
              </a:endParaRPr>
            </a:p>
          </p:txBody>
        </p:sp>
        <p:sp>
          <p:nvSpPr>
            <p:cNvPr id="88" name="Rectangle 87">
              <a:extLst>
                <a:ext uri="{FF2B5EF4-FFF2-40B4-BE49-F238E27FC236}">
                  <a16:creationId xmlns:a16="http://schemas.microsoft.com/office/drawing/2014/main" id="{5C4D9DE6-5483-4FA8-B135-B3AB98B4681D}"/>
                </a:ext>
              </a:extLst>
            </p:cNvPr>
            <p:cNvSpPr/>
            <p:nvPr/>
          </p:nvSpPr>
          <p:spPr bwMode="gray">
            <a:xfrm>
              <a:off x="9123340" y="2367762"/>
              <a:ext cx="2340000" cy="72000"/>
            </a:xfrm>
            <a:prstGeom prst="rect">
              <a:avLst/>
            </a:prstGeom>
            <a:solidFill>
              <a:srgbClr val="F0AB00"/>
            </a:solidFill>
            <a:ln w="6350" algn="ctr">
              <a:noFill/>
              <a:miter lim="800000"/>
              <a:headEnd/>
              <a:tailEnd/>
            </a:ln>
            <a:scene3d>
              <a:camera prst="orthographicFront"/>
              <a:lightRig rig="threePt" dir="t"/>
            </a:scene3d>
            <a:sp3d/>
          </p:spPr>
          <p:txBody>
            <a:bodyPr lIns="89979" tIns="71983" rIns="89979" bIns="71983" rtlCol="0" anchor="ctr"/>
            <a:lstStyle/>
            <a:p>
              <a:pPr algn="ctr" defTabSz="914217" fontAlgn="base">
                <a:spcBef>
                  <a:spcPct val="50000"/>
                </a:spcBef>
                <a:spcAft>
                  <a:spcPct val="0"/>
                </a:spcAft>
                <a:buClr>
                  <a:srgbClr val="F0AB00"/>
                </a:buClr>
                <a:buSzPct val="80000"/>
              </a:pPr>
              <a:endParaRPr lang="de-DE" sz="1800" kern="0">
                <a:ea typeface="Arial Unicode MS" pitchFamily="34" charset="-128"/>
                <a:cs typeface="Arial Unicode MS" pitchFamily="34" charset="-128"/>
              </a:endParaRPr>
            </a:p>
          </p:txBody>
        </p:sp>
      </p:grpSp>
    </p:spTree>
    <p:extLst>
      <p:ext uri="{BB962C8B-B14F-4D97-AF65-F5344CB8AC3E}">
        <p14:creationId xmlns:p14="http://schemas.microsoft.com/office/powerpoint/2010/main" val="644621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7">
            <a:extLst>
              <a:ext uri="{FF2B5EF4-FFF2-40B4-BE49-F238E27FC236}">
                <a16:creationId xmlns:a16="http://schemas.microsoft.com/office/drawing/2014/main" id="{F1F04328-80C2-4588-A219-C9E69C8E6E9C}"/>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3572" b="3572"/>
          <a:stretch>
            <a:fillRect/>
          </a:stretch>
        </p:blipFill>
        <p:spPr>
          <a:xfrm>
            <a:off x="0" y="0"/>
            <a:ext cx="4546600" cy="6858000"/>
          </a:xfrm>
          <a:effectLst/>
          <a:scene3d>
            <a:camera prst="orthographicFront"/>
            <a:lightRig rig="threePt" dir="t"/>
          </a:scene3d>
          <a:sp3d>
            <a:bevelT/>
          </a:sp3d>
        </p:spPr>
      </p:pic>
      <p:sp>
        <p:nvSpPr>
          <p:cNvPr id="299" name="Title 298">
            <a:extLst>
              <a:ext uri="{FF2B5EF4-FFF2-40B4-BE49-F238E27FC236}">
                <a16:creationId xmlns:a16="http://schemas.microsoft.com/office/drawing/2014/main" id="{C07B5653-BF35-41A5-BFB2-80C55EEF4CFC}"/>
              </a:ext>
            </a:extLst>
          </p:cNvPr>
          <p:cNvSpPr>
            <a:spLocks noGrp="1"/>
          </p:cNvSpPr>
          <p:nvPr>
            <p:ph type="title"/>
          </p:nvPr>
        </p:nvSpPr>
        <p:spPr/>
        <p:txBody>
          <a:bodyPr/>
          <a:lstStyle/>
          <a:p>
            <a:r>
              <a:rPr lang="de-DE" dirty="0">
                <a:solidFill>
                  <a:srgbClr val="363E43"/>
                </a:solidFill>
              </a:rPr>
              <a:t>Collaboration</a:t>
            </a:r>
            <a:endParaRPr lang="en-US" dirty="0">
              <a:solidFill>
                <a:srgbClr val="363E43"/>
              </a:solidFill>
            </a:endParaRPr>
          </a:p>
        </p:txBody>
      </p:sp>
      <p:pic>
        <p:nvPicPr>
          <p:cNvPr id="3" name="Picture Placeholder 2">
            <a:extLst>
              <a:ext uri="{FF2B5EF4-FFF2-40B4-BE49-F238E27FC236}">
                <a16:creationId xmlns:a16="http://schemas.microsoft.com/office/drawing/2014/main" id="{014D4994-0B26-4427-97FF-136A9F198A27}"/>
              </a:ext>
            </a:extLst>
          </p:cNvPr>
          <p:cNvPicPr>
            <a:picLocks noGrp="1" noChangeAspect="1"/>
          </p:cNvPicPr>
          <p:nvPr>
            <p:ph type="pic" sz="quarter" idx="10"/>
          </p:nvPr>
        </p:nvPicPr>
        <p:blipFill>
          <a:blip r:embed="rId4"/>
          <a:srcRect l="63" r="63"/>
          <a:stretch>
            <a:fillRect/>
          </a:stretch>
        </p:blipFill>
        <p:spPr>
          <a:effectLst>
            <a:outerShdw blurRad="50800" dist="38100" algn="l" rotWithShape="0">
              <a:prstClr val="black">
                <a:alpha val="40000"/>
              </a:prstClr>
            </a:outerShdw>
          </a:effectLst>
        </p:spPr>
      </p:pic>
      <p:sp>
        <p:nvSpPr>
          <p:cNvPr id="301" name="Text Placeholder 300">
            <a:extLst>
              <a:ext uri="{FF2B5EF4-FFF2-40B4-BE49-F238E27FC236}">
                <a16:creationId xmlns:a16="http://schemas.microsoft.com/office/drawing/2014/main" id="{3D4E72E1-034E-443A-AC66-A9A44D9D17CC}"/>
              </a:ext>
            </a:extLst>
          </p:cNvPr>
          <p:cNvSpPr>
            <a:spLocks noGrp="1"/>
          </p:cNvSpPr>
          <p:nvPr>
            <p:ph type="body" sz="quarter" idx="11"/>
          </p:nvPr>
        </p:nvSpPr>
        <p:spPr>
          <a:xfrm>
            <a:off x="6227509" y="1010332"/>
            <a:ext cx="5461691" cy="738664"/>
          </a:xfrm>
        </p:spPr>
        <p:txBody>
          <a:bodyPr/>
          <a:lstStyle/>
          <a:p>
            <a:r>
              <a:rPr lang="en-US" dirty="0">
                <a:solidFill>
                  <a:srgbClr val="363E43"/>
                </a:solidFill>
              </a:rPr>
              <a:t>As part of SAP Enterprise Support you have access to multiple collaborative resources, that have a defining impact on your success.</a:t>
            </a:r>
            <a:endParaRPr lang="en-US" dirty="0"/>
          </a:p>
        </p:txBody>
      </p:sp>
      <p:sp>
        <p:nvSpPr>
          <p:cNvPr id="302" name="Text Placeholder 301">
            <a:extLst>
              <a:ext uri="{FF2B5EF4-FFF2-40B4-BE49-F238E27FC236}">
                <a16:creationId xmlns:a16="http://schemas.microsoft.com/office/drawing/2014/main" id="{AD946119-F713-41D3-9D8A-1439364F3F5E}"/>
              </a:ext>
            </a:extLst>
          </p:cNvPr>
          <p:cNvSpPr>
            <a:spLocks noGrp="1"/>
          </p:cNvSpPr>
          <p:nvPr>
            <p:ph type="body" sz="quarter" idx="12"/>
          </p:nvPr>
        </p:nvSpPr>
        <p:spPr>
          <a:xfrm>
            <a:off x="5018088" y="2623730"/>
            <a:ext cx="6671112" cy="2516073"/>
          </a:xfrm>
        </p:spPr>
        <p:txBody>
          <a:bodyPr/>
          <a:lstStyle/>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Leverage expert access through collaborative social communities</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Get in touch with SAP experts 24x7, e.g. via the </a:t>
            </a:r>
            <a:r>
              <a:rPr lang="en-US" dirty="0">
                <a:solidFill>
                  <a:srgbClr val="363E43"/>
                </a:solidFill>
              </a:rPr>
              <a:t>SAP ONE Support Launchpad</a:t>
            </a:r>
            <a:endParaRPr lang="en-US" kern="0" dirty="0">
              <a:solidFill>
                <a:srgbClr val="363E43"/>
              </a:solidFill>
              <a:ea typeface="Arial Unicode MS" pitchFamily="34" charset="-128"/>
              <a:cs typeface="Arial Unicode MS" pitchFamily="34" charset="-128"/>
            </a:endParaRP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Benefit from targeted reports and analyses</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Rely on functional and technical expertise on key areas</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Benefit from advice on the right support deliverables and assets</a:t>
            </a:r>
          </a:p>
          <a:p>
            <a:pPr marL="285750" lvl="1" indent="-285750" defTabSz="914217" fontAlgn="base">
              <a:spcBef>
                <a:spcPts val="960"/>
              </a:spcBef>
              <a:spcAft>
                <a:spcPct val="0"/>
              </a:spcAft>
              <a:buSzPct val="80000"/>
              <a:buFont typeface="Arial" panose="020B0604020202020204" pitchFamily="34" charset="0"/>
              <a:buChar char="•"/>
              <a:defRPr/>
            </a:pPr>
            <a:r>
              <a:rPr lang="en-US" kern="0" dirty="0">
                <a:solidFill>
                  <a:srgbClr val="363E43"/>
                </a:solidFill>
                <a:ea typeface="Arial Unicode MS" pitchFamily="34" charset="-128"/>
                <a:cs typeface="Arial Unicode MS" pitchFamily="34" charset="-128"/>
              </a:rPr>
              <a:t>Get help to drive innovations</a:t>
            </a:r>
          </a:p>
        </p:txBody>
      </p:sp>
      <p:sp>
        <p:nvSpPr>
          <p:cNvPr id="303" name="Text Placeholder 302">
            <a:extLst>
              <a:ext uri="{FF2B5EF4-FFF2-40B4-BE49-F238E27FC236}">
                <a16:creationId xmlns:a16="http://schemas.microsoft.com/office/drawing/2014/main" id="{AD24EB30-AE29-4DE1-92BB-CE3A0332FA39}"/>
              </a:ext>
            </a:extLst>
          </p:cNvPr>
          <p:cNvSpPr>
            <a:spLocks noGrp="1"/>
          </p:cNvSpPr>
          <p:nvPr>
            <p:ph type="body" sz="quarter" idx="13"/>
          </p:nvPr>
        </p:nvSpPr>
        <p:spPr>
          <a:noFill/>
        </p:spPr>
        <p:txBody>
          <a:bodyPr anchor="ctr"/>
          <a:lstStyle/>
          <a:p>
            <a:r>
              <a:rPr lang="en-US" kern="0" dirty="0">
                <a:solidFill>
                  <a:srgbClr val="FFFFFF"/>
                </a:solidFill>
                <a:ea typeface="Arial Unicode MS" pitchFamily="34" charset="-128"/>
                <a:cs typeface="Arial Unicode MS" pitchFamily="34" charset="-128"/>
              </a:rPr>
              <a:t>I want to </a:t>
            </a:r>
            <a:r>
              <a:rPr lang="en-US" kern="0" dirty="0">
                <a:ea typeface="Arial Unicode MS" pitchFamily="34" charset="-128"/>
                <a:cs typeface="Arial Unicode MS" pitchFamily="34" charset="-128"/>
              </a:rPr>
              <a:t>get </a:t>
            </a:r>
            <a:r>
              <a:rPr lang="en-US" kern="0" dirty="0">
                <a:solidFill>
                  <a:schemeClr val="accent1"/>
                </a:solidFill>
                <a:ea typeface="Arial Unicode MS" pitchFamily="34" charset="-128"/>
                <a:cs typeface="Arial Unicode MS" pitchFamily="34" charset="-128"/>
              </a:rPr>
              <a:t>guidance </a:t>
            </a:r>
            <a:r>
              <a:rPr lang="en-US" kern="0" dirty="0">
                <a:ea typeface="Arial Unicode MS" pitchFamily="34" charset="-128"/>
                <a:cs typeface="Arial Unicode MS" pitchFamily="34" charset="-128"/>
              </a:rPr>
              <a:t>from SAP to help me realize more value from my investment.”</a:t>
            </a:r>
            <a:endParaRPr lang="en-US" dirty="0"/>
          </a:p>
        </p:txBody>
      </p:sp>
      <p:sp>
        <p:nvSpPr>
          <p:cNvPr id="8" name="Rectangle 7">
            <a:extLst>
              <a:ext uri="{FF2B5EF4-FFF2-40B4-BE49-F238E27FC236}">
                <a16:creationId xmlns:a16="http://schemas.microsoft.com/office/drawing/2014/main" id="{6F690068-05AA-4CCA-A31A-4FA15192A96A}"/>
              </a:ext>
            </a:extLst>
          </p:cNvPr>
          <p:cNvSpPr/>
          <p:nvPr/>
        </p:nvSpPr>
        <p:spPr bwMode="gray">
          <a:xfrm>
            <a:off x="4836601" y="6431250"/>
            <a:ext cx="6282782" cy="151034"/>
          </a:xfrm>
          <a:prstGeom prst="rect">
            <a:avLst/>
          </a:prstGeom>
          <a:solidFill>
            <a:schemeClr val="bg1"/>
          </a:solidFill>
          <a:ln w="6350" algn="ctr">
            <a:noFill/>
            <a:miter lim="800000"/>
            <a:headEnd/>
            <a:tailEnd/>
          </a:ln>
        </p:spPr>
        <p:txBody>
          <a:bodyPr lIns="0" tIns="0" rIns="0" bIns="0" rtlCol="0" anchor="ctr"/>
          <a:lstStyle/>
          <a:p>
            <a:r>
              <a:rPr lang="en-US" sz="1000" kern="0" dirty="0">
                <a:solidFill>
                  <a:srgbClr val="363E43"/>
                </a:solidFill>
              </a:rPr>
              <a:t>Further information on how to enable the Intelligent Enterprise with SAP Enterprise Support can be found within this </a:t>
            </a:r>
            <a:r>
              <a:rPr lang="en-US" sz="1000" kern="0" dirty="0">
                <a:solidFill>
                  <a:srgbClr val="363E43"/>
                </a:solidFill>
                <a:hlinkClick r:id="rId5"/>
              </a:rPr>
              <a:t>brochure</a:t>
            </a:r>
            <a:endParaRPr lang="en-US" sz="1000" kern="0" dirty="0">
              <a:solidFill>
                <a:srgbClr val="666666"/>
              </a:solidFill>
              <a:ea typeface="Arial Unicode MS" pitchFamily="34" charset="-128"/>
              <a:cs typeface="Arial Unicode MS" pitchFamily="34" charset="-128"/>
            </a:endParaRPr>
          </a:p>
        </p:txBody>
      </p:sp>
    </p:spTree>
    <p:extLst>
      <p:ext uri="{BB962C8B-B14F-4D97-AF65-F5344CB8AC3E}">
        <p14:creationId xmlns:p14="http://schemas.microsoft.com/office/powerpoint/2010/main" val="609151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gray">
          <a:xfrm>
            <a:off x="1618726" y="1811284"/>
            <a:ext cx="9484802" cy="733363"/>
          </a:xfrm>
          <a:prstGeom prst="rect">
            <a:avLst/>
          </a:prstGeom>
          <a:noFill/>
          <a:ln w="19050" algn="ctr">
            <a:solidFill>
              <a:schemeClr val="bg1"/>
            </a:solidFill>
            <a:miter lim="800000"/>
            <a:headEnd/>
            <a:tailEnd/>
          </a:ln>
        </p:spPr>
        <p:txBody>
          <a:bodyPr lIns="75543" tIns="71966" rIns="75543" bIns="71966" anchor="t"/>
          <a:lstStyle/>
          <a:p>
            <a:pPr algn="ctr" defTabSz="767538">
              <a:spcBef>
                <a:spcPct val="50000"/>
              </a:spcBef>
              <a:buClr>
                <a:srgbClr val="F0AB00"/>
              </a:buClr>
              <a:buSzPct val="80000"/>
              <a:defRPr/>
            </a:pPr>
            <a:r>
              <a:rPr lang="en-US" sz="1800" b="1" kern="0" dirty="0">
                <a:solidFill>
                  <a:schemeClr val="accent1"/>
                </a:solidFill>
                <a:ea typeface="Arial Unicode MS" pitchFamily="34" charset="-128"/>
                <a:cs typeface="Arial Unicode MS" pitchFamily="34" charset="-128"/>
              </a:rPr>
              <a:t>Expert Chat </a:t>
            </a:r>
            <a:r>
              <a:rPr lang="en-US" sz="1400" kern="0" dirty="0">
                <a:ea typeface="Arial Unicode MS" pitchFamily="34" charset="-128"/>
                <a:cs typeface="Arial Unicode MS" pitchFamily="34" charset="-128"/>
              </a:rPr>
              <a:t>provides a live chat function that connects you to SAP technical support experts instantly.</a:t>
            </a:r>
            <a:endParaRPr lang="en-US" sz="1800" kern="0" dirty="0">
              <a:ea typeface="Arial Unicode MS" pitchFamily="34" charset="-128"/>
              <a:cs typeface="Arial Unicode MS" pitchFamily="34" charset="-128"/>
            </a:endParaRPr>
          </a:p>
        </p:txBody>
      </p:sp>
      <p:graphicFrame>
        <p:nvGraphicFramePr>
          <p:cNvPr id="2" name="Object 1" hidden="1"/>
          <p:cNvGraphicFramePr>
            <a:graphicFrameLocks noChangeAspect="1"/>
          </p:cNvGraphicFramePr>
          <p:nvPr>
            <p:custDataLst>
              <p:tags r:id="rId2"/>
            </p:custDataLst>
          </p:nvPr>
        </p:nvGraphicFramePr>
        <p:xfrm>
          <a:off x="4411" y="2383"/>
          <a:ext cx="1587" cy="1587"/>
        </p:xfrm>
        <a:graphic>
          <a:graphicData uri="http://schemas.openxmlformats.org/presentationml/2006/ole">
            <mc:AlternateContent xmlns:mc="http://schemas.openxmlformats.org/markup-compatibility/2006">
              <mc:Choice xmlns:v="urn:schemas-microsoft-com:vml" Requires="v">
                <p:oleObj spid="_x0000_s1048" name="think-cell Slide" r:id="rId5" imgW="360" imgH="360" progId="TCLayout.ActiveDocument.1">
                  <p:embed/>
                </p:oleObj>
              </mc:Choice>
              <mc:Fallback>
                <p:oleObj name="think-cell Slide" r:id="rId5" imgW="360" imgH="360" progId="TCLayout.ActiveDocument.1">
                  <p:embed/>
                  <p:pic>
                    <p:nvPicPr>
                      <p:cNvPr id="2" name="Object 1" hidden="1"/>
                      <p:cNvPicPr/>
                      <p:nvPr/>
                    </p:nvPicPr>
                    <p:blipFill>
                      <a:blip r:embed="rId6"/>
                      <a:stretch>
                        <a:fillRect/>
                      </a:stretch>
                    </p:blipFill>
                    <p:spPr>
                      <a:xfrm>
                        <a:off x="4411" y="2383"/>
                        <a:ext cx="1587" cy="1587"/>
                      </a:xfrm>
                      <a:prstGeom prst="rect">
                        <a:avLst/>
                      </a:prstGeom>
                    </p:spPr>
                  </p:pic>
                </p:oleObj>
              </mc:Fallback>
            </mc:AlternateContent>
          </a:graphicData>
        </a:graphic>
      </p:graphicFrame>
      <p:sp>
        <p:nvSpPr>
          <p:cNvPr id="51" name="Title 1"/>
          <p:cNvSpPr>
            <a:spLocks noGrp="1"/>
          </p:cNvSpPr>
          <p:nvPr>
            <p:ph type="title"/>
          </p:nvPr>
        </p:nvSpPr>
        <p:spPr>
          <a:xfrm>
            <a:off x="504533" y="479360"/>
            <a:ext cx="11296109" cy="646181"/>
          </a:xfrm>
        </p:spPr>
        <p:txBody>
          <a:bodyPr/>
          <a:lstStyle/>
          <a:p>
            <a:r>
              <a:rPr lang="en-US" dirty="0"/>
              <a:t>Real-time interaction</a:t>
            </a:r>
            <a:br>
              <a:rPr lang="en-US" dirty="0"/>
            </a:br>
            <a:r>
              <a:rPr lang="en-US" sz="1800" b="0" dirty="0"/>
              <a:t>Expert Chat</a:t>
            </a:r>
            <a:endParaRPr lang="en-US" b="0" dirty="0"/>
          </a:p>
        </p:txBody>
      </p:sp>
      <p:sp>
        <p:nvSpPr>
          <p:cNvPr id="33" name="Text Placeholder 342"/>
          <p:cNvSpPr txBox="1">
            <a:spLocks/>
          </p:cNvSpPr>
          <p:nvPr/>
        </p:nvSpPr>
        <p:spPr bwMode="gray">
          <a:xfrm>
            <a:off x="504533" y="3244144"/>
            <a:ext cx="2062111" cy="3082129"/>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pPr>
            <a:r>
              <a:rPr lang="en-US" sz="1100" dirty="0"/>
              <a:t>Live support from SAP experts for any technical</a:t>
            </a:r>
            <a:r>
              <a:rPr lang="en-US" sz="1100" dirty="0">
                <a:solidFill>
                  <a:srgbClr val="FF0000"/>
                </a:solidFill>
              </a:rPr>
              <a:t> </a:t>
            </a:r>
            <a:r>
              <a:rPr lang="en-US" sz="1100" dirty="0"/>
              <a:t>question</a:t>
            </a:r>
            <a:r>
              <a:rPr lang="en-US" sz="1100" dirty="0">
                <a:solidFill>
                  <a:srgbClr val="FF0000"/>
                </a:solidFill>
              </a:rPr>
              <a:t> </a:t>
            </a:r>
            <a:r>
              <a:rPr lang="en-US" sz="1100" dirty="0"/>
              <a:t>related to a product</a:t>
            </a:r>
          </a:p>
          <a:p>
            <a:pPr lvl="2" defTabSz="914034" fontAlgn="base">
              <a:lnSpc>
                <a:spcPct val="114000"/>
              </a:lnSpc>
              <a:spcBef>
                <a:spcPct val="50000"/>
              </a:spcBef>
              <a:spcAft>
                <a:spcPct val="0"/>
              </a:spcAft>
              <a:buFont typeface="Wingdings" panose="05000000000000000000" pitchFamily="2" charset="2"/>
              <a:buChar char="§"/>
            </a:pPr>
            <a:r>
              <a:rPr lang="en-US" sz="1100" dirty="0"/>
              <a:t>Improves support experience with real-time interaction</a:t>
            </a:r>
          </a:p>
          <a:p>
            <a:pPr lvl="2" defTabSz="914034" fontAlgn="base">
              <a:lnSpc>
                <a:spcPct val="114000"/>
              </a:lnSpc>
              <a:spcBef>
                <a:spcPct val="50000"/>
              </a:spcBef>
              <a:spcAft>
                <a:spcPct val="0"/>
              </a:spcAft>
              <a:buFont typeface="Wingdings" panose="05000000000000000000" pitchFamily="2" charset="2"/>
              <a:buChar char="§"/>
            </a:pPr>
            <a:r>
              <a:rPr lang="en-US" sz="1100" dirty="0"/>
              <a:t>Available for all support levels and almost all solutions</a:t>
            </a:r>
          </a:p>
          <a:p>
            <a:pPr lvl="2" defTabSz="914034" fontAlgn="base">
              <a:lnSpc>
                <a:spcPct val="114000"/>
              </a:lnSpc>
              <a:spcBef>
                <a:spcPct val="50000"/>
              </a:spcBef>
              <a:spcAft>
                <a:spcPct val="0"/>
              </a:spcAft>
              <a:buFont typeface="Wingdings" panose="05000000000000000000" pitchFamily="2" charset="2"/>
              <a:buChar char="§"/>
            </a:pPr>
            <a:r>
              <a:rPr lang="en-US" sz="1100" dirty="0"/>
              <a:t>For more information: </a:t>
            </a:r>
          </a:p>
          <a:p>
            <a:pPr lvl="3" defTabSz="914034" fontAlgn="base">
              <a:lnSpc>
                <a:spcPct val="114000"/>
              </a:lnSpc>
              <a:spcBef>
                <a:spcPct val="50000"/>
              </a:spcBef>
              <a:spcAft>
                <a:spcPct val="0"/>
              </a:spcAft>
              <a:buFont typeface="Arial" panose="020B0604020202020204" pitchFamily="34" charset="0"/>
              <a:buChar char="•"/>
            </a:pPr>
            <a:r>
              <a:rPr lang="en-US" sz="1100" dirty="0"/>
              <a:t>Learn more about </a:t>
            </a:r>
            <a:r>
              <a:rPr lang="en-US" sz="1100" dirty="0">
                <a:hlinkClick r:id="rId7"/>
              </a:rPr>
              <a:t>Expert Chat </a:t>
            </a:r>
            <a:r>
              <a:rPr lang="en-US" sz="1100" dirty="0"/>
              <a:t>on SAP Support Portal</a:t>
            </a:r>
          </a:p>
          <a:p>
            <a:pPr lvl="3" defTabSz="914034" fontAlgn="base">
              <a:lnSpc>
                <a:spcPct val="114000"/>
              </a:lnSpc>
              <a:spcBef>
                <a:spcPct val="50000"/>
              </a:spcBef>
              <a:spcAft>
                <a:spcPct val="0"/>
              </a:spcAft>
              <a:buFont typeface="Arial" panose="020B0604020202020204" pitchFamily="34" charset="0"/>
              <a:buChar char="•"/>
            </a:pPr>
            <a:r>
              <a:rPr lang="en-US" sz="1100" dirty="0">
                <a:hlinkClick r:id="rId8"/>
              </a:rPr>
              <a:t>Expert Chat video</a:t>
            </a:r>
            <a:endParaRPr lang="en-US" sz="1100" dirty="0"/>
          </a:p>
        </p:txBody>
      </p:sp>
      <p:sp>
        <p:nvSpPr>
          <p:cNvPr id="3" name="TextBox 2"/>
          <p:cNvSpPr txBox="1"/>
          <p:nvPr/>
        </p:nvSpPr>
        <p:spPr>
          <a:xfrm>
            <a:off x="1009749" y="2906863"/>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Overview</a:t>
            </a:r>
            <a:endParaRPr lang="de-DE" sz="1400" b="1" kern="0" dirty="0">
              <a:ea typeface="Arial Unicode MS" pitchFamily="34" charset="-128"/>
              <a:cs typeface="Arial Unicode MS" pitchFamily="34" charset="-128"/>
            </a:endParaRPr>
          </a:p>
        </p:txBody>
      </p:sp>
      <p:cxnSp>
        <p:nvCxnSpPr>
          <p:cNvPr id="10" name="Straight Connector 9"/>
          <p:cNvCxnSpPr/>
          <p:nvPr/>
        </p:nvCxnSpPr>
        <p:spPr>
          <a:xfrm>
            <a:off x="485227"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731452" y="2814680"/>
            <a:ext cx="1818232"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Preview</a:t>
            </a:r>
            <a:endParaRPr lang="de-DE" sz="1400" b="1" kern="0" dirty="0">
              <a:ea typeface="Arial Unicode MS" pitchFamily="34" charset="-128"/>
              <a:cs typeface="Arial Unicode MS" pitchFamily="34" charset="-128"/>
            </a:endParaRPr>
          </a:p>
        </p:txBody>
      </p:sp>
      <p:cxnSp>
        <p:nvCxnSpPr>
          <p:cNvPr id="26" name="Straight Connector 25"/>
          <p:cNvCxnSpPr/>
          <p:nvPr/>
        </p:nvCxnSpPr>
        <p:spPr>
          <a:xfrm>
            <a:off x="7269763" y="2737926"/>
            <a:ext cx="43264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342"/>
          <p:cNvSpPr txBox="1">
            <a:spLocks/>
          </p:cNvSpPr>
          <p:nvPr/>
        </p:nvSpPr>
        <p:spPr bwMode="gray">
          <a:xfrm>
            <a:off x="2750894" y="3244144"/>
            <a:ext cx="2062111" cy="3082135"/>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defRPr/>
            </a:pPr>
            <a:r>
              <a:rPr lang="en-US" sz="1100" dirty="0"/>
              <a:t>Connects you real-time with SAP support</a:t>
            </a:r>
          </a:p>
          <a:p>
            <a:pPr lvl="2" defTabSz="914034" fontAlgn="base">
              <a:lnSpc>
                <a:spcPct val="114000"/>
              </a:lnSpc>
              <a:spcBef>
                <a:spcPct val="50000"/>
              </a:spcBef>
              <a:spcAft>
                <a:spcPct val="0"/>
              </a:spcAft>
              <a:buFont typeface="Wingdings" panose="05000000000000000000" pitchFamily="2" charset="2"/>
              <a:buChar char="§"/>
              <a:defRPr/>
            </a:pPr>
            <a:r>
              <a:rPr lang="en-US" sz="1100" dirty="0"/>
              <a:t>Offers screen-sharing option</a:t>
            </a:r>
          </a:p>
          <a:p>
            <a:pPr lvl="2" defTabSz="914034" fontAlgn="base">
              <a:lnSpc>
                <a:spcPct val="114000"/>
              </a:lnSpc>
              <a:spcBef>
                <a:spcPct val="50000"/>
              </a:spcBef>
              <a:spcAft>
                <a:spcPct val="0"/>
              </a:spcAft>
              <a:buFont typeface="Wingdings" panose="05000000000000000000" pitchFamily="2" charset="2"/>
              <a:buChar char="§"/>
              <a:defRPr/>
            </a:pPr>
            <a:r>
              <a:rPr lang="en-US" sz="1100" dirty="0"/>
              <a:t>Provides access to the same technical experts</a:t>
            </a:r>
            <a:br>
              <a:rPr lang="en-US" sz="1100" dirty="0"/>
            </a:br>
            <a:r>
              <a:rPr lang="en-US" sz="1100" dirty="0"/>
              <a:t>as in the incident channel</a:t>
            </a:r>
          </a:p>
          <a:p>
            <a:pPr lvl="2" defTabSz="914034" fontAlgn="base">
              <a:lnSpc>
                <a:spcPct val="114000"/>
              </a:lnSpc>
              <a:spcBef>
                <a:spcPct val="50000"/>
              </a:spcBef>
              <a:spcAft>
                <a:spcPct val="0"/>
              </a:spcAft>
              <a:buFont typeface="Wingdings" panose="05000000000000000000" pitchFamily="2" charset="2"/>
              <a:buChar char="§"/>
              <a:defRPr/>
            </a:pPr>
            <a:r>
              <a:rPr lang="en-US" sz="1100" dirty="0"/>
              <a:t>Resolves incidents significantly faster than those </a:t>
            </a:r>
            <a:br>
              <a:rPr lang="en-US" sz="1100" dirty="0"/>
            </a:br>
            <a:r>
              <a:rPr lang="en-US" sz="1100" dirty="0"/>
              <a:t>reported through traditional SAP support channels</a:t>
            </a:r>
          </a:p>
          <a:p>
            <a:pPr lvl="2" defTabSz="914034" fontAlgn="base">
              <a:lnSpc>
                <a:spcPct val="114000"/>
              </a:lnSpc>
              <a:spcBef>
                <a:spcPct val="50000"/>
              </a:spcBef>
              <a:spcAft>
                <a:spcPct val="0"/>
              </a:spcAft>
              <a:buFont typeface="Wingdings" panose="05000000000000000000" pitchFamily="2" charset="2"/>
              <a:buChar char="§"/>
              <a:defRPr/>
            </a:pPr>
            <a:r>
              <a:rPr lang="en-US" sz="1100" dirty="0"/>
              <a:t>Offers quicker and more efficient issue resolution</a:t>
            </a:r>
          </a:p>
          <a:p>
            <a:pPr lvl="2" defTabSz="914034" fontAlgn="base">
              <a:lnSpc>
                <a:spcPct val="114000"/>
              </a:lnSpc>
              <a:spcBef>
                <a:spcPct val="50000"/>
              </a:spcBef>
              <a:spcAft>
                <a:spcPct val="0"/>
              </a:spcAft>
              <a:buFont typeface="Wingdings" panose="05000000000000000000" pitchFamily="2" charset="2"/>
              <a:buChar char="§"/>
              <a:defRPr/>
            </a:pPr>
            <a:r>
              <a:rPr lang="en-US" sz="1100" dirty="0"/>
              <a:t>Reduces your project and operational costs</a:t>
            </a:r>
          </a:p>
        </p:txBody>
      </p:sp>
      <p:sp>
        <p:nvSpPr>
          <p:cNvPr id="28" name="TextBox 27"/>
          <p:cNvSpPr txBox="1"/>
          <p:nvPr/>
        </p:nvSpPr>
        <p:spPr>
          <a:xfrm>
            <a:off x="3256110" y="2906863"/>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Benefits</a:t>
            </a:r>
            <a:endParaRPr lang="de-DE" sz="1400" b="1" kern="0" dirty="0">
              <a:ea typeface="Arial Unicode MS" pitchFamily="34" charset="-128"/>
              <a:cs typeface="Arial Unicode MS" pitchFamily="34" charset="-128"/>
            </a:endParaRPr>
          </a:p>
        </p:txBody>
      </p:sp>
      <p:cxnSp>
        <p:nvCxnSpPr>
          <p:cNvPr id="29" name="Straight Connector 28"/>
          <p:cNvCxnSpPr/>
          <p:nvPr/>
        </p:nvCxnSpPr>
        <p:spPr>
          <a:xfrm>
            <a:off x="2731588"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342"/>
          <p:cNvSpPr txBox="1">
            <a:spLocks/>
          </p:cNvSpPr>
          <p:nvPr/>
        </p:nvSpPr>
        <p:spPr bwMode="gray">
          <a:xfrm>
            <a:off x="4997254" y="3244143"/>
            <a:ext cx="2062112" cy="3339272"/>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defRPr/>
            </a:pPr>
            <a:r>
              <a:rPr lang="en-US" sz="1100" dirty="0"/>
              <a:t>Access Expert Chat through the </a:t>
            </a:r>
            <a:r>
              <a:rPr lang="en-US" sz="1100" dirty="0">
                <a:solidFill>
                  <a:srgbClr val="000000"/>
                </a:solidFill>
                <a:hlinkClick r:id="rId9"/>
              </a:rPr>
              <a:t>SAP ONE Support Launchpad</a:t>
            </a:r>
            <a:r>
              <a:rPr lang="en-US" sz="1100" dirty="0">
                <a:solidFill>
                  <a:srgbClr val="000000"/>
                </a:solidFill>
              </a:rPr>
              <a:t> (</a:t>
            </a:r>
            <a:r>
              <a:rPr lang="en-US" sz="1100" dirty="0"/>
              <a:t>several options):</a:t>
            </a:r>
          </a:p>
          <a:p>
            <a:pPr marL="408554" lvl="3" indent="-228554" defTabSz="914034" fontAlgn="base">
              <a:lnSpc>
                <a:spcPct val="114000"/>
              </a:lnSpc>
              <a:spcBef>
                <a:spcPct val="50000"/>
              </a:spcBef>
              <a:spcAft>
                <a:spcPct val="0"/>
              </a:spcAft>
              <a:buClr>
                <a:srgbClr val="FFC000"/>
              </a:buClr>
              <a:buFont typeface="+mj-lt"/>
              <a:buAutoNum type="alphaLcPeriod"/>
              <a:defRPr/>
            </a:pPr>
            <a:r>
              <a:rPr lang="en-US" sz="900" dirty="0"/>
              <a:t>Access through the Expert Chat tile on your SAP ONE Support Launchpad on the My Home screen. </a:t>
            </a:r>
          </a:p>
          <a:p>
            <a:pPr marL="408554" lvl="3" indent="-228554" defTabSz="914034" fontAlgn="base">
              <a:lnSpc>
                <a:spcPct val="114000"/>
              </a:lnSpc>
              <a:spcBef>
                <a:spcPct val="50000"/>
              </a:spcBef>
              <a:spcAft>
                <a:spcPct val="0"/>
              </a:spcAft>
              <a:buClr>
                <a:srgbClr val="FFC000"/>
              </a:buClr>
              <a:buFont typeface="+mj-lt"/>
              <a:buAutoNum type="alphaLcPeriod"/>
              <a:defRPr/>
            </a:pPr>
            <a:r>
              <a:rPr lang="en-US" sz="900" dirty="0"/>
              <a:t>Carry out a search in the launchpad’s database. Click on the Expert Chat-button in the upper area.</a:t>
            </a:r>
          </a:p>
          <a:p>
            <a:pPr marL="408554" lvl="3" indent="-228554" defTabSz="914034" fontAlgn="base">
              <a:lnSpc>
                <a:spcPct val="114000"/>
              </a:lnSpc>
              <a:spcBef>
                <a:spcPct val="50000"/>
              </a:spcBef>
              <a:spcAft>
                <a:spcPct val="0"/>
              </a:spcAft>
              <a:buClr>
                <a:srgbClr val="FFC000"/>
              </a:buClr>
              <a:buFont typeface="+mj-lt"/>
              <a:buAutoNum type="alphaLcPeriod"/>
              <a:defRPr/>
            </a:pPr>
            <a:r>
              <a:rPr lang="en-US" sz="900" dirty="0"/>
              <a:t>Access Expert Chat through the “Contact Us”-menu</a:t>
            </a:r>
          </a:p>
          <a:p>
            <a:pPr marL="408554" lvl="3" indent="-228554" defTabSz="914034" fontAlgn="base">
              <a:lnSpc>
                <a:spcPct val="114000"/>
              </a:lnSpc>
              <a:spcBef>
                <a:spcPct val="50000"/>
              </a:spcBef>
              <a:spcAft>
                <a:spcPct val="0"/>
              </a:spcAft>
              <a:buClr>
                <a:srgbClr val="FFC000"/>
              </a:buClr>
              <a:buFont typeface="+mj-lt"/>
              <a:buAutoNum type="alphaLcPeriod"/>
              <a:defRPr/>
            </a:pPr>
            <a:r>
              <a:rPr lang="en-US" sz="900" dirty="0"/>
              <a:t>Access Expert Chat while going through the incident submission process. Chat functionality is built into the incident form.</a:t>
            </a:r>
          </a:p>
        </p:txBody>
      </p:sp>
      <p:sp>
        <p:nvSpPr>
          <p:cNvPr id="31" name="TextBox 30"/>
          <p:cNvSpPr txBox="1"/>
          <p:nvPr/>
        </p:nvSpPr>
        <p:spPr>
          <a:xfrm>
            <a:off x="5662888" y="2898724"/>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Access</a:t>
            </a:r>
            <a:endParaRPr lang="de-DE" sz="1400" b="1" kern="0" dirty="0">
              <a:ea typeface="Arial Unicode MS" pitchFamily="34" charset="-128"/>
              <a:cs typeface="Arial Unicode MS" pitchFamily="34" charset="-128"/>
            </a:endParaRPr>
          </a:p>
        </p:txBody>
      </p:sp>
      <p:cxnSp>
        <p:nvCxnSpPr>
          <p:cNvPr id="32" name="Straight Connector 31"/>
          <p:cNvCxnSpPr/>
          <p:nvPr/>
        </p:nvCxnSpPr>
        <p:spPr>
          <a:xfrm>
            <a:off x="4977949"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10"/>
          <a:stretch>
            <a:fillRect/>
          </a:stretch>
        </p:blipFill>
        <p:spPr>
          <a:xfrm>
            <a:off x="10494716" y="6130887"/>
            <a:ext cx="452278" cy="452531"/>
          </a:xfrm>
          <a:prstGeom prst="rect">
            <a:avLst/>
          </a:prstGeom>
        </p:spPr>
      </p:pic>
      <p:sp>
        <p:nvSpPr>
          <p:cNvPr id="4" name="TextBox 3"/>
          <p:cNvSpPr txBox="1"/>
          <p:nvPr/>
        </p:nvSpPr>
        <p:spPr>
          <a:xfrm>
            <a:off x="9432990" y="5473550"/>
            <a:ext cx="2123453" cy="246221"/>
          </a:xfrm>
          <a:prstGeom prst="rect">
            <a:avLst/>
          </a:prstGeom>
          <a:noFill/>
        </p:spPr>
        <p:txBody>
          <a:bodyPr wrap="square" lIns="0" tIns="0" rIns="0" bIns="0" rtlCol="0">
            <a:spAutoFit/>
          </a:bodyPr>
          <a:lstStyle/>
          <a:p>
            <a:pPr fontAlgn="base">
              <a:spcAft>
                <a:spcPct val="0"/>
              </a:spcAft>
              <a:buClr>
                <a:srgbClr val="F0AB00"/>
              </a:buClr>
              <a:buSzPct val="80000"/>
            </a:pPr>
            <a:r>
              <a:rPr lang="de-DE" sz="800" i="1" kern="0" dirty="0">
                <a:ea typeface="Arial" pitchFamily="34" charset="-128"/>
                <a:cs typeface="Arial" pitchFamily="34" charset="-128"/>
              </a:rPr>
              <a:t>Contact </a:t>
            </a:r>
            <a:r>
              <a:rPr lang="de-DE" sz="800" i="1" kern="0" dirty="0" err="1">
                <a:ea typeface="Arial" pitchFamily="34" charset="-128"/>
                <a:cs typeface="Arial" pitchFamily="34" charset="-128"/>
              </a:rPr>
              <a:t>Us</a:t>
            </a:r>
            <a:r>
              <a:rPr lang="de-DE" sz="800" i="1" kern="0" dirty="0">
                <a:ea typeface="Arial" pitchFamily="34" charset="-128"/>
                <a:cs typeface="Arial" pitchFamily="34" charset="-128"/>
              </a:rPr>
              <a:t> </a:t>
            </a:r>
            <a:r>
              <a:rPr lang="de-DE" sz="800" kern="0" dirty="0" err="1">
                <a:ea typeface="Arial" pitchFamily="34" charset="-128"/>
                <a:cs typeface="Arial" pitchFamily="34" charset="-128"/>
              </a:rPr>
              <a:t>menu</a:t>
            </a:r>
            <a:r>
              <a:rPr lang="de-DE" sz="800" kern="0" dirty="0">
                <a:ea typeface="Arial" pitchFamily="34" charset="-128"/>
                <a:cs typeface="Arial" pitchFamily="34" charset="-128"/>
              </a:rPr>
              <a:t> in SAP ONE </a:t>
            </a:r>
          </a:p>
          <a:p>
            <a:pPr fontAlgn="base">
              <a:spcAft>
                <a:spcPct val="0"/>
              </a:spcAft>
              <a:buClr>
                <a:srgbClr val="F0AB00"/>
              </a:buClr>
              <a:buSzPct val="80000"/>
            </a:pPr>
            <a:r>
              <a:rPr lang="de-DE" sz="800" kern="0" dirty="0">
                <a:ea typeface="Arial" pitchFamily="34" charset="-128"/>
                <a:cs typeface="Arial" pitchFamily="34" charset="-128"/>
              </a:rPr>
              <a:t>Support Launchpad‘s </a:t>
            </a:r>
            <a:r>
              <a:rPr lang="en-US" sz="800" dirty="0"/>
              <a:t>footer bar</a:t>
            </a:r>
            <a:endParaRPr lang="de-DE" sz="800" kern="0" dirty="0">
              <a:ea typeface="Arial" pitchFamily="34" charset="-128"/>
              <a:cs typeface="Arial" pitchFamily="34" charset="-128"/>
            </a:endParaRPr>
          </a:p>
        </p:txBody>
      </p:sp>
      <p:pic>
        <p:nvPicPr>
          <p:cNvPr id="34" name="Picture 33">
            <a:extLst>
              <a:ext uri="{FF2B5EF4-FFF2-40B4-BE49-F238E27FC236}">
                <a16:creationId xmlns:a16="http://schemas.microsoft.com/office/drawing/2014/main" id="{F8FEF165-D56B-4F7E-8853-6CB4DD56CE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39960" y="3318952"/>
            <a:ext cx="1867400" cy="1860754"/>
          </a:xfrm>
          <a:prstGeom prst="rect">
            <a:avLst/>
          </a:prstGeom>
          <a:ln>
            <a:solidFill>
              <a:schemeClr val="tx1"/>
            </a:solidFill>
          </a:ln>
        </p:spPr>
      </p:pic>
      <p:pic>
        <p:nvPicPr>
          <p:cNvPr id="21" name="Picture 20">
            <a:extLst>
              <a:ext uri="{FF2B5EF4-FFF2-40B4-BE49-F238E27FC236}">
                <a16:creationId xmlns:a16="http://schemas.microsoft.com/office/drawing/2014/main" id="{0AC7941F-CAF7-4F8A-95EA-950C179D8E8D}"/>
              </a:ext>
            </a:extLst>
          </p:cNvPr>
          <p:cNvPicPr>
            <a:picLocks noChangeAspect="1"/>
          </p:cNvPicPr>
          <p:nvPr/>
        </p:nvPicPr>
        <p:blipFill rotWithShape="1">
          <a:blip r:embed="rId12"/>
          <a:srcRect l="1558" t="45081" r="61396" b="351"/>
          <a:stretch/>
        </p:blipFill>
        <p:spPr bwMode="auto">
          <a:xfrm>
            <a:off x="9432989" y="3318952"/>
            <a:ext cx="1662605" cy="1867607"/>
          </a:xfrm>
          <a:prstGeom prst="rect">
            <a:avLst/>
          </a:prstGeom>
          <a:ln>
            <a:solidFill>
              <a:schemeClr val="tx1"/>
            </a:solid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ADAC76C2-C0E1-4F81-8452-D436AFF1EDA9}"/>
              </a:ext>
            </a:extLst>
          </p:cNvPr>
          <p:cNvSpPr txBox="1"/>
          <p:nvPr/>
        </p:nvSpPr>
        <p:spPr>
          <a:xfrm>
            <a:off x="7339961" y="5350467"/>
            <a:ext cx="2123453" cy="36924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endParaRPr lang="de-DE" sz="800" kern="0" dirty="0">
              <a:ea typeface="Arial" pitchFamily="34" charset="-128"/>
              <a:cs typeface="Arial" pitchFamily="34" charset="-128"/>
            </a:endParaRPr>
          </a:p>
          <a:p>
            <a:pPr fontAlgn="base">
              <a:spcAft>
                <a:spcPct val="0"/>
              </a:spcAft>
              <a:buClr>
                <a:srgbClr val="F0AB00"/>
              </a:buClr>
              <a:buSzPct val="80000"/>
            </a:pPr>
            <a:r>
              <a:rPr lang="de-DE" sz="800" kern="0" dirty="0">
                <a:ea typeface="Arial" pitchFamily="34" charset="-128"/>
                <a:cs typeface="Arial" pitchFamily="34" charset="-128"/>
              </a:rPr>
              <a:t>Expert Chat tile on My Home in </a:t>
            </a:r>
          </a:p>
          <a:p>
            <a:pPr fontAlgn="base">
              <a:spcAft>
                <a:spcPct val="0"/>
              </a:spcAft>
              <a:buClr>
                <a:srgbClr val="F0AB00"/>
              </a:buClr>
              <a:buSzPct val="80000"/>
            </a:pPr>
            <a:r>
              <a:rPr lang="de-DE" sz="800" kern="0" dirty="0">
                <a:ea typeface="Arial" pitchFamily="34" charset="-128"/>
                <a:cs typeface="Arial" pitchFamily="34" charset="-128"/>
              </a:rPr>
              <a:t>SAP ONE Support Launchpad</a:t>
            </a:r>
          </a:p>
        </p:txBody>
      </p:sp>
      <p:sp>
        <p:nvSpPr>
          <p:cNvPr id="7" name="Rectangle 6">
            <a:extLst>
              <a:ext uri="{FF2B5EF4-FFF2-40B4-BE49-F238E27FC236}">
                <a16:creationId xmlns:a16="http://schemas.microsoft.com/office/drawing/2014/main" id="{0FA7A492-C4F1-4B33-94A5-12ECB6DD1868}"/>
              </a:ext>
            </a:extLst>
          </p:cNvPr>
          <p:cNvSpPr/>
          <p:nvPr/>
        </p:nvSpPr>
        <p:spPr bwMode="gray">
          <a:xfrm>
            <a:off x="9547648" y="3631849"/>
            <a:ext cx="1131015" cy="200710"/>
          </a:xfrm>
          <a:prstGeom prst="rect">
            <a:avLst/>
          </a:prstGeom>
          <a:noFill/>
          <a:ln w="22225" algn="ctr">
            <a:solidFill>
              <a:srgbClr val="FF0000"/>
            </a:solid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dirty="0" err="1">
              <a:ea typeface="Arial" pitchFamily="34" charset="-128"/>
              <a:cs typeface="Arial" pitchFamily="34" charset="-128"/>
            </a:endParaRPr>
          </a:p>
        </p:txBody>
      </p:sp>
      <p:sp>
        <p:nvSpPr>
          <p:cNvPr id="36" name="Rectangle 35">
            <a:extLst>
              <a:ext uri="{FF2B5EF4-FFF2-40B4-BE49-F238E27FC236}">
                <a16:creationId xmlns:a16="http://schemas.microsoft.com/office/drawing/2014/main" id="{A8F86B91-F252-4DE1-9F85-A62E90829483}"/>
              </a:ext>
            </a:extLst>
          </p:cNvPr>
          <p:cNvSpPr/>
          <p:nvPr/>
        </p:nvSpPr>
        <p:spPr bwMode="gray">
          <a:xfrm>
            <a:off x="9432989" y="4934272"/>
            <a:ext cx="765139" cy="234188"/>
          </a:xfrm>
          <a:prstGeom prst="rect">
            <a:avLst/>
          </a:prstGeom>
          <a:noFill/>
          <a:ln w="25400" algn="ctr">
            <a:solidFill>
              <a:srgbClr val="FF0000"/>
            </a:solid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dirty="0" err="1">
              <a:ea typeface="Arial" pitchFamily="34" charset="-128"/>
              <a:cs typeface="Arial" pitchFamily="34" charset="-128"/>
            </a:endParaRPr>
          </a:p>
        </p:txBody>
      </p:sp>
      <p:pic>
        <p:nvPicPr>
          <p:cNvPr id="24" name="Picture 23">
            <a:extLst>
              <a:ext uri="{FF2B5EF4-FFF2-40B4-BE49-F238E27FC236}">
                <a16:creationId xmlns:a16="http://schemas.microsoft.com/office/drawing/2014/main" id="{BA07DFD2-88DC-4B98-88D0-5A6B35B432B1}"/>
              </a:ext>
            </a:extLst>
          </p:cNvPr>
          <p:cNvPicPr>
            <a:picLocks noChangeAspect="1"/>
          </p:cNvPicPr>
          <p:nvPr/>
        </p:nvPicPr>
        <p:blipFill>
          <a:blip r:embed="rId13"/>
          <a:stretch>
            <a:fillRect/>
          </a:stretch>
        </p:blipFill>
        <p:spPr>
          <a:xfrm>
            <a:off x="907687" y="1572647"/>
            <a:ext cx="972000" cy="972000"/>
          </a:xfrm>
          <a:prstGeom prst="rect">
            <a:avLst/>
          </a:prstGeom>
          <a:solidFill>
            <a:schemeClr val="tx1"/>
          </a:solidFill>
        </p:spPr>
      </p:pic>
    </p:spTree>
    <p:extLst>
      <p:ext uri="{BB962C8B-B14F-4D97-AF65-F5344CB8AC3E}">
        <p14:creationId xmlns:p14="http://schemas.microsoft.com/office/powerpoint/2010/main" val="3421939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gray">
          <a:xfrm>
            <a:off x="1962713" y="1741806"/>
            <a:ext cx="9484802" cy="733363"/>
          </a:xfrm>
          <a:prstGeom prst="rect">
            <a:avLst/>
          </a:prstGeom>
          <a:noFill/>
          <a:ln w="19050" algn="ctr">
            <a:solidFill>
              <a:schemeClr val="bg1"/>
            </a:solidFill>
            <a:miter lim="800000"/>
            <a:headEnd/>
            <a:tailEnd/>
          </a:ln>
        </p:spPr>
        <p:txBody>
          <a:bodyPr lIns="75543" tIns="71966" rIns="75543" bIns="71966" anchor="t"/>
          <a:lstStyle/>
          <a:p>
            <a:pPr algn="ctr" defTabSz="767538">
              <a:spcBef>
                <a:spcPct val="50000"/>
              </a:spcBef>
              <a:buClr>
                <a:srgbClr val="F0AB00"/>
              </a:buClr>
              <a:buSzPct val="80000"/>
              <a:defRPr/>
            </a:pPr>
            <a:r>
              <a:rPr lang="en-US" sz="1800" b="1" kern="0" dirty="0">
                <a:solidFill>
                  <a:schemeClr val="accent1"/>
                </a:solidFill>
                <a:ea typeface="Arial Unicode MS" pitchFamily="34" charset="-128"/>
                <a:cs typeface="Arial Unicode MS" pitchFamily="34" charset="-128"/>
              </a:rPr>
              <a:t>Schedule an Expert </a:t>
            </a:r>
            <a:r>
              <a:rPr lang="en-US" sz="1400" kern="0" dirty="0">
                <a:ea typeface="Arial Unicode MS" pitchFamily="34" charset="-128"/>
                <a:cs typeface="Arial Unicode MS" pitchFamily="34" charset="-128"/>
              </a:rPr>
              <a:t>connects you live with SAP Support in a one-on-one 30-minute call to discuss a technical topic of your choosing – at a time that is convenient for you.</a:t>
            </a:r>
          </a:p>
        </p:txBody>
      </p:sp>
      <p:graphicFrame>
        <p:nvGraphicFramePr>
          <p:cNvPr id="2" name="Object 1" hidden="1"/>
          <p:cNvGraphicFramePr>
            <a:graphicFrameLocks noChangeAspect="1"/>
          </p:cNvGraphicFramePr>
          <p:nvPr>
            <p:custDataLst>
              <p:tags r:id="rId2"/>
            </p:custDataLst>
          </p:nvPr>
        </p:nvGraphicFramePr>
        <p:xfrm>
          <a:off x="4411" y="2383"/>
          <a:ext cx="1587" cy="1587"/>
        </p:xfrm>
        <a:graphic>
          <a:graphicData uri="http://schemas.openxmlformats.org/presentationml/2006/ole">
            <mc:AlternateContent xmlns:mc="http://schemas.openxmlformats.org/markup-compatibility/2006">
              <mc:Choice xmlns:v="urn:schemas-microsoft-com:vml" Requires="v">
                <p:oleObj spid="_x0000_s2072" name="think-cell Slide" r:id="rId5" imgW="360" imgH="360" progId="TCLayout.ActiveDocument.1">
                  <p:embed/>
                </p:oleObj>
              </mc:Choice>
              <mc:Fallback>
                <p:oleObj name="think-cell Slide" r:id="rId5" imgW="360" imgH="360" progId="TCLayout.ActiveDocument.1">
                  <p:embed/>
                  <p:pic>
                    <p:nvPicPr>
                      <p:cNvPr id="2" name="Object 1" hidden="1"/>
                      <p:cNvPicPr/>
                      <p:nvPr/>
                    </p:nvPicPr>
                    <p:blipFill>
                      <a:blip r:embed="rId6"/>
                      <a:stretch>
                        <a:fillRect/>
                      </a:stretch>
                    </p:blipFill>
                    <p:spPr>
                      <a:xfrm>
                        <a:off x="4411" y="2383"/>
                        <a:ext cx="1587" cy="1587"/>
                      </a:xfrm>
                      <a:prstGeom prst="rect">
                        <a:avLst/>
                      </a:prstGeom>
                    </p:spPr>
                  </p:pic>
                </p:oleObj>
              </mc:Fallback>
            </mc:AlternateContent>
          </a:graphicData>
        </a:graphic>
      </p:graphicFrame>
      <p:sp>
        <p:nvSpPr>
          <p:cNvPr id="51" name="Title 1"/>
          <p:cNvSpPr>
            <a:spLocks noGrp="1"/>
          </p:cNvSpPr>
          <p:nvPr>
            <p:ph type="title"/>
          </p:nvPr>
        </p:nvSpPr>
        <p:spPr>
          <a:xfrm>
            <a:off x="504533" y="479360"/>
            <a:ext cx="11296109" cy="646181"/>
          </a:xfrm>
        </p:spPr>
        <p:txBody>
          <a:bodyPr/>
          <a:lstStyle/>
          <a:p>
            <a:r>
              <a:rPr lang="en-US" dirty="0"/>
              <a:t>Real-time interaction</a:t>
            </a:r>
            <a:br>
              <a:rPr lang="en-US" dirty="0"/>
            </a:br>
            <a:r>
              <a:rPr lang="en-US" sz="1800" b="0" dirty="0"/>
              <a:t>Schedule an Expert</a:t>
            </a:r>
            <a:endParaRPr lang="en-US" b="0" dirty="0"/>
          </a:p>
        </p:txBody>
      </p:sp>
      <p:sp>
        <p:nvSpPr>
          <p:cNvPr id="33" name="Text Placeholder 342"/>
          <p:cNvSpPr txBox="1">
            <a:spLocks/>
          </p:cNvSpPr>
          <p:nvPr/>
        </p:nvSpPr>
        <p:spPr bwMode="gray">
          <a:xfrm>
            <a:off x="504533" y="3244144"/>
            <a:ext cx="2062111" cy="2939909"/>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pPr>
            <a:r>
              <a:rPr lang="en-US" sz="1100" kern="0" dirty="0">
                <a:ea typeface="Arial Unicode MS" pitchFamily="34" charset="-128"/>
                <a:cs typeface="Arial Unicode MS" pitchFamily="34" charset="-128"/>
              </a:rPr>
              <a:t>One-to-one</a:t>
            </a:r>
            <a:r>
              <a:rPr lang="en-US" sz="1100" dirty="0"/>
              <a:t> 30-minute call delivered remotely through Skype for Business</a:t>
            </a:r>
          </a:p>
          <a:p>
            <a:pPr lvl="2" defTabSz="914034" fontAlgn="base">
              <a:lnSpc>
                <a:spcPct val="114000"/>
              </a:lnSpc>
              <a:spcBef>
                <a:spcPct val="50000"/>
              </a:spcBef>
              <a:spcAft>
                <a:spcPct val="0"/>
              </a:spcAft>
              <a:buFont typeface="Wingdings" panose="05000000000000000000" pitchFamily="2" charset="2"/>
              <a:buChar char="§"/>
            </a:pPr>
            <a:r>
              <a:rPr lang="en-US" sz="1100" dirty="0"/>
              <a:t>Book an appointment at least three business days in advance to allow engineers </a:t>
            </a:r>
            <a:br>
              <a:rPr lang="en-US" sz="1100" dirty="0"/>
            </a:br>
            <a:r>
              <a:rPr lang="en-US" sz="1100" dirty="0"/>
              <a:t>to prepare</a:t>
            </a:r>
          </a:p>
          <a:p>
            <a:pPr lvl="2" defTabSz="914034" fontAlgn="base">
              <a:lnSpc>
                <a:spcPct val="114000"/>
              </a:lnSpc>
              <a:spcBef>
                <a:spcPct val="50000"/>
              </a:spcBef>
              <a:spcAft>
                <a:spcPct val="0"/>
              </a:spcAft>
              <a:buFont typeface="Wingdings" panose="05000000000000000000" pitchFamily="2" charset="2"/>
              <a:buChar char="§"/>
            </a:pPr>
            <a:r>
              <a:rPr lang="en-US" sz="1100" dirty="0"/>
              <a:t>Check out the </a:t>
            </a:r>
            <a:r>
              <a:rPr lang="en-US" sz="1100" dirty="0">
                <a:hlinkClick r:id="rId7"/>
              </a:rPr>
              <a:t>Schedule an Expert video</a:t>
            </a:r>
            <a:endParaRPr lang="en-US" sz="1100" dirty="0"/>
          </a:p>
          <a:p>
            <a:pPr lvl="2" defTabSz="914034" fontAlgn="base">
              <a:lnSpc>
                <a:spcPct val="114000"/>
              </a:lnSpc>
              <a:spcBef>
                <a:spcPct val="50000"/>
              </a:spcBef>
              <a:spcAft>
                <a:spcPct val="0"/>
              </a:spcAft>
              <a:buFont typeface="Wingdings" panose="05000000000000000000" pitchFamily="2" charset="2"/>
              <a:buChar char="§"/>
            </a:pPr>
            <a:r>
              <a:rPr lang="de-DE" sz="1100" dirty="0" err="1"/>
              <a:t>Visit</a:t>
            </a:r>
            <a:r>
              <a:rPr lang="de-DE" sz="1100" dirty="0"/>
              <a:t> </a:t>
            </a:r>
            <a:r>
              <a:rPr lang="de-DE" sz="1100" dirty="0">
                <a:hlinkClick r:id="rId8"/>
              </a:rPr>
              <a:t>SAP Support Portal</a:t>
            </a:r>
            <a:r>
              <a:rPr lang="de-DE" sz="1100" dirty="0"/>
              <a:t> to </a:t>
            </a:r>
            <a:r>
              <a:rPr lang="de-DE" sz="1100" dirty="0" err="1"/>
              <a:t>learn</a:t>
            </a:r>
            <a:r>
              <a:rPr lang="de-DE" sz="1100" dirty="0"/>
              <a:t> </a:t>
            </a:r>
            <a:r>
              <a:rPr lang="de-DE" sz="1100" dirty="0" err="1"/>
              <a:t>more</a:t>
            </a:r>
            <a:endParaRPr lang="de-DE" sz="1100" dirty="0"/>
          </a:p>
          <a:p>
            <a:pPr lvl="2" defTabSz="914034" fontAlgn="base">
              <a:lnSpc>
                <a:spcPct val="114000"/>
              </a:lnSpc>
              <a:spcBef>
                <a:spcPct val="50000"/>
              </a:spcBef>
              <a:spcAft>
                <a:spcPct val="0"/>
              </a:spcAft>
              <a:buFont typeface="Wingdings" panose="05000000000000000000" pitchFamily="2" charset="2"/>
              <a:buChar char="§"/>
            </a:pPr>
            <a:r>
              <a:rPr lang="en-US" sz="1100" dirty="0"/>
              <a:t>Learn more on </a:t>
            </a:r>
            <a:r>
              <a:rPr lang="en-US" sz="1100" dirty="0">
                <a:hlinkClick r:id="rId9"/>
              </a:rPr>
              <a:t>how to join your Schedule an Expert call</a:t>
            </a:r>
            <a:endParaRPr lang="en-US" sz="1100" dirty="0"/>
          </a:p>
        </p:txBody>
      </p:sp>
      <p:sp>
        <p:nvSpPr>
          <p:cNvPr id="3" name="TextBox 2"/>
          <p:cNvSpPr txBox="1"/>
          <p:nvPr/>
        </p:nvSpPr>
        <p:spPr>
          <a:xfrm>
            <a:off x="1009749" y="2906863"/>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Overview</a:t>
            </a:r>
            <a:endParaRPr lang="de-DE" sz="1400" b="1" kern="0" dirty="0">
              <a:ea typeface="Arial Unicode MS" pitchFamily="34" charset="-128"/>
              <a:cs typeface="Arial Unicode MS" pitchFamily="34" charset="-128"/>
            </a:endParaRPr>
          </a:p>
        </p:txBody>
      </p:sp>
      <p:cxnSp>
        <p:nvCxnSpPr>
          <p:cNvPr id="10" name="Straight Connector 9"/>
          <p:cNvCxnSpPr/>
          <p:nvPr/>
        </p:nvCxnSpPr>
        <p:spPr>
          <a:xfrm>
            <a:off x="485227"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047902" y="2869982"/>
            <a:ext cx="1818232"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Preview</a:t>
            </a:r>
            <a:endParaRPr lang="de-DE" sz="1400" b="1" kern="0" dirty="0">
              <a:ea typeface="Arial Unicode MS" pitchFamily="34" charset="-128"/>
              <a:cs typeface="Arial Unicode MS" pitchFamily="34" charset="-128"/>
            </a:endParaRPr>
          </a:p>
        </p:txBody>
      </p:sp>
      <p:cxnSp>
        <p:nvCxnSpPr>
          <p:cNvPr id="26" name="Straight Connector 25"/>
          <p:cNvCxnSpPr/>
          <p:nvPr/>
        </p:nvCxnSpPr>
        <p:spPr>
          <a:xfrm>
            <a:off x="7269763" y="2737926"/>
            <a:ext cx="43264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342"/>
          <p:cNvSpPr txBox="1">
            <a:spLocks/>
          </p:cNvSpPr>
          <p:nvPr/>
        </p:nvSpPr>
        <p:spPr bwMode="gray">
          <a:xfrm>
            <a:off x="2750894" y="3244144"/>
            <a:ext cx="2062111" cy="2891144"/>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defRPr/>
            </a:pPr>
            <a:r>
              <a:rPr lang="en-US" sz="1100" kern="0" dirty="0">
                <a:ea typeface="Arial Unicode MS" pitchFamily="34" charset="-128"/>
                <a:cs typeface="Arial Unicode MS" pitchFamily="34" charset="-128"/>
              </a:rPr>
              <a:t>Live channel option for you</a:t>
            </a:r>
          </a:p>
          <a:p>
            <a:pPr lvl="2" defTabSz="914034" fontAlgn="base">
              <a:lnSpc>
                <a:spcPct val="114000"/>
              </a:lnSpc>
              <a:spcBef>
                <a:spcPct val="50000"/>
              </a:spcBef>
              <a:spcAft>
                <a:spcPct val="0"/>
              </a:spcAft>
              <a:buFont typeface="Wingdings" panose="05000000000000000000" pitchFamily="2" charset="2"/>
              <a:buChar char="§"/>
              <a:defRPr/>
            </a:pPr>
            <a:r>
              <a:rPr lang="en-US" sz="1100" kern="0" dirty="0">
                <a:ea typeface="Arial Unicode MS" pitchFamily="34" charset="-128"/>
                <a:cs typeface="Arial Unicode MS" pitchFamily="34" charset="-128"/>
              </a:rPr>
              <a:t>Interact one-to-one with a support engineer</a:t>
            </a:r>
          </a:p>
          <a:p>
            <a:pPr lvl="2" defTabSz="914034" fontAlgn="base">
              <a:lnSpc>
                <a:spcPct val="114000"/>
              </a:lnSpc>
              <a:spcBef>
                <a:spcPct val="50000"/>
              </a:spcBef>
              <a:spcAft>
                <a:spcPct val="0"/>
              </a:spcAft>
              <a:buFont typeface="Wingdings" panose="05000000000000000000" pitchFamily="2" charset="2"/>
              <a:buChar char="§"/>
              <a:defRPr/>
            </a:pPr>
            <a:r>
              <a:rPr lang="en-US" sz="1100" kern="0" dirty="0">
                <a:ea typeface="Arial Unicode MS" pitchFamily="34" charset="-128"/>
                <a:cs typeface="Arial Unicode MS" pitchFamily="34" charset="-128"/>
              </a:rPr>
              <a:t>Get answers when and where you need them</a:t>
            </a:r>
          </a:p>
          <a:p>
            <a:pPr lvl="2" defTabSz="914034" fontAlgn="base">
              <a:lnSpc>
                <a:spcPct val="114000"/>
              </a:lnSpc>
              <a:spcBef>
                <a:spcPct val="50000"/>
              </a:spcBef>
              <a:spcAft>
                <a:spcPct val="0"/>
              </a:spcAft>
              <a:buFont typeface="Wingdings" panose="05000000000000000000" pitchFamily="2" charset="2"/>
              <a:buChar char="§"/>
              <a:defRPr/>
            </a:pPr>
            <a:r>
              <a:rPr lang="en-US" sz="1100" kern="0" dirty="0">
                <a:ea typeface="Arial Unicode MS" pitchFamily="34" charset="-128"/>
                <a:cs typeface="Arial Unicode MS" pitchFamily="34" charset="-128"/>
              </a:rPr>
              <a:t>Get help and direct support for any technical question</a:t>
            </a:r>
          </a:p>
          <a:p>
            <a:pPr lvl="2" defTabSz="914034" fontAlgn="base">
              <a:lnSpc>
                <a:spcPct val="114000"/>
              </a:lnSpc>
              <a:spcBef>
                <a:spcPct val="50000"/>
              </a:spcBef>
              <a:spcAft>
                <a:spcPct val="0"/>
              </a:spcAft>
              <a:buFont typeface="Wingdings" panose="05000000000000000000" pitchFamily="2" charset="2"/>
              <a:buChar char="§"/>
              <a:defRPr/>
            </a:pPr>
            <a:r>
              <a:rPr lang="en-US" sz="1100" kern="0" dirty="0">
                <a:ea typeface="Arial Unicode MS" pitchFamily="34" charset="-128"/>
                <a:cs typeface="Arial Unicode MS" pitchFamily="34" charset="-128"/>
              </a:rPr>
              <a:t>Have access to the same engineers that you would create an incident with</a:t>
            </a:r>
          </a:p>
          <a:p>
            <a:pPr lvl="2" defTabSz="914034" fontAlgn="base">
              <a:lnSpc>
                <a:spcPct val="114000"/>
              </a:lnSpc>
              <a:spcBef>
                <a:spcPct val="50000"/>
              </a:spcBef>
              <a:spcAft>
                <a:spcPct val="0"/>
              </a:spcAft>
              <a:buFont typeface="Wingdings" panose="05000000000000000000" pitchFamily="2" charset="2"/>
              <a:buChar char="§"/>
              <a:defRPr/>
            </a:pPr>
            <a:r>
              <a:rPr lang="en-US" sz="1100" kern="0" dirty="0">
                <a:ea typeface="Arial Unicode MS" pitchFamily="34" charset="-128"/>
                <a:cs typeface="Arial Unicode MS" pitchFamily="34" charset="-128"/>
              </a:rPr>
              <a:t>Reduce your waiting time for response and resolution</a:t>
            </a:r>
          </a:p>
        </p:txBody>
      </p:sp>
      <p:sp>
        <p:nvSpPr>
          <p:cNvPr id="28" name="TextBox 27"/>
          <p:cNvSpPr txBox="1"/>
          <p:nvPr/>
        </p:nvSpPr>
        <p:spPr>
          <a:xfrm>
            <a:off x="3256110" y="2906863"/>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Benefits</a:t>
            </a:r>
            <a:endParaRPr lang="de-DE" sz="1400" b="1" kern="0" dirty="0">
              <a:ea typeface="Arial Unicode MS" pitchFamily="34" charset="-128"/>
              <a:cs typeface="Arial Unicode MS" pitchFamily="34" charset="-128"/>
            </a:endParaRPr>
          </a:p>
        </p:txBody>
      </p:sp>
      <p:cxnSp>
        <p:nvCxnSpPr>
          <p:cNvPr id="29" name="Straight Connector 28"/>
          <p:cNvCxnSpPr/>
          <p:nvPr/>
        </p:nvCxnSpPr>
        <p:spPr>
          <a:xfrm>
            <a:off x="2731588"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342"/>
          <p:cNvSpPr txBox="1">
            <a:spLocks/>
          </p:cNvSpPr>
          <p:nvPr/>
        </p:nvSpPr>
        <p:spPr bwMode="gray">
          <a:xfrm>
            <a:off x="4997254" y="3244144"/>
            <a:ext cx="2062112" cy="3305665"/>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defRPr/>
            </a:pPr>
            <a:r>
              <a:rPr lang="en-US" sz="1000" kern="0" dirty="0">
                <a:ea typeface="Arial Unicode MS" pitchFamily="34" charset="-128"/>
                <a:cs typeface="Arial Unicode MS" pitchFamily="34" charset="-128"/>
              </a:rPr>
              <a:t>Access Schedule an Expert through the </a:t>
            </a:r>
            <a:r>
              <a:rPr lang="en-US" sz="1000" dirty="0">
                <a:solidFill>
                  <a:srgbClr val="000000"/>
                </a:solidFill>
                <a:hlinkClick r:id="rId10"/>
              </a:rPr>
              <a:t>SAP ONE Support Launchpad</a:t>
            </a:r>
            <a:r>
              <a:rPr lang="en-US" sz="1000" dirty="0">
                <a:solidFill>
                  <a:srgbClr val="000000"/>
                </a:solidFill>
              </a:rPr>
              <a:t> (</a:t>
            </a:r>
            <a:r>
              <a:rPr lang="en-US" sz="1000" kern="0" dirty="0">
                <a:ea typeface="Arial Unicode MS" pitchFamily="34" charset="-128"/>
                <a:cs typeface="Arial Unicode MS" pitchFamily="34" charset="-128"/>
              </a:rPr>
              <a:t>several entry options):</a:t>
            </a:r>
          </a:p>
          <a:p>
            <a:pPr marL="408600" lvl="3" indent="-228600" defTabSz="914034" fontAlgn="base">
              <a:lnSpc>
                <a:spcPct val="114000"/>
              </a:lnSpc>
              <a:spcBef>
                <a:spcPct val="50000"/>
              </a:spcBef>
              <a:spcAft>
                <a:spcPct val="0"/>
              </a:spcAft>
              <a:buClr>
                <a:srgbClr val="FFC000"/>
              </a:buClr>
              <a:buFont typeface="+mj-lt"/>
              <a:buAutoNum type="alphaLcPeriod"/>
              <a:defRPr/>
            </a:pPr>
            <a:r>
              <a:rPr lang="en-US" sz="900" kern="0" dirty="0">
                <a:ea typeface="Arial Unicode MS" pitchFamily="34" charset="-128"/>
                <a:cs typeface="Arial Unicode MS" pitchFamily="34" charset="-128"/>
              </a:rPr>
              <a:t>Access through the </a:t>
            </a:r>
            <a:r>
              <a:rPr lang="en-US" sz="900" b="1" kern="0" dirty="0">
                <a:ea typeface="Arial Unicode MS" pitchFamily="34" charset="-128"/>
                <a:cs typeface="Arial Unicode MS" pitchFamily="34" charset="-128"/>
              </a:rPr>
              <a:t>Schedule an Expert tile</a:t>
            </a:r>
            <a:r>
              <a:rPr lang="en-US" sz="900" kern="0" dirty="0">
                <a:ea typeface="Arial Unicode MS" pitchFamily="34" charset="-128"/>
                <a:cs typeface="Arial Unicode MS" pitchFamily="34" charset="-128"/>
              </a:rPr>
              <a:t> on your SAP ONE Support Launchpad home screen. </a:t>
            </a:r>
          </a:p>
          <a:p>
            <a:pPr marL="408600" lvl="3" indent="-228600" defTabSz="914034" fontAlgn="base">
              <a:lnSpc>
                <a:spcPct val="114000"/>
              </a:lnSpc>
              <a:spcBef>
                <a:spcPct val="50000"/>
              </a:spcBef>
              <a:spcAft>
                <a:spcPct val="0"/>
              </a:spcAft>
              <a:buClr>
                <a:srgbClr val="FFC000"/>
              </a:buClr>
              <a:buFont typeface="+mj-lt"/>
              <a:buAutoNum type="alphaLcPeriod"/>
              <a:defRPr/>
            </a:pPr>
            <a:r>
              <a:rPr lang="en-US" sz="900" kern="0" dirty="0">
                <a:ea typeface="Arial Unicode MS" pitchFamily="34" charset="-128"/>
                <a:cs typeface="Arial Unicode MS" pitchFamily="34" charset="-128"/>
              </a:rPr>
              <a:t>Carry out a search in the Launchpad’s database. Click on the Schedule an Expert-button in the upper area.</a:t>
            </a:r>
          </a:p>
          <a:p>
            <a:pPr marL="408600" lvl="3" indent="-228600" defTabSz="914034" fontAlgn="base">
              <a:lnSpc>
                <a:spcPct val="114000"/>
              </a:lnSpc>
              <a:spcBef>
                <a:spcPct val="50000"/>
              </a:spcBef>
              <a:spcAft>
                <a:spcPct val="0"/>
              </a:spcAft>
              <a:buClr>
                <a:srgbClr val="FFC000"/>
              </a:buClr>
              <a:buFont typeface="+mj-lt"/>
              <a:buAutoNum type="alphaLcPeriod"/>
              <a:defRPr/>
            </a:pPr>
            <a:r>
              <a:rPr lang="en-US" sz="900" kern="0" dirty="0">
                <a:ea typeface="Arial Unicode MS" pitchFamily="34" charset="-128"/>
                <a:cs typeface="Arial Unicode MS" pitchFamily="34" charset="-128"/>
              </a:rPr>
              <a:t>Access Schedule an Expert through the “Contact Us”-menu in SAP ONE Support Launchpad’s footer </a:t>
            </a:r>
            <a:r>
              <a:rPr lang="en-US" sz="900" dirty="0"/>
              <a:t>bar</a:t>
            </a:r>
          </a:p>
        </p:txBody>
      </p:sp>
      <p:sp>
        <p:nvSpPr>
          <p:cNvPr id="31" name="TextBox 30"/>
          <p:cNvSpPr txBox="1"/>
          <p:nvPr/>
        </p:nvSpPr>
        <p:spPr>
          <a:xfrm>
            <a:off x="5662888" y="2898724"/>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Access</a:t>
            </a:r>
            <a:endParaRPr lang="de-DE" sz="1400" b="1" kern="0" dirty="0">
              <a:ea typeface="Arial Unicode MS" pitchFamily="34" charset="-128"/>
              <a:cs typeface="Arial Unicode MS" pitchFamily="34" charset="-128"/>
            </a:endParaRPr>
          </a:p>
        </p:txBody>
      </p:sp>
      <p:cxnSp>
        <p:nvCxnSpPr>
          <p:cNvPr id="32" name="Straight Connector 31"/>
          <p:cNvCxnSpPr/>
          <p:nvPr/>
        </p:nvCxnSpPr>
        <p:spPr>
          <a:xfrm>
            <a:off x="4977949"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11">
            <a:extLst>
              <a:ext uri="{28A0092B-C50C-407E-A947-70E740481C1C}">
                <a14:useLocalDpi xmlns:a14="http://schemas.microsoft.com/office/drawing/2010/main" val="0"/>
              </a:ext>
            </a:extLst>
          </a:blip>
          <a:srcRect l="9507" t="6611" r="10464"/>
          <a:stretch/>
        </p:blipFill>
        <p:spPr>
          <a:xfrm>
            <a:off x="8795565" y="3145898"/>
            <a:ext cx="2796697" cy="1754187"/>
          </a:xfrm>
          <a:prstGeom prst="rect">
            <a:avLst/>
          </a:prstGeom>
          <a:ln>
            <a:solidFill>
              <a:schemeClr val="tx1">
                <a:lumMod val="85000"/>
                <a:lumOff val="15000"/>
              </a:schemeClr>
            </a:solid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12"/>
          <a:stretch>
            <a:fillRect/>
          </a:stretch>
        </p:blipFill>
        <p:spPr>
          <a:xfrm>
            <a:off x="8595765" y="3985728"/>
            <a:ext cx="2722505" cy="1949758"/>
          </a:xfrm>
          <a:prstGeom prst="rect">
            <a:avLst/>
          </a:prstGeom>
          <a:ln>
            <a:solidFill>
              <a:schemeClr val="tx1">
                <a:lumMod val="85000"/>
                <a:lumOff val="15000"/>
              </a:schemeClr>
            </a:solid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3"/>
          <a:stretch>
            <a:fillRect/>
          </a:stretch>
        </p:blipFill>
        <p:spPr>
          <a:xfrm>
            <a:off x="7375286" y="3570461"/>
            <a:ext cx="573657" cy="573978"/>
          </a:xfrm>
          <a:prstGeom prst="rect">
            <a:avLst/>
          </a:prstGeom>
        </p:spPr>
      </p:pic>
      <p:sp>
        <p:nvSpPr>
          <p:cNvPr id="27" name="TextBox 26"/>
          <p:cNvSpPr txBox="1"/>
          <p:nvPr/>
        </p:nvSpPr>
        <p:spPr>
          <a:xfrm>
            <a:off x="7287311" y="6135297"/>
            <a:ext cx="1760591" cy="24616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800" kern="0" dirty="0">
                <a:ea typeface="Arial" pitchFamily="34" charset="-128"/>
                <a:cs typeface="Arial" pitchFamily="34" charset="-128"/>
              </a:rPr>
              <a:t>„Contact </a:t>
            </a:r>
            <a:r>
              <a:rPr lang="de-DE" sz="800" kern="0" dirty="0" err="1">
                <a:ea typeface="Arial" pitchFamily="34" charset="-128"/>
                <a:cs typeface="Arial" pitchFamily="34" charset="-128"/>
              </a:rPr>
              <a:t>Us</a:t>
            </a:r>
            <a:r>
              <a:rPr lang="de-DE" sz="800" kern="0" dirty="0">
                <a:ea typeface="Arial" pitchFamily="34" charset="-128"/>
                <a:cs typeface="Arial" pitchFamily="34" charset="-128"/>
              </a:rPr>
              <a:t>“-menu in SAP ONE Support </a:t>
            </a:r>
            <a:r>
              <a:rPr lang="de-DE" sz="800" kern="0" dirty="0" err="1">
                <a:ea typeface="Arial" pitchFamily="34" charset="-128"/>
                <a:cs typeface="Arial" pitchFamily="34" charset="-128"/>
              </a:rPr>
              <a:t>Launchpad‘s</a:t>
            </a:r>
            <a:r>
              <a:rPr lang="de-DE" sz="800" kern="0" dirty="0">
                <a:ea typeface="Arial" pitchFamily="34" charset="-128"/>
                <a:cs typeface="Arial" pitchFamily="34" charset="-128"/>
              </a:rPr>
              <a:t> </a:t>
            </a:r>
            <a:r>
              <a:rPr lang="en-US" sz="800" dirty="0"/>
              <a:t>footer bar</a:t>
            </a:r>
            <a:endParaRPr lang="de-DE" sz="800" kern="0" dirty="0">
              <a:ea typeface="Arial" pitchFamily="34" charset="-128"/>
              <a:cs typeface="Arial" pitchFamily="34" charset="-128"/>
            </a:endParaRPr>
          </a:p>
        </p:txBody>
      </p:sp>
      <p:pic>
        <p:nvPicPr>
          <p:cNvPr id="4" name="Picture 3">
            <a:extLst>
              <a:ext uri="{FF2B5EF4-FFF2-40B4-BE49-F238E27FC236}">
                <a16:creationId xmlns:a16="http://schemas.microsoft.com/office/drawing/2014/main" id="{3A79AA88-1330-4D08-BFB2-7ED89A16C782}"/>
              </a:ext>
            </a:extLst>
          </p:cNvPr>
          <p:cNvPicPr>
            <a:picLocks noChangeAspect="1"/>
          </p:cNvPicPr>
          <p:nvPr/>
        </p:nvPicPr>
        <p:blipFill>
          <a:blip r:embed="rId14"/>
          <a:stretch>
            <a:fillRect/>
          </a:stretch>
        </p:blipFill>
        <p:spPr>
          <a:xfrm>
            <a:off x="7333707" y="4624174"/>
            <a:ext cx="1162158" cy="1311312"/>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29BBA9D-8AEF-4E8B-8074-ADA09FCA9525}"/>
              </a:ext>
            </a:extLst>
          </p:cNvPr>
          <p:cNvPicPr>
            <a:picLocks noChangeAspect="1"/>
          </p:cNvPicPr>
          <p:nvPr/>
        </p:nvPicPr>
        <p:blipFill>
          <a:blip r:embed="rId15"/>
          <a:stretch>
            <a:fillRect/>
          </a:stretch>
        </p:blipFill>
        <p:spPr>
          <a:xfrm>
            <a:off x="10673381" y="297938"/>
            <a:ext cx="918881" cy="757157"/>
          </a:xfrm>
          <a:prstGeom prst="rect">
            <a:avLst/>
          </a:prstGeom>
        </p:spPr>
      </p:pic>
      <p:pic>
        <p:nvPicPr>
          <p:cNvPr id="9" name="Picture 8">
            <a:extLst>
              <a:ext uri="{FF2B5EF4-FFF2-40B4-BE49-F238E27FC236}">
                <a16:creationId xmlns:a16="http://schemas.microsoft.com/office/drawing/2014/main" id="{A60590B6-ADDD-43AC-A67E-9DC43882BF76}"/>
              </a:ext>
            </a:extLst>
          </p:cNvPr>
          <p:cNvPicPr>
            <a:picLocks noChangeAspect="1"/>
          </p:cNvPicPr>
          <p:nvPr/>
        </p:nvPicPr>
        <p:blipFill>
          <a:blip r:embed="rId16"/>
          <a:stretch>
            <a:fillRect/>
          </a:stretch>
        </p:blipFill>
        <p:spPr>
          <a:xfrm>
            <a:off x="9661544" y="603434"/>
            <a:ext cx="1930718" cy="784864"/>
          </a:xfrm>
          <a:prstGeom prst="rect">
            <a:avLst/>
          </a:prstGeom>
        </p:spPr>
      </p:pic>
      <p:pic>
        <p:nvPicPr>
          <p:cNvPr id="35" name="Picture 34">
            <a:extLst>
              <a:ext uri="{FF2B5EF4-FFF2-40B4-BE49-F238E27FC236}">
                <a16:creationId xmlns:a16="http://schemas.microsoft.com/office/drawing/2014/main" id="{A6E44E8E-4073-4303-89B6-B105B998B63C}"/>
              </a:ext>
            </a:extLst>
          </p:cNvPr>
          <p:cNvPicPr>
            <a:picLocks noChangeAspect="1"/>
          </p:cNvPicPr>
          <p:nvPr/>
        </p:nvPicPr>
        <p:blipFill>
          <a:blip r:embed="rId17"/>
          <a:stretch>
            <a:fillRect/>
          </a:stretch>
        </p:blipFill>
        <p:spPr>
          <a:xfrm>
            <a:off x="747660" y="1725201"/>
            <a:ext cx="972000" cy="972000"/>
          </a:xfrm>
          <a:prstGeom prst="rect">
            <a:avLst/>
          </a:prstGeom>
          <a:solidFill>
            <a:schemeClr val="tx1"/>
          </a:solidFill>
        </p:spPr>
      </p:pic>
    </p:spTree>
    <p:extLst>
      <p:ext uri="{BB962C8B-B14F-4D97-AF65-F5344CB8AC3E}">
        <p14:creationId xmlns:p14="http://schemas.microsoft.com/office/powerpoint/2010/main" val="4229248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4411" y="2383"/>
          <a:ext cx="1587" cy="1587"/>
        </p:xfrm>
        <a:graphic>
          <a:graphicData uri="http://schemas.openxmlformats.org/presentationml/2006/ole">
            <mc:AlternateContent xmlns:mc="http://schemas.openxmlformats.org/markup-compatibility/2006">
              <mc:Choice xmlns:v="urn:schemas-microsoft-com:vml" Requires="v">
                <p:oleObj spid="_x0000_s3096" name="think-cell Slide" r:id="rId6" imgW="360" imgH="360" progId="TCLayout.ActiveDocument.1">
                  <p:embed/>
                </p:oleObj>
              </mc:Choice>
              <mc:Fallback>
                <p:oleObj name="think-cell Slide" r:id="rId6" imgW="360" imgH="360" progId="TCLayout.ActiveDocument.1">
                  <p:embed/>
                  <p:pic>
                    <p:nvPicPr>
                      <p:cNvPr id="2" name="Object 1" hidden="1"/>
                      <p:cNvPicPr/>
                      <p:nvPr/>
                    </p:nvPicPr>
                    <p:blipFill>
                      <a:blip r:embed="rId7"/>
                      <a:stretch>
                        <a:fillRect/>
                      </a:stretch>
                    </p:blipFill>
                    <p:spPr>
                      <a:xfrm>
                        <a:off x="4411" y="2383"/>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26CDF59-62EC-4C01-AD60-DF1BF0998A17}"/>
              </a:ext>
            </a:extLst>
          </p:cNvPr>
          <p:cNvSpPr/>
          <p:nvPr>
            <p:custDataLst>
              <p:tags r:id="rId3"/>
            </p:custDataLst>
          </p:nvPr>
        </p:nvSpPr>
        <p:spPr bwMode="gray">
          <a:xfrm>
            <a:off x="0" y="0"/>
            <a:ext cx="158750" cy="158750"/>
          </a:xfrm>
          <a:prstGeom prst="rect">
            <a:avLst/>
          </a:prstGeom>
          <a:noFill/>
          <a:ln w="25400" algn="ctr">
            <a:solidFill>
              <a:schemeClr val="tx1"/>
            </a:solidFill>
            <a:miter lim="800000"/>
            <a:headEnd/>
            <a:tailEnd/>
          </a:ln>
        </p:spPr>
        <p:txBody>
          <a:bodyPr vert="horz" wrap="none" lIns="0" tIns="0" rIns="0" bIns="0" numCol="1" spcCol="0" rtlCol="0" anchor="ctr" anchorCtr="0">
            <a:noAutofit/>
          </a:bodyPr>
          <a:lstStyle/>
          <a:p>
            <a:pPr algn="ctr" defTabSz="914400" fontAlgn="base">
              <a:spcBef>
                <a:spcPct val="50000"/>
              </a:spcBef>
              <a:spcAft>
                <a:spcPct val="0"/>
              </a:spcAft>
              <a:buClr>
                <a:srgbClr val="F0AB00"/>
              </a:buClr>
              <a:buSzPct val="80000"/>
            </a:pPr>
            <a:endParaRPr kumimoji="0" lang="en-US" sz="1800" u="none" strike="noStrike" kern="0" cap="none" spc="0" normalizeH="0" noProof="0" dirty="0" err="1">
              <a:ln>
                <a:noFill/>
              </a:ln>
              <a:effectLst/>
              <a:uLnTx/>
              <a:uFillTx/>
              <a:latin typeface="Arial" panose="020B0604020202020204" pitchFamily="34" charset="0"/>
              <a:ea typeface="+mj-ea"/>
              <a:cs typeface="+mj-cs"/>
              <a:sym typeface="Arial" panose="020B0604020202020204" pitchFamily="34" charset="0"/>
            </a:endParaRPr>
          </a:p>
        </p:txBody>
      </p:sp>
      <p:sp>
        <p:nvSpPr>
          <p:cNvPr id="38" name="Rectangle 37"/>
          <p:cNvSpPr/>
          <p:nvPr/>
        </p:nvSpPr>
        <p:spPr bwMode="gray">
          <a:xfrm>
            <a:off x="1962713" y="1741806"/>
            <a:ext cx="9484802" cy="733363"/>
          </a:xfrm>
          <a:prstGeom prst="rect">
            <a:avLst/>
          </a:prstGeom>
          <a:noFill/>
          <a:ln w="19050" algn="ctr">
            <a:solidFill>
              <a:schemeClr val="bg1"/>
            </a:solidFill>
            <a:miter lim="800000"/>
            <a:headEnd/>
            <a:tailEnd/>
          </a:ln>
        </p:spPr>
        <p:txBody>
          <a:bodyPr lIns="75543" tIns="71966" rIns="75543" bIns="71966" anchor="t"/>
          <a:lstStyle/>
          <a:p>
            <a:pPr algn="ctr" defTabSz="767538">
              <a:spcBef>
                <a:spcPct val="50000"/>
              </a:spcBef>
              <a:buClr>
                <a:srgbClr val="F0AB00"/>
              </a:buClr>
              <a:buSzPct val="80000"/>
              <a:defRPr/>
            </a:pPr>
            <a:r>
              <a:rPr lang="en-US" sz="1800" b="1" kern="0" dirty="0">
                <a:solidFill>
                  <a:schemeClr val="accent1"/>
                </a:solidFill>
                <a:ea typeface="Arial Unicode MS" pitchFamily="34" charset="-128"/>
                <a:cs typeface="Arial Unicode MS" pitchFamily="34" charset="-128"/>
              </a:rPr>
              <a:t>Schedule a Manager for high priority incidents </a:t>
            </a:r>
            <a:r>
              <a:rPr lang="en-US" sz="1400" dirty="0"/>
              <a:t>enables you to schedule a 15-minute call with an SAP Product Support manager to help manage or prevent potential service exceptions</a:t>
            </a:r>
            <a:endParaRPr lang="en-US" sz="1400" kern="0" dirty="0">
              <a:ea typeface="Arial Unicode MS" pitchFamily="34" charset="-128"/>
              <a:cs typeface="Arial Unicode MS" pitchFamily="34" charset="-128"/>
            </a:endParaRPr>
          </a:p>
        </p:txBody>
      </p:sp>
      <p:sp>
        <p:nvSpPr>
          <p:cNvPr id="33" name="Text Placeholder 342"/>
          <p:cNvSpPr txBox="1">
            <a:spLocks/>
          </p:cNvSpPr>
          <p:nvPr/>
        </p:nvSpPr>
        <p:spPr bwMode="gray">
          <a:xfrm>
            <a:off x="504533" y="3244144"/>
            <a:ext cx="2062111" cy="3243931"/>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pPr>
            <a:r>
              <a:rPr lang="en-US" sz="1100" kern="0" dirty="0">
                <a:ea typeface="Arial Unicode MS" pitchFamily="34" charset="-128"/>
                <a:cs typeface="Arial Unicode MS" pitchFamily="34" charset="-128"/>
              </a:rPr>
              <a:t>15 minute call booked with a Product Support manager from the related product area</a:t>
            </a:r>
          </a:p>
          <a:p>
            <a:pPr lvl="2" defTabSz="914034" fontAlgn="base">
              <a:lnSpc>
                <a:spcPct val="114000"/>
              </a:lnSpc>
              <a:spcBef>
                <a:spcPct val="50000"/>
              </a:spcBef>
              <a:spcAft>
                <a:spcPct val="0"/>
              </a:spcAft>
              <a:buFont typeface="Wingdings" panose="05000000000000000000" pitchFamily="2" charset="2"/>
              <a:buChar char="§"/>
            </a:pPr>
            <a:r>
              <a:rPr lang="en-US" sz="1100" dirty="0"/>
              <a:t>Available for incidents within Product Support </a:t>
            </a:r>
          </a:p>
          <a:p>
            <a:pPr lvl="2" defTabSz="914034" fontAlgn="base">
              <a:lnSpc>
                <a:spcPct val="114000"/>
              </a:lnSpc>
              <a:spcBef>
                <a:spcPct val="50000"/>
              </a:spcBef>
              <a:spcAft>
                <a:spcPct val="0"/>
              </a:spcAft>
              <a:buFont typeface="Wingdings" panose="05000000000000000000" pitchFamily="2" charset="2"/>
              <a:buChar char="§"/>
            </a:pPr>
            <a:r>
              <a:rPr lang="en-US" sz="1100" dirty="0"/>
              <a:t>Incident is on high priority for at least 2 days</a:t>
            </a:r>
            <a:endParaRPr lang="en-US" sz="1100" kern="0" dirty="0">
              <a:ea typeface="Arial Unicode MS" pitchFamily="34" charset="-128"/>
              <a:cs typeface="Arial Unicode MS" pitchFamily="34" charset="-128"/>
            </a:endParaRPr>
          </a:p>
          <a:p>
            <a:pPr lvl="2" defTabSz="914034" fontAlgn="base">
              <a:lnSpc>
                <a:spcPct val="114000"/>
              </a:lnSpc>
              <a:spcBef>
                <a:spcPct val="50000"/>
              </a:spcBef>
              <a:spcAft>
                <a:spcPct val="0"/>
              </a:spcAft>
              <a:buFont typeface="Wingdings" panose="05000000000000000000" pitchFamily="2" charset="2"/>
              <a:buChar char="§"/>
            </a:pPr>
            <a:r>
              <a:rPr lang="en-US" sz="1100" dirty="0"/>
              <a:t>Book an appointment minimum 2 hours in advance</a:t>
            </a:r>
          </a:p>
          <a:p>
            <a:pPr lvl="2" defTabSz="914034" fontAlgn="base">
              <a:lnSpc>
                <a:spcPct val="114000"/>
              </a:lnSpc>
              <a:spcBef>
                <a:spcPct val="50000"/>
              </a:spcBef>
              <a:spcAft>
                <a:spcPct val="0"/>
              </a:spcAft>
              <a:buFont typeface="Wingdings" panose="05000000000000000000" pitchFamily="2" charset="2"/>
              <a:buChar char="§"/>
            </a:pPr>
            <a:r>
              <a:rPr lang="en-US" sz="1100" dirty="0"/>
              <a:t>Sessions delivered via phone</a:t>
            </a:r>
          </a:p>
          <a:p>
            <a:pPr lvl="2" defTabSz="914034" fontAlgn="base">
              <a:lnSpc>
                <a:spcPct val="114000"/>
              </a:lnSpc>
              <a:spcBef>
                <a:spcPct val="50000"/>
              </a:spcBef>
              <a:spcAft>
                <a:spcPct val="0"/>
              </a:spcAft>
              <a:buFont typeface="Wingdings" panose="05000000000000000000" pitchFamily="2" charset="2"/>
              <a:buChar char="§"/>
            </a:pPr>
            <a:r>
              <a:rPr lang="en-US" sz="1100" dirty="0"/>
              <a:t>Click </a:t>
            </a:r>
            <a:r>
              <a:rPr lang="en-US" sz="1100" dirty="0">
                <a:hlinkClick r:id="rId8"/>
              </a:rPr>
              <a:t>here</a:t>
            </a:r>
            <a:r>
              <a:rPr lang="en-US" sz="1100" dirty="0"/>
              <a:t> to lean more, or check this </a:t>
            </a:r>
            <a:r>
              <a:rPr lang="en-US" sz="1100" dirty="0">
                <a:hlinkClick r:id="rId9"/>
              </a:rPr>
              <a:t>FAQ </a:t>
            </a:r>
            <a:endParaRPr lang="en-US" sz="1100" dirty="0"/>
          </a:p>
        </p:txBody>
      </p:sp>
      <p:sp>
        <p:nvSpPr>
          <p:cNvPr id="3" name="TextBox 2"/>
          <p:cNvSpPr txBox="1"/>
          <p:nvPr/>
        </p:nvSpPr>
        <p:spPr>
          <a:xfrm>
            <a:off x="1009749" y="2906863"/>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Overview</a:t>
            </a:r>
            <a:endParaRPr lang="de-DE" sz="1400" b="1" kern="0" dirty="0">
              <a:ea typeface="Arial Unicode MS" pitchFamily="34" charset="-128"/>
              <a:cs typeface="Arial Unicode MS" pitchFamily="34" charset="-128"/>
            </a:endParaRPr>
          </a:p>
        </p:txBody>
      </p:sp>
      <p:cxnSp>
        <p:nvCxnSpPr>
          <p:cNvPr id="10" name="Straight Connector 9"/>
          <p:cNvCxnSpPr/>
          <p:nvPr/>
        </p:nvCxnSpPr>
        <p:spPr>
          <a:xfrm>
            <a:off x="485227"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047902" y="2869982"/>
            <a:ext cx="1818232"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Preview</a:t>
            </a:r>
            <a:endParaRPr lang="de-DE" sz="1400" b="1" kern="0" dirty="0">
              <a:ea typeface="Arial Unicode MS" pitchFamily="34" charset="-128"/>
              <a:cs typeface="Arial Unicode MS" pitchFamily="34" charset="-128"/>
            </a:endParaRPr>
          </a:p>
        </p:txBody>
      </p:sp>
      <p:cxnSp>
        <p:nvCxnSpPr>
          <p:cNvPr id="26" name="Straight Connector 25"/>
          <p:cNvCxnSpPr/>
          <p:nvPr/>
        </p:nvCxnSpPr>
        <p:spPr>
          <a:xfrm>
            <a:off x="7269763" y="2737926"/>
            <a:ext cx="43264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342"/>
          <p:cNvSpPr txBox="1">
            <a:spLocks/>
          </p:cNvSpPr>
          <p:nvPr/>
        </p:nvSpPr>
        <p:spPr bwMode="gray">
          <a:xfrm>
            <a:off x="2750894" y="3244143"/>
            <a:ext cx="2062111" cy="2888906"/>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defRPr/>
            </a:pPr>
            <a:r>
              <a:rPr lang="en-US" sz="1100" dirty="0"/>
              <a:t>Have live one-on-one discussion on your high priority incident with a Product Support manager</a:t>
            </a:r>
          </a:p>
          <a:p>
            <a:pPr lvl="2" defTabSz="914034" fontAlgn="base">
              <a:lnSpc>
                <a:spcPct val="114000"/>
              </a:lnSpc>
              <a:spcBef>
                <a:spcPct val="50000"/>
              </a:spcBef>
              <a:spcAft>
                <a:spcPct val="0"/>
              </a:spcAft>
              <a:buFont typeface="Wingdings" panose="05000000000000000000" pitchFamily="2" charset="2"/>
              <a:buChar char="§"/>
              <a:defRPr/>
            </a:pPr>
            <a:r>
              <a:rPr lang="en-US" sz="1100" dirty="0"/>
              <a:t>Schedule a call at a time that is convenient for you and matches with the availability of the manager</a:t>
            </a:r>
          </a:p>
          <a:p>
            <a:pPr lvl="2" defTabSz="914034" fontAlgn="base">
              <a:lnSpc>
                <a:spcPct val="114000"/>
              </a:lnSpc>
              <a:spcBef>
                <a:spcPct val="50000"/>
              </a:spcBef>
              <a:spcAft>
                <a:spcPct val="0"/>
              </a:spcAft>
              <a:buFont typeface="Wingdings" panose="05000000000000000000" pitchFamily="2" charset="2"/>
              <a:buChar char="§"/>
              <a:defRPr/>
            </a:pPr>
            <a:r>
              <a:rPr lang="en-US" sz="1100" dirty="0"/>
              <a:t>Experience a more enhanced communication with SAP’s Product Support management</a:t>
            </a:r>
            <a:endParaRPr lang="en-US" sz="1100" dirty="0">
              <a:highlight>
                <a:srgbClr val="FFFF00"/>
              </a:highlight>
            </a:endParaRPr>
          </a:p>
          <a:p>
            <a:pPr marL="0" lvl="2" indent="0" defTabSz="914034" fontAlgn="base">
              <a:lnSpc>
                <a:spcPct val="114000"/>
              </a:lnSpc>
              <a:spcBef>
                <a:spcPct val="50000"/>
              </a:spcBef>
              <a:spcAft>
                <a:spcPct val="0"/>
              </a:spcAft>
              <a:buNone/>
              <a:defRPr/>
            </a:pPr>
            <a:endParaRPr lang="en-US" sz="1100" dirty="0"/>
          </a:p>
        </p:txBody>
      </p:sp>
      <p:sp>
        <p:nvSpPr>
          <p:cNvPr id="28" name="TextBox 27"/>
          <p:cNvSpPr txBox="1"/>
          <p:nvPr/>
        </p:nvSpPr>
        <p:spPr>
          <a:xfrm>
            <a:off x="3256110" y="2906863"/>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Benefits</a:t>
            </a:r>
            <a:endParaRPr lang="de-DE" sz="1400" b="1" kern="0" dirty="0">
              <a:ea typeface="Arial Unicode MS" pitchFamily="34" charset="-128"/>
              <a:cs typeface="Arial Unicode MS" pitchFamily="34" charset="-128"/>
            </a:endParaRPr>
          </a:p>
        </p:txBody>
      </p:sp>
      <p:cxnSp>
        <p:nvCxnSpPr>
          <p:cNvPr id="29" name="Straight Connector 28"/>
          <p:cNvCxnSpPr/>
          <p:nvPr/>
        </p:nvCxnSpPr>
        <p:spPr>
          <a:xfrm>
            <a:off x="2731588"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342"/>
          <p:cNvSpPr txBox="1">
            <a:spLocks/>
          </p:cNvSpPr>
          <p:nvPr/>
        </p:nvSpPr>
        <p:spPr bwMode="gray">
          <a:xfrm>
            <a:off x="4997253" y="3244144"/>
            <a:ext cx="2213443" cy="3394816"/>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defRPr/>
            </a:pPr>
            <a:r>
              <a:rPr lang="en-US" sz="1100" i="1" dirty="0"/>
              <a:t>Schedule a Manager </a:t>
            </a:r>
            <a:r>
              <a:rPr lang="en-US" sz="1100" dirty="0"/>
              <a:t>button appears in the incident editing page in SAP ONE Support Launchpad and is active when the following conditions are met:</a:t>
            </a:r>
          </a:p>
          <a:p>
            <a:pPr lvl="3" defTabSz="914034" fontAlgn="base">
              <a:lnSpc>
                <a:spcPct val="114000"/>
              </a:lnSpc>
              <a:spcBef>
                <a:spcPts val="0"/>
              </a:spcBef>
              <a:spcAft>
                <a:spcPct val="0"/>
              </a:spcAft>
              <a:buClr>
                <a:srgbClr val="FFC000"/>
              </a:buClr>
              <a:buFont typeface="Courier New" panose="02070309020205020404" pitchFamily="49" charset="0"/>
              <a:buChar char="o"/>
              <a:defRPr/>
            </a:pPr>
            <a:r>
              <a:rPr lang="en-US" sz="1000" dirty="0"/>
              <a:t>The incident has been at priority High for at least 2 days</a:t>
            </a:r>
          </a:p>
          <a:p>
            <a:pPr lvl="3" defTabSz="914034" fontAlgn="base">
              <a:lnSpc>
                <a:spcPct val="114000"/>
              </a:lnSpc>
              <a:spcBef>
                <a:spcPts val="0"/>
              </a:spcBef>
              <a:spcAft>
                <a:spcPct val="0"/>
              </a:spcAft>
              <a:buClr>
                <a:srgbClr val="FFC000"/>
              </a:buClr>
              <a:buFont typeface="Courier New" panose="02070309020205020404" pitchFamily="49" charset="0"/>
              <a:buChar char="o"/>
              <a:defRPr/>
            </a:pPr>
            <a:r>
              <a:rPr lang="en-US" sz="1000" dirty="0"/>
              <a:t>The incident is within Product Support </a:t>
            </a:r>
          </a:p>
          <a:p>
            <a:pPr lvl="3" defTabSz="914034" fontAlgn="base">
              <a:lnSpc>
                <a:spcPct val="114000"/>
              </a:lnSpc>
              <a:spcBef>
                <a:spcPts val="0"/>
              </a:spcBef>
              <a:spcAft>
                <a:spcPct val="0"/>
              </a:spcAft>
              <a:buClr>
                <a:srgbClr val="FFC000"/>
              </a:buClr>
              <a:buFont typeface="Courier New" panose="02070309020205020404" pitchFamily="49" charset="0"/>
              <a:buChar char="o"/>
              <a:defRPr/>
            </a:pPr>
            <a:r>
              <a:rPr lang="en-US" sz="1000" dirty="0"/>
              <a:t>A Product Support manager is available for the session</a:t>
            </a:r>
          </a:p>
          <a:p>
            <a:pPr lvl="2" defTabSz="914034" fontAlgn="base">
              <a:lnSpc>
                <a:spcPct val="114000"/>
              </a:lnSpc>
              <a:spcBef>
                <a:spcPts val="600"/>
              </a:spcBef>
              <a:spcAft>
                <a:spcPct val="0"/>
              </a:spcAft>
              <a:buFont typeface="Wingdings" panose="05000000000000000000" pitchFamily="2" charset="2"/>
              <a:buChar char="§"/>
              <a:defRPr/>
            </a:pPr>
            <a:r>
              <a:rPr lang="en-US" sz="1100" dirty="0"/>
              <a:t>Click the </a:t>
            </a:r>
            <a:r>
              <a:rPr lang="en-US" sz="1100" i="1" dirty="0"/>
              <a:t>Schedule a Manager </a:t>
            </a:r>
            <a:r>
              <a:rPr lang="en-US" sz="1100" dirty="0"/>
              <a:t>button and then click </a:t>
            </a:r>
            <a:r>
              <a:rPr lang="en-US" sz="1100" i="1" dirty="0"/>
              <a:t>Book a Session</a:t>
            </a:r>
          </a:p>
          <a:p>
            <a:pPr lvl="2" defTabSz="914034" fontAlgn="base">
              <a:lnSpc>
                <a:spcPct val="114000"/>
              </a:lnSpc>
              <a:spcBef>
                <a:spcPct val="50000"/>
              </a:spcBef>
              <a:spcAft>
                <a:spcPct val="0"/>
              </a:spcAft>
              <a:buFont typeface="Wingdings" panose="05000000000000000000" pitchFamily="2" charset="2"/>
              <a:buChar char="§"/>
              <a:defRPr/>
            </a:pPr>
            <a:r>
              <a:rPr lang="en-US" sz="1100" dirty="0"/>
              <a:t>Add the appointment to your calendar and receive your callback at the scheduled time</a:t>
            </a:r>
          </a:p>
          <a:p>
            <a:pPr lvl="2" defTabSz="914034" fontAlgn="base">
              <a:lnSpc>
                <a:spcPct val="114000"/>
              </a:lnSpc>
              <a:spcBef>
                <a:spcPct val="50000"/>
              </a:spcBef>
              <a:spcAft>
                <a:spcPct val="0"/>
              </a:spcAft>
              <a:buFont typeface="Wingdings" panose="05000000000000000000" pitchFamily="2" charset="2"/>
              <a:buChar char="§"/>
              <a:defRPr/>
            </a:pPr>
            <a:endParaRPr lang="en-US" sz="900" dirty="0"/>
          </a:p>
        </p:txBody>
      </p:sp>
      <p:sp>
        <p:nvSpPr>
          <p:cNvPr id="31" name="TextBox 30"/>
          <p:cNvSpPr txBox="1"/>
          <p:nvPr/>
        </p:nvSpPr>
        <p:spPr>
          <a:xfrm>
            <a:off x="5662888" y="2898724"/>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Access</a:t>
            </a:r>
            <a:endParaRPr lang="de-DE" sz="1400" b="1" kern="0" dirty="0">
              <a:ea typeface="Arial Unicode MS" pitchFamily="34" charset="-128"/>
              <a:cs typeface="Arial Unicode MS" pitchFamily="34" charset="-128"/>
            </a:endParaRPr>
          </a:p>
        </p:txBody>
      </p:sp>
      <p:cxnSp>
        <p:nvCxnSpPr>
          <p:cNvPr id="32" name="Straight Connector 31"/>
          <p:cNvCxnSpPr/>
          <p:nvPr/>
        </p:nvCxnSpPr>
        <p:spPr>
          <a:xfrm>
            <a:off x="4977949"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2BF70DA-11F3-47BE-A9F3-C75BC758A98B}"/>
              </a:ext>
            </a:extLst>
          </p:cNvPr>
          <p:cNvPicPr>
            <a:picLocks noChangeAspect="1"/>
          </p:cNvPicPr>
          <p:nvPr/>
        </p:nvPicPr>
        <p:blipFill>
          <a:blip r:embed="rId10"/>
          <a:stretch>
            <a:fillRect/>
          </a:stretch>
        </p:blipFill>
        <p:spPr>
          <a:xfrm>
            <a:off x="7611009" y="3236167"/>
            <a:ext cx="3911562" cy="2502627"/>
          </a:xfrm>
          <a:prstGeom prst="rect">
            <a:avLst/>
          </a:prstGeom>
          <a:ln w="9525">
            <a:solidFill>
              <a:schemeClr val="tx1"/>
            </a:solidFill>
          </a:ln>
        </p:spPr>
      </p:pic>
      <p:sp>
        <p:nvSpPr>
          <p:cNvPr id="21" name="Rectangle 20">
            <a:extLst>
              <a:ext uri="{FF2B5EF4-FFF2-40B4-BE49-F238E27FC236}">
                <a16:creationId xmlns:a16="http://schemas.microsoft.com/office/drawing/2014/main" id="{72356DE6-C488-4EF1-A6FB-3812D3267C5D}"/>
              </a:ext>
            </a:extLst>
          </p:cNvPr>
          <p:cNvSpPr/>
          <p:nvPr/>
        </p:nvSpPr>
        <p:spPr>
          <a:xfrm>
            <a:off x="9357359" y="6086245"/>
            <a:ext cx="2090155" cy="552715"/>
          </a:xfrm>
          <a:prstGeom prst="rect">
            <a:avLst/>
          </a:prstGeom>
        </p:spPr>
        <p:txBody>
          <a:bodyPr wrap="square">
            <a:spAutoFit/>
          </a:bodyPr>
          <a:lstStyle/>
          <a:p>
            <a:pPr marL="0" lvl="2" defTabSz="914034" fontAlgn="base">
              <a:lnSpc>
                <a:spcPct val="114000"/>
              </a:lnSpc>
              <a:spcBef>
                <a:spcPct val="50000"/>
              </a:spcBef>
              <a:spcAft>
                <a:spcPct val="0"/>
              </a:spcAft>
              <a:buNone/>
            </a:pPr>
            <a:r>
              <a:rPr lang="en-US" sz="900" b="1" dirty="0">
                <a:solidFill>
                  <a:srgbClr val="0070C0"/>
                </a:solidFill>
              </a:rPr>
              <a:t>Please note: this service is not offered for incidents processed within development support !</a:t>
            </a:r>
          </a:p>
        </p:txBody>
      </p:sp>
      <p:sp>
        <p:nvSpPr>
          <p:cNvPr id="35" name="Title 1">
            <a:extLst>
              <a:ext uri="{FF2B5EF4-FFF2-40B4-BE49-F238E27FC236}">
                <a16:creationId xmlns:a16="http://schemas.microsoft.com/office/drawing/2014/main" id="{21984CD6-92B4-49F4-970B-D03348BAD2C4}"/>
              </a:ext>
            </a:extLst>
          </p:cNvPr>
          <p:cNvSpPr>
            <a:spLocks noGrp="1"/>
          </p:cNvSpPr>
          <p:nvPr>
            <p:ph type="title"/>
          </p:nvPr>
        </p:nvSpPr>
        <p:spPr>
          <a:xfrm>
            <a:off x="504533" y="479360"/>
            <a:ext cx="11296109" cy="646181"/>
          </a:xfrm>
        </p:spPr>
        <p:txBody>
          <a:bodyPr/>
          <a:lstStyle/>
          <a:p>
            <a:r>
              <a:rPr lang="en-US" dirty="0"/>
              <a:t>Real-time interaction</a:t>
            </a:r>
            <a:br>
              <a:rPr lang="en-US" dirty="0"/>
            </a:br>
            <a:r>
              <a:rPr lang="en-US" sz="1800" b="0" dirty="0"/>
              <a:t>Schedule a Manager for high priority incidents</a:t>
            </a:r>
            <a:endParaRPr lang="en-US" b="0" dirty="0"/>
          </a:p>
        </p:txBody>
      </p:sp>
      <p:pic>
        <p:nvPicPr>
          <p:cNvPr id="7" name="Picture 6" descr="A screenshot of a computer&#10;&#10;Description automatically generated">
            <a:extLst>
              <a:ext uri="{FF2B5EF4-FFF2-40B4-BE49-F238E27FC236}">
                <a16:creationId xmlns:a16="http://schemas.microsoft.com/office/drawing/2014/main" id="{F05A69E6-B728-4B21-B7D1-2B76F94D42CD}"/>
              </a:ext>
            </a:extLst>
          </p:cNvPr>
          <p:cNvPicPr>
            <a:picLocks noChangeAspect="1"/>
          </p:cNvPicPr>
          <p:nvPr/>
        </p:nvPicPr>
        <p:blipFill>
          <a:blip r:embed="rId11"/>
          <a:stretch>
            <a:fillRect/>
          </a:stretch>
        </p:blipFill>
        <p:spPr>
          <a:xfrm>
            <a:off x="7565295" y="3239478"/>
            <a:ext cx="3957276" cy="2553442"/>
          </a:xfrm>
          <a:prstGeom prst="rect">
            <a:avLst/>
          </a:prstGeom>
          <a:ln w="3175">
            <a:solidFill>
              <a:schemeClr val="tx1"/>
            </a:solidFill>
          </a:ln>
        </p:spPr>
      </p:pic>
      <p:pic>
        <p:nvPicPr>
          <p:cNvPr id="4" name="Picture 3">
            <a:extLst>
              <a:ext uri="{FF2B5EF4-FFF2-40B4-BE49-F238E27FC236}">
                <a16:creationId xmlns:a16="http://schemas.microsoft.com/office/drawing/2014/main" id="{7AF7E4CD-1331-4936-9D9B-63819D2759C5}"/>
              </a:ext>
            </a:extLst>
          </p:cNvPr>
          <p:cNvPicPr>
            <a:picLocks noChangeAspect="1"/>
          </p:cNvPicPr>
          <p:nvPr/>
        </p:nvPicPr>
        <p:blipFill>
          <a:blip r:embed="rId12"/>
          <a:stretch>
            <a:fillRect/>
          </a:stretch>
        </p:blipFill>
        <p:spPr>
          <a:xfrm>
            <a:off x="7109273" y="4838801"/>
            <a:ext cx="2748097" cy="1193318"/>
          </a:xfrm>
          <a:prstGeom prst="rect">
            <a:avLst/>
          </a:prstGeom>
          <a:ln w="3175">
            <a:solidFill>
              <a:schemeClr val="tx1"/>
            </a:solidFill>
          </a:ln>
        </p:spPr>
      </p:pic>
      <p:sp>
        <p:nvSpPr>
          <p:cNvPr id="13" name="Arrow: Down 12">
            <a:extLst>
              <a:ext uri="{FF2B5EF4-FFF2-40B4-BE49-F238E27FC236}">
                <a16:creationId xmlns:a16="http://schemas.microsoft.com/office/drawing/2014/main" id="{0315D518-BBA5-4E39-B0FC-206C8800BF7F}"/>
              </a:ext>
            </a:extLst>
          </p:cNvPr>
          <p:cNvSpPr/>
          <p:nvPr/>
        </p:nvSpPr>
        <p:spPr bwMode="gray">
          <a:xfrm>
            <a:off x="10402436" y="4959542"/>
            <a:ext cx="98485" cy="522382"/>
          </a:xfrm>
          <a:prstGeom prst="downArrow">
            <a:avLst/>
          </a:prstGeom>
          <a:solidFill>
            <a:srgbClr val="FF0000"/>
          </a:solid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IE"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27" name="Picture 26">
            <a:extLst>
              <a:ext uri="{FF2B5EF4-FFF2-40B4-BE49-F238E27FC236}">
                <a16:creationId xmlns:a16="http://schemas.microsoft.com/office/drawing/2014/main" id="{60C4B46E-2ECD-4E23-9E19-B5B501E9476B}"/>
              </a:ext>
            </a:extLst>
          </p:cNvPr>
          <p:cNvPicPr>
            <a:picLocks noChangeAspect="1"/>
          </p:cNvPicPr>
          <p:nvPr/>
        </p:nvPicPr>
        <p:blipFill>
          <a:blip r:embed="rId13"/>
          <a:stretch>
            <a:fillRect/>
          </a:stretch>
        </p:blipFill>
        <p:spPr>
          <a:xfrm>
            <a:off x="823862" y="1478162"/>
            <a:ext cx="1090828" cy="1090828"/>
          </a:xfrm>
          <a:prstGeom prst="rect">
            <a:avLst/>
          </a:prstGeom>
          <a:solidFill>
            <a:schemeClr val="tx1"/>
          </a:solidFill>
        </p:spPr>
      </p:pic>
    </p:spTree>
    <p:extLst>
      <p:ext uri="{BB962C8B-B14F-4D97-AF65-F5344CB8AC3E}">
        <p14:creationId xmlns:p14="http://schemas.microsoft.com/office/powerpoint/2010/main" val="1870116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4411" y="2383"/>
          <a:ext cx="1587" cy="1587"/>
        </p:xfrm>
        <a:graphic>
          <a:graphicData uri="http://schemas.openxmlformats.org/presentationml/2006/ole">
            <mc:AlternateContent xmlns:mc="http://schemas.openxmlformats.org/markup-compatibility/2006">
              <mc:Choice xmlns:v="urn:schemas-microsoft-com:vml" Requires="v">
                <p:oleObj spid="_x0000_s4120" name="think-cell Slide" r:id="rId6" imgW="360" imgH="360" progId="TCLayout.ActiveDocument.1">
                  <p:embed/>
                </p:oleObj>
              </mc:Choice>
              <mc:Fallback>
                <p:oleObj name="think-cell Slide" r:id="rId6" imgW="360" imgH="360" progId="TCLayout.ActiveDocument.1">
                  <p:embed/>
                  <p:pic>
                    <p:nvPicPr>
                      <p:cNvPr id="2" name="Object 1" hidden="1"/>
                      <p:cNvPicPr/>
                      <p:nvPr/>
                    </p:nvPicPr>
                    <p:blipFill>
                      <a:blip r:embed="rId7"/>
                      <a:stretch>
                        <a:fillRect/>
                      </a:stretch>
                    </p:blipFill>
                    <p:spPr>
                      <a:xfrm>
                        <a:off x="4411" y="2383"/>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26CDF59-62EC-4C01-AD60-DF1BF0998A17}"/>
              </a:ext>
            </a:extLst>
          </p:cNvPr>
          <p:cNvSpPr/>
          <p:nvPr>
            <p:custDataLst>
              <p:tags r:id="rId3"/>
            </p:custDataLst>
          </p:nvPr>
        </p:nvSpPr>
        <p:spPr bwMode="gray">
          <a:xfrm>
            <a:off x="0" y="0"/>
            <a:ext cx="158750" cy="158750"/>
          </a:xfrm>
          <a:prstGeom prst="rect">
            <a:avLst/>
          </a:prstGeom>
          <a:noFill/>
          <a:ln w="25400" algn="ctr">
            <a:solidFill>
              <a:schemeClr val="tx1"/>
            </a:solidFill>
            <a:miter lim="800000"/>
            <a:headEnd/>
            <a:tailEnd/>
          </a:ln>
        </p:spPr>
        <p:txBody>
          <a:bodyPr vert="horz" wrap="none" lIns="0" tIns="0" rIns="0" bIns="0" numCol="1" spcCol="0" rtlCol="0" anchor="ctr" anchorCtr="0">
            <a:noAutofit/>
          </a:bodyPr>
          <a:lstStyle/>
          <a:p>
            <a:pPr algn="ctr" defTabSz="914400" fontAlgn="base">
              <a:spcBef>
                <a:spcPct val="50000"/>
              </a:spcBef>
              <a:spcAft>
                <a:spcPct val="0"/>
              </a:spcAft>
              <a:buClr>
                <a:srgbClr val="F0AB00"/>
              </a:buClr>
              <a:buSzPct val="80000"/>
            </a:pPr>
            <a:endParaRPr kumimoji="0" lang="en-US" sz="1800" u="none" strike="noStrike" kern="0" cap="none" spc="0" normalizeH="0" noProof="0" dirty="0" err="1">
              <a:ln>
                <a:noFill/>
              </a:ln>
              <a:effectLst/>
              <a:uLnTx/>
              <a:uFillTx/>
              <a:latin typeface="Arial" panose="020B0604020202020204" pitchFamily="34" charset="0"/>
              <a:ea typeface="+mj-ea"/>
              <a:cs typeface="+mj-cs"/>
              <a:sym typeface="Arial" panose="020B0604020202020204" pitchFamily="34" charset="0"/>
            </a:endParaRPr>
          </a:p>
        </p:txBody>
      </p:sp>
      <p:sp>
        <p:nvSpPr>
          <p:cNvPr id="38" name="Rectangle 37"/>
          <p:cNvSpPr/>
          <p:nvPr/>
        </p:nvSpPr>
        <p:spPr bwMode="gray">
          <a:xfrm>
            <a:off x="1962713" y="1685470"/>
            <a:ext cx="9484802" cy="733363"/>
          </a:xfrm>
          <a:prstGeom prst="rect">
            <a:avLst/>
          </a:prstGeom>
          <a:noFill/>
          <a:ln w="19050" algn="ctr">
            <a:solidFill>
              <a:schemeClr val="bg1"/>
            </a:solidFill>
            <a:miter lim="800000"/>
            <a:headEnd/>
            <a:tailEnd/>
          </a:ln>
        </p:spPr>
        <p:txBody>
          <a:bodyPr lIns="75543" tIns="71966" rIns="75543" bIns="71966" anchor="t"/>
          <a:lstStyle/>
          <a:p>
            <a:pPr algn="ctr" defTabSz="767538">
              <a:spcBef>
                <a:spcPct val="50000"/>
              </a:spcBef>
              <a:buClr>
                <a:srgbClr val="F0AB00"/>
              </a:buClr>
              <a:buSzPct val="80000"/>
              <a:defRPr/>
            </a:pPr>
            <a:r>
              <a:rPr lang="en-US" sz="1800" b="1" kern="0" dirty="0">
                <a:solidFill>
                  <a:schemeClr val="accent1"/>
                </a:solidFill>
                <a:ea typeface="Arial Unicode MS" pitchFamily="34" charset="-128"/>
                <a:cs typeface="Arial Unicode MS" pitchFamily="34" charset="-128"/>
              </a:rPr>
              <a:t>Product Support Accreditation </a:t>
            </a:r>
            <a:r>
              <a:rPr lang="en-US" sz="1400" kern="0" dirty="0">
                <a:ea typeface="Arial Unicode MS" pitchFamily="34" charset="-128"/>
                <a:cs typeface="Arial Unicode MS" pitchFamily="34" charset="-128"/>
              </a:rPr>
              <a:t>program e</a:t>
            </a:r>
            <a:r>
              <a:rPr lang="en-US" sz="1400" dirty="0"/>
              <a:t>nables you to make the best out of SAP’s product support tools and Next-Generation Support offerings</a:t>
            </a:r>
            <a:endParaRPr lang="en-US" sz="1400" kern="0" dirty="0">
              <a:ea typeface="Arial Unicode MS" pitchFamily="34" charset="-128"/>
              <a:cs typeface="Arial Unicode MS" pitchFamily="34" charset="-128"/>
            </a:endParaRPr>
          </a:p>
        </p:txBody>
      </p:sp>
      <p:sp>
        <p:nvSpPr>
          <p:cNvPr id="33" name="Text Placeholder 342"/>
          <p:cNvSpPr txBox="1">
            <a:spLocks/>
          </p:cNvSpPr>
          <p:nvPr/>
        </p:nvSpPr>
        <p:spPr bwMode="gray">
          <a:xfrm>
            <a:off x="504533" y="3244144"/>
            <a:ext cx="2062111" cy="3243931"/>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defRPr/>
            </a:pPr>
            <a:r>
              <a:rPr lang="en-US" sz="1100" dirty="0"/>
              <a:t>Easy to consume interactive program. </a:t>
            </a:r>
          </a:p>
          <a:p>
            <a:pPr lvl="2" defTabSz="914034" fontAlgn="base">
              <a:lnSpc>
                <a:spcPct val="114000"/>
              </a:lnSpc>
              <a:spcBef>
                <a:spcPct val="50000"/>
              </a:spcBef>
              <a:spcAft>
                <a:spcPct val="0"/>
              </a:spcAft>
              <a:buFont typeface="Wingdings" panose="05000000000000000000" pitchFamily="2" charset="2"/>
              <a:buChar char="§"/>
              <a:defRPr/>
            </a:pPr>
            <a:r>
              <a:rPr lang="en-US" sz="1100" dirty="0"/>
              <a:t>Available to all SAP Customers at no additional cost. It can be accessed via S-user login.</a:t>
            </a:r>
          </a:p>
          <a:p>
            <a:pPr lvl="2" defTabSz="914034" fontAlgn="base">
              <a:lnSpc>
                <a:spcPct val="114000"/>
              </a:lnSpc>
              <a:spcBef>
                <a:spcPct val="50000"/>
              </a:spcBef>
              <a:spcAft>
                <a:spcPct val="0"/>
              </a:spcAft>
              <a:buFont typeface="Wingdings" panose="05000000000000000000" pitchFamily="2" charset="2"/>
              <a:buChar char="§"/>
              <a:defRPr/>
            </a:pPr>
            <a:r>
              <a:rPr lang="en-US" sz="1100" dirty="0"/>
              <a:t>It consists of 3 modules and a final assessment.</a:t>
            </a:r>
          </a:p>
          <a:p>
            <a:pPr lvl="2" defTabSz="914034" fontAlgn="base">
              <a:lnSpc>
                <a:spcPct val="114000"/>
              </a:lnSpc>
              <a:spcBef>
                <a:spcPct val="50000"/>
              </a:spcBef>
              <a:spcAft>
                <a:spcPct val="0"/>
              </a:spcAft>
              <a:buFont typeface="Wingdings" panose="05000000000000000000" pitchFamily="2" charset="2"/>
              <a:buChar char="§"/>
              <a:defRPr/>
            </a:pPr>
            <a:r>
              <a:rPr lang="en-US" sz="1100" dirty="0"/>
              <a:t>The modules cover incident prevention offerings, real-time interactions and digital support experience. </a:t>
            </a:r>
          </a:p>
        </p:txBody>
      </p:sp>
      <p:sp>
        <p:nvSpPr>
          <p:cNvPr id="3" name="TextBox 2"/>
          <p:cNvSpPr txBox="1"/>
          <p:nvPr/>
        </p:nvSpPr>
        <p:spPr>
          <a:xfrm>
            <a:off x="1009749" y="2906863"/>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Overview</a:t>
            </a:r>
            <a:endParaRPr lang="de-DE" sz="1400" b="1" kern="0" dirty="0">
              <a:ea typeface="Arial Unicode MS" pitchFamily="34" charset="-128"/>
              <a:cs typeface="Arial Unicode MS" pitchFamily="34" charset="-128"/>
            </a:endParaRPr>
          </a:p>
        </p:txBody>
      </p:sp>
      <p:cxnSp>
        <p:nvCxnSpPr>
          <p:cNvPr id="10" name="Straight Connector 9"/>
          <p:cNvCxnSpPr/>
          <p:nvPr/>
        </p:nvCxnSpPr>
        <p:spPr>
          <a:xfrm>
            <a:off x="485227"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047902" y="2869982"/>
            <a:ext cx="1818232"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Preview</a:t>
            </a:r>
            <a:endParaRPr lang="de-DE" sz="1400" b="1" kern="0" dirty="0">
              <a:ea typeface="Arial Unicode MS" pitchFamily="34" charset="-128"/>
              <a:cs typeface="Arial Unicode MS" pitchFamily="34" charset="-128"/>
            </a:endParaRPr>
          </a:p>
        </p:txBody>
      </p:sp>
      <p:cxnSp>
        <p:nvCxnSpPr>
          <p:cNvPr id="26" name="Straight Connector 25"/>
          <p:cNvCxnSpPr/>
          <p:nvPr/>
        </p:nvCxnSpPr>
        <p:spPr>
          <a:xfrm>
            <a:off x="7269763" y="2737926"/>
            <a:ext cx="43264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342"/>
          <p:cNvSpPr txBox="1">
            <a:spLocks/>
          </p:cNvSpPr>
          <p:nvPr/>
        </p:nvSpPr>
        <p:spPr bwMode="gray">
          <a:xfrm>
            <a:off x="2682407" y="3244143"/>
            <a:ext cx="2213443" cy="2888906"/>
          </a:xfrm>
          <a:prstGeom prst="rect">
            <a:avLst/>
          </a:prstGeom>
          <a:solidFill>
            <a:schemeClr val="bg1">
              <a:alpha val="70000"/>
            </a:schemeClr>
          </a:solidFill>
        </p:spPr>
        <p:txBody>
          <a:bodyPr vert="horz" lIns="0" tIns="0" rIns="0" bIns="0" rtlCol="0">
            <a:noAutofit/>
          </a:bodyPr>
          <a:lstStyle>
            <a:defPPr>
              <a:defRPr lang="de-DE"/>
            </a:defPPr>
            <a:lvl1pPr indent="0">
              <a:spcBef>
                <a:spcPts val="2400"/>
              </a:spcBef>
              <a:buClr>
                <a:schemeClr val="accent1"/>
              </a:buClr>
              <a:buSzPct val="80000"/>
              <a:buFontTx/>
              <a:buNone/>
              <a:defRPr sz="2000" b="1">
                <a:latin typeface="+mn-lt"/>
              </a:defRPr>
            </a:lvl1pPr>
            <a:lvl2pPr marL="0" indent="0">
              <a:spcBef>
                <a:spcPts val="600"/>
              </a:spcBef>
              <a:buClr>
                <a:schemeClr val="accent1"/>
              </a:buClr>
              <a:buSzPct val="80000"/>
              <a:buFont typeface="Wingdings" pitchFamily="2" charset="2"/>
              <a:buNone/>
              <a:defRPr sz="2000">
                <a:latin typeface="+mn-lt"/>
              </a:defRPr>
            </a:lvl2pPr>
            <a:lvl3pPr marL="180000" lvl="2" indent="-180000" defTabSz="914034" fontAlgn="base">
              <a:lnSpc>
                <a:spcPct val="114000"/>
              </a:lnSpc>
              <a:spcBef>
                <a:spcPct val="50000"/>
              </a:spcBef>
              <a:spcAft>
                <a:spcPct val="0"/>
              </a:spcAft>
              <a:buClr>
                <a:schemeClr val="accent1"/>
              </a:buClr>
              <a:buSzPct val="100000"/>
              <a:buFont typeface="Wingdings" panose="05000000000000000000" pitchFamily="2" charset="2"/>
              <a:buChar char="§"/>
              <a:defRPr sz="1100">
                <a:solidFill>
                  <a:srgbClr val="000000"/>
                </a:solidFill>
                <a:latin typeface="+mn-lt"/>
              </a:defRPr>
            </a:lvl3pPr>
            <a:lvl4pPr marL="360000" indent="-180000">
              <a:spcBef>
                <a:spcPts val="400"/>
              </a:spcBef>
              <a:buClr>
                <a:schemeClr val="tx1"/>
              </a:buClr>
              <a:buSzPct val="100000"/>
              <a:buFont typeface="Arial" pitchFamily="34" charset="0"/>
              <a:buChar char="–"/>
              <a:defRPr sz="1800">
                <a:latin typeface="+mn-lt"/>
              </a:defRPr>
            </a:lvl4pPr>
            <a:lvl5pPr marL="540000" indent="-180000">
              <a:spcBef>
                <a:spcPts val="250"/>
              </a:spcBef>
              <a:buClr>
                <a:schemeClr val="tx1"/>
              </a:buClr>
              <a:buSzPct val="100000"/>
              <a:buFont typeface="Courier New" pitchFamily="49" charset="0"/>
              <a:buChar char="o"/>
              <a:defRPr sz="160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2">
              <a:defRPr/>
            </a:pPr>
            <a:r>
              <a:rPr lang="en-US" b="1" dirty="0">
                <a:solidFill>
                  <a:schemeClr val="tx1"/>
                </a:solidFill>
              </a:rPr>
              <a:t>Informative: </a:t>
            </a:r>
            <a:r>
              <a:rPr lang="en-US" dirty="0">
                <a:solidFill>
                  <a:schemeClr val="tx1"/>
                </a:solidFill>
              </a:rPr>
              <a:t>Gain empowerment and awareness to all the available resources from Product Support</a:t>
            </a:r>
          </a:p>
          <a:p>
            <a:pPr lvl="2">
              <a:defRPr/>
            </a:pPr>
            <a:r>
              <a:rPr lang="en-US" b="1" dirty="0">
                <a:solidFill>
                  <a:schemeClr val="tx1"/>
                </a:solidFill>
              </a:rPr>
              <a:t>Efficient</a:t>
            </a:r>
            <a:r>
              <a:rPr lang="en-US" dirty="0">
                <a:solidFill>
                  <a:schemeClr val="tx1"/>
                </a:solidFill>
              </a:rPr>
              <a:t>: The easy to consume enablement with SAP’s Product Support Accreditation program helps users to increase their efficiency in working with Next-Gen Support tools by selecting the best channel.</a:t>
            </a:r>
          </a:p>
          <a:p>
            <a:pPr lvl="2">
              <a:defRPr/>
            </a:pPr>
            <a:r>
              <a:rPr lang="en-US" b="1" kern="0" dirty="0">
                <a:solidFill>
                  <a:schemeClr val="tx1"/>
                </a:solidFill>
                <a:ea typeface="Arial Unicode MS" pitchFamily="34" charset="-128"/>
              </a:rPr>
              <a:t>Rewarding:</a:t>
            </a:r>
            <a:r>
              <a:rPr lang="en-US" kern="0" dirty="0">
                <a:solidFill>
                  <a:schemeClr val="tx1"/>
                </a:solidFill>
                <a:ea typeface="Arial Unicode MS" pitchFamily="34" charset="-128"/>
              </a:rPr>
              <a:t> A Product Support Accreditation badge is awarded once the final assessment is completed. This badge can be shared in social media.</a:t>
            </a:r>
            <a:r>
              <a:rPr lang="en-US" dirty="0">
                <a:solidFill>
                  <a:schemeClr val="tx1"/>
                </a:solidFill>
              </a:rPr>
              <a:t> </a:t>
            </a:r>
          </a:p>
          <a:p>
            <a:pPr lvl="2"/>
            <a:endParaRPr lang="en-US" dirty="0">
              <a:solidFill>
                <a:schemeClr val="tx1"/>
              </a:solidFill>
            </a:endParaRPr>
          </a:p>
        </p:txBody>
      </p:sp>
      <p:sp>
        <p:nvSpPr>
          <p:cNvPr id="28" name="TextBox 27"/>
          <p:cNvSpPr txBox="1"/>
          <p:nvPr/>
        </p:nvSpPr>
        <p:spPr>
          <a:xfrm>
            <a:off x="3256110" y="2906863"/>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Benefits</a:t>
            </a:r>
            <a:endParaRPr lang="de-DE" sz="1400" b="1" kern="0" dirty="0">
              <a:ea typeface="Arial Unicode MS" pitchFamily="34" charset="-128"/>
              <a:cs typeface="Arial Unicode MS" pitchFamily="34" charset="-128"/>
            </a:endParaRPr>
          </a:p>
        </p:txBody>
      </p:sp>
      <p:cxnSp>
        <p:nvCxnSpPr>
          <p:cNvPr id="29" name="Straight Connector 28"/>
          <p:cNvCxnSpPr/>
          <p:nvPr/>
        </p:nvCxnSpPr>
        <p:spPr>
          <a:xfrm>
            <a:off x="2731588"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342"/>
          <p:cNvSpPr txBox="1">
            <a:spLocks/>
          </p:cNvSpPr>
          <p:nvPr/>
        </p:nvSpPr>
        <p:spPr bwMode="gray">
          <a:xfrm>
            <a:off x="4997253" y="3244144"/>
            <a:ext cx="2213443" cy="3394816"/>
          </a:xfrm>
          <a:prstGeom prst="rect">
            <a:avLst/>
          </a:prstGeom>
          <a:solidFill>
            <a:schemeClr val="bg1">
              <a:alpha val="70000"/>
            </a:schemeClr>
          </a:solidFill>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2" defTabSz="914034" fontAlgn="base">
              <a:lnSpc>
                <a:spcPct val="114000"/>
              </a:lnSpc>
              <a:spcBef>
                <a:spcPct val="50000"/>
              </a:spcBef>
              <a:spcAft>
                <a:spcPct val="0"/>
              </a:spcAft>
              <a:buFont typeface="Wingdings" panose="05000000000000000000" pitchFamily="2" charset="2"/>
              <a:buChar char="§"/>
              <a:defRPr/>
            </a:pPr>
            <a:r>
              <a:rPr lang="en-US" sz="1100" b="1" dirty="0"/>
              <a:t>Easy to access</a:t>
            </a:r>
            <a:r>
              <a:rPr lang="en-US" sz="1100" dirty="0"/>
              <a:t>: simply use your s-user via SAP ONE Support Launchpad to enroll for program.</a:t>
            </a:r>
          </a:p>
          <a:p>
            <a:pPr lvl="2" defTabSz="914034" fontAlgn="base">
              <a:lnSpc>
                <a:spcPct val="114000"/>
              </a:lnSpc>
              <a:spcBef>
                <a:spcPct val="50000"/>
              </a:spcBef>
              <a:spcAft>
                <a:spcPct val="0"/>
              </a:spcAft>
              <a:buFont typeface="Wingdings" panose="05000000000000000000" pitchFamily="2" charset="2"/>
              <a:buChar char="§"/>
              <a:defRPr/>
            </a:pPr>
            <a:r>
              <a:rPr lang="en-US" sz="1100" b="1" dirty="0"/>
              <a:t>Easy to consume: </a:t>
            </a:r>
            <a:r>
              <a:rPr lang="en-US" sz="1100" dirty="0"/>
              <a:t>The accreditation modules can be taken at your own pace and time. Easy to consume content will be provided on demand. </a:t>
            </a:r>
          </a:p>
          <a:p>
            <a:pPr lvl="2" defTabSz="914034" fontAlgn="base">
              <a:lnSpc>
                <a:spcPct val="114000"/>
              </a:lnSpc>
              <a:spcBef>
                <a:spcPct val="50000"/>
              </a:spcBef>
              <a:spcAft>
                <a:spcPct val="0"/>
              </a:spcAft>
              <a:buFont typeface="Wingdings" panose="05000000000000000000" pitchFamily="2" charset="2"/>
              <a:buChar char="§"/>
              <a:defRPr/>
            </a:pPr>
            <a:r>
              <a:rPr lang="en-US" sz="1100" b="1" dirty="0"/>
              <a:t>Interactive: </a:t>
            </a:r>
            <a:r>
              <a:rPr lang="en-US" sz="1100" dirty="0"/>
              <a:t>Learnings can easily be validated in interactive quizzes supporting the user in their progress.</a:t>
            </a:r>
          </a:p>
          <a:p>
            <a:pPr lvl="2" defTabSz="914034" fontAlgn="base">
              <a:lnSpc>
                <a:spcPct val="114000"/>
              </a:lnSpc>
              <a:spcBef>
                <a:spcPct val="50000"/>
              </a:spcBef>
              <a:spcAft>
                <a:spcPct val="0"/>
              </a:spcAft>
              <a:buFont typeface="Wingdings" panose="05000000000000000000" pitchFamily="2" charset="2"/>
              <a:buChar char="§"/>
              <a:defRPr/>
            </a:pPr>
            <a:r>
              <a:rPr lang="en-US" sz="1100" dirty="0"/>
              <a:t>Click </a:t>
            </a:r>
            <a:r>
              <a:rPr lang="en-US" sz="1100" dirty="0">
                <a:hlinkClick r:id="rId8">
                  <a:extLst>
                    <a:ext uri="{A12FA001-AC4F-418D-AE19-62706E023703}">
                      <ahyp:hlinkClr xmlns:ahyp="http://schemas.microsoft.com/office/drawing/2018/hyperlinkcolor" val="tx"/>
                    </a:ext>
                  </a:extLst>
                </a:hlinkClick>
              </a:rPr>
              <a:t>here</a:t>
            </a:r>
            <a:r>
              <a:rPr lang="en-US" sz="1100" dirty="0"/>
              <a:t> to access the accreditation and </a:t>
            </a:r>
            <a:r>
              <a:rPr lang="en-US" sz="1100" dirty="0">
                <a:hlinkClick r:id="rId9">
                  <a:extLst>
                    <a:ext uri="{A12FA001-AC4F-418D-AE19-62706E023703}">
                      <ahyp:hlinkClr xmlns:ahyp="http://schemas.microsoft.com/office/drawing/2018/hyperlinkcolor" val="tx"/>
                    </a:ext>
                  </a:extLst>
                </a:hlinkClick>
              </a:rPr>
              <a:t>here</a:t>
            </a:r>
            <a:r>
              <a:rPr lang="en-US" sz="1100" dirty="0"/>
              <a:t> to learn more.</a:t>
            </a:r>
            <a:r>
              <a:rPr lang="en-US" sz="1100" dirty="0">
                <a:hlinkClick r:id="rId10">
                  <a:extLst>
                    <a:ext uri="{A12FA001-AC4F-418D-AE19-62706E023703}">
                      <ahyp:hlinkClr xmlns:ahyp="http://schemas.microsoft.com/office/drawing/2018/hyperlinkcolor" val="tx"/>
                    </a:ext>
                  </a:extLst>
                </a:hlinkClick>
              </a:rPr>
              <a:t> </a:t>
            </a:r>
            <a:endParaRPr lang="en-US" sz="1100" dirty="0"/>
          </a:p>
          <a:p>
            <a:pPr lvl="2" defTabSz="914034" fontAlgn="base">
              <a:lnSpc>
                <a:spcPct val="114000"/>
              </a:lnSpc>
              <a:spcBef>
                <a:spcPct val="50000"/>
              </a:spcBef>
              <a:spcAft>
                <a:spcPct val="0"/>
              </a:spcAft>
              <a:buFont typeface="Wingdings" panose="05000000000000000000" pitchFamily="2" charset="2"/>
              <a:buChar char="§"/>
              <a:defRPr/>
            </a:pPr>
            <a:endParaRPr lang="en-US" sz="900" dirty="0"/>
          </a:p>
        </p:txBody>
      </p:sp>
      <p:sp>
        <p:nvSpPr>
          <p:cNvPr id="31" name="TextBox 30"/>
          <p:cNvSpPr txBox="1"/>
          <p:nvPr/>
        </p:nvSpPr>
        <p:spPr>
          <a:xfrm>
            <a:off x="5662888" y="2898724"/>
            <a:ext cx="1396477" cy="2153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b="1" kern="0" dirty="0">
                <a:ea typeface="Arial Unicode MS" pitchFamily="34" charset="-128"/>
                <a:cs typeface="Arial Unicode MS" pitchFamily="34" charset="-128"/>
              </a:rPr>
              <a:t>Access</a:t>
            </a:r>
            <a:endParaRPr lang="de-DE" sz="1400" b="1" kern="0" dirty="0">
              <a:ea typeface="Arial Unicode MS" pitchFamily="34" charset="-128"/>
              <a:cs typeface="Arial Unicode MS" pitchFamily="34" charset="-128"/>
            </a:endParaRPr>
          </a:p>
        </p:txBody>
      </p:sp>
      <p:cxnSp>
        <p:nvCxnSpPr>
          <p:cNvPr id="32" name="Straight Connector 31"/>
          <p:cNvCxnSpPr/>
          <p:nvPr/>
        </p:nvCxnSpPr>
        <p:spPr>
          <a:xfrm>
            <a:off x="4977949" y="2737926"/>
            <a:ext cx="20814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21984CD6-92B4-49F4-970B-D03348BAD2C4}"/>
              </a:ext>
            </a:extLst>
          </p:cNvPr>
          <p:cNvSpPr>
            <a:spLocks noGrp="1"/>
          </p:cNvSpPr>
          <p:nvPr>
            <p:ph type="title"/>
          </p:nvPr>
        </p:nvSpPr>
        <p:spPr>
          <a:xfrm>
            <a:off x="504533" y="479360"/>
            <a:ext cx="11296109" cy="646181"/>
          </a:xfrm>
        </p:spPr>
        <p:txBody>
          <a:bodyPr/>
          <a:lstStyle/>
          <a:p>
            <a:r>
              <a:rPr lang="en-US" dirty="0"/>
              <a:t>Product Support Accreditation</a:t>
            </a:r>
            <a:br>
              <a:rPr lang="en-US" dirty="0"/>
            </a:br>
            <a:r>
              <a:rPr lang="en-US" sz="1800" b="0" dirty="0"/>
              <a:t>Self-enablement program for customers and partners for Product Support</a:t>
            </a:r>
            <a:endParaRPr lang="en-US" b="0" dirty="0"/>
          </a:p>
        </p:txBody>
      </p:sp>
      <p:pic>
        <p:nvPicPr>
          <p:cNvPr id="17415" name="Picture 7">
            <a:extLst>
              <a:ext uri="{FF2B5EF4-FFF2-40B4-BE49-F238E27FC236}">
                <a16:creationId xmlns:a16="http://schemas.microsoft.com/office/drawing/2014/main" id="{127BF733-5031-4BD6-BBE4-1A65808B0B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2308" y="3217431"/>
            <a:ext cx="4103906" cy="212810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 descr="Product Support Knowledge 2020 - Product Support Accreditation">
            <a:extLst>
              <a:ext uri="{FF2B5EF4-FFF2-40B4-BE49-F238E27FC236}">
                <a16:creationId xmlns:a16="http://schemas.microsoft.com/office/drawing/2014/main" id="{548C0150-426A-4FA5-8012-8021ADC987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533" y="1388298"/>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032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4411" y="2383"/>
          <a:ext cx="1587" cy="1587"/>
        </p:xfrm>
        <a:graphic>
          <a:graphicData uri="http://schemas.openxmlformats.org/presentationml/2006/ole">
            <mc:AlternateContent xmlns:mc="http://schemas.openxmlformats.org/markup-compatibility/2006">
              <mc:Choice xmlns:v="urn:schemas-microsoft-com:vml" Requires="v">
                <p:oleObj spid="_x0000_s5144" name="think-cell Slide" r:id="rId6" imgW="360" imgH="360" progId="TCLayout.ActiveDocument.1">
                  <p:embed/>
                </p:oleObj>
              </mc:Choice>
              <mc:Fallback>
                <p:oleObj name="think-cell Slide" r:id="rId6" imgW="360" imgH="360" progId="TCLayout.ActiveDocument.1">
                  <p:embed/>
                  <p:pic>
                    <p:nvPicPr>
                      <p:cNvPr id="2" name="Object 1" hidden="1"/>
                      <p:cNvPicPr/>
                      <p:nvPr/>
                    </p:nvPicPr>
                    <p:blipFill>
                      <a:blip r:embed="rId7"/>
                      <a:stretch>
                        <a:fillRect/>
                      </a:stretch>
                    </p:blipFill>
                    <p:spPr>
                      <a:xfrm>
                        <a:off x="4411" y="2383"/>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F595FA33-5F00-493B-A5F6-9E2023BF68F3}"/>
              </a:ext>
            </a:extLst>
          </p:cNvPr>
          <p:cNvSpPr/>
          <p:nvPr>
            <p:custDataLst>
              <p:tags r:id="rId3"/>
            </p:custDataLst>
          </p:nvPr>
        </p:nvSpPr>
        <p:spPr bwMode="gray">
          <a:xfrm>
            <a:off x="0" y="0"/>
            <a:ext cx="158750" cy="158750"/>
          </a:xfrm>
          <a:prstGeom prst="rect">
            <a:avLst/>
          </a:prstGeom>
          <a:noFill/>
          <a:ln w="25400" algn="ctr">
            <a:solidFill>
              <a:schemeClr val="tx1"/>
            </a:solidFill>
            <a:miter lim="800000"/>
            <a:headEnd/>
            <a:tailEnd/>
          </a:ln>
        </p:spPr>
        <p:txBody>
          <a:bodyPr vert="horz" wrap="none" lIns="0" tIns="0" rIns="0" bIns="0" numCol="1" spcCol="0" rtlCol="0" anchor="ctr" anchorCtr="0">
            <a:noAutofit/>
          </a:bodyPr>
          <a:lstStyle/>
          <a:p>
            <a:pPr algn="ctr" defTabSz="914400" fontAlgn="base">
              <a:spcBef>
                <a:spcPct val="0"/>
              </a:spcBef>
              <a:spcAft>
                <a:spcPct val="0"/>
              </a:spcAft>
              <a:buClr>
                <a:srgbClr val="F0AB00"/>
              </a:buClr>
              <a:buSzPct val="80000"/>
              <a:defRPr/>
            </a:pPr>
            <a:endParaRPr kumimoji="0" lang="en-US" sz="1800" u="none" strike="noStrike" kern="0" cap="none" spc="0" normalizeH="0" noProof="0" dirty="0">
              <a:ln>
                <a:noFill/>
              </a:ln>
              <a:solidFill>
                <a:srgbClr val="000000"/>
              </a:solidFill>
              <a:effectLst/>
              <a:uLnTx/>
              <a:uFillTx/>
              <a:latin typeface="Arial" panose="020B0604020202020204" pitchFamily="34" charset="0"/>
              <a:ea typeface="+mj-ea"/>
              <a:cs typeface="+mj-cs"/>
              <a:sym typeface="Arial" panose="020B0604020202020204" pitchFamily="34" charset="0"/>
            </a:endParaRPr>
          </a:p>
        </p:txBody>
      </p:sp>
      <p:sp>
        <p:nvSpPr>
          <p:cNvPr id="51" name="Title 1"/>
          <p:cNvSpPr>
            <a:spLocks noGrp="1"/>
          </p:cNvSpPr>
          <p:nvPr>
            <p:ph type="title"/>
          </p:nvPr>
        </p:nvSpPr>
        <p:spPr>
          <a:xfrm>
            <a:off x="504533" y="479360"/>
            <a:ext cx="11296109" cy="646331"/>
          </a:xfrm>
        </p:spPr>
        <p:txBody>
          <a:bodyPr/>
          <a:lstStyle/>
          <a:p>
            <a:r>
              <a:rPr lang="en-US" dirty="0"/>
              <a:t>Product Support Accreditation</a:t>
            </a:r>
            <a:br>
              <a:rPr lang="en-US" dirty="0"/>
            </a:br>
            <a:r>
              <a:rPr lang="en-US" sz="1800" b="0" dirty="0"/>
              <a:t>Self-enablement program for customers and partners for Product Support</a:t>
            </a:r>
            <a:endParaRPr lang="en-US" b="0" dirty="0"/>
          </a:p>
        </p:txBody>
      </p:sp>
      <p:sp>
        <p:nvSpPr>
          <p:cNvPr id="8" name="Rectangle 7">
            <a:extLst>
              <a:ext uri="{FF2B5EF4-FFF2-40B4-BE49-F238E27FC236}">
                <a16:creationId xmlns:a16="http://schemas.microsoft.com/office/drawing/2014/main" id="{7BBCFDE2-3AF5-443D-9CA9-3519B7792D29}"/>
              </a:ext>
            </a:extLst>
          </p:cNvPr>
          <p:cNvSpPr/>
          <p:nvPr/>
        </p:nvSpPr>
        <p:spPr>
          <a:xfrm>
            <a:off x="555193" y="3932053"/>
            <a:ext cx="1904689" cy="1077218"/>
          </a:xfrm>
          <a:prstGeom prst="rect">
            <a:avLst/>
          </a:prstGeom>
        </p:spPr>
        <p:txBody>
          <a:bodyPr wrap="none">
            <a:spAutoFit/>
          </a:bodyPr>
          <a:lstStyle/>
          <a:p>
            <a:pPr lvl="0" algn="ctr">
              <a:defRPr/>
            </a:pPr>
            <a:r>
              <a:rPr lang="en-US" sz="1600" dirty="0"/>
              <a:t>Module 1 </a:t>
            </a:r>
          </a:p>
          <a:p>
            <a:pPr lvl="0" algn="ctr">
              <a:defRPr/>
            </a:pPr>
            <a:r>
              <a:rPr lang="en-US" sz="1600" dirty="0"/>
              <a:t>Self-service and </a:t>
            </a:r>
          </a:p>
          <a:p>
            <a:pPr lvl="0" algn="ctr">
              <a:defRPr/>
            </a:pPr>
            <a:r>
              <a:rPr lang="en-US" sz="1600" dirty="0"/>
              <a:t>incident prevention</a:t>
            </a:r>
          </a:p>
          <a:p>
            <a:pPr lvl="0" algn="ctr">
              <a:defRPr/>
            </a:pPr>
            <a:endParaRPr lang="en-US" sz="1600" dirty="0"/>
          </a:p>
        </p:txBody>
      </p:sp>
      <p:sp>
        <p:nvSpPr>
          <p:cNvPr id="18" name="Rectangle 17">
            <a:extLst>
              <a:ext uri="{FF2B5EF4-FFF2-40B4-BE49-F238E27FC236}">
                <a16:creationId xmlns:a16="http://schemas.microsoft.com/office/drawing/2014/main" id="{C1D4A0FC-A7CC-4397-9B04-F0FFD7DC6EC5}"/>
              </a:ext>
            </a:extLst>
          </p:cNvPr>
          <p:cNvSpPr/>
          <p:nvPr/>
        </p:nvSpPr>
        <p:spPr>
          <a:xfrm>
            <a:off x="7902472" y="3935005"/>
            <a:ext cx="184730" cy="338554"/>
          </a:xfrm>
          <a:prstGeom prst="rect">
            <a:avLst/>
          </a:prstGeom>
          <a:solidFill>
            <a:schemeClr val="bg1"/>
          </a:solidFill>
        </p:spPr>
        <p:txBody>
          <a:bodyPr wrap="non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BE907370-682E-4FEA-9C1E-878730CCA328}"/>
              </a:ext>
            </a:extLst>
          </p:cNvPr>
          <p:cNvSpPr/>
          <p:nvPr/>
        </p:nvSpPr>
        <p:spPr bwMode="gray">
          <a:xfrm>
            <a:off x="8698837" y="2275727"/>
            <a:ext cx="322536" cy="1723693"/>
          </a:xfrm>
          <a:prstGeom prst="rect">
            <a:avLst/>
          </a:prstGeom>
          <a:solidFill>
            <a:schemeClr val="bg1"/>
          </a:soli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cxnSp>
        <p:nvCxnSpPr>
          <p:cNvPr id="22" name="Straight Arrow Connector 21">
            <a:extLst>
              <a:ext uri="{FF2B5EF4-FFF2-40B4-BE49-F238E27FC236}">
                <a16:creationId xmlns:a16="http://schemas.microsoft.com/office/drawing/2014/main" id="{480809EF-EA50-4715-A9A8-AE5CC9B5C792}"/>
              </a:ext>
            </a:extLst>
          </p:cNvPr>
          <p:cNvCxnSpPr>
            <a:cxnSpLocks/>
          </p:cNvCxnSpPr>
          <p:nvPr/>
        </p:nvCxnSpPr>
        <p:spPr>
          <a:xfrm>
            <a:off x="6603740" y="3054450"/>
            <a:ext cx="421890"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70A1188-5370-4BB3-8D3F-E74EEFA6CC22}"/>
              </a:ext>
            </a:extLst>
          </p:cNvPr>
          <p:cNvSpPr/>
          <p:nvPr/>
        </p:nvSpPr>
        <p:spPr>
          <a:xfrm>
            <a:off x="5103776" y="3932053"/>
            <a:ext cx="1494320" cy="830997"/>
          </a:xfrm>
          <a:prstGeom prst="rect">
            <a:avLst/>
          </a:prstGeom>
        </p:spPr>
        <p:txBody>
          <a:bodyPr wrap="none">
            <a:spAutoFit/>
          </a:bodyPr>
          <a:lstStyle/>
          <a:p>
            <a:pPr lvl="0" algn="ctr">
              <a:defRPr/>
            </a:pPr>
            <a:r>
              <a:rPr lang="en-US" sz="1600" dirty="0"/>
              <a:t>Module 3</a:t>
            </a:r>
          </a:p>
          <a:p>
            <a:pPr lvl="0" algn="ctr">
              <a:defRPr/>
            </a:pPr>
            <a:r>
              <a:rPr kumimoji="0" lang="en-US" sz="1600" b="0" i="0" u="none" strike="noStrike" kern="1200" cap="none" spc="0" normalizeH="0" baseline="0" noProof="0" dirty="0">
                <a:ln>
                  <a:noFill/>
                </a:ln>
                <a:effectLst/>
                <a:uLnTx/>
                <a:uFillTx/>
                <a:latin typeface="Arial"/>
                <a:ea typeface="+mn-ea"/>
                <a:cs typeface="+mn-cs"/>
              </a:rPr>
              <a:t>Digital support</a:t>
            </a:r>
          </a:p>
          <a:p>
            <a:pPr lvl="0" algn="ctr">
              <a:defRPr/>
            </a:pPr>
            <a:r>
              <a:rPr kumimoji="0" lang="en-US" sz="1600" b="0" i="0" u="none" strike="noStrike" kern="1200" cap="none" spc="0" normalizeH="0" baseline="0" noProof="0" dirty="0">
                <a:ln>
                  <a:noFill/>
                </a:ln>
                <a:effectLst/>
                <a:uLnTx/>
                <a:uFillTx/>
                <a:latin typeface="Arial"/>
                <a:ea typeface="+mn-ea"/>
                <a:cs typeface="+mn-cs"/>
              </a:rPr>
              <a:t> experience</a:t>
            </a:r>
          </a:p>
        </p:txBody>
      </p:sp>
      <p:cxnSp>
        <p:nvCxnSpPr>
          <p:cNvPr id="31" name="Straight Arrow Connector 30">
            <a:extLst>
              <a:ext uri="{FF2B5EF4-FFF2-40B4-BE49-F238E27FC236}">
                <a16:creationId xmlns:a16="http://schemas.microsoft.com/office/drawing/2014/main" id="{DB6E4797-E687-4A7F-89D9-C9524564019D}"/>
              </a:ext>
            </a:extLst>
          </p:cNvPr>
          <p:cNvCxnSpPr>
            <a:cxnSpLocks/>
          </p:cNvCxnSpPr>
          <p:nvPr/>
        </p:nvCxnSpPr>
        <p:spPr>
          <a:xfrm>
            <a:off x="4573611" y="3054450"/>
            <a:ext cx="398888"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F0D86E-DF4E-478E-9396-FA24812853F9}"/>
              </a:ext>
            </a:extLst>
          </p:cNvPr>
          <p:cNvSpPr/>
          <p:nvPr/>
        </p:nvSpPr>
        <p:spPr>
          <a:xfrm>
            <a:off x="3070004" y="3932053"/>
            <a:ext cx="1233030" cy="830997"/>
          </a:xfrm>
          <a:prstGeom prst="rect">
            <a:avLst/>
          </a:prstGeom>
        </p:spPr>
        <p:txBody>
          <a:bodyPr wrap="none">
            <a:spAutoFit/>
          </a:bodyPr>
          <a:lstStyle/>
          <a:p>
            <a:pPr lvl="0" algn="ctr">
              <a:defRPr/>
            </a:pPr>
            <a:r>
              <a:rPr lang="en-US" sz="1600" dirty="0"/>
              <a:t>Module 2</a:t>
            </a:r>
          </a:p>
          <a:p>
            <a:pPr lvl="0" algn="ctr">
              <a:defRPr/>
            </a:pPr>
            <a:r>
              <a:rPr lang="en-US" sz="1600" dirty="0"/>
              <a:t>Real-time </a:t>
            </a:r>
          </a:p>
          <a:p>
            <a:pPr lvl="0" algn="ctr">
              <a:defRPr/>
            </a:pPr>
            <a:r>
              <a:rPr lang="en-US" sz="1600" dirty="0"/>
              <a:t>interactions</a:t>
            </a:r>
          </a:p>
        </p:txBody>
      </p:sp>
      <p:cxnSp>
        <p:nvCxnSpPr>
          <p:cNvPr id="14" name="Straight Arrow Connector 13">
            <a:extLst>
              <a:ext uri="{FF2B5EF4-FFF2-40B4-BE49-F238E27FC236}">
                <a16:creationId xmlns:a16="http://schemas.microsoft.com/office/drawing/2014/main" id="{710A1B61-91FC-404B-8735-ED8C0AC6DB8D}"/>
              </a:ext>
            </a:extLst>
          </p:cNvPr>
          <p:cNvCxnSpPr>
            <a:cxnSpLocks/>
          </p:cNvCxnSpPr>
          <p:nvPr/>
        </p:nvCxnSpPr>
        <p:spPr>
          <a:xfrm>
            <a:off x="2412418" y="3054450"/>
            <a:ext cx="398888"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F1967AD-B92A-47C4-8497-6AF6605ED84A}"/>
              </a:ext>
            </a:extLst>
          </p:cNvPr>
          <p:cNvSpPr/>
          <p:nvPr/>
        </p:nvSpPr>
        <p:spPr>
          <a:xfrm>
            <a:off x="6602553" y="5309111"/>
            <a:ext cx="2018924" cy="830997"/>
          </a:xfrm>
          <a:prstGeom prst="rect">
            <a:avLst/>
          </a:prstGeom>
        </p:spPr>
        <p:txBody>
          <a:bodyPr wrap="square">
            <a:spAutoFit/>
          </a:bodyPr>
          <a:lstStyle/>
          <a:p>
            <a:pPr marL="0" marR="0" lvl="0" indent="0" algn="ctr" defTabSz="1088776" rtl="0" eaLnBrk="1" fontAlgn="auto" latinLnBrk="0" hangingPunct="1">
              <a:lnSpc>
                <a:spcPct val="100000"/>
              </a:lnSpc>
              <a:spcBef>
                <a:spcPts val="1200"/>
              </a:spcBef>
              <a:spcAft>
                <a:spcPts val="0"/>
              </a:spcAft>
              <a:buClrTx/>
              <a:buSzTx/>
              <a:buFontTx/>
              <a:buNone/>
              <a:tabLst/>
              <a:defRPr/>
            </a:pPr>
            <a:r>
              <a:rPr lang="en-US" sz="1600" dirty="0"/>
              <a:t>Successful completion confirmed </a:t>
            </a:r>
            <a:endParaRPr kumimoji="0" lang="en-US" sz="1100" b="0" i="0" u="none" strike="noStrike" kern="1200" cap="none" spc="0" normalizeH="0" baseline="0" noProof="0" dirty="0">
              <a:ln>
                <a:noFill/>
              </a:ln>
              <a:effectLst/>
              <a:uLnTx/>
              <a:uFillTx/>
            </a:endParaRPr>
          </a:p>
        </p:txBody>
      </p:sp>
      <p:grpSp>
        <p:nvGrpSpPr>
          <p:cNvPr id="32" name="Group 31">
            <a:extLst>
              <a:ext uri="{FF2B5EF4-FFF2-40B4-BE49-F238E27FC236}">
                <a16:creationId xmlns:a16="http://schemas.microsoft.com/office/drawing/2014/main" id="{8E3CC4F2-8DED-419C-BA9C-D195FFE0D8B7}"/>
              </a:ext>
            </a:extLst>
          </p:cNvPr>
          <p:cNvGrpSpPr/>
          <p:nvPr/>
        </p:nvGrpSpPr>
        <p:grpSpPr>
          <a:xfrm>
            <a:off x="715618" y="4724131"/>
            <a:ext cx="5772646" cy="1622841"/>
            <a:chOff x="5335878" y="4616151"/>
            <a:chExt cx="5772646" cy="1622841"/>
          </a:xfrm>
        </p:grpSpPr>
        <p:sp>
          <p:nvSpPr>
            <p:cNvPr id="33" name="Rectangle 32">
              <a:extLst>
                <a:ext uri="{FF2B5EF4-FFF2-40B4-BE49-F238E27FC236}">
                  <a16:creationId xmlns:a16="http://schemas.microsoft.com/office/drawing/2014/main" id="{48D46DF5-5B35-4C95-9AF0-167445B4E882}"/>
                </a:ext>
              </a:extLst>
            </p:cNvPr>
            <p:cNvSpPr/>
            <p:nvPr/>
          </p:nvSpPr>
          <p:spPr>
            <a:xfrm>
              <a:off x="5335878" y="5623439"/>
              <a:ext cx="5772646" cy="615553"/>
            </a:xfrm>
            <a:prstGeom prst="rect">
              <a:avLst/>
            </a:prstGeom>
            <a:noFill/>
          </p:spPr>
          <p:txBody>
            <a:bodyPr wrap="square">
              <a:spAutoFit/>
            </a:bodyPr>
            <a:lstStyle/>
            <a:p>
              <a:pPr algn="ctr"/>
              <a:r>
                <a:rPr lang="en-US" sz="1800" dirty="0">
                  <a:solidFill>
                    <a:schemeClr val="accent1"/>
                  </a:solidFill>
                </a:rPr>
                <a:t>Customer interaction</a:t>
              </a:r>
              <a:br>
                <a:rPr lang="en-US" sz="1800" dirty="0">
                  <a:solidFill>
                    <a:schemeClr val="accent1"/>
                  </a:solidFill>
                </a:rPr>
              </a:br>
              <a:r>
                <a:rPr lang="en-US" sz="1600" dirty="0"/>
                <a:t>Self-enablement program for customers at no additional cost.</a:t>
              </a:r>
            </a:p>
          </p:txBody>
        </p:sp>
        <p:cxnSp>
          <p:nvCxnSpPr>
            <p:cNvPr id="34" name="Connector: Elbow 33">
              <a:extLst>
                <a:ext uri="{FF2B5EF4-FFF2-40B4-BE49-F238E27FC236}">
                  <a16:creationId xmlns:a16="http://schemas.microsoft.com/office/drawing/2014/main" id="{A7B0E8B1-5731-4F51-85C3-34CF11E17F07}"/>
                </a:ext>
              </a:extLst>
            </p:cNvPr>
            <p:cNvCxnSpPr>
              <a:cxnSpLocks/>
            </p:cNvCxnSpPr>
            <p:nvPr/>
          </p:nvCxnSpPr>
          <p:spPr>
            <a:xfrm rot="5400000" flipH="1">
              <a:off x="8149355" y="2204123"/>
              <a:ext cx="253055" cy="5077112"/>
            </a:xfrm>
            <a:prstGeom prst="bentConnector3">
              <a:avLst>
                <a:gd name="adj1" fmla="val -265990"/>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F11EE3CB-5754-4A3C-B90A-467FFAD31115}"/>
              </a:ext>
            </a:extLst>
          </p:cNvPr>
          <p:cNvSpPr/>
          <p:nvPr/>
        </p:nvSpPr>
        <p:spPr>
          <a:xfrm>
            <a:off x="9745624" y="4046114"/>
            <a:ext cx="1810781" cy="2308324"/>
          </a:xfrm>
          <a:prstGeom prst="rect">
            <a:avLst/>
          </a:prstGeom>
        </p:spPr>
        <p:txBody>
          <a:bodyPr wrap="square">
            <a:spAutoFit/>
          </a:bodyPr>
          <a:lstStyle/>
          <a:p>
            <a:pPr lvl="0" algn="ctr">
              <a:defRPr/>
            </a:pPr>
            <a:r>
              <a:rPr lang="en-US" sz="1600" dirty="0"/>
              <a:t>What’s next? </a:t>
            </a:r>
            <a:br>
              <a:rPr lang="en-US" sz="1600" dirty="0"/>
            </a:br>
            <a:r>
              <a:rPr lang="en-US" sz="1600" dirty="0"/>
              <a:t>Annual enrollment is encouraged to keep up to speed with all tools and improvements in Product Support.</a:t>
            </a:r>
          </a:p>
          <a:p>
            <a:pPr lvl="0" algn="ctr">
              <a:defRPr/>
            </a:pPr>
            <a:endParaRPr lang="en-US" sz="1600" dirty="0"/>
          </a:p>
        </p:txBody>
      </p:sp>
      <p:cxnSp>
        <p:nvCxnSpPr>
          <p:cNvPr id="39" name="Straight Arrow Connector 38">
            <a:extLst>
              <a:ext uri="{FF2B5EF4-FFF2-40B4-BE49-F238E27FC236}">
                <a16:creationId xmlns:a16="http://schemas.microsoft.com/office/drawing/2014/main" id="{7DD52B04-D877-449C-BBE2-3F3D1D309A79}"/>
              </a:ext>
            </a:extLst>
          </p:cNvPr>
          <p:cNvCxnSpPr>
            <a:cxnSpLocks/>
          </p:cNvCxnSpPr>
          <p:nvPr/>
        </p:nvCxnSpPr>
        <p:spPr>
          <a:xfrm>
            <a:off x="8909208" y="3054450"/>
            <a:ext cx="806438"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CA90029E-2207-4D39-ABC1-36A0C747C6CB}"/>
              </a:ext>
            </a:extLst>
          </p:cNvPr>
          <p:cNvSpPr/>
          <p:nvPr/>
        </p:nvSpPr>
        <p:spPr bwMode="gray">
          <a:xfrm>
            <a:off x="528939" y="1866938"/>
            <a:ext cx="8674648" cy="3121284"/>
          </a:xfrm>
          <a:prstGeom prst="roundRect">
            <a:avLst>
              <a:gd name="adj" fmla="val 6078"/>
            </a:avLst>
          </a:prstGeom>
          <a:noFill/>
          <a:ln w="15875" algn="ctr">
            <a:solidFill>
              <a:schemeClr val="accent1"/>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defRPr/>
            </a:pPr>
            <a:endParaRPr lang="en-US" sz="1798" kern="0" dirty="0">
              <a:solidFill>
                <a:srgbClr val="FFFFFF"/>
              </a:solidFill>
              <a:latin typeface="Arial"/>
              <a:ea typeface="Arial Unicode MS" pitchFamily="34" charset="-128"/>
              <a:cs typeface="Arial Unicode MS" pitchFamily="34" charset="-128"/>
            </a:endParaRPr>
          </a:p>
        </p:txBody>
      </p:sp>
      <p:sp>
        <p:nvSpPr>
          <p:cNvPr id="41" name="Rectangle 40">
            <a:extLst>
              <a:ext uri="{FF2B5EF4-FFF2-40B4-BE49-F238E27FC236}">
                <a16:creationId xmlns:a16="http://schemas.microsoft.com/office/drawing/2014/main" id="{80EAE6EA-2DBB-4A2D-B427-9CA1D71D7FFC}"/>
              </a:ext>
            </a:extLst>
          </p:cNvPr>
          <p:cNvSpPr/>
          <p:nvPr/>
        </p:nvSpPr>
        <p:spPr>
          <a:xfrm>
            <a:off x="1048971" y="1706390"/>
            <a:ext cx="3012235" cy="338554"/>
          </a:xfrm>
          <a:prstGeom prst="rect">
            <a:avLst/>
          </a:prstGeom>
          <a:solidFill>
            <a:schemeClr val="bg1"/>
          </a:solidFill>
        </p:spPr>
        <p:txBody>
          <a:bodyPr wrap="non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Product Support Accreditation</a:t>
            </a:r>
          </a:p>
        </p:txBody>
      </p:sp>
      <p:cxnSp>
        <p:nvCxnSpPr>
          <p:cNvPr id="7" name="Straight Arrow Connector 6">
            <a:extLst>
              <a:ext uri="{FF2B5EF4-FFF2-40B4-BE49-F238E27FC236}">
                <a16:creationId xmlns:a16="http://schemas.microsoft.com/office/drawing/2014/main" id="{EA45BC1E-5771-44B6-870E-400DE38FCEAE}"/>
              </a:ext>
            </a:extLst>
          </p:cNvPr>
          <p:cNvCxnSpPr>
            <a:cxnSpLocks/>
          </p:cNvCxnSpPr>
          <p:nvPr/>
        </p:nvCxnSpPr>
        <p:spPr>
          <a:xfrm flipV="1">
            <a:off x="7902472" y="4659275"/>
            <a:ext cx="0" cy="702135"/>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6635" name="Picture 1" descr="Product Support Knowledge 2020 - Product Support Accreditation">
            <a:extLst>
              <a:ext uri="{FF2B5EF4-FFF2-40B4-BE49-F238E27FC236}">
                <a16:creationId xmlns:a16="http://schemas.microsoft.com/office/drawing/2014/main" id="{C43E0E31-4D2A-42A6-A354-2145DAEA68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2816" y="5249337"/>
            <a:ext cx="850975" cy="8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16CD063F-5A42-487C-9E78-623FBBAB4351}"/>
              </a:ext>
            </a:extLst>
          </p:cNvPr>
          <p:cNvSpPr/>
          <p:nvPr/>
        </p:nvSpPr>
        <p:spPr>
          <a:xfrm>
            <a:off x="7154917" y="3932053"/>
            <a:ext cx="1301958" cy="584775"/>
          </a:xfrm>
          <a:prstGeom prst="rect">
            <a:avLst/>
          </a:prstGeom>
        </p:spPr>
        <p:txBody>
          <a:bodyPr wrap="none">
            <a:spAutoFit/>
          </a:bodyPr>
          <a:lstStyle/>
          <a:p>
            <a:pPr lvl="0" algn="ctr">
              <a:defRPr/>
            </a:pPr>
            <a:r>
              <a:rPr lang="en-US" sz="1600" dirty="0"/>
              <a:t>Final </a:t>
            </a:r>
          </a:p>
          <a:p>
            <a:pPr lvl="0" algn="ctr">
              <a:defRPr/>
            </a:pPr>
            <a:r>
              <a:rPr lang="en-US" sz="1600" dirty="0"/>
              <a:t>Assessment</a:t>
            </a:r>
            <a:endParaRPr kumimoji="0" lang="en-US" sz="1600" b="0" i="0" u="none" strike="noStrike" kern="1200" cap="none" spc="0" normalizeH="0" baseline="0" noProof="0" dirty="0">
              <a:ln>
                <a:noFill/>
              </a:ln>
              <a:effectLst/>
              <a:uLnTx/>
              <a:uFillTx/>
            </a:endParaRPr>
          </a:p>
        </p:txBody>
      </p:sp>
      <p:pic>
        <p:nvPicPr>
          <p:cNvPr id="35" name="Picture 34">
            <a:extLst>
              <a:ext uri="{FF2B5EF4-FFF2-40B4-BE49-F238E27FC236}">
                <a16:creationId xmlns:a16="http://schemas.microsoft.com/office/drawing/2014/main" id="{10B5B935-21A0-4CE4-969E-63AA6CCE624D}"/>
              </a:ext>
            </a:extLst>
          </p:cNvPr>
          <p:cNvPicPr>
            <a:picLocks noChangeAspect="1"/>
          </p:cNvPicPr>
          <p:nvPr/>
        </p:nvPicPr>
        <p:blipFill>
          <a:blip r:embed="rId9"/>
          <a:stretch>
            <a:fillRect/>
          </a:stretch>
        </p:blipFill>
        <p:spPr>
          <a:xfrm>
            <a:off x="9823707" y="2262479"/>
            <a:ext cx="1686591" cy="1686591"/>
          </a:xfrm>
          <a:prstGeom prst="rect">
            <a:avLst/>
          </a:prstGeom>
          <a:solidFill>
            <a:schemeClr val="tx1"/>
          </a:solidFill>
        </p:spPr>
      </p:pic>
      <p:pic>
        <p:nvPicPr>
          <p:cNvPr id="36" name="Picture 35">
            <a:extLst>
              <a:ext uri="{FF2B5EF4-FFF2-40B4-BE49-F238E27FC236}">
                <a16:creationId xmlns:a16="http://schemas.microsoft.com/office/drawing/2014/main" id="{B20453A7-E631-48F9-966A-906C09BDED93}"/>
              </a:ext>
            </a:extLst>
          </p:cNvPr>
          <p:cNvPicPr>
            <a:picLocks noChangeAspect="1"/>
          </p:cNvPicPr>
          <p:nvPr/>
        </p:nvPicPr>
        <p:blipFill>
          <a:blip r:embed="rId10"/>
          <a:stretch>
            <a:fillRect/>
          </a:stretch>
        </p:blipFill>
        <p:spPr>
          <a:xfrm>
            <a:off x="7109147" y="2262479"/>
            <a:ext cx="1692000" cy="1692000"/>
          </a:xfrm>
          <a:prstGeom prst="rect">
            <a:avLst/>
          </a:prstGeom>
          <a:solidFill>
            <a:schemeClr val="tx1"/>
          </a:solidFill>
        </p:spPr>
      </p:pic>
      <p:pic>
        <p:nvPicPr>
          <p:cNvPr id="46" name="Picture 45">
            <a:extLst>
              <a:ext uri="{FF2B5EF4-FFF2-40B4-BE49-F238E27FC236}">
                <a16:creationId xmlns:a16="http://schemas.microsoft.com/office/drawing/2014/main" id="{C75A81BB-20E4-4E6C-B1C2-4256EAB55494}"/>
              </a:ext>
            </a:extLst>
          </p:cNvPr>
          <p:cNvPicPr>
            <a:picLocks noChangeAspect="1"/>
          </p:cNvPicPr>
          <p:nvPr/>
        </p:nvPicPr>
        <p:blipFill>
          <a:blip r:embed="rId11"/>
          <a:stretch>
            <a:fillRect/>
          </a:stretch>
        </p:blipFill>
        <p:spPr>
          <a:xfrm>
            <a:off x="835200" y="2451600"/>
            <a:ext cx="1227600" cy="1227600"/>
          </a:xfrm>
          <a:prstGeom prst="rect">
            <a:avLst/>
          </a:prstGeom>
          <a:solidFill>
            <a:schemeClr val="tx1"/>
          </a:solidFill>
        </p:spPr>
      </p:pic>
      <p:pic>
        <p:nvPicPr>
          <p:cNvPr id="47" name="Picture 46">
            <a:extLst>
              <a:ext uri="{FF2B5EF4-FFF2-40B4-BE49-F238E27FC236}">
                <a16:creationId xmlns:a16="http://schemas.microsoft.com/office/drawing/2014/main" id="{813B90B2-1970-4812-A0BA-021FB25DE8E7}"/>
              </a:ext>
            </a:extLst>
          </p:cNvPr>
          <p:cNvPicPr>
            <a:picLocks noChangeAspect="1"/>
          </p:cNvPicPr>
          <p:nvPr/>
        </p:nvPicPr>
        <p:blipFill>
          <a:blip r:embed="rId12"/>
          <a:stretch>
            <a:fillRect/>
          </a:stretch>
        </p:blipFill>
        <p:spPr>
          <a:xfrm>
            <a:off x="3074400" y="2444400"/>
            <a:ext cx="1234800" cy="1234800"/>
          </a:xfrm>
          <a:prstGeom prst="rect">
            <a:avLst/>
          </a:prstGeom>
          <a:solidFill>
            <a:schemeClr val="tx1"/>
          </a:solidFill>
        </p:spPr>
      </p:pic>
      <p:pic>
        <p:nvPicPr>
          <p:cNvPr id="49" name="Picture 48">
            <a:extLst>
              <a:ext uri="{FF2B5EF4-FFF2-40B4-BE49-F238E27FC236}">
                <a16:creationId xmlns:a16="http://schemas.microsoft.com/office/drawing/2014/main" id="{8E04083A-D745-4A4B-A78D-D019B91BB7DC}"/>
              </a:ext>
            </a:extLst>
          </p:cNvPr>
          <p:cNvPicPr>
            <a:picLocks noChangeAspect="1"/>
          </p:cNvPicPr>
          <p:nvPr/>
        </p:nvPicPr>
        <p:blipFill>
          <a:blip r:embed="rId13"/>
          <a:stretch>
            <a:fillRect/>
          </a:stretch>
        </p:blipFill>
        <p:spPr>
          <a:xfrm>
            <a:off x="5155200" y="2437200"/>
            <a:ext cx="1234800" cy="1234800"/>
          </a:xfrm>
          <a:prstGeom prst="rect">
            <a:avLst/>
          </a:prstGeom>
          <a:solidFill>
            <a:schemeClr val="tx1"/>
          </a:solidFill>
        </p:spPr>
      </p:pic>
    </p:spTree>
    <p:extLst>
      <p:ext uri="{BB962C8B-B14F-4D97-AF65-F5344CB8AC3E}">
        <p14:creationId xmlns:p14="http://schemas.microsoft.com/office/powerpoint/2010/main" val="504597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dirty="0"/>
              <a:t>GETTING STARTED with Mission-Critical Support</a:t>
            </a:r>
            <a:br>
              <a:rPr lang="en-US" dirty="0"/>
            </a:br>
            <a:r>
              <a:rPr lang="en-US" b="0" dirty="0"/>
              <a:t>Service level agreements</a:t>
            </a:r>
          </a:p>
        </p:txBody>
      </p:sp>
      <p:graphicFrame>
        <p:nvGraphicFramePr>
          <p:cNvPr id="9" name="Table 8">
            <a:extLst>
              <a:ext uri="{FF2B5EF4-FFF2-40B4-BE49-F238E27FC236}">
                <a16:creationId xmlns:a16="http://schemas.microsoft.com/office/drawing/2014/main" id="{EB7DC4E2-E686-4750-AB6F-2BB098418264}"/>
              </a:ext>
            </a:extLst>
          </p:cNvPr>
          <p:cNvGraphicFramePr>
            <a:graphicFrameLocks noGrp="1"/>
          </p:cNvGraphicFramePr>
          <p:nvPr/>
        </p:nvGraphicFramePr>
        <p:xfrm>
          <a:off x="686818" y="3013977"/>
          <a:ext cx="10821538" cy="3073024"/>
        </p:xfrm>
        <a:graphic>
          <a:graphicData uri="http://schemas.openxmlformats.org/drawingml/2006/table">
            <a:tbl>
              <a:tblPr>
                <a:tableStyleId>{1FECB4D8-DB02-4DC6-A0A2-4F2EBAE1DC90}</a:tableStyleId>
              </a:tblPr>
              <a:tblGrid>
                <a:gridCol w="1292251">
                  <a:extLst>
                    <a:ext uri="{9D8B030D-6E8A-4147-A177-3AD203B41FA5}">
                      <a16:colId xmlns:a16="http://schemas.microsoft.com/office/drawing/2014/main" val="20001"/>
                    </a:ext>
                  </a:extLst>
                </a:gridCol>
                <a:gridCol w="2350114">
                  <a:extLst>
                    <a:ext uri="{9D8B030D-6E8A-4147-A177-3AD203B41FA5}">
                      <a16:colId xmlns:a16="http://schemas.microsoft.com/office/drawing/2014/main" val="20002"/>
                    </a:ext>
                  </a:extLst>
                </a:gridCol>
                <a:gridCol w="2372906">
                  <a:extLst>
                    <a:ext uri="{9D8B030D-6E8A-4147-A177-3AD203B41FA5}">
                      <a16:colId xmlns:a16="http://schemas.microsoft.com/office/drawing/2014/main" val="4168343856"/>
                    </a:ext>
                  </a:extLst>
                </a:gridCol>
                <a:gridCol w="2304892">
                  <a:extLst>
                    <a:ext uri="{9D8B030D-6E8A-4147-A177-3AD203B41FA5}">
                      <a16:colId xmlns:a16="http://schemas.microsoft.com/office/drawing/2014/main" val="3710074227"/>
                    </a:ext>
                  </a:extLst>
                </a:gridCol>
                <a:gridCol w="2501375">
                  <a:extLst>
                    <a:ext uri="{9D8B030D-6E8A-4147-A177-3AD203B41FA5}">
                      <a16:colId xmlns:a16="http://schemas.microsoft.com/office/drawing/2014/main" val="3890891675"/>
                    </a:ext>
                  </a:extLst>
                </a:gridCol>
              </a:tblGrid>
              <a:tr h="864264">
                <a:tc>
                  <a:txBody>
                    <a:bodyPr/>
                    <a:lstStyle/>
                    <a:p>
                      <a:pPr marL="0" marR="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b="1" dirty="0">
                          <a:solidFill>
                            <a:srgbClr val="363E43"/>
                          </a:solidFill>
                        </a:rPr>
                        <a:t>Priority</a:t>
                      </a:r>
                      <a:endParaRPr lang="en-US" sz="1400" b="1" dirty="0">
                        <a:solidFill>
                          <a:srgbClr val="363E43"/>
                        </a:solidFill>
                      </a:endParaRPr>
                    </a:p>
                  </a:txBody>
                  <a:tcPr marL="91416" marR="91416" marT="45708" marB="45708" anchor="ctr">
                    <a:lnL w="12700" cmpd="sng">
                      <a:noFill/>
                    </a:lnL>
                    <a:lnR w="6350" cap="flat" cmpd="sng" algn="ctr">
                      <a:solidFill>
                        <a:srgbClr val="363E43"/>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b="1">
                          <a:solidFill>
                            <a:srgbClr val="363E43"/>
                          </a:solidFill>
                        </a:rPr>
                        <a:t>Initial Response Time</a:t>
                      </a:r>
                      <a:endParaRPr lang="en-US" sz="1400" b="1">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solidFill>
                        <a:srgbClr val="363E43"/>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b="1" dirty="0">
                          <a:solidFill>
                            <a:srgbClr val="363E43"/>
                          </a:solidFill>
                        </a:rPr>
                        <a:t>Corrective Action Plan</a:t>
                      </a:r>
                      <a:endParaRPr lang="en-US" sz="1400" b="1" dirty="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b="1">
                          <a:solidFill>
                            <a:srgbClr val="363E43"/>
                          </a:solidFill>
                        </a:rPr>
                        <a:t>Initial Response Time</a:t>
                      </a:r>
                      <a:endParaRPr lang="en-US" sz="1400" b="1">
                        <a:solidFill>
                          <a:srgbClr val="363E43"/>
                        </a:solidFill>
                      </a:endParaRPr>
                    </a:p>
                  </a:txBody>
                  <a:tcPr marL="91416" marR="91416" marT="45708" marB="45708" anchor="ctr">
                    <a:lnL w="28575" cap="flat" cmpd="sng" algn="ctr">
                      <a:solidFill>
                        <a:schemeClr val="tx1"/>
                      </a:solidFill>
                      <a:prstDash val="solid"/>
                      <a:round/>
                      <a:headEnd type="none" w="med" len="med"/>
                      <a:tailEnd type="none" w="med" len="med"/>
                    </a:lnL>
                    <a:lnR w="6350" cap="flat" cmpd="sng" algn="ctr">
                      <a:solidFill>
                        <a:srgbClr val="363E43"/>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b="1" dirty="0">
                          <a:solidFill>
                            <a:srgbClr val="363E43"/>
                          </a:solidFill>
                        </a:rPr>
                        <a:t>Corrective Action Plan</a:t>
                      </a:r>
                      <a:endParaRPr lang="en-US" sz="1400" b="1" dirty="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06723298"/>
                  </a:ext>
                </a:extLst>
              </a:tr>
              <a:tr h="608179">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a:solidFill>
                            <a:srgbClr val="363E43"/>
                          </a:solidFill>
                        </a:rPr>
                        <a:t>1</a:t>
                      </a:r>
                      <a:endParaRPr lang="en-US" sz="1400">
                        <a:solidFill>
                          <a:srgbClr val="363E43"/>
                        </a:solidFill>
                      </a:endParaRP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400" kern="0">
                          <a:solidFill>
                            <a:srgbClr val="363E43"/>
                          </a:solidFill>
                          <a:ea typeface="Arial Unicode MS"/>
                          <a:cs typeface="Arial Unicode MS"/>
                        </a:rPr>
                        <a:t>1 hour (real time)</a:t>
                      </a:r>
                      <a:endParaRPr lang="en-US" sz="1400">
                        <a:solidFill>
                          <a:srgbClr val="363E43"/>
                        </a:solidFill>
                        <a:ea typeface="Arial Unicode MS"/>
                        <a:cs typeface="Arial Unicode MS"/>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400">
                          <a:solidFill>
                            <a:srgbClr val="363E43"/>
                          </a:solidFill>
                        </a:rPr>
                        <a:t>4 hours (real time)</a:t>
                      </a:r>
                    </a:p>
                  </a:txBody>
                  <a:tcPr marL="91416" marR="91416" marT="45708" marB="45708" anchor="ctr">
                    <a:lnL w="6350" cap="flat" cmpd="sng" algn="ctr">
                      <a:solidFill>
                        <a:srgbClr val="363E43"/>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400" kern="0">
                          <a:solidFill>
                            <a:srgbClr val="363E43"/>
                          </a:solidFill>
                          <a:ea typeface="Arial Unicode MS"/>
                          <a:cs typeface="Arial Unicode MS"/>
                        </a:rPr>
                        <a:t>1 hour (real time)</a:t>
                      </a:r>
                      <a:endParaRPr lang="en-US" sz="1400">
                        <a:solidFill>
                          <a:srgbClr val="363E43"/>
                        </a:solidFill>
                        <a:ea typeface="Arial Unicode MS"/>
                        <a:cs typeface="Arial Unicode MS"/>
                      </a:endParaRPr>
                    </a:p>
                  </a:txBody>
                  <a:tcPr marL="91416" marR="91416" marT="45708" marB="45708" anchor="ctr">
                    <a:lnL w="28575" cap="flat" cmpd="sng" algn="ctr">
                      <a:solidFill>
                        <a:schemeClr val="tx1"/>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dirty="0">
                          <a:solidFill>
                            <a:srgbClr val="363E43"/>
                          </a:solidFill>
                        </a:rPr>
                        <a:t>4 hours (real time)</a:t>
                      </a:r>
                      <a:endParaRPr lang="en-US" sz="1400" dirty="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12700" cmpd="sng">
                      <a:noFill/>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8593697"/>
                  </a:ext>
                </a:extLst>
              </a:tr>
              <a:tr h="608179">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a:solidFill>
                            <a:srgbClr val="363E43"/>
                          </a:solidFill>
                        </a:rPr>
                        <a:t>2</a:t>
                      </a:r>
                      <a:endParaRPr lang="en-US" sz="1400">
                        <a:solidFill>
                          <a:srgbClr val="363E43"/>
                        </a:solidFill>
                      </a:endParaRP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eaLnBrk="1" fontAlgn="auto" latinLnBrk="0" hangingPunct="1">
                        <a:lnSpc>
                          <a:spcPct val="100000"/>
                        </a:lnSpc>
                        <a:spcBef>
                          <a:spcPts val="0"/>
                        </a:spcBef>
                        <a:spcAft>
                          <a:spcPts val="0"/>
                        </a:spcAft>
                        <a:buFont typeface="Arial" panose="020B0604020202020204" pitchFamily="34" charset="0"/>
                        <a:buNone/>
                      </a:pPr>
                      <a:r>
                        <a:rPr lang="en-US" sz="1400" kern="0">
                          <a:solidFill>
                            <a:srgbClr val="363E43"/>
                          </a:solidFill>
                          <a:ea typeface="Arial Unicode MS"/>
                          <a:cs typeface="Arial Unicode MS"/>
                        </a:rPr>
                        <a:t>4 hours (business hours) </a:t>
                      </a:r>
                      <a:endParaRPr lang="en-US" sz="140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Char char="•"/>
                        <a:tabLst/>
                        <a:defRPr/>
                      </a:pPr>
                      <a:endParaRPr lang="es-ES" sz="1400" kern="1200">
                        <a:solidFill>
                          <a:srgbClr val="363E43"/>
                        </a:solidFill>
                        <a:latin typeface="+mn-lt"/>
                        <a:ea typeface="+mn-ea"/>
                        <a:cs typeface="+mn-cs"/>
                      </a:endParaRPr>
                    </a:p>
                  </a:txBody>
                  <a:tcPr marL="91416" marR="91416" marT="45708" marB="45708" anchor="ctr">
                    <a:lnL w="6350" cap="flat" cmpd="sng" algn="ctr">
                      <a:solidFill>
                        <a:srgbClr val="363E43"/>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eaLnBrk="1" fontAlgn="auto" latinLnBrk="0" hangingPunct="1">
                        <a:lnSpc>
                          <a:spcPct val="100000"/>
                        </a:lnSpc>
                        <a:spcBef>
                          <a:spcPts val="0"/>
                        </a:spcBef>
                        <a:spcAft>
                          <a:spcPts val="0"/>
                        </a:spcAft>
                        <a:buFont typeface="Arial" panose="020B0604020202020204" pitchFamily="34" charset="0"/>
                        <a:buNone/>
                      </a:pPr>
                      <a:r>
                        <a:rPr lang="en-US" sz="1400" kern="0">
                          <a:solidFill>
                            <a:srgbClr val="363E43"/>
                          </a:solidFill>
                          <a:ea typeface="Arial Unicode MS"/>
                          <a:cs typeface="Arial Unicode MS"/>
                        </a:rPr>
                        <a:t>4 hours (real time) </a:t>
                      </a:r>
                      <a:endParaRPr lang="en-US" sz="1400">
                        <a:solidFill>
                          <a:srgbClr val="363E43"/>
                        </a:solidFill>
                      </a:endParaRPr>
                    </a:p>
                  </a:txBody>
                  <a:tcPr marL="91416" marR="91416" marT="45708" marB="45708" anchor="ctr">
                    <a:lnL w="28575" cap="flat" cmpd="sng" algn="ctr">
                      <a:solidFill>
                        <a:schemeClr val="tx1"/>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s-ES" sz="1400" kern="1200">
                          <a:solidFill>
                            <a:srgbClr val="363E43"/>
                          </a:solidFill>
                          <a:latin typeface="+mn-lt"/>
                          <a:ea typeface="+mn-ea"/>
                          <a:cs typeface="+mn-cs"/>
                        </a:rPr>
                        <a:t>-</a:t>
                      </a:r>
                    </a:p>
                  </a:txBody>
                  <a:tcPr marL="91416" marR="91416" marT="45708" marB="45708" anchor="ctr">
                    <a:lnL w="6350" cap="flat" cmpd="sng" algn="ctr">
                      <a:solidFill>
                        <a:srgbClr val="363E43"/>
                      </a:solidFill>
                      <a:prstDash val="solid"/>
                      <a:round/>
                      <a:headEnd type="none" w="med" len="med"/>
                      <a:tailEnd type="none" w="med" len="med"/>
                    </a:lnL>
                    <a:lnR w="12700" cmpd="sng">
                      <a:noFill/>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6201">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a:solidFill>
                            <a:srgbClr val="363E43"/>
                          </a:solidFill>
                        </a:rPr>
                        <a:t>3</a:t>
                      </a:r>
                      <a:endParaRPr lang="en-US" sz="1400">
                        <a:solidFill>
                          <a:srgbClr val="363E43"/>
                        </a:solidFill>
                      </a:endParaRP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endParaRPr lang="en-US" sz="140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Char char="•"/>
                        <a:tabLst/>
                        <a:defRPr/>
                      </a:pPr>
                      <a:endParaRPr lang="es-ES" sz="1400" kern="1200">
                        <a:solidFill>
                          <a:srgbClr val="363E43"/>
                        </a:solidFill>
                        <a:latin typeface="+mn-lt"/>
                        <a:ea typeface="+mn-ea"/>
                        <a:cs typeface="+mn-cs"/>
                      </a:endParaRPr>
                    </a:p>
                  </a:txBody>
                  <a:tcPr marL="91416" marR="91416" marT="45708" marB="45708" anchor="ctr">
                    <a:lnL w="6350" cap="flat" cmpd="sng" algn="ctr">
                      <a:solidFill>
                        <a:srgbClr val="363E43"/>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s-ES" sz="1400" kern="1200" dirty="0">
                          <a:solidFill>
                            <a:srgbClr val="363E43"/>
                          </a:solidFill>
                          <a:latin typeface="+mn-lt"/>
                          <a:ea typeface="+mn-ea"/>
                          <a:cs typeface="+mn-cs"/>
                        </a:rPr>
                        <a:t>1 business day</a:t>
                      </a:r>
                    </a:p>
                  </a:txBody>
                  <a:tcPr marL="91416" marR="91416" marT="45708" marB="45708" anchor="ctr">
                    <a:lnL w="28575" cap="flat" cmpd="sng" algn="ctr">
                      <a:solidFill>
                        <a:schemeClr val="tx1"/>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s-ES" sz="1400" kern="1200">
                          <a:solidFill>
                            <a:srgbClr val="363E43"/>
                          </a:solidFill>
                          <a:latin typeface="+mn-lt"/>
                          <a:ea typeface="+mn-ea"/>
                          <a:cs typeface="+mn-cs"/>
                        </a:rPr>
                        <a:t>-</a:t>
                      </a:r>
                    </a:p>
                  </a:txBody>
                  <a:tcPr marL="91416" marR="91416" marT="45708" marB="45708" anchor="ctr">
                    <a:lnL w="6350" cap="flat" cmpd="sng" algn="ctr">
                      <a:solidFill>
                        <a:srgbClr val="363E43"/>
                      </a:solidFill>
                      <a:prstDash val="solid"/>
                      <a:round/>
                      <a:headEnd type="none" w="med" len="med"/>
                      <a:tailEnd type="none" w="med" len="med"/>
                    </a:lnL>
                    <a:lnR w="12700" cmpd="sng">
                      <a:noFill/>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6594822"/>
                  </a:ext>
                </a:extLst>
              </a:tr>
              <a:tr h="496201">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a:solidFill>
                            <a:srgbClr val="363E43"/>
                          </a:solidFill>
                        </a:rPr>
                        <a:t>4</a:t>
                      </a:r>
                      <a:endParaRPr lang="en-US" sz="1400">
                        <a:solidFill>
                          <a:srgbClr val="363E43"/>
                        </a:solidFill>
                      </a:endParaRP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endParaRPr lang="en-US" sz="140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Char char="•"/>
                        <a:tabLst/>
                        <a:defRPr/>
                      </a:pPr>
                      <a:endParaRPr lang="es-ES" sz="1400" kern="1200">
                        <a:solidFill>
                          <a:srgbClr val="363E43"/>
                        </a:solidFill>
                        <a:latin typeface="+mn-lt"/>
                        <a:ea typeface="+mn-ea"/>
                        <a:cs typeface="+mn-cs"/>
                      </a:endParaRPr>
                    </a:p>
                  </a:txBody>
                  <a:tcPr marL="91416" marR="91416" marT="45708" marB="45708" anchor="ctr">
                    <a:lnL w="6350" cap="flat" cmpd="sng" algn="ctr">
                      <a:solidFill>
                        <a:srgbClr val="363E43"/>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s-ES" sz="1400" kern="1200" dirty="0">
                          <a:solidFill>
                            <a:srgbClr val="363E43"/>
                          </a:solidFill>
                          <a:latin typeface="+mn-lt"/>
                          <a:ea typeface="+mn-ea"/>
                          <a:cs typeface="+mn-cs"/>
                        </a:rPr>
                        <a:t>2 business days</a:t>
                      </a:r>
                    </a:p>
                  </a:txBody>
                  <a:tcPr marL="91416" marR="91416" marT="45708" marB="45708" anchor="ctr">
                    <a:lnL w="28575" cap="flat" cmpd="sng" algn="ctr">
                      <a:solidFill>
                        <a:schemeClr val="tx1"/>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s-ES" sz="1400" kern="1200" dirty="0">
                          <a:solidFill>
                            <a:srgbClr val="363E43"/>
                          </a:solidFill>
                          <a:latin typeface="+mn-lt"/>
                          <a:ea typeface="+mn-ea"/>
                          <a:cs typeface="+mn-cs"/>
                        </a:rPr>
                        <a:t>-</a:t>
                      </a:r>
                    </a:p>
                  </a:txBody>
                  <a:tcPr marL="91416" marR="91416" marT="45708" marB="45708" anchor="ctr">
                    <a:lnL w="6350" cap="flat" cmpd="sng" algn="ctr">
                      <a:solidFill>
                        <a:srgbClr val="363E43"/>
                      </a:solidFill>
                      <a:prstDash val="solid"/>
                      <a:round/>
                      <a:headEnd type="none" w="med" len="med"/>
                      <a:tailEnd type="none" w="med" len="med"/>
                    </a:lnL>
                    <a:lnR w="12700" cmpd="sng">
                      <a:noFill/>
                    </a:lnR>
                    <a:lnT w="6350" cap="flat" cmpd="sng" algn="ctr">
                      <a:solidFill>
                        <a:srgbClr val="363E4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450672"/>
                  </a:ext>
                </a:extLst>
              </a:tr>
            </a:tbl>
          </a:graphicData>
        </a:graphic>
      </p:graphicFrame>
      <p:sp>
        <p:nvSpPr>
          <p:cNvPr id="31" name="Rectangle 30">
            <a:extLst>
              <a:ext uri="{FF2B5EF4-FFF2-40B4-BE49-F238E27FC236}">
                <a16:creationId xmlns:a16="http://schemas.microsoft.com/office/drawing/2014/main" id="{EF5A9991-2A29-4D01-8FB0-CE4ED932FF9C}"/>
              </a:ext>
            </a:extLst>
          </p:cNvPr>
          <p:cNvSpPr/>
          <p:nvPr/>
        </p:nvSpPr>
        <p:spPr>
          <a:xfrm>
            <a:off x="2528815" y="2506997"/>
            <a:ext cx="3403111" cy="215444"/>
          </a:xfrm>
          <a:prstGeom prst="rect">
            <a:avLst/>
          </a:prstGeom>
          <a:noFill/>
        </p:spPr>
        <p:txBody>
          <a:bodyPr wrap="none" lIns="0" tIns="0" rIns="0" bIns="0" rtlCol="0" anchor="ctr" anchorCtr="0">
            <a:spAutoFit/>
          </a:bodyPr>
          <a:lstStyle/>
          <a:p>
            <a:pPr algn="ctr" fontAlgn="base">
              <a:spcBef>
                <a:spcPct val="50000"/>
              </a:spcBef>
              <a:spcAft>
                <a:spcPct val="0"/>
              </a:spcAft>
              <a:buClr>
                <a:srgbClr val="F0AB00"/>
              </a:buClr>
              <a:buSzPct val="80000"/>
            </a:pPr>
            <a:r>
              <a:rPr lang="fr-FR" sz="1400" kern="0">
                <a:ea typeface="Arial Unicode MS" pitchFamily="34" charset="-128"/>
                <a:cs typeface="Arial Unicode MS" pitchFamily="34" charset="-128"/>
                <a:hlinkClick r:id="rId3"/>
              </a:rPr>
              <a:t>SAP Enterprise Support Scope Description</a:t>
            </a:r>
            <a:endParaRPr lang="de-DE" sz="1400" kern="0">
              <a:ea typeface="Arial Unicode MS" pitchFamily="34" charset="-128"/>
              <a:cs typeface="Arial Unicode MS" pitchFamily="34" charset="-128"/>
            </a:endParaRPr>
          </a:p>
        </p:txBody>
      </p:sp>
      <p:sp>
        <p:nvSpPr>
          <p:cNvPr id="32" name="TextBox 31">
            <a:extLst>
              <a:ext uri="{FF2B5EF4-FFF2-40B4-BE49-F238E27FC236}">
                <a16:creationId xmlns:a16="http://schemas.microsoft.com/office/drawing/2014/main" id="{E97CFAE8-876D-450B-8316-E417E9FBF334}"/>
              </a:ext>
            </a:extLst>
          </p:cNvPr>
          <p:cNvSpPr txBox="1"/>
          <p:nvPr/>
        </p:nvSpPr>
        <p:spPr>
          <a:xfrm>
            <a:off x="8122368" y="2506997"/>
            <a:ext cx="2083904" cy="215444"/>
          </a:xfrm>
          <a:prstGeom prst="rect">
            <a:avLst/>
          </a:prstGeom>
          <a:noFill/>
        </p:spPr>
        <p:txBody>
          <a:bodyPr wrap="none" lIns="0" tIns="0" rIns="0" bIns="0" rtlCol="0" anchor="ctr" anchorCtr="0">
            <a:spAutoFit/>
          </a:bodyPr>
          <a:lstStyle/>
          <a:p>
            <a:pPr algn="ctr" fontAlgn="base">
              <a:spcBef>
                <a:spcPct val="50000"/>
              </a:spcBef>
              <a:spcAft>
                <a:spcPct val="0"/>
              </a:spcAft>
              <a:buClr>
                <a:srgbClr val="F0AB00"/>
              </a:buClr>
              <a:buSzPct val="80000"/>
            </a:pPr>
            <a:r>
              <a:rPr lang="en-US" sz="1400" kern="0">
                <a:ea typeface="Arial Unicode MS" pitchFamily="34" charset="-128"/>
                <a:cs typeface="Arial Unicode MS" pitchFamily="34" charset="-128"/>
                <a:hlinkClick r:id="rId4"/>
              </a:rPr>
              <a:t>SAP Cloud Support Policy</a:t>
            </a:r>
            <a:endParaRPr lang="de-DE" sz="2000" kern="0">
              <a:ea typeface="Arial Unicode MS" pitchFamily="34" charset="-128"/>
              <a:cs typeface="Arial Unicode MS" pitchFamily="34" charset="-128"/>
            </a:endParaRPr>
          </a:p>
        </p:txBody>
      </p:sp>
      <p:grpSp>
        <p:nvGrpSpPr>
          <p:cNvPr id="33" name="Group 32">
            <a:extLst>
              <a:ext uri="{FF2B5EF4-FFF2-40B4-BE49-F238E27FC236}">
                <a16:creationId xmlns:a16="http://schemas.microsoft.com/office/drawing/2014/main" id="{B7E986E4-F5A5-40FA-B07A-2B6124A69397}"/>
              </a:ext>
            </a:extLst>
          </p:cNvPr>
          <p:cNvGrpSpPr/>
          <p:nvPr/>
        </p:nvGrpSpPr>
        <p:grpSpPr>
          <a:xfrm>
            <a:off x="1973580" y="1898650"/>
            <a:ext cx="4680000" cy="1000126"/>
            <a:chOff x="1897380" y="1619250"/>
            <a:chExt cx="4792980" cy="1000126"/>
          </a:xfrm>
        </p:grpSpPr>
        <p:sp>
          <p:nvSpPr>
            <p:cNvPr id="34" name="Freeform: Shape 33">
              <a:extLst>
                <a:ext uri="{FF2B5EF4-FFF2-40B4-BE49-F238E27FC236}">
                  <a16:creationId xmlns:a16="http://schemas.microsoft.com/office/drawing/2014/main" id="{CCDBE6CB-7829-46AA-9689-5A6AA2F78254}"/>
                </a:ext>
              </a:extLst>
            </p:cNvPr>
            <p:cNvSpPr/>
            <p:nvPr/>
          </p:nvSpPr>
          <p:spPr bwMode="gray">
            <a:xfrm>
              <a:off x="1897380" y="1619251"/>
              <a:ext cx="4792980" cy="1000125"/>
            </a:xfrm>
            <a:custGeom>
              <a:avLst/>
              <a:gdLst>
                <a:gd name="connsiteX0" fmla="*/ 222905 w 4792980"/>
                <a:gd name="connsiteY0" fmla="*/ 0 h 1000125"/>
                <a:gd name="connsiteX1" fmla="*/ 4570075 w 4792980"/>
                <a:gd name="connsiteY1" fmla="*/ 0 h 1000125"/>
                <a:gd name="connsiteX2" fmla="*/ 4792980 w 4792980"/>
                <a:gd name="connsiteY2" fmla="*/ 222905 h 1000125"/>
                <a:gd name="connsiteX3" fmla="*/ 4792980 w 4792980"/>
                <a:gd name="connsiteY3" fmla="*/ 1000125 h 1000125"/>
                <a:gd name="connsiteX4" fmla="*/ 0 w 4792980"/>
                <a:gd name="connsiteY4" fmla="*/ 1000125 h 1000125"/>
                <a:gd name="connsiteX5" fmla="*/ 0 w 4792980"/>
                <a:gd name="connsiteY5" fmla="*/ 222905 h 1000125"/>
                <a:gd name="connsiteX6" fmla="*/ 222905 w 4792980"/>
                <a:gd name="connsiteY6" fmla="*/ 0 h 1000125"/>
                <a:gd name="connsiteX0" fmla="*/ 0 w 4792980"/>
                <a:gd name="connsiteY0" fmla="*/ 1000125 h 1091565"/>
                <a:gd name="connsiteX1" fmla="*/ 0 w 4792980"/>
                <a:gd name="connsiteY1" fmla="*/ 222905 h 1091565"/>
                <a:gd name="connsiteX2" fmla="*/ 222905 w 4792980"/>
                <a:gd name="connsiteY2" fmla="*/ 0 h 1091565"/>
                <a:gd name="connsiteX3" fmla="*/ 4570075 w 4792980"/>
                <a:gd name="connsiteY3" fmla="*/ 0 h 1091565"/>
                <a:gd name="connsiteX4" fmla="*/ 4792980 w 4792980"/>
                <a:gd name="connsiteY4" fmla="*/ 222905 h 1091565"/>
                <a:gd name="connsiteX5" fmla="*/ 4792980 w 4792980"/>
                <a:gd name="connsiteY5" fmla="*/ 1000125 h 1091565"/>
                <a:gd name="connsiteX6" fmla="*/ 91440 w 4792980"/>
                <a:gd name="connsiteY6" fmla="*/ 1091565 h 1091565"/>
                <a:gd name="connsiteX0" fmla="*/ 0 w 4792980"/>
                <a:gd name="connsiteY0" fmla="*/ 1000125 h 1000125"/>
                <a:gd name="connsiteX1" fmla="*/ 0 w 4792980"/>
                <a:gd name="connsiteY1" fmla="*/ 222905 h 1000125"/>
                <a:gd name="connsiteX2" fmla="*/ 222905 w 4792980"/>
                <a:gd name="connsiteY2" fmla="*/ 0 h 1000125"/>
                <a:gd name="connsiteX3" fmla="*/ 4570075 w 4792980"/>
                <a:gd name="connsiteY3" fmla="*/ 0 h 1000125"/>
                <a:gd name="connsiteX4" fmla="*/ 4792980 w 4792980"/>
                <a:gd name="connsiteY4" fmla="*/ 222905 h 1000125"/>
                <a:gd name="connsiteX5" fmla="*/ 4792980 w 4792980"/>
                <a:gd name="connsiteY5" fmla="*/ 1000125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2980" h="1000125">
                  <a:moveTo>
                    <a:pt x="0" y="1000125"/>
                  </a:moveTo>
                  <a:lnTo>
                    <a:pt x="0" y="222905"/>
                  </a:lnTo>
                  <a:cubicBezTo>
                    <a:pt x="0" y="99798"/>
                    <a:pt x="99798" y="0"/>
                    <a:pt x="222905" y="0"/>
                  </a:cubicBezTo>
                  <a:lnTo>
                    <a:pt x="4570075" y="0"/>
                  </a:lnTo>
                  <a:cubicBezTo>
                    <a:pt x="4693182" y="0"/>
                    <a:pt x="4792980" y="99798"/>
                    <a:pt x="4792980" y="222905"/>
                  </a:cubicBezTo>
                  <a:lnTo>
                    <a:pt x="4792980" y="1000125"/>
                  </a:lnTo>
                </a:path>
              </a:pathLst>
            </a:custGeom>
            <a:noFill/>
            <a:ln w="19050"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35" name="Round Same Side Corner Rectangle 2">
              <a:extLst>
                <a:ext uri="{FF2B5EF4-FFF2-40B4-BE49-F238E27FC236}">
                  <a16:creationId xmlns:a16="http://schemas.microsoft.com/office/drawing/2014/main" id="{7276C204-B719-44D5-8DFB-A8702721FF55}"/>
                </a:ext>
              </a:extLst>
            </p:cNvPr>
            <p:cNvSpPr/>
            <p:nvPr/>
          </p:nvSpPr>
          <p:spPr bwMode="gray">
            <a:xfrm flipH="1">
              <a:off x="1897380" y="1619250"/>
              <a:ext cx="4792980" cy="447675"/>
            </a:xfrm>
            <a:prstGeom prst="round2SameRect">
              <a:avLst>
                <a:gd name="adj1" fmla="val 50000"/>
                <a:gd name="adj2" fmla="val 0"/>
              </a:avLst>
            </a:prstGeom>
            <a:solidFill>
              <a:schemeClr val="accent1"/>
            </a:solidFill>
            <a:ln w="19050" algn="ctr">
              <a:solidFill>
                <a:schemeClr val="accent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r>
                <a:rPr lang="en-US" sz="1600" b="1">
                  <a:solidFill>
                    <a:schemeClr val="bg1"/>
                  </a:solidFill>
                  <a:latin typeface="Arial"/>
                </a:rPr>
                <a:t>SAP Enterprise Support</a:t>
              </a:r>
            </a:p>
          </p:txBody>
        </p:sp>
      </p:grpSp>
      <p:grpSp>
        <p:nvGrpSpPr>
          <p:cNvPr id="36" name="Group 35">
            <a:extLst>
              <a:ext uri="{FF2B5EF4-FFF2-40B4-BE49-F238E27FC236}">
                <a16:creationId xmlns:a16="http://schemas.microsoft.com/office/drawing/2014/main" id="{F653F38F-FF54-4941-8C44-1AECB1881CE2}"/>
              </a:ext>
            </a:extLst>
          </p:cNvPr>
          <p:cNvGrpSpPr/>
          <p:nvPr/>
        </p:nvGrpSpPr>
        <p:grpSpPr>
          <a:xfrm>
            <a:off x="6755130" y="1898650"/>
            <a:ext cx="4680000" cy="1000126"/>
            <a:chOff x="1897380" y="1619250"/>
            <a:chExt cx="4792980" cy="1000126"/>
          </a:xfrm>
        </p:grpSpPr>
        <p:sp>
          <p:nvSpPr>
            <p:cNvPr id="37" name="Freeform: Shape 36">
              <a:extLst>
                <a:ext uri="{FF2B5EF4-FFF2-40B4-BE49-F238E27FC236}">
                  <a16:creationId xmlns:a16="http://schemas.microsoft.com/office/drawing/2014/main" id="{797BDB4B-795F-44CC-86E9-9CDBDF42BF47}"/>
                </a:ext>
              </a:extLst>
            </p:cNvPr>
            <p:cNvSpPr/>
            <p:nvPr/>
          </p:nvSpPr>
          <p:spPr bwMode="gray">
            <a:xfrm>
              <a:off x="1897380" y="1619251"/>
              <a:ext cx="4792980" cy="1000125"/>
            </a:xfrm>
            <a:custGeom>
              <a:avLst/>
              <a:gdLst>
                <a:gd name="connsiteX0" fmla="*/ 222905 w 4792980"/>
                <a:gd name="connsiteY0" fmla="*/ 0 h 1000125"/>
                <a:gd name="connsiteX1" fmla="*/ 4570075 w 4792980"/>
                <a:gd name="connsiteY1" fmla="*/ 0 h 1000125"/>
                <a:gd name="connsiteX2" fmla="*/ 4792980 w 4792980"/>
                <a:gd name="connsiteY2" fmla="*/ 222905 h 1000125"/>
                <a:gd name="connsiteX3" fmla="*/ 4792980 w 4792980"/>
                <a:gd name="connsiteY3" fmla="*/ 1000125 h 1000125"/>
                <a:gd name="connsiteX4" fmla="*/ 0 w 4792980"/>
                <a:gd name="connsiteY4" fmla="*/ 1000125 h 1000125"/>
                <a:gd name="connsiteX5" fmla="*/ 0 w 4792980"/>
                <a:gd name="connsiteY5" fmla="*/ 222905 h 1000125"/>
                <a:gd name="connsiteX6" fmla="*/ 222905 w 4792980"/>
                <a:gd name="connsiteY6" fmla="*/ 0 h 1000125"/>
                <a:gd name="connsiteX0" fmla="*/ 0 w 4792980"/>
                <a:gd name="connsiteY0" fmla="*/ 1000125 h 1091565"/>
                <a:gd name="connsiteX1" fmla="*/ 0 w 4792980"/>
                <a:gd name="connsiteY1" fmla="*/ 222905 h 1091565"/>
                <a:gd name="connsiteX2" fmla="*/ 222905 w 4792980"/>
                <a:gd name="connsiteY2" fmla="*/ 0 h 1091565"/>
                <a:gd name="connsiteX3" fmla="*/ 4570075 w 4792980"/>
                <a:gd name="connsiteY3" fmla="*/ 0 h 1091565"/>
                <a:gd name="connsiteX4" fmla="*/ 4792980 w 4792980"/>
                <a:gd name="connsiteY4" fmla="*/ 222905 h 1091565"/>
                <a:gd name="connsiteX5" fmla="*/ 4792980 w 4792980"/>
                <a:gd name="connsiteY5" fmla="*/ 1000125 h 1091565"/>
                <a:gd name="connsiteX6" fmla="*/ 91440 w 4792980"/>
                <a:gd name="connsiteY6" fmla="*/ 1091565 h 1091565"/>
                <a:gd name="connsiteX0" fmla="*/ 0 w 4792980"/>
                <a:gd name="connsiteY0" fmla="*/ 1000125 h 1000125"/>
                <a:gd name="connsiteX1" fmla="*/ 0 w 4792980"/>
                <a:gd name="connsiteY1" fmla="*/ 222905 h 1000125"/>
                <a:gd name="connsiteX2" fmla="*/ 222905 w 4792980"/>
                <a:gd name="connsiteY2" fmla="*/ 0 h 1000125"/>
                <a:gd name="connsiteX3" fmla="*/ 4570075 w 4792980"/>
                <a:gd name="connsiteY3" fmla="*/ 0 h 1000125"/>
                <a:gd name="connsiteX4" fmla="*/ 4792980 w 4792980"/>
                <a:gd name="connsiteY4" fmla="*/ 222905 h 1000125"/>
                <a:gd name="connsiteX5" fmla="*/ 4792980 w 4792980"/>
                <a:gd name="connsiteY5" fmla="*/ 1000125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2980" h="1000125">
                  <a:moveTo>
                    <a:pt x="0" y="1000125"/>
                  </a:moveTo>
                  <a:lnTo>
                    <a:pt x="0" y="222905"/>
                  </a:lnTo>
                  <a:cubicBezTo>
                    <a:pt x="0" y="99798"/>
                    <a:pt x="99798" y="0"/>
                    <a:pt x="222905" y="0"/>
                  </a:cubicBezTo>
                  <a:lnTo>
                    <a:pt x="4570075" y="0"/>
                  </a:lnTo>
                  <a:cubicBezTo>
                    <a:pt x="4693182" y="0"/>
                    <a:pt x="4792980" y="99798"/>
                    <a:pt x="4792980" y="222905"/>
                  </a:cubicBezTo>
                  <a:lnTo>
                    <a:pt x="4792980" y="1000125"/>
                  </a:lnTo>
                </a:path>
              </a:pathLst>
            </a:custGeom>
            <a:noFill/>
            <a:ln w="1905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38" name="Round Same Side Corner Rectangle 2">
              <a:extLst>
                <a:ext uri="{FF2B5EF4-FFF2-40B4-BE49-F238E27FC236}">
                  <a16:creationId xmlns:a16="http://schemas.microsoft.com/office/drawing/2014/main" id="{E2E6AA55-CD90-4F39-BBDD-D4B7BEBAA62B}"/>
                </a:ext>
              </a:extLst>
            </p:cNvPr>
            <p:cNvSpPr/>
            <p:nvPr/>
          </p:nvSpPr>
          <p:spPr bwMode="gray">
            <a:xfrm flipH="1">
              <a:off x="1897380" y="1619250"/>
              <a:ext cx="4792980" cy="447675"/>
            </a:xfrm>
            <a:prstGeom prst="round2SameRect">
              <a:avLst>
                <a:gd name="adj1" fmla="val 50000"/>
                <a:gd name="adj2" fmla="val 0"/>
              </a:avLst>
            </a:prstGeom>
            <a:solidFill>
              <a:schemeClr val="accent3"/>
            </a:solidFill>
            <a:ln w="19050" algn="ctr">
              <a:solidFill>
                <a:schemeClr val="accent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r>
                <a:rPr lang="en-US" sz="1600" b="1">
                  <a:solidFill>
                    <a:schemeClr val="bg1"/>
                  </a:solidFill>
                </a:rPr>
                <a:t>SAP Enterprise Support, cloud editions</a:t>
              </a:r>
            </a:p>
          </p:txBody>
        </p:sp>
      </p:grpSp>
    </p:spTree>
    <p:extLst>
      <p:ext uri="{BB962C8B-B14F-4D97-AF65-F5344CB8AC3E}">
        <p14:creationId xmlns:p14="http://schemas.microsoft.com/office/powerpoint/2010/main" val="3021653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sz="2400" dirty="0">
                <a:solidFill>
                  <a:schemeClr val="tx1"/>
                </a:solidFill>
              </a:rPr>
              <a:t>GETTING STARTED with Mission Critical Support</a:t>
            </a:r>
            <a:br>
              <a:rPr lang="en-US" sz="2400" dirty="0">
                <a:solidFill>
                  <a:schemeClr val="tx1"/>
                </a:solidFill>
              </a:rPr>
            </a:br>
            <a:r>
              <a:rPr lang="en-US" sz="2400" b="0" dirty="0">
                <a:solidFill>
                  <a:schemeClr val="tx1"/>
                </a:solidFill>
              </a:rPr>
              <a:t>Customer Incident - </a:t>
            </a:r>
            <a:r>
              <a:rPr lang="de-DE" sz="2400" b="0" dirty="0">
                <a:solidFill>
                  <a:schemeClr val="tx1"/>
                </a:solidFill>
              </a:rPr>
              <a:t>SAP ONE Support Launchpad</a:t>
            </a:r>
            <a:endParaRPr lang="en-US" sz="2400" b="0" dirty="0">
              <a:solidFill>
                <a:schemeClr val="tx1"/>
              </a:solidFill>
            </a:endParaRPr>
          </a:p>
        </p:txBody>
      </p:sp>
      <p:cxnSp>
        <p:nvCxnSpPr>
          <p:cNvPr id="25" name="Straight Connector 24">
            <a:extLst>
              <a:ext uri="{FF2B5EF4-FFF2-40B4-BE49-F238E27FC236}">
                <a16:creationId xmlns:a16="http://schemas.microsoft.com/office/drawing/2014/main" id="{E036B046-5CF1-4879-987C-E0CF520D474D}"/>
              </a:ext>
            </a:extLst>
          </p:cNvPr>
          <p:cNvCxnSpPr>
            <a:cxnSpLocks/>
          </p:cNvCxnSpPr>
          <p:nvPr/>
        </p:nvCxnSpPr>
        <p:spPr>
          <a:xfrm>
            <a:off x="8590409" y="1970373"/>
            <a:ext cx="0" cy="4465596"/>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Straight Connector 25">
            <a:extLst>
              <a:ext uri="{FF2B5EF4-FFF2-40B4-BE49-F238E27FC236}">
                <a16:creationId xmlns:a16="http://schemas.microsoft.com/office/drawing/2014/main" id="{A59A84D3-A096-4E55-87A3-51C6A4DD9FAF}"/>
              </a:ext>
            </a:extLst>
          </p:cNvPr>
          <p:cNvSpPr/>
          <p:nvPr/>
        </p:nvSpPr>
        <p:spPr>
          <a:xfrm>
            <a:off x="8732538" y="2404426"/>
            <a:ext cx="2972912" cy="0"/>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Shape 26">
            <a:extLst>
              <a:ext uri="{FF2B5EF4-FFF2-40B4-BE49-F238E27FC236}">
                <a16:creationId xmlns:a16="http://schemas.microsoft.com/office/drawing/2014/main" id="{17C11D23-2DC0-4479-94A4-43A2CFAFF72E}"/>
              </a:ext>
            </a:extLst>
          </p:cNvPr>
          <p:cNvSpPr/>
          <p:nvPr/>
        </p:nvSpPr>
        <p:spPr>
          <a:xfrm>
            <a:off x="8732537" y="1970373"/>
            <a:ext cx="1789961" cy="426558"/>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SAP Support Portal</a:t>
            </a:r>
            <a:endParaRPr lang="en-US" sz="1400" kern="1200"/>
          </a:p>
        </p:txBody>
      </p:sp>
      <p:sp>
        <p:nvSpPr>
          <p:cNvPr id="28" name="Freeform: Shape 27">
            <a:extLst>
              <a:ext uri="{FF2B5EF4-FFF2-40B4-BE49-F238E27FC236}">
                <a16:creationId xmlns:a16="http://schemas.microsoft.com/office/drawing/2014/main" id="{294ACC29-686A-4383-BD1A-47C9CA516402}"/>
              </a:ext>
            </a:extLst>
          </p:cNvPr>
          <p:cNvSpPr/>
          <p:nvPr/>
        </p:nvSpPr>
        <p:spPr>
          <a:xfrm>
            <a:off x="8732538" y="2382141"/>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3"/>
            </a:endParaRPr>
          </a:p>
          <a:p>
            <a:pPr marL="180000" lvl="1" indent="-180000" defTabSz="311150">
              <a:spcBef>
                <a:spcPts val="600"/>
              </a:spcBef>
              <a:buClr>
                <a:srgbClr val="009DE0"/>
              </a:buClr>
              <a:buSzPct val="80000"/>
              <a:buFont typeface="Arial" panose="020B0604020202020204" pitchFamily="34" charset="0"/>
              <a:buChar char="•"/>
            </a:pPr>
            <a:r>
              <a:rPr lang="en-IE" sz="1200">
                <a:solidFill>
                  <a:schemeClr val="accent2"/>
                </a:solidFill>
                <a:hlinkClick r:id="rId4"/>
              </a:rPr>
              <a:t>Incidents</a:t>
            </a:r>
            <a:endParaRPr lang="en-IE" sz="1200">
              <a:solidFill>
                <a:schemeClr val="accent2"/>
              </a:solidFill>
            </a:endParaRPr>
          </a:p>
          <a:p>
            <a:pPr marL="180000" lvl="1" indent="-180000" defTabSz="311150">
              <a:spcBef>
                <a:spcPts val="600"/>
              </a:spcBef>
              <a:buClr>
                <a:srgbClr val="009DE0"/>
              </a:buClr>
              <a:buSzPct val="80000"/>
              <a:buFont typeface="Arial" panose="020B0604020202020204" pitchFamily="34" charset="0"/>
              <a:buChar char="•"/>
            </a:pPr>
            <a:r>
              <a:rPr lang="en-US" sz="1200">
                <a:solidFill>
                  <a:srgbClr val="363E43"/>
                </a:solidFill>
                <a:hlinkClick r:id="rId5"/>
              </a:rPr>
              <a:t>Knowledge Base</a:t>
            </a:r>
            <a:endParaRPr lang="en-US" sz="1200">
              <a:solidFill>
                <a:srgbClr val="363E43"/>
              </a:solidFill>
            </a:endParaRPr>
          </a:p>
        </p:txBody>
      </p:sp>
      <p:sp>
        <p:nvSpPr>
          <p:cNvPr id="29" name="Freeform: Shape 28">
            <a:extLst>
              <a:ext uri="{FF2B5EF4-FFF2-40B4-BE49-F238E27FC236}">
                <a16:creationId xmlns:a16="http://schemas.microsoft.com/office/drawing/2014/main" id="{47835599-03AB-4F3D-B823-F6A3764AF691}"/>
              </a:ext>
            </a:extLst>
          </p:cNvPr>
          <p:cNvSpPr/>
          <p:nvPr/>
        </p:nvSpPr>
        <p:spPr>
          <a:xfrm>
            <a:off x="8732537" y="3463228"/>
            <a:ext cx="1789961" cy="426558"/>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PDF</a:t>
            </a:r>
            <a:endParaRPr lang="en-US" sz="1400" kern="1200"/>
          </a:p>
        </p:txBody>
      </p:sp>
      <p:sp>
        <p:nvSpPr>
          <p:cNvPr id="30" name="Freeform: Shape 29">
            <a:extLst>
              <a:ext uri="{FF2B5EF4-FFF2-40B4-BE49-F238E27FC236}">
                <a16:creationId xmlns:a16="http://schemas.microsoft.com/office/drawing/2014/main" id="{0397990A-5151-417B-9E8C-EED54CA7BFDB}"/>
              </a:ext>
            </a:extLst>
          </p:cNvPr>
          <p:cNvSpPr/>
          <p:nvPr/>
        </p:nvSpPr>
        <p:spPr>
          <a:xfrm>
            <a:off x="8732538" y="3874996"/>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3"/>
            </a:endParaRPr>
          </a:p>
          <a:p>
            <a:pPr marL="180000" lvl="1" indent="-180000" defTabSz="311150">
              <a:spcBef>
                <a:spcPts val="600"/>
              </a:spcBef>
              <a:buClr>
                <a:srgbClr val="009DE0"/>
              </a:buClr>
              <a:buSzPct val="80000"/>
              <a:buFont typeface="Arial" panose="020B0604020202020204" pitchFamily="34" charset="0"/>
              <a:buChar char="•"/>
            </a:pPr>
            <a:r>
              <a:rPr lang="en-US" sz="1200">
                <a:solidFill>
                  <a:schemeClr val="accent2"/>
                </a:solidFill>
                <a:hlinkClick r:id="rId6"/>
              </a:rPr>
              <a:t>Support Essential: What a customer should know about SAP incident processing</a:t>
            </a:r>
            <a:endParaRPr lang="en-IE" sz="1200">
              <a:solidFill>
                <a:schemeClr val="accent2"/>
              </a:solidFill>
            </a:endParaRPr>
          </a:p>
          <a:p>
            <a:pPr marL="180000" lvl="1" indent="-180000" defTabSz="311150">
              <a:spcBef>
                <a:spcPts val="600"/>
              </a:spcBef>
              <a:buClr>
                <a:srgbClr val="009DE0"/>
              </a:buClr>
              <a:buSzPct val="80000"/>
              <a:buFont typeface="Arial" panose="020B0604020202020204" pitchFamily="34" charset="0"/>
              <a:buChar char="•"/>
            </a:pPr>
            <a:endParaRPr lang="en-IE" sz="1200">
              <a:solidFill>
                <a:schemeClr val="accent2"/>
              </a:solidFill>
            </a:endParaRPr>
          </a:p>
          <a:p>
            <a:pPr marL="0" lvl="1" defTabSz="311150">
              <a:spcBef>
                <a:spcPts val="600"/>
              </a:spcBef>
              <a:buClr>
                <a:srgbClr val="009DE0"/>
              </a:buClr>
              <a:buSzPct val="80000"/>
              <a:buNone/>
            </a:pPr>
            <a:endParaRPr lang="en-IE" sz="1200">
              <a:solidFill>
                <a:schemeClr val="accent2"/>
              </a:solidFill>
            </a:endParaRPr>
          </a:p>
          <a:p>
            <a:pPr marL="0" lvl="1" defTabSz="311150">
              <a:spcBef>
                <a:spcPts val="600"/>
              </a:spcBef>
              <a:buClr>
                <a:srgbClr val="009DE0"/>
              </a:buClr>
              <a:buSzPct val="80000"/>
              <a:buNone/>
            </a:pPr>
            <a:endParaRPr lang="en-IE" sz="1200">
              <a:solidFill>
                <a:schemeClr val="accent2"/>
              </a:solidFill>
            </a:endParaRPr>
          </a:p>
          <a:p>
            <a:pPr marL="0" lvl="1" defTabSz="311150">
              <a:spcBef>
                <a:spcPts val="600"/>
              </a:spcBef>
              <a:buClr>
                <a:srgbClr val="009DE0"/>
              </a:buClr>
              <a:buSzPct val="80000"/>
              <a:buNone/>
            </a:pPr>
            <a:endParaRPr lang="en-IE" sz="1200">
              <a:solidFill>
                <a:schemeClr val="accent2"/>
              </a:solidFill>
            </a:endParaRPr>
          </a:p>
          <a:p>
            <a:pPr marL="0" lvl="1" defTabSz="311150">
              <a:spcBef>
                <a:spcPts val="600"/>
              </a:spcBef>
              <a:buClr>
                <a:srgbClr val="009DE0"/>
              </a:buClr>
              <a:buSzPct val="80000"/>
              <a:buNone/>
            </a:pPr>
            <a:r>
              <a:rPr lang="en-US" sz="1000">
                <a:solidFill>
                  <a:schemeClr val="accent2"/>
                </a:solidFill>
              </a:rPr>
              <a:t>For any problem with this application create an incident under component: </a:t>
            </a:r>
            <a:br>
              <a:rPr lang="en-US" sz="1000">
                <a:solidFill>
                  <a:schemeClr val="accent2"/>
                </a:solidFill>
              </a:rPr>
            </a:br>
            <a:r>
              <a:rPr lang="en-US" sz="1000">
                <a:solidFill>
                  <a:schemeClr val="accent2"/>
                </a:solidFill>
              </a:rPr>
              <a:t>“XX-SER-SAPSMP-IBX” </a:t>
            </a:r>
          </a:p>
          <a:p>
            <a:pPr marL="180000" lvl="1" indent="-180000" defTabSz="311150">
              <a:spcBef>
                <a:spcPts val="600"/>
              </a:spcBef>
              <a:buClr>
                <a:srgbClr val="009DE0"/>
              </a:buClr>
              <a:buSzPct val="80000"/>
              <a:buFont typeface="Arial" panose="020B0604020202020204" pitchFamily="34" charset="0"/>
              <a:buChar char="•"/>
            </a:pPr>
            <a:endParaRPr lang="en-IE" sz="1200">
              <a:solidFill>
                <a:schemeClr val="accent2"/>
              </a:solidFill>
            </a:endParaRPr>
          </a:p>
        </p:txBody>
      </p:sp>
      <p:graphicFrame>
        <p:nvGraphicFramePr>
          <p:cNvPr id="14" name="Table 13">
            <a:extLst>
              <a:ext uri="{FF2B5EF4-FFF2-40B4-BE49-F238E27FC236}">
                <a16:creationId xmlns:a16="http://schemas.microsoft.com/office/drawing/2014/main" id="{EE028879-87B1-472F-977B-B25CD0A3A36B}"/>
              </a:ext>
            </a:extLst>
          </p:cNvPr>
          <p:cNvGraphicFramePr>
            <a:graphicFrameLocks noGrp="1"/>
          </p:cNvGraphicFramePr>
          <p:nvPr/>
        </p:nvGraphicFramePr>
        <p:xfrm>
          <a:off x="544621" y="1979678"/>
          <a:ext cx="7924762" cy="4581514"/>
        </p:xfrm>
        <a:graphic>
          <a:graphicData uri="http://schemas.openxmlformats.org/drawingml/2006/table">
            <a:tbl>
              <a:tblPr>
                <a:tableStyleId>{1FECB4D8-DB02-4DC6-A0A2-4F2EBAE1DC90}</a:tableStyleId>
              </a:tblPr>
              <a:tblGrid>
                <a:gridCol w="6439992">
                  <a:extLst>
                    <a:ext uri="{9D8B030D-6E8A-4147-A177-3AD203B41FA5}">
                      <a16:colId xmlns:a16="http://schemas.microsoft.com/office/drawing/2014/main" val="20001"/>
                    </a:ext>
                  </a:extLst>
                </a:gridCol>
                <a:gridCol w="1484770">
                  <a:extLst>
                    <a:ext uri="{9D8B030D-6E8A-4147-A177-3AD203B41FA5}">
                      <a16:colId xmlns:a16="http://schemas.microsoft.com/office/drawing/2014/main" val="20002"/>
                    </a:ext>
                  </a:extLst>
                </a:gridCol>
              </a:tblGrid>
              <a:tr h="320397">
                <a:tc>
                  <a:txBody>
                    <a:bodyPr/>
                    <a:lstStyle/>
                    <a:p>
                      <a:pPr marL="0" marR="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b="1">
                          <a:solidFill>
                            <a:srgbClr val="363E43"/>
                          </a:solidFill>
                        </a:rPr>
                        <a:t>Details </a:t>
                      </a:r>
                      <a:endParaRPr lang="en-US" sz="1400" b="1">
                        <a:solidFill>
                          <a:srgbClr val="363E43"/>
                        </a:solidFill>
                      </a:endParaRPr>
                    </a:p>
                  </a:txBody>
                  <a:tcPr marL="91416" marR="91416" marT="45708" marB="45708" anchor="ctr">
                    <a:lnL w="12700" cmpd="sng">
                      <a:noFill/>
                    </a:lnL>
                    <a:lnR w="6350" cap="flat" cmpd="sng" algn="ctr">
                      <a:solidFill>
                        <a:srgbClr val="363E43"/>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de-DE" sz="1400" b="1">
                          <a:solidFill>
                            <a:srgbClr val="363E43"/>
                          </a:solidFill>
                        </a:rPr>
                        <a:t>SAP Note</a:t>
                      </a:r>
                      <a:endParaRPr lang="en-US" sz="1400" b="1">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06723298"/>
                  </a:ext>
                </a:extLst>
              </a:tr>
              <a:tr h="519714">
                <a:tc>
                  <a:txBody>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a:solidFill>
                            <a:srgbClr val="363E43"/>
                          </a:solidFill>
                        </a:rPr>
                        <a:t>How to create a support incident (contact SAP Product Support) - SAP ONE Support Launchpad</a:t>
                      </a: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i="0">
                          <a:hlinkClick r:id="rId7"/>
                        </a:rPr>
                        <a:t>SAP Note 1296527</a:t>
                      </a:r>
                      <a:endParaRPr lang="en-US" sz="1200" i="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8593697"/>
                  </a:ext>
                </a:extLst>
              </a:tr>
              <a:tr h="534572">
                <a:tc>
                  <a:txBody>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a:solidFill>
                            <a:srgbClr val="363E43"/>
                          </a:solidFill>
                        </a:rPr>
                        <a:t>What important information must be included in order to create a perfect SAP Support incident?</a:t>
                      </a: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i="0">
                          <a:solidFill>
                            <a:srgbClr val="363E43"/>
                          </a:solidFill>
                          <a:hlinkClick r:id="rId8"/>
                        </a:rPr>
                        <a:t>SAP Note 1922545</a:t>
                      </a:r>
                      <a:endParaRPr lang="en-US" sz="1200" i="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10722">
                <a:tc>
                  <a:txBody>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a:solidFill>
                            <a:srgbClr val="363E43"/>
                          </a:solidFill>
                        </a:rPr>
                        <a:t>Choose the right System (and Product) for your Incident in the SAP One Support Launchpad:</a:t>
                      </a:r>
                    </a:p>
                    <a:p>
                      <a:pPr marL="830138" lvl="3" indent="-285750" algn="l">
                        <a:lnSpc>
                          <a:spcPct val="112000"/>
                        </a:lnSpc>
                        <a:spcBef>
                          <a:spcPts val="600"/>
                        </a:spcBef>
                        <a:buClr>
                          <a:schemeClr val="accent1"/>
                        </a:buClr>
                        <a:buSzPct val="80000"/>
                        <a:buFont typeface="Arial" panose="020B0604020202020204" pitchFamily="34" charset="0"/>
                        <a:buChar char="•"/>
                      </a:pPr>
                      <a:r>
                        <a:rPr lang="en-US" sz="1000">
                          <a:solidFill>
                            <a:srgbClr val="363E43"/>
                          </a:solidFill>
                        </a:rPr>
                        <a:t>Selecting an incorrect system/product or installation for the incident may have negative impact on the processing of the incident you submit</a:t>
                      </a:r>
                    </a:p>
                    <a:p>
                      <a:pPr marL="830138" lvl="3" indent="-285750" algn="l">
                        <a:lnSpc>
                          <a:spcPct val="112000"/>
                        </a:lnSpc>
                        <a:spcBef>
                          <a:spcPts val="600"/>
                        </a:spcBef>
                        <a:buClr>
                          <a:schemeClr val="accent1"/>
                        </a:buClr>
                        <a:buSzPct val="80000"/>
                        <a:buFont typeface="Arial" panose="020B0604020202020204" pitchFamily="34" charset="0"/>
                        <a:buChar char="•"/>
                      </a:pPr>
                      <a:r>
                        <a:rPr lang="en-US" sz="1000">
                          <a:solidFill>
                            <a:srgbClr val="363E43"/>
                          </a:solidFill>
                        </a:rPr>
                        <a:t>The support contract depends on the installation, and if an incorrect system/product is selected, different SLA’s and resulting different processing times will apply to the incident.</a:t>
                      </a: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i="0">
                          <a:solidFill>
                            <a:srgbClr val="363E43"/>
                          </a:solidFill>
                          <a:hlinkClick r:id="rId9"/>
                        </a:rPr>
                        <a:t>SAP Note 2848890</a:t>
                      </a:r>
                      <a:r>
                        <a:rPr lang="en-US" sz="1200" i="0">
                          <a:solidFill>
                            <a:srgbClr val="363E43"/>
                          </a:solidFill>
                        </a:rPr>
                        <a:t> </a:t>
                      </a: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7815349"/>
                  </a:ext>
                </a:extLst>
              </a:tr>
              <a:tr h="301555">
                <a:tc>
                  <a:txBody>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a:solidFill>
                            <a:srgbClr val="363E43"/>
                          </a:solidFill>
                        </a:rPr>
                        <a:t>Enter S-user/person getting the error message</a:t>
                      </a: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endParaRPr lang="en-US" sz="1200" i="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328200"/>
                  </a:ext>
                </a:extLst>
              </a:tr>
              <a:tr h="478301">
                <a:tc>
                  <a:txBody>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a:solidFill>
                            <a:srgbClr val="363E43"/>
                          </a:solidFill>
                        </a:rPr>
                        <a:t>Provide a meaningful short text description and a step-by-step description including navigation and description of expected results</a:t>
                      </a: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endParaRPr lang="en-US" sz="1200" i="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230656"/>
                  </a:ext>
                </a:extLst>
              </a:tr>
              <a:tr h="312669">
                <a:tc>
                  <a:txBody>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a:solidFill>
                            <a:srgbClr val="363E43"/>
                          </a:solidFill>
                        </a:rPr>
                        <a:t>Add screenshot of error message and inform about any SAP Notes Search which was done</a:t>
                      </a: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endParaRPr lang="en-US" sz="1200" i="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8334424"/>
                  </a:ext>
                </a:extLst>
              </a:tr>
              <a:tr h="0">
                <a:tc>
                  <a:txBody>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a:solidFill>
                            <a:srgbClr val="363E43"/>
                          </a:solidFill>
                        </a:rPr>
                        <a:t>Open service connection and provide login data  (if required)</a:t>
                      </a: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i="0">
                          <a:solidFill>
                            <a:srgbClr val="363E43"/>
                          </a:solidFill>
                          <a:hlinkClick r:id="rId10"/>
                        </a:rPr>
                        <a:t>SAP Note 1773689</a:t>
                      </a:r>
                      <a:endParaRPr lang="en-US" sz="1200" i="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6684479"/>
                  </a:ext>
                </a:extLst>
              </a:tr>
              <a:tr h="0">
                <a:tc>
                  <a:txBody>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a:solidFill>
                            <a:srgbClr val="363E43"/>
                          </a:solidFill>
                        </a:rPr>
                        <a:t>Carefully select the incident priority </a:t>
                      </a: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sz="1200" i="0">
                          <a:solidFill>
                            <a:srgbClr val="363E43"/>
                          </a:solidFill>
                          <a:hlinkClick r:id="rId11"/>
                        </a:rPr>
                        <a:t>SAP Note 67739</a:t>
                      </a:r>
                      <a:endParaRPr lang="en-US" sz="1200" i="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161821"/>
                  </a:ext>
                </a:extLst>
              </a:tr>
              <a:tr h="287165">
                <a:tc>
                  <a:txBody>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altLang="zh-TW" sz="1200">
                          <a:solidFill>
                            <a:srgbClr val="363E43"/>
                          </a:solidFill>
                        </a:rPr>
                        <a:t>Record only one issue per incident </a:t>
                      </a:r>
                      <a:endParaRPr lang="en-US" sz="1200">
                        <a:solidFill>
                          <a:srgbClr val="363E43"/>
                        </a:solidFill>
                      </a:endParaRPr>
                    </a:p>
                  </a:txBody>
                  <a:tcPr marL="91416" marR="91416" marT="45708" marB="45708" anchor="ctr">
                    <a:lnL w="12700" cmpd="sng">
                      <a:noFill/>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
                          <a:schemeClr val="accent1"/>
                        </a:buClr>
                        <a:buSzPct val="80000"/>
                        <a:buFont typeface="Arial" panose="020B0604020202020204" pitchFamily="34" charset="0"/>
                        <a:buNone/>
                        <a:tabLst/>
                        <a:defRPr/>
                      </a:pPr>
                      <a:r>
                        <a:rPr lang="en-US" altLang="zh-TW" sz="1200" i="0">
                          <a:solidFill>
                            <a:srgbClr val="363E43"/>
                          </a:solidFill>
                          <a:hlinkClick r:id="rId12"/>
                        </a:rPr>
                        <a:t>SAP Note 50048</a:t>
                      </a:r>
                      <a:endParaRPr lang="en-US" sz="1200" i="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63E4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0629492"/>
                  </a:ext>
                </a:extLst>
              </a:tr>
            </a:tbl>
          </a:graphicData>
        </a:graphic>
      </p:graphicFrame>
      <p:sp>
        <p:nvSpPr>
          <p:cNvPr id="20" name="Straight Connector 19">
            <a:extLst>
              <a:ext uri="{FF2B5EF4-FFF2-40B4-BE49-F238E27FC236}">
                <a16:creationId xmlns:a16="http://schemas.microsoft.com/office/drawing/2014/main" id="{49E4E439-F453-4321-9DD2-A50EC22EC573}"/>
              </a:ext>
            </a:extLst>
          </p:cNvPr>
          <p:cNvSpPr/>
          <p:nvPr/>
        </p:nvSpPr>
        <p:spPr>
          <a:xfrm>
            <a:off x="8725558" y="3898857"/>
            <a:ext cx="2972912" cy="0"/>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862888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35D39D1-911F-4190-8096-7E9E173BA7AE}"/>
              </a:ext>
            </a:extLst>
          </p:cNvPr>
          <p:cNvPicPr>
            <a:picLocks noGrp="1" noChangeAspect="1"/>
          </p:cNvPicPr>
          <p:nvPr>
            <p:ph type="pic" sz="quarter" idx="10"/>
          </p:nvPr>
        </p:nvPicPr>
        <p:blipFill>
          <a:blip r:embed="rId2"/>
          <a:srcRect t="10526" b="10526"/>
          <a:stretch>
            <a:fillRect/>
          </a:stretch>
        </p:blipFill>
        <p:spPr>
          <a:xfrm>
            <a:off x="0" y="0"/>
            <a:ext cx="12195175"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CFBE44CF-0A4C-45DA-A998-5DE5442B4A9B}"/>
              </a:ext>
            </a:extLst>
          </p:cNvPr>
          <p:cNvSpPr txBox="1"/>
          <p:nvPr/>
        </p:nvSpPr>
        <p:spPr>
          <a:xfrm>
            <a:off x="620203" y="739471"/>
            <a:ext cx="4985468" cy="61555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4000" kern="0" dirty="0">
                <a:solidFill>
                  <a:srgbClr val="FFFFFF"/>
                </a:solidFill>
                <a:latin typeface="Wide Latin" panose="020A0A07050505020404" pitchFamily="18" charset="0"/>
                <a:ea typeface="Arial Unicode MS" pitchFamily="34" charset="-128"/>
              </a:rPr>
              <a:t>Questions?</a:t>
            </a:r>
            <a:endParaRPr lang="en-US" sz="4000" kern="0" dirty="0">
              <a:solidFill>
                <a:srgbClr val="FFFFFF"/>
              </a:solidFill>
              <a:latin typeface="Wide Latin" panose="020A0A07050505020404" pitchFamily="18" charset="0"/>
              <a:ea typeface="Arial Unicode MS" pitchFamily="34" charset="-128"/>
              <a:cs typeface="Arial Unicode MS" pitchFamily="34" charset="-128"/>
            </a:endParaRPr>
          </a:p>
        </p:txBody>
      </p:sp>
    </p:spTree>
    <p:extLst>
      <p:ext uri="{BB962C8B-B14F-4D97-AF65-F5344CB8AC3E}">
        <p14:creationId xmlns:p14="http://schemas.microsoft.com/office/powerpoint/2010/main" val="1547428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5820" y="437186"/>
            <a:ext cx="5773587" cy="1802930"/>
          </a:xfrm>
        </p:spPr>
        <p:txBody>
          <a:bodyPr/>
          <a:lstStyle/>
          <a:p>
            <a:r>
              <a:rPr lang="en-US" dirty="0"/>
              <a:t>Thank You</a:t>
            </a:r>
          </a:p>
        </p:txBody>
      </p:sp>
      <p:grpSp>
        <p:nvGrpSpPr>
          <p:cNvPr id="7" name="Group 6"/>
          <p:cNvGrpSpPr/>
          <p:nvPr/>
        </p:nvGrpSpPr>
        <p:grpSpPr>
          <a:xfrm>
            <a:off x="493896" y="5118068"/>
            <a:ext cx="5243790" cy="1302746"/>
            <a:chOff x="749108" y="5055132"/>
            <a:chExt cx="5678363" cy="983171"/>
          </a:xfrm>
        </p:grpSpPr>
        <p:sp>
          <p:nvSpPr>
            <p:cNvPr id="4" name="TextBox 3"/>
            <p:cNvSpPr txBox="1"/>
            <p:nvPr/>
          </p:nvSpPr>
          <p:spPr>
            <a:xfrm>
              <a:off x="1710328" y="5177385"/>
              <a:ext cx="4717143" cy="246221"/>
            </a:xfrm>
            <a:prstGeom prst="rect">
              <a:avLst/>
            </a:prstGeom>
            <a:noFill/>
          </p:spPr>
          <p:txBody>
            <a:bodyPr wrap="square" lIns="0" tIns="0" rIns="0" bIns="0" rtlCol="0">
              <a:spAutoFit/>
            </a:bodyPr>
            <a:lstStyle/>
            <a:p>
              <a:pPr defTabSz="1088449" fontAlgn="base">
                <a:spcBef>
                  <a:spcPts val="600"/>
                </a:spcBef>
                <a:spcAft>
                  <a:spcPct val="0"/>
                </a:spcAft>
                <a:buClr>
                  <a:srgbClr val="F0AB00"/>
                </a:buClr>
                <a:buSzPct val="80000"/>
              </a:pPr>
              <a:r>
                <a:rPr lang="en-US" sz="1600" b="1" kern="0" dirty="0">
                  <a:solidFill>
                    <a:srgbClr val="000000"/>
                  </a:solidFill>
                  <a:ea typeface="Arial Unicode MS" pitchFamily="34" charset="-128"/>
                  <a:cs typeface="Arial Unicode MS" pitchFamily="34" charset="-128"/>
                </a:rPr>
                <a:t>Maximize The Value You Get from SAP</a:t>
              </a:r>
            </a:p>
          </p:txBody>
        </p:sp>
        <p:pic>
          <p:nvPicPr>
            <p:cNvPr id="5" name="Picture 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49108" y="5055132"/>
              <a:ext cx="833628" cy="490728"/>
            </a:xfrm>
            <a:prstGeom prst="rect">
              <a:avLst/>
            </a:prstGeom>
          </p:spPr>
        </p:pic>
        <p:sp>
          <p:nvSpPr>
            <p:cNvPr id="6" name="TextBox 5"/>
            <p:cNvSpPr txBox="1"/>
            <p:nvPr/>
          </p:nvSpPr>
          <p:spPr>
            <a:xfrm>
              <a:off x="749108" y="5545860"/>
              <a:ext cx="4854250" cy="492443"/>
            </a:xfrm>
            <a:prstGeom prst="rect">
              <a:avLst/>
            </a:prstGeom>
            <a:noFill/>
          </p:spPr>
          <p:txBody>
            <a:bodyPr wrap="square" lIns="0" tIns="0" rIns="0" bIns="0" rtlCol="0">
              <a:spAutoFit/>
            </a:bodyPr>
            <a:lstStyle/>
            <a:p>
              <a:pPr defTabSz="1088449" fontAlgn="base">
                <a:spcBef>
                  <a:spcPts val="600"/>
                </a:spcBef>
                <a:spcAft>
                  <a:spcPct val="0"/>
                </a:spcAft>
                <a:buClr>
                  <a:srgbClr val="F0AB00"/>
                </a:buClr>
                <a:buSzPct val="80000"/>
              </a:pPr>
              <a:r>
                <a:rPr lang="en-US" sz="1600" kern="0" dirty="0">
                  <a:solidFill>
                    <a:srgbClr val="000000"/>
                  </a:solidFill>
                  <a:ea typeface="Arial Unicode MS" pitchFamily="34" charset="-128"/>
                  <a:cs typeface="Arial Unicode MS" pitchFamily="34" charset="-128"/>
                </a:rPr>
                <a:t>Visit </a:t>
              </a:r>
              <a:r>
                <a:rPr lang="en-US" sz="1600" kern="0" dirty="0">
                  <a:solidFill>
                    <a:srgbClr val="0076CB"/>
                  </a:solidFill>
                  <a:ea typeface="Arial Unicode MS" pitchFamily="34" charset="-128"/>
                  <a:cs typeface="Arial Unicode MS" pitchFamily="34" charset="-128"/>
                </a:rPr>
                <a:t>sap.com/</a:t>
              </a:r>
              <a:r>
                <a:rPr lang="en-US" sz="1600" kern="0" dirty="0" err="1">
                  <a:solidFill>
                    <a:srgbClr val="0076CB"/>
                  </a:solidFill>
                  <a:ea typeface="Arial Unicode MS" pitchFamily="34" charset="-128"/>
                  <a:cs typeface="Arial Unicode MS" pitchFamily="34" charset="-128"/>
                </a:rPr>
                <a:t>CustHubIT</a:t>
              </a:r>
              <a:r>
                <a:rPr lang="en-US" sz="1600" kern="0" dirty="0">
                  <a:solidFill>
                    <a:srgbClr val="0076CB"/>
                  </a:solidFill>
                  <a:ea typeface="Arial Unicode MS" pitchFamily="34" charset="-128"/>
                  <a:cs typeface="Arial Unicode MS" pitchFamily="34" charset="-128"/>
                </a:rPr>
                <a:t> </a:t>
              </a:r>
              <a:r>
                <a:rPr lang="en-US" sz="1600" kern="0" dirty="0">
                  <a:solidFill>
                    <a:srgbClr val="000000"/>
                  </a:solidFill>
                  <a:ea typeface="Arial Unicode MS" pitchFamily="34" charset="-128"/>
                  <a:cs typeface="Arial Unicode MS" pitchFamily="34" charset="-128"/>
                </a:rPr>
                <a:t>to connect with peers, stay abreast of trends and know your support benefits.</a:t>
              </a:r>
            </a:p>
          </p:txBody>
        </p:sp>
      </p:grpSp>
      <p:grpSp>
        <p:nvGrpSpPr>
          <p:cNvPr id="12" name="Gruppieren 4"/>
          <p:cNvGrpSpPr/>
          <p:nvPr/>
        </p:nvGrpSpPr>
        <p:grpSpPr>
          <a:xfrm>
            <a:off x="7013934" y="2362218"/>
            <a:ext cx="4491522" cy="2071861"/>
            <a:chOff x="4800278" y="2961507"/>
            <a:chExt cx="4143935" cy="2005012"/>
          </a:xfrm>
        </p:grpSpPr>
        <p:graphicFrame>
          <p:nvGraphicFramePr>
            <p:cNvPr id="13" name="Object 12"/>
            <p:cNvGraphicFramePr>
              <a:graphicFrameLocks/>
            </p:cNvGraphicFramePr>
            <p:nvPr/>
          </p:nvGraphicFramePr>
          <p:xfrm>
            <a:off x="4800278" y="2961507"/>
            <a:ext cx="4143935" cy="2005012"/>
          </p:xfrm>
          <a:graphic>
            <a:graphicData uri="http://schemas.openxmlformats.org/presentationml/2006/ole">
              <mc:AlternateContent xmlns:mc="http://schemas.openxmlformats.org/markup-compatibility/2006">
                <mc:Choice xmlns:v="urn:schemas-microsoft-com:vml" Requires="v">
                  <p:oleObj spid="_x0000_s7188" name="CorelPhotoPaint.Image.8" r:id="rId5" imgW="360000" imgH="360000" progId="">
                    <p:embed/>
                  </p:oleObj>
                </mc:Choice>
                <mc:Fallback>
                  <p:oleObj name="CorelPhotoPaint.Image.8" r:id="rId5" imgW="360000" imgH="360000" progId="">
                    <p:embed/>
                    <p:pic>
                      <p:nvPicPr>
                        <p:cNvPr id="13" name="Object 12"/>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4800278" y="2961507"/>
                          <a:ext cx="4143935" cy="2005012"/>
                        </a:xfrm>
                        <a:prstGeom prst="rect">
                          <a:avLst/>
                        </a:prstGeom>
                        <a:noFill/>
                        <a:ln>
                          <a:noFill/>
                        </a:ln>
                        <a:effectLst/>
                      </p:spPr>
                    </p:pic>
                  </p:oleObj>
                </mc:Fallback>
              </mc:AlternateContent>
            </a:graphicData>
          </a:graphic>
        </p:graphicFrame>
        <p:sp>
          <p:nvSpPr>
            <p:cNvPr id="14" name="Text Box 6"/>
            <p:cNvSpPr txBox="1">
              <a:spLocks noChangeArrowheads="1"/>
            </p:cNvSpPr>
            <p:nvPr/>
          </p:nvSpPr>
          <p:spPr bwMode="gray">
            <a:xfrm>
              <a:off x="5899863" y="3163120"/>
              <a:ext cx="2835588" cy="1543583"/>
            </a:xfrm>
            <a:prstGeom prst="rect">
              <a:avLst/>
            </a:prstGeom>
            <a:noFill/>
            <a:ln w="12700" algn="ctr">
              <a:noFill/>
              <a:miter lim="800000"/>
              <a:headEnd/>
              <a:tailEnd/>
            </a:ln>
          </p:spPr>
          <p:txBody>
            <a:bodyPr wrap="none" lIns="89977" tIns="46788" rIns="89977" bIns="46788"/>
            <a:lstStyle/>
            <a:p>
              <a:pPr defTabSz="1088449" fontAlgn="base">
                <a:spcBef>
                  <a:spcPct val="0"/>
                </a:spcBef>
                <a:spcAft>
                  <a:spcPct val="0"/>
                </a:spcAft>
              </a:pPr>
              <a:r>
                <a:rPr lang="en-US" sz="1000" b="1" dirty="0">
                  <a:solidFill>
                    <a:srgbClr val="00008B"/>
                  </a:solidFill>
                </a:rPr>
                <a:t>VerNeil Mesecher Jr.</a:t>
              </a:r>
              <a:br>
                <a:rPr lang="en-US" sz="1000" b="1" dirty="0">
                  <a:solidFill>
                    <a:srgbClr val="00008B"/>
                  </a:solidFill>
                </a:rPr>
              </a:br>
              <a:r>
                <a:rPr lang="en-US" sz="1000" b="1" dirty="0">
                  <a:solidFill>
                    <a:srgbClr val="5F5F5F"/>
                  </a:solidFill>
                </a:rPr>
                <a:t>Sr. Dir. – Regulated industries (US) – Customer </a:t>
              </a:r>
            </a:p>
            <a:p>
              <a:pPr defTabSz="1088449" fontAlgn="base">
                <a:spcBef>
                  <a:spcPct val="0"/>
                </a:spcBef>
                <a:spcAft>
                  <a:spcPct val="0"/>
                </a:spcAft>
              </a:pPr>
              <a:r>
                <a:rPr lang="en-US" sz="1000" b="1" dirty="0">
                  <a:solidFill>
                    <a:srgbClr val="5F5F5F"/>
                  </a:solidFill>
                </a:rPr>
                <a:t>Engagement | Customer Evolution</a:t>
              </a:r>
              <a:br>
                <a:rPr lang="en-US" sz="1000" dirty="0">
                  <a:solidFill>
                    <a:srgbClr val="5F5F5F"/>
                  </a:solidFill>
                </a:rPr>
              </a:br>
              <a:endParaRPr lang="en-US" sz="1000" b="1" dirty="0">
                <a:solidFill>
                  <a:srgbClr val="808080"/>
                </a:solidFill>
              </a:endParaRPr>
            </a:p>
            <a:p>
              <a:pPr defTabSz="1088449" fontAlgn="base">
                <a:spcBef>
                  <a:spcPct val="0"/>
                </a:spcBef>
                <a:spcAft>
                  <a:spcPct val="0"/>
                </a:spcAft>
              </a:pPr>
              <a:endParaRPr lang="en-US" sz="1000" dirty="0">
                <a:solidFill>
                  <a:srgbClr val="505050"/>
                </a:solidFill>
              </a:endParaRPr>
            </a:p>
            <a:p>
              <a:pPr defTabSz="1088449" fontAlgn="base">
                <a:spcBef>
                  <a:spcPct val="0"/>
                </a:spcBef>
                <a:spcAft>
                  <a:spcPct val="0"/>
                </a:spcAft>
              </a:pPr>
              <a:r>
                <a:rPr lang="en-US" sz="1000" b="1" dirty="0">
                  <a:solidFill>
                    <a:srgbClr val="808080"/>
                  </a:solidFill>
                </a:rPr>
                <a:t>Mobile +1 (214) 517-6668</a:t>
              </a:r>
            </a:p>
            <a:p>
              <a:pPr defTabSz="1088449" fontAlgn="base">
                <a:spcBef>
                  <a:spcPct val="0"/>
                </a:spcBef>
                <a:spcAft>
                  <a:spcPct val="0"/>
                </a:spcAft>
              </a:pPr>
              <a:r>
                <a:rPr lang="en-US" sz="1000" b="1" dirty="0">
                  <a:solidFill>
                    <a:srgbClr val="808080"/>
                  </a:solidFill>
                </a:rPr>
                <a:t>E-Mail: verneil.mesecher@sap.com</a:t>
              </a:r>
            </a:p>
          </p:txBody>
        </p:sp>
        <p:pic>
          <p:nvPicPr>
            <p:cNvPr id="15" name="Picture 7" descr="sap_corporate_ppt_r"/>
            <p:cNvPicPr preferRelativeResize="0">
              <a:picLocks noChangeArrowheads="1"/>
            </p:cNvPicPr>
            <p:nvPr/>
          </p:nvPicPr>
          <p:blipFill>
            <a:blip r:embed="rId7" cstate="print">
              <a:clrChange>
                <a:clrFrom>
                  <a:srgbClr val="FFFFFF"/>
                </a:clrFrom>
                <a:clrTo>
                  <a:srgbClr val="FFFFFF">
                    <a:alpha val="0"/>
                  </a:srgbClr>
                </a:clrTo>
              </a:clrChange>
            </a:blip>
            <a:srcRect/>
            <a:stretch>
              <a:fillRect/>
            </a:stretch>
          </p:blipFill>
          <p:spPr bwMode="gray">
            <a:xfrm>
              <a:off x="4913699" y="3747827"/>
              <a:ext cx="1036638" cy="471487"/>
            </a:xfrm>
            <a:prstGeom prst="rect">
              <a:avLst/>
            </a:prstGeom>
            <a:noFill/>
            <a:ln w="9525">
              <a:noFill/>
              <a:miter lim="800000"/>
              <a:headEnd/>
              <a:tailEnd/>
            </a:ln>
          </p:spPr>
        </p:pic>
      </p:grpSp>
    </p:spTree>
    <p:extLst>
      <p:ext uri="{BB962C8B-B14F-4D97-AF65-F5344CB8AC3E}">
        <p14:creationId xmlns:p14="http://schemas.microsoft.com/office/powerpoint/2010/main" val="3593378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sz="2400" dirty="0">
                <a:solidFill>
                  <a:schemeClr val="tx1"/>
                </a:solidFill>
              </a:rPr>
              <a:t>GETTING STARTED with Collaboration</a:t>
            </a:r>
            <a:br>
              <a:rPr lang="en-US" sz="2400" dirty="0">
                <a:solidFill>
                  <a:schemeClr val="tx1"/>
                </a:solidFill>
              </a:rPr>
            </a:br>
            <a:r>
              <a:rPr lang="en-US" sz="2400" b="0" dirty="0">
                <a:solidFill>
                  <a:schemeClr val="tx1"/>
                </a:solidFill>
              </a:rPr>
              <a:t>SAP Customer Interaction Center</a:t>
            </a:r>
          </a:p>
        </p:txBody>
      </p:sp>
      <p:graphicFrame>
        <p:nvGraphicFramePr>
          <p:cNvPr id="25" name="Table 24">
            <a:extLst>
              <a:ext uri="{FF2B5EF4-FFF2-40B4-BE49-F238E27FC236}">
                <a16:creationId xmlns:a16="http://schemas.microsoft.com/office/drawing/2014/main" id="{D7DAF4AC-3E3B-4005-ADF9-958DC938300F}"/>
              </a:ext>
            </a:extLst>
          </p:cNvPr>
          <p:cNvGraphicFramePr>
            <a:graphicFrameLocks noGrp="1"/>
          </p:cNvGraphicFramePr>
          <p:nvPr/>
        </p:nvGraphicFramePr>
        <p:xfrm>
          <a:off x="692108" y="1925053"/>
          <a:ext cx="10810957" cy="3610292"/>
        </p:xfrm>
        <a:graphic>
          <a:graphicData uri="http://schemas.openxmlformats.org/drawingml/2006/table">
            <a:tbl>
              <a:tblPr>
                <a:tableStyleId>{1FECB4D8-DB02-4DC6-A0A2-4F2EBAE1DC90}</a:tableStyleId>
              </a:tblPr>
              <a:tblGrid>
                <a:gridCol w="2415235">
                  <a:extLst>
                    <a:ext uri="{9D8B030D-6E8A-4147-A177-3AD203B41FA5}">
                      <a16:colId xmlns:a16="http://schemas.microsoft.com/office/drawing/2014/main" val="20001"/>
                    </a:ext>
                  </a:extLst>
                </a:gridCol>
                <a:gridCol w="2451886">
                  <a:extLst>
                    <a:ext uri="{9D8B030D-6E8A-4147-A177-3AD203B41FA5}">
                      <a16:colId xmlns:a16="http://schemas.microsoft.com/office/drawing/2014/main" val="3235985890"/>
                    </a:ext>
                  </a:extLst>
                </a:gridCol>
                <a:gridCol w="2354783">
                  <a:extLst>
                    <a:ext uri="{9D8B030D-6E8A-4147-A177-3AD203B41FA5}">
                      <a16:colId xmlns:a16="http://schemas.microsoft.com/office/drawing/2014/main" val="3271963053"/>
                    </a:ext>
                  </a:extLst>
                </a:gridCol>
                <a:gridCol w="3589053">
                  <a:extLst>
                    <a:ext uri="{9D8B030D-6E8A-4147-A177-3AD203B41FA5}">
                      <a16:colId xmlns:a16="http://schemas.microsoft.com/office/drawing/2014/main" val="20002"/>
                    </a:ext>
                  </a:extLst>
                </a:gridCol>
              </a:tblGrid>
              <a:tr h="517358">
                <a:tc>
                  <a:txBody>
                    <a:bodyPr/>
                    <a:lstStyle/>
                    <a:p>
                      <a:pPr lvl="0" algn="ctr" defTabSz="711200">
                        <a:lnSpc>
                          <a:spcPct val="90000"/>
                        </a:lnSpc>
                        <a:spcBef>
                          <a:spcPct val="0"/>
                        </a:spcBef>
                        <a:spcAft>
                          <a:spcPct val="35000"/>
                        </a:spcAft>
                      </a:pPr>
                      <a:r>
                        <a:rPr lang="en-US" sz="1600" b="1">
                          <a:solidFill>
                            <a:srgbClr val="363E43"/>
                          </a:solidFill>
                        </a:rPr>
                        <a:t>Overview</a:t>
                      </a:r>
                    </a:p>
                  </a:txBody>
                  <a:tcPr marL="91416" marR="91416" marT="45708" marB="45708" anchor="ctr">
                    <a:lnL w="12700" cmpd="sng">
                      <a:noFill/>
                    </a:lnL>
                    <a:lnR w="12700" cap="flat" cmpd="sng" algn="ctr">
                      <a:solidFill>
                        <a:schemeClr val="tx2"/>
                      </a:solidFill>
                      <a:prstDash val="solid"/>
                      <a:round/>
                      <a:headEnd type="none" w="med" len="med"/>
                      <a:tailEnd type="none" w="med" len="med"/>
                    </a:lnR>
                    <a:lnT w="12700" cmpd="sng">
                      <a:noFill/>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defTabSz="711200">
                        <a:lnSpc>
                          <a:spcPct val="90000"/>
                        </a:lnSpc>
                        <a:spcBef>
                          <a:spcPct val="0"/>
                        </a:spcBef>
                        <a:spcAft>
                          <a:spcPct val="35000"/>
                        </a:spcAft>
                      </a:pPr>
                      <a:r>
                        <a:rPr lang="en-US" sz="1600" b="1">
                          <a:solidFill>
                            <a:srgbClr val="363E43"/>
                          </a:solidFill>
                        </a:rPr>
                        <a:t>Benefits</a:t>
                      </a:r>
                    </a:p>
                  </a:txBody>
                  <a:tcPr marL="91416" marR="91416" marT="45708" marB="45708" anchor="ctr">
                    <a:lnL w="12700" cap="flat" cmpd="sng" algn="ctr">
                      <a:solidFill>
                        <a:schemeClr val="tx2"/>
                      </a:solidFill>
                      <a:prstDash val="solid"/>
                      <a:round/>
                      <a:headEnd type="none" w="med" len="med"/>
                      <a:tailEnd type="none" w="med" len="med"/>
                    </a:lnL>
                    <a:lnR w="6350" cap="flat" cmpd="sng" algn="ctr">
                      <a:solidFill>
                        <a:srgbClr val="363E43"/>
                      </a:solidFill>
                      <a:prstDash val="solid"/>
                      <a:round/>
                      <a:headEnd type="none" w="med" len="med"/>
                      <a:tailEnd type="none" w="med" len="med"/>
                    </a:lnR>
                    <a:lnT w="12700" cmpd="sng">
                      <a:noFill/>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defTabSz="711200">
                        <a:lnSpc>
                          <a:spcPct val="90000"/>
                        </a:lnSpc>
                        <a:spcBef>
                          <a:spcPct val="0"/>
                        </a:spcBef>
                        <a:spcAft>
                          <a:spcPct val="35000"/>
                        </a:spcAft>
                      </a:pPr>
                      <a:r>
                        <a:rPr lang="en-US" sz="1600" b="1">
                          <a:solidFill>
                            <a:srgbClr val="363E43"/>
                          </a:solidFill>
                        </a:rPr>
                        <a:t>Access</a:t>
                      </a:r>
                    </a:p>
                  </a:txBody>
                  <a:tcPr marL="91416" marR="91416" marT="45708" marB="45708" anchor="ctr">
                    <a:lnL w="6350" cap="flat" cmpd="sng" algn="ctr">
                      <a:solidFill>
                        <a:srgbClr val="363E43"/>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defTabSz="711200">
                        <a:lnSpc>
                          <a:spcPct val="90000"/>
                        </a:lnSpc>
                        <a:spcBef>
                          <a:spcPct val="0"/>
                        </a:spcBef>
                        <a:spcAft>
                          <a:spcPct val="35000"/>
                        </a:spcAft>
                      </a:pPr>
                      <a:r>
                        <a:rPr lang="en-US" sz="1600" b="1">
                          <a:solidFill>
                            <a:srgbClr val="363E43"/>
                          </a:solidFill>
                        </a:rPr>
                        <a:t>Preview</a:t>
                      </a:r>
                    </a:p>
                  </a:txBody>
                  <a:tcPr marL="91416" marR="91416" marT="45708" marB="45708" anchor="ctr">
                    <a:lnL w="12700" cap="flat" cmpd="sng" algn="ctr">
                      <a:solidFill>
                        <a:schemeClr val="tx2"/>
                      </a:solidFill>
                      <a:prstDash val="solid"/>
                      <a:round/>
                      <a:headEnd type="none" w="med" len="med"/>
                      <a:tailEnd type="none" w="med" len="med"/>
                    </a:lnL>
                    <a:lnR w="12700" cmpd="sng">
                      <a:noFill/>
                    </a:lnR>
                    <a:lnT w="12700" cmpd="sng">
                      <a:noFill/>
                    </a:lnT>
                    <a:lnB w="6350" cap="flat" cmpd="sng" algn="ctr">
                      <a:solidFill>
                        <a:srgbClr val="363E4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946182">
                <a:tc>
                  <a:txBody>
                    <a:bodyPr/>
                    <a:lstStyle/>
                    <a:p>
                      <a:pPr marL="0" lvl="1" defTabSz="222250">
                        <a:lnSpc>
                          <a:spcPct val="90000"/>
                        </a:lnSpc>
                        <a:spcBef>
                          <a:spcPct val="0"/>
                        </a:spcBef>
                        <a:spcAft>
                          <a:spcPct val="15000"/>
                        </a:spcAft>
                        <a:buNone/>
                      </a:pPr>
                      <a:endParaRPr lang="en-US" sz="1300" dirty="0">
                        <a:solidFill>
                          <a:srgbClr val="363E43"/>
                        </a:solidFill>
                      </a:endParaRPr>
                    </a:p>
                    <a:p>
                      <a:pPr marL="0" lvl="1" defTabSz="222250">
                        <a:lnSpc>
                          <a:spcPct val="90000"/>
                        </a:lnSpc>
                        <a:spcBef>
                          <a:spcPct val="0"/>
                        </a:spcBef>
                        <a:spcAft>
                          <a:spcPct val="15000"/>
                        </a:spcAft>
                        <a:buNone/>
                      </a:pPr>
                      <a:r>
                        <a:rPr lang="en-US" sz="1300" dirty="0">
                          <a:solidFill>
                            <a:srgbClr val="363E43"/>
                          </a:solidFill>
                        </a:rPr>
                        <a:t>The SAP CIC is the contact channel for any non-technical questions including</a:t>
                      </a:r>
                    </a:p>
                    <a:p>
                      <a:pPr marL="397409" lvl="3" indent="-217445">
                        <a:buClr>
                          <a:schemeClr val="accent1"/>
                        </a:buClr>
                        <a:buSzPct val="80000"/>
                        <a:buFont typeface="Arial" panose="020B0604020202020204" pitchFamily="34" charset="0"/>
                        <a:buChar char="•"/>
                      </a:pPr>
                      <a:r>
                        <a:rPr lang="en-US" sz="1300" dirty="0">
                          <a:solidFill>
                            <a:srgbClr val="363E43"/>
                          </a:solidFill>
                        </a:rPr>
                        <a:t>Existing incidents</a:t>
                      </a:r>
                    </a:p>
                    <a:p>
                      <a:pPr marL="397409" lvl="3" indent="-217445">
                        <a:buClr>
                          <a:schemeClr val="accent1"/>
                        </a:buClr>
                        <a:buSzPct val="80000"/>
                        <a:buFont typeface="Arial" panose="020B0604020202020204" pitchFamily="34" charset="0"/>
                        <a:buChar char="•"/>
                      </a:pPr>
                      <a:r>
                        <a:rPr lang="en-US" sz="1300" dirty="0">
                          <a:solidFill>
                            <a:srgbClr val="363E43"/>
                          </a:solidFill>
                        </a:rPr>
                        <a:t>SAP ONE Support Launchpad and supporting applications</a:t>
                      </a:r>
                    </a:p>
                    <a:p>
                      <a:pPr marL="397409" lvl="3" indent="-217445">
                        <a:buClr>
                          <a:schemeClr val="accent1"/>
                        </a:buClr>
                        <a:buSzPct val="80000"/>
                        <a:buFont typeface="Arial" panose="020B0604020202020204" pitchFamily="34" charset="0"/>
                        <a:buChar char="•"/>
                      </a:pPr>
                      <a:r>
                        <a:rPr lang="en-US" sz="1300" dirty="0">
                          <a:solidFill>
                            <a:srgbClr val="363E43"/>
                          </a:solidFill>
                        </a:rPr>
                        <a:t>S-user queries and support</a:t>
                      </a:r>
                    </a:p>
                    <a:p>
                      <a:pPr marL="397409" lvl="3" indent="-217445">
                        <a:buClr>
                          <a:schemeClr val="accent1"/>
                        </a:buClr>
                        <a:buSzPct val="80000"/>
                        <a:buFont typeface="Arial" panose="020B0604020202020204" pitchFamily="34" charset="0"/>
                        <a:buChar char="•"/>
                      </a:pPr>
                      <a:r>
                        <a:rPr lang="en-US" sz="1300" dirty="0">
                          <a:solidFill>
                            <a:srgbClr val="363E43"/>
                          </a:solidFill>
                        </a:rPr>
                        <a:t>SAP remote service requests</a:t>
                      </a:r>
                      <a:br>
                        <a:rPr lang="en-US" sz="1300" dirty="0">
                          <a:solidFill>
                            <a:srgbClr val="363E43"/>
                          </a:solidFill>
                        </a:rPr>
                      </a:br>
                      <a:endParaRPr lang="en-US" sz="1300" dirty="0">
                        <a:solidFill>
                          <a:srgbClr val="363E43"/>
                        </a:solidFill>
                      </a:endParaRPr>
                    </a:p>
                    <a:p>
                      <a:pPr marL="0" lvl="1" defTabSz="222250">
                        <a:lnSpc>
                          <a:spcPct val="90000"/>
                        </a:lnSpc>
                        <a:spcBef>
                          <a:spcPct val="0"/>
                        </a:spcBef>
                        <a:spcAft>
                          <a:spcPct val="15000"/>
                        </a:spcAft>
                        <a:buNone/>
                      </a:pPr>
                      <a:r>
                        <a:rPr lang="en-US" sz="1300" dirty="0">
                          <a:solidFill>
                            <a:srgbClr val="363E43"/>
                          </a:solidFill>
                        </a:rPr>
                        <a:t>The SAP CIC may be reached by phone, chat, or email.</a:t>
                      </a:r>
                    </a:p>
                  </a:txBody>
                  <a:tcPr marL="91416" marR="91416" marT="45708" marB="45708">
                    <a:lnL w="12700" cmpd="sng">
                      <a:noFill/>
                    </a:lnL>
                    <a:lnR w="12700" cap="flat" cmpd="sng" algn="ctr">
                      <a:solidFill>
                        <a:schemeClr val="tx2"/>
                      </a:solidFill>
                      <a:prstDash val="solid"/>
                      <a:round/>
                      <a:headEnd type="none" w="med" len="med"/>
                      <a:tailEnd type="none" w="med" len="med"/>
                    </a:lnR>
                    <a:lnT w="6350" cap="flat" cmpd="sng" algn="ctr">
                      <a:solidFill>
                        <a:srgbClr val="363E43"/>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1" defTabSz="222250">
                        <a:lnSpc>
                          <a:spcPct val="90000"/>
                        </a:lnSpc>
                        <a:spcBef>
                          <a:spcPct val="0"/>
                        </a:spcBef>
                        <a:spcAft>
                          <a:spcPct val="15000"/>
                        </a:spcAft>
                        <a:buNone/>
                      </a:pPr>
                      <a:endParaRPr lang="en-US" sz="1300" dirty="0">
                        <a:solidFill>
                          <a:srgbClr val="363E43"/>
                        </a:solidFill>
                      </a:endParaRPr>
                    </a:p>
                    <a:p>
                      <a:pPr marL="0" lvl="1" defTabSz="222250">
                        <a:lnSpc>
                          <a:spcPct val="90000"/>
                        </a:lnSpc>
                        <a:spcBef>
                          <a:spcPct val="0"/>
                        </a:spcBef>
                        <a:spcAft>
                          <a:spcPct val="15000"/>
                        </a:spcAft>
                        <a:buNone/>
                      </a:pPr>
                      <a:r>
                        <a:rPr lang="en-US" sz="1300" dirty="0">
                          <a:solidFill>
                            <a:srgbClr val="363E43"/>
                          </a:solidFill>
                        </a:rPr>
                        <a:t>The SAP CIC is available 24 hours a day, 7 days a week, 365 days a year, and provides a central point of contact for assistance with non-technical queries.</a:t>
                      </a:r>
                    </a:p>
                    <a:p>
                      <a:pPr marL="0" lvl="1" defTabSz="222250">
                        <a:lnSpc>
                          <a:spcPct val="90000"/>
                        </a:lnSpc>
                        <a:spcBef>
                          <a:spcPct val="0"/>
                        </a:spcBef>
                        <a:spcAft>
                          <a:spcPct val="15000"/>
                        </a:spcAft>
                        <a:buNone/>
                      </a:pPr>
                      <a:endParaRPr lang="en-US" sz="1300" dirty="0">
                        <a:solidFill>
                          <a:srgbClr val="363E43"/>
                        </a:solidFill>
                      </a:endParaRPr>
                    </a:p>
                    <a:p>
                      <a:pPr marL="0" lvl="1" defTabSz="222250">
                        <a:lnSpc>
                          <a:spcPct val="90000"/>
                        </a:lnSpc>
                        <a:spcBef>
                          <a:spcPct val="0"/>
                        </a:spcBef>
                        <a:spcAft>
                          <a:spcPct val="15000"/>
                        </a:spcAft>
                        <a:buNone/>
                      </a:pPr>
                      <a:r>
                        <a:rPr lang="en-US" sz="1300" dirty="0">
                          <a:solidFill>
                            <a:srgbClr val="363E43"/>
                          </a:solidFill>
                        </a:rPr>
                        <a:t>A universal free phone number for contacting SAP support in most countries through landline phones and some mobile providers.</a:t>
                      </a:r>
                    </a:p>
                    <a:p>
                      <a:pPr marL="0" lvl="1" defTabSz="222250">
                        <a:lnSpc>
                          <a:spcPct val="90000"/>
                        </a:lnSpc>
                        <a:spcBef>
                          <a:spcPct val="0"/>
                        </a:spcBef>
                        <a:spcAft>
                          <a:spcPct val="15000"/>
                        </a:spcAft>
                        <a:buNone/>
                      </a:pPr>
                      <a:endParaRPr lang="en-US" sz="1300" dirty="0">
                        <a:solidFill>
                          <a:srgbClr val="363E43"/>
                        </a:solidFill>
                      </a:endParaRPr>
                    </a:p>
                    <a:p>
                      <a:pPr marL="0" lvl="1" defTabSz="222250">
                        <a:lnSpc>
                          <a:spcPct val="90000"/>
                        </a:lnSpc>
                        <a:spcBef>
                          <a:spcPct val="0"/>
                        </a:spcBef>
                        <a:spcAft>
                          <a:spcPct val="15000"/>
                        </a:spcAft>
                        <a:buNone/>
                      </a:pPr>
                      <a:r>
                        <a:rPr lang="en-US" sz="1300" dirty="0">
                          <a:solidFill>
                            <a:srgbClr val="363E43"/>
                          </a:solidFill>
                        </a:rPr>
                        <a:t>Access to a product area specific IVR call routing menu.</a:t>
                      </a:r>
                    </a:p>
                  </a:txBody>
                  <a:tcPr marL="91416" marR="91416" marT="45708" marB="45708">
                    <a:lnL w="12700" cap="flat" cmpd="sng" algn="ctr">
                      <a:solidFill>
                        <a:schemeClr val="tx2"/>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1" defTabSz="222250">
                        <a:lnSpc>
                          <a:spcPct val="90000"/>
                        </a:lnSpc>
                        <a:spcBef>
                          <a:spcPct val="0"/>
                        </a:spcBef>
                        <a:spcAft>
                          <a:spcPct val="15000"/>
                        </a:spcAft>
                        <a:buNone/>
                      </a:pPr>
                      <a:endParaRPr lang="en-US" sz="1300">
                        <a:solidFill>
                          <a:schemeClr val="tx1"/>
                        </a:solidFill>
                      </a:endParaRPr>
                    </a:p>
                    <a:p>
                      <a:pPr marL="0" lvl="1" defTabSz="222250">
                        <a:lnSpc>
                          <a:spcPct val="90000"/>
                        </a:lnSpc>
                        <a:spcBef>
                          <a:spcPct val="0"/>
                        </a:spcBef>
                        <a:spcAft>
                          <a:spcPct val="15000"/>
                        </a:spcAft>
                        <a:buNone/>
                      </a:pPr>
                      <a:r>
                        <a:rPr lang="en-US" sz="1300">
                          <a:solidFill>
                            <a:srgbClr val="363E43"/>
                          </a:solidFill>
                        </a:rPr>
                        <a:t>You may access the SAP CIC from the SAP Support Portal or through SAP ONE Support Launchpad.</a:t>
                      </a:r>
                    </a:p>
                    <a:p>
                      <a:pPr marL="0" lvl="1" defTabSz="222250">
                        <a:lnSpc>
                          <a:spcPct val="90000"/>
                        </a:lnSpc>
                        <a:spcBef>
                          <a:spcPct val="0"/>
                        </a:spcBef>
                        <a:spcAft>
                          <a:spcPct val="15000"/>
                        </a:spcAft>
                        <a:buNone/>
                      </a:pPr>
                      <a:endParaRPr lang="en-US" sz="1300">
                        <a:solidFill>
                          <a:srgbClr val="363E43"/>
                        </a:solidFill>
                      </a:endParaRPr>
                    </a:p>
                    <a:p>
                      <a:pPr marL="0" lvl="1" defTabSz="222250">
                        <a:lnSpc>
                          <a:spcPct val="90000"/>
                        </a:lnSpc>
                        <a:spcBef>
                          <a:spcPct val="0"/>
                        </a:spcBef>
                        <a:spcAft>
                          <a:spcPct val="15000"/>
                        </a:spcAft>
                        <a:buNone/>
                      </a:pPr>
                      <a:r>
                        <a:rPr lang="en-US" sz="1300">
                          <a:solidFill>
                            <a:srgbClr val="363E43"/>
                          </a:solidFill>
                        </a:rPr>
                        <a:t>Direct access</a:t>
                      </a:r>
                    </a:p>
                    <a:p>
                      <a:pPr marL="361950" lvl="1" indent="-180975" defTabSz="222250">
                        <a:lnSpc>
                          <a:spcPct val="90000"/>
                        </a:lnSpc>
                        <a:spcBef>
                          <a:spcPct val="0"/>
                        </a:spcBef>
                        <a:spcAft>
                          <a:spcPct val="15000"/>
                        </a:spcAft>
                        <a:buClr>
                          <a:schemeClr val="accent1"/>
                        </a:buClr>
                        <a:buSzPct val="80000"/>
                        <a:buFont typeface="Arial" panose="020B0604020202020204" pitchFamily="34" charset="0"/>
                        <a:buChar char="•"/>
                      </a:pPr>
                      <a:r>
                        <a:rPr lang="en-US" sz="1300">
                          <a:hlinkClick r:id="rId3"/>
                        </a:rPr>
                        <a:t>Chat with CIC</a:t>
                      </a:r>
                      <a:endParaRPr lang="en-US" sz="1300"/>
                    </a:p>
                    <a:p>
                      <a:pPr marL="361950" lvl="1" indent="-180975" defTabSz="222250">
                        <a:lnSpc>
                          <a:spcPct val="90000"/>
                        </a:lnSpc>
                        <a:spcBef>
                          <a:spcPct val="0"/>
                        </a:spcBef>
                        <a:spcAft>
                          <a:spcPct val="15000"/>
                        </a:spcAft>
                        <a:buClr>
                          <a:schemeClr val="accent1"/>
                        </a:buClr>
                        <a:buSzPct val="80000"/>
                        <a:buFont typeface="Arial" panose="020B0604020202020204" pitchFamily="34" charset="0"/>
                        <a:buChar char="•"/>
                      </a:pPr>
                      <a:r>
                        <a:rPr lang="en-US" sz="1300">
                          <a:hlinkClick r:id="rId4"/>
                        </a:rPr>
                        <a:t>Call CIC</a:t>
                      </a:r>
                      <a:endParaRPr lang="en-US" sz="1300"/>
                    </a:p>
                    <a:p>
                      <a:pPr marL="361950" lvl="1" indent="-180975" defTabSz="222250">
                        <a:lnSpc>
                          <a:spcPct val="90000"/>
                        </a:lnSpc>
                        <a:spcBef>
                          <a:spcPct val="0"/>
                        </a:spcBef>
                        <a:spcAft>
                          <a:spcPct val="15000"/>
                        </a:spcAft>
                        <a:buClr>
                          <a:schemeClr val="accent1"/>
                        </a:buClr>
                        <a:buSzPct val="80000"/>
                        <a:buFont typeface="Arial" panose="020B0604020202020204" pitchFamily="34" charset="0"/>
                        <a:buChar char="•"/>
                      </a:pPr>
                      <a:r>
                        <a:rPr lang="en-US" sz="1300">
                          <a:hlinkClick r:id="rId5"/>
                        </a:rPr>
                        <a:t>E-mail CIC</a:t>
                      </a:r>
                      <a:r>
                        <a:rPr lang="en-US" sz="1300"/>
                        <a:t> </a:t>
                      </a:r>
                    </a:p>
                    <a:p>
                      <a:pPr marL="0" lvl="1" defTabSz="222250">
                        <a:lnSpc>
                          <a:spcPct val="90000"/>
                        </a:lnSpc>
                        <a:spcBef>
                          <a:spcPct val="0"/>
                        </a:spcBef>
                        <a:spcAft>
                          <a:spcPct val="15000"/>
                        </a:spcAft>
                        <a:buNone/>
                      </a:pPr>
                      <a:endParaRPr lang="en-US" sz="1300">
                        <a:solidFill>
                          <a:srgbClr val="363E43"/>
                        </a:solidFill>
                      </a:endParaRPr>
                    </a:p>
                    <a:p>
                      <a:pPr marL="0" lvl="1" defTabSz="222250">
                        <a:lnSpc>
                          <a:spcPct val="90000"/>
                        </a:lnSpc>
                        <a:spcBef>
                          <a:spcPct val="0"/>
                        </a:spcBef>
                        <a:spcAft>
                          <a:spcPct val="15000"/>
                        </a:spcAft>
                        <a:buNone/>
                      </a:pPr>
                      <a:r>
                        <a:rPr lang="en-US" sz="1300">
                          <a:solidFill>
                            <a:srgbClr val="363E43"/>
                          </a:solidFill>
                        </a:rPr>
                        <a:t>Learn more</a:t>
                      </a:r>
                    </a:p>
                    <a:p>
                      <a:pPr marL="361950" lvl="1" indent="-171450" defTabSz="222250">
                        <a:lnSpc>
                          <a:spcPct val="90000"/>
                        </a:lnSpc>
                        <a:spcBef>
                          <a:spcPct val="0"/>
                        </a:spcBef>
                        <a:spcAft>
                          <a:spcPct val="15000"/>
                        </a:spcAft>
                        <a:buClr>
                          <a:schemeClr val="accent1"/>
                        </a:buClr>
                        <a:buSzPct val="80000"/>
                        <a:buFont typeface="Arial" panose="020B0604020202020204" pitchFamily="34" charset="0"/>
                        <a:buChar char="•"/>
                      </a:pPr>
                      <a:r>
                        <a:rPr lang="en-US" sz="1300">
                          <a:hlinkClick r:id="rId6"/>
                        </a:rPr>
                        <a:t>Access to CIC</a:t>
                      </a:r>
                      <a:endParaRPr lang="en-US" sz="1300"/>
                    </a:p>
                    <a:p>
                      <a:pPr marL="361950" lvl="1" indent="-171450" defTabSz="222250">
                        <a:lnSpc>
                          <a:spcPct val="90000"/>
                        </a:lnSpc>
                        <a:spcBef>
                          <a:spcPct val="0"/>
                        </a:spcBef>
                        <a:spcAft>
                          <a:spcPct val="15000"/>
                        </a:spcAft>
                        <a:buClr>
                          <a:schemeClr val="accent1"/>
                        </a:buClr>
                        <a:buSzPct val="80000"/>
                        <a:buFont typeface="Arial" panose="020B0604020202020204" pitchFamily="34" charset="0"/>
                        <a:buChar char="•"/>
                      </a:pPr>
                      <a:r>
                        <a:rPr lang="en-US" sz="1300">
                          <a:hlinkClick r:id="rId7"/>
                        </a:rPr>
                        <a:t>Topics to contact CIC</a:t>
                      </a:r>
                      <a:endParaRPr lang="en-US" sz="1300"/>
                    </a:p>
                    <a:p>
                      <a:pPr marL="361950" lvl="1" indent="-171450" defTabSz="222250">
                        <a:lnSpc>
                          <a:spcPct val="90000"/>
                        </a:lnSpc>
                        <a:spcBef>
                          <a:spcPct val="0"/>
                        </a:spcBef>
                        <a:spcAft>
                          <a:spcPct val="15000"/>
                        </a:spcAft>
                        <a:buClr>
                          <a:schemeClr val="accent1"/>
                        </a:buClr>
                        <a:buSzPct val="80000"/>
                        <a:buFont typeface="Arial" panose="020B0604020202020204" pitchFamily="34" charset="0"/>
                        <a:buChar char="•"/>
                      </a:pPr>
                      <a:r>
                        <a:rPr lang="en-US" sz="1300">
                          <a:hlinkClick r:id="rId8"/>
                        </a:rPr>
                        <a:t>Reference Guide</a:t>
                      </a:r>
                      <a:endParaRPr lang="en-US" sz="1300"/>
                    </a:p>
                  </a:txBody>
                  <a:tcPr marL="91416" marR="91416" marT="45708" marB="45708">
                    <a:lnL w="6350" cap="flat" cmpd="sng" algn="ctr">
                      <a:solidFill>
                        <a:srgbClr val="363E43"/>
                      </a:solidFill>
                      <a:prstDash val="solid"/>
                      <a:round/>
                      <a:headEnd type="none" w="med" len="med"/>
                      <a:tailEnd type="none" w="med" len="med"/>
                    </a:lnL>
                    <a:lnR w="6350" cap="flat" cmpd="sng" algn="ctr">
                      <a:solidFill>
                        <a:srgbClr val="363E43"/>
                      </a:solidFill>
                      <a:prstDash val="solid"/>
                      <a:round/>
                      <a:headEnd type="none" w="med" len="med"/>
                      <a:tailEnd type="none" w="med" len="med"/>
                    </a:lnR>
                    <a:lnT w="6350" cap="flat" cmpd="sng" algn="ctr">
                      <a:solidFill>
                        <a:srgbClr val="363E43"/>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254125" indent="0">
                        <a:spcBef>
                          <a:spcPts val="1200"/>
                        </a:spcBef>
                      </a:pPr>
                      <a:endParaRPr lang="en-US" sz="1600" dirty="0">
                        <a:solidFill>
                          <a:srgbClr val="363E43"/>
                        </a:solidFill>
                      </a:endParaRPr>
                    </a:p>
                  </a:txBody>
                  <a:tcPr marL="91416" marR="91416" marT="45708" marB="45708" anchor="ctr">
                    <a:lnL w="6350" cap="flat" cmpd="sng" algn="ctr">
                      <a:solidFill>
                        <a:srgbClr val="363E43"/>
                      </a:solidFill>
                      <a:prstDash val="solid"/>
                      <a:round/>
                      <a:headEnd type="none" w="med" len="med"/>
                      <a:tailEnd type="none" w="med" len="med"/>
                    </a:lnL>
                    <a:lnR w="12700" cmpd="sng">
                      <a:noFill/>
                    </a:lnR>
                    <a:lnT w="6350" cap="flat" cmpd="sng" algn="ctr">
                      <a:solidFill>
                        <a:srgbClr val="363E43"/>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8593697"/>
                  </a:ext>
                </a:extLst>
              </a:tr>
            </a:tbl>
          </a:graphicData>
        </a:graphic>
      </p:graphicFrame>
      <p:pic>
        <p:nvPicPr>
          <p:cNvPr id="27" name="Picture 26">
            <a:extLst>
              <a:ext uri="{FF2B5EF4-FFF2-40B4-BE49-F238E27FC236}">
                <a16:creationId xmlns:a16="http://schemas.microsoft.com/office/drawing/2014/main" id="{7A2D6290-030A-4CD3-95B7-4735808D2D9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504" t="8396" r="8377" b="11924"/>
          <a:stretch/>
        </p:blipFill>
        <p:spPr>
          <a:xfrm>
            <a:off x="8397316" y="2716593"/>
            <a:ext cx="2791456" cy="1540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extBox 27">
            <a:extLst>
              <a:ext uri="{FF2B5EF4-FFF2-40B4-BE49-F238E27FC236}">
                <a16:creationId xmlns:a16="http://schemas.microsoft.com/office/drawing/2014/main" id="{D477E595-D1ED-4E7B-B760-135589F23F90}"/>
              </a:ext>
            </a:extLst>
          </p:cNvPr>
          <p:cNvSpPr txBox="1"/>
          <p:nvPr/>
        </p:nvSpPr>
        <p:spPr>
          <a:xfrm>
            <a:off x="8798957" y="4343558"/>
            <a:ext cx="2163632" cy="138499"/>
          </a:xfrm>
          <a:prstGeom prst="rect">
            <a:avLst/>
          </a:prstGeom>
          <a:noFill/>
          <a:scene3d>
            <a:camera prst="orthographicFront"/>
            <a:lightRig rig="threePt" dir="t"/>
          </a:scene3d>
          <a:sp3d>
            <a:bevelT/>
          </a:sp3d>
        </p:spPr>
        <p:txBody>
          <a:bodyPr wrap="square" lIns="0" tIns="0" rIns="0" bIns="0" rtlCol="0">
            <a:spAutoFit/>
          </a:bodyPr>
          <a:lstStyle/>
          <a:p>
            <a:pPr algn="ctr" fontAlgn="base">
              <a:spcBef>
                <a:spcPts val="600"/>
              </a:spcBef>
              <a:spcAft>
                <a:spcPct val="0"/>
              </a:spcAft>
              <a:buClr>
                <a:srgbClr val="F0AB00"/>
              </a:buClr>
              <a:buSzPct val="80000"/>
            </a:pPr>
            <a:r>
              <a:rPr lang="en-GB" sz="900" kern="0">
                <a:solidFill>
                  <a:srgbClr val="363E43"/>
                </a:solidFill>
                <a:ea typeface="Arial" pitchFamily="34" charset="-128"/>
                <a:cs typeface="Arial" pitchFamily="34" charset="-128"/>
              </a:rPr>
              <a:t>SAP Support Portal</a:t>
            </a:r>
          </a:p>
        </p:txBody>
      </p:sp>
      <p:pic>
        <p:nvPicPr>
          <p:cNvPr id="29" name="Picture 28">
            <a:extLst>
              <a:ext uri="{FF2B5EF4-FFF2-40B4-BE49-F238E27FC236}">
                <a16:creationId xmlns:a16="http://schemas.microsoft.com/office/drawing/2014/main" id="{011CE920-432E-4751-9F31-B6AB6E0DEB0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708" b="5507"/>
          <a:stretch/>
        </p:blipFill>
        <p:spPr>
          <a:xfrm>
            <a:off x="8397314" y="4591263"/>
            <a:ext cx="2791457" cy="908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a:extLst>
              <a:ext uri="{FF2B5EF4-FFF2-40B4-BE49-F238E27FC236}">
                <a16:creationId xmlns:a16="http://schemas.microsoft.com/office/drawing/2014/main" id="{224D173C-90A4-4B4F-9473-35180B36B224}"/>
              </a:ext>
            </a:extLst>
          </p:cNvPr>
          <p:cNvSpPr txBox="1"/>
          <p:nvPr/>
        </p:nvSpPr>
        <p:spPr>
          <a:xfrm>
            <a:off x="8546774" y="5602587"/>
            <a:ext cx="2624096" cy="138499"/>
          </a:xfrm>
          <a:prstGeom prst="rect">
            <a:avLst/>
          </a:prstGeom>
          <a:noFill/>
          <a:scene3d>
            <a:camera prst="orthographicFront"/>
            <a:lightRig rig="threePt" dir="t"/>
          </a:scene3d>
          <a:sp3d>
            <a:bevelT/>
          </a:sp3d>
        </p:spPr>
        <p:txBody>
          <a:bodyPr wrap="square" lIns="0" tIns="0" rIns="0" bIns="0" rtlCol="0">
            <a:spAutoFit/>
          </a:bodyPr>
          <a:lstStyle/>
          <a:p>
            <a:pPr algn="ctr" fontAlgn="base">
              <a:spcBef>
                <a:spcPts val="600"/>
              </a:spcBef>
              <a:spcAft>
                <a:spcPct val="0"/>
              </a:spcAft>
              <a:buClr>
                <a:srgbClr val="F0AB00"/>
              </a:buClr>
              <a:buSzPct val="80000"/>
            </a:pPr>
            <a:r>
              <a:rPr lang="en-GB" sz="900" kern="0">
                <a:solidFill>
                  <a:srgbClr val="363E43"/>
                </a:solidFill>
                <a:ea typeface="Arial" pitchFamily="34" charset="-128"/>
                <a:cs typeface="Arial" pitchFamily="34" charset="-128"/>
              </a:rPr>
              <a:t>SAP ONE Support Launchpad </a:t>
            </a:r>
          </a:p>
        </p:txBody>
      </p:sp>
    </p:spTree>
    <p:extLst>
      <p:ext uri="{BB962C8B-B14F-4D97-AF65-F5344CB8AC3E}">
        <p14:creationId xmlns:p14="http://schemas.microsoft.com/office/powerpoint/2010/main" val="1677514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sz="2400" dirty="0">
                <a:solidFill>
                  <a:schemeClr val="tx1"/>
                </a:solidFill>
              </a:rPr>
              <a:t>GETTING STARTED with Collaboration</a:t>
            </a:r>
            <a:br>
              <a:rPr lang="en-US" sz="2400" dirty="0">
                <a:solidFill>
                  <a:schemeClr val="tx1"/>
                </a:solidFill>
              </a:rPr>
            </a:br>
            <a:r>
              <a:rPr lang="en-US" sz="2400" b="0" dirty="0">
                <a:solidFill>
                  <a:schemeClr val="tx1"/>
                </a:solidFill>
              </a:rPr>
              <a:t>Customer Center of Expertise–Overview</a:t>
            </a:r>
          </a:p>
        </p:txBody>
      </p:sp>
      <p:grpSp>
        <p:nvGrpSpPr>
          <p:cNvPr id="23" name="Group 22">
            <a:extLst>
              <a:ext uri="{FF2B5EF4-FFF2-40B4-BE49-F238E27FC236}">
                <a16:creationId xmlns:a16="http://schemas.microsoft.com/office/drawing/2014/main" id="{2137F547-ACAE-4C4B-A369-61388455A405}"/>
              </a:ext>
            </a:extLst>
          </p:cNvPr>
          <p:cNvGrpSpPr/>
          <p:nvPr/>
        </p:nvGrpSpPr>
        <p:grpSpPr>
          <a:xfrm>
            <a:off x="853384" y="4112194"/>
            <a:ext cx="6950877" cy="1767511"/>
            <a:chOff x="-159455" y="1960887"/>
            <a:chExt cx="4039725" cy="1006914"/>
          </a:xfrm>
        </p:grpSpPr>
        <p:cxnSp>
          <p:nvCxnSpPr>
            <p:cNvPr id="24" name="Straight Connector 23">
              <a:extLst>
                <a:ext uri="{FF2B5EF4-FFF2-40B4-BE49-F238E27FC236}">
                  <a16:creationId xmlns:a16="http://schemas.microsoft.com/office/drawing/2014/main" id="{F87633C3-D1C5-4A75-909B-6772E8E954E4}"/>
                </a:ext>
              </a:extLst>
            </p:cNvPr>
            <p:cNvCxnSpPr>
              <a:cxnSpLocks/>
            </p:cNvCxnSpPr>
            <p:nvPr/>
          </p:nvCxnSpPr>
          <p:spPr>
            <a:xfrm>
              <a:off x="2196929" y="2403196"/>
              <a:ext cx="672579" cy="1"/>
            </a:xfrm>
            <a:prstGeom prst="line">
              <a:avLst/>
            </a:prstGeom>
            <a:ln w="254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07BD140-FE90-4EE4-BCBA-38E3A8C063F4}"/>
                </a:ext>
              </a:extLst>
            </p:cNvPr>
            <p:cNvSpPr txBox="1"/>
            <p:nvPr/>
          </p:nvSpPr>
          <p:spPr>
            <a:xfrm>
              <a:off x="1398036" y="2689273"/>
              <a:ext cx="1429057" cy="27852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600">
                  <a:solidFill>
                    <a:srgbClr val="363E43"/>
                  </a:solidFill>
                  <a:latin typeface="+mn-lt"/>
                </a:rPr>
                <a:t>Customer with a </a:t>
              </a:r>
              <a:br>
                <a:rPr lang="de-DE" sz="1600">
                  <a:solidFill>
                    <a:srgbClr val="363E43"/>
                  </a:solidFill>
                  <a:latin typeface="+mn-lt"/>
                </a:rPr>
              </a:br>
              <a:r>
                <a:rPr lang="de-DE" sz="1600">
                  <a:solidFill>
                    <a:srgbClr val="363E43"/>
                  </a:solidFill>
                  <a:latin typeface="+mn-lt"/>
                </a:rPr>
                <a:t>Center of Expertise</a:t>
              </a:r>
              <a:endParaRPr lang="en-US" sz="1600" err="1">
                <a:solidFill>
                  <a:srgbClr val="363E43"/>
                </a:solidFill>
                <a:latin typeface="+mn-lt"/>
              </a:endParaRPr>
            </a:p>
          </p:txBody>
        </p:sp>
        <p:pic>
          <p:nvPicPr>
            <p:cNvPr id="31" name="Picture 30">
              <a:extLst>
                <a:ext uri="{FF2B5EF4-FFF2-40B4-BE49-F238E27FC236}">
                  <a16:creationId xmlns:a16="http://schemas.microsoft.com/office/drawing/2014/main" id="{F78C6C2F-C6DA-4F92-B354-F818C45F33BF}"/>
                </a:ext>
              </a:extLst>
            </p:cNvPr>
            <p:cNvPicPr>
              <a:picLocks noChangeAspect="1"/>
            </p:cNvPicPr>
            <p:nvPr/>
          </p:nvPicPr>
          <p:blipFill>
            <a:blip r:embed="rId3"/>
            <a:stretch>
              <a:fillRect/>
            </a:stretch>
          </p:blipFill>
          <p:spPr>
            <a:xfrm>
              <a:off x="1474127" y="2088248"/>
              <a:ext cx="662746" cy="662746"/>
            </a:xfrm>
            <a:prstGeom prst="rect">
              <a:avLst/>
            </a:prstGeom>
            <a:effectLst>
              <a:outerShdw blurRad="50800" dist="38100" algn="l" rotWithShape="0">
                <a:prstClr val="black">
                  <a:alpha val="40000"/>
                </a:prstClr>
              </a:outerShdw>
            </a:effectLst>
          </p:spPr>
        </p:pic>
        <p:pic>
          <p:nvPicPr>
            <p:cNvPr id="32" name="Picture 31">
              <a:extLst>
                <a:ext uri="{FF2B5EF4-FFF2-40B4-BE49-F238E27FC236}">
                  <a16:creationId xmlns:a16="http://schemas.microsoft.com/office/drawing/2014/main" id="{6B216388-E8C1-44FD-B720-85B66FCABC1D}"/>
                </a:ext>
              </a:extLst>
            </p:cNvPr>
            <p:cNvPicPr>
              <a:picLocks noChangeAspect="1"/>
            </p:cNvPicPr>
            <p:nvPr/>
          </p:nvPicPr>
          <p:blipFill>
            <a:blip r:embed="rId4"/>
            <a:stretch>
              <a:fillRect/>
            </a:stretch>
          </p:blipFill>
          <p:spPr>
            <a:xfrm>
              <a:off x="1" y="2069019"/>
              <a:ext cx="643130" cy="643130"/>
            </a:xfrm>
            <a:prstGeom prst="rect">
              <a:avLst/>
            </a:prstGeom>
            <a:effectLst>
              <a:outerShdw blurRad="50800" dist="38100" algn="l" rotWithShape="0">
                <a:prstClr val="black">
                  <a:alpha val="40000"/>
                </a:prstClr>
              </a:outerShdw>
            </a:effectLst>
          </p:spPr>
        </p:pic>
        <p:cxnSp>
          <p:nvCxnSpPr>
            <p:cNvPr id="33" name="Straight Connector 32">
              <a:extLst>
                <a:ext uri="{FF2B5EF4-FFF2-40B4-BE49-F238E27FC236}">
                  <a16:creationId xmlns:a16="http://schemas.microsoft.com/office/drawing/2014/main" id="{530F9FF7-43A2-461D-96B5-ECC2975C304F}"/>
                </a:ext>
              </a:extLst>
            </p:cNvPr>
            <p:cNvCxnSpPr>
              <a:cxnSpLocks/>
            </p:cNvCxnSpPr>
            <p:nvPr/>
          </p:nvCxnSpPr>
          <p:spPr>
            <a:xfrm>
              <a:off x="804598" y="2403196"/>
              <a:ext cx="672579" cy="1"/>
            </a:xfrm>
            <a:prstGeom prst="line">
              <a:avLst/>
            </a:prstGeom>
            <a:ln w="254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5766214-079E-4CD6-B2B7-49BF08F53890}"/>
                </a:ext>
              </a:extLst>
            </p:cNvPr>
            <p:cNvSpPr txBox="1"/>
            <p:nvPr/>
          </p:nvSpPr>
          <p:spPr>
            <a:xfrm>
              <a:off x="-159455" y="2658661"/>
              <a:ext cx="1106072" cy="13926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600">
                  <a:solidFill>
                    <a:srgbClr val="363E43"/>
                  </a:solidFill>
                  <a:latin typeface="+mn-lt"/>
                </a:rPr>
                <a:t>Lines of Business</a:t>
              </a:r>
              <a:endParaRPr lang="en-US" sz="1600" err="1">
                <a:solidFill>
                  <a:srgbClr val="363E43"/>
                </a:solidFill>
                <a:latin typeface="+mn-lt"/>
              </a:endParaRPr>
            </a:p>
          </p:txBody>
        </p:sp>
        <p:pic>
          <p:nvPicPr>
            <p:cNvPr id="35" name="Picture 34">
              <a:extLst>
                <a:ext uri="{FF2B5EF4-FFF2-40B4-BE49-F238E27FC236}">
                  <a16:creationId xmlns:a16="http://schemas.microsoft.com/office/drawing/2014/main" id="{8F52BB67-FAD5-49A8-8E8F-4D01A0C4CDB7}"/>
                </a:ext>
              </a:extLst>
            </p:cNvPr>
            <p:cNvPicPr>
              <a:picLocks noChangeAspect="1"/>
            </p:cNvPicPr>
            <p:nvPr/>
          </p:nvPicPr>
          <p:blipFill>
            <a:blip r:embed="rId5"/>
            <a:stretch>
              <a:fillRect/>
            </a:stretch>
          </p:blipFill>
          <p:spPr>
            <a:xfrm>
              <a:off x="2869508" y="1960887"/>
              <a:ext cx="830997" cy="830997"/>
            </a:xfrm>
            <a:prstGeom prst="rect">
              <a:avLst/>
            </a:prstGeom>
            <a:effectLst>
              <a:outerShdw blurRad="50800" dist="38100" algn="l" rotWithShape="0">
                <a:prstClr val="black">
                  <a:alpha val="40000"/>
                </a:prstClr>
              </a:outerShdw>
            </a:effectLst>
          </p:spPr>
        </p:pic>
        <p:pic>
          <p:nvPicPr>
            <p:cNvPr id="36" name="Picture 35">
              <a:extLst>
                <a:ext uri="{FF2B5EF4-FFF2-40B4-BE49-F238E27FC236}">
                  <a16:creationId xmlns:a16="http://schemas.microsoft.com/office/drawing/2014/main" id="{7406D4B7-C1BA-43AD-83B3-10C2832A2D60}"/>
                </a:ext>
              </a:extLst>
            </p:cNvPr>
            <p:cNvPicPr>
              <a:picLocks noChangeAspect="1"/>
            </p:cNvPicPr>
            <p:nvPr/>
          </p:nvPicPr>
          <p:blipFill>
            <a:blip r:embed="rId6"/>
            <a:stretch>
              <a:fillRect/>
            </a:stretch>
          </p:blipFill>
          <p:spPr>
            <a:xfrm>
              <a:off x="3320927" y="2432478"/>
              <a:ext cx="559343" cy="279672"/>
            </a:xfrm>
            <a:prstGeom prst="rect">
              <a:avLst/>
            </a:prstGeom>
            <a:effectLst>
              <a:outerShdw blurRad="50800" dist="38100" algn="l" rotWithShape="0">
                <a:prstClr val="black">
                  <a:alpha val="40000"/>
                </a:prstClr>
              </a:outerShdw>
            </a:effectLst>
          </p:spPr>
        </p:pic>
      </p:grpSp>
      <p:sp>
        <p:nvSpPr>
          <p:cNvPr id="37" name="TextBox 36">
            <a:extLst>
              <a:ext uri="{FF2B5EF4-FFF2-40B4-BE49-F238E27FC236}">
                <a16:creationId xmlns:a16="http://schemas.microsoft.com/office/drawing/2014/main" id="{4D77F599-134B-4CEF-83DD-22FB290C67BA}"/>
              </a:ext>
            </a:extLst>
          </p:cNvPr>
          <p:cNvSpPr txBox="1"/>
          <p:nvPr/>
        </p:nvSpPr>
        <p:spPr>
          <a:xfrm>
            <a:off x="787195" y="2061362"/>
            <a:ext cx="7017066" cy="200054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600" dirty="0">
                <a:solidFill>
                  <a:srgbClr val="363E43"/>
                </a:solidFill>
                <a:latin typeface="+mn-lt"/>
              </a:rPr>
              <a:t>The Customer Center of Expertise is </a:t>
            </a:r>
            <a:r>
              <a:rPr lang="de-DE" sz="1600" dirty="0">
                <a:solidFill>
                  <a:schemeClr val="accent1"/>
                </a:solidFill>
                <a:latin typeface="+mn-lt"/>
              </a:rPr>
              <a:t>a central point of contact</a:t>
            </a:r>
            <a:r>
              <a:rPr lang="de-DE" sz="1600" dirty="0">
                <a:solidFill>
                  <a:srgbClr val="363E43"/>
                </a:solidFill>
                <a:latin typeface="+mn-lt"/>
              </a:rPr>
              <a:t> for interaction with SAP. </a:t>
            </a:r>
            <a:r>
              <a:rPr lang="en-US" sz="1600" dirty="0">
                <a:solidFill>
                  <a:srgbClr val="363E43"/>
                </a:solidFill>
                <a:latin typeface="+mn-lt"/>
              </a:rPr>
              <a:t>It is building the bridge between IT and business and is one of the main contacts within your company for SAP-related topics.</a:t>
            </a:r>
          </a:p>
          <a:p>
            <a:pPr fontAlgn="base">
              <a:spcBef>
                <a:spcPct val="50000"/>
              </a:spcBef>
              <a:spcAft>
                <a:spcPct val="0"/>
              </a:spcAft>
              <a:buClr>
                <a:srgbClr val="F0AB00"/>
              </a:buClr>
              <a:buSzPct val="80000"/>
            </a:pPr>
            <a:endParaRPr lang="en-US" sz="1600" dirty="0">
              <a:solidFill>
                <a:srgbClr val="363E43"/>
              </a:solidFill>
              <a:latin typeface="+mn-lt"/>
            </a:endParaRPr>
          </a:p>
          <a:p>
            <a:pPr fontAlgn="base">
              <a:spcBef>
                <a:spcPct val="50000"/>
              </a:spcBef>
              <a:spcAft>
                <a:spcPct val="0"/>
              </a:spcAft>
              <a:buClr>
                <a:srgbClr val="F0AB00"/>
              </a:buClr>
              <a:buSzPct val="80000"/>
            </a:pPr>
            <a:r>
              <a:rPr lang="en-US" sz="1600" dirty="0">
                <a:solidFill>
                  <a:schemeClr val="accent1"/>
                </a:solidFill>
                <a:latin typeface="+mn-lt"/>
              </a:rPr>
              <a:t>All SAP customers </a:t>
            </a:r>
            <a:r>
              <a:rPr lang="en-US" sz="1600" dirty="0">
                <a:solidFill>
                  <a:srgbClr val="363E43"/>
                </a:solidFill>
                <a:latin typeface="+mn-lt"/>
              </a:rPr>
              <a:t>may establish the Customer Center of Expertise to gain and use full value from SAP.</a:t>
            </a:r>
          </a:p>
          <a:p>
            <a:pPr fontAlgn="base">
              <a:spcBef>
                <a:spcPct val="50000"/>
              </a:spcBef>
              <a:spcAft>
                <a:spcPct val="0"/>
              </a:spcAft>
              <a:buClr>
                <a:srgbClr val="F0AB00"/>
              </a:buClr>
              <a:buSzPct val="80000"/>
            </a:pPr>
            <a:endParaRPr lang="en-US" sz="1200" dirty="0">
              <a:solidFill>
                <a:srgbClr val="363E43"/>
              </a:solidFill>
              <a:latin typeface="+mn-lt"/>
            </a:endParaRPr>
          </a:p>
        </p:txBody>
      </p:sp>
      <p:cxnSp>
        <p:nvCxnSpPr>
          <p:cNvPr id="18" name="Straight Connector 17">
            <a:extLst>
              <a:ext uri="{FF2B5EF4-FFF2-40B4-BE49-F238E27FC236}">
                <a16:creationId xmlns:a16="http://schemas.microsoft.com/office/drawing/2014/main" id="{453C031C-211C-451E-B1CC-D5E28B4598D0}"/>
              </a:ext>
            </a:extLst>
          </p:cNvPr>
          <p:cNvCxnSpPr/>
          <p:nvPr/>
        </p:nvCxnSpPr>
        <p:spPr>
          <a:xfrm>
            <a:off x="8605387" y="1997194"/>
            <a:ext cx="0" cy="423000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Straight Connector 18">
            <a:extLst>
              <a:ext uri="{FF2B5EF4-FFF2-40B4-BE49-F238E27FC236}">
                <a16:creationId xmlns:a16="http://schemas.microsoft.com/office/drawing/2014/main" id="{E3062E35-5956-49F0-BB9D-287D9EBF8674}"/>
              </a:ext>
            </a:extLst>
          </p:cNvPr>
          <p:cNvSpPr/>
          <p:nvPr/>
        </p:nvSpPr>
        <p:spPr>
          <a:xfrm flipV="1">
            <a:off x="8821478" y="2428632"/>
            <a:ext cx="2883971" cy="2615"/>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8D0A398F-334B-4C8A-91D8-F469D057847C}"/>
              </a:ext>
            </a:extLst>
          </p:cNvPr>
          <p:cNvSpPr/>
          <p:nvPr/>
        </p:nvSpPr>
        <p:spPr>
          <a:xfrm>
            <a:off x="8821477" y="1997194"/>
            <a:ext cx="2524105" cy="426558"/>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SAP Support Portal</a:t>
            </a:r>
            <a:endParaRPr lang="en-US" sz="1400" kern="1200"/>
          </a:p>
        </p:txBody>
      </p:sp>
      <p:sp>
        <p:nvSpPr>
          <p:cNvPr id="21" name="Freeform: Shape 20">
            <a:extLst>
              <a:ext uri="{FF2B5EF4-FFF2-40B4-BE49-F238E27FC236}">
                <a16:creationId xmlns:a16="http://schemas.microsoft.com/office/drawing/2014/main" id="{F3A3BFD9-FB07-43EF-8CBC-4D21E4D0A432}"/>
              </a:ext>
            </a:extLst>
          </p:cNvPr>
          <p:cNvSpPr/>
          <p:nvPr/>
        </p:nvSpPr>
        <p:spPr>
          <a:xfrm>
            <a:off x="8821478" y="2408962"/>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7"/>
            </a:endParaRPr>
          </a:p>
          <a:p>
            <a:pPr marL="180000" lvl="1" indent="-180000" defTabSz="311150">
              <a:spcBef>
                <a:spcPts val="600"/>
              </a:spcBef>
              <a:buClr>
                <a:srgbClr val="009DE0"/>
              </a:buClr>
              <a:buSzPct val="80000"/>
              <a:buFont typeface="Arial" panose="020B0604020202020204" pitchFamily="34" charset="0"/>
              <a:buChar char="•"/>
            </a:pPr>
            <a:r>
              <a:rPr lang="en-US" sz="1200">
                <a:solidFill>
                  <a:schemeClr val="accent2"/>
                </a:solidFill>
                <a:hlinkClick r:id="rId8"/>
              </a:rPr>
              <a:t>Customer Center of Expertise (CCOE)</a:t>
            </a:r>
            <a:endParaRPr lang="en-US" sz="1200">
              <a:solidFill>
                <a:schemeClr val="accent2"/>
              </a:solidFill>
            </a:endParaRPr>
          </a:p>
          <a:p>
            <a:pPr marL="180000" lvl="1" indent="-180000" defTabSz="311150">
              <a:spcBef>
                <a:spcPts val="600"/>
              </a:spcBef>
              <a:buClr>
                <a:srgbClr val="009DE0"/>
              </a:buClr>
              <a:buSzPct val="80000"/>
              <a:buFont typeface="Arial" panose="020B0604020202020204" pitchFamily="34" charset="0"/>
              <a:buChar char="•"/>
            </a:pPr>
            <a:r>
              <a:rPr lang="en-US" sz="1200">
                <a:solidFill>
                  <a:schemeClr val="accent2"/>
                </a:solidFill>
                <a:hlinkClick r:id="rId9"/>
              </a:rPr>
              <a:t>Primary Customer COE</a:t>
            </a:r>
            <a:endParaRPr lang="en-US" sz="1200">
              <a:solidFill>
                <a:schemeClr val="accent2"/>
              </a:solidFill>
            </a:endParaRPr>
          </a:p>
        </p:txBody>
      </p:sp>
      <p:sp>
        <p:nvSpPr>
          <p:cNvPr id="40" name="Straight Connector 39">
            <a:extLst>
              <a:ext uri="{FF2B5EF4-FFF2-40B4-BE49-F238E27FC236}">
                <a16:creationId xmlns:a16="http://schemas.microsoft.com/office/drawing/2014/main" id="{5D5154AB-1833-4448-9BC6-EE6F54884B5D}"/>
              </a:ext>
            </a:extLst>
          </p:cNvPr>
          <p:cNvSpPr/>
          <p:nvPr/>
        </p:nvSpPr>
        <p:spPr>
          <a:xfrm flipV="1">
            <a:off x="8821478" y="3851234"/>
            <a:ext cx="2883962" cy="7544"/>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1" name="Freeform: Shape 40">
            <a:extLst>
              <a:ext uri="{FF2B5EF4-FFF2-40B4-BE49-F238E27FC236}">
                <a16:creationId xmlns:a16="http://schemas.microsoft.com/office/drawing/2014/main" id="{F6956BC6-EEAA-46EF-B834-7237D9D01116}"/>
              </a:ext>
            </a:extLst>
          </p:cNvPr>
          <p:cNvSpPr/>
          <p:nvPr/>
        </p:nvSpPr>
        <p:spPr>
          <a:xfrm>
            <a:off x="8821477" y="3417745"/>
            <a:ext cx="2524105" cy="426509"/>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PDF</a:t>
            </a:r>
            <a:endParaRPr lang="en-US" sz="1400" kern="1200"/>
          </a:p>
        </p:txBody>
      </p:sp>
      <p:sp>
        <p:nvSpPr>
          <p:cNvPr id="42" name="Freeform: Shape 41">
            <a:extLst>
              <a:ext uri="{FF2B5EF4-FFF2-40B4-BE49-F238E27FC236}">
                <a16:creationId xmlns:a16="http://schemas.microsoft.com/office/drawing/2014/main" id="{3217DD04-99D1-4CD1-8726-4BA8DB9B218D}"/>
              </a:ext>
            </a:extLst>
          </p:cNvPr>
          <p:cNvSpPr/>
          <p:nvPr/>
        </p:nvSpPr>
        <p:spPr>
          <a:xfrm>
            <a:off x="8821478" y="3829513"/>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7"/>
            </a:endParaRPr>
          </a:p>
          <a:p>
            <a:pPr marL="180000" lvl="3" indent="-180000">
              <a:spcBef>
                <a:spcPts val="600"/>
              </a:spcBef>
              <a:buClr>
                <a:srgbClr val="009DE0"/>
              </a:buClr>
              <a:buFont typeface="Arial" panose="020B0604020202020204" pitchFamily="34" charset="0"/>
              <a:buChar char="•"/>
            </a:pPr>
            <a:r>
              <a:rPr lang="en-US" sz="1200">
                <a:solidFill>
                  <a:schemeClr val="accent2"/>
                </a:solidFill>
                <a:hlinkClick r:id="rId10"/>
              </a:rPr>
              <a:t>Getting Started with Primary CCOE Certification</a:t>
            </a:r>
            <a:endParaRPr lang="en-US" sz="1200">
              <a:solidFill>
                <a:schemeClr val="accent2"/>
              </a:solidFill>
            </a:endParaRPr>
          </a:p>
          <a:p>
            <a:pPr marL="180000" lvl="3" indent="-180000">
              <a:spcBef>
                <a:spcPts val="600"/>
              </a:spcBef>
              <a:buClr>
                <a:srgbClr val="009DE0"/>
              </a:buClr>
              <a:buFont typeface="Arial" panose="020B0604020202020204" pitchFamily="34" charset="0"/>
              <a:buChar char="•"/>
            </a:pPr>
            <a:r>
              <a:rPr lang="en-US" sz="1200">
                <a:solidFill>
                  <a:schemeClr val="accent2"/>
                </a:solidFill>
                <a:hlinkClick r:id="rId11"/>
              </a:rPr>
              <a:t>Learn about the Value of a Primary Customer Center of Expertise</a:t>
            </a:r>
            <a:endParaRPr lang="en-US" sz="1200">
              <a:solidFill>
                <a:schemeClr val="accent2"/>
              </a:solidFill>
            </a:endParaRPr>
          </a:p>
          <a:p>
            <a:pPr marL="180000" lvl="3" indent="-180000">
              <a:spcBef>
                <a:spcPts val="600"/>
              </a:spcBef>
              <a:buClr>
                <a:srgbClr val="009DE0"/>
              </a:buClr>
              <a:buFont typeface="Arial" panose="020B0604020202020204" pitchFamily="34" charset="0"/>
              <a:buChar char="•"/>
            </a:pPr>
            <a:endParaRPr lang="en-US" sz="1200">
              <a:solidFill>
                <a:schemeClr val="accent2"/>
              </a:solidFill>
            </a:endParaRPr>
          </a:p>
        </p:txBody>
      </p:sp>
    </p:spTree>
    <p:extLst>
      <p:ext uri="{BB962C8B-B14F-4D97-AF65-F5344CB8AC3E}">
        <p14:creationId xmlns:p14="http://schemas.microsoft.com/office/powerpoint/2010/main" val="252470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sz="2400" dirty="0">
                <a:solidFill>
                  <a:schemeClr val="tx1"/>
                </a:solidFill>
              </a:rPr>
              <a:t>GETTING STARTED with Collaboration</a:t>
            </a:r>
            <a:br>
              <a:rPr lang="en-US" sz="2400" dirty="0">
                <a:solidFill>
                  <a:schemeClr val="tx1"/>
                </a:solidFill>
              </a:rPr>
            </a:br>
            <a:r>
              <a:rPr lang="en-US" sz="2400" b="0" dirty="0">
                <a:solidFill>
                  <a:schemeClr val="tx1"/>
                </a:solidFill>
              </a:rPr>
              <a:t>Customer Center of Expertise–Lifetime Journey of IT for Business </a:t>
            </a:r>
          </a:p>
        </p:txBody>
      </p:sp>
      <p:pic>
        <p:nvPicPr>
          <p:cNvPr id="13" name="Picture 12">
            <a:extLst>
              <a:ext uri="{FF2B5EF4-FFF2-40B4-BE49-F238E27FC236}">
                <a16:creationId xmlns:a16="http://schemas.microsoft.com/office/drawing/2014/main" id="{9B9E3750-6222-4ED4-A86B-E54E3978CB9F}"/>
              </a:ext>
            </a:extLst>
          </p:cNvPr>
          <p:cNvPicPr>
            <a:picLocks noChangeAspect="1"/>
          </p:cNvPicPr>
          <p:nvPr/>
        </p:nvPicPr>
        <p:blipFill>
          <a:blip r:embed="rId3"/>
          <a:stretch>
            <a:fillRect/>
          </a:stretch>
        </p:blipFill>
        <p:spPr>
          <a:xfrm>
            <a:off x="2613220" y="1700284"/>
            <a:ext cx="8947277" cy="4266781"/>
          </a:xfrm>
          <a:prstGeom prst="rect">
            <a:avLst/>
          </a:prstGeom>
        </p:spPr>
      </p:pic>
      <p:grpSp>
        <p:nvGrpSpPr>
          <p:cNvPr id="16" name="Group 15">
            <a:extLst>
              <a:ext uri="{FF2B5EF4-FFF2-40B4-BE49-F238E27FC236}">
                <a16:creationId xmlns:a16="http://schemas.microsoft.com/office/drawing/2014/main" id="{E1B8D25E-7CC3-4B60-845E-74964DDBDD5A}"/>
              </a:ext>
            </a:extLst>
          </p:cNvPr>
          <p:cNvGrpSpPr/>
          <p:nvPr/>
        </p:nvGrpSpPr>
        <p:grpSpPr>
          <a:xfrm>
            <a:off x="459555" y="4078610"/>
            <a:ext cx="2216991" cy="2216991"/>
            <a:chOff x="589535" y="3965323"/>
            <a:chExt cx="2216991" cy="2216991"/>
          </a:xfrm>
        </p:grpSpPr>
        <p:pic>
          <p:nvPicPr>
            <p:cNvPr id="8" name="Picture 7">
              <a:hlinkClick r:id="rId4"/>
              <a:extLst>
                <a:ext uri="{FF2B5EF4-FFF2-40B4-BE49-F238E27FC236}">
                  <a16:creationId xmlns:a16="http://schemas.microsoft.com/office/drawing/2014/main" id="{62373C45-CB66-4AAF-AD4D-0CE721E787CB}"/>
                </a:ext>
              </a:extLst>
            </p:cNvPr>
            <p:cNvPicPr>
              <a:picLocks noChangeAspect="1"/>
            </p:cNvPicPr>
            <p:nvPr/>
          </p:nvPicPr>
          <p:blipFill>
            <a:blip r:embed="rId5"/>
            <a:stretch>
              <a:fillRect/>
            </a:stretch>
          </p:blipFill>
          <p:spPr>
            <a:xfrm>
              <a:off x="589535" y="3965323"/>
              <a:ext cx="2216991" cy="2216991"/>
            </a:xfrm>
            <a:prstGeom prst="rect">
              <a:avLst/>
            </a:prstGeom>
            <a:effectLst>
              <a:outerShdw blurRad="50800" dist="38100" algn="l" rotWithShape="0">
                <a:prstClr val="black">
                  <a:alpha val="40000"/>
                </a:prstClr>
              </a:outerShdw>
            </a:effectLst>
            <a:scene3d>
              <a:camera prst="perspectiveRight"/>
              <a:lightRig rig="threePt" dir="t"/>
            </a:scene3d>
          </p:spPr>
        </p:pic>
        <p:sp>
          <p:nvSpPr>
            <p:cNvPr id="21" name="Rectangle 20">
              <a:extLst>
                <a:ext uri="{FF2B5EF4-FFF2-40B4-BE49-F238E27FC236}">
                  <a16:creationId xmlns:a16="http://schemas.microsoft.com/office/drawing/2014/main" id="{BC7AB8FD-F110-4FDC-ADD1-BDBCB4029E3C}"/>
                </a:ext>
              </a:extLst>
            </p:cNvPr>
            <p:cNvSpPr/>
            <p:nvPr/>
          </p:nvSpPr>
          <p:spPr>
            <a:xfrm>
              <a:off x="685293" y="5237093"/>
              <a:ext cx="2024257" cy="461665"/>
            </a:xfrm>
            <a:prstGeom prst="rect">
              <a:avLst/>
            </a:prstGeom>
          </p:spPr>
          <p:txBody>
            <a:bodyPr wrap="square">
              <a:spAutoFit/>
            </a:bodyPr>
            <a:lstStyle/>
            <a:p>
              <a:pPr algn="ctr" defTabSz="914400" fontAlgn="base">
                <a:spcBef>
                  <a:spcPct val="50000"/>
                </a:spcBef>
                <a:spcAft>
                  <a:spcPct val="0"/>
                </a:spcAft>
                <a:buClr>
                  <a:srgbClr val="F0AB00"/>
                </a:buClr>
                <a:buSzPct val="80000"/>
              </a:pPr>
              <a:r>
                <a:rPr lang="de-DE" sz="1200" b="1" u="sng" kern="0">
                  <a:solidFill>
                    <a:srgbClr val="363E43"/>
                  </a:solidFill>
                  <a:ea typeface="Arial Unicode MS" pitchFamily="34" charset="-128"/>
                  <a:cs typeface="Arial Unicode MS" pitchFamily="34" charset="-128"/>
                  <a:hlinkClick r:id="rId4">
                    <a:extLst>
                      <a:ext uri="{A12FA001-AC4F-418D-AE19-62706E023703}">
                        <ahyp:hlinkClr xmlns:ahyp="http://schemas.microsoft.com/office/drawing/2018/hyperlinkcolor" val="tx"/>
                      </a:ext>
                    </a:extLst>
                  </a:hlinkClick>
                </a:rPr>
                <a:t>Start your Customer COE</a:t>
              </a:r>
              <a:r>
                <a:rPr lang="de-DE" sz="1200" b="1" u="sng" kern="0">
                  <a:solidFill>
                    <a:srgbClr val="363E43"/>
                  </a:solidFill>
                  <a:ea typeface="Arial Unicode MS" pitchFamily="34" charset="-128"/>
                  <a:cs typeface="Arial Unicode MS" pitchFamily="34" charset="-128"/>
                </a:rPr>
                <a:t> Journey</a:t>
              </a:r>
            </a:p>
          </p:txBody>
        </p:sp>
      </p:grpSp>
    </p:spTree>
    <p:extLst>
      <p:ext uri="{BB962C8B-B14F-4D97-AF65-F5344CB8AC3E}">
        <p14:creationId xmlns:p14="http://schemas.microsoft.com/office/powerpoint/2010/main" val="2857106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sz="2400" dirty="0">
                <a:solidFill>
                  <a:schemeClr val="tx1"/>
                </a:solidFill>
              </a:rPr>
              <a:t>GETTING STARTED with Collaboration</a:t>
            </a:r>
            <a:br>
              <a:rPr lang="en-US" sz="2400" dirty="0">
                <a:solidFill>
                  <a:schemeClr val="tx1"/>
                </a:solidFill>
              </a:rPr>
            </a:br>
            <a:r>
              <a:rPr lang="en-US" sz="2400" b="0" dirty="0">
                <a:solidFill>
                  <a:schemeClr val="tx1"/>
                </a:solidFill>
              </a:rPr>
              <a:t>Customer Center of Expertise–Basic Functions</a:t>
            </a:r>
          </a:p>
        </p:txBody>
      </p:sp>
      <p:graphicFrame>
        <p:nvGraphicFramePr>
          <p:cNvPr id="64" name="Table 63">
            <a:extLst>
              <a:ext uri="{FF2B5EF4-FFF2-40B4-BE49-F238E27FC236}">
                <a16:creationId xmlns:a16="http://schemas.microsoft.com/office/drawing/2014/main" id="{1846942B-8C95-4065-BB83-EA0A33EEECB1}"/>
              </a:ext>
            </a:extLst>
          </p:cNvPr>
          <p:cNvGraphicFramePr>
            <a:graphicFrameLocks noGrp="1"/>
          </p:cNvGraphicFramePr>
          <p:nvPr/>
        </p:nvGraphicFramePr>
        <p:xfrm>
          <a:off x="633552" y="1519656"/>
          <a:ext cx="10727196" cy="5132712"/>
        </p:xfrm>
        <a:graphic>
          <a:graphicData uri="http://schemas.openxmlformats.org/drawingml/2006/table">
            <a:tbl>
              <a:tblPr>
                <a:tableStyleId>{1FECB4D8-DB02-4DC6-A0A2-4F2EBAE1DC90}</a:tableStyleId>
              </a:tblPr>
              <a:tblGrid>
                <a:gridCol w="3893350">
                  <a:extLst>
                    <a:ext uri="{9D8B030D-6E8A-4147-A177-3AD203B41FA5}">
                      <a16:colId xmlns:a16="http://schemas.microsoft.com/office/drawing/2014/main" val="20001"/>
                    </a:ext>
                  </a:extLst>
                </a:gridCol>
                <a:gridCol w="6833846">
                  <a:extLst>
                    <a:ext uri="{9D8B030D-6E8A-4147-A177-3AD203B41FA5}">
                      <a16:colId xmlns:a16="http://schemas.microsoft.com/office/drawing/2014/main" val="20002"/>
                    </a:ext>
                  </a:extLst>
                </a:gridCol>
              </a:tblGrid>
              <a:tr h="499125">
                <a:tc>
                  <a:txBody>
                    <a:bodyPr/>
                    <a:lstStyle/>
                    <a:p>
                      <a:r>
                        <a:rPr lang="en-US" sz="1600" b="1">
                          <a:solidFill>
                            <a:srgbClr val="363E43"/>
                          </a:solidFill>
                        </a:rPr>
                        <a:t>Customer COE Setup –</a:t>
                      </a:r>
                    </a:p>
                    <a:p>
                      <a:r>
                        <a:rPr lang="en-US" sz="1600" b="1">
                          <a:solidFill>
                            <a:srgbClr val="363E43"/>
                          </a:solidFill>
                        </a:rPr>
                        <a:t>the 4 basic functions</a:t>
                      </a:r>
                    </a:p>
                  </a:txBody>
                  <a:tcPr marL="91416" marR="91416" marT="45708" marB="45708" anchor="ctr">
                    <a:lnL w="12700" cmpd="sng">
                      <a:noFill/>
                    </a:lnL>
                    <a:lnR>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1">
                          <a:solidFill>
                            <a:srgbClr val="363E43"/>
                          </a:solidFill>
                        </a:rPr>
                        <a:t>Details</a:t>
                      </a:r>
                    </a:p>
                  </a:txBody>
                  <a:tcPr marL="91416" marR="91416" marT="45708" marB="45708" anchor="ctr">
                    <a:lnL>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951295">
                <a:tc>
                  <a:txBody>
                    <a:bodyPr/>
                    <a:lstStyle/>
                    <a:p>
                      <a:pPr marL="1258888"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ltLang="de-DE" sz="1400" b="1"/>
                        <a:t>Information</a:t>
                      </a:r>
                    </a:p>
                  </a:txBody>
                  <a:tcPr marL="91416" marR="91416" marT="45708" marB="45708" anchor="ctr">
                    <a:lnL w="12700" cmpd="sng">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defTabSz="444500">
                        <a:lnSpc>
                          <a:spcPct val="90000"/>
                        </a:lnSpc>
                        <a:spcBef>
                          <a:spcPct val="0"/>
                        </a:spcBef>
                        <a:spcAft>
                          <a:spcPct val="10000"/>
                        </a:spcAft>
                        <a:buClr>
                          <a:schemeClr val="accent1"/>
                        </a:buClr>
                        <a:buSzPct val="80000"/>
                        <a:buFont typeface="Arial" panose="020B0604020202020204" pitchFamily="34" charset="0"/>
                        <a:buChar char="•"/>
                      </a:pPr>
                      <a:r>
                        <a:rPr lang="en-US" sz="1200">
                          <a:solidFill>
                            <a:srgbClr val="363E43"/>
                          </a:solidFill>
                        </a:rPr>
                        <a:t>Start new communication channels for end users (such as with SAP Jam, blogs, chats, etc.)</a:t>
                      </a:r>
                    </a:p>
                    <a:p>
                      <a:pPr marL="285750" lvl="0" indent="-285750" defTabSz="444500">
                        <a:lnSpc>
                          <a:spcPct val="90000"/>
                        </a:lnSpc>
                        <a:spcBef>
                          <a:spcPct val="0"/>
                        </a:spcBef>
                        <a:spcAft>
                          <a:spcPct val="10000"/>
                        </a:spcAft>
                        <a:buClr>
                          <a:schemeClr val="accent1"/>
                        </a:buClr>
                        <a:buSzPct val="80000"/>
                        <a:buFont typeface="Arial" panose="020B0604020202020204" pitchFamily="34" charset="0"/>
                        <a:buChar char="•"/>
                      </a:pPr>
                      <a:r>
                        <a:rPr lang="en-US" sz="1200">
                          <a:solidFill>
                            <a:srgbClr val="363E43"/>
                          </a:solidFill>
                        </a:rPr>
                        <a:t>Position direct, fast and open communication hubs</a:t>
                      </a:r>
                    </a:p>
                    <a:p>
                      <a:pPr marL="285750" lvl="0" indent="-285750" defTabSz="444500">
                        <a:lnSpc>
                          <a:spcPct val="90000"/>
                        </a:lnSpc>
                        <a:spcBef>
                          <a:spcPct val="0"/>
                        </a:spcBef>
                        <a:spcAft>
                          <a:spcPct val="10000"/>
                        </a:spcAft>
                        <a:buClr>
                          <a:schemeClr val="accent1"/>
                        </a:buClr>
                        <a:buSzPct val="80000"/>
                        <a:buFont typeface="Arial" panose="020B0604020202020204" pitchFamily="34" charset="0"/>
                        <a:buChar char="•"/>
                      </a:pPr>
                      <a:r>
                        <a:rPr lang="en-US" sz="1200">
                          <a:solidFill>
                            <a:srgbClr val="363E43"/>
                          </a:solidFill>
                        </a:rPr>
                        <a:t>Information about company IT strategy / security guidelines and best practices</a:t>
                      </a:r>
                    </a:p>
                    <a:p>
                      <a:pPr marL="285750" lvl="0" indent="-285750" defTabSz="444500">
                        <a:lnSpc>
                          <a:spcPct val="90000"/>
                        </a:lnSpc>
                        <a:spcBef>
                          <a:spcPct val="0"/>
                        </a:spcBef>
                        <a:spcAft>
                          <a:spcPct val="10000"/>
                        </a:spcAft>
                        <a:buClr>
                          <a:schemeClr val="accent1"/>
                        </a:buClr>
                        <a:buSzPct val="80000"/>
                        <a:buFont typeface="Arial" panose="020B0604020202020204" pitchFamily="34" charset="0"/>
                        <a:buChar char="•"/>
                      </a:pPr>
                      <a:r>
                        <a:rPr lang="en-US" sz="1200">
                          <a:solidFill>
                            <a:srgbClr val="363E43"/>
                          </a:solidFill>
                        </a:rPr>
                        <a:t>Trainings, Knowledge Transfer and Learning Curriculums</a:t>
                      </a:r>
                    </a:p>
                    <a:p>
                      <a:pPr marL="285750" lvl="0" indent="-285750" defTabSz="444500">
                        <a:lnSpc>
                          <a:spcPct val="90000"/>
                        </a:lnSpc>
                        <a:spcBef>
                          <a:spcPct val="0"/>
                        </a:spcBef>
                        <a:spcAft>
                          <a:spcPct val="10000"/>
                        </a:spcAft>
                        <a:buClr>
                          <a:schemeClr val="accent1"/>
                        </a:buClr>
                        <a:buSzPct val="80000"/>
                        <a:buFont typeface="Arial" panose="020B0604020202020204" pitchFamily="34" charset="0"/>
                        <a:buChar char="•"/>
                      </a:pPr>
                      <a:r>
                        <a:rPr lang="en-US" sz="1200">
                          <a:solidFill>
                            <a:srgbClr val="363E43"/>
                          </a:solidFill>
                        </a:rPr>
                        <a:t>Success Stories and Best Practices</a:t>
                      </a:r>
                    </a:p>
                  </a:txBody>
                  <a:tcPr marL="91416" marR="91416" marT="45708" marB="45708" anchor="ctr">
                    <a:lnL>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8593697"/>
                  </a:ext>
                </a:extLst>
              </a:tr>
              <a:tr h="1145082">
                <a:tc>
                  <a:txBody>
                    <a:bodyPr/>
                    <a:lstStyle/>
                    <a:p>
                      <a:pPr marL="1258888"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ltLang="de-DE" sz="1400" b="1" kern="1200">
                          <a:solidFill>
                            <a:schemeClr val="dk1"/>
                          </a:solidFill>
                          <a:latin typeface="+mn-lt"/>
                          <a:ea typeface="+mn-ea"/>
                          <a:cs typeface="+mn-cs"/>
                        </a:rPr>
                        <a:t>Contract and License</a:t>
                      </a:r>
                    </a:p>
                    <a:p>
                      <a:pPr marL="107315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endParaRPr lang="en-US" sz="1400" b="1" kern="1200">
                        <a:solidFill>
                          <a:srgbClr val="363E43"/>
                        </a:solidFill>
                        <a:latin typeface="+mn-lt"/>
                        <a:ea typeface="+mn-ea"/>
                        <a:cs typeface="+mn-cs"/>
                      </a:endParaRPr>
                    </a:p>
                  </a:txBody>
                  <a:tcPr marL="91416" marR="91416" marT="45708" marB="45708" anchor="ctr">
                    <a:lnL w="12700" cmpd="sng">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chemeClr val="accent1"/>
                        </a:buClr>
                        <a:buSzPct val="80000"/>
                        <a:buFont typeface="Arial" panose="020B0604020202020204" pitchFamily="34" charset="0"/>
                        <a:buChar char="•"/>
                      </a:pPr>
                      <a:r>
                        <a:rPr lang="en-US" sz="1200">
                          <a:solidFill>
                            <a:srgbClr val="363E43"/>
                          </a:solidFill>
                        </a:rPr>
                        <a:t>License / subscription </a:t>
                      </a:r>
                    </a:p>
                    <a:p>
                      <a:pPr marL="285750" indent="-285750">
                        <a:buClr>
                          <a:schemeClr val="accent1"/>
                        </a:buClr>
                        <a:buSzPct val="80000"/>
                        <a:buFont typeface="Arial" panose="020B0604020202020204" pitchFamily="34" charset="0"/>
                        <a:buChar char="•"/>
                      </a:pPr>
                      <a:r>
                        <a:rPr lang="en-US" sz="1200">
                          <a:solidFill>
                            <a:srgbClr val="363E43"/>
                          </a:solidFill>
                        </a:rPr>
                        <a:t>Customer COE internal fees and service catalog</a:t>
                      </a:r>
                    </a:p>
                    <a:p>
                      <a:pPr marL="285750" indent="-285750">
                        <a:buClr>
                          <a:schemeClr val="accent1"/>
                        </a:buClr>
                        <a:buSzPct val="80000"/>
                        <a:buFont typeface="Arial" panose="020B0604020202020204" pitchFamily="34" charset="0"/>
                        <a:buChar char="•"/>
                      </a:pPr>
                      <a:r>
                        <a:rPr lang="en-US" sz="1200">
                          <a:solidFill>
                            <a:srgbClr val="363E43"/>
                          </a:solidFill>
                        </a:rPr>
                        <a:t>Existing internal IT pricing models might become obsolete</a:t>
                      </a:r>
                    </a:p>
                    <a:p>
                      <a:pPr marL="285750" indent="-285750">
                        <a:buClr>
                          <a:schemeClr val="accent1"/>
                        </a:buClr>
                        <a:buSzPct val="80000"/>
                        <a:buFont typeface="Arial" panose="020B0604020202020204" pitchFamily="34" charset="0"/>
                        <a:buChar char="•"/>
                      </a:pPr>
                      <a:r>
                        <a:rPr lang="en-US" sz="1200">
                          <a:solidFill>
                            <a:srgbClr val="363E43"/>
                          </a:solidFill>
                        </a:rPr>
                        <a:t>Alignment for all SAP related contract activities with cloud offerings in hybrid use cases</a:t>
                      </a:r>
                    </a:p>
                    <a:p>
                      <a:pPr marL="285750" indent="-285750">
                        <a:buClr>
                          <a:schemeClr val="accent1"/>
                        </a:buClr>
                        <a:buSzPct val="80000"/>
                        <a:buFont typeface="Arial" panose="020B0604020202020204" pitchFamily="34" charset="0"/>
                        <a:buChar char="•"/>
                      </a:pPr>
                      <a:r>
                        <a:rPr lang="en-US" sz="1200">
                          <a:solidFill>
                            <a:srgbClr val="363E43"/>
                          </a:solidFill>
                        </a:rPr>
                        <a:t>Integration / harmonization of </a:t>
                      </a:r>
                      <a:br>
                        <a:rPr lang="en-US" sz="1200">
                          <a:solidFill>
                            <a:srgbClr val="363E43"/>
                          </a:solidFill>
                        </a:rPr>
                      </a:br>
                      <a:r>
                        <a:rPr lang="en-US" sz="1200">
                          <a:solidFill>
                            <a:srgbClr val="363E43"/>
                          </a:solidFill>
                        </a:rPr>
                        <a:t>SAP support offerings</a:t>
                      </a:r>
                    </a:p>
                  </a:txBody>
                  <a:tcPr marL="91416" marR="91416" marT="45708" marB="45708" anchor="ctr">
                    <a:lnL>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68912">
                <a:tc>
                  <a:txBody>
                    <a:bodyPr/>
                    <a:lstStyle/>
                    <a:p>
                      <a:pPr marL="1258888"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1400" b="1"/>
                        <a:t>Innovation</a:t>
                      </a:r>
                      <a:endParaRPr lang="en-US" altLang="de-DE" sz="1400" b="1" kern="1200">
                        <a:solidFill>
                          <a:schemeClr val="dk1"/>
                        </a:solidFill>
                        <a:latin typeface="+mn-lt"/>
                        <a:ea typeface="+mn-ea"/>
                        <a:cs typeface="+mn-cs"/>
                      </a:endParaRPr>
                    </a:p>
                  </a:txBody>
                  <a:tcPr marL="91416" marR="91416" marT="45708" marB="45708" anchor="ctr">
                    <a:lnL w="12700" cmpd="sng">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chemeClr val="accent1"/>
                        </a:buClr>
                        <a:buSzPct val="80000"/>
                        <a:buFont typeface="Arial" panose="020B0604020202020204" pitchFamily="34" charset="0"/>
                        <a:buChar char="•"/>
                      </a:pPr>
                      <a:r>
                        <a:rPr lang="en-US" sz="1200">
                          <a:solidFill>
                            <a:srgbClr val="363E43"/>
                          </a:solidFill>
                        </a:rPr>
                        <a:t>Collect and bundle the company demand for innovation</a:t>
                      </a:r>
                    </a:p>
                    <a:p>
                      <a:pPr marL="285750" indent="-285750">
                        <a:buClr>
                          <a:schemeClr val="accent1"/>
                        </a:buClr>
                        <a:buSzPct val="80000"/>
                        <a:buFont typeface="Arial" panose="020B0604020202020204" pitchFamily="34" charset="0"/>
                        <a:buChar char="•"/>
                      </a:pPr>
                      <a:r>
                        <a:rPr lang="en-US" sz="1200">
                          <a:solidFill>
                            <a:srgbClr val="363E43"/>
                          </a:solidFill>
                        </a:rPr>
                        <a:t>Enhance the scope with line-of-business expertise into to relevant communities</a:t>
                      </a:r>
                    </a:p>
                    <a:p>
                      <a:pPr marL="285750" indent="-285750">
                        <a:buClr>
                          <a:schemeClr val="accent1"/>
                        </a:buClr>
                        <a:buSzPct val="80000"/>
                        <a:buFont typeface="Arial" panose="020B0604020202020204" pitchFamily="34" charset="0"/>
                        <a:buChar char="•"/>
                      </a:pPr>
                      <a:r>
                        <a:rPr lang="en-US" sz="1200">
                          <a:solidFill>
                            <a:srgbClr val="363E43"/>
                          </a:solidFill>
                        </a:rPr>
                        <a:t>Manage overall innovation road map together with the business key contacts in the relevant areas</a:t>
                      </a:r>
                    </a:p>
                    <a:p>
                      <a:pPr marL="285750" indent="-285750">
                        <a:buClr>
                          <a:schemeClr val="accent1"/>
                        </a:buClr>
                        <a:buSzPct val="80000"/>
                        <a:buFont typeface="Arial" panose="020B0604020202020204" pitchFamily="34" charset="0"/>
                        <a:buChar char="•"/>
                      </a:pPr>
                      <a:r>
                        <a:rPr lang="en-US" sz="1200">
                          <a:solidFill>
                            <a:srgbClr val="363E43"/>
                          </a:solidFill>
                        </a:rPr>
                        <a:t>Create hybrid visibility for your innovation demand and collaborate cross-solution focused</a:t>
                      </a:r>
                    </a:p>
                    <a:p>
                      <a:pPr marL="285750" indent="-285750">
                        <a:buClr>
                          <a:schemeClr val="accent1"/>
                        </a:buClr>
                        <a:buSzPct val="80000"/>
                        <a:buFont typeface="Arial" panose="020B0604020202020204" pitchFamily="34" charset="0"/>
                        <a:buChar char="•"/>
                      </a:pPr>
                      <a:r>
                        <a:rPr lang="en-US" sz="1200">
                          <a:solidFill>
                            <a:srgbClr val="363E43"/>
                          </a:solidFill>
                        </a:rPr>
                        <a:t>Consider SAP Tools and Services like SAP Pathfinder, S/4HANA Readiness Check, etc. </a:t>
                      </a:r>
                    </a:p>
                  </a:txBody>
                  <a:tcPr marL="91416" marR="91416" marT="45708" marB="45708" anchor="ctr">
                    <a:lnL>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048724">
                <a:tc>
                  <a:txBody>
                    <a:bodyPr/>
                    <a:lstStyle/>
                    <a:p>
                      <a:pPr marL="1258888"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ltLang="de-DE" sz="1400" b="1" kern="1200">
                          <a:solidFill>
                            <a:schemeClr val="dk1"/>
                          </a:solidFill>
                          <a:latin typeface="+mn-lt"/>
                          <a:ea typeface="+mn-ea"/>
                          <a:cs typeface="+mn-cs"/>
                        </a:rPr>
                        <a:t>Support Operations</a:t>
                      </a:r>
                    </a:p>
                  </a:txBody>
                  <a:tcPr marL="91416" marR="91416" marT="45708" marB="45708" anchor="ctr">
                    <a:lnL w="12700" cmpd="sng">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chemeClr val="accent1"/>
                        </a:buClr>
                        <a:buSzPct val="80000"/>
                        <a:buFont typeface="Arial" panose="020B0604020202020204" pitchFamily="34" charset="0"/>
                        <a:buChar char="•"/>
                      </a:pPr>
                      <a:r>
                        <a:rPr lang="en-US" sz="1200">
                          <a:solidFill>
                            <a:srgbClr val="363E43"/>
                          </a:solidFill>
                        </a:rPr>
                        <a:t>Analyze the existing SAP Support process landscape</a:t>
                      </a:r>
                    </a:p>
                    <a:p>
                      <a:pPr marL="285750" indent="-285750">
                        <a:buClr>
                          <a:schemeClr val="accent1"/>
                        </a:buClr>
                        <a:buSzPct val="80000"/>
                        <a:buFont typeface="Arial" panose="020B0604020202020204" pitchFamily="34" charset="0"/>
                        <a:buChar char="•"/>
                      </a:pPr>
                      <a:r>
                        <a:rPr lang="en-US" sz="1200">
                          <a:solidFill>
                            <a:srgbClr val="363E43"/>
                          </a:solidFill>
                        </a:rPr>
                        <a:t>Follow new features from SAP Support</a:t>
                      </a:r>
                    </a:p>
                    <a:p>
                      <a:pPr marL="285750" indent="-285750">
                        <a:buClr>
                          <a:schemeClr val="accent1"/>
                        </a:buClr>
                        <a:buSzPct val="80000"/>
                        <a:buFont typeface="Arial" panose="020B0604020202020204" pitchFamily="34" charset="0"/>
                        <a:buChar char="•"/>
                      </a:pPr>
                      <a:r>
                        <a:rPr lang="en-US" sz="1200">
                          <a:solidFill>
                            <a:srgbClr val="363E43"/>
                          </a:solidFill>
                        </a:rPr>
                        <a:t>Define the hybrid support process project if applicable</a:t>
                      </a:r>
                    </a:p>
                    <a:p>
                      <a:pPr marL="285750" indent="-285750">
                        <a:buClr>
                          <a:schemeClr val="accent1"/>
                        </a:buClr>
                        <a:buSzPct val="80000"/>
                        <a:buFont typeface="Arial" panose="020B0604020202020204" pitchFamily="34" charset="0"/>
                        <a:buChar char="•"/>
                      </a:pPr>
                      <a:r>
                        <a:rPr lang="en-US" sz="1200">
                          <a:solidFill>
                            <a:srgbClr val="363E43"/>
                          </a:solidFill>
                        </a:rPr>
                        <a:t>Governance of Support Processes </a:t>
                      </a:r>
                    </a:p>
                    <a:p>
                      <a:pPr marL="285750" indent="-285750">
                        <a:buClr>
                          <a:schemeClr val="accent1"/>
                        </a:buClr>
                        <a:buSzPct val="80000"/>
                        <a:buFont typeface="Arial" panose="020B0604020202020204" pitchFamily="34" charset="0"/>
                        <a:buChar char="•"/>
                      </a:pPr>
                      <a:r>
                        <a:rPr lang="en-US" sz="1200">
                          <a:solidFill>
                            <a:srgbClr val="363E43"/>
                          </a:solidFill>
                        </a:rPr>
                        <a:t>Design authority </a:t>
                      </a:r>
                    </a:p>
                    <a:p>
                      <a:pPr marL="285750" indent="-285750">
                        <a:buClr>
                          <a:schemeClr val="accent1"/>
                        </a:buClr>
                        <a:buSzPct val="80000"/>
                        <a:buFont typeface="Arial" panose="020B0604020202020204" pitchFamily="34" charset="0"/>
                        <a:buChar char="•"/>
                      </a:pPr>
                      <a:r>
                        <a:rPr lang="en-US" sz="1200">
                          <a:solidFill>
                            <a:srgbClr val="363E43"/>
                          </a:solidFill>
                        </a:rPr>
                        <a:t>Seamless support for hybrid solutions with enhanced responsibilities if applicable</a:t>
                      </a:r>
                    </a:p>
                  </a:txBody>
                  <a:tcPr marL="91416" marR="91416" marT="45708" marB="45708" anchor="ctr">
                    <a:lnL>
                      <a:noFill/>
                    </a:lnL>
                    <a:lnR w="12700" cmpd="sng">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3710801"/>
                  </a:ext>
                </a:extLst>
              </a:tr>
            </a:tbl>
          </a:graphicData>
        </a:graphic>
      </p:graphicFrame>
      <p:pic>
        <p:nvPicPr>
          <p:cNvPr id="4" name="Picture 3">
            <a:extLst>
              <a:ext uri="{FF2B5EF4-FFF2-40B4-BE49-F238E27FC236}">
                <a16:creationId xmlns:a16="http://schemas.microsoft.com/office/drawing/2014/main" id="{54DE24AC-D5BF-4AF6-9E17-BE33EECE58A3}"/>
              </a:ext>
            </a:extLst>
          </p:cNvPr>
          <p:cNvPicPr>
            <a:picLocks noChangeAspect="1"/>
          </p:cNvPicPr>
          <p:nvPr/>
        </p:nvPicPr>
        <p:blipFill>
          <a:blip r:embed="rId3"/>
          <a:stretch>
            <a:fillRect/>
          </a:stretch>
        </p:blipFill>
        <p:spPr>
          <a:xfrm>
            <a:off x="805929" y="2152653"/>
            <a:ext cx="900000" cy="900000"/>
          </a:xfrm>
          <a:prstGeom prst="rect">
            <a:avLst/>
          </a:prstGeom>
          <a:effectLst>
            <a:outerShdw blurRad="50800" dist="38100" algn="l" rotWithShape="0">
              <a:prstClr val="black">
                <a:alpha val="40000"/>
              </a:prstClr>
            </a:outerShdw>
          </a:effectLst>
        </p:spPr>
      </p:pic>
      <p:pic>
        <p:nvPicPr>
          <p:cNvPr id="6" name="Picture 5">
            <a:extLst>
              <a:ext uri="{FF2B5EF4-FFF2-40B4-BE49-F238E27FC236}">
                <a16:creationId xmlns:a16="http://schemas.microsoft.com/office/drawing/2014/main" id="{B850FD9B-EA75-4EAB-90EF-321F29CED587}"/>
              </a:ext>
            </a:extLst>
          </p:cNvPr>
          <p:cNvPicPr>
            <a:picLocks noChangeAspect="1"/>
          </p:cNvPicPr>
          <p:nvPr/>
        </p:nvPicPr>
        <p:blipFill>
          <a:blip r:embed="rId4"/>
          <a:stretch>
            <a:fillRect/>
          </a:stretch>
        </p:blipFill>
        <p:spPr>
          <a:xfrm>
            <a:off x="856578" y="5639784"/>
            <a:ext cx="792000" cy="792000"/>
          </a:xfrm>
          <a:prstGeom prst="rect">
            <a:avLst/>
          </a:prstGeom>
          <a:effectLst>
            <a:outerShdw blurRad="50800" dist="38100" algn="l" rotWithShape="0">
              <a:prstClr val="black">
                <a:alpha val="40000"/>
              </a:prstClr>
            </a:outerShdw>
          </a:effectLst>
        </p:spPr>
      </p:pic>
      <p:pic>
        <p:nvPicPr>
          <p:cNvPr id="8" name="Picture 7">
            <a:extLst>
              <a:ext uri="{FF2B5EF4-FFF2-40B4-BE49-F238E27FC236}">
                <a16:creationId xmlns:a16="http://schemas.microsoft.com/office/drawing/2014/main" id="{C2A9DE00-C366-47B8-BFA9-EA0D6805DC7B}"/>
              </a:ext>
            </a:extLst>
          </p:cNvPr>
          <p:cNvPicPr>
            <a:picLocks noChangeAspect="1"/>
          </p:cNvPicPr>
          <p:nvPr/>
        </p:nvPicPr>
        <p:blipFill>
          <a:blip r:embed="rId5"/>
          <a:stretch>
            <a:fillRect/>
          </a:stretch>
        </p:blipFill>
        <p:spPr>
          <a:xfrm>
            <a:off x="808586" y="3237312"/>
            <a:ext cx="792000" cy="792000"/>
          </a:xfrm>
          <a:prstGeom prst="rect">
            <a:avLst/>
          </a:prstGeom>
          <a:effectLst>
            <a:outerShdw blurRad="50800" dist="38100" algn="l" rotWithShape="0">
              <a:prstClr val="black">
                <a:alpha val="40000"/>
              </a:prstClr>
            </a:outerShdw>
          </a:effectLst>
        </p:spPr>
      </p:pic>
      <p:pic>
        <p:nvPicPr>
          <p:cNvPr id="10" name="Picture 9">
            <a:extLst>
              <a:ext uri="{FF2B5EF4-FFF2-40B4-BE49-F238E27FC236}">
                <a16:creationId xmlns:a16="http://schemas.microsoft.com/office/drawing/2014/main" id="{38FC77ED-0635-4067-915E-256D29C98377}"/>
              </a:ext>
            </a:extLst>
          </p:cNvPr>
          <p:cNvPicPr>
            <a:picLocks noChangeAspect="1"/>
          </p:cNvPicPr>
          <p:nvPr/>
        </p:nvPicPr>
        <p:blipFill>
          <a:blip r:embed="rId6"/>
          <a:stretch>
            <a:fillRect/>
          </a:stretch>
        </p:blipFill>
        <p:spPr>
          <a:xfrm>
            <a:off x="859929" y="4458876"/>
            <a:ext cx="792000" cy="7920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84099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1" y="504000"/>
            <a:ext cx="10420136" cy="738664"/>
          </a:xfrm>
        </p:spPr>
        <p:txBody>
          <a:bodyPr/>
          <a:lstStyle/>
          <a:p>
            <a:r>
              <a:rPr lang="en-US" sz="2400" dirty="0">
                <a:solidFill>
                  <a:schemeClr val="tx1"/>
                </a:solidFill>
              </a:rPr>
              <a:t>GETTING STARTED with Collaboration</a:t>
            </a:r>
            <a:br>
              <a:rPr lang="en-US" sz="2400" dirty="0">
                <a:solidFill>
                  <a:schemeClr val="tx1"/>
                </a:solidFill>
              </a:rPr>
            </a:br>
            <a:r>
              <a:rPr lang="en-US" sz="2400" b="0" dirty="0">
                <a:solidFill>
                  <a:schemeClr val="tx1"/>
                </a:solidFill>
              </a:rPr>
              <a:t>SAP Enterprise Support reporting cockpit</a:t>
            </a:r>
          </a:p>
        </p:txBody>
      </p:sp>
      <p:sp>
        <p:nvSpPr>
          <p:cNvPr id="22" name="Straight Connector 21">
            <a:extLst>
              <a:ext uri="{FF2B5EF4-FFF2-40B4-BE49-F238E27FC236}">
                <a16:creationId xmlns:a16="http://schemas.microsoft.com/office/drawing/2014/main" id="{06AC101E-61D1-4F98-B6C0-AA1C007A8DE8}"/>
              </a:ext>
            </a:extLst>
          </p:cNvPr>
          <p:cNvSpPr/>
          <p:nvPr/>
        </p:nvSpPr>
        <p:spPr>
          <a:xfrm>
            <a:off x="8548083" y="2361030"/>
            <a:ext cx="2972912" cy="0"/>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Shape 22">
            <a:extLst>
              <a:ext uri="{FF2B5EF4-FFF2-40B4-BE49-F238E27FC236}">
                <a16:creationId xmlns:a16="http://schemas.microsoft.com/office/drawing/2014/main" id="{381FD534-00E2-4C07-B5F9-2319763BE521}"/>
              </a:ext>
            </a:extLst>
          </p:cNvPr>
          <p:cNvSpPr/>
          <p:nvPr/>
        </p:nvSpPr>
        <p:spPr>
          <a:xfrm>
            <a:off x="8548082" y="1926977"/>
            <a:ext cx="2413690" cy="411709"/>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SAP Support Portal</a:t>
            </a:r>
            <a:endParaRPr lang="en-US" sz="1400" kern="1200"/>
          </a:p>
        </p:txBody>
      </p:sp>
      <p:sp>
        <p:nvSpPr>
          <p:cNvPr id="26" name="Freeform: Shape 25">
            <a:extLst>
              <a:ext uri="{FF2B5EF4-FFF2-40B4-BE49-F238E27FC236}">
                <a16:creationId xmlns:a16="http://schemas.microsoft.com/office/drawing/2014/main" id="{FE905BCA-9268-4151-A626-27AB4EC84728}"/>
              </a:ext>
            </a:extLst>
          </p:cNvPr>
          <p:cNvSpPr/>
          <p:nvPr/>
        </p:nvSpPr>
        <p:spPr>
          <a:xfrm>
            <a:off x="8548083" y="2338745"/>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3"/>
            </a:endParaRPr>
          </a:p>
          <a:p>
            <a:pPr marL="180000" lvl="1" indent="-180000" defTabSz="311150">
              <a:spcBef>
                <a:spcPts val="600"/>
              </a:spcBef>
              <a:buClr>
                <a:srgbClr val="009DE0"/>
              </a:buClr>
              <a:buSzPct val="80000"/>
              <a:buFont typeface="Arial" panose="020B0604020202020204" pitchFamily="34" charset="0"/>
              <a:buChar char="•"/>
            </a:pPr>
            <a:r>
              <a:rPr lang="en-US" sz="1200" kern="1200">
                <a:solidFill>
                  <a:srgbClr val="363E43"/>
                </a:solidFill>
                <a:hlinkClick r:id="rId4"/>
              </a:rPr>
              <a:t>SAP ES reporting cockpit portal</a:t>
            </a:r>
            <a:endParaRPr lang="en-US" sz="1200" kern="1200">
              <a:solidFill>
                <a:srgbClr val="363E43"/>
              </a:solidFill>
            </a:endParaRPr>
          </a:p>
          <a:p>
            <a:pPr marL="180000" lvl="1" indent="-180000" defTabSz="311150">
              <a:spcBef>
                <a:spcPts val="600"/>
              </a:spcBef>
              <a:buClr>
                <a:srgbClr val="009DE0"/>
              </a:buClr>
              <a:buSzPct val="80000"/>
              <a:buFont typeface="Arial" panose="020B0604020202020204" pitchFamily="34" charset="0"/>
              <a:buChar char="•"/>
            </a:pPr>
            <a:r>
              <a:rPr lang="en-US" sz="1200" kern="1200">
                <a:hlinkClick r:id="rId5"/>
              </a:rPr>
              <a:t>Release Notes for Wave Releases</a:t>
            </a:r>
            <a:endParaRPr lang="en-US" sz="1200" kern="1200"/>
          </a:p>
        </p:txBody>
      </p:sp>
      <p:sp>
        <p:nvSpPr>
          <p:cNvPr id="29" name="Straight Connector 28">
            <a:extLst>
              <a:ext uri="{FF2B5EF4-FFF2-40B4-BE49-F238E27FC236}">
                <a16:creationId xmlns:a16="http://schemas.microsoft.com/office/drawing/2014/main" id="{75D9DB18-B06D-470A-B2DE-A5176721C534}"/>
              </a:ext>
            </a:extLst>
          </p:cNvPr>
          <p:cNvSpPr/>
          <p:nvPr/>
        </p:nvSpPr>
        <p:spPr>
          <a:xfrm>
            <a:off x="8548083" y="3839331"/>
            <a:ext cx="2972912" cy="0"/>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2D7B740F-2AA9-4C03-AA07-A74A560C3778}"/>
              </a:ext>
            </a:extLst>
          </p:cNvPr>
          <p:cNvSpPr/>
          <p:nvPr/>
        </p:nvSpPr>
        <p:spPr>
          <a:xfrm>
            <a:off x="8548082" y="3405278"/>
            <a:ext cx="2413696" cy="411713"/>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SAP </a:t>
            </a:r>
            <a:r>
              <a:rPr lang="de-DE" sz="1400" kern="1200" err="1"/>
              <a:t>ONE</a:t>
            </a:r>
            <a:r>
              <a:rPr lang="de-DE" sz="1400" kern="1200"/>
              <a:t> Support Launchpad</a:t>
            </a:r>
            <a:endParaRPr lang="en-US" sz="1400" kern="1200"/>
          </a:p>
        </p:txBody>
      </p:sp>
      <p:sp>
        <p:nvSpPr>
          <p:cNvPr id="31" name="Freeform: Shape 30">
            <a:extLst>
              <a:ext uri="{FF2B5EF4-FFF2-40B4-BE49-F238E27FC236}">
                <a16:creationId xmlns:a16="http://schemas.microsoft.com/office/drawing/2014/main" id="{48498EFD-1D7C-489A-BA0C-2DFDE32D5A7D}"/>
              </a:ext>
            </a:extLst>
          </p:cNvPr>
          <p:cNvSpPr/>
          <p:nvPr/>
        </p:nvSpPr>
        <p:spPr>
          <a:xfrm>
            <a:off x="8548083" y="3817046"/>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3"/>
            </a:endParaRPr>
          </a:p>
          <a:p>
            <a:pPr marL="0" lvl="3">
              <a:spcBef>
                <a:spcPts val="600"/>
              </a:spcBef>
              <a:buClr>
                <a:srgbClr val="009DE0"/>
              </a:buClr>
              <a:buNone/>
            </a:pPr>
            <a:r>
              <a:rPr lang="en-US" sz="1200">
                <a:solidFill>
                  <a:schemeClr val="accent2"/>
                </a:solidFill>
                <a:hlinkClick r:id="rId6"/>
              </a:rPr>
              <a:t>SAP Note 2835500</a:t>
            </a:r>
            <a:endParaRPr lang="en-US" sz="1200">
              <a:solidFill>
                <a:schemeClr val="accent2"/>
              </a:solidFill>
            </a:endParaRPr>
          </a:p>
        </p:txBody>
      </p:sp>
      <p:cxnSp>
        <p:nvCxnSpPr>
          <p:cNvPr id="32" name="Straight Connector 31">
            <a:extLst>
              <a:ext uri="{FF2B5EF4-FFF2-40B4-BE49-F238E27FC236}">
                <a16:creationId xmlns:a16="http://schemas.microsoft.com/office/drawing/2014/main" id="{253A5264-27DF-46C0-A32C-DCC76BAF87F3}"/>
              </a:ext>
            </a:extLst>
          </p:cNvPr>
          <p:cNvCxnSpPr>
            <a:cxnSpLocks/>
          </p:cNvCxnSpPr>
          <p:nvPr/>
        </p:nvCxnSpPr>
        <p:spPr>
          <a:xfrm>
            <a:off x="8398441" y="1968785"/>
            <a:ext cx="0" cy="423000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Straight Connector 32">
            <a:extLst>
              <a:ext uri="{FF2B5EF4-FFF2-40B4-BE49-F238E27FC236}">
                <a16:creationId xmlns:a16="http://schemas.microsoft.com/office/drawing/2014/main" id="{D99F1315-ADAC-4DE5-A5D6-F82016B7332A}"/>
              </a:ext>
            </a:extLst>
          </p:cNvPr>
          <p:cNvSpPr/>
          <p:nvPr/>
        </p:nvSpPr>
        <p:spPr>
          <a:xfrm>
            <a:off x="8548077" y="5089434"/>
            <a:ext cx="2972912" cy="0"/>
          </a:xfrm>
          <a:prstGeom prst="line">
            <a:avLst/>
          </a:prstGeom>
          <a:ln w="12700">
            <a:solidFill>
              <a:srgbClr val="009DE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4" name="Freeform: Shape 33">
            <a:extLst>
              <a:ext uri="{FF2B5EF4-FFF2-40B4-BE49-F238E27FC236}">
                <a16:creationId xmlns:a16="http://schemas.microsoft.com/office/drawing/2014/main" id="{54A0AD21-E59F-4CFC-BE21-B3BA1137DAF7}"/>
              </a:ext>
            </a:extLst>
          </p:cNvPr>
          <p:cNvSpPr/>
          <p:nvPr/>
        </p:nvSpPr>
        <p:spPr>
          <a:xfrm>
            <a:off x="8548076" y="4655381"/>
            <a:ext cx="2413696" cy="411713"/>
          </a:xfrm>
          <a:custGeom>
            <a:avLst/>
            <a:gdLst>
              <a:gd name="connsiteX0" fmla="*/ 71107 w 772957"/>
              <a:gd name="connsiteY0" fmla="*/ 0 h 426558"/>
              <a:gd name="connsiteX1" fmla="*/ 701850 w 772957"/>
              <a:gd name="connsiteY1" fmla="*/ 0 h 426558"/>
              <a:gd name="connsiteX2" fmla="*/ 772957 w 772957"/>
              <a:gd name="connsiteY2" fmla="*/ 71107 h 426558"/>
              <a:gd name="connsiteX3" fmla="*/ 772957 w 772957"/>
              <a:gd name="connsiteY3" fmla="*/ 426558 h 426558"/>
              <a:gd name="connsiteX4" fmla="*/ 772957 w 772957"/>
              <a:gd name="connsiteY4" fmla="*/ 426558 h 426558"/>
              <a:gd name="connsiteX5" fmla="*/ 0 w 772957"/>
              <a:gd name="connsiteY5" fmla="*/ 426558 h 426558"/>
              <a:gd name="connsiteX6" fmla="*/ 0 w 772957"/>
              <a:gd name="connsiteY6" fmla="*/ 426558 h 426558"/>
              <a:gd name="connsiteX7" fmla="*/ 0 w 772957"/>
              <a:gd name="connsiteY7" fmla="*/ 71107 h 426558"/>
              <a:gd name="connsiteX8" fmla="*/ 71107 w 772957"/>
              <a:gd name="connsiteY8" fmla="*/ 0 h 42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57" h="426558">
                <a:moveTo>
                  <a:pt x="71107" y="0"/>
                </a:moveTo>
                <a:lnTo>
                  <a:pt x="701850" y="0"/>
                </a:lnTo>
                <a:cubicBezTo>
                  <a:pt x="741121" y="0"/>
                  <a:pt x="772957" y="31836"/>
                  <a:pt x="772957" y="71107"/>
                </a:cubicBezTo>
                <a:lnTo>
                  <a:pt x="772957" y="426558"/>
                </a:lnTo>
                <a:lnTo>
                  <a:pt x="772957" y="426558"/>
                </a:lnTo>
                <a:lnTo>
                  <a:pt x="0" y="426558"/>
                </a:lnTo>
                <a:lnTo>
                  <a:pt x="0" y="426558"/>
                </a:lnTo>
                <a:lnTo>
                  <a:pt x="0" y="71107"/>
                </a:lnTo>
                <a:cubicBezTo>
                  <a:pt x="0" y="31836"/>
                  <a:pt x="31836" y="0"/>
                  <a:pt x="71107" y="0"/>
                </a:cubicBezTo>
                <a:close/>
              </a:path>
            </a:pathLst>
          </a:custGeom>
          <a:solidFill>
            <a:srgbClr val="4C9DE0"/>
          </a:solidFill>
          <a:ln>
            <a:solidFill>
              <a:srgbClr val="009DE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72" tIns="37972" rIns="37972" bIns="17145" numCol="1" spcCol="1270" anchor="ctr" anchorCtr="0">
            <a:noAutofit/>
          </a:bodyPr>
          <a:lstStyle/>
          <a:p>
            <a:pPr marL="0" lvl="0" indent="0" algn="ctr" defTabSz="400050">
              <a:lnSpc>
                <a:spcPct val="90000"/>
              </a:lnSpc>
              <a:spcBef>
                <a:spcPct val="0"/>
              </a:spcBef>
              <a:spcAft>
                <a:spcPct val="35000"/>
              </a:spcAft>
              <a:buNone/>
            </a:pPr>
            <a:r>
              <a:rPr lang="de-DE" sz="1400" kern="1200"/>
              <a:t>SAP Community</a:t>
            </a:r>
            <a:endParaRPr lang="en-US" sz="1400" kern="1200"/>
          </a:p>
        </p:txBody>
      </p:sp>
      <p:sp>
        <p:nvSpPr>
          <p:cNvPr id="35" name="Freeform: Shape 34">
            <a:extLst>
              <a:ext uri="{FF2B5EF4-FFF2-40B4-BE49-F238E27FC236}">
                <a16:creationId xmlns:a16="http://schemas.microsoft.com/office/drawing/2014/main" id="{2F2907EA-0469-49A3-8B03-845AF8BBE36C}"/>
              </a:ext>
            </a:extLst>
          </p:cNvPr>
          <p:cNvSpPr/>
          <p:nvPr/>
        </p:nvSpPr>
        <p:spPr>
          <a:xfrm>
            <a:off x="8548077" y="5067149"/>
            <a:ext cx="2972912" cy="853245"/>
          </a:xfrm>
          <a:custGeom>
            <a:avLst/>
            <a:gdLst>
              <a:gd name="connsiteX0" fmla="*/ 0 w 2972912"/>
              <a:gd name="connsiteY0" fmla="*/ 0 h 853245"/>
              <a:gd name="connsiteX1" fmla="*/ 2972912 w 2972912"/>
              <a:gd name="connsiteY1" fmla="*/ 0 h 853245"/>
              <a:gd name="connsiteX2" fmla="*/ 2972912 w 2972912"/>
              <a:gd name="connsiteY2" fmla="*/ 853245 h 853245"/>
              <a:gd name="connsiteX3" fmla="*/ 0 w 2972912"/>
              <a:gd name="connsiteY3" fmla="*/ 853245 h 853245"/>
              <a:gd name="connsiteX4" fmla="*/ 0 w 2972912"/>
              <a:gd name="connsiteY4" fmla="*/ 0 h 85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12" h="853245">
                <a:moveTo>
                  <a:pt x="0" y="0"/>
                </a:moveTo>
                <a:lnTo>
                  <a:pt x="2972912" y="0"/>
                </a:lnTo>
                <a:lnTo>
                  <a:pt x="2972912" y="853245"/>
                </a:lnTo>
                <a:lnTo>
                  <a:pt x="0" y="853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17145" numCol="1" spcCol="1270" anchor="t" anchorCtr="0">
            <a:noAutofit/>
          </a:bodyPr>
          <a:lstStyle/>
          <a:p>
            <a:pPr marL="57150" lvl="1" indent="-57150" algn="l" defTabSz="311150">
              <a:lnSpc>
                <a:spcPct val="90000"/>
              </a:lnSpc>
              <a:spcBef>
                <a:spcPct val="0"/>
              </a:spcBef>
              <a:spcAft>
                <a:spcPct val="15000"/>
              </a:spcAft>
              <a:buClr>
                <a:schemeClr val="accent1"/>
              </a:buClr>
              <a:buSzPct val="100000"/>
              <a:buFont typeface="Arial" panose="020B0604020202020204" pitchFamily="34" charset="0"/>
              <a:buChar char="•"/>
            </a:pPr>
            <a:endParaRPr lang="en-IE" sz="700" kern="1200">
              <a:solidFill>
                <a:schemeClr val="accent2"/>
              </a:solidFill>
              <a:hlinkClick r:id="rId3"/>
            </a:endParaRPr>
          </a:p>
          <a:p>
            <a:pPr marL="0" lvl="3">
              <a:spcBef>
                <a:spcPts val="600"/>
              </a:spcBef>
              <a:buClr>
                <a:srgbClr val="009DE0"/>
              </a:buClr>
              <a:buNone/>
            </a:pPr>
            <a:r>
              <a:rPr lang="en-US" sz="1200">
                <a:solidFill>
                  <a:schemeClr val="accent2"/>
                </a:solidFill>
                <a:hlinkClick r:id="rId7"/>
              </a:rPr>
              <a:t>Blog announcement</a:t>
            </a:r>
            <a:endParaRPr lang="en-US" sz="1200">
              <a:solidFill>
                <a:schemeClr val="accent2"/>
              </a:solidFill>
            </a:endParaRPr>
          </a:p>
        </p:txBody>
      </p:sp>
      <p:sp>
        <p:nvSpPr>
          <p:cNvPr id="49" name="Rectangle 48">
            <a:extLst>
              <a:ext uri="{FF2B5EF4-FFF2-40B4-BE49-F238E27FC236}">
                <a16:creationId xmlns:a16="http://schemas.microsoft.com/office/drawing/2014/main" id="{ADB8DAC1-DEE9-4754-8473-87A8631B81AB}"/>
              </a:ext>
            </a:extLst>
          </p:cNvPr>
          <p:cNvSpPr/>
          <p:nvPr/>
        </p:nvSpPr>
        <p:spPr>
          <a:xfrm>
            <a:off x="709858" y="1921808"/>
            <a:ext cx="7389591" cy="1571819"/>
          </a:xfrm>
          <a:prstGeom prst="rect">
            <a:avLst/>
          </a:prstGeom>
        </p:spPr>
        <p:txBody>
          <a:bodyPr wrap="square" lIns="0" tIns="46789" rIns="0" bIns="46789">
            <a:spAutoFit/>
          </a:bodyPr>
          <a:lstStyle/>
          <a:p>
            <a:r>
              <a:rPr lang="en-US" sz="1200">
                <a:solidFill>
                  <a:srgbClr val="363E43"/>
                </a:solidFill>
              </a:rPr>
              <a:t>The </a:t>
            </a:r>
            <a:r>
              <a:rPr lang="en-US" sz="1200" u="sng">
                <a:hlinkClick r:id="rId8"/>
              </a:rPr>
              <a:t>SAP Enterprise Support reporting cockpit</a:t>
            </a:r>
            <a:r>
              <a:rPr lang="en-US" sz="1200"/>
              <a:t> </a:t>
            </a:r>
            <a:r>
              <a:rPr lang="en-US" sz="1200">
                <a:solidFill>
                  <a:srgbClr val="363E43"/>
                </a:solidFill>
              </a:rPr>
              <a:t>is an interactive dashboard analyzing and documenting the status of your SAP solution, support services, and achievements based on solution-monitoring capabilities, usage of KPIs, consumption of SAP Enterprise Support offerings, support case status, and other support-relevant metrics.</a:t>
            </a:r>
          </a:p>
          <a:p>
            <a:r>
              <a:rPr lang="en-US" sz="1200">
                <a:solidFill>
                  <a:srgbClr val="363E43"/>
                </a:solidFill>
              </a:rPr>
              <a:t> </a:t>
            </a:r>
          </a:p>
          <a:p>
            <a:r>
              <a:rPr lang="en-US" sz="1200">
                <a:solidFill>
                  <a:srgbClr val="363E43"/>
                </a:solidFill>
              </a:rPr>
              <a:t>You may interact, personalize, and design your SAP Enterprise Support report by adding or removing data sections, statistics, and tables; drill down into detailed views across products, systems, services, incidents, and status. Save your settings as your individual variant or print it as a report. </a:t>
            </a:r>
          </a:p>
        </p:txBody>
      </p:sp>
      <p:grpSp>
        <p:nvGrpSpPr>
          <p:cNvPr id="50" name="Group 49">
            <a:extLst>
              <a:ext uri="{FF2B5EF4-FFF2-40B4-BE49-F238E27FC236}">
                <a16:creationId xmlns:a16="http://schemas.microsoft.com/office/drawing/2014/main" id="{68D101F0-8B73-46D6-B844-014C0B13CA5F}"/>
              </a:ext>
            </a:extLst>
          </p:cNvPr>
          <p:cNvGrpSpPr/>
          <p:nvPr/>
        </p:nvGrpSpPr>
        <p:grpSpPr>
          <a:xfrm>
            <a:off x="3796734" y="3755524"/>
            <a:ext cx="4437837" cy="2763452"/>
            <a:chOff x="5493115" y="2482138"/>
            <a:chExt cx="7256696" cy="4031834"/>
          </a:xfrm>
        </p:grpSpPr>
        <p:pic>
          <p:nvPicPr>
            <p:cNvPr id="51" name="Picture 8">
              <a:extLst>
                <a:ext uri="{FF2B5EF4-FFF2-40B4-BE49-F238E27FC236}">
                  <a16:creationId xmlns:a16="http://schemas.microsoft.com/office/drawing/2014/main" id="{24BC040A-C489-4960-BD01-94E46EC2F6B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3311" y="3462323"/>
              <a:ext cx="3606500" cy="305164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a:extLst>
                <a:ext uri="{FF2B5EF4-FFF2-40B4-BE49-F238E27FC236}">
                  <a16:creationId xmlns:a16="http://schemas.microsoft.com/office/drawing/2014/main" id="{C4F4E24E-DCAA-430A-B4E4-F8766C0BD748}"/>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3115" y="2482138"/>
              <a:ext cx="4321446" cy="3464278"/>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Rectangle 52">
            <a:extLst>
              <a:ext uri="{FF2B5EF4-FFF2-40B4-BE49-F238E27FC236}">
                <a16:creationId xmlns:a16="http://schemas.microsoft.com/office/drawing/2014/main" id="{95DAC0A3-8913-4EAF-B903-B51661055CEB}"/>
              </a:ext>
            </a:extLst>
          </p:cNvPr>
          <p:cNvSpPr/>
          <p:nvPr/>
        </p:nvSpPr>
        <p:spPr>
          <a:xfrm>
            <a:off x="629930" y="3734076"/>
            <a:ext cx="3105394" cy="1754326"/>
          </a:xfrm>
          <a:prstGeom prst="rect">
            <a:avLst/>
          </a:prstGeom>
        </p:spPr>
        <p:txBody>
          <a:bodyPr wrap="square">
            <a:spAutoFit/>
          </a:bodyPr>
          <a:lstStyle/>
          <a:p>
            <a:r>
              <a:rPr lang="en-US" sz="1200" dirty="0">
                <a:solidFill>
                  <a:srgbClr val="363E43"/>
                </a:solidFill>
              </a:rPr>
              <a:t>The SAP Enterprise Support reporting cockpit replaces the PDF-based </a:t>
            </a:r>
            <a:r>
              <a:rPr lang="en-US" sz="1200" dirty="0"/>
              <a:t>SAP Enterprise Support report </a:t>
            </a:r>
            <a:r>
              <a:rPr lang="en-US" sz="1200" dirty="0">
                <a:solidFill>
                  <a:srgbClr val="363E43"/>
                </a:solidFill>
              </a:rPr>
              <a:t>in SAP ONE Support Launchpad.</a:t>
            </a:r>
          </a:p>
          <a:p>
            <a:r>
              <a:rPr lang="en-US" sz="1200" b="1" dirty="0"/>
              <a:t> </a:t>
            </a:r>
            <a:endParaRPr lang="en-US" sz="1200" dirty="0">
              <a:solidFill>
                <a:srgbClr val="363E43"/>
              </a:solidFill>
            </a:endParaRPr>
          </a:p>
          <a:p>
            <a:r>
              <a:rPr lang="en-US" sz="1200" dirty="0">
                <a:solidFill>
                  <a:srgbClr val="363E43"/>
                </a:solidFill>
              </a:rPr>
              <a:t>Please note: You’ll see the data sections for the </a:t>
            </a:r>
            <a:r>
              <a:rPr lang="en-US" sz="1200" dirty="0" err="1">
                <a:solidFill>
                  <a:srgbClr val="363E43"/>
                </a:solidFill>
              </a:rPr>
              <a:t>LOBs</a:t>
            </a:r>
            <a:r>
              <a:rPr lang="en-US" sz="1200" dirty="0">
                <a:solidFill>
                  <a:srgbClr val="363E43"/>
                </a:solidFill>
              </a:rPr>
              <a:t>/installations you are authorized for. For more information please check </a:t>
            </a:r>
            <a:r>
              <a:rPr lang="en-US" sz="1200" u="sng" dirty="0" err="1">
                <a:hlinkClick r:id="rId6"/>
              </a:rPr>
              <a:t>KBA</a:t>
            </a:r>
            <a:r>
              <a:rPr lang="en-US" sz="1200" u="sng" dirty="0">
                <a:hlinkClick r:id="rId6"/>
              </a:rPr>
              <a:t> 2835500</a:t>
            </a:r>
            <a:r>
              <a:rPr lang="en-US" sz="1200" u="sng" dirty="0"/>
              <a:t>.</a:t>
            </a:r>
            <a:endParaRPr lang="en-US" sz="1200" dirty="0"/>
          </a:p>
        </p:txBody>
      </p:sp>
    </p:spTree>
    <p:extLst>
      <p:ext uri="{BB962C8B-B14F-4D97-AF65-F5344CB8AC3E}">
        <p14:creationId xmlns:p14="http://schemas.microsoft.com/office/powerpoint/2010/main" val="272247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7F8C-6D0A-46C5-BAAF-202D2AA61156}"/>
              </a:ext>
            </a:extLst>
          </p:cNvPr>
          <p:cNvSpPr>
            <a:spLocks noGrp="1"/>
          </p:cNvSpPr>
          <p:nvPr>
            <p:ph type="title"/>
          </p:nvPr>
        </p:nvSpPr>
        <p:spPr/>
        <p:txBody>
          <a:bodyPr/>
          <a:lstStyle/>
          <a:p>
            <a:r>
              <a:rPr lang="en-US" dirty="0"/>
              <a:t>Enterprise Support Reporting Cockpit – Sample Portfolio View</a:t>
            </a:r>
          </a:p>
        </p:txBody>
      </p:sp>
      <p:pic>
        <p:nvPicPr>
          <p:cNvPr id="4" name="Picture 3">
            <a:extLst>
              <a:ext uri="{FF2B5EF4-FFF2-40B4-BE49-F238E27FC236}">
                <a16:creationId xmlns:a16="http://schemas.microsoft.com/office/drawing/2014/main" id="{A158AC3B-084B-4CDC-BF82-E7EB4ED49B94}"/>
              </a:ext>
            </a:extLst>
          </p:cNvPr>
          <p:cNvPicPr>
            <a:picLocks noChangeAspect="1"/>
          </p:cNvPicPr>
          <p:nvPr/>
        </p:nvPicPr>
        <p:blipFill>
          <a:blip r:embed="rId2"/>
          <a:stretch>
            <a:fillRect/>
          </a:stretch>
        </p:blipFill>
        <p:spPr>
          <a:xfrm>
            <a:off x="372141" y="1576876"/>
            <a:ext cx="11723910" cy="3792566"/>
          </a:xfrm>
          <a:prstGeom prst="rect">
            <a:avLst/>
          </a:prstGeom>
        </p:spPr>
      </p:pic>
    </p:spTree>
    <p:extLst>
      <p:ext uri="{BB962C8B-B14F-4D97-AF65-F5344CB8AC3E}">
        <p14:creationId xmlns:p14="http://schemas.microsoft.com/office/powerpoint/2010/main" val="3703194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rb5DF5EsTl.1v1ZgYt1Vp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rb5DF5EsTl.1v1ZgYt1Vp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0M9YdGBUQESQai6untLJWQ"/>
</p:tagLst>
</file>

<file path=ppt/theme/theme1.xml><?xml version="1.0" encoding="utf-8"?>
<a:theme xmlns:a="http://schemas.openxmlformats.org/drawingml/2006/main" name="SAP 2021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1_16x9_white" id="{8F1F8818-21F0-CB45-B7AA-E5F78F26728A}" vid="{CA774769-F7C6-FE42-BFFE-773AE41AD9AE}"/>
    </a:ext>
  </a:extLst>
</a:theme>
</file>

<file path=ppt/theme/theme2.xml><?xml version="1.0" encoding="utf-8"?>
<a:theme xmlns:a="http://schemas.openxmlformats.org/drawingml/2006/main" name="SAP 2020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1_16x9_white" id="{8F1F8818-21F0-CB45-B7AA-E5F78F26728A}" vid="{E3CB1B52-612C-7048-9F80-408AFF25DF3C}"/>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Application xmlns="http://www.sap.com/cof/powerpoint/application">
  <Version>2</Version>
  <Revision>2.8.800.96347</Revision>
</Application>
</file>

<file path=customXml/item2.xml><?xml version="1.0" encoding="utf-8"?>
<ct:contentTypeSchema xmlns:ct="http://schemas.microsoft.com/office/2006/metadata/contentType" xmlns:ma="http://schemas.microsoft.com/office/2006/metadata/properties/metaAttributes" ct:_="" ma:_="" ma:contentTypeName="Document" ma:contentTypeID="0x010100615F0F9DCBF1E94796646FCF98A7C072" ma:contentTypeVersion="13" ma:contentTypeDescription="Create a new document." ma:contentTypeScope="" ma:versionID="5b306df2387467d165757eb5a8cdddaa">
  <xsd:schema xmlns:xsd="http://www.w3.org/2001/XMLSchema" xmlns:xs="http://www.w3.org/2001/XMLSchema" xmlns:p="http://schemas.microsoft.com/office/2006/metadata/properties" xmlns:ns2="0e00d59e-b0d2-4e67-be34-67e465b0fbed" xmlns:ns3="47fc58d8-9f4b-4bc8-b278-c3cb6f298023" targetNamespace="http://schemas.microsoft.com/office/2006/metadata/properties" ma:root="true" ma:fieldsID="eebd9c38828bcd412c0ba6e1c1867684" ns2:_="" ns3:_="">
    <xsd:import namespace="0e00d59e-b0d2-4e67-be34-67e465b0fbed"/>
    <xsd:import namespace="47fc58d8-9f4b-4bc8-b278-c3cb6f29802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ResponsibleContact"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00d59e-b0d2-4e67-be34-67e465b0fb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fc58d8-9f4b-4bc8-b278-c3cb6f29802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ResponsibleContact" ma:index="17" nillable="true" ma:displayName="Responsible Contact" ma:format="Dropdown" ma:list="UserInfo" ma:SharePointGroup="0" ma:internalName="Responsible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sponsibleContact xmlns="47fc58d8-9f4b-4bc8-b278-c3cb6f298023">
      <UserInfo>
        <DisplayName/>
        <AccountId xsi:nil="true"/>
        <AccountType/>
      </UserInfo>
    </ResponsibleContact>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B187AD-6ABE-435F-A7C3-CD55B7EA53A7}">
  <ds:schemaRefs>
    <ds:schemaRef ds:uri="http://www.sap.com/cof/powerpoint/application"/>
  </ds:schemaRefs>
</ds:datastoreItem>
</file>

<file path=customXml/itemProps2.xml><?xml version="1.0" encoding="utf-8"?>
<ds:datastoreItem xmlns:ds="http://schemas.openxmlformats.org/officeDocument/2006/customXml" ds:itemID="{81BCDCC1-2FE5-4EAB-8581-E0A673DEEF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00d59e-b0d2-4e67-be34-67e465b0fbed"/>
    <ds:schemaRef ds:uri="47fc58d8-9f4b-4bc8-b278-c3cb6f2980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422F45-04DB-421D-8796-270006657806}">
  <ds:schemaRefs>
    <ds:schemaRef ds:uri="http://purl.org/dc/terms/"/>
    <ds:schemaRef ds:uri="http://schemas.microsoft.com/office/2006/metadata/properties"/>
    <ds:schemaRef ds:uri="http://www.w3.org/XML/1998/namespace"/>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47fc58d8-9f4b-4bc8-b278-c3cb6f298023"/>
    <ds:schemaRef ds:uri="0e00d59e-b0d2-4e67-be34-67e465b0fbed"/>
  </ds:schemaRefs>
</ds:datastoreItem>
</file>

<file path=customXml/itemProps4.xml><?xml version="1.0" encoding="utf-8"?>
<ds:datastoreItem xmlns:ds="http://schemas.openxmlformats.org/officeDocument/2006/customXml" ds:itemID="{291DCB28-1C52-4C0E-804A-6BD2D3F0FB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SAP_2021_16x9_White</Template>
  <TotalTime>844</TotalTime>
  <Words>5343</Words>
  <Application>Microsoft Office PowerPoint</Application>
  <PresentationFormat>Custom</PresentationFormat>
  <Paragraphs>669</Paragraphs>
  <Slides>39</Slides>
  <Notes>30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39</vt:i4>
      </vt:variant>
    </vt:vector>
  </HeadingPairs>
  <TitlesOfParts>
    <vt:vector size="51" baseType="lpstr">
      <vt:lpstr>Arial</vt:lpstr>
      <vt:lpstr>Arial Unicode MS</vt:lpstr>
      <vt:lpstr>BentonSans Book</vt:lpstr>
      <vt:lpstr>Courier New</vt:lpstr>
      <vt:lpstr>Symbol</vt:lpstr>
      <vt:lpstr>Wide Latin</vt:lpstr>
      <vt:lpstr>Wingdings</vt:lpstr>
      <vt:lpstr>Wingdings</vt:lpstr>
      <vt:lpstr>SAP 2021 16x9 white</vt:lpstr>
      <vt:lpstr>SAP 2020 16x9 blue</vt:lpstr>
      <vt:lpstr>think-cell Slide</vt:lpstr>
      <vt:lpstr>CorelPhotoPaint.Image.8</vt:lpstr>
      <vt:lpstr>Are you Missing Out on What’s Yours? Understand and get More Value from your SAP Support Investments</vt:lpstr>
      <vt:lpstr>PowerPoint Presentation</vt:lpstr>
      <vt:lpstr>Collaboration</vt:lpstr>
      <vt:lpstr>GETTING STARTED with Collaboration SAP Customer Interaction Center</vt:lpstr>
      <vt:lpstr>GETTING STARTED with Collaboration Customer Center of Expertise–Overview</vt:lpstr>
      <vt:lpstr>GETTING STARTED with Collaboration Customer Center of Expertise–Lifetime Journey of IT for Business </vt:lpstr>
      <vt:lpstr>GETTING STARTED with Collaboration Customer Center of Expertise–Basic Functions</vt:lpstr>
      <vt:lpstr>GETTING STARTED with Collaboration SAP Enterprise Support reporting cockpit</vt:lpstr>
      <vt:lpstr>Enterprise Support Reporting Cockpit – Sample Portfolio View</vt:lpstr>
      <vt:lpstr>Enterprise Support Reporting Cockpit – Sample On-Premise View</vt:lpstr>
      <vt:lpstr>Enterprise Support Reporting Cockpit – Sample Incident Trend View</vt:lpstr>
      <vt:lpstr>PowerPoint Presentation</vt:lpstr>
      <vt:lpstr>PowerPoint Presentation</vt:lpstr>
      <vt:lpstr>SAP Enterprise Support Value Maps How to register and access value maps </vt:lpstr>
      <vt:lpstr>GETTING STARTED with Collaboration Example: SAP S/4HANA Cloud Value Map Learning Journey</vt:lpstr>
      <vt:lpstr>Empowerment</vt:lpstr>
      <vt:lpstr>GETTING STARTED with Empowerment SAP Enterprise Support Academy–SAP Learning Hub and Newsletter</vt:lpstr>
      <vt:lpstr>GETTING STARTED with Empowerment SAP Enterprise Support Academy–delivery formats</vt:lpstr>
      <vt:lpstr>GETTING STARTED with Empowerment Continuous Quality Checks (CQC)</vt:lpstr>
      <vt:lpstr>Innovation &amp; Value Realization</vt:lpstr>
      <vt:lpstr>PowerPoint Presentation</vt:lpstr>
      <vt:lpstr>Agenda - Quick Wins  Using Your SAP Support Investment to  Research, Plan and Move to SAP S/4HANA </vt:lpstr>
      <vt:lpstr>Application Lifecycle Management  Manage the Lifecycle of Your Landscape</vt:lpstr>
      <vt:lpstr>Co-innovate with SAP on strategic support topics SAP Enterprise Support Advisory Council</vt:lpstr>
      <vt:lpstr>PowerPoint Presentation</vt:lpstr>
      <vt:lpstr>Mission-Critical Support</vt:lpstr>
      <vt:lpstr>How some customers feel before learning about SAP Support  Incident Management Tips and Tricks</vt:lpstr>
      <vt:lpstr>How most customers feel after learning about SAP Support Incident Management Tips and Tricks</vt:lpstr>
      <vt:lpstr>GETTING STARTED with Mission Critical Support Next Generation Support</vt:lpstr>
      <vt:lpstr>Real-time interaction Expert Chat</vt:lpstr>
      <vt:lpstr>Real-time interaction Schedule an Expert</vt:lpstr>
      <vt:lpstr>Real-time interaction Schedule a Manager for high priority incidents</vt:lpstr>
      <vt:lpstr>Product Support Accreditation Self-enablement program for customers and partners for Product Support</vt:lpstr>
      <vt:lpstr>Product Support Accreditation Self-enablement program for customers and partners for Product Support</vt:lpstr>
      <vt:lpstr>GETTING STARTED with Mission-Critical Support Service level agreements</vt:lpstr>
      <vt:lpstr>GETTING STARTED with Mission Critical Support Customer Incident - SAP ONE Support Launchpad</vt:lpstr>
      <vt:lpstr>PowerPoint Presentation</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and Here and Here</dc:title>
  <dc:subject/>
  <dc:creator>SAP SE</dc:creator>
  <cp:keywords>2021/16:9/white</cp:keywords>
  <dc:description/>
  <cp:lastModifiedBy>Mesecher Jr, VerNeil</cp:lastModifiedBy>
  <cp:revision>94</cp:revision>
  <dcterms:created xsi:type="dcterms:W3CDTF">2021-02-22T17:51:16Z</dcterms:created>
  <dcterms:modified xsi:type="dcterms:W3CDTF">2022-08-25T17:00:39Z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0x010100615F0F9DCBF1E94796646FCF98A7C072</vt:lpwstr>
  </property>
</Properties>
</file>