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8" r:id="rId5"/>
    <p:sldId id="296" r:id="rId6"/>
    <p:sldId id="299" r:id="rId7"/>
    <p:sldId id="300" r:id="rId8"/>
    <p:sldId id="301" r:id="rId9"/>
    <p:sldId id="295" r:id="rId10"/>
    <p:sldId id="297" r:id="rId11"/>
    <p:sldId id="298" r:id="rId12"/>
    <p:sldId id="288" r:id="rId13"/>
    <p:sldId id="260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E29"/>
    <a:srgbClr val="00539E"/>
    <a:srgbClr val="6AB83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3E9F9C-8C5A-491D-9B89-4F212F6D73B0}" v="48" dt="2022-12-09T00:26:51.405"/>
    <p1510:client id="{2F6DC726-D5F9-B24F-BFAE-1F2545A0A287}" vWet="4" dt="2022-12-09T00:17:06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6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88A4F-D8AF-4462-99A8-EDDA1CA38228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17D05-443C-4D05-A0A5-ED52E3FFD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92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7D05-443C-4D05-A0A5-ED52E3FFD1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83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7032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15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6445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Serialization – requires track and trace down to the unit of 1.  Not possible without technology – storing and processing tens of billions of records with sub-second response times</a:t>
            </a:r>
          </a:p>
          <a:p>
            <a:r>
              <a:rPr lang="en-US"/>
              <a:t>IoT – if humans are creating data, sensors will created even more data; 43 zetta bytes in the next 5 years.</a:t>
            </a:r>
          </a:p>
          <a:p>
            <a:r>
              <a:rPr lang="en-US"/>
              <a:t>Blockchain – a must to preserve sanctity of records, counter fraudulent activity in a long, cross-border supply chain</a:t>
            </a:r>
          </a:p>
          <a:p>
            <a:r>
              <a:rPr lang="en-US"/>
              <a:t>New-generation therapies such as CRISPR editing and CAR-T; think personalized vaccines….highly controlled processes, that manage potent therapies with very low shelf lives, call for digitized supply chain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E17D05-443C-4D05-A0A5-ED52E3FFD12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82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2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6091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86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DAB8-00CA-F542-A196-F9B5D8F26EF5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-12701"/>
            <a:ext cx="8229600" cy="891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cap="none">
                <a:solidFill>
                  <a:srgbClr val="00539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5616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5BE5B-268D-461F-97E0-3768D186BE72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D0AB-5F55-4EFA-AC03-B7B560489A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83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DAB8-00CA-F542-A196-F9B5D8F26EF5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4A1CA81-01B8-4C41-986D-F49E0088E6A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-12701"/>
            <a:ext cx="8229600" cy="891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cap="none">
                <a:solidFill>
                  <a:srgbClr val="00539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9317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DAB8-00CA-F542-A196-F9B5D8F26EF5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-12701"/>
            <a:ext cx="8229600" cy="891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cap="none">
                <a:solidFill>
                  <a:srgbClr val="00539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771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cap="none">
                <a:solidFill>
                  <a:srgbClr val="00539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DAB8-00CA-F542-A196-F9B5D8F26EF5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9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DAB8-00CA-F542-A196-F9B5D8F26EF5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Placeholder 1"/>
          <p:cNvSpPr txBox="1">
            <a:spLocks/>
          </p:cNvSpPr>
          <p:nvPr userDrawn="1"/>
        </p:nvSpPr>
        <p:spPr>
          <a:xfrm>
            <a:off x="457200" y="-12701"/>
            <a:ext cx="8229600" cy="891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all">
                <a:solidFill>
                  <a:srgbClr val="FF8E2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none">
                <a:solidFill>
                  <a:srgbClr val="00539E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1274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>
                <a:solidFill>
                  <a:srgbClr val="00539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DAB8-00CA-F542-A196-F9B5D8F26EF5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3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DAB8-00CA-F542-A196-F9B5D8F26EF5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-12701"/>
            <a:ext cx="8229600" cy="891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none">
                <a:solidFill>
                  <a:srgbClr val="00539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3983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76326"/>
            <a:ext cx="5111750" cy="35182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DAB8-00CA-F542-A196-F9B5D8F26EF5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-12701"/>
            <a:ext cx="8229600" cy="891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cap="none">
                <a:solidFill>
                  <a:srgbClr val="00539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790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79275"/>
            <a:ext cx="5486400" cy="29462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DAB8-00CA-F542-A196-F9B5D8F26EF5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457200" y="-12701"/>
            <a:ext cx="8229600" cy="891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 cap="all">
                <a:solidFill>
                  <a:srgbClr val="FF8E2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none">
                <a:solidFill>
                  <a:srgbClr val="00539E"/>
                </a:solidFill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8635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2701"/>
            <a:ext cx="8229600" cy="891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2DAB8-00CA-F542-A196-F9B5D8F26EF5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6" name="Picture 5" descr="2016_MASTER_PPT_16-9_v42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32" y="-1"/>
            <a:ext cx="9157906" cy="515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83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 cap="all">
          <a:solidFill>
            <a:srgbClr val="FF8E2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homas.justin@us.ibm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linkedin.com/groups/5071456" TargetMode="External"/><Relationship Id="rId4" Type="http://schemas.openxmlformats.org/officeDocument/2006/relationships/image" Target="../media/image2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16_MASTER_PPT_16-9_v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2" y="10079"/>
            <a:ext cx="9157906" cy="5158954"/>
          </a:xfrm>
          <a:prstGeom prst="rect">
            <a:avLst/>
          </a:prstGeom>
        </p:spPr>
      </p:pic>
      <p:sp>
        <p:nvSpPr>
          <p:cNvPr id="4" name="Text Placeholder 1"/>
          <p:cNvSpPr txBox="1">
            <a:spLocks/>
          </p:cNvSpPr>
          <p:nvPr/>
        </p:nvSpPr>
        <p:spPr>
          <a:xfrm>
            <a:off x="13527" y="2671293"/>
            <a:ext cx="9044682" cy="2126956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Gill Sans MT" charset="0"/>
                <a:ea typeface="MS PGothic" charset="0"/>
                <a:cs typeface="MS PGothic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Gill Sans MT" charset="0"/>
                <a:ea typeface="MS PGothic" charset="0"/>
                <a:cs typeface="MS PGothic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2"/>
                </a:solidFill>
                <a:latin typeface="Gill Sans MT" charset="0"/>
                <a:ea typeface="MS PGothic" charset="0"/>
                <a:cs typeface="MS PGothic" charset="0"/>
              </a:defRPr>
            </a:lvl5pPr>
            <a:lvl6pPr marL="2286000" algn="l" defTabSz="457200" rtl="0" eaLnBrk="1" latinLnBrk="0" hangingPunct="1">
              <a:defRPr sz="2800" kern="1200">
                <a:solidFill>
                  <a:schemeClr val="tx2"/>
                </a:solidFill>
                <a:latin typeface="Gill Sans MT" charset="0"/>
                <a:ea typeface="MS PGothic" charset="0"/>
                <a:cs typeface="MS PGothic" charset="0"/>
              </a:defRPr>
            </a:lvl6pPr>
            <a:lvl7pPr marL="2743200" algn="l" defTabSz="457200" rtl="0" eaLnBrk="1" latinLnBrk="0" hangingPunct="1">
              <a:defRPr sz="2800" kern="1200">
                <a:solidFill>
                  <a:schemeClr val="tx2"/>
                </a:solidFill>
                <a:latin typeface="Gill Sans MT" charset="0"/>
                <a:ea typeface="MS PGothic" charset="0"/>
                <a:cs typeface="MS PGothic" charset="0"/>
              </a:defRPr>
            </a:lvl7pPr>
            <a:lvl8pPr marL="3200400" algn="l" defTabSz="457200" rtl="0" eaLnBrk="1" latinLnBrk="0" hangingPunct="1">
              <a:defRPr sz="2800" kern="1200">
                <a:solidFill>
                  <a:schemeClr val="tx2"/>
                </a:solidFill>
                <a:latin typeface="Gill Sans MT" charset="0"/>
                <a:ea typeface="MS PGothic" charset="0"/>
                <a:cs typeface="MS PGothic" charset="0"/>
              </a:defRPr>
            </a:lvl8pPr>
            <a:lvl9pPr marL="3657600" algn="l" defTabSz="457200" rtl="0" eaLnBrk="1" latinLnBrk="0" hangingPunct="1">
              <a:defRPr sz="2800" kern="1200">
                <a:solidFill>
                  <a:schemeClr val="tx2"/>
                </a:solidFill>
                <a:latin typeface="Gill Sans MT" charset="0"/>
                <a:ea typeface="MS PGothic" charset="0"/>
                <a:cs typeface="MS PGothic" charset="0"/>
              </a:defRPr>
            </a:lvl9pPr>
          </a:lstStyle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DCBAD3-BB97-4E02-A273-40BDC911E1C5}"/>
              </a:ext>
            </a:extLst>
          </p:cNvPr>
          <p:cNvSpPr/>
          <p:nvPr/>
        </p:nvSpPr>
        <p:spPr>
          <a:xfrm>
            <a:off x="372532" y="2589556"/>
            <a:ext cx="859366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3200" b="1"/>
              <a:t>Data Analytics for Pharma </a:t>
            </a:r>
            <a:r>
              <a:rPr lang="en-US" sz="2000" b="1"/>
              <a:t>(Panel Discussion) 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2000" b="1"/>
              <a:t>Panelists: Neeraj Shah (BMS), Amish Patel (J&amp;J), Mandar Paralkar (SAP)</a:t>
            </a:r>
            <a:br>
              <a:rPr lang="en-US" sz="2000"/>
            </a:br>
            <a:b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</a:br>
            <a:r>
              <a:rPr lang="en-US" sz="2000">
                <a:solidFill>
                  <a:schemeClr val="tx1">
                    <a:lumMod val="75000"/>
                    <a:lumOff val="25000"/>
                  </a:schemeClr>
                </a:solidFill>
                <a:cs typeface="Calibri"/>
              </a:rPr>
              <a:t>Moderator: </a:t>
            </a:r>
            <a:r>
              <a:rPr lang="en-US" sz="2000" ker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34" charset="-128"/>
                <a:cs typeface="Calibri"/>
              </a:rPr>
              <a:t>Thomas Justin</a:t>
            </a:r>
            <a:br>
              <a:rPr lang="en-US" kern="0">
                <a:ea typeface="Arial Unicode MS" pitchFamily="34" charset="-128"/>
                <a:cs typeface="Arial Unicode MS" pitchFamily="34" charset="-128"/>
              </a:rPr>
            </a:br>
            <a:r>
              <a:rPr lang="en-US" kern="0">
                <a:ea typeface="Arial Unicode MS" pitchFamily="34" charset="-128"/>
                <a:cs typeface="Arial Unicode MS" pitchFamily="34" charset="-128"/>
              </a:rPr>
              <a:t>09 December 2022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9239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Follow Us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988383"/>
            <a:ext cx="9144000" cy="147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607"/>
              </a:lnSpc>
            </a:pPr>
            <a:r>
              <a:rPr lang="en-US" b="1">
                <a:latin typeface="Calibri"/>
                <a:cs typeface="Calibri"/>
              </a:rPr>
              <a:t>Thank you for your time</a:t>
            </a:r>
          </a:p>
          <a:p>
            <a:pPr>
              <a:lnSpc>
                <a:spcPts val="1607"/>
              </a:lnSpc>
            </a:pPr>
            <a:endParaRPr lang="en-US" sz="4000" b="1">
              <a:latin typeface="Calibri"/>
              <a:cs typeface="Calibri"/>
            </a:endParaRPr>
          </a:p>
          <a:p>
            <a:pPr>
              <a:lnSpc>
                <a:spcPts val="1607"/>
              </a:lnSpc>
            </a:pPr>
            <a:br>
              <a:rPr lang="en-US" sz="4000" b="1">
                <a:latin typeface="Calibri"/>
                <a:cs typeface="Calibri"/>
              </a:rPr>
            </a:br>
            <a:r>
              <a:rPr lang="en-US" sz="2800">
                <a:latin typeface="Calibri"/>
                <a:cs typeface="Calibri"/>
              </a:rPr>
              <a:t>Follow us on           at @ASUG365</a:t>
            </a:r>
          </a:p>
        </p:txBody>
      </p:sp>
      <p:pic>
        <p:nvPicPr>
          <p:cNvPr id="9" name="Picture 8" descr="TWITTER_BLACK_CIRCLE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460" y="2571734"/>
            <a:ext cx="692200" cy="6922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344752" y="3545876"/>
            <a:ext cx="6487181" cy="0"/>
          </a:xfrm>
          <a:prstGeom prst="line">
            <a:avLst/>
          </a:prstGeom>
          <a:ln>
            <a:solidFill>
              <a:srgbClr val="6AB8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344752" y="1599854"/>
            <a:ext cx="6487181" cy="0"/>
          </a:xfrm>
          <a:prstGeom prst="line">
            <a:avLst/>
          </a:prstGeom>
          <a:ln>
            <a:solidFill>
              <a:srgbClr val="6AB8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910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830412" y="1075590"/>
            <a:ext cx="2352929" cy="645928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C000"/>
                </a:solidFill>
              </a:rPr>
              <a:t>NEERAJ SHAH</a:t>
            </a:r>
          </a:p>
          <a:p>
            <a:pPr algn="ctr"/>
            <a:r>
              <a:rPr lang="en-US" b="1">
                <a:solidFill>
                  <a:srgbClr val="FFC000"/>
                </a:solidFill>
              </a:rPr>
              <a:t>Clinical Trials Lead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3401311" y="1077294"/>
            <a:ext cx="2352929" cy="645928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C000"/>
                </a:solidFill>
              </a:rPr>
              <a:t>AMISH PATEL</a:t>
            </a:r>
          </a:p>
          <a:p>
            <a:pPr algn="ctr"/>
            <a:r>
              <a:rPr lang="en-US" b="1" err="1">
                <a:solidFill>
                  <a:srgbClr val="FFC000"/>
                </a:solidFill>
              </a:rPr>
              <a:t>SC,Technology</a:t>
            </a:r>
            <a:r>
              <a:rPr lang="en-US" b="1">
                <a:solidFill>
                  <a:srgbClr val="FFC000"/>
                </a:solidFill>
              </a:rPr>
              <a:t> Leader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5931271" y="1078998"/>
            <a:ext cx="2352929" cy="645928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C000"/>
                </a:solidFill>
              </a:rPr>
              <a:t>MANDAR PARALKAR,</a:t>
            </a:r>
          </a:p>
          <a:p>
            <a:pPr algn="ctr"/>
            <a:r>
              <a:rPr lang="en-US" b="1">
                <a:solidFill>
                  <a:srgbClr val="FFC000"/>
                </a:solidFill>
              </a:rPr>
              <a:t>Head, Global LS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190643-B63B-4FA1-83DB-F9C820F9DC5B}"/>
              </a:ext>
            </a:extLst>
          </p:cNvPr>
          <p:cNvSpPr txBox="1">
            <a:spLocks/>
          </p:cNvSpPr>
          <p:nvPr/>
        </p:nvSpPr>
        <p:spPr>
          <a:xfrm>
            <a:off x="505045" y="294257"/>
            <a:ext cx="7349756" cy="5988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>
                <a:ln w="0"/>
                <a:solidFill>
                  <a:srgbClr val="0070C0"/>
                </a:solidFill>
              </a:rPr>
              <a:t>Our panelists:</a:t>
            </a:r>
            <a:endParaRPr lang="en-US" sz="3000">
              <a:ln w="0"/>
              <a:solidFill>
                <a:srgbClr val="0070C0"/>
              </a:solidFill>
              <a:latin typeface="Copperplate Gothic Bold" panose="020E0705020206020404" pitchFamily="34" charset="0"/>
            </a:endParaRPr>
          </a:p>
        </p:txBody>
      </p:sp>
      <p:pic>
        <p:nvPicPr>
          <p:cNvPr id="17" name="Picture 2" descr="2016_Mandar_Paralkar">
            <a:extLst>
              <a:ext uri="{FF2B5EF4-FFF2-40B4-BE49-F238E27FC236}">
                <a16:creationId xmlns:a16="http://schemas.microsoft.com/office/drawing/2014/main" id="{87419F04-8D20-4640-BFD2-3A0C93379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418" y="1979499"/>
            <a:ext cx="1321520" cy="132152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8A42644-A7FC-A355-1520-217819A6DA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3939364" y="1956843"/>
            <a:ext cx="1325880" cy="1325880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C6B0B4-696F-0827-892E-29186A94E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3083" y="3400862"/>
            <a:ext cx="1108335" cy="576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9B56FC-AB23-8B2B-A693-F8604FB8EF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8184" y="3431682"/>
            <a:ext cx="1281930" cy="5280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9D86AD-643F-7270-93D9-748A1BA708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7215" y="3378782"/>
            <a:ext cx="1293071" cy="6465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08651EC-2F9E-8082-F463-F68DF66E2F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6062" y="1903972"/>
            <a:ext cx="1697433" cy="169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2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03" y="378571"/>
            <a:ext cx="8387673" cy="553854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0AB00"/>
                </a:solidFill>
              </a:rPr>
              <a:t>BMS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6420CB7-2918-5DF7-7173-DBF125AC8E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662691"/>
              </p:ext>
            </p:extLst>
          </p:nvPr>
        </p:nvGraphicFramePr>
        <p:xfrm>
          <a:off x="1876044" y="1098652"/>
          <a:ext cx="4953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952951" imgH="3429000" progId="Acrobat.Document.DC">
                  <p:embed/>
                </p:oleObj>
              </mc:Choice>
              <mc:Fallback>
                <p:oleObj name="Acrobat Document" r:id="rId3" imgW="4952951" imgH="3429000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6420CB7-2918-5DF7-7173-DBF125AC8E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6044" y="1098652"/>
                        <a:ext cx="4953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5165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03" y="378571"/>
            <a:ext cx="8387673" cy="553854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0AB00"/>
                </a:solidFill>
              </a:rPr>
              <a:t>JNJ</a:t>
            </a:r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3E92D7FE-4591-C73D-842F-B678474101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766640"/>
              </p:ext>
            </p:extLst>
          </p:nvPr>
        </p:nvGraphicFramePr>
        <p:xfrm>
          <a:off x="916838" y="1040130"/>
          <a:ext cx="6096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3" imgW="6096296" imgH="3429229" progId="PowerPoint.Show.12">
                  <p:embed/>
                </p:oleObj>
              </mc:Choice>
              <mc:Fallback>
                <p:oleObj name="Presentation" r:id="rId3" imgW="6096296" imgH="3429229" progId="PowerPoint.Show.12">
                  <p:embed/>
                  <p:pic>
                    <p:nvPicPr>
                      <p:cNvPr id="3" name="Object 2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3E92D7FE-4591-C73D-842F-B678474101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6838" y="1040130"/>
                        <a:ext cx="6096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6707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03" y="378571"/>
            <a:ext cx="8387673" cy="553854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F0AB00"/>
                </a:solidFill>
              </a:rPr>
              <a:t>SAP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1399541-81D3-93A5-27B0-20BC1004D3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671178"/>
              </p:ext>
            </p:extLst>
          </p:nvPr>
        </p:nvGraphicFramePr>
        <p:xfrm>
          <a:off x="1762125" y="241402"/>
          <a:ext cx="3992194" cy="5166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3886052" imgH="5028936" progId="Acrobat.Document.DC">
                  <p:embed/>
                </p:oleObj>
              </mc:Choice>
              <mc:Fallback>
                <p:oleObj name="Acrobat Document" r:id="rId3" imgW="3886052" imgH="5028936" progId="Acrobat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1399541-81D3-93A5-27B0-20BC1004D3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2125" y="241402"/>
                        <a:ext cx="3992194" cy="5166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3751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flipH="1">
            <a:off x="4489598" y="893136"/>
            <a:ext cx="7975" cy="3691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001002" y="310453"/>
            <a:ext cx="41147" cy="1353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05045" y="294257"/>
            <a:ext cx="7349756" cy="5988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>
                <a:ln w="0"/>
                <a:solidFill>
                  <a:srgbClr val="0070C0"/>
                </a:solidFill>
              </a:rPr>
              <a:t>Analytics in Pharma</a:t>
            </a:r>
            <a:endParaRPr lang="en-US" sz="3000">
              <a:ln w="0"/>
              <a:solidFill>
                <a:srgbClr val="0070C0"/>
              </a:solidFill>
            </a:endParaRPr>
          </a:p>
        </p:txBody>
      </p:sp>
      <p:sp>
        <p:nvSpPr>
          <p:cNvPr id="4" name="Rectangle: Rounded Corners 3"/>
          <p:cNvSpPr/>
          <p:nvPr/>
        </p:nvSpPr>
        <p:spPr>
          <a:xfrm>
            <a:off x="4698553" y="1087714"/>
            <a:ext cx="3786233" cy="1376385"/>
          </a:xfrm>
          <a:prstGeom prst="round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>
                <a:solidFill>
                  <a:schemeClr val="tx1"/>
                </a:solidFill>
              </a:rPr>
              <a:t>DATA SOURCES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505045" y="1087714"/>
            <a:ext cx="3786233" cy="13763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>
                <a:ln w="0"/>
                <a:solidFill>
                  <a:schemeClr val="tx1"/>
                </a:solidFill>
              </a:rPr>
              <a:t>PROCESS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510361" y="3048882"/>
            <a:ext cx="3786233" cy="1376385"/>
          </a:xfrm>
          <a:prstGeom prst="roundRect">
            <a:avLst/>
          </a:prstGeom>
          <a:solidFill>
            <a:srgbClr val="FFC0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>
                <a:solidFill>
                  <a:schemeClr val="tx1"/>
                </a:solidFill>
              </a:rPr>
              <a:t>BUSINESS USE CASES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4703869" y="3030016"/>
            <a:ext cx="3786233" cy="137638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>
                <a:ln w="0"/>
                <a:solidFill>
                  <a:schemeClr val="tx1"/>
                </a:solidFill>
              </a:rPr>
              <a:t>TECHNOLOGY/ARCHITECTURE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10360" y="2759146"/>
            <a:ext cx="8149859" cy="79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4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76E08-BA8A-4817-9578-4C118A886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03" y="314310"/>
            <a:ext cx="8387673" cy="405449"/>
          </a:xfrm>
        </p:spPr>
        <p:txBody>
          <a:bodyPr>
            <a:normAutofit fontScale="90000"/>
          </a:bodyPr>
          <a:lstStyle/>
          <a:p>
            <a:r>
              <a:rPr lang="en-US">
                <a:latin typeface="BentonSans Bold" panose="02000803000000020004" pitchFamily="2" charset="0"/>
              </a:rPr>
              <a:t>Simplified Architecture</a:t>
            </a: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59BDC5CD-E572-C97E-8E88-4B812A0EF513}"/>
              </a:ext>
            </a:extLst>
          </p:cNvPr>
          <p:cNvSpPr/>
          <p:nvPr/>
        </p:nvSpPr>
        <p:spPr>
          <a:xfrm>
            <a:off x="3475680" y="821720"/>
            <a:ext cx="1859739" cy="907268"/>
          </a:xfrm>
          <a:custGeom>
            <a:avLst/>
            <a:gdLst>
              <a:gd name="connsiteX0" fmla="*/ 2557961 w 2995127"/>
              <a:gd name="connsiteY0" fmla="*/ 506742 h 1140072"/>
              <a:gd name="connsiteX1" fmla="*/ 2313883 w 2995127"/>
              <a:gd name="connsiteY1" fmla="*/ 258369 h 1140072"/>
              <a:gd name="connsiteX2" fmla="*/ 1848508 w 2995127"/>
              <a:gd name="connsiteY2" fmla="*/ 197294 h 1140072"/>
              <a:gd name="connsiteX3" fmla="*/ 1268968 w 2995127"/>
              <a:gd name="connsiteY3" fmla="*/ 0 h 1140072"/>
              <a:gd name="connsiteX4" fmla="*/ 1109699 w 2995127"/>
              <a:gd name="connsiteY4" fmla="*/ 11849 h 1140072"/>
              <a:gd name="connsiteX5" fmla="*/ 582491 w 2995127"/>
              <a:gd name="connsiteY5" fmla="*/ 378423 h 1140072"/>
              <a:gd name="connsiteX6" fmla="*/ 117115 w 2995127"/>
              <a:gd name="connsiteY6" fmla="*/ 529075 h 1140072"/>
              <a:gd name="connsiteX7" fmla="*/ 55217 w 2995127"/>
              <a:gd name="connsiteY7" fmla="*/ 920201 h 1140072"/>
              <a:gd name="connsiteX8" fmla="*/ 566154 w 2995127"/>
              <a:gd name="connsiteY8" fmla="*/ 1138037 h 1140072"/>
              <a:gd name="connsiteX9" fmla="*/ 803723 w 2995127"/>
              <a:gd name="connsiteY9" fmla="*/ 1138037 h 1140072"/>
              <a:gd name="connsiteX10" fmla="*/ 1204206 w 2995127"/>
              <a:gd name="connsiteY10" fmla="*/ 1138647 h 1140072"/>
              <a:gd name="connsiteX11" fmla="*/ 1204206 w 2995127"/>
              <a:gd name="connsiteY11" fmla="*/ 1097931 h 1140072"/>
              <a:gd name="connsiteX12" fmla="*/ 803756 w 2995127"/>
              <a:gd name="connsiteY12" fmla="*/ 1097320 h 1140072"/>
              <a:gd name="connsiteX13" fmla="*/ 568171 w 2995127"/>
              <a:gd name="connsiteY13" fmla="*/ 1097320 h 1140072"/>
              <a:gd name="connsiteX14" fmla="*/ 114707 w 2995127"/>
              <a:gd name="connsiteY14" fmla="*/ 903609 h 1140072"/>
              <a:gd name="connsiteX15" fmla="*/ 169510 w 2995127"/>
              <a:gd name="connsiteY15" fmla="*/ 553261 h 1140072"/>
              <a:gd name="connsiteX16" fmla="*/ 584769 w 2995127"/>
              <a:gd name="connsiteY16" fmla="*/ 419140 h 1140072"/>
              <a:gd name="connsiteX17" fmla="*/ 638824 w 2995127"/>
              <a:gd name="connsiteY17" fmla="*/ 417938 h 1140072"/>
              <a:gd name="connsiteX18" fmla="*/ 646830 w 2995127"/>
              <a:gd name="connsiteY18" fmla="*/ 384469 h 1140072"/>
              <a:gd name="connsiteX19" fmla="*/ 1124962 w 2995127"/>
              <a:gd name="connsiteY19" fmla="*/ 51487 h 1140072"/>
              <a:gd name="connsiteX20" fmla="*/ 1268968 w 2995127"/>
              <a:gd name="connsiteY20" fmla="*/ 40717 h 1140072"/>
              <a:gd name="connsiteX21" fmla="*/ 1793964 w 2995127"/>
              <a:gd name="connsiteY21" fmla="*/ 219444 h 1140072"/>
              <a:gd name="connsiteX22" fmla="*/ 1818047 w 2995127"/>
              <a:gd name="connsiteY22" fmla="*/ 242510 h 1140072"/>
              <a:gd name="connsiteX23" fmla="*/ 1861232 w 2995127"/>
              <a:gd name="connsiteY23" fmla="*/ 237094 h 1140072"/>
              <a:gd name="connsiteX24" fmla="*/ 2275644 w 2995127"/>
              <a:gd name="connsiteY24" fmla="*/ 291227 h 1140072"/>
              <a:gd name="connsiteX25" fmla="*/ 2493687 w 2995127"/>
              <a:gd name="connsiteY25" fmla="*/ 513277 h 1140072"/>
              <a:gd name="connsiteX26" fmla="*/ 2501335 w 2995127"/>
              <a:gd name="connsiteY26" fmla="*/ 542573 h 1140072"/>
              <a:gd name="connsiteX27" fmla="*/ 2548263 w 2995127"/>
              <a:gd name="connsiteY27" fmla="*/ 546970 h 1140072"/>
              <a:gd name="connsiteX28" fmla="*/ 2925829 w 2995127"/>
              <a:gd name="connsiteY28" fmla="*/ 860568 h 1140072"/>
              <a:gd name="connsiteX29" fmla="*/ 2499383 w 2995127"/>
              <a:gd name="connsiteY29" fmla="*/ 1099356 h 1140072"/>
              <a:gd name="connsiteX30" fmla="*/ 2154419 w 2995127"/>
              <a:gd name="connsiteY30" fmla="*/ 1099356 h 1140072"/>
              <a:gd name="connsiteX31" fmla="*/ 1789929 w 2995127"/>
              <a:gd name="connsiteY31" fmla="*/ 1098806 h 1140072"/>
              <a:gd name="connsiteX32" fmla="*/ 1789929 w 2995127"/>
              <a:gd name="connsiteY32" fmla="*/ 1139523 h 1140072"/>
              <a:gd name="connsiteX33" fmla="*/ 2154419 w 2995127"/>
              <a:gd name="connsiteY33" fmla="*/ 1140073 h 1140072"/>
              <a:gd name="connsiteX34" fmla="*/ 2499383 w 2995127"/>
              <a:gd name="connsiteY34" fmla="*/ 1140073 h 1140072"/>
              <a:gd name="connsiteX35" fmla="*/ 2994956 w 2995127"/>
              <a:gd name="connsiteY35" fmla="*/ 813690 h 1140072"/>
              <a:gd name="connsiteX36" fmla="*/ 2557961 w 2995127"/>
              <a:gd name="connsiteY36" fmla="*/ 506742 h 114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95127" h="1140072">
                <a:moveTo>
                  <a:pt x="2557961" y="506742"/>
                </a:moveTo>
                <a:cubicBezTo>
                  <a:pt x="2532066" y="407073"/>
                  <a:pt x="2444354" y="317820"/>
                  <a:pt x="2313883" y="258369"/>
                </a:cubicBezTo>
                <a:cubicBezTo>
                  <a:pt x="2178612" y="199089"/>
                  <a:pt x="2010455" y="177021"/>
                  <a:pt x="1848508" y="197294"/>
                </a:cubicBezTo>
                <a:cubicBezTo>
                  <a:pt x="1720812" y="74640"/>
                  <a:pt x="1502951" y="472"/>
                  <a:pt x="1268968" y="0"/>
                </a:cubicBezTo>
                <a:cubicBezTo>
                  <a:pt x="1215317" y="-6"/>
                  <a:pt x="1161854" y="3970"/>
                  <a:pt x="1109699" y="11849"/>
                </a:cubicBezTo>
                <a:cubicBezTo>
                  <a:pt x="832469" y="56963"/>
                  <a:pt x="625012" y="201209"/>
                  <a:pt x="582491" y="378423"/>
                </a:cubicBezTo>
                <a:cubicBezTo>
                  <a:pt x="399100" y="382441"/>
                  <a:pt x="228276" y="437741"/>
                  <a:pt x="117115" y="529075"/>
                </a:cubicBezTo>
                <a:cubicBezTo>
                  <a:pt x="-12839" y="643382"/>
                  <a:pt x="-36387" y="792173"/>
                  <a:pt x="55217" y="920201"/>
                </a:cubicBezTo>
                <a:cubicBezTo>
                  <a:pt x="148519" y="1046074"/>
                  <a:pt x="344758" y="1129741"/>
                  <a:pt x="566154" y="1138037"/>
                </a:cubicBezTo>
                <a:lnTo>
                  <a:pt x="803723" y="1138037"/>
                </a:lnTo>
                <a:lnTo>
                  <a:pt x="1204206" y="1138647"/>
                </a:lnTo>
                <a:lnTo>
                  <a:pt x="1204206" y="1097931"/>
                </a:lnTo>
                <a:lnTo>
                  <a:pt x="803756" y="1097320"/>
                </a:lnTo>
                <a:lnTo>
                  <a:pt x="568171" y="1097320"/>
                </a:lnTo>
                <a:cubicBezTo>
                  <a:pt x="371760" y="1089492"/>
                  <a:pt x="197851" y="1015202"/>
                  <a:pt x="114707" y="903609"/>
                </a:cubicBezTo>
                <a:cubicBezTo>
                  <a:pt x="33170" y="788928"/>
                  <a:pt x="53983" y="655878"/>
                  <a:pt x="169510" y="553261"/>
                </a:cubicBezTo>
                <a:cubicBezTo>
                  <a:pt x="269172" y="472159"/>
                  <a:pt x="421360" y="423006"/>
                  <a:pt x="584769" y="419140"/>
                </a:cubicBezTo>
                <a:lnTo>
                  <a:pt x="638824" y="417938"/>
                </a:lnTo>
                <a:lnTo>
                  <a:pt x="646830" y="384469"/>
                </a:lnTo>
                <a:cubicBezTo>
                  <a:pt x="684831" y="223475"/>
                  <a:pt x="873142" y="92332"/>
                  <a:pt x="1124962" y="51487"/>
                </a:cubicBezTo>
                <a:cubicBezTo>
                  <a:pt x="1172115" y="44349"/>
                  <a:pt x="1220455" y="40735"/>
                  <a:pt x="1268968" y="40717"/>
                </a:cubicBezTo>
                <a:cubicBezTo>
                  <a:pt x="1481076" y="40786"/>
                  <a:pt x="1678691" y="108063"/>
                  <a:pt x="1793964" y="219444"/>
                </a:cubicBezTo>
                <a:lnTo>
                  <a:pt x="1818047" y="242510"/>
                </a:lnTo>
                <a:lnTo>
                  <a:pt x="1861232" y="237094"/>
                </a:lnTo>
                <a:cubicBezTo>
                  <a:pt x="2005391" y="219055"/>
                  <a:pt x="2155073" y="238607"/>
                  <a:pt x="2275644" y="291227"/>
                </a:cubicBezTo>
                <a:cubicBezTo>
                  <a:pt x="2391988" y="344534"/>
                  <a:pt x="2470272" y="424260"/>
                  <a:pt x="2493687" y="513277"/>
                </a:cubicBezTo>
                <a:lnTo>
                  <a:pt x="2501335" y="542573"/>
                </a:lnTo>
                <a:lnTo>
                  <a:pt x="2548263" y="546970"/>
                </a:lnTo>
                <a:cubicBezTo>
                  <a:pt x="2790955" y="568345"/>
                  <a:pt x="2959997" y="708746"/>
                  <a:pt x="2925829" y="860568"/>
                </a:cubicBezTo>
                <a:cubicBezTo>
                  <a:pt x="2895681" y="994534"/>
                  <a:pt x="2715551" y="1095396"/>
                  <a:pt x="2499383" y="1099356"/>
                </a:cubicBezTo>
                <a:lnTo>
                  <a:pt x="2154419" y="1099356"/>
                </a:lnTo>
                <a:lnTo>
                  <a:pt x="1789929" y="1098806"/>
                </a:lnTo>
                <a:lnTo>
                  <a:pt x="1789929" y="1139523"/>
                </a:lnTo>
                <a:lnTo>
                  <a:pt x="2154419" y="1140073"/>
                </a:lnTo>
                <a:lnTo>
                  <a:pt x="2499383" y="1140073"/>
                </a:lnTo>
                <a:cubicBezTo>
                  <a:pt x="2780304" y="1135553"/>
                  <a:pt x="3002180" y="989426"/>
                  <a:pt x="2994956" y="813690"/>
                </a:cubicBezTo>
                <a:cubicBezTo>
                  <a:pt x="2988570" y="658367"/>
                  <a:pt x="2803859" y="528623"/>
                  <a:pt x="2557961" y="506742"/>
                </a:cubicBezTo>
                <a:close/>
              </a:path>
            </a:pathLst>
          </a:custGeom>
          <a:solidFill>
            <a:srgbClr val="0070C0"/>
          </a:solidFill>
          <a:ln w="32544" cap="flat">
            <a:solidFill>
              <a:srgbClr val="0070C0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5725DA69-948F-BEEE-47B2-BBF311061A63}"/>
              </a:ext>
            </a:extLst>
          </p:cNvPr>
          <p:cNvSpPr/>
          <p:nvPr/>
        </p:nvSpPr>
        <p:spPr>
          <a:xfrm>
            <a:off x="4217402" y="1911184"/>
            <a:ext cx="376295" cy="508335"/>
          </a:xfrm>
          <a:custGeom>
            <a:avLst/>
            <a:gdLst>
              <a:gd name="connsiteX0" fmla="*/ 543708 w 1022329"/>
              <a:gd name="connsiteY0" fmla="*/ 883841 h 883841"/>
              <a:gd name="connsiteX1" fmla="*/ 543708 w 1022329"/>
              <a:gd name="connsiteY1" fmla="*/ 78421 h 883841"/>
              <a:gd name="connsiteX2" fmla="*/ 544037 w 1022329"/>
              <a:gd name="connsiteY2" fmla="*/ 78219 h 883841"/>
              <a:gd name="connsiteX3" fmla="*/ 544262 w 1022329"/>
              <a:gd name="connsiteY3" fmla="*/ 78278 h 883841"/>
              <a:gd name="connsiteX4" fmla="*/ 976313 w 1022329"/>
              <a:gd name="connsiteY4" fmla="*/ 348557 h 883841"/>
              <a:gd name="connsiteX5" fmla="*/ 1022329 w 1022329"/>
              <a:gd name="connsiteY5" fmla="*/ 319770 h 883841"/>
              <a:gd name="connsiteX6" fmla="*/ 511165 w 1022329"/>
              <a:gd name="connsiteY6" fmla="*/ 0 h 883841"/>
              <a:gd name="connsiteX7" fmla="*/ 0 w 1022329"/>
              <a:gd name="connsiteY7" fmla="*/ 319770 h 883841"/>
              <a:gd name="connsiteX8" fmla="*/ 46017 w 1022329"/>
              <a:gd name="connsiteY8" fmla="*/ 348557 h 883841"/>
              <a:gd name="connsiteX9" fmla="*/ 478068 w 1022329"/>
              <a:gd name="connsiteY9" fmla="*/ 78278 h 883841"/>
              <a:gd name="connsiteX10" fmla="*/ 478527 w 1022329"/>
              <a:gd name="connsiteY10" fmla="*/ 78280 h 883841"/>
              <a:gd name="connsiteX11" fmla="*/ 478621 w 1022329"/>
              <a:gd name="connsiteY11" fmla="*/ 78421 h 883841"/>
              <a:gd name="connsiteX12" fmla="*/ 478621 w 1022329"/>
              <a:gd name="connsiteY12" fmla="*/ 883841 h 88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22329" h="883841">
                <a:moveTo>
                  <a:pt x="543708" y="883841"/>
                </a:moveTo>
                <a:lnTo>
                  <a:pt x="543708" y="78421"/>
                </a:lnTo>
                <a:cubicBezTo>
                  <a:pt x="543712" y="78309"/>
                  <a:pt x="543858" y="78219"/>
                  <a:pt x="544037" y="78219"/>
                </a:cubicBezTo>
                <a:cubicBezTo>
                  <a:pt x="544122" y="78221"/>
                  <a:pt x="544203" y="78242"/>
                  <a:pt x="544262" y="78278"/>
                </a:cubicBezTo>
                <a:lnTo>
                  <a:pt x="976313" y="348557"/>
                </a:lnTo>
                <a:lnTo>
                  <a:pt x="1022329" y="319770"/>
                </a:lnTo>
                <a:lnTo>
                  <a:pt x="511165" y="0"/>
                </a:lnTo>
                <a:lnTo>
                  <a:pt x="0" y="319770"/>
                </a:lnTo>
                <a:lnTo>
                  <a:pt x="46017" y="348557"/>
                </a:lnTo>
                <a:lnTo>
                  <a:pt x="478068" y="78278"/>
                </a:lnTo>
                <a:cubicBezTo>
                  <a:pt x="478195" y="78199"/>
                  <a:pt x="478403" y="78201"/>
                  <a:pt x="478527" y="78280"/>
                </a:cubicBezTo>
                <a:cubicBezTo>
                  <a:pt x="478585" y="78319"/>
                  <a:pt x="478621" y="78368"/>
                  <a:pt x="478621" y="78421"/>
                </a:cubicBezTo>
                <a:lnTo>
                  <a:pt x="478621" y="883841"/>
                </a:lnTo>
                <a:close/>
              </a:path>
            </a:pathLst>
          </a:custGeom>
          <a:solidFill>
            <a:srgbClr val="0070C0"/>
          </a:solidFill>
          <a:ln w="32544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16" name="Graphic 115" descr="Syncing cloud outline">
            <a:extLst>
              <a:ext uri="{FF2B5EF4-FFF2-40B4-BE49-F238E27FC236}">
                <a16:creationId xmlns:a16="http://schemas.microsoft.com/office/drawing/2014/main" id="{047B53B5-DCCD-1057-53A6-EEFB9855E9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47852" y="2253993"/>
            <a:ext cx="997980" cy="991055"/>
          </a:xfrm>
          <a:prstGeom prst="rect">
            <a:avLst/>
          </a:prstGeom>
        </p:spPr>
      </p:pic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EC663DBB-E113-F504-1A76-2B8C5F00DE6C}"/>
              </a:ext>
            </a:extLst>
          </p:cNvPr>
          <p:cNvCxnSpPr/>
          <p:nvPr/>
        </p:nvCxnSpPr>
        <p:spPr>
          <a:xfrm>
            <a:off x="3848100" y="3086100"/>
            <a:ext cx="0" cy="4572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1040B55E-C171-797B-378C-7AF4F36EDC4D}"/>
              </a:ext>
            </a:extLst>
          </p:cNvPr>
          <p:cNvCxnSpPr/>
          <p:nvPr/>
        </p:nvCxnSpPr>
        <p:spPr>
          <a:xfrm>
            <a:off x="4264660" y="3086100"/>
            <a:ext cx="0" cy="4572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27C722B9-3EF3-58FB-1629-FC9FC73233CA}"/>
              </a:ext>
            </a:extLst>
          </p:cNvPr>
          <p:cNvCxnSpPr/>
          <p:nvPr/>
        </p:nvCxnSpPr>
        <p:spPr>
          <a:xfrm>
            <a:off x="4610100" y="3086100"/>
            <a:ext cx="0" cy="4572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EAC3F928-D529-B8EB-7287-CC143C5BBD23}"/>
              </a:ext>
            </a:extLst>
          </p:cNvPr>
          <p:cNvCxnSpPr/>
          <p:nvPr/>
        </p:nvCxnSpPr>
        <p:spPr>
          <a:xfrm>
            <a:off x="4930140" y="3086100"/>
            <a:ext cx="0" cy="4572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09A36796-DDCB-CB57-EB85-8C13E760D7D0}"/>
              </a:ext>
            </a:extLst>
          </p:cNvPr>
          <p:cNvCxnSpPr/>
          <p:nvPr/>
        </p:nvCxnSpPr>
        <p:spPr>
          <a:xfrm>
            <a:off x="5219700" y="3086100"/>
            <a:ext cx="0" cy="4572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" name="Content Placeholder 8" descr="Inpatient outline">
            <a:extLst>
              <a:ext uri="{FF2B5EF4-FFF2-40B4-BE49-F238E27FC236}">
                <a16:creationId xmlns:a16="http://schemas.microsoft.com/office/drawing/2014/main" id="{9C229AF3-3F8A-6CC4-00B1-7377197B94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97546" y="3886199"/>
            <a:ext cx="914400" cy="914400"/>
          </a:xfrm>
          <a:prstGeom prst="rect">
            <a:avLst/>
          </a:prstGeom>
        </p:spPr>
      </p:pic>
      <p:pic>
        <p:nvPicPr>
          <p:cNvPr id="123" name="Graphic 122" descr="Hospital outline">
            <a:extLst>
              <a:ext uri="{FF2B5EF4-FFF2-40B4-BE49-F238E27FC236}">
                <a16:creationId xmlns:a16="http://schemas.microsoft.com/office/drawing/2014/main" id="{685A4578-C84B-986B-77D7-1CB75128AD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08362" y="3866465"/>
            <a:ext cx="914400" cy="914400"/>
          </a:xfrm>
          <a:prstGeom prst="rect">
            <a:avLst/>
          </a:prstGeom>
        </p:spPr>
      </p:pic>
      <p:pic>
        <p:nvPicPr>
          <p:cNvPr id="124" name="Graphic 123" descr="Medicine outline">
            <a:extLst>
              <a:ext uri="{FF2B5EF4-FFF2-40B4-BE49-F238E27FC236}">
                <a16:creationId xmlns:a16="http://schemas.microsoft.com/office/drawing/2014/main" id="{86ADB7D3-A33B-38EA-D922-908C6E16C0D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24387" y="3956241"/>
            <a:ext cx="914400" cy="914400"/>
          </a:xfrm>
          <a:prstGeom prst="rect">
            <a:avLst/>
          </a:prstGeom>
        </p:spPr>
      </p:pic>
      <p:pic>
        <p:nvPicPr>
          <p:cNvPr id="125" name="Graphic 124" descr="Database outline">
            <a:extLst>
              <a:ext uri="{FF2B5EF4-FFF2-40B4-BE49-F238E27FC236}">
                <a16:creationId xmlns:a16="http://schemas.microsoft.com/office/drawing/2014/main" id="{7FAED929-C144-8A89-399C-16612AEE6E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54504" y="3866465"/>
            <a:ext cx="914400" cy="914400"/>
          </a:xfrm>
          <a:prstGeom prst="rect">
            <a:avLst/>
          </a:prstGeom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id="{21F1736B-6490-EF05-0F9A-2FCB4A536B0D}"/>
              </a:ext>
            </a:extLst>
          </p:cNvPr>
          <p:cNvSpPr/>
          <p:nvPr/>
        </p:nvSpPr>
        <p:spPr>
          <a:xfrm>
            <a:off x="2877748" y="3543299"/>
            <a:ext cx="3090027" cy="1333500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2F826A10-B97D-30F7-C00E-E4E2B626E98A}"/>
              </a:ext>
            </a:extLst>
          </p:cNvPr>
          <p:cNvSpPr txBox="1"/>
          <p:nvPr/>
        </p:nvSpPr>
        <p:spPr>
          <a:xfrm>
            <a:off x="540327" y="972059"/>
            <a:ext cx="1662545" cy="461665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u="sng"/>
              <a:t>User Interface:</a:t>
            </a:r>
            <a:r>
              <a:rPr lang="en-US" sz="1200"/>
              <a:t> SAP Analytics Cloud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291A420B-65F0-D889-1EDD-44E731229AFC}"/>
              </a:ext>
            </a:extLst>
          </p:cNvPr>
          <p:cNvSpPr txBox="1"/>
          <p:nvPr/>
        </p:nvSpPr>
        <p:spPr>
          <a:xfrm>
            <a:off x="585933" y="2553415"/>
            <a:ext cx="1177636" cy="461665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u="sng"/>
              <a:t>Integration:</a:t>
            </a:r>
            <a:r>
              <a:rPr lang="en-US" sz="1200"/>
              <a:t> API processing layer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B533CE2E-6250-7D58-E2C9-4D101ADA99B5}"/>
              </a:ext>
            </a:extLst>
          </p:cNvPr>
          <p:cNvSpPr txBox="1"/>
          <p:nvPr/>
        </p:nvSpPr>
        <p:spPr>
          <a:xfrm>
            <a:off x="578429" y="3855553"/>
            <a:ext cx="1662545" cy="646331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u="sng"/>
              <a:t>Source Systems:</a:t>
            </a:r>
            <a:r>
              <a:rPr lang="en-US" sz="1200"/>
              <a:t> SAP ERP, other ERP, other internal &amp; external data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9EC737A-B95D-D78B-F111-BA9D57CF11D1}"/>
              </a:ext>
            </a:extLst>
          </p:cNvPr>
          <p:cNvSpPr txBox="1"/>
          <p:nvPr/>
        </p:nvSpPr>
        <p:spPr>
          <a:xfrm>
            <a:off x="6246875" y="972059"/>
            <a:ext cx="2212848" cy="64633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u="sng"/>
              <a:t>Business Use Cases:</a:t>
            </a:r>
            <a:r>
              <a:rPr lang="en-US" sz="1200"/>
              <a:t> Analytics Cloud provides business users huge data accessibility to data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D40316EB-125B-D769-993F-95054914C214}"/>
              </a:ext>
            </a:extLst>
          </p:cNvPr>
          <p:cNvSpPr txBox="1"/>
          <p:nvPr/>
        </p:nvSpPr>
        <p:spPr>
          <a:xfrm>
            <a:off x="6372734" y="2553415"/>
            <a:ext cx="1567434" cy="646331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u="sng"/>
              <a:t>IT supported:</a:t>
            </a:r>
            <a:r>
              <a:rPr lang="en-US" sz="1200"/>
              <a:t> Built and supported by internal or external IT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00CEE6C5-1E7C-1886-A73A-9C3B243A996F}"/>
              </a:ext>
            </a:extLst>
          </p:cNvPr>
          <p:cNvSpPr txBox="1"/>
          <p:nvPr/>
        </p:nvSpPr>
        <p:spPr>
          <a:xfrm>
            <a:off x="6284977" y="3855553"/>
            <a:ext cx="2212848" cy="646331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u="sng"/>
              <a:t>Under contract:</a:t>
            </a:r>
            <a:r>
              <a:rPr lang="en-US" sz="1200"/>
              <a:t> For external data sources; ideally APIs are provided</a:t>
            </a:r>
          </a:p>
        </p:txBody>
      </p:sp>
      <p:pic>
        <p:nvPicPr>
          <p:cNvPr id="134" name="Picture 133">
            <a:extLst>
              <a:ext uri="{FF2B5EF4-FFF2-40B4-BE49-F238E27FC236}">
                <a16:creationId xmlns:a16="http://schemas.microsoft.com/office/drawing/2014/main" id="{32473A3E-85B0-77BD-41D4-D8A4DE14F8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65146" y="1129455"/>
            <a:ext cx="832708" cy="43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37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903" y="378571"/>
            <a:ext cx="8387673" cy="553854"/>
          </a:xfrm>
        </p:spPr>
        <p:txBody>
          <a:bodyPr>
            <a:normAutofit fontScale="90000"/>
          </a:bodyPr>
          <a:lstStyle/>
          <a:p>
            <a:r>
              <a:rPr lang="en-US"/>
              <a:t>Questions</a:t>
            </a:r>
            <a:endParaRPr lang="en-US">
              <a:solidFill>
                <a:srgbClr val="F0AB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03248D-E937-1706-1E15-63F5352E62A6}"/>
              </a:ext>
            </a:extLst>
          </p:cNvPr>
          <p:cNvSpPr txBox="1"/>
          <p:nvPr/>
        </p:nvSpPr>
        <p:spPr>
          <a:xfrm>
            <a:off x="550333" y="1244600"/>
            <a:ext cx="63119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analytics mean to you? – </a:t>
            </a: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three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trends and what do you see as future? </a:t>
            </a: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BMS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J&amp;J is managing their demand for data analytics – </a:t>
            </a: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J&amp;J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challenges faced by industries in terms of developing the analytical platform, the related data and the quality of the data? </a:t>
            </a:r>
            <a:r>
              <a:rPr lang="en-US" sz="18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SAP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963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/>
              <a:t>Questions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909569-39D1-4F31-9538-08E444EDE835}"/>
              </a:ext>
            </a:extLst>
          </p:cNvPr>
          <p:cNvSpPr txBox="1"/>
          <p:nvPr/>
        </p:nvSpPr>
        <p:spPr>
          <a:xfrm>
            <a:off x="398477" y="3025662"/>
            <a:ext cx="30735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Thomas Justin, IBM,</a:t>
            </a:r>
            <a:br>
              <a:rPr lang="en-US"/>
            </a:br>
            <a:r>
              <a:rPr lang="en-US"/>
              <a:t>NJ </a:t>
            </a:r>
            <a:r>
              <a:rPr lang="en-US" kern="0">
                <a:ea typeface="Arial Unicode MS" pitchFamily="34" charset="-128"/>
              </a:rPr>
              <a:t>ASUG Chapter Chair</a:t>
            </a:r>
            <a:endParaRPr lang="en-US" kern="0">
              <a:ea typeface="Arial Unicode MS" pitchFamily="34" charset="-128"/>
              <a:cs typeface="Arial Unicode MS" pitchFamily="34" charset="-128"/>
            </a:endParaRPr>
          </a:p>
          <a:p>
            <a:endParaRPr lang="en-US"/>
          </a:p>
          <a:p>
            <a:endParaRPr lang="en-US"/>
          </a:p>
          <a:p>
            <a:r>
              <a:rPr lang="en-US"/>
              <a:t>E : </a:t>
            </a:r>
            <a:r>
              <a:rPr lang="en-US">
                <a:hlinkClick r:id="rId3"/>
              </a:rPr>
              <a:t>Thomas.justin@us.ibm.com</a:t>
            </a:r>
            <a:endParaRPr lang="en-US"/>
          </a:p>
          <a:p>
            <a:r>
              <a:rPr lang="en-US"/>
              <a:t>T : +1 (484) 250-9451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81DF551-E338-470C-AE60-43815218AC1A}"/>
              </a:ext>
            </a:extLst>
          </p:cNvPr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7104" y="632059"/>
            <a:ext cx="3849792" cy="198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9754F6-903E-407A-32A7-6DFF6409CA35}"/>
              </a:ext>
            </a:extLst>
          </p:cNvPr>
          <p:cNvSpPr txBox="1"/>
          <p:nvPr/>
        </p:nvSpPr>
        <p:spPr>
          <a:xfrm>
            <a:off x="2876531" y="3330190"/>
            <a:ext cx="4579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sng">
                <a:solidFill>
                  <a:srgbClr val="0000FF"/>
                </a:solidFill>
                <a:effectLst/>
                <a:latin typeface="Segoe UI" panose="020B0502040204020203" pitchFamily="34" charset="0"/>
                <a:hlinkClick r:id="rId5"/>
              </a:rPr>
              <a:t>https://www.linkedin.com/groups/5071456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92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Url xmlns="http://schemas.microsoft.com/sharepoint/v3" xsi:nil="true"/>
    <ShowRepairView xmlns="http://schemas.microsoft.com/sharepoint/v3" xsi:nil="true"/>
    <ShowCombineView xmlns="http://schemas.microsoft.com/sharepoint/v3" xsi:nil="true"/>
    <xd_ProgID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Form" ma:contentTypeID="0x0101010030D68946024C6245883AF8E1FC15C63F" ma:contentTypeVersion="2" ma:contentTypeDescription="Fill out this form." ma:contentTypeScope="" ma:versionID="9aa2d65f585f8e2ff6c75eae3b3482e5">
  <xsd:schema xmlns:xsd="http://www.w3.org/2001/XMLSchema" xmlns:xs="http://www.w3.org/2001/XMLSchema" xmlns:p="http://schemas.microsoft.com/office/2006/metadata/properties" xmlns:ns1="http://schemas.microsoft.com/sharepoint/v3" xmlns:ns2="b3f260fd-56fe-41d3-b8a4-60879706fd2e" targetNamespace="http://schemas.microsoft.com/office/2006/metadata/properties" ma:root="true" ma:fieldsID="66675d09bb9f1ff69036dadd8a4b19c2" ns1:_="" ns2:_="">
    <xsd:import namespace="http://schemas.microsoft.com/sharepoint/v3"/>
    <xsd:import namespace="b3f260fd-56fe-41d3-b8a4-60879706fd2e"/>
    <xsd:element name="properties">
      <xsd:complexType>
        <xsd:sequence>
          <xsd:element name="documentManagement">
            <xsd:complexType>
              <xsd:all>
                <xsd:element ref="ns1:ShowCombineView" minOccurs="0"/>
                <xsd:element ref="ns1:ShowRepairView" minOccurs="0"/>
                <xsd:element ref="ns1:TemplateUrl" minOccurs="0"/>
                <xsd:element ref="ns1:xd_ProgID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ShowCombineView" ma:index="8" nillable="true" ma:displayName="Show Combine View" ma:hidden="true" ma:internalName="ShowCombineView">
      <xsd:simpleType>
        <xsd:restriction base="dms:Text"/>
      </xsd:simpleType>
    </xsd:element>
    <xsd:element name="ShowRepairView" ma:index="10" nillable="true" ma:displayName="Show Repair View" ma:hidden="true" ma:internalName="ShowRepairView">
      <xsd:simpleType>
        <xsd:restriction base="dms:Text"/>
      </xsd:simpleType>
    </xsd:element>
    <xsd:element name="TemplateUrl" ma:index="11" nillable="true" ma:displayName="Template Link" ma:hidden="true" ma:internalName="TemplateUrl">
      <xsd:simpleType>
        <xsd:restriction base="dms:Text"/>
      </xsd:simpleType>
    </xsd:element>
    <xsd:element name="xd_ProgID" ma:index="12" nillable="true" ma:displayName="HTML File Link" ma:hidden="true" ma:internalName="xd_ProgID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f260fd-56fe-41d3-b8a4-60879706fd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E966E6-BB74-49D0-BF6E-3A00BF1B5E73}">
  <ds:schemaRefs>
    <ds:schemaRef ds:uri="b3f260fd-56fe-41d3-b8a4-60879706fd2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73518F0-45FB-4163-880E-55C43CFA8AC2}">
  <ds:schemaRefs>
    <ds:schemaRef ds:uri="b3f260fd-56fe-41d3-b8a4-60879706fd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1694F64-5B96-4EBC-BC2F-12E7A399BE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</Words>
  <Application>Microsoft Office PowerPoint</Application>
  <PresentationFormat>On-screen Show (16:9)</PresentationFormat>
  <Paragraphs>52</Paragraphs>
  <Slides>10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BentonSans Bold</vt:lpstr>
      <vt:lpstr>Calibri</vt:lpstr>
      <vt:lpstr>Copperplate Gothic Bold</vt:lpstr>
      <vt:lpstr>Segoe UI</vt:lpstr>
      <vt:lpstr>Office Theme</vt:lpstr>
      <vt:lpstr>Acrobat Document</vt:lpstr>
      <vt:lpstr>Presentation</vt:lpstr>
      <vt:lpstr>PowerPoint Presentation</vt:lpstr>
      <vt:lpstr>PowerPoint Presentation</vt:lpstr>
      <vt:lpstr>BMS</vt:lpstr>
      <vt:lpstr>JNJ</vt:lpstr>
      <vt:lpstr>SAP</vt:lpstr>
      <vt:lpstr>PowerPoint Presentation</vt:lpstr>
      <vt:lpstr>Simplified Architecture</vt:lpstr>
      <vt:lpstr>Questions</vt:lpstr>
      <vt:lpstr>Questions ?</vt:lpstr>
      <vt:lpstr>Follow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Chad Schrader</dc:creator>
  <cp:lastModifiedBy>Thomas Justin</cp:lastModifiedBy>
  <cp:revision>1</cp:revision>
  <cp:lastPrinted>2018-06-20T14:03:57Z</cp:lastPrinted>
  <dcterms:created xsi:type="dcterms:W3CDTF">2016-01-20T17:46:55Z</dcterms:created>
  <dcterms:modified xsi:type="dcterms:W3CDTF">2022-12-09T00:26:51Z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0x0101010030D68946024C6245883AF8E1FC15C63F</vt:lpwstr>
  </property>
  <property fmtid="{D5CDD505-2E9C-101B-9397-08002B2CF9AE}" pid="3" name="_NewReviewCycle">
    <vt:lpwstr/>
  </property>
</Properties>
</file>