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3" r:id="rId1"/>
    <p:sldMasterId id="2147483716" r:id="rId2"/>
  </p:sldMasterIdLst>
  <p:notesMasterIdLst>
    <p:notesMasterId r:id="rId18"/>
  </p:notesMasterIdLst>
  <p:handoutMasterIdLst>
    <p:handoutMasterId r:id="rId19"/>
  </p:handoutMasterIdLst>
  <p:sldIdLst>
    <p:sldId id="273" r:id="rId3"/>
    <p:sldId id="2145708000" r:id="rId4"/>
    <p:sldId id="2145707915" r:id="rId5"/>
    <p:sldId id="2145708110" r:id="rId6"/>
    <p:sldId id="2145708102" r:id="rId7"/>
    <p:sldId id="2145708199" r:id="rId8"/>
    <p:sldId id="2145708200" r:id="rId9"/>
    <p:sldId id="2145708201" r:id="rId10"/>
    <p:sldId id="2145708193" r:id="rId11"/>
    <p:sldId id="2145708101" r:id="rId12"/>
    <p:sldId id="2145708103" r:id="rId13"/>
    <p:sldId id="2145708094" r:id="rId14"/>
    <p:sldId id="2145708095" r:id="rId15"/>
    <p:sldId id="2145708096" r:id="rId16"/>
    <p:sldId id="2145707999" r:id="rId17"/>
  </p:sldIdLst>
  <p:sldSz cx="12192000" cy="6858000"/>
  <p:notesSz cx="6858000" cy="9144000"/>
  <p:embeddedFontLs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Lato Black" panose="020F0502020204030203" pitchFamily="34" charset="0"/>
      <p:bold r:id="rId24"/>
      <p:italic r:id="rId25"/>
      <p:boldItalic r:id="rId26"/>
    </p:embeddedFont>
    <p:embeddedFont>
      <p:font typeface="Lato Heavy" panose="020B0604020202020204" charset="0"/>
      <p:regular r:id="rId27"/>
      <p:bold r:id="rId28"/>
      <p:italic r:id="rId29"/>
      <p:boldItalic r:id="rId30"/>
    </p:embeddedFont>
    <p:embeddedFont>
      <p:font typeface="Lato Light" panose="020F0502020204030203" pitchFamily="34" charset="0"/>
      <p:regular r:id="rId31"/>
      <p:italic r:id="rId32"/>
    </p:embeddedFont>
    <p:embeddedFont>
      <p:font typeface="Noto Sans Symbols" panose="020B0604020202020204" charset="0"/>
      <p:regular r:id="rId33"/>
      <p:bold r:id="rId34"/>
      <p:italic r:id="rId35"/>
      <p:boldItalic r:id="rId36"/>
    </p:embeddedFont>
    <p:embeddedFont>
      <p:font typeface="Poppins" panose="00000500000000000000" pitchFamily="2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14DD2B9-49FB-E267-8AA8-E6D3950FB3E7}" name="Carmen Del Pino" initials="CDP" userId="S::carmen.delpino@bizbraintech.com::722416e1-3e58-40f2-8780-cc95d409c14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42A4"/>
    <a:srgbClr val="23A3BC"/>
    <a:srgbClr val="C4D944"/>
    <a:srgbClr val="1BA4DF"/>
    <a:srgbClr val="5299FF"/>
    <a:srgbClr val="FF9900"/>
    <a:srgbClr val="FF6600"/>
    <a:srgbClr val="767574"/>
    <a:srgbClr val="29D79D"/>
    <a:srgbClr val="56F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00" autoAdjust="0"/>
    <p:restoredTop sz="96247" autoAdjust="0"/>
  </p:normalViewPr>
  <p:slideViewPr>
    <p:cSldViewPr snapToGrid="0">
      <p:cViewPr varScale="1">
        <p:scale>
          <a:sx n="73" d="100"/>
          <a:sy n="73" d="100"/>
        </p:scale>
        <p:origin x="8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0" Type="http://schemas.openxmlformats.org/officeDocument/2006/relationships/font" Target="fonts/font1.fntdata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2C9AD0-C013-2D12-446F-77262C4992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D641C5-79A3-2EE3-3D16-D848B19D5B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29C17-FD16-4E57-8D4E-3F0EBC95EE2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5401A-4270-73E4-7D73-46B649DA0D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08504-3680-F977-1920-CC75A99298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0A572-DA29-4759-8B43-A61DF3FCB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6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B51A5-CB18-4625-BBCB-E29EFA332B14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3984B-E69F-4DA8-A05D-E7C62820F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89" name="Google Shape;489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60" name="Google Shape;2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17250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92" name="Google Shape;2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8718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6" name="Google Shape;31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8515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7" name="Google Shape;32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8736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42" name="Google Shape;34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4064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1828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277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6" name="Google Shape;18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1930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0B340-979E-9B7D-F1A7-49E000E47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B3F737-578A-B235-5B1C-7712AD567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E9B466-B7EE-0028-85C3-1321A48103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4254F-52C8-45EE-1D55-75412E9479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3984B-E69F-4DA8-A05D-E7C62820F6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20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79" name="Google Shape;2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0989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3" name="Google Shape;85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6337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4180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0333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3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08567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6777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757377"/>
            <a:ext cx="12192000" cy="4224069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0" y="2066330"/>
            <a:ext cx="6634459" cy="921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6" name="Google Shape;549;p10">
            <a:extLst>
              <a:ext uri="{FF2B5EF4-FFF2-40B4-BE49-F238E27FC236}">
                <a16:creationId xmlns:a16="http://schemas.microsoft.com/office/drawing/2014/main" id="{C625B9B9-C70B-16AB-4DE7-FBEF9671E93A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292751" y="6247134"/>
            <a:ext cx="587379" cy="338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798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5 RV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4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1" y="1785668"/>
            <a:ext cx="4891926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1EE171AC-9E83-7909-4789-1E6B3798A539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4424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6 RV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4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0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sp>
        <p:nvSpPr>
          <p:cNvPr id="8" name="Google Shape;17;p13">
            <a:extLst>
              <a:ext uri="{FF2B5EF4-FFF2-40B4-BE49-F238E27FC236}">
                <a16:creationId xmlns:a16="http://schemas.microsoft.com/office/drawing/2014/main" id="{CCEA0EDA-BFC3-218B-4C9C-60EFB476949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162726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592255C0-96D8-26FE-B860-58B003378F4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765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lear Content RV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4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pic>
        <p:nvPicPr>
          <p:cNvPr id="6" name="Google Shape;26;p14">
            <a:extLst>
              <a:ext uri="{FF2B5EF4-FFF2-40B4-BE49-F238E27FC236}">
                <a16:creationId xmlns:a16="http://schemas.microsoft.com/office/drawing/2014/main" id="{A982B221-FE1C-62E1-5307-906115E572C1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527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5 Biztrai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rgbClr val="9D42A4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1" y="1785668"/>
            <a:ext cx="4891926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1EE171AC-9E83-7909-4789-1E6B3798A539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8162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6 Biztrai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rgbClr val="9D42A4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0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sp>
        <p:nvSpPr>
          <p:cNvPr id="8" name="Google Shape;17;p13">
            <a:extLst>
              <a:ext uri="{FF2B5EF4-FFF2-40B4-BE49-F238E27FC236}">
                <a16:creationId xmlns:a16="http://schemas.microsoft.com/office/drawing/2014/main" id="{CCEA0EDA-BFC3-218B-4C9C-60EFB476949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162726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592255C0-96D8-26FE-B860-58B003378F4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148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lear Content Biztrai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rgbClr val="9D42A4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pic>
        <p:nvPicPr>
          <p:cNvPr id="6" name="Google Shape;26;p14">
            <a:extLst>
              <a:ext uri="{FF2B5EF4-FFF2-40B4-BE49-F238E27FC236}">
                <a16:creationId xmlns:a16="http://schemas.microsoft.com/office/drawing/2014/main" id="{A982B221-FE1C-62E1-5307-906115E572C1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684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5 RVR S/OP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1" y="1785668"/>
            <a:ext cx="4891926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1EE171AC-9E83-7909-4789-1E6B3798A539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023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6 RVR S/OP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0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sp>
        <p:nvSpPr>
          <p:cNvPr id="8" name="Google Shape;17;p13">
            <a:extLst>
              <a:ext uri="{FF2B5EF4-FFF2-40B4-BE49-F238E27FC236}">
                <a16:creationId xmlns:a16="http://schemas.microsoft.com/office/drawing/2014/main" id="{CCEA0EDA-BFC3-218B-4C9C-60EFB476949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162726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592255C0-96D8-26FE-B860-58B003378F4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342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lear Content RVR S/OP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pic>
        <p:nvPicPr>
          <p:cNvPr id="6" name="Google Shape;26;p14">
            <a:extLst>
              <a:ext uri="{FF2B5EF4-FFF2-40B4-BE49-F238E27FC236}">
                <a16:creationId xmlns:a16="http://schemas.microsoft.com/office/drawing/2014/main" id="{A982B221-FE1C-62E1-5307-906115E572C1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73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5 IBP Demand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6">
                    <a:lumMod val="75000"/>
                  </a:schemeClr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1" y="1785668"/>
            <a:ext cx="4891926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1EE171AC-9E83-7909-4789-1E6B3798A539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173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userDrawn="1">
  <p:cSld name="Content 0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60AAA7-DE1A-4BD4-3937-7105BB9936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2A8729-558A-2E0A-8DCD-C09C6F28D465}"/>
              </a:ext>
            </a:extLst>
          </p:cNvPr>
          <p:cNvSpPr/>
          <p:nvPr userDrawn="1"/>
        </p:nvSpPr>
        <p:spPr>
          <a:xfrm>
            <a:off x="0" y="1488789"/>
            <a:ext cx="12192000" cy="4713603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08567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7058" y="1885174"/>
            <a:ext cx="4339833" cy="38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3" name="Google Shape;26;p14">
            <a:extLst>
              <a:ext uri="{FF2B5EF4-FFF2-40B4-BE49-F238E27FC236}">
                <a16:creationId xmlns:a16="http://schemas.microsoft.com/office/drawing/2014/main" id="{D3247D0F-B663-142B-6FC2-622D9D3E3467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72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6 IBP Demand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6">
                    <a:lumMod val="75000"/>
                  </a:schemeClr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0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sp>
        <p:nvSpPr>
          <p:cNvPr id="8" name="Google Shape;17;p13">
            <a:extLst>
              <a:ext uri="{FF2B5EF4-FFF2-40B4-BE49-F238E27FC236}">
                <a16:creationId xmlns:a16="http://schemas.microsoft.com/office/drawing/2014/main" id="{CCEA0EDA-BFC3-218B-4C9C-60EFB476949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162726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592255C0-96D8-26FE-B860-58B003378F4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366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lear Content IBP Demand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6">
                    <a:lumMod val="75000"/>
                  </a:schemeClr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pic>
        <p:nvPicPr>
          <p:cNvPr id="6" name="Google Shape;26;p14">
            <a:extLst>
              <a:ext uri="{FF2B5EF4-FFF2-40B4-BE49-F238E27FC236}">
                <a16:creationId xmlns:a16="http://schemas.microsoft.com/office/drawing/2014/main" id="{A982B221-FE1C-62E1-5307-906115E572C1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163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5 Planner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1" y="1785668"/>
            <a:ext cx="4891926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1EE171AC-9E83-7909-4789-1E6B3798A539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628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6 Planner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0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sp>
        <p:nvSpPr>
          <p:cNvPr id="8" name="Google Shape;17;p13">
            <a:extLst>
              <a:ext uri="{FF2B5EF4-FFF2-40B4-BE49-F238E27FC236}">
                <a16:creationId xmlns:a16="http://schemas.microsoft.com/office/drawing/2014/main" id="{CCEA0EDA-BFC3-218B-4C9C-60EFB476949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162726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592255C0-96D8-26FE-B860-58B003378F4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5259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lear Content Planner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pic>
        <p:nvPicPr>
          <p:cNvPr id="6" name="Google Shape;26;p14">
            <a:extLst>
              <a:ext uri="{FF2B5EF4-FFF2-40B4-BE49-F238E27FC236}">
                <a16:creationId xmlns:a16="http://schemas.microsoft.com/office/drawing/2014/main" id="{A982B221-FE1C-62E1-5307-906115E572C1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3980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5 Bluepr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5">
                    <a:lumMod val="75000"/>
                    <a:lumOff val="25000"/>
                  </a:schemeClr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1" y="1785668"/>
            <a:ext cx="4891926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1EE171AC-9E83-7909-4789-1E6B3798A539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67185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6 Bluepr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5">
                    <a:lumMod val="75000"/>
                    <a:lumOff val="25000"/>
                  </a:schemeClr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0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sp>
        <p:nvSpPr>
          <p:cNvPr id="8" name="Google Shape;17;p13">
            <a:extLst>
              <a:ext uri="{FF2B5EF4-FFF2-40B4-BE49-F238E27FC236}">
                <a16:creationId xmlns:a16="http://schemas.microsoft.com/office/drawing/2014/main" id="{CCEA0EDA-BFC3-218B-4C9C-60EFB476949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162726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592255C0-96D8-26FE-B860-58B003378F4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83533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lear Content Bluepr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5">
                    <a:lumMod val="75000"/>
                    <a:lumOff val="25000"/>
                  </a:schemeClr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pic>
        <p:nvPicPr>
          <p:cNvPr id="6" name="Google Shape;26;p14">
            <a:extLst>
              <a:ext uri="{FF2B5EF4-FFF2-40B4-BE49-F238E27FC236}">
                <a16:creationId xmlns:a16="http://schemas.microsoft.com/office/drawing/2014/main" id="{A982B221-FE1C-62E1-5307-906115E572C1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94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5 Supply Respons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rgbClr val="00B05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1" y="1785668"/>
            <a:ext cx="4891926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1EE171AC-9E83-7909-4789-1E6B3798A539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51020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6 Supply Respons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rgbClr val="00B05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0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sp>
        <p:nvSpPr>
          <p:cNvPr id="8" name="Google Shape;17;p13">
            <a:extLst>
              <a:ext uri="{FF2B5EF4-FFF2-40B4-BE49-F238E27FC236}">
                <a16:creationId xmlns:a16="http://schemas.microsoft.com/office/drawing/2014/main" id="{CCEA0EDA-BFC3-218B-4C9C-60EFB476949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162726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592255C0-96D8-26FE-B860-58B003378F4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1101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60AAA7-DE1A-4BD4-3937-7105BB9936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2A8729-558A-2E0A-8DCD-C09C6F28D465}"/>
              </a:ext>
            </a:extLst>
          </p:cNvPr>
          <p:cNvSpPr/>
          <p:nvPr userDrawn="1"/>
        </p:nvSpPr>
        <p:spPr>
          <a:xfrm>
            <a:off x="0" y="1641441"/>
            <a:ext cx="12192000" cy="4517819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08567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7058" y="1885174"/>
            <a:ext cx="5021319" cy="38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sp>
        <p:nvSpPr>
          <p:cNvPr id="6" name="Google Shape;17;p13">
            <a:extLst>
              <a:ext uri="{FF2B5EF4-FFF2-40B4-BE49-F238E27FC236}">
                <a16:creationId xmlns:a16="http://schemas.microsoft.com/office/drawing/2014/main" id="{DCA1BDA7-AEEC-7B24-5142-B1145B8DAB23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847964" y="1885174"/>
            <a:ext cx="5021319" cy="38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11" name="Google Shape;26;p14">
            <a:extLst>
              <a:ext uri="{FF2B5EF4-FFF2-40B4-BE49-F238E27FC236}">
                <a16:creationId xmlns:a16="http://schemas.microsoft.com/office/drawing/2014/main" id="{9EE165FF-7377-B2CE-4090-1022ACC210A6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8807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lear Content Supply Respons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rgbClr val="00B05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pic>
        <p:nvPicPr>
          <p:cNvPr id="6" name="Google Shape;26;p14">
            <a:extLst>
              <a:ext uri="{FF2B5EF4-FFF2-40B4-BE49-F238E27FC236}">
                <a16:creationId xmlns:a16="http://schemas.microsoft.com/office/drawing/2014/main" id="{A982B221-FE1C-62E1-5307-906115E572C1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222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5 Inventor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2">
                    <a:lumMod val="50000"/>
                  </a:schemeClr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1" y="1785668"/>
            <a:ext cx="4891926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1EE171AC-9E83-7909-4789-1E6B3798A539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063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6 Inventor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2">
                    <a:lumMod val="50000"/>
                  </a:schemeClr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0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sp>
        <p:nvSpPr>
          <p:cNvPr id="8" name="Google Shape;17;p13">
            <a:extLst>
              <a:ext uri="{FF2B5EF4-FFF2-40B4-BE49-F238E27FC236}">
                <a16:creationId xmlns:a16="http://schemas.microsoft.com/office/drawing/2014/main" id="{CCEA0EDA-BFC3-218B-4C9C-60EFB476949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162726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592255C0-96D8-26FE-B860-58B003378F4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91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lear Content Inventor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2">
                    <a:lumMod val="50000"/>
                  </a:schemeClr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pic>
        <p:nvPicPr>
          <p:cNvPr id="6" name="Google Shape;26;p14">
            <a:extLst>
              <a:ext uri="{FF2B5EF4-FFF2-40B4-BE49-F238E27FC236}">
                <a16:creationId xmlns:a16="http://schemas.microsoft.com/office/drawing/2014/main" id="{A982B221-FE1C-62E1-5307-906115E572C1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108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5 Control Tow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rgbClr val="FF66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1" y="1785668"/>
            <a:ext cx="4891926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1EE171AC-9E83-7909-4789-1E6B3798A539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4237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6 Control Tow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rgbClr val="FF66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0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sp>
        <p:nvSpPr>
          <p:cNvPr id="8" name="Google Shape;17;p13">
            <a:extLst>
              <a:ext uri="{FF2B5EF4-FFF2-40B4-BE49-F238E27FC236}">
                <a16:creationId xmlns:a16="http://schemas.microsoft.com/office/drawing/2014/main" id="{CCEA0EDA-BFC3-218B-4C9C-60EFB476949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162726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592255C0-96D8-26FE-B860-58B003378F4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8651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lear Content Control Tow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rgbClr val="FF66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pic>
        <p:nvPicPr>
          <p:cNvPr id="6" name="Google Shape;26;p14">
            <a:extLst>
              <a:ext uri="{FF2B5EF4-FFF2-40B4-BE49-F238E27FC236}">
                <a16:creationId xmlns:a16="http://schemas.microsoft.com/office/drawing/2014/main" id="{A982B221-FE1C-62E1-5307-906115E572C1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4666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5 Ariba SCC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rgbClr val="29D79D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1" y="1785668"/>
            <a:ext cx="4891926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1EE171AC-9E83-7909-4789-1E6B3798A539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3775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6 Ariba CC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rgbClr val="29D79D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0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sp>
        <p:nvSpPr>
          <p:cNvPr id="8" name="Google Shape;17;p13">
            <a:extLst>
              <a:ext uri="{FF2B5EF4-FFF2-40B4-BE49-F238E27FC236}">
                <a16:creationId xmlns:a16="http://schemas.microsoft.com/office/drawing/2014/main" id="{CCEA0EDA-BFC3-218B-4C9C-60EFB476949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162726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592255C0-96D8-26FE-B860-58B003378F4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5574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lear Content Ariba SCC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rgbClr val="29D79D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pic>
        <p:nvPicPr>
          <p:cNvPr id="6" name="Google Shape;26;p14">
            <a:extLst>
              <a:ext uri="{FF2B5EF4-FFF2-40B4-BE49-F238E27FC236}">
                <a16:creationId xmlns:a16="http://schemas.microsoft.com/office/drawing/2014/main" id="{A982B221-FE1C-62E1-5307-906115E572C1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95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Sub Cover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D7264C-D422-5A06-8D05-9D367C75D0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81BC515-8902-F08D-DFA4-785BBBD606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451C408-C1AE-8CDD-8F6D-6E97BAA748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cxnSp>
        <p:nvCxnSpPr>
          <p:cNvPr id="12" name="Google Shape;174;p4">
            <a:extLst>
              <a:ext uri="{FF2B5EF4-FFF2-40B4-BE49-F238E27FC236}">
                <a16:creationId xmlns:a16="http://schemas.microsoft.com/office/drawing/2014/main" id="{9F635269-D912-BC27-3D2F-2791B79D68CA}"/>
              </a:ext>
            </a:extLst>
          </p:cNvPr>
          <p:cNvCxnSpPr/>
          <p:nvPr userDrawn="1"/>
        </p:nvCxnSpPr>
        <p:spPr>
          <a:xfrm>
            <a:off x="502103" y="3548185"/>
            <a:ext cx="588423" cy="0"/>
          </a:xfrm>
          <a:prstGeom prst="straightConnector1">
            <a:avLst/>
          </a:prstGeom>
          <a:noFill/>
          <a:ln w="38100" cap="flat" cmpd="sng">
            <a:solidFill>
              <a:srgbClr val="E5292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274719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400" b="0" i="0" u="none" strike="noStrike" cap="none">
                <a:solidFill>
                  <a:schemeClr val="tx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380644" y="5466942"/>
            <a:ext cx="4141425" cy="1181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7200">
                <a:latin typeface="Lato Light" panose="020F0502020204030203" pitchFamily="34" charset="0"/>
                <a:cs typeface="Lato Light" panose="020F0502020204030203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s-AR" dirty="0"/>
              <a:t>01</a:t>
            </a:r>
          </a:p>
        </p:txBody>
      </p:sp>
      <p:pic>
        <p:nvPicPr>
          <p:cNvPr id="11" name="Google Shape;26;p14">
            <a:extLst>
              <a:ext uri="{FF2B5EF4-FFF2-40B4-BE49-F238E27FC236}">
                <a16:creationId xmlns:a16="http://schemas.microsoft.com/office/drawing/2014/main" id="{9EE165FF-7377-B2CE-4090-1022ACC210A6}"/>
              </a:ext>
            </a:extLst>
          </p:cNvPr>
          <p:cNvPicPr preferRelativeResize="0"/>
          <p:nvPr userDrawn="1"/>
        </p:nvPicPr>
        <p:blipFill rotWithShape="1">
          <a:blip r:embed="rId7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23273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lear Content 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08567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4" name="Google Shape;26;p14">
            <a:extLst>
              <a:ext uri="{FF2B5EF4-FFF2-40B4-BE49-F238E27FC236}">
                <a16:creationId xmlns:a16="http://schemas.microsoft.com/office/drawing/2014/main" id="{6ADF2401-8D25-2B66-816E-AD046B666DD1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4092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5_Başlıklı İçeri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E166AC-10A2-E7C3-8242-BF8497694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984" y="1189463"/>
            <a:ext cx="10076033" cy="566776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08567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4" name="Google Shape;26;p14">
            <a:extLst>
              <a:ext uri="{FF2B5EF4-FFF2-40B4-BE49-F238E27FC236}">
                <a16:creationId xmlns:a16="http://schemas.microsoft.com/office/drawing/2014/main" id="{6ADF2401-8D25-2B66-816E-AD046B666DD1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1148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preserve="1" userDrawn="1">
  <p:cSld name="Clear Content B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5017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preserve="1" userDrawn="1">
  <p:cSld name="Secondary Cover 0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183989-37AF-2A64-C3A8-EAEEB8B373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8960280-6D75-D173-3193-242B651263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A9227BFE-3DDC-29F8-06B5-B72B122FF5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08567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04165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preserve="1" userDrawn="1">
  <p:cSld name="1_Başlık ve İçeri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D6254E-45E7-0B27-5479-BBF00D428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8960280-6D75-D173-3193-242B651263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A9227BFE-3DDC-29F8-06B5-B72B122FF5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08567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91354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Secondary Cover 0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31EF7A-32FC-BF01-7CDE-3CF23D80EF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5DD6A6A-2D10-CA2B-5C9B-716C307CB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079" y="1482432"/>
            <a:ext cx="1265517" cy="451483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6524" y="2287552"/>
            <a:ext cx="5623340" cy="1844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4" name="Google Shape;26;p14">
            <a:extLst>
              <a:ext uri="{FF2B5EF4-FFF2-40B4-BE49-F238E27FC236}">
                <a16:creationId xmlns:a16="http://schemas.microsoft.com/office/drawing/2014/main" id="{6ADF2401-8D25-2B66-816E-AD046B666DD1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3715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Secondary Cover 03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using a computer&#10;&#10;Description automatically generated">
            <a:extLst>
              <a:ext uri="{FF2B5EF4-FFF2-40B4-BE49-F238E27FC236}">
                <a16:creationId xmlns:a16="http://schemas.microsoft.com/office/drawing/2014/main" id="{6CA7CCF2-740A-4089-669C-244A382D3C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5DD6A6A-2D10-CA2B-5C9B-716C307CB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079" y="1482432"/>
            <a:ext cx="1265517" cy="451483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6524" y="2287552"/>
            <a:ext cx="5623340" cy="1844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4" name="Google Shape;26;p14">
            <a:extLst>
              <a:ext uri="{FF2B5EF4-FFF2-40B4-BE49-F238E27FC236}">
                <a16:creationId xmlns:a16="http://schemas.microsoft.com/office/drawing/2014/main" id="{6ADF2401-8D25-2B66-816E-AD046B666DD1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90344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Secondary Cover 04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CD09F3-B012-8E58-A905-2A480AFE87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5DD6A6A-2D10-CA2B-5C9B-716C307CB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079" y="1482432"/>
            <a:ext cx="1265517" cy="451483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6524" y="2287552"/>
            <a:ext cx="5623340" cy="1844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4" name="Google Shape;26;p14">
            <a:extLst>
              <a:ext uri="{FF2B5EF4-FFF2-40B4-BE49-F238E27FC236}">
                <a16:creationId xmlns:a16="http://schemas.microsoft.com/office/drawing/2014/main" id="{6ADF2401-8D25-2B66-816E-AD046B666DD1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5945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Final Slide 03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E7BF8F-85B6-DD10-C79B-57FDD0431C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oogle Shape;21;p10">
            <a:extLst>
              <a:ext uri="{FF2B5EF4-FFF2-40B4-BE49-F238E27FC236}">
                <a16:creationId xmlns:a16="http://schemas.microsoft.com/office/drawing/2014/main" id="{F234CAB8-4782-F6E5-FB7B-8DDBA239F75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333777" y="995130"/>
            <a:ext cx="1265517" cy="4514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95650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Final Slide 0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;p10">
            <a:extLst>
              <a:ext uri="{FF2B5EF4-FFF2-40B4-BE49-F238E27FC236}">
                <a16:creationId xmlns:a16="http://schemas.microsoft.com/office/drawing/2014/main" id="{F234CAB8-4782-F6E5-FB7B-8DDBA239F75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333777" y="995130"/>
            <a:ext cx="1265517" cy="451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white circle with a white center&#10;&#10;Description automatically generated">
            <a:extLst>
              <a:ext uri="{FF2B5EF4-FFF2-40B4-BE49-F238E27FC236}">
                <a16:creationId xmlns:a16="http://schemas.microsoft.com/office/drawing/2014/main" id="{6029D865-2895-883E-A006-E3EB3A6A06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6"/>
          <a:stretch/>
        </p:blipFill>
        <p:spPr>
          <a:xfrm>
            <a:off x="537082" y="320040"/>
            <a:ext cx="5549774" cy="63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7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3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7" y="808567"/>
            <a:ext cx="5021320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7;p13">
            <a:extLst>
              <a:ext uri="{FF2B5EF4-FFF2-40B4-BE49-F238E27FC236}">
                <a16:creationId xmlns:a16="http://schemas.microsoft.com/office/drawing/2014/main" id="{7900EC54-DDF7-DA97-B9AB-166DDFEF58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7058" y="1885174"/>
            <a:ext cx="5021319" cy="38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4" name="Google Shape;26;p14">
            <a:extLst>
              <a:ext uri="{FF2B5EF4-FFF2-40B4-BE49-F238E27FC236}">
                <a16:creationId xmlns:a16="http://schemas.microsoft.com/office/drawing/2014/main" id="{0DCEBE44-2CDF-DB58-0566-D6C7FE564514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5953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Final Slide B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9988" y="995130"/>
            <a:ext cx="1265517" cy="4514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48563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Diseño personalizado">
  <p:cSld name="26_Diseño personalizado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7"/>
          <p:cNvSpPr txBox="1">
            <a:spLocks noGrp="1"/>
          </p:cNvSpPr>
          <p:nvPr>
            <p:ph type="title"/>
          </p:nvPr>
        </p:nvSpPr>
        <p:spPr>
          <a:xfrm>
            <a:off x="672963" y="502567"/>
            <a:ext cx="5423036" cy="58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25" name="Google Shape;25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7788" y="305060"/>
            <a:ext cx="1115326" cy="3950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6716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>
  <p:cSld name="4_Başlıklı İçeri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5530" y="313043"/>
            <a:ext cx="864365" cy="30836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3"/>
          <p:cNvSpPr txBox="1">
            <a:spLocks noGrp="1"/>
          </p:cNvSpPr>
          <p:nvPr>
            <p:ph type="title"/>
          </p:nvPr>
        </p:nvSpPr>
        <p:spPr>
          <a:xfrm>
            <a:off x="354766" y="825533"/>
            <a:ext cx="660675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43"/>
          <p:cNvSpPr txBox="1">
            <a:spLocks noGrp="1"/>
          </p:cNvSpPr>
          <p:nvPr>
            <p:ph type="body" idx="1"/>
          </p:nvPr>
        </p:nvSpPr>
        <p:spPr>
          <a:xfrm>
            <a:off x="354766" y="1376216"/>
            <a:ext cx="6606751" cy="25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22735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>
  <p:cSld name="Başlık ve İçeri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849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4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957EEE-2CAE-8FE1-4ECC-9A92831D36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06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08567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7;p13">
            <a:extLst>
              <a:ext uri="{FF2B5EF4-FFF2-40B4-BE49-F238E27FC236}">
                <a16:creationId xmlns:a16="http://schemas.microsoft.com/office/drawing/2014/main" id="{7900EC54-DDF7-DA97-B9AB-166DDFEF58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7058" y="1885174"/>
            <a:ext cx="5021319" cy="38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6" name="Google Shape;26;p14">
            <a:extLst>
              <a:ext uri="{FF2B5EF4-FFF2-40B4-BE49-F238E27FC236}">
                <a16:creationId xmlns:a16="http://schemas.microsoft.com/office/drawing/2014/main" id="{66D19EC8-479F-F72A-8755-514DEA530EC9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713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5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1" y="1785668"/>
            <a:ext cx="4891926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1EE171AC-9E83-7909-4789-1E6B3798A539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798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ontent 06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7" name="Google Shape;17;p13">
            <a:extLst>
              <a:ext uri="{FF2B5EF4-FFF2-40B4-BE49-F238E27FC236}">
                <a16:creationId xmlns:a16="http://schemas.microsoft.com/office/drawing/2014/main" id="{3C43DC92-F730-6F69-A3C3-9722A19BC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7440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sp>
        <p:nvSpPr>
          <p:cNvPr id="8" name="Google Shape;17;p13">
            <a:extLst>
              <a:ext uri="{FF2B5EF4-FFF2-40B4-BE49-F238E27FC236}">
                <a16:creationId xmlns:a16="http://schemas.microsoft.com/office/drawing/2014/main" id="{CCEA0EDA-BFC3-218B-4C9C-60EFB476949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162726" y="1785668"/>
            <a:ext cx="5077493" cy="411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s-AR" dirty="0"/>
          </a:p>
        </p:txBody>
      </p:sp>
      <p:pic>
        <p:nvPicPr>
          <p:cNvPr id="9" name="Google Shape;26;p14">
            <a:extLst>
              <a:ext uri="{FF2B5EF4-FFF2-40B4-BE49-F238E27FC236}">
                <a16:creationId xmlns:a16="http://schemas.microsoft.com/office/drawing/2014/main" id="{592255C0-96D8-26FE-B860-58B003378F4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361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şlıklı İçerik" preserve="1" userDrawn="1">
  <p:cSld name="Clear Content C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60B9D25-6CB6-14F7-3D16-B716FC1AA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30" y="313043"/>
            <a:ext cx="864365" cy="308368"/>
          </a:xfrm>
          <a:prstGeom prst="rect">
            <a:avLst/>
          </a:prstGeom>
        </p:spPr>
      </p:pic>
      <p:sp>
        <p:nvSpPr>
          <p:cNvPr id="5" name="Google Shape;10;p8">
            <a:extLst>
              <a:ext uri="{FF2B5EF4-FFF2-40B4-BE49-F238E27FC236}">
                <a16:creationId xmlns:a16="http://schemas.microsoft.com/office/drawing/2014/main" id="{41464B59-F957-4B49-536A-12FD28579B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766" y="834445"/>
            <a:ext cx="6606751" cy="6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000" b="0" i="0" u="none" strike="noStrike" cap="none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4453AB-F3BF-2E9C-122D-81C4971861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9856" y="0"/>
            <a:ext cx="1968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05361-84CA-8D8E-E719-C6F710340204}"/>
              </a:ext>
            </a:extLst>
          </p:cNvPr>
          <p:cNvSpPr/>
          <p:nvPr userDrawn="1"/>
        </p:nvSpPr>
        <p:spPr>
          <a:xfrm>
            <a:off x="0" y="1546173"/>
            <a:ext cx="12192000" cy="464647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pic>
        <p:nvPicPr>
          <p:cNvPr id="6" name="Google Shape;26;p14">
            <a:extLst>
              <a:ext uri="{FF2B5EF4-FFF2-40B4-BE49-F238E27FC236}">
                <a16:creationId xmlns:a16="http://schemas.microsoft.com/office/drawing/2014/main" id="{A982B221-FE1C-62E1-5307-906115E572C1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1319450" y="6262506"/>
            <a:ext cx="533981" cy="307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792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82499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6" r:id="rId1"/>
    <p:sldLayoutId id="2147483666" r:id="rId2"/>
    <p:sldLayoutId id="2147483671" r:id="rId3"/>
    <p:sldLayoutId id="2147483692" r:id="rId4"/>
    <p:sldLayoutId id="2147483668" r:id="rId5"/>
    <p:sldLayoutId id="2147483672" r:id="rId6"/>
    <p:sldLayoutId id="2147483669" r:id="rId7"/>
    <p:sldLayoutId id="2147483674" r:id="rId8"/>
    <p:sldLayoutId id="2147483675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11" r:id="rId37"/>
    <p:sldLayoutId id="2147483712" r:id="rId38"/>
    <p:sldLayoutId id="2147483713" r:id="rId39"/>
    <p:sldLayoutId id="2147483673" r:id="rId40"/>
    <p:sldLayoutId id="2147483714" r:id="rId41"/>
    <p:sldLayoutId id="2147483667" r:id="rId42"/>
    <p:sldLayoutId id="2147483676" r:id="rId43"/>
    <p:sldLayoutId id="2147483715" r:id="rId44"/>
    <p:sldLayoutId id="2147483677" r:id="rId45"/>
    <p:sldLayoutId id="2147483678" r:id="rId46"/>
    <p:sldLayoutId id="2147483679" r:id="rId47"/>
    <p:sldLayoutId id="2147483710" r:id="rId48"/>
    <p:sldLayoutId id="2147483709" r:id="rId49"/>
    <p:sldLayoutId id="2147483670" r:id="rId50"/>
    <p:sldLayoutId id="2147483777" r:id="rId5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97659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.png"/><Relationship Id="rId5" Type="http://schemas.openxmlformats.org/officeDocument/2006/relationships/image" Target="../media/image42.png"/><Relationship Id="rId4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6.png"/><Relationship Id="rId7" Type="http://schemas.openxmlformats.org/officeDocument/2006/relationships/hyperlink" Target="https://8661272.fs1.hubspotusercontent-na1.net/hubfs/8661272/Bizbrain%20Accelerators%20(RVR)/RVR%20Video_Full%20version.mp4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.png"/><Relationship Id="rId5" Type="http://schemas.openxmlformats.org/officeDocument/2006/relationships/image" Target="../media/image97.png"/><Relationship Id="rId4" Type="http://schemas.openxmlformats.org/officeDocument/2006/relationships/image" Target="../media/image66.png"/><Relationship Id="rId9" Type="http://schemas.openxmlformats.org/officeDocument/2006/relationships/image" Target="../media/image9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02.png"/><Relationship Id="rId11" Type="http://schemas.openxmlformats.org/officeDocument/2006/relationships/image" Target="../media/image5.png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42.png"/><Relationship Id="rId9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4" Type="http://schemas.openxmlformats.org/officeDocument/2006/relationships/hyperlink" Target="mailto:mysalesteam@bizbraintech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18" Type="http://schemas.openxmlformats.org/officeDocument/2006/relationships/image" Target="../media/image57.png"/><Relationship Id="rId3" Type="http://schemas.openxmlformats.org/officeDocument/2006/relationships/image" Target="../media/image45.png"/><Relationship Id="rId21" Type="http://schemas.openxmlformats.org/officeDocument/2006/relationships/image" Target="../media/image60.sv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5" Type="http://schemas.openxmlformats.org/officeDocument/2006/relationships/image" Target="../media/image55.png"/><Relationship Id="rId23" Type="http://schemas.openxmlformats.org/officeDocument/2006/relationships/hyperlink" Target="https://www.linkedin.com/in/lucamassasso/" TargetMode="External"/><Relationship Id="rId10" Type="http://schemas.openxmlformats.org/officeDocument/2006/relationships/image" Target="../media/image51.jpg"/><Relationship Id="rId19" Type="http://schemas.openxmlformats.org/officeDocument/2006/relationships/image" Target="../media/image58.svg"/><Relationship Id="rId4" Type="http://schemas.openxmlformats.org/officeDocument/2006/relationships/image" Target="../media/image46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8661272.fs1.hubspotusercontent-na1.net/hubfs/8661272/Biztrain%20Videos/Biztrain-teaser.mp4" TargetMode="Externa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hyperlink" Target="https://8661272.fs1.hubspotusercontent-na1.net/hubfs/8661272/Glatfelter%20videos/Why%20do%20you%20reccomend%20Bizbrain.mp4" TargetMode="External"/><Relationship Id="rId3" Type="http://schemas.openxmlformats.org/officeDocument/2006/relationships/image" Target="../media/image71.png"/><Relationship Id="rId7" Type="http://schemas.openxmlformats.org/officeDocument/2006/relationships/image" Target="../media/image75.sv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73.svg"/><Relationship Id="rId15" Type="http://schemas.openxmlformats.org/officeDocument/2006/relationships/image" Target="../media/image81.svg"/><Relationship Id="rId10" Type="http://schemas.openxmlformats.org/officeDocument/2006/relationships/hyperlink" Target="https://8661272.fs1.hubspotusercontent-na1.net/hubfs/8661272/Glatfelter%20videos/What%20is%20your%20experience%20with%20BizTrain.mp4" TargetMode="External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hyperlink" Target="https://8661272.fs1.hubspotusercontent-na1.net/hubfs/8661272/Supply%20Chain%20Unboxed/Kent/KEnt%20-%20What%20has%20been%20your%20experience%20with%20bizTrain.mp4" TargetMode="External"/><Relationship Id="rId12" Type="http://schemas.openxmlformats.org/officeDocument/2006/relationships/image" Target="../media/image8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7.svg"/><Relationship Id="rId11" Type="http://schemas.openxmlformats.org/officeDocument/2006/relationships/image" Target="../media/image80.png"/><Relationship Id="rId5" Type="http://schemas.openxmlformats.org/officeDocument/2006/relationships/image" Target="../media/image76.png"/><Relationship Id="rId10" Type="http://schemas.openxmlformats.org/officeDocument/2006/relationships/hyperlink" Target="https://8661272.fs1.hubspotusercontent-na1.net/hubfs/8661272/Supply%20Chain%20Unboxed/Kent/Kent%20-%20Milliken%20-%20why%20Bizbrain.mp4" TargetMode="External"/><Relationship Id="rId4" Type="http://schemas.openxmlformats.org/officeDocument/2006/relationships/image" Target="../media/image73.svg"/><Relationship Id="rId9" Type="http://schemas.openxmlformats.org/officeDocument/2006/relationships/image" Target="../media/image7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hyperlink" Target="https://landing.bizbraintech.com/care-pharma-webinar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18"/>
          <p:cNvSpPr/>
          <p:nvPr/>
        </p:nvSpPr>
        <p:spPr>
          <a:xfrm>
            <a:off x="403337" y="1611775"/>
            <a:ext cx="11389270" cy="15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lang="en-US" sz="4800" kern="0" dirty="0">
                <a:solidFill>
                  <a:srgbClr val="7F7F7F"/>
                </a:solidFill>
                <a:latin typeface="Lato Black"/>
                <a:ea typeface="Arial"/>
                <a:cs typeface="Arial"/>
                <a:sym typeface="Lato Black"/>
              </a:rPr>
              <a:t>SAP Integrated Business Planning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Black"/>
                <a:ea typeface="Arial"/>
                <a:cs typeface="Arial"/>
                <a:sym typeface="Lato Black"/>
              </a:rPr>
              <a:t>Fast Adoption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8"/>
          <p:cNvSpPr/>
          <p:nvPr/>
        </p:nvSpPr>
        <p:spPr>
          <a:xfrm>
            <a:off x="513079" y="3114675"/>
            <a:ext cx="5773947" cy="101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March, 14 2024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4" name="Google Shape;49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079" y="952447"/>
            <a:ext cx="1265517" cy="45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92751" y="6247134"/>
            <a:ext cx="587379" cy="338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pSp>
        <p:nvGrpSpPr>
          <p:cNvPr id="263" name="Google Shape;263;p8"/>
          <p:cNvGrpSpPr/>
          <p:nvPr/>
        </p:nvGrpSpPr>
        <p:grpSpPr>
          <a:xfrm>
            <a:off x="5394065" y="1742134"/>
            <a:ext cx="1762246" cy="517395"/>
            <a:chOff x="6249945" y="2605916"/>
            <a:chExt cx="2845443" cy="832063"/>
          </a:xfrm>
        </p:grpSpPr>
        <p:sp>
          <p:nvSpPr>
            <p:cNvPr id="264" name="Google Shape;264;p8"/>
            <p:cNvSpPr/>
            <p:nvPr/>
          </p:nvSpPr>
          <p:spPr>
            <a:xfrm>
              <a:off x="6753997" y="2972463"/>
              <a:ext cx="124498" cy="453235"/>
            </a:xfrm>
            <a:custGeom>
              <a:avLst/>
              <a:gdLst/>
              <a:ahLst/>
              <a:cxnLst/>
              <a:rect l="l" t="t" r="r" b="b"/>
              <a:pathLst>
                <a:path w="124498" h="453235" extrusionOk="0">
                  <a:moveTo>
                    <a:pt x="0" y="0"/>
                  </a:moveTo>
                  <a:lnTo>
                    <a:pt x="124498" y="0"/>
                  </a:lnTo>
                  <a:lnTo>
                    <a:pt x="124498" y="453236"/>
                  </a:lnTo>
                  <a:lnTo>
                    <a:pt x="0" y="45323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6753997" y="2799773"/>
              <a:ext cx="124498" cy="102563"/>
            </a:xfrm>
            <a:custGeom>
              <a:avLst/>
              <a:gdLst/>
              <a:ahLst/>
              <a:cxnLst/>
              <a:rect l="l" t="t" r="r" b="b"/>
              <a:pathLst>
                <a:path w="124498" h="102563" extrusionOk="0">
                  <a:moveTo>
                    <a:pt x="0" y="102564"/>
                  </a:moveTo>
                  <a:lnTo>
                    <a:pt x="124498" y="102564"/>
                  </a:lnTo>
                  <a:lnTo>
                    <a:pt x="124498" y="0"/>
                  </a:lnTo>
                  <a:lnTo>
                    <a:pt x="41890" y="0"/>
                  </a:lnTo>
                  <a:cubicBezTo>
                    <a:pt x="18743" y="0"/>
                    <a:pt x="0" y="18743"/>
                    <a:pt x="0" y="41890"/>
                  </a:cubicBezTo>
                  <a:lnTo>
                    <a:pt x="0" y="1025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8482593" y="2799773"/>
              <a:ext cx="124498" cy="102563"/>
            </a:xfrm>
            <a:custGeom>
              <a:avLst/>
              <a:gdLst/>
              <a:ahLst/>
              <a:cxnLst/>
              <a:rect l="l" t="t" r="r" b="b"/>
              <a:pathLst>
                <a:path w="124498" h="102563" extrusionOk="0">
                  <a:moveTo>
                    <a:pt x="0" y="102564"/>
                  </a:moveTo>
                  <a:lnTo>
                    <a:pt x="124498" y="102564"/>
                  </a:lnTo>
                  <a:lnTo>
                    <a:pt x="124498" y="0"/>
                  </a:lnTo>
                  <a:lnTo>
                    <a:pt x="41890" y="0"/>
                  </a:lnTo>
                  <a:cubicBezTo>
                    <a:pt x="18743" y="0"/>
                    <a:pt x="0" y="18743"/>
                    <a:pt x="0" y="41890"/>
                  </a:cubicBezTo>
                  <a:lnTo>
                    <a:pt x="0" y="102564"/>
                  </a:lnTo>
                  <a:close/>
                </a:path>
              </a:pathLst>
            </a:custGeom>
            <a:solidFill>
              <a:srgbClr val="5095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8482593" y="2972463"/>
              <a:ext cx="124498" cy="453235"/>
            </a:xfrm>
            <a:custGeom>
              <a:avLst/>
              <a:gdLst/>
              <a:ahLst/>
              <a:cxnLst/>
              <a:rect l="l" t="t" r="r" b="b"/>
              <a:pathLst>
                <a:path w="124498" h="453235" extrusionOk="0">
                  <a:moveTo>
                    <a:pt x="0" y="0"/>
                  </a:moveTo>
                  <a:lnTo>
                    <a:pt x="124498" y="0"/>
                  </a:lnTo>
                  <a:lnTo>
                    <a:pt x="124498" y="453236"/>
                  </a:lnTo>
                  <a:lnTo>
                    <a:pt x="0" y="453236"/>
                  </a:lnTo>
                  <a:close/>
                </a:path>
              </a:pathLst>
            </a:custGeom>
            <a:solidFill>
              <a:srgbClr val="5095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8670188" y="2960183"/>
              <a:ext cx="425200" cy="465515"/>
            </a:xfrm>
            <a:custGeom>
              <a:avLst/>
              <a:gdLst/>
              <a:ahLst/>
              <a:cxnLst/>
              <a:rect l="l" t="t" r="r" b="b"/>
              <a:pathLst>
                <a:path w="425200" h="465515" extrusionOk="0">
                  <a:moveTo>
                    <a:pt x="259499" y="0"/>
                  </a:moveTo>
                  <a:cubicBezTo>
                    <a:pt x="206905" y="0"/>
                    <a:pt x="152533" y="24560"/>
                    <a:pt x="120984" y="75378"/>
                  </a:cubicBezTo>
                  <a:lnTo>
                    <a:pt x="118358" y="75378"/>
                  </a:lnTo>
                  <a:lnTo>
                    <a:pt x="118358" y="12280"/>
                  </a:lnTo>
                  <a:lnTo>
                    <a:pt x="0" y="12280"/>
                  </a:lnTo>
                  <a:lnTo>
                    <a:pt x="0" y="465516"/>
                  </a:lnTo>
                  <a:lnTo>
                    <a:pt x="124498" y="465516"/>
                  </a:lnTo>
                  <a:lnTo>
                    <a:pt x="124498" y="227951"/>
                  </a:lnTo>
                  <a:cubicBezTo>
                    <a:pt x="124498" y="135890"/>
                    <a:pt x="153421" y="98201"/>
                    <a:pt x="220922" y="98201"/>
                  </a:cubicBezTo>
                  <a:cubicBezTo>
                    <a:pt x="278768" y="98201"/>
                    <a:pt x="300703" y="135001"/>
                    <a:pt x="300703" y="209531"/>
                  </a:cubicBezTo>
                  <a:lnTo>
                    <a:pt x="300703" y="465516"/>
                  </a:lnTo>
                  <a:lnTo>
                    <a:pt x="383311" y="465516"/>
                  </a:lnTo>
                  <a:cubicBezTo>
                    <a:pt x="406457" y="465516"/>
                    <a:pt x="425201" y="446772"/>
                    <a:pt x="425201" y="423626"/>
                  </a:cubicBezTo>
                  <a:lnTo>
                    <a:pt x="425201" y="186748"/>
                  </a:lnTo>
                  <a:cubicBezTo>
                    <a:pt x="425201" y="74529"/>
                    <a:pt x="391875" y="40"/>
                    <a:pt x="259499" y="40"/>
                  </a:cubicBezTo>
                  <a:close/>
                </a:path>
              </a:pathLst>
            </a:custGeom>
            <a:solidFill>
              <a:srgbClr val="5095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7991790" y="2960183"/>
              <a:ext cx="441803" cy="477755"/>
            </a:xfrm>
            <a:custGeom>
              <a:avLst/>
              <a:gdLst/>
              <a:ahLst/>
              <a:cxnLst/>
              <a:rect l="l" t="t" r="r" b="b"/>
              <a:pathLst>
                <a:path w="441803" h="477755" extrusionOk="0">
                  <a:moveTo>
                    <a:pt x="425968" y="128861"/>
                  </a:moveTo>
                  <a:cubicBezTo>
                    <a:pt x="425968" y="20157"/>
                    <a:pt x="317265" y="0"/>
                    <a:pt x="226981" y="0"/>
                  </a:cubicBezTo>
                  <a:cubicBezTo>
                    <a:pt x="125306" y="0"/>
                    <a:pt x="20965" y="35063"/>
                    <a:pt x="13977" y="151644"/>
                  </a:cubicBezTo>
                  <a:lnTo>
                    <a:pt x="138475" y="151644"/>
                  </a:lnTo>
                  <a:cubicBezTo>
                    <a:pt x="142878" y="102564"/>
                    <a:pt x="173538" y="83255"/>
                    <a:pt x="220881" y="83255"/>
                  </a:cubicBezTo>
                  <a:cubicBezTo>
                    <a:pt x="264710" y="83255"/>
                    <a:pt x="301551" y="91132"/>
                    <a:pt x="301551" y="144615"/>
                  </a:cubicBezTo>
                  <a:cubicBezTo>
                    <a:pt x="301551" y="198099"/>
                    <a:pt x="230536" y="192847"/>
                    <a:pt x="154270" y="204239"/>
                  </a:cubicBezTo>
                  <a:cubicBezTo>
                    <a:pt x="77115" y="214742"/>
                    <a:pt x="0" y="239302"/>
                    <a:pt x="0" y="341866"/>
                  </a:cubicBezTo>
                  <a:cubicBezTo>
                    <a:pt x="0" y="434775"/>
                    <a:pt x="68389" y="477756"/>
                    <a:pt x="154270" y="477756"/>
                  </a:cubicBezTo>
                  <a:cubicBezTo>
                    <a:pt x="209490" y="477756"/>
                    <a:pt x="267377" y="462850"/>
                    <a:pt x="306802" y="421647"/>
                  </a:cubicBezTo>
                  <a:cubicBezTo>
                    <a:pt x="307691" y="436552"/>
                    <a:pt x="311205" y="451458"/>
                    <a:pt x="315568" y="465475"/>
                  </a:cubicBezTo>
                  <a:lnTo>
                    <a:pt x="441803" y="465475"/>
                  </a:lnTo>
                  <a:cubicBezTo>
                    <a:pt x="430412" y="447055"/>
                    <a:pt x="426009" y="405852"/>
                    <a:pt x="426009" y="364649"/>
                  </a:cubicBezTo>
                  <a:lnTo>
                    <a:pt x="426009" y="128821"/>
                  </a:lnTo>
                  <a:close/>
                  <a:moveTo>
                    <a:pt x="301470" y="290160"/>
                  </a:moveTo>
                  <a:cubicBezTo>
                    <a:pt x="301470" y="317346"/>
                    <a:pt x="297956" y="394461"/>
                    <a:pt x="200643" y="394461"/>
                  </a:cubicBezTo>
                  <a:cubicBezTo>
                    <a:pt x="160329" y="394461"/>
                    <a:pt x="124377" y="383069"/>
                    <a:pt x="124377" y="336614"/>
                  </a:cubicBezTo>
                  <a:cubicBezTo>
                    <a:pt x="124377" y="290160"/>
                    <a:pt x="159440" y="277880"/>
                    <a:pt x="198018" y="270002"/>
                  </a:cubicBezTo>
                  <a:cubicBezTo>
                    <a:pt x="236595" y="262974"/>
                    <a:pt x="280424" y="262125"/>
                    <a:pt x="301470" y="243705"/>
                  </a:cubicBezTo>
                  <a:lnTo>
                    <a:pt x="301470" y="290160"/>
                  </a:lnTo>
                  <a:close/>
                </a:path>
              </a:pathLst>
            </a:custGeom>
            <a:solidFill>
              <a:srgbClr val="5095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7687573" y="2960223"/>
              <a:ext cx="291936" cy="465515"/>
            </a:xfrm>
            <a:custGeom>
              <a:avLst/>
              <a:gdLst/>
              <a:ahLst/>
              <a:cxnLst/>
              <a:rect l="l" t="t" r="r" b="b"/>
              <a:pathLst>
                <a:path w="291936" h="465515" extrusionOk="0">
                  <a:moveTo>
                    <a:pt x="120095" y="96424"/>
                  </a:moveTo>
                  <a:lnTo>
                    <a:pt x="118358" y="96424"/>
                  </a:lnTo>
                  <a:lnTo>
                    <a:pt x="118358" y="12280"/>
                  </a:lnTo>
                  <a:lnTo>
                    <a:pt x="0" y="12280"/>
                  </a:lnTo>
                  <a:lnTo>
                    <a:pt x="0" y="465516"/>
                  </a:lnTo>
                  <a:lnTo>
                    <a:pt x="124498" y="465516"/>
                  </a:lnTo>
                  <a:lnTo>
                    <a:pt x="124498" y="261237"/>
                  </a:lnTo>
                  <a:cubicBezTo>
                    <a:pt x="124498" y="181456"/>
                    <a:pt x="156047" y="115733"/>
                    <a:pt x="247219" y="115733"/>
                  </a:cubicBezTo>
                  <a:cubicBezTo>
                    <a:pt x="262125" y="115733"/>
                    <a:pt x="280545" y="117470"/>
                    <a:pt x="291937" y="120095"/>
                  </a:cubicBezTo>
                  <a:lnTo>
                    <a:pt x="291937" y="4363"/>
                  </a:lnTo>
                  <a:cubicBezTo>
                    <a:pt x="284060" y="1737"/>
                    <a:pt x="273517" y="0"/>
                    <a:pt x="264751" y="0"/>
                  </a:cubicBezTo>
                  <a:cubicBezTo>
                    <a:pt x="204279" y="0"/>
                    <a:pt x="142878" y="39426"/>
                    <a:pt x="120095" y="96424"/>
                  </a:cubicBezTo>
                  <a:close/>
                </a:path>
              </a:pathLst>
            </a:custGeom>
            <a:solidFill>
              <a:srgbClr val="5095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6913518" y="2972463"/>
              <a:ext cx="416394" cy="453235"/>
            </a:xfrm>
            <a:custGeom>
              <a:avLst/>
              <a:gdLst/>
              <a:ahLst/>
              <a:cxnLst/>
              <a:rect l="l" t="t" r="r" b="b"/>
              <a:pathLst>
                <a:path w="416394" h="453235" extrusionOk="0">
                  <a:moveTo>
                    <a:pt x="399752" y="93798"/>
                  </a:moveTo>
                  <a:lnTo>
                    <a:pt x="399752" y="0"/>
                  </a:lnTo>
                  <a:lnTo>
                    <a:pt x="17532" y="0"/>
                  </a:lnTo>
                  <a:lnTo>
                    <a:pt x="17532" y="93798"/>
                  </a:lnTo>
                  <a:lnTo>
                    <a:pt x="235828" y="93798"/>
                  </a:lnTo>
                  <a:lnTo>
                    <a:pt x="0" y="359438"/>
                  </a:lnTo>
                  <a:lnTo>
                    <a:pt x="0" y="453236"/>
                  </a:lnTo>
                  <a:lnTo>
                    <a:pt x="416395" y="453236"/>
                  </a:lnTo>
                  <a:lnTo>
                    <a:pt x="416395" y="359438"/>
                  </a:lnTo>
                  <a:lnTo>
                    <a:pt x="163924" y="359438"/>
                  </a:lnTo>
                  <a:lnTo>
                    <a:pt x="399752" y="9379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7354473" y="2650795"/>
              <a:ext cx="291007" cy="780155"/>
            </a:xfrm>
            <a:custGeom>
              <a:avLst/>
              <a:gdLst/>
              <a:ahLst/>
              <a:cxnLst/>
              <a:rect l="l" t="t" r="r" b="b"/>
              <a:pathLst>
                <a:path w="291007" h="780155" extrusionOk="0">
                  <a:moveTo>
                    <a:pt x="126639" y="5898"/>
                  </a:moveTo>
                  <a:cubicBezTo>
                    <a:pt x="109592" y="3797"/>
                    <a:pt x="92505" y="1818"/>
                    <a:pt x="75378" y="0"/>
                  </a:cubicBezTo>
                  <a:lnTo>
                    <a:pt x="75378" y="321668"/>
                  </a:lnTo>
                  <a:lnTo>
                    <a:pt x="0" y="321668"/>
                  </a:lnTo>
                  <a:lnTo>
                    <a:pt x="0" y="404963"/>
                  </a:lnTo>
                  <a:lnTo>
                    <a:pt x="75378" y="404963"/>
                  </a:lnTo>
                  <a:lnTo>
                    <a:pt x="75378" y="672340"/>
                  </a:lnTo>
                  <a:cubicBezTo>
                    <a:pt x="75378" y="762624"/>
                    <a:pt x="141989" y="780155"/>
                    <a:pt x="218256" y="780155"/>
                  </a:cubicBezTo>
                  <a:cubicBezTo>
                    <a:pt x="242816" y="780155"/>
                    <a:pt x="269962" y="779267"/>
                    <a:pt x="291008" y="775752"/>
                  </a:cubicBezTo>
                  <a:lnTo>
                    <a:pt x="291008" y="678440"/>
                  </a:lnTo>
                  <a:cubicBezTo>
                    <a:pt x="277920" y="681065"/>
                    <a:pt x="265680" y="681954"/>
                    <a:pt x="252632" y="681954"/>
                  </a:cubicBezTo>
                  <a:cubicBezTo>
                    <a:pt x="223548" y="681954"/>
                    <a:pt x="199836" y="658444"/>
                    <a:pt x="199836" y="629359"/>
                  </a:cubicBezTo>
                  <a:lnTo>
                    <a:pt x="199836" y="404923"/>
                  </a:lnTo>
                  <a:cubicBezTo>
                    <a:pt x="199836" y="404923"/>
                    <a:pt x="291008" y="404923"/>
                    <a:pt x="291008" y="404923"/>
                  </a:cubicBezTo>
                  <a:lnTo>
                    <a:pt x="291008" y="321628"/>
                  </a:lnTo>
                  <a:lnTo>
                    <a:pt x="199836" y="321628"/>
                  </a:lnTo>
                  <a:lnTo>
                    <a:pt x="199836" y="89031"/>
                  </a:lnTo>
                  <a:cubicBezTo>
                    <a:pt x="199836" y="46818"/>
                    <a:pt x="168489" y="11028"/>
                    <a:pt x="126599" y="5857"/>
                  </a:cubicBezTo>
                  <a:close/>
                </a:path>
              </a:pathLst>
            </a:custGeom>
            <a:solidFill>
              <a:srgbClr val="5095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49945" y="2605916"/>
              <a:ext cx="456709" cy="832063"/>
            </a:xfrm>
            <a:custGeom>
              <a:avLst/>
              <a:gdLst/>
              <a:ahLst/>
              <a:cxnLst/>
              <a:rect l="l" t="t" r="r" b="b"/>
              <a:pathLst>
                <a:path w="456709" h="832063" extrusionOk="0">
                  <a:moveTo>
                    <a:pt x="269154" y="354267"/>
                  </a:moveTo>
                  <a:cubicBezTo>
                    <a:pt x="213045" y="354267"/>
                    <a:pt x="156936" y="375313"/>
                    <a:pt x="126276" y="421768"/>
                  </a:cubicBezTo>
                  <a:lnTo>
                    <a:pt x="124539" y="421768"/>
                  </a:lnTo>
                  <a:lnTo>
                    <a:pt x="124539" y="88870"/>
                  </a:lnTo>
                  <a:cubicBezTo>
                    <a:pt x="124498" y="39789"/>
                    <a:pt x="84709" y="0"/>
                    <a:pt x="35629" y="0"/>
                  </a:cubicBezTo>
                  <a:lnTo>
                    <a:pt x="0" y="0"/>
                  </a:lnTo>
                  <a:lnTo>
                    <a:pt x="0" y="819783"/>
                  </a:lnTo>
                  <a:lnTo>
                    <a:pt x="118358" y="819783"/>
                  </a:lnTo>
                  <a:lnTo>
                    <a:pt x="118358" y="761937"/>
                  </a:lnTo>
                  <a:lnTo>
                    <a:pt x="120095" y="761937"/>
                  </a:lnTo>
                  <a:cubicBezTo>
                    <a:pt x="147281" y="811906"/>
                    <a:pt x="202502" y="832063"/>
                    <a:pt x="269114" y="832063"/>
                  </a:cubicBezTo>
                  <a:cubicBezTo>
                    <a:pt x="359397" y="832063"/>
                    <a:pt x="456709" y="759311"/>
                    <a:pt x="456709" y="592721"/>
                  </a:cubicBezTo>
                  <a:cubicBezTo>
                    <a:pt x="456709" y="426130"/>
                    <a:pt x="359397" y="354267"/>
                    <a:pt x="269114" y="354267"/>
                  </a:cubicBezTo>
                  <a:close/>
                  <a:moveTo>
                    <a:pt x="226214" y="738225"/>
                  </a:moveTo>
                  <a:cubicBezTo>
                    <a:pt x="152573" y="738225"/>
                    <a:pt x="120136" y="668987"/>
                    <a:pt x="120136" y="593569"/>
                  </a:cubicBezTo>
                  <a:cubicBezTo>
                    <a:pt x="120136" y="518151"/>
                    <a:pt x="152573" y="448065"/>
                    <a:pt x="226214" y="448065"/>
                  </a:cubicBezTo>
                  <a:cubicBezTo>
                    <a:pt x="299854" y="448065"/>
                    <a:pt x="332292" y="517303"/>
                    <a:pt x="332292" y="593569"/>
                  </a:cubicBezTo>
                  <a:cubicBezTo>
                    <a:pt x="332292" y="669836"/>
                    <a:pt x="299854" y="738225"/>
                    <a:pt x="226214" y="7382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4" name="Google Shape;274;p8"/>
          <p:cNvSpPr/>
          <p:nvPr/>
        </p:nvSpPr>
        <p:spPr>
          <a:xfrm>
            <a:off x="5274641" y="2576792"/>
            <a:ext cx="6048331" cy="130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SAP IBP for Demand for Planners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8"/>
          <p:cNvSpPr/>
          <p:nvPr/>
        </p:nvSpPr>
        <p:spPr>
          <a:xfrm>
            <a:off x="5301343" y="4066696"/>
            <a:ext cx="6021629" cy="413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 trained team is the key to success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92751" y="6247134"/>
            <a:ext cx="587379" cy="338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1362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0"/>
          <p:cNvSpPr/>
          <p:nvPr/>
        </p:nvSpPr>
        <p:spPr>
          <a:xfrm>
            <a:off x="390978" y="2071874"/>
            <a:ext cx="4983280" cy="1886871"/>
          </a:xfrm>
          <a:prstGeom prst="roundRect">
            <a:avLst>
              <a:gd name="adj" fmla="val 2489"/>
            </a:avLst>
          </a:prstGeom>
          <a:gradFill>
            <a:gsLst>
              <a:gs pos="0">
                <a:schemeClr val="lt1"/>
              </a:gs>
              <a:gs pos="61000">
                <a:schemeClr val="lt1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254000" dist="38100" sx="80000" sy="8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0"/>
          <p:cNvSpPr/>
          <p:nvPr/>
        </p:nvSpPr>
        <p:spPr>
          <a:xfrm>
            <a:off x="3726782" y="1966915"/>
            <a:ext cx="6348871" cy="2075558"/>
          </a:xfrm>
          <a:prstGeom prst="roundRect">
            <a:avLst>
              <a:gd name="adj" fmla="val 2489"/>
            </a:avLst>
          </a:prstGeom>
          <a:gradFill>
            <a:gsLst>
              <a:gs pos="0">
                <a:schemeClr val="lt1"/>
              </a:gs>
              <a:gs pos="61000">
                <a:schemeClr val="lt1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254000" dist="38100" sx="80000" sy="8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0"/>
          <p:cNvSpPr/>
          <p:nvPr/>
        </p:nvSpPr>
        <p:spPr>
          <a:xfrm>
            <a:off x="8012794" y="1869482"/>
            <a:ext cx="3719131" cy="2283114"/>
          </a:xfrm>
          <a:prstGeom prst="roundRect">
            <a:avLst>
              <a:gd name="adj" fmla="val 2489"/>
            </a:avLst>
          </a:prstGeom>
          <a:gradFill>
            <a:gsLst>
              <a:gs pos="0">
                <a:schemeClr val="lt1"/>
              </a:gs>
              <a:gs pos="61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  <a:effectLst>
            <a:outerShdw blurRad="254000" dist="38100" sx="80000" sy="8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0"/>
          <p:cNvSpPr txBox="1"/>
          <p:nvPr/>
        </p:nvSpPr>
        <p:spPr>
          <a:xfrm>
            <a:off x="8725999" y="2306174"/>
            <a:ext cx="238152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D42A4"/>
              </a:buClr>
              <a:buSzPts val="2000"/>
              <a:buFont typeface="Lato Black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9D42A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Have shadowing support 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9D42A4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99" name="Google Shape;299;p10"/>
          <p:cNvSpPr txBox="1"/>
          <p:nvPr/>
        </p:nvSpPr>
        <p:spPr>
          <a:xfrm>
            <a:off x="8163182" y="2237950"/>
            <a:ext cx="543418" cy="743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42A4"/>
              </a:buClr>
              <a:buSzPts val="4500"/>
              <a:buFont typeface="Poppins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>
                <a:ln>
                  <a:noFill/>
                </a:ln>
                <a:solidFill>
                  <a:srgbClr val="9D42A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0"/>
          <p:cNvSpPr txBox="1"/>
          <p:nvPr/>
        </p:nvSpPr>
        <p:spPr>
          <a:xfrm>
            <a:off x="8656442" y="2950681"/>
            <a:ext cx="2958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Gain autonomy and ability to provide actionable information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to the management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0"/>
          <p:cNvSpPr txBox="1"/>
          <p:nvPr/>
        </p:nvSpPr>
        <p:spPr>
          <a:xfrm>
            <a:off x="478346" y="379581"/>
            <a:ext cx="4222310" cy="66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Lato Black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Your users must…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0"/>
          <p:cNvSpPr txBox="1"/>
          <p:nvPr/>
        </p:nvSpPr>
        <p:spPr>
          <a:xfrm>
            <a:off x="4534518" y="5800984"/>
            <a:ext cx="7088593" cy="66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Lato Black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…to maximize the adoption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0"/>
          <p:cNvSpPr txBox="1"/>
          <p:nvPr/>
        </p:nvSpPr>
        <p:spPr>
          <a:xfrm>
            <a:off x="4440095" y="2285038"/>
            <a:ext cx="328576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D42A4"/>
              </a:buClr>
              <a:buSzPts val="2000"/>
              <a:buFont typeface="Lato Black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9D42A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Know how to formulate the requirement intelligently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0"/>
          <p:cNvSpPr txBox="1"/>
          <p:nvPr/>
        </p:nvSpPr>
        <p:spPr>
          <a:xfrm>
            <a:off x="3814392" y="2217119"/>
            <a:ext cx="683938" cy="743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42A4"/>
              </a:buClr>
              <a:buSzPts val="4500"/>
              <a:buFont typeface="Poppins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>
                <a:ln>
                  <a:noFill/>
                </a:ln>
                <a:solidFill>
                  <a:srgbClr val="9D42A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0"/>
          <p:cNvSpPr txBox="1"/>
          <p:nvPr/>
        </p:nvSpPr>
        <p:spPr>
          <a:xfrm>
            <a:off x="4388628" y="2954435"/>
            <a:ext cx="3178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Implement SAP IBP for Demand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upon requirements formulated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by trained business users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0"/>
          <p:cNvSpPr txBox="1"/>
          <p:nvPr/>
        </p:nvSpPr>
        <p:spPr>
          <a:xfrm>
            <a:off x="1014170" y="2308295"/>
            <a:ext cx="2461535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D42A4"/>
              </a:buClr>
              <a:buSzPts val="2000"/>
              <a:buFont typeface="Lato Black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9D42A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Learn about the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9D42A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9D42A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SAP IBP Technology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0"/>
          <p:cNvSpPr txBox="1"/>
          <p:nvPr/>
        </p:nvSpPr>
        <p:spPr>
          <a:xfrm>
            <a:off x="560290" y="2244286"/>
            <a:ext cx="357470" cy="743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42A4"/>
              </a:buClr>
              <a:buSzPts val="4500"/>
              <a:buFont typeface="Poppins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>
                <a:ln>
                  <a:noFill/>
                </a:ln>
                <a:solidFill>
                  <a:srgbClr val="9D42A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0"/>
          <p:cNvSpPr txBox="1"/>
          <p:nvPr/>
        </p:nvSpPr>
        <p:spPr>
          <a:xfrm>
            <a:off x="946802" y="2976528"/>
            <a:ext cx="2156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Train your users on SAP IBP for Demand Best Practices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346" y="5922033"/>
            <a:ext cx="1190596" cy="424753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0"/>
          <p:cNvSpPr/>
          <p:nvPr/>
        </p:nvSpPr>
        <p:spPr>
          <a:xfrm>
            <a:off x="1229293" y="4273974"/>
            <a:ext cx="1532074" cy="424753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LEARN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0"/>
          <p:cNvSpPr/>
          <p:nvPr/>
        </p:nvSpPr>
        <p:spPr>
          <a:xfrm>
            <a:off x="5051404" y="4273974"/>
            <a:ext cx="1532074" cy="424753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0"/>
          <p:cNvSpPr/>
          <p:nvPr/>
        </p:nvSpPr>
        <p:spPr>
          <a:xfrm>
            <a:off x="9150722" y="4273974"/>
            <a:ext cx="1532074" cy="424753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APPLY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3109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1"/>
          <p:cNvSpPr/>
          <p:nvPr/>
        </p:nvSpPr>
        <p:spPr>
          <a:xfrm>
            <a:off x="403338" y="1880520"/>
            <a:ext cx="7008115" cy="124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C18B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Rapid Value Realization for Demand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1"/>
          <p:cNvSpPr/>
          <p:nvPr/>
        </p:nvSpPr>
        <p:spPr>
          <a:xfrm>
            <a:off x="463498" y="3316187"/>
            <a:ext cx="5276157" cy="413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Accelerate the implementation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530" y="1295549"/>
            <a:ext cx="2268539" cy="364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5530" y="313043"/>
            <a:ext cx="864365" cy="30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92751" y="6247134"/>
            <a:ext cx="587379" cy="338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261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3712" y="0"/>
            <a:ext cx="1968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2"/>
          <p:cNvSpPr/>
          <p:nvPr/>
        </p:nvSpPr>
        <p:spPr>
          <a:xfrm>
            <a:off x="471851" y="3574624"/>
            <a:ext cx="4877389" cy="46172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Best Practice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1" name="Google Shape;331;p12"/>
          <p:cNvSpPr/>
          <p:nvPr/>
        </p:nvSpPr>
        <p:spPr>
          <a:xfrm>
            <a:off x="471851" y="4193141"/>
            <a:ext cx="4877389" cy="46172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Statistical Forecast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2"/>
          <p:cNvSpPr/>
          <p:nvPr/>
        </p:nvSpPr>
        <p:spPr>
          <a:xfrm>
            <a:off x="471851" y="4811658"/>
            <a:ext cx="4877389" cy="46172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Sales Enrichment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2"/>
          <p:cNvSpPr/>
          <p:nvPr/>
        </p:nvSpPr>
        <p:spPr>
          <a:xfrm>
            <a:off x="471851" y="5421122"/>
            <a:ext cx="4877389" cy="46172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Revenue Projection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2"/>
          <p:cNvSpPr txBox="1">
            <a:spLocks noGrp="1"/>
          </p:cNvSpPr>
          <p:nvPr>
            <p:ph type="title"/>
          </p:nvPr>
        </p:nvSpPr>
        <p:spPr>
          <a:xfrm>
            <a:off x="354766" y="808567"/>
            <a:ext cx="6606751" cy="128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</a:pPr>
            <a:r>
              <a:rPr lang="en-US"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SAP IBP FOR DEMAND</a:t>
            </a:r>
            <a:br>
              <a:rPr lang="en-US" sz="4000">
                <a:solidFill>
                  <a:schemeClr val="accent4"/>
                </a:solidFill>
              </a:rPr>
            </a:br>
            <a:r>
              <a:rPr lang="en-US">
                <a:solidFill>
                  <a:schemeClr val="accent4"/>
                </a:solidFill>
              </a:rPr>
              <a:t>Business Accelerator</a:t>
            </a:r>
            <a:endParaRPr/>
          </a:p>
        </p:txBody>
      </p:sp>
      <p:sp>
        <p:nvSpPr>
          <p:cNvPr id="335" name="Google Shape;335;p12"/>
          <p:cNvSpPr txBox="1">
            <a:spLocks noGrp="1"/>
          </p:cNvSpPr>
          <p:nvPr>
            <p:ph type="body" idx="1"/>
          </p:nvPr>
        </p:nvSpPr>
        <p:spPr>
          <a:xfrm>
            <a:off x="354766" y="1869778"/>
            <a:ext cx="5155179" cy="25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SAP Integrated Business Planning (SAP IBP) for Demand Planning solution empowers you to create an accurate forecast and a consensus demand plan using statistical forecasting algorithms enriched with segmentation and time-series analysis.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336" name="Google Shape;33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8224" y="255770"/>
            <a:ext cx="1045881" cy="37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2" descr="A computer screen with a screen showing a number of red and orange bars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51067" y="1724614"/>
            <a:ext cx="5269082" cy="3408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92751" y="6247134"/>
            <a:ext cx="587379" cy="3381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hlinkClick r:id="rId7"/>
            <a:extLst>
              <a:ext uri="{FF2B5EF4-FFF2-40B4-BE49-F238E27FC236}">
                <a16:creationId xmlns:a16="http://schemas.microsoft.com/office/drawing/2014/main" id="{99125E0A-D4ED-68E1-7B39-DE20F0BBCA18}"/>
              </a:ext>
            </a:extLst>
          </p:cNvPr>
          <p:cNvSpPr/>
          <p:nvPr/>
        </p:nvSpPr>
        <p:spPr>
          <a:xfrm>
            <a:off x="7570373" y="5421122"/>
            <a:ext cx="2987595" cy="59599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spc="100" dirty="0">
                <a:solidFill>
                  <a:schemeClr val="bg1"/>
                </a:solidFill>
                <a:latin typeface="Lato Black" panose="020F0A02020204030203" pitchFamily="34" charset="0"/>
              </a:rPr>
              <a:t>LEARN MORE ABOUT RVR </a:t>
            </a:r>
          </a:p>
          <a:p>
            <a:pPr algn="ctr"/>
            <a:r>
              <a:rPr lang="es-ES" sz="1500" dirty="0">
                <a:solidFill>
                  <a:schemeClr val="bg1"/>
                </a:solidFill>
                <a:latin typeface="Lato Black" panose="020F0A02020204030203" pitchFamily="34" charset="0"/>
                <a:cs typeface="Lato" panose="020F0502020204030203" pitchFamily="34" charset="0"/>
              </a:rPr>
              <a:t>     </a:t>
            </a:r>
            <a:r>
              <a:rPr lang="es-ES" sz="13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WATCH VIDEO</a:t>
            </a:r>
            <a:endParaRPr lang="en-US" sz="13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02AB884-B71A-782E-745B-41CBE21839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39248" y="5753078"/>
            <a:ext cx="171750" cy="1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69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530" y="313043"/>
            <a:ext cx="864365" cy="308368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3"/>
          <p:cNvSpPr txBox="1"/>
          <p:nvPr/>
        </p:nvSpPr>
        <p:spPr>
          <a:xfrm>
            <a:off x="5463324" y="3947344"/>
            <a:ext cx="248133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700" tIns="45700" rIns="27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Improve service levels, reduce stock-outs, and lower expediting costs through more accurate forecasts.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3"/>
          <p:cNvSpPr txBox="1"/>
          <p:nvPr/>
        </p:nvSpPr>
        <p:spPr>
          <a:xfrm>
            <a:off x="1366772" y="3941262"/>
            <a:ext cx="257733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700" tIns="45700" rIns="27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Receive a single, comprehensive demand plan, integrated with the consensus forecasting process.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334" y="5095483"/>
            <a:ext cx="847461" cy="739602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3"/>
          <p:cNvSpPr txBox="1"/>
          <p:nvPr/>
        </p:nvSpPr>
        <p:spPr>
          <a:xfrm>
            <a:off x="1303995" y="5072888"/>
            <a:ext cx="240846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700" tIns="45700" rIns="27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Speed up implementation phase, and reduce  time to value, by leveraging best practices.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3"/>
          <p:cNvSpPr txBox="1"/>
          <p:nvPr/>
        </p:nvSpPr>
        <p:spPr>
          <a:xfrm>
            <a:off x="5463323" y="5148063"/>
            <a:ext cx="226335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700" tIns="45700" rIns="27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Maximize demand planner’s adoption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when coupled with BizTrain.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90808" y="5080570"/>
            <a:ext cx="749635" cy="71928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3"/>
          <p:cNvSpPr txBox="1"/>
          <p:nvPr/>
        </p:nvSpPr>
        <p:spPr>
          <a:xfrm>
            <a:off x="356337" y="3514542"/>
            <a:ext cx="1920519" cy="336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C18B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KEY BENEFITS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53" name="Google Shape;353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337" y="4043104"/>
            <a:ext cx="698576" cy="69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39774" y="4118713"/>
            <a:ext cx="630441" cy="642433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3"/>
          <p:cNvSpPr txBox="1">
            <a:spLocks noGrp="1"/>
          </p:cNvSpPr>
          <p:nvPr>
            <p:ph type="title"/>
          </p:nvPr>
        </p:nvSpPr>
        <p:spPr>
          <a:xfrm>
            <a:off x="354766" y="825533"/>
            <a:ext cx="660675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</a:pPr>
            <a:r>
              <a:rPr lang="en-US">
                <a:solidFill>
                  <a:schemeClr val="accent4"/>
                </a:solidFill>
              </a:rPr>
              <a:t>RVR Demand</a:t>
            </a:r>
            <a:endParaRPr/>
          </a:p>
        </p:txBody>
      </p:sp>
      <p:sp>
        <p:nvSpPr>
          <p:cNvPr id="356" name="Google Shape;356;p13"/>
          <p:cNvSpPr txBox="1">
            <a:spLocks noGrp="1"/>
          </p:cNvSpPr>
          <p:nvPr>
            <p:ph type="body" idx="1"/>
          </p:nvPr>
        </p:nvSpPr>
        <p:spPr>
          <a:xfrm>
            <a:off x="354766" y="1376217"/>
            <a:ext cx="6750122" cy="181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Leverage learnings from Bizbrain’s numerous successful implementations to drive quality and efficient projects for an all-around improved Demand Planning adoption experience with RVR from Bizbrain Technologies.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The </a:t>
            </a:r>
            <a:r>
              <a:rPr lang="en-US">
                <a:solidFill>
                  <a:schemeClr val="accent4"/>
                </a:solidFill>
                <a:latin typeface="Lato Black"/>
                <a:ea typeface="Lato Black"/>
                <a:cs typeface="Lato Black"/>
                <a:sym typeface="Lato Black"/>
              </a:rPr>
              <a:t>RVR for Demand Planning </a:t>
            </a:r>
            <a:r>
              <a:rPr lang="en-US"/>
              <a:t>solution empowers you to create a consensus demand plan using statistical forecasting algorithms enriched with segmentation and a time-series analysis.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357" name="Google Shape;357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53712" y="0"/>
            <a:ext cx="1968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211229" y="931170"/>
            <a:ext cx="4971423" cy="510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92751" y="6247134"/>
            <a:ext cx="587379" cy="338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5025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AB875F-E407-205D-87CE-6914B6CB0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260;p7">
            <a:extLst>
              <a:ext uri="{FF2B5EF4-FFF2-40B4-BE49-F238E27FC236}">
                <a16:creationId xmlns:a16="http://schemas.microsoft.com/office/drawing/2014/main" id="{02B071EC-6435-2BE4-FDFE-2E23F79B79E1}"/>
              </a:ext>
            </a:extLst>
          </p:cNvPr>
          <p:cNvSpPr txBox="1"/>
          <p:nvPr/>
        </p:nvSpPr>
        <p:spPr>
          <a:xfrm>
            <a:off x="726036" y="6016227"/>
            <a:ext cx="461141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CONFIDENTIAL INFORMATION: this presentation deck contains confidential and proprietary information belonging to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Bizbrain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Technology LLC.  The information herewith in may not be disclosed, copied, or distributed to any other party without the express written consent of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Bizbrain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Unauthorized use or disclosure of this information may result in legal liability and significant damages. 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215F5B-82A0-FAE4-7199-4997318CAFA0}"/>
              </a:ext>
            </a:extLst>
          </p:cNvPr>
          <p:cNvSpPr txBox="1">
            <a:spLocks/>
          </p:cNvSpPr>
          <p:nvPr/>
        </p:nvSpPr>
        <p:spPr>
          <a:xfrm>
            <a:off x="7257649" y="738833"/>
            <a:ext cx="3708399" cy="85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3500" kern="0" dirty="0">
                <a:solidFill>
                  <a:schemeClr val="accent1"/>
                </a:solidFill>
                <a:latin typeface="Lato Black" panose="020F0A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What we deliver.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AA19F1-9EB0-C4C5-6546-72C2285551CE}"/>
              </a:ext>
            </a:extLst>
          </p:cNvPr>
          <p:cNvSpPr txBox="1"/>
          <p:nvPr/>
        </p:nvSpPr>
        <p:spPr>
          <a:xfrm>
            <a:off x="9656433" y="6016227"/>
            <a:ext cx="19385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Arial"/>
              </a:rPr>
              <a:t>www.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" panose="020F0502020204030203" pitchFamily="34" charset="0"/>
                <a:sym typeface="Arial"/>
              </a:rPr>
              <a:t>bizbraintech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Arial"/>
              </a:rPr>
              <a:t>.com</a:t>
            </a:r>
            <a:endParaRPr kumimoji="0" lang="en-US" sz="12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sp>
        <p:nvSpPr>
          <p:cNvPr id="8" name="Google Shape;338;p10">
            <a:hlinkClick r:id="rId4"/>
            <a:extLst>
              <a:ext uri="{FF2B5EF4-FFF2-40B4-BE49-F238E27FC236}">
                <a16:creationId xmlns:a16="http://schemas.microsoft.com/office/drawing/2014/main" id="{9B10CFDC-57F5-2154-9380-86E844092AA5}"/>
              </a:ext>
            </a:extLst>
          </p:cNvPr>
          <p:cNvSpPr/>
          <p:nvPr/>
        </p:nvSpPr>
        <p:spPr>
          <a:xfrm>
            <a:off x="6789477" y="5985164"/>
            <a:ext cx="1176535" cy="33912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A02020204030203" pitchFamily="34" charset="0"/>
                <a:ea typeface="Lato"/>
                <a:cs typeface="Lato"/>
                <a:sym typeface="Lato"/>
                <a:hlinkClick r:id="rId4"/>
              </a:rPr>
              <a:t>Contact us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 panose="020F0A02020204030203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F91382-3B1E-3E61-A34D-3E51BA8CB9D4}"/>
              </a:ext>
            </a:extLst>
          </p:cNvPr>
          <p:cNvSpPr txBox="1">
            <a:spLocks/>
          </p:cNvSpPr>
          <p:nvPr/>
        </p:nvSpPr>
        <p:spPr>
          <a:xfrm>
            <a:off x="6789477" y="4446196"/>
            <a:ext cx="4689949" cy="1117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ato Black" panose="020F0A0202020403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1800"/>
              </a:lnSpc>
            </a:pPr>
            <a:r>
              <a:rPr lang="en-US" sz="125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Been there, done that.</a:t>
            </a:r>
            <a:r>
              <a:rPr lang="en-US" sz="1250" dirty="0">
                <a:latin typeface="Lato" panose="020F0502020204030203" pitchFamily="34" charset="0"/>
                <a:cs typeface="Lato" panose="020F0502020204030203" pitchFamily="34" charset="0"/>
              </a:rPr>
              <a:t> More than ten years of unique customer’s experiences, based on flawless delivery in SAP Digital Supply Chain. </a:t>
            </a:r>
            <a:r>
              <a:rPr lang="en-US" sz="1250" dirty="0" err="1">
                <a:latin typeface="Lato" panose="020F0502020204030203" pitchFamily="34" charset="0"/>
                <a:cs typeface="Lato" panose="020F0502020204030203" pitchFamily="34" charset="0"/>
              </a:rPr>
              <a:t>Bizbrain</a:t>
            </a:r>
            <a:r>
              <a:rPr lang="en-US" sz="1250" dirty="0">
                <a:latin typeface="Lato" panose="020F0502020204030203" pitchFamily="34" charset="0"/>
                <a:cs typeface="Lato" panose="020F0502020204030203" pitchFamily="34" charset="0"/>
              </a:rPr>
              <a:t> is an independent consultancy, chosen by over 50 customers, in over 15 distinct industries.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FE2304-B57C-EE57-439C-66EA9C8A24DE}"/>
              </a:ext>
            </a:extLst>
          </p:cNvPr>
          <p:cNvSpPr txBox="1">
            <a:spLocks/>
          </p:cNvSpPr>
          <p:nvPr/>
        </p:nvSpPr>
        <p:spPr>
          <a:xfrm>
            <a:off x="707564" y="560115"/>
            <a:ext cx="4575463" cy="999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3000" kern="0" dirty="0">
                <a:solidFill>
                  <a:schemeClr val="bg1"/>
                </a:solidFill>
                <a:latin typeface="Lato Light" panose="020F0502020204030203" pitchFamily="34" charset="0"/>
                <a:ea typeface="Lato Heavy" panose="020F0502020204030203" pitchFamily="34" charset="0"/>
                <a:cs typeface="Lato Light" panose="020F0502020204030203" pitchFamily="34" charset="0"/>
              </a:rPr>
              <a:t>When you think of a Supply Chain project.</a:t>
            </a:r>
          </a:p>
        </p:txBody>
      </p:sp>
    </p:spTree>
    <p:extLst>
      <p:ext uri="{BB962C8B-B14F-4D97-AF65-F5344CB8AC3E}">
        <p14:creationId xmlns:p14="http://schemas.microsoft.com/office/powerpoint/2010/main" val="2272092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AB875F-E407-205D-87CE-6914B6CB0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4215F5B-82A0-FAE4-7199-4997318CAFA0}"/>
              </a:ext>
            </a:extLst>
          </p:cNvPr>
          <p:cNvSpPr txBox="1">
            <a:spLocks/>
          </p:cNvSpPr>
          <p:nvPr/>
        </p:nvSpPr>
        <p:spPr>
          <a:xfrm>
            <a:off x="7257649" y="383790"/>
            <a:ext cx="3708399" cy="999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3500" kern="0" dirty="0">
                <a:solidFill>
                  <a:schemeClr val="accent1"/>
                </a:solidFill>
                <a:latin typeface="Lato Black" panose="020F0A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What we deliver.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F91382-3B1E-3E61-A34D-3E51BA8CB9D4}"/>
              </a:ext>
            </a:extLst>
          </p:cNvPr>
          <p:cNvSpPr txBox="1">
            <a:spLocks/>
          </p:cNvSpPr>
          <p:nvPr/>
        </p:nvSpPr>
        <p:spPr>
          <a:xfrm>
            <a:off x="6789477" y="5391652"/>
            <a:ext cx="4689949" cy="1117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ato Black" panose="020F0A0202020403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1800"/>
              </a:lnSpc>
            </a:pPr>
            <a:r>
              <a:rPr lang="en-US" sz="125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Been there, done that.</a:t>
            </a:r>
            <a:r>
              <a:rPr lang="en-US" sz="125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50" dirty="0">
                <a:latin typeface="Lato" panose="020F0502020204030203" pitchFamily="34" charset="0"/>
                <a:cs typeface="Lato" panose="020F0502020204030203" pitchFamily="34" charset="0"/>
              </a:rPr>
              <a:t>More than ten years of unique customer’s experiences, based on flawless delivery in SAP Digital Supply Chain. </a:t>
            </a:r>
            <a:r>
              <a:rPr lang="en-US" sz="1250" dirty="0" err="1">
                <a:latin typeface="Lato" panose="020F0502020204030203" pitchFamily="34" charset="0"/>
                <a:cs typeface="Lato" panose="020F0502020204030203" pitchFamily="34" charset="0"/>
              </a:rPr>
              <a:t>Bizbrain</a:t>
            </a:r>
            <a:r>
              <a:rPr lang="en-US" sz="1250" dirty="0">
                <a:latin typeface="Lato" panose="020F0502020204030203" pitchFamily="34" charset="0"/>
                <a:cs typeface="Lato" panose="020F0502020204030203" pitchFamily="34" charset="0"/>
              </a:rPr>
              <a:t> is an independent consultancy, chosen by over 50 customers, in over 15 distinct industries.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FE2304-B57C-EE57-439C-66EA9C8A24DE}"/>
              </a:ext>
            </a:extLst>
          </p:cNvPr>
          <p:cNvSpPr txBox="1">
            <a:spLocks/>
          </p:cNvSpPr>
          <p:nvPr/>
        </p:nvSpPr>
        <p:spPr>
          <a:xfrm>
            <a:off x="478791" y="509735"/>
            <a:ext cx="5033009" cy="999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3000" kern="0" dirty="0">
                <a:solidFill>
                  <a:schemeClr val="bg1"/>
                </a:solidFill>
                <a:latin typeface="Lato Light" panose="020F0502020204030203" pitchFamily="34" charset="0"/>
                <a:ea typeface="Lato Heavy" panose="020F0502020204030203" pitchFamily="34" charset="0"/>
                <a:cs typeface="Lato Light" panose="020F0502020204030203" pitchFamily="34" charset="0"/>
              </a:rPr>
              <a:t>When you think of a Supply Chain project.</a:t>
            </a:r>
          </a:p>
        </p:txBody>
      </p:sp>
    </p:spTree>
    <p:extLst>
      <p:ext uri="{BB962C8B-B14F-4D97-AF65-F5344CB8AC3E}">
        <p14:creationId xmlns:p14="http://schemas.microsoft.com/office/powerpoint/2010/main" val="4267143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792F8553-FB68-B541-B353-277874557150}"/>
              </a:ext>
            </a:extLst>
          </p:cNvPr>
          <p:cNvSpPr/>
          <p:nvPr/>
        </p:nvSpPr>
        <p:spPr>
          <a:xfrm>
            <a:off x="9220897" y="1488790"/>
            <a:ext cx="2971103" cy="4722229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41CC2F7-B7B5-C6E3-5A34-04D67CB9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18" y="915136"/>
            <a:ext cx="7327987" cy="680223"/>
          </a:xfrm>
        </p:spPr>
        <p:txBody>
          <a:bodyPr/>
          <a:lstStyle/>
          <a:p>
            <a:r>
              <a:rPr lang="en-US" sz="3600" dirty="0"/>
              <a:t>Who we are and why this information is relevant to you</a:t>
            </a:r>
          </a:p>
        </p:txBody>
      </p:sp>
      <p:sp>
        <p:nvSpPr>
          <p:cNvPr id="4" name="Google Shape;173;p4">
            <a:extLst>
              <a:ext uri="{FF2B5EF4-FFF2-40B4-BE49-F238E27FC236}">
                <a16:creationId xmlns:a16="http://schemas.microsoft.com/office/drawing/2014/main" id="{7D4B3997-3D16-18D9-48C5-F42C83A69A2F}"/>
              </a:ext>
            </a:extLst>
          </p:cNvPr>
          <p:cNvSpPr txBox="1"/>
          <p:nvPr/>
        </p:nvSpPr>
        <p:spPr>
          <a:xfrm>
            <a:off x="372018" y="4323128"/>
            <a:ext cx="4937780" cy="41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Key initiatives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DE5A40D-BB13-3774-5A2A-BA9A727F31D7}"/>
              </a:ext>
            </a:extLst>
          </p:cNvPr>
          <p:cNvGrpSpPr/>
          <p:nvPr/>
        </p:nvGrpSpPr>
        <p:grpSpPr>
          <a:xfrm>
            <a:off x="9887685" y="3232714"/>
            <a:ext cx="1714536" cy="1160602"/>
            <a:chOff x="8277709" y="4808881"/>
            <a:chExt cx="1714536" cy="116060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0FC8AEA-95A0-256C-DD18-283C46046827}"/>
                </a:ext>
              </a:extLst>
            </p:cNvPr>
            <p:cNvSpPr/>
            <p:nvPr/>
          </p:nvSpPr>
          <p:spPr>
            <a:xfrm>
              <a:off x="8277709" y="4808881"/>
              <a:ext cx="1714536" cy="1160602"/>
            </a:xfrm>
            <a:prstGeom prst="roundRect">
              <a:avLst>
                <a:gd name="adj" fmla="val 10402"/>
              </a:avLst>
            </a:prstGeom>
            <a:gradFill>
              <a:gsLst>
                <a:gs pos="5700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0" dir="3600000" sx="70000" sy="70000" algn="t" rotWithShape="0">
                <a:schemeClr val="dk1">
                  <a:alpha val="6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lang="en-US" kern="0">
                <a:solidFill>
                  <a:srgbClr val="FFFFFF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5B5DCC-5BAA-7A05-3013-B12A24A80C51}"/>
                </a:ext>
              </a:extLst>
            </p:cNvPr>
            <p:cNvSpPr txBox="1"/>
            <p:nvPr/>
          </p:nvSpPr>
          <p:spPr>
            <a:xfrm>
              <a:off x="8466476" y="4881238"/>
              <a:ext cx="133700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000" dirty="0">
                  <a:solidFill>
                    <a:schemeClr val="accent1"/>
                  </a:solidFill>
                  <a:latin typeface="Lato Black" panose="020F0A02020204030203" pitchFamily="34" charset="0"/>
                </a:rPr>
                <a:t>50+</a:t>
              </a:r>
              <a:endParaRPr lang="en-US" sz="3000" dirty="0">
                <a:solidFill>
                  <a:schemeClr val="accent1"/>
                </a:solidFill>
                <a:latin typeface="Lato Black" panose="020F0A0202020403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36633A-1FEA-9DDC-4AEF-3C26812A3822}"/>
                </a:ext>
              </a:extLst>
            </p:cNvPr>
            <p:cNvSpPr txBox="1"/>
            <p:nvPr/>
          </p:nvSpPr>
          <p:spPr>
            <a:xfrm>
              <a:off x="8285957" y="5393255"/>
              <a:ext cx="1698041" cy="51888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cs typeface="Lato"/>
                  <a:sym typeface="Lato"/>
                </a:rPr>
                <a:t>customers served in first 10 years.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60AB06-3696-72E8-8D1A-F8C943CF8F02}"/>
              </a:ext>
            </a:extLst>
          </p:cNvPr>
          <p:cNvGrpSpPr/>
          <p:nvPr/>
        </p:nvGrpSpPr>
        <p:grpSpPr>
          <a:xfrm>
            <a:off x="9887685" y="1966304"/>
            <a:ext cx="1714536" cy="1160602"/>
            <a:chOff x="10068094" y="4808881"/>
            <a:chExt cx="1714536" cy="116060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AF9A088-A75C-C901-8C3B-A30802839193}"/>
                </a:ext>
              </a:extLst>
            </p:cNvPr>
            <p:cNvSpPr/>
            <p:nvPr/>
          </p:nvSpPr>
          <p:spPr>
            <a:xfrm>
              <a:off x="10068094" y="4808881"/>
              <a:ext cx="1714536" cy="1160602"/>
            </a:xfrm>
            <a:prstGeom prst="roundRect">
              <a:avLst>
                <a:gd name="adj" fmla="val 10402"/>
              </a:avLst>
            </a:prstGeom>
            <a:gradFill>
              <a:gsLst>
                <a:gs pos="5700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0" dir="3600000" sx="70000" sy="70000" algn="t" rotWithShape="0">
                <a:schemeClr val="dk1">
                  <a:alpha val="6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lang="en-US" kern="0">
                <a:solidFill>
                  <a:srgbClr val="FFFFFF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08EEFF-BE69-6F6A-618F-F2BD6F12D809}"/>
                </a:ext>
              </a:extLst>
            </p:cNvPr>
            <p:cNvSpPr txBox="1"/>
            <p:nvPr/>
          </p:nvSpPr>
          <p:spPr>
            <a:xfrm>
              <a:off x="10244060" y="4889314"/>
              <a:ext cx="136260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000" dirty="0">
                  <a:solidFill>
                    <a:schemeClr val="accent1"/>
                  </a:solidFill>
                  <a:latin typeface="Lato Black" panose="020F0A02020204030203" pitchFamily="34" charset="0"/>
                </a:rPr>
                <a:t>100%</a:t>
              </a:r>
              <a:endParaRPr lang="en-US" sz="3000" dirty="0">
                <a:solidFill>
                  <a:schemeClr val="accent1"/>
                </a:solidFill>
                <a:latin typeface="Lato Black" panose="020F0A0202020403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7BA717-D99D-A40C-B690-61ACB87CAE9E}"/>
                </a:ext>
              </a:extLst>
            </p:cNvPr>
            <p:cNvSpPr txBox="1"/>
            <p:nvPr/>
          </p:nvSpPr>
          <p:spPr>
            <a:xfrm>
              <a:off x="10153525" y="5393255"/>
              <a:ext cx="1543674" cy="526963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cs typeface="Lato"/>
                  <a:sym typeface="Lato"/>
                </a:rPr>
                <a:t>success rate 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cs typeface="Lato"/>
                  <a:sym typeface="Lato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cs typeface="Lato"/>
                  <a:sym typeface="Lato"/>
                </a:rPr>
                <a:t>(no failed projects)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7CAF29-EA58-7E78-B33E-E9AF5DA6E771}"/>
              </a:ext>
            </a:extLst>
          </p:cNvPr>
          <p:cNvGrpSpPr/>
          <p:nvPr/>
        </p:nvGrpSpPr>
        <p:grpSpPr>
          <a:xfrm>
            <a:off x="9874571" y="4503184"/>
            <a:ext cx="1740764" cy="1160602"/>
            <a:chOff x="6457210" y="7383511"/>
            <a:chExt cx="1740764" cy="1160602"/>
          </a:xfrm>
        </p:grpSpPr>
        <p:sp>
          <p:nvSpPr>
            <p:cNvPr id="18" name="Rectangle: Rounded Corners 34">
              <a:extLst>
                <a:ext uri="{FF2B5EF4-FFF2-40B4-BE49-F238E27FC236}">
                  <a16:creationId xmlns:a16="http://schemas.microsoft.com/office/drawing/2014/main" id="{4E813565-988C-E319-18E9-CF8F2B2E70FF}"/>
                </a:ext>
              </a:extLst>
            </p:cNvPr>
            <p:cNvSpPr/>
            <p:nvPr/>
          </p:nvSpPr>
          <p:spPr>
            <a:xfrm>
              <a:off x="6457210" y="7383511"/>
              <a:ext cx="1740764" cy="1160602"/>
            </a:xfrm>
            <a:prstGeom prst="roundRect">
              <a:avLst>
                <a:gd name="adj" fmla="val 10402"/>
              </a:avLst>
            </a:prstGeom>
            <a:gradFill>
              <a:gsLst>
                <a:gs pos="5700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0" dir="3600000" sx="70000" sy="70000" algn="t" rotWithShape="0">
                <a:schemeClr val="dk1">
                  <a:alpha val="6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lang="en-US" kern="0">
                <a:solidFill>
                  <a:srgbClr val="FFFFFF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B03B16-5E88-1712-F950-09F205B9F917}"/>
                </a:ext>
              </a:extLst>
            </p:cNvPr>
            <p:cNvSpPr txBox="1"/>
            <p:nvPr/>
          </p:nvSpPr>
          <p:spPr>
            <a:xfrm>
              <a:off x="6658173" y="7471423"/>
              <a:ext cx="1338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000" dirty="0">
                  <a:solidFill>
                    <a:schemeClr val="accent1"/>
                  </a:solidFill>
                  <a:latin typeface="Lato Black" panose="020F0A02020204030203" pitchFamily="34" charset="0"/>
                </a:rPr>
                <a:t>15+</a:t>
              </a:r>
              <a:endParaRPr lang="en-US" sz="3000" dirty="0">
                <a:solidFill>
                  <a:schemeClr val="accent1"/>
                </a:solidFill>
                <a:latin typeface="Lato Black" panose="020F0A0202020403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688A387-1BB8-A602-AA0A-05412137E648}"/>
                </a:ext>
              </a:extLst>
            </p:cNvPr>
            <p:cNvSpPr txBox="1"/>
            <p:nvPr/>
          </p:nvSpPr>
          <p:spPr>
            <a:xfrm>
              <a:off x="6689710" y="8009170"/>
              <a:ext cx="12757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cs typeface="Lato"/>
                  <a:sym typeface="Lato"/>
                </a:rPr>
                <a:t>industries experience</a:t>
              </a:r>
            </a:p>
          </p:txBody>
        </p:sp>
      </p:grpSp>
      <p:pic>
        <p:nvPicPr>
          <p:cNvPr id="21" name="Google Shape;264;p7">
            <a:extLst>
              <a:ext uri="{FF2B5EF4-FFF2-40B4-BE49-F238E27FC236}">
                <a16:creationId xmlns:a16="http://schemas.microsoft.com/office/drawing/2014/main" id="{759B7789-BA9A-3F72-D0EB-C1E6023574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082" y="4655163"/>
            <a:ext cx="760084" cy="760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68;p7">
            <a:extLst>
              <a:ext uri="{FF2B5EF4-FFF2-40B4-BE49-F238E27FC236}">
                <a16:creationId xmlns:a16="http://schemas.microsoft.com/office/drawing/2014/main" id="{7BE7D06F-AA9E-D81F-7C15-02C2EE2EC2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1515" y="5330471"/>
            <a:ext cx="612393" cy="61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69;p7">
            <a:extLst>
              <a:ext uri="{FF2B5EF4-FFF2-40B4-BE49-F238E27FC236}">
                <a16:creationId xmlns:a16="http://schemas.microsoft.com/office/drawing/2014/main" id="{7CB6D28A-D3AD-D2B5-2E89-476C8AE21E0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9433" y="5248918"/>
            <a:ext cx="740996" cy="740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70;p7">
            <a:extLst>
              <a:ext uri="{FF2B5EF4-FFF2-40B4-BE49-F238E27FC236}">
                <a16:creationId xmlns:a16="http://schemas.microsoft.com/office/drawing/2014/main" id="{755B20DA-6F2E-6CE6-9D1D-7FF95666AB7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8041" y="5333797"/>
            <a:ext cx="556721" cy="55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72;p7" descr="Logo&#10;&#10;Description automatically generated">
            <a:extLst>
              <a:ext uri="{FF2B5EF4-FFF2-40B4-BE49-F238E27FC236}">
                <a16:creationId xmlns:a16="http://schemas.microsoft.com/office/drawing/2014/main" id="{40974D1A-AD96-6911-1C2B-70C3D045CE8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74559" y="5404477"/>
            <a:ext cx="419840" cy="44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73;p7">
            <a:extLst>
              <a:ext uri="{FF2B5EF4-FFF2-40B4-BE49-F238E27FC236}">
                <a16:creationId xmlns:a16="http://schemas.microsoft.com/office/drawing/2014/main" id="{1C921597-49C7-3EAF-D530-6B6426284D33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5944" b="28483"/>
          <a:stretch/>
        </p:blipFill>
        <p:spPr>
          <a:xfrm>
            <a:off x="4947663" y="4900558"/>
            <a:ext cx="673633" cy="30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76;p7">
            <a:extLst>
              <a:ext uri="{FF2B5EF4-FFF2-40B4-BE49-F238E27FC236}">
                <a16:creationId xmlns:a16="http://schemas.microsoft.com/office/drawing/2014/main" id="{3C3312B7-5F96-9A45-A1B1-96C081E47B7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64657" y="5317103"/>
            <a:ext cx="673633" cy="673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78;p7" descr="A blue text with a white background&#10;&#10;Description automatically generated">
            <a:extLst>
              <a:ext uri="{FF2B5EF4-FFF2-40B4-BE49-F238E27FC236}">
                <a16:creationId xmlns:a16="http://schemas.microsoft.com/office/drawing/2014/main" id="{FFDB9655-272E-CBE9-9EE3-CB66C794DD4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598737" y="4812635"/>
            <a:ext cx="791848" cy="48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79;p7">
            <a:extLst>
              <a:ext uri="{FF2B5EF4-FFF2-40B4-BE49-F238E27FC236}">
                <a16:creationId xmlns:a16="http://schemas.microsoft.com/office/drawing/2014/main" id="{A0E962CA-324F-934C-E1D2-83FB86269DDB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34894" y="4884449"/>
            <a:ext cx="565346" cy="339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 descr="A black and white logo&#10;&#10;Description automatically generated">
            <a:extLst>
              <a:ext uri="{FF2B5EF4-FFF2-40B4-BE49-F238E27FC236}">
                <a16:creationId xmlns:a16="http://schemas.microsoft.com/office/drawing/2014/main" id="{75E96231-49EC-E8DD-EBAE-7A8573CBAC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704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818" y="4918123"/>
            <a:ext cx="815579" cy="271859"/>
          </a:xfrm>
          <a:prstGeom prst="rect">
            <a:avLst/>
          </a:prstGeom>
        </p:spPr>
      </p:pic>
      <p:pic>
        <p:nvPicPr>
          <p:cNvPr id="38" name="Picture 3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B01AE03-8625-81AE-2A85-F3FEA5ED98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9775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9793" y="4768625"/>
            <a:ext cx="856283" cy="570855"/>
          </a:xfrm>
          <a:prstGeom prst="rect">
            <a:avLst/>
          </a:prstGeom>
        </p:spPr>
      </p:pic>
      <p:pic>
        <p:nvPicPr>
          <p:cNvPr id="39" name="Picture 38" descr="A blue and grey logo&#10;&#10;Description automatically generated">
            <a:extLst>
              <a:ext uri="{FF2B5EF4-FFF2-40B4-BE49-F238E27FC236}">
                <a16:creationId xmlns:a16="http://schemas.microsoft.com/office/drawing/2014/main" id="{143C5586-7661-AF82-9ABD-C7C8ECCBD9D6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522" y="4943514"/>
            <a:ext cx="698706" cy="22107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9370588D-9B94-F65D-5E05-7E8D6FE602F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91861" y="5539543"/>
            <a:ext cx="778706" cy="147955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85E6EFE3-D38D-729A-96AE-62C257BD982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052348" y="5572451"/>
            <a:ext cx="768577" cy="173531"/>
          </a:xfrm>
          <a:prstGeom prst="rect">
            <a:avLst/>
          </a:prstGeom>
        </p:spPr>
      </p:pic>
      <p:sp>
        <p:nvSpPr>
          <p:cNvPr id="7" name="Google Shape;158;p4">
            <a:extLst>
              <a:ext uri="{FF2B5EF4-FFF2-40B4-BE49-F238E27FC236}">
                <a16:creationId xmlns:a16="http://schemas.microsoft.com/office/drawing/2014/main" id="{6ACA5F62-B2D6-31EE-4A54-92662FAA82EF}"/>
              </a:ext>
            </a:extLst>
          </p:cNvPr>
          <p:cNvSpPr txBox="1"/>
          <p:nvPr/>
        </p:nvSpPr>
        <p:spPr>
          <a:xfrm>
            <a:off x="2442485" y="2066595"/>
            <a:ext cx="259601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Luca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Massasso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" name="Google Shape;176;p4">
            <a:extLst>
              <a:ext uri="{FF2B5EF4-FFF2-40B4-BE49-F238E27FC236}">
                <a16:creationId xmlns:a16="http://schemas.microsoft.com/office/drawing/2014/main" id="{3D490B9E-7EA6-2FD8-11AE-AD63A082E495}"/>
              </a:ext>
            </a:extLst>
          </p:cNvPr>
          <p:cNvSpPr txBox="1"/>
          <p:nvPr/>
        </p:nvSpPr>
        <p:spPr>
          <a:xfrm>
            <a:off x="2469503" y="2672472"/>
            <a:ext cx="167034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Co-founder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Bizbrain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Technologies.</a:t>
            </a:r>
          </a:p>
        </p:txBody>
      </p:sp>
      <p:cxnSp>
        <p:nvCxnSpPr>
          <p:cNvPr id="11" name="Google Shape;155;p4">
            <a:extLst>
              <a:ext uri="{FF2B5EF4-FFF2-40B4-BE49-F238E27FC236}">
                <a16:creationId xmlns:a16="http://schemas.microsoft.com/office/drawing/2014/main" id="{9E74E25B-728A-F57D-8180-EDB24395DD6F}"/>
              </a:ext>
            </a:extLst>
          </p:cNvPr>
          <p:cNvCxnSpPr/>
          <p:nvPr/>
        </p:nvCxnSpPr>
        <p:spPr>
          <a:xfrm>
            <a:off x="2571370" y="2571479"/>
            <a:ext cx="486300" cy="0"/>
          </a:xfrm>
          <a:prstGeom prst="straightConnector1">
            <a:avLst/>
          </a:prstGeom>
          <a:noFill/>
          <a:ln w="38100" cap="flat" cmpd="sng">
            <a:solidFill>
              <a:srgbClr val="E5292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Google Shape;191;p5">
            <a:extLst>
              <a:ext uri="{FF2B5EF4-FFF2-40B4-BE49-F238E27FC236}">
                <a16:creationId xmlns:a16="http://schemas.microsoft.com/office/drawing/2014/main" id="{BAD29A0D-C356-C0E8-514B-019D274376CC}"/>
              </a:ext>
            </a:extLst>
          </p:cNvPr>
          <p:cNvSpPr txBox="1"/>
          <p:nvPr/>
        </p:nvSpPr>
        <p:spPr>
          <a:xfrm>
            <a:off x="2465014" y="3213818"/>
            <a:ext cx="5872470" cy="1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20+ years experience in enterprise software. Eleven years of work experience at SAP in various roles (SAP SCM Development Architect, Business  Development Manager, Global New Product Introduction  Program Manager). Co-founded Bizbrain in 2013.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27C97F-DFF1-1DDA-6B32-7AA71B2F38C8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487208" y="2097180"/>
            <a:ext cx="1869846" cy="145598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FD6ED0A-4459-BF71-6E53-8B6F85DA7BD4}"/>
              </a:ext>
            </a:extLst>
          </p:cNvPr>
          <p:cNvSpPr/>
          <p:nvPr/>
        </p:nvSpPr>
        <p:spPr>
          <a:xfrm>
            <a:off x="487208" y="3648663"/>
            <a:ext cx="1483282" cy="323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DB9368-84EA-2BDC-A310-BD63B9878871}"/>
              </a:ext>
            </a:extLst>
          </p:cNvPr>
          <p:cNvSpPr txBox="1"/>
          <p:nvPr/>
        </p:nvSpPr>
        <p:spPr>
          <a:xfrm>
            <a:off x="491656" y="3668609"/>
            <a:ext cx="1478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  <a:sym typeface="Arial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 PROFILE</a:t>
            </a:r>
          </a:p>
        </p:txBody>
      </p:sp>
    </p:spTree>
    <p:extLst>
      <p:ext uri="{BB962C8B-B14F-4D97-AF65-F5344CB8AC3E}">
        <p14:creationId xmlns:p14="http://schemas.microsoft.com/office/powerpoint/2010/main" val="3021063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97410-D434-8EFE-6769-A584A6D0F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D89BC-3E65-AB34-0B43-6880ECF5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66" y="834445"/>
            <a:ext cx="7998090" cy="680223"/>
          </a:xfrm>
        </p:spPr>
        <p:txBody>
          <a:bodyPr/>
          <a:lstStyle/>
          <a:p>
            <a:r>
              <a:rPr lang="en-US" sz="3200" dirty="0">
                <a:solidFill>
                  <a:schemeClr val="accent5">
                    <a:lumMod val="90000"/>
                    <a:lumOff val="10000"/>
                  </a:schemeClr>
                </a:solidFill>
              </a:rPr>
              <a:t>Your concerns about adopting a Supply Chain solution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D29E54A-5B70-E6DF-D7AE-6C89A2D4653C}"/>
              </a:ext>
            </a:extLst>
          </p:cNvPr>
          <p:cNvSpPr/>
          <p:nvPr/>
        </p:nvSpPr>
        <p:spPr>
          <a:xfrm>
            <a:off x="5096777" y="1725929"/>
            <a:ext cx="2207885" cy="2337541"/>
          </a:xfrm>
          <a:prstGeom prst="roundRect">
            <a:avLst>
              <a:gd name="adj" fmla="val 8824"/>
            </a:avLst>
          </a:prstGeom>
          <a:gradFill>
            <a:gsLst>
              <a:gs pos="0">
                <a:schemeClr val="accent3">
                  <a:lumMod val="50000"/>
                </a:schemeClr>
              </a:gs>
              <a:gs pos="58000">
                <a:schemeClr val="accent3">
                  <a:lumMod val="50000"/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381000" dir="3600000" sx="70000" sy="70000" algn="t" rotWithShape="0">
              <a:schemeClr val="dk1">
                <a:alpha val="60000"/>
              </a:schemeClr>
            </a:outerShdw>
          </a:effectLst>
        </p:spPr>
        <p:txBody>
          <a:bodyPr spcFirstLastPara="1" wrap="square" lIns="91425" tIns="144000" rIns="91425" bIns="45700" anchor="t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A02020204030203" pitchFamily="34" charset="0"/>
                <a:cs typeface="Lato Bold" panose="020F0502020204030203" pitchFamily="34" charset="0"/>
                <a:sym typeface="Lato"/>
              </a:rPr>
              <a:t>Your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A02020204030203" pitchFamily="34" charset="0"/>
                <a:cs typeface="Lato Bold" panose="020F0502020204030203" pitchFamily="34" charset="0"/>
                <a:sym typeface="Lato"/>
              </a:rPr>
              <a:t>concerns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080697-881C-77D9-6840-224AB1E2F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7765" y="2832342"/>
            <a:ext cx="5277465" cy="402545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98FDB6E-794F-D407-4191-8B9018A1A707}"/>
              </a:ext>
            </a:extLst>
          </p:cNvPr>
          <p:cNvSpPr/>
          <p:nvPr/>
        </p:nvSpPr>
        <p:spPr>
          <a:xfrm>
            <a:off x="1558591" y="4501571"/>
            <a:ext cx="1958873" cy="1958873"/>
          </a:xfrm>
          <a:prstGeom prst="ellipse">
            <a:avLst/>
          </a:prstGeom>
          <a:gradFill>
            <a:gsLst>
              <a:gs pos="5700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381000" dir="3600000" sx="70000" sy="70000" algn="t" rotWithShape="0">
              <a:schemeClr val="dk1">
                <a:alpha val="60000"/>
              </a:schemeClr>
            </a:outerShdw>
          </a:effectLst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A02020204030203" pitchFamily="34" charset="0"/>
                <a:cs typeface="Lato Bold" panose="020F0502020204030203" pitchFamily="34" charset="0"/>
                <a:sym typeface="Lato"/>
              </a:rPr>
              <a:t>Community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A02020204030203" pitchFamily="34" charset="0"/>
                <a:cs typeface="Lato Bold" panose="020F0502020204030203" pitchFamily="34" charset="0"/>
                <a:sym typeface="Lato"/>
              </a:rPr>
              <a:t>Sentiment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A02020204030203" pitchFamily="34" charset="0"/>
                <a:cs typeface="Lato Bold" panose="020F0502020204030203" pitchFamily="34" charset="0"/>
                <a:sym typeface="Lato"/>
              </a:rPr>
              <a:t>Readiness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7DCE297-57EE-D469-6CBC-2261E3FD357C}"/>
              </a:ext>
            </a:extLst>
          </p:cNvPr>
          <p:cNvSpPr/>
          <p:nvPr/>
        </p:nvSpPr>
        <p:spPr>
          <a:xfrm>
            <a:off x="1313962" y="2884091"/>
            <a:ext cx="1958873" cy="1958873"/>
          </a:xfrm>
          <a:prstGeom prst="ellipse">
            <a:avLst/>
          </a:prstGeom>
          <a:gradFill>
            <a:gsLst>
              <a:gs pos="5700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381000" dir="3600000" sx="70000" sy="70000" algn="t" rotWithShape="0">
              <a:schemeClr val="dk1">
                <a:alpha val="60000"/>
              </a:schemeClr>
            </a:outerShdw>
          </a:effectLst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A02020204030203" pitchFamily="34" charset="0"/>
                <a:cs typeface="Lato Bold" panose="020F0502020204030203" pitchFamily="34" charset="0"/>
                <a:sym typeface="Lato"/>
              </a:rPr>
              <a:t>Data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A02020204030203" pitchFamily="34" charset="0"/>
                <a:cs typeface="Lato Bold" panose="020F0502020204030203" pitchFamily="34" charset="0"/>
                <a:sym typeface="Lato"/>
              </a:rPr>
              <a:t>Quality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36811AB-24A9-E4E2-6A0B-7F42EA7A3937}"/>
              </a:ext>
            </a:extLst>
          </p:cNvPr>
          <p:cNvSpPr/>
          <p:nvPr/>
        </p:nvSpPr>
        <p:spPr>
          <a:xfrm>
            <a:off x="2811614" y="1826410"/>
            <a:ext cx="1958873" cy="1958873"/>
          </a:xfrm>
          <a:prstGeom prst="ellipse">
            <a:avLst/>
          </a:prstGeom>
          <a:gradFill>
            <a:gsLst>
              <a:gs pos="5700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381000" dir="3600000" sx="70000" sy="70000" algn="t" rotWithShape="0">
              <a:schemeClr val="dk1">
                <a:alpha val="60000"/>
              </a:schemeClr>
            </a:outerShdw>
          </a:effectLst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A02020204030203" pitchFamily="34" charset="0"/>
                <a:cs typeface="Lato Bold" panose="020F0502020204030203" pitchFamily="34" charset="0"/>
                <a:sym typeface="Lato"/>
              </a:rPr>
              <a:t>Current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A02020204030203" pitchFamily="34" charset="0"/>
                <a:cs typeface="Lato Bold" panose="020F0502020204030203" pitchFamily="34" charset="0"/>
                <a:sym typeface="Lato"/>
              </a:rPr>
              <a:t>Process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US" kern="0" dirty="0">
                <a:solidFill>
                  <a:srgbClr val="000000"/>
                </a:solidFill>
                <a:latin typeface="Lato Black" panose="020F0A02020204030203" pitchFamily="34" charset="0"/>
                <a:cs typeface="Lato Bold" panose="020F0502020204030203" pitchFamily="34" charset="0"/>
                <a:sym typeface="Lato"/>
              </a:rPr>
              <a:t>v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A02020204030203" pitchFamily="34" charset="0"/>
                <a:cs typeface="Lato Bold" panose="020F0502020204030203" pitchFamily="34" charset="0"/>
                <a:sym typeface="Lato"/>
              </a:rPr>
              <a:t>s change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US" kern="0" dirty="0" err="1">
                <a:solidFill>
                  <a:srgbClr val="000000"/>
                </a:solidFill>
                <a:latin typeface="Lato Black" panose="020F0A02020204030203" pitchFamily="34" charset="0"/>
                <a:cs typeface="Lato Bold" panose="020F0502020204030203" pitchFamily="34" charset="0"/>
                <a:sym typeface="Lato"/>
              </a:rPr>
              <a:t>mgmt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 panose="020F0A02020204030203" pitchFamily="34" charset="0"/>
              <a:cs typeface="Lato Bold" panose="020F0502020204030203" pitchFamily="34" charset="0"/>
              <a:sym typeface="Lato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429315C-0B53-71CB-0DF3-673AE99552C1}"/>
              </a:ext>
            </a:extLst>
          </p:cNvPr>
          <p:cNvSpPr/>
          <p:nvPr/>
        </p:nvSpPr>
        <p:spPr>
          <a:xfrm>
            <a:off x="8352856" y="4501571"/>
            <a:ext cx="1958873" cy="1958873"/>
          </a:xfrm>
          <a:prstGeom prst="ellipse">
            <a:avLst/>
          </a:prstGeom>
          <a:gradFill>
            <a:gsLst>
              <a:gs pos="5700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381000" dir="3600000" sx="70000" sy="70000" algn="t" rotWithShape="0">
              <a:schemeClr val="dk1">
                <a:alpha val="60000"/>
              </a:schemeClr>
            </a:outerShdw>
          </a:effectLst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US" kern="0" dirty="0">
                <a:solidFill>
                  <a:srgbClr val="000000"/>
                </a:solidFill>
                <a:latin typeface="Lato Black" panose="020F0A02020204030203" pitchFamily="34" charset="0"/>
                <a:cs typeface="Lato Bold" panose="020F0502020204030203" pitchFamily="34" charset="0"/>
                <a:sym typeface="Lato"/>
              </a:rPr>
              <a:t>Partner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US" kern="0" dirty="0">
                <a:solidFill>
                  <a:srgbClr val="000000"/>
                </a:solidFill>
                <a:latin typeface="Lato Black" panose="020F0A02020204030203" pitchFamily="34" charset="0"/>
                <a:cs typeface="Lato Bold" panose="020F0502020204030203" pitchFamily="34" charset="0"/>
                <a:sym typeface="Lato"/>
              </a:rPr>
              <a:t> Readiness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US" kern="0" dirty="0">
                <a:solidFill>
                  <a:srgbClr val="000000"/>
                </a:solidFill>
                <a:latin typeface="Lato Black" panose="020F0A02020204030203" pitchFamily="34" charset="0"/>
                <a:cs typeface="Lato Bold" panose="020F0502020204030203" pitchFamily="34" charset="0"/>
                <a:sym typeface="Lato"/>
              </a:rPr>
              <a:t>Expertise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866EB5-66E3-CCA4-6000-B9441FF7258E}"/>
              </a:ext>
            </a:extLst>
          </p:cNvPr>
          <p:cNvGrpSpPr/>
          <p:nvPr/>
        </p:nvGrpSpPr>
        <p:grpSpPr>
          <a:xfrm>
            <a:off x="7594578" y="1816362"/>
            <a:ext cx="1958873" cy="1958873"/>
            <a:chOff x="7594578" y="1816362"/>
            <a:chExt cx="1958873" cy="195887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8112BC8-C22B-4674-E33E-8713ACC1619C}"/>
                </a:ext>
              </a:extLst>
            </p:cNvPr>
            <p:cNvSpPr/>
            <p:nvPr/>
          </p:nvSpPr>
          <p:spPr>
            <a:xfrm>
              <a:off x="7594578" y="1816362"/>
              <a:ext cx="1958873" cy="1958873"/>
            </a:xfrm>
            <a:prstGeom prst="ellipse">
              <a:avLst/>
            </a:prstGeom>
            <a:gradFill>
              <a:gsLst>
                <a:gs pos="5700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0" dir="3600000" sx="70000" sy="70000" algn="t" rotWithShape="0">
                <a:schemeClr val="dk1">
                  <a:alpha val="60000"/>
                </a:schemeClr>
              </a:outerShdw>
            </a:effectLst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A02020204030203" pitchFamily="34" charset="0"/>
                <a:cs typeface="Lato Bold" panose="020F0502020204030203" pitchFamily="34" charset="0"/>
                <a:sym typeface="Lato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5C6733-41AD-E5F1-4DD1-8F4F16826603}"/>
                </a:ext>
              </a:extLst>
            </p:cNvPr>
            <p:cNvSpPr txBox="1"/>
            <p:nvPr/>
          </p:nvSpPr>
          <p:spPr>
            <a:xfrm>
              <a:off x="8002805" y="2116000"/>
              <a:ext cx="1109026" cy="36818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Black" panose="020F0A02020204030203" pitchFamily="34" charset="0"/>
                  <a:cs typeface="Lato Bold" panose="020F0502020204030203" pitchFamily="34" charset="0"/>
                  <a:sym typeface="Lato"/>
                </a:rPr>
                <a:t>Time to value</a:t>
              </a:r>
            </a:p>
            <a:p>
              <a:pPr marR="0" lvl="0" algn="ctr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A02020204030203" pitchFamily="34" charset="0"/>
                <a:cs typeface="Lato Bold" panose="020F0502020204030203" pitchFamily="34" charset="0"/>
                <a:sym typeface="Lato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07833CB-4803-F657-CE93-80A3E575D38C}"/>
                </a:ext>
              </a:extLst>
            </p:cNvPr>
            <p:cNvSpPr txBox="1"/>
            <p:nvPr/>
          </p:nvSpPr>
          <p:spPr>
            <a:xfrm>
              <a:off x="7737825" y="2892630"/>
              <a:ext cx="1679179" cy="36818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Black" panose="020F0A02020204030203" pitchFamily="34" charset="0"/>
                  <a:cs typeface="Lato Bold" panose="020F0502020204030203" pitchFamily="34" charset="0"/>
                  <a:sym typeface="Lato"/>
                </a:rPr>
                <a:t>Business Case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81DFDD1-61E5-D396-441F-2CCD46908071}"/>
                </a:ext>
              </a:extLst>
            </p:cNvPr>
            <p:cNvCxnSpPr>
              <a:cxnSpLocks/>
            </p:cNvCxnSpPr>
            <p:nvPr/>
          </p:nvCxnSpPr>
          <p:spPr>
            <a:xfrm>
              <a:off x="8577414" y="2678601"/>
              <a:ext cx="0" cy="1770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6BEB3C7-56D5-3F43-9C99-B6A97FD681B5}"/>
              </a:ext>
            </a:extLst>
          </p:cNvPr>
          <p:cNvGrpSpPr/>
          <p:nvPr/>
        </p:nvGrpSpPr>
        <p:grpSpPr>
          <a:xfrm>
            <a:off x="9124299" y="2884091"/>
            <a:ext cx="1958873" cy="1958873"/>
            <a:chOff x="9124299" y="2884091"/>
            <a:chExt cx="1958873" cy="195887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EB75396-EAE5-05AA-4487-76F0CBE0E728}"/>
                </a:ext>
              </a:extLst>
            </p:cNvPr>
            <p:cNvSpPr/>
            <p:nvPr/>
          </p:nvSpPr>
          <p:spPr>
            <a:xfrm>
              <a:off x="9124299" y="2884091"/>
              <a:ext cx="1958873" cy="1958873"/>
            </a:xfrm>
            <a:prstGeom prst="ellipse">
              <a:avLst/>
            </a:prstGeom>
            <a:gradFill>
              <a:gsLst>
                <a:gs pos="5700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0" dir="3600000" sx="70000" sy="70000" algn="t" rotWithShape="0">
                <a:schemeClr val="dk1">
                  <a:alpha val="60000"/>
                </a:schemeClr>
              </a:outerShdw>
            </a:effectLst>
          </p:spPr>
          <p:txBody>
            <a:bodyPr spcFirstLastPara="1" wrap="square" lIns="0" tIns="0" rIns="0" bIns="36000" anchor="ctr" anchorCtr="0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A02020204030203" pitchFamily="34" charset="0"/>
                <a:cs typeface="Lato Bold" panose="020F0502020204030203" pitchFamily="34" charset="0"/>
                <a:sym typeface="Lato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8B118E5-9309-9AF5-F349-47C142BC4835}"/>
                </a:ext>
              </a:extLst>
            </p:cNvPr>
            <p:cNvSpPr txBox="1"/>
            <p:nvPr/>
          </p:nvSpPr>
          <p:spPr>
            <a:xfrm>
              <a:off x="9147857" y="3276026"/>
              <a:ext cx="1917344" cy="1154906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tabLst/>
                <a:defRPr/>
              </a:pPr>
              <a:r>
                <a:rPr lang="en-US" kern="0" dirty="0">
                  <a:solidFill>
                    <a:srgbClr val="000000"/>
                  </a:solidFill>
                  <a:latin typeface="Lato Black" panose="020F0A02020204030203" pitchFamily="34" charset="0"/>
                  <a:cs typeface="Lato Bold" panose="020F0502020204030203" pitchFamily="34" charset="0"/>
                  <a:sym typeface="Lato"/>
                </a:rPr>
                <a:t>Fear </a:t>
              </a:r>
            </a:p>
            <a:p>
              <a:pPr marR="0" lvl="0" algn="ctr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tabLst/>
                <a:defRPr/>
              </a:pPr>
              <a:r>
                <a:rPr lang="en-US" kern="0" dirty="0">
                  <a:solidFill>
                    <a:srgbClr val="000000"/>
                  </a:solidFill>
                  <a:latin typeface="Lato Black" panose="020F0A02020204030203" pitchFamily="34" charset="0"/>
                  <a:cs typeface="Lato Bold" panose="020F0502020204030203" pitchFamily="34" charset="0"/>
                  <a:sym typeface="Lato"/>
                </a:rPr>
                <a:t>of </a:t>
              </a:r>
            </a:p>
            <a:p>
              <a:pPr marR="0" lvl="0" algn="ctr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tabLst/>
                <a:defRPr/>
              </a:pPr>
              <a:r>
                <a:rPr lang="en-US" kern="0" dirty="0">
                  <a:solidFill>
                    <a:srgbClr val="000000"/>
                  </a:solidFill>
                  <a:latin typeface="Lato Black" panose="020F0A02020204030203" pitchFamily="34" charset="0"/>
                  <a:cs typeface="Lato Bold" panose="020F0502020204030203" pitchFamily="34" charset="0"/>
                  <a:sym typeface="Lato"/>
                </a:rPr>
                <a:t>complexity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A02020204030203" pitchFamily="34" charset="0"/>
                <a:cs typeface="Lato Bold" panose="020F0502020204030203" pitchFamily="34" charset="0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78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8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988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4807" y="0"/>
            <a:ext cx="44150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7158" y="0"/>
            <a:ext cx="4415076" cy="6858000"/>
          </a:xfrm>
          <a:prstGeom prst="rect">
            <a:avLst/>
          </a:prstGeom>
          <a:noFill/>
          <a:ln>
            <a:noFill/>
          </a:ln>
          <a:effectLst>
            <a:outerShdw blurRad="546100" dist="508000" dir="5400000" algn="l" rotWithShape="0">
              <a:srgbClr val="000000">
                <a:alpha val="29019"/>
              </a:srgbClr>
            </a:outerShdw>
          </a:effectLst>
        </p:spPr>
      </p:pic>
      <p:pic>
        <p:nvPicPr>
          <p:cNvPr id="284" name="Google Shape;284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9990" y="11988"/>
            <a:ext cx="3588045" cy="6858000"/>
          </a:xfrm>
          <a:prstGeom prst="rect">
            <a:avLst/>
          </a:prstGeom>
          <a:noFill/>
          <a:ln>
            <a:noFill/>
          </a:ln>
          <a:effectLst>
            <a:outerShdw blurRad="546100" dist="508000" dir="5400000" algn="l" rotWithShape="0">
              <a:srgbClr val="000000">
                <a:alpha val="29019"/>
              </a:srgbClr>
            </a:outerShdw>
          </a:effectLst>
        </p:spPr>
      </p:pic>
      <p:pic>
        <p:nvPicPr>
          <p:cNvPr id="285" name="Google Shape;285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1584" y="6007034"/>
            <a:ext cx="1190596" cy="42475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9"/>
          <p:cNvSpPr txBox="1"/>
          <p:nvPr/>
        </p:nvSpPr>
        <p:spPr>
          <a:xfrm>
            <a:off x="9224589" y="2659518"/>
            <a:ext cx="2625900" cy="12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Lato Black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Engage your team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9"/>
          <p:cNvSpPr txBox="1"/>
          <p:nvPr/>
        </p:nvSpPr>
        <p:spPr>
          <a:xfrm>
            <a:off x="3755141" y="2708599"/>
            <a:ext cx="2401800" cy="11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42A4"/>
              </a:buClr>
              <a:buSzPts val="3500"/>
              <a:buFont typeface="Lato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9D42A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Utilize best practices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9"/>
          <p:cNvSpPr txBox="1"/>
          <p:nvPr/>
        </p:nvSpPr>
        <p:spPr>
          <a:xfrm>
            <a:off x="6649320" y="2708599"/>
            <a:ext cx="1970400" cy="11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42A4"/>
              </a:buClr>
              <a:buSzPts val="3500"/>
              <a:buFont typeface="Lato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9D42A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Minimize rework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9"/>
          <p:cNvSpPr txBox="1"/>
          <p:nvPr/>
        </p:nvSpPr>
        <p:spPr>
          <a:xfrm>
            <a:off x="387235" y="2708599"/>
            <a:ext cx="2900700" cy="11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42A4"/>
              </a:buClr>
              <a:buSzPts val="3500"/>
              <a:buFont typeface="Lato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9D42A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Shorten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42A4"/>
              </a:buClr>
              <a:buSzPts val="3500"/>
              <a:buFont typeface="Lato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9D42A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time-to-value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E3A791C-AA90-D577-581F-767EAFC4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79" y="333965"/>
            <a:ext cx="6606751" cy="680223"/>
          </a:xfrm>
        </p:spPr>
        <p:txBody>
          <a:bodyPr/>
          <a:lstStyle/>
          <a:p>
            <a:r>
              <a:rPr lang="en-US" sz="4000" dirty="0">
                <a:solidFill>
                  <a:srgbClr val="9D42A4"/>
                </a:solidFill>
              </a:rPr>
              <a:t>Our approach</a:t>
            </a:r>
            <a:endParaRPr lang="en-US" dirty="0">
              <a:solidFill>
                <a:srgbClr val="9D42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51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2"/>
          <p:cNvSpPr/>
          <p:nvPr/>
        </p:nvSpPr>
        <p:spPr>
          <a:xfrm>
            <a:off x="0" y="5131725"/>
            <a:ext cx="12192000" cy="172627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12"/>
          <p:cNvSpPr txBox="1"/>
          <p:nvPr/>
        </p:nvSpPr>
        <p:spPr>
          <a:xfrm>
            <a:off x="121979" y="5864047"/>
            <a:ext cx="1250336" cy="297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Highlights</a:t>
            </a:r>
            <a:endParaRPr/>
          </a:p>
        </p:txBody>
      </p:sp>
      <p:sp>
        <p:nvSpPr>
          <p:cNvPr id="858" name="Google Shape;858;p12"/>
          <p:cNvSpPr/>
          <p:nvPr/>
        </p:nvSpPr>
        <p:spPr>
          <a:xfrm rot="10800000" flipH="1">
            <a:off x="8729" y="2221"/>
            <a:ext cx="2536109" cy="4957098"/>
          </a:xfrm>
          <a:prstGeom prst="round1Rect">
            <a:avLst>
              <a:gd name="adj" fmla="val 24221"/>
            </a:avLst>
          </a:prstGeom>
          <a:solidFill>
            <a:srgbClr val="F2F2F2"/>
          </a:solidFill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59" name="Google Shape;859;p12"/>
          <p:cNvGraphicFramePr/>
          <p:nvPr/>
        </p:nvGraphicFramePr>
        <p:xfrm>
          <a:off x="5796898" y="1057465"/>
          <a:ext cx="5874650" cy="36365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87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36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solidFill>
                            <a:srgbClr val="BE1F2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Business Objectives</a:t>
                      </a:r>
                      <a:endParaRPr sz="1400" b="1" dirty="0">
                        <a:solidFill>
                          <a:srgbClr val="BE1F2E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Replace </a:t>
                      </a:r>
                      <a:r>
                        <a:rPr lang="en-US" sz="1000" dirty="0" err="1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Logility</a:t>
                      </a: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solution for forecast</a:t>
                      </a:r>
                    </a:p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Align Forecast process with Sales and Finance</a:t>
                      </a:r>
                    </a:p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Remove limitation of existing process with SAP IBP for Demand Best-practice business process</a:t>
                      </a:r>
                    </a:p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Fast implementation using the bizbrain accelerator: Rapid Value Realization</a:t>
                      </a:r>
                      <a:b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</a:br>
                      <a:endParaRPr sz="1000"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BE1F2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Use Cases Implemented</a:t>
                      </a:r>
                      <a:endParaRPr dirty="0"/>
                    </a:p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Statistical Forecasting</a:t>
                      </a:r>
                    </a:p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sym typeface="Lato"/>
                        </a:rPr>
                        <a:t>Collaborative Demand Planning</a:t>
                      </a:r>
                    </a:p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sym typeface="Lato"/>
                        </a:rPr>
                        <a:t>Forecast Accuracy – Forecast Optimization KPIs</a:t>
                      </a:r>
                    </a:p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sym typeface="Lato"/>
                        </a:rPr>
                        <a:t>New Product Introduction </a:t>
                      </a:r>
                    </a:p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sym typeface="Lato"/>
                        </a:rPr>
                        <a:t>Revenue Projection and Financial target alignment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 sz="1400" b="1" dirty="0">
                          <a:solidFill>
                            <a:srgbClr val="BE1F2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</a:br>
                      <a:r>
                        <a:rPr lang="en-US" sz="1400" b="1" dirty="0">
                          <a:solidFill>
                            <a:srgbClr val="BE1F2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Value to Customer</a:t>
                      </a:r>
                      <a:endParaRPr dirty="0"/>
                    </a:p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What-if Analysis</a:t>
                      </a:r>
                    </a:p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Planning combinations segmentation</a:t>
                      </a:r>
                    </a:p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Alignment with the office of the CFO</a:t>
                      </a:r>
                    </a:p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Alignment of the Product data structure across various departments</a:t>
                      </a:r>
                    </a:p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One unique global, scalable, standard and central model for Forecast</a:t>
                      </a:r>
                    </a:p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Fast delivery of the initial step in implementing a central planning solution</a:t>
                      </a:r>
                    </a:p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Initiative driven by the planners 	</a:t>
                      </a:r>
                      <a:endParaRPr dirty="0"/>
                    </a:p>
                  </a:txBody>
                  <a:tcPr marL="0" marR="36000" marT="0" marB="72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61" name="Google Shape;861;p12"/>
          <p:cNvGraphicFramePr/>
          <p:nvPr/>
        </p:nvGraphicFramePr>
        <p:xfrm>
          <a:off x="3831215" y="2301038"/>
          <a:ext cx="1915039" cy="7836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15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3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rgbClr val="BE1F2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Focus on planners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Three levels of enablement to empower the users</a:t>
                      </a:r>
                      <a:endParaRPr dirty="0"/>
                    </a:p>
                  </a:txBody>
                  <a:tcPr marL="0" marR="36000" marT="0" marB="72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62" name="Google Shape;862;p12"/>
          <p:cNvGraphicFramePr/>
          <p:nvPr/>
        </p:nvGraphicFramePr>
        <p:xfrm>
          <a:off x="3831628" y="1153233"/>
          <a:ext cx="1604325" cy="9499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0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9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rgbClr val="BE1F2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Fast Implementation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Best practice demand process implemented with Rapid approach	</a:t>
                      </a:r>
                      <a:endParaRPr dirty="0"/>
                    </a:p>
                  </a:txBody>
                  <a:tcPr marL="0" marR="36000" marT="0" marB="72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63" name="Google Shape;863;p12"/>
          <p:cNvSpPr txBox="1">
            <a:spLocks noGrp="1"/>
          </p:cNvSpPr>
          <p:nvPr>
            <p:ph type="title"/>
          </p:nvPr>
        </p:nvSpPr>
        <p:spPr>
          <a:xfrm>
            <a:off x="2663552" y="391361"/>
            <a:ext cx="7313238" cy="37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</a:pPr>
            <a:r>
              <a:rPr lang="en-US" sz="1800" dirty="0"/>
              <a:t>Mid-term forecasting replacing obsolete solution</a:t>
            </a:r>
            <a:endParaRPr dirty="0"/>
          </a:p>
        </p:txBody>
      </p:sp>
      <p:graphicFrame>
        <p:nvGraphicFramePr>
          <p:cNvPr id="864" name="Google Shape;864;p12"/>
          <p:cNvGraphicFramePr/>
          <p:nvPr/>
        </p:nvGraphicFramePr>
        <p:xfrm>
          <a:off x="368218" y="1102686"/>
          <a:ext cx="2064825" cy="38799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6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79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>
                          <a:solidFill>
                            <a:srgbClr val="BE1F2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Company or Organization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A.O. Smith Corp.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rgbClr val="BE1F2E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>
                          <a:solidFill>
                            <a:srgbClr val="BE1F2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Headquarters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Milwaukee, WI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rgbClr val="BE1F2E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>
                          <a:solidFill>
                            <a:srgbClr val="BE1F2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Employees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~15,000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rgbClr val="BE1F2E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>
                          <a:solidFill>
                            <a:srgbClr val="BE1F2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Revenue</a:t>
                      </a:r>
                      <a:r>
                        <a:rPr lang="en-US" sz="11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US$ ~3 Bi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rgbClr val="BE1F2E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>
                          <a:solidFill>
                            <a:srgbClr val="BE1F2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Industry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sym typeface="Lato"/>
                        </a:rPr>
                        <a:t>Specialty Industrial Machinery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rgbClr val="BE1F2E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>
                          <a:solidFill>
                            <a:srgbClr val="BE1F2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Products and Services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Water Heaters, Water Treatment systems, Air Purification systems 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rgbClr val="BE1F2E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>
                          <a:solidFill>
                            <a:srgbClr val="BE1F2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IBP Modules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SAP IBP for Demand</a:t>
                      </a:r>
                      <a:endParaRPr dirty="0"/>
                    </a:p>
                  </a:txBody>
                  <a:tcPr marL="0" marR="36000" marT="0" marB="72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65" name="Google Shape;865;p12"/>
          <p:cNvSpPr/>
          <p:nvPr/>
        </p:nvSpPr>
        <p:spPr>
          <a:xfrm>
            <a:off x="4053565" y="5541036"/>
            <a:ext cx="2361358" cy="987419"/>
          </a:xfrm>
          <a:prstGeom prst="roundRect">
            <a:avLst>
              <a:gd name="adj" fmla="val 783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80325" tIns="40800" rIns="80325" bIns="40800" anchor="ctr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0"/>
              <a:buFont typeface="Arial"/>
              <a:buChar char="•"/>
            </a:pPr>
            <a:r>
              <a:rPr lang="en-US" sz="97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Implement the Best-practice forecast process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0"/>
              <a:buFont typeface="Arial"/>
              <a:buChar char="•"/>
            </a:pPr>
            <a:r>
              <a:rPr lang="en-US" sz="970" dirty="0">
                <a:latin typeface="Lato"/>
                <a:sym typeface="Lato"/>
              </a:rPr>
              <a:t>Original plan of 18 weeks delivered in 20 weeks (delay due to data quality)</a:t>
            </a:r>
          </a:p>
        </p:txBody>
      </p:sp>
      <p:sp>
        <p:nvSpPr>
          <p:cNvPr id="866" name="Google Shape;866;p12"/>
          <p:cNvSpPr/>
          <p:nvPr/>
        </p:nvSpPr>
        <p:spPr>
          <a:xfrm>
            <a:off x="6549860" y="5541502"/>
            <a:ext cx="2531989" cy="1002262"/>
          </a:xfrm>
          <a:prstGeom prst="roundRect">
            <a:avLst>
              <a:gd name="adj" fmla="val 783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80325" tIns="40800" rIns="80325" bIns="40800" anchor="ctr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0"/>
              <a:buFont typeface="Arial"/>
              <a:buChar char="•"/>
            </a:pPr>
            <a:r>
              <a:rPr lang="en-US" sz="97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Integration with one SAP ECC instance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0"/>
              <a:buFont typeface="Arial"/>
              <a:buChar char="•"/>
            </a:pPr>
            <a:r>
              <a:rPr lang="en-US" sz="970" dirty="0">
                <a:latin typeface="Lato"/>
                <a:sym typeface="Lato"/>
              </a:rPr>
              <a:t>Standard SAP ECC Add-on integration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0"/>
              <a:buFont typeface="Arial"/>
              <a:buChar char="•"/>
            </a:pPr>
            <a:r>
              <a:rPr lang="en-US" sz="970" dirty="0">
                <a:latin typeface="Lato"/>
                <a:sym typeface="Lato"/>
              </a:rPr>
              <a:t>Unconstrained Demand outbound integration</a:t>
            </a:r>
            <a:endParaRPr dirty="0"/>
          </a:p>
        </p:txBody>
      </p:sp>
      <p:sp>
        <p:nvSpPr>
          <p:cNvPr id="867" name="Google Shape;867;p12"/>
          <p:cNvSpPr/>
          <p:nvPr/>
        </p:nvSpPr>
        <p:spPr>
          <a:xfrm>
            <a:off x="9216785" y="5529139"/>
            <a:ext cx="2639074" cy="1007819"/>
          </a:xfrm>
          <a:prstGeom prst="roundRect">
            <a:avLst>
              <a:gd name="adj" fmla="val 783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80325" tIns="40800" rIns="80325" bIns="40800" anchor="ctr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0"/>
              <a:buFont typeface="Arial"/>
              <a:buChar char="•"/>
            </a:pPr>
            <a:r>
              <a:rPr lang="en-US" sz="97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Tight project control and budget management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0"/>
              <a:buFont typeface="Arial"/>
              <a:buChar char="•"/>
            </a:pPr>
            <a:r>
              <a:rPr lang="en-US" sz="970" dirty="0">
                <a:latin typeface="Lato"/>
                <a:sym typeface="Lato"/>
              </a:rPr>
              <a:t>Close relationship with Management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0"/>
              <a:buFont typeface="Arial"/>
              <a:buChar char="•"/>
            </a:pPr>
            <a:r>
              <a:rPr lang="en-US" sz="970" dirty="0">
                <a:latin typeface="Lato"/>
                <a:sym typeface="Lato"/>
              </a:rPr>
              <a:t>Trusted advisors</a:t>
            </a:r>
            <a:endParaRPr dirty="0"/>
          </a:p>
        </p:txBody>
      </p:sp>
      <p:sp>
        <p:nvSpPr>
          <p:cNvPr id="868" name="Google Shape;868;p12"/>
          <p:cNvSpPr/>
          <p:nvPr/>
        </p:nvSpPr>
        <p:spPr>
          <a:xfrm>
            <a:off x="1480761" y="5527435"/>
            <a:ext cx="2437867" cy="1002262"/>
          </a:xfrm>
          <a:prstGeom prst="roundRect">
            <a:avLst>
              <a:gd name="adj" fmla="val 783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80325" tIns="40800" rIns="80325" bIns="40800" anchor="ctr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0"/>
              <a:buFont typeface="Arial"/>
              <a:buChar char="•"/>
            </a:pPr>
            <a:r>
              <a:rPr lang="en-US" sz="97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Train the planners before the implementation (</a:t>
            </a:r>
            <a:r>
              <a:rPr lang="en-US" sz="97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BizTrain</a:t>
            </a:r>
            <a:r>
              <a:rPr lang="en-US" sz="97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)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0"/>
              <a:buFont typeface="Arial"/>
              <a:buChar char="•"/>
            </a:pPr>
            <a:r>
              <a:rPr lang="en-US" sz="970" dirty="0">
                <a:latin typeface="Lato"/>
                <a:sym typeface="Lato"/>
              </a:rPr>
              <a:t>Train the planners on the implemented solution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0"/>
              <a:buFont typeface="Arial"/>
              <a:buChar char="•"/>
            </a:pPr>
            <a:r>
              <a:rPr lang="en-US" sz="970" dirty="0">
                <a:latin typeface="Lato"/>
                <a:sym typeface="Lato"/>
              </a:rPr>
              <a:t>Planners’ handholding</a:t>
            </a:r>
          </a:p>
        </p:txBody>
      </p:sp>
      <p:sp>
        <p:nvSpPr>
          <p:cNvPr id="874" name="Google Shape;874;p12"/>
          <p:cNvSpPr/>
          <p:nvPr/>
        </p:nvSpPr>
        <p:spPr>
          <a:xfrm>
            <a:off x="2792533" y="1155080"/>
            <a:ext cx="814931" cy="814931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7" name="Google Shape;877;p12"/>
          <p:cNvSpPr/>
          <p:nvPr/>
        </p:nvSpPr>
        <p:spPr>
          <a:xfrm>
            <a:off x="2831313" y="2238131"/>
            <a:ext cx="814931" cy="814931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1" name="Google Shape;881;p12"/>
          <p:cNvSpPr/>
          <p:nvPr/>
        </p:nvSpPr>
        <p:spPr>
          <a:xfrm>
            <a:off x="1693985" y="5389579"/>
            <a:ext cx="1620605" cy="236343"/>
          </a:xfrm>
          <a:prstGeom prst="roundRect">
            <a:avLst>
              <a:gd name="adj" fmla="val 7835"/>
            </a:avLst>
          </a:prstGeom>
          <a:solidFill>
            <a:srgbClr val="F0AC02"/>
          </a:solidFill>
          <a:ln>
            <a:noFill/>
          </a:ln>
        </p:spPr>
        <p:txBody>
          <a:bodyPr spcFirstLastPara="1" wrap="square" lIns="80325" tIns="40800" rIns="80325" bIns="40800" anchor="ctr" anchorCtr="0">
            <a:noAutofit/>
          </a:bodyPr>
          <a:lstStyle/>
          <a:p>
            <a:pPr marL="161564" marR="0" lvl="0" indent="-16156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Planners’ enablement</a:t>
            </a:r>
            <a:endParaRPr dirty="0"/>
          </a:p>
        </p:txBody>
      </p:sp>
      <p:sp>
        <p:nvSpPr>
          <p:cNvPr id="882" name="Google Shape;882;p12"/>
          <p:cNvSpPr/>
          <p:nvPr/>
        </p:nvSpPr>
        <p:spPr>
          <a:xfrm>
            <a:off x="4210463" y="5389579"/>
            <a:ext cx="2003256" cy="236343"/>
          </a:xfrm>
          <a:prstGeom prst="roundRect">
            <a:avLst>
              <a:gd name="adj" fmla="val 7835"/>
            </a:avLst>
          </a:prstGeom>
          <a:solidFill>
            <a:srgbClr val="F0AC02"/>
          </a:solidFill>
          <a:ln>
            <a:noFill/>
          </a:ln>
        </p:spPr>
        <p:txBody>
          <a:bodyPr spcFirstLastPara="1" wrap="square" lIns="80325" tIns="40800" rIns="80325" bIns="40800" anchor="ctr" anchorCtr="0">
            <a:noAutofit/>
          </a:bodyPr>
          <a:lstStyle/>
          <a:p>
            <a:pPr marL="161564" marR="0" lvl="0" indent="-16156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Accelerated implementation</a:t>
            </a:r>
            <a:endParaRPr dirty="0"/>
          </a:p>
        </p:txBody>
      </p:sp>
      <p:sp>
        <p:nvSpPr>
          <p:cNvPr id="883" name="Google Shape;883;p12"/>
          <p:cNvSpPr/>
          <p:nvPr/>
        </p:nvSpPr>
        <p:spPr>
          <a:xfrm>
            <a:off x="6735709" y="5389579"/>
            <a:ext cx="1916589" cy="236343"/>
          </a:xfrm>
          <a:prstGeom prst="roundRect">
            <a:avLst>
              <a:gd name="adj" fmla="val 7835"/>
            </a:avLst>
          </a:prstGeom>
          <a:solidFill>
            <a:srgbClr val="F0AC02"/>
          </a:solidFill>
          <a:ln>
            <a:noFill/>
          </a:ln>
        </p:spPr>
        <p:txBody>
          <a:bodyPr spcFirstLastPara="1" wrap="square" lIns="80325" tIns="40800" rIns="80325" bIns="40800" anchor="ctr" anchorCtr="0">
            <a:noAutofit/>
          </a:bodyPr>
          <a:lstStyle/>
          <a:p>
            <a:pPr marL="161564" marR="0" lvl="0" indent="-16156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Standard Integration</a:t>
            </a:r>
            <a:endParaRPr dirty="0"/>
          </a:p>
        </p:txBody>
      </p:sp>
      <p:sp>
        <p:nvSpPr>
          <p:cNvPr id="884" name="Google Shape;884;p12"/>
          <p:cNvSpPr/>
          <p:nvPr/>
        </p:nvSpPr>
        <p:spPr>
          <a:xfrm>
            <a:off x="9391272" y="5389579"/>
            <a:ext cx="2021478" cy="236343"/>
          </a:xfrm>
          <a:prstGeom prst="roundRect">
            <a:avLst>
              <a:gd name="adj" fmla="val 7835"/>
            </a:avLst>
          </a:prstGeom>
          <a:solidFill>
            <a:srgbClr val="F0AC02"/>
          </a:solidFill>
          <a:ln>
            <a:noFill/>
          </a:ln>
        </p:spPr>
        <p:txBody>
          <a:bodyPr spcFirstLastPara="1" wrap="square" lIns="80325" tIns="40800" rIns="80325" bIns="40800" anchor="ctr" anchorCtr="0">
            <a:noAutofit/>
          </a:bodyPr>
          <a:lstStyle/>
          <a:p>
            <a:pPr marL="161564" marR="0" lvl="0" indent="-16156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1"/>
                </a:solidFill>
                <a:latin typeface="Lato Black"/>
                <a:sym typeface="Lato Black"/>
              </a:rPr>
              <a:t>Project Governance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AFF0EA-4FA1-C00A-0CA5-69ACD9201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18" y="367399"/>
            <a:ext cx="1933373" cy="562881"/>
          </a:xfrm>
          <a:prstGeom prst="rect">
            <a:avLst/>
          </a:prstGeom>
        </p:spPr>
      </p:pic>
      <p:graphicFrame>
        <p:nvGraphicFramePr>
          <p:cNvPr id="7" name="Google Shape;838;p11">
            <a:extLst>
              <a:ext uri="{FF2B5EF4-FFF2-40B4-BE49-F238E27FC236}">
                <a16:creationId xmlns:a16="http://schemas.microsoft.com/office/drawing/2014/main" id="{A1CCB8C7-FB93-CDBA-F808-D63A483B1B2E}"/>
              </a:ext>
            </a:extLst>
          </p:cNvPr>
          <p:cNvGraphicFramePr/>
          <p:nvPr/>
        </p:nvGraphicFramePr>
        <p:xfrm>
          <a:off x="3831215" y="3163668"/>
          <a:ext cx="1281325" cy="9776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81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77675">
                <a:tc>
                  <a:txBody>
                    <a:bodyPr/>
                    <a:lstStyle/>
                    <a:p>
                      <a:pPr marL="176213" marR="0" lvl="1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400"/>
                        <a:buFont typeface="Noto Sans Symbols"/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rgbClr val="BE1F2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Replaced</a:t>
                      </a:r>
                      <a:endParaRPr sz="1200" b="1" u="none" strike="noStrike" cap="none" dirty="0">
                        <a:solidFill>
                          <a:srgbClr val="BE1F2E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1" indent="47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050"/>
                        <a:buFont typeface="Noto Sans Symbols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Logility</a:t>
                      </a:r>
                      <a:r>
                        <a:rPr lang="en-US" sz="1050" b="1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solution</a:t>
                      </a: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with SAP IBP Demand Planning</a:t>
                      </a:r>
                      <a:endParaRPr sz="1050" u="none" strike="noStrike" cap="none" dirty="0">
                        <a:solidFill>
                          <a:srgbClr val="FF00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36000" marT="0" marB="72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Google Shape;847;p11">
            <a:extLst>
              <a:ext uri="{FF2B5EF4-FFF2-40B4-BE49-F238E27FC236}">
                <a16:creationId xmlns:a16="http://schemas.microsoft.com/office/drawing/2014/main" id="{1CF70C49-0256-3C4C-291D-133CC2D73503}"/>
              </a:ext>
            </a:extLst>
          </p:cNvPr>
          <p:cNvSpPr/>
          <p:nvPr/>
        </p:nvSpPr>
        <p:spPr>
          <a:xfrm>
            <a:off x="2842113" y="3187173"/>
            <a:ext cx="814931" cy="814931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DA10CF-20AC-3EA0-6A48-6A5ECF812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677" y="2388199"/>
            <a:ext cx="531802" cy="5318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73E314-45F4-9955-7C20-4BF73405E5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3694" y="1332305"/>
            <a:ext cx="476989" cy="476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C26215-C098-093F-C95C-C05BA0137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5323" y="3285017"/>
            <a:ext cx="613770" cy="61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00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dirty="0"/>
              <a:t>Glatfelter’s feedback</a:t>
            </a:r>
            <a:endParaRPr dirty="0"/>
          </a:p>
        </p:txBody>
      </p:sp>
      <p:pic>
        <p:nvPicPr>
          <p:cNvPr id="286" name="Google Shape;286;p8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0090" r="10249"/>
          <a:stretch/>
        </p:blipFill>
        <p:spPr>
          <a:xfrm>
            <a:off x="579007" y="2080470"/>
            <a:ext cx="1515618" cy="118755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8"/>
          <p:cNvSpPr txBox="1"/>
          <p:nvPr/>
        </p:nvSpPr>
        <p:spPr>
          <a:xfrm>
            <a:off x="7748674" y="3772606"/>
            <a:ext cx="2275800" cy="36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94;p5">
            <a:extLst>
              <a:ext uri="{FF2B5EF4-FFF2-40B4-BE49-F238E27FC236}">
                <a16:creationId xmlns:a16="http://schemas.microsoft.com/office/drawing/2014/main" id="{81FF4512-1ED0-7BFC-805D-68AD756D03F1}"/>
              </a:ext>
            </a:extLst>
          </p:cNvPr>
          <p:cNvSpPr txBox="1"/>
          <p:nvPr/>
        </p:nvSpPr>
        <p:spPr>
          <a:xfrm>
            <a:off x="2596448" y="1972816"/>
            <a:ext cx="2315721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2929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52C2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Company Details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52C2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96;p5">
            <a:extLst>
              <a:ext uri="{FF2B5EF4-FFF2-40B4-BE49-F238E27FC236}">
                <a16:creationId xmlns:a16="http://schemas.microsoft.com/office/drawing/2014/main" id="{FDB15C3D-BBAA-101E-148B-8AEED5D8184F}"/>
              </a:ext>
            </a:extLst>
          </p:cNvPr>
          <p:cNvSpPr txBox="1"/>
          <p:nvPr/>
        </p:nvSpPr>
        <p:spPr>
          <a:xfrm>
            <a:off x="2604007" y="2313958"/>
            <a:ext cx="576864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Glatfelter is a global manufacturer of engineered materials. The company's products are found in tea and single-serve coffee filtration, personal hygiene and packaging products as well as home improvement and industrial applications. 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85B7F42-2F12-81ED-2D18-801C8EE81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0230" y="2387950"/>
            <a:ext cx="165686" cy="15215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5045E94-EC0F-DDCF-2DE8-39754F580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18146" y="2787420"/>
            <a:ext cx="181805" cy="118195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15EA8653-396A-8781-74F0-93F46DA87F79}"/>
              </a:ext>
            </a:extLst>
          </p:cNvPr>
          <p:cNvGrpSpPr/>
          <p:nvPr/>
        </p:nvGrpSpPr>
        <p:grpSpPr>
          <a:xfrm>
            <a:off x="2722430" y="3507817"/>
            <a:ext cx="3686175" cy="2057400"/>
            <a:chOff x="2090298" y="3507817"/>
            <a:chExt cx="3686175" cy="205740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E63C63C4-C54E-E9F1-30F5-94C8FD6EA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90298" y="3507817"/>
              <a:ext cx="3686175" cy="2057400"/>
            </a:xfrm>
            <a:prstGeom prst="rect">
              <a:avLst/>
            </a:prstGeom>
          </p:spPr>
        </p:pic>
        <p:sp>
          <p:nvSpPr>
            <p:cNvPr id="38" name="Google Shape;194;p5">
              <a:extLst>
                <a:ext uri="{FF2B5EF4-FFF2-40B4-BE49-F238E27FC236}">
                  <a16:creationId xmlns:a16="http://schemas.microsoft.com/office/drawing/2014/main" id="{9B318EBA-EBAE-B5C1-8C21-D3E4B22B0668}"/>
                </a:ext>
              </a:extLst>
            </p:cNvPr>
            <p:cNvSpPr txBox="1"/>
            <p:nvPr/>
          </p:nvSpPr>
          <p:spPr>
            <a:xfrm>
              <a:off x="2395140" y="3811051"/>
              <a:ext cx="2630984" cy="7589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E52929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What has been your experience with</a:t>
              </a:r>
              <a:endParaRPr kumimoji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1A42F72E-37B7-1595-1F61-5F15E3515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88880" y="4627332"/>
              <a:ext cx="1096420" cy="320828"/>
            </a:xfrm>
            <a:prstGeom prst="rect">
              <a:avLst/>
            </a:prstGeom>
          </p:spPr>
        </p:pic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00198E73-78D3-A6D5-E9D9-375B402CCE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01618" y="3515045"/>
            <a:ext cx="3686175" cy="2057400"/>
          </a:xfrm>
          <a:prstGeom prst="rect">
            <a:avLst/>
          </a:prstGeom>
        </p:spPr>
      </p:pic>
      <p:sp>
        <p:nvSpPr>
          <p:cNvPr id="42" name="Google Shape;194;p5">
            <a:extLst>
              <a:ext uri="{FF2B5EF4-FFF2-40B4-BE49-F238E27FC236}">
                <a16:creationId xmlns:a16="http://schemas.microsoft.com/office/drawing/2014/main" id="{2363F337-88B5-1D0D-A84A-49AAAB73DC44}"/>
              </a:ext>
            </a:extLst>
          </p:cNvPr>
          <p:cNvSpPr txBox="1"/>
          <p:nvPr/>
        </p:nvSpPr>
        <p:spPr>
          <a:xfrm>
            <a:off x="6806460" y="3818279"/>
            <a:ext cx="2630984" cy="75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E52929"/>
              </a:buClr>
              <a:buSzPts val="2000"/>
              <a:buFont typeface="Arial"/>
              <a:buNone/>
              <a:tabLst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Why would you recommend</a:t>
            </a:r>
            <a:endParaRPr kumimoji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196;p5">
            <a:extLst>
              <a:ext uri="{FF2B5EF4-FFF2-40B4-BE49-F238E27FC236}">
                <a16:creationId xmlns:a16="http://schemas.microsoft.com/office/drawing/2014/main" id="{1533569D-7B69-2ACF-266D-167CAD5699C8}"/>
              </a:ext>
            </a:extLst>
          </p:cNvPr>
          <p:cNvSpPr txBox="1"/>
          <p:nvPr/>
        </p:nvSpPr>
        <p:spPr>
          <a:xfrm>
            <a:off x="8718146" y="2313958"/>
            <a:ext cx="2039061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A02020204030203" pitchFamily="34" charset="0"/>
                <a:ea typeface="Lato"/>
                <a:cs typeface="Lato"/>
                <a:sym typeface="Lato"/>
              </a:rPr>
              <a:t>      Year Founded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: 1864 </a:t>
            </a:r>
          </a:p>
          <a:p>
            <a:pPr>
              <a:buClr>
                <a:srgbClr val="000000"/>
              </a:buClr>
              <a:buSzPts val="1200"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>
              <a:buClr>
                <a:srgbClr val="000000"/>
              </a:buClr>
              <a:buSzPts val="1200"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A02020204030203" pitchFamily="34" charset="0"/>
                <a:ea typeface="Lato"/>
                <a:cs typeface="Lato"/>
                <a:sym typeface="Lato"/>
              </a:rPr>
              <a:t>        Ticker: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NYSE: GLT 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3367C892-F696-A4A0-A123-B12328F655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69298" y="4549326"/>
            <a:ext cx="1127322" cy="40060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7C690C0-2A2D-5D1A-2B1F-3549905F78A4}"/>
              </a:ext>
            </a:extLst>
          </p:cNvPr>
          <p:cNvSpPr txBox="1">
            <a:spLocks/>
          </p:cNvSpPr>
          <p:nvPr/>
        </p:nvSpPr>
        <p:spPr>
          <a:xfrm flipH="1">
            <a:off x="846501" y="4052849"/>
            <a:ext cx="1098582" cy="89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1400" kern="0"/>
              <a:t>Click to watch the videos:</a:t>
            </a: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1097005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dirty="0"/>
              <a:t>Milliken’s feedback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6441A-1007-ACB0-AC1E-760BC59AA29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 flipH="1">
            <a:off x="0" y="4052888"/>
            <a:ext cx="1098550" cy="895350"/>
          </a:xfrm>
        </p:spPr>
        <p:txBody>
          <a:bodyPr>
            <a:normAutofit fontScale="77500" lnSpcReduction="20000"/>
          </a:bodyPr>
          <a:lstStyle/>
          <a:p>
            <a:r>
              <a:rPr lang="en-US" sz="1400" dirty="0"/>
              <a:t>Click to watch the videos:</a:t>
            </a:r>
          </a:p>
        </p:txBody>
      </p:sp>
      <p:sp>
        <p:nvSpPr>
          <p:cNvPr id="290" name="Google Shape;290;p8"/>
          <p:cNvSpPr txBox="1"/>
          <p:nvPr/>
        </p:nvSpPr>
        <p:spPr>
          <a:xfrm>
            <a:off x="7763582" y="3772606"/>
            <a:ext cx="2275800" cy="36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94;p5">
            <a:extLst>
              <a:ext uri="{FF2B5EF4-FFF2-40B4-BE49-F238E27FC236}">
                <a16:creationId xmlns:a16="http://schemas.microsoft.com/office/drawing/2014/main" id="{81FF4512-1ED0-7BFC-805D-68AD756D03F1}"/>
              </a:ext>
            </a:extLst>
          </p:cNvPr>
          <p:cNvSpPr txBox="1"/>
          <p:nvPr/>
        </p:nvSpPr>
        <p:spPr>
          <a:xfrm>
            <a:off x="2611356" y="1972816"/>
            <a:ext cx="2315721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2929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52C2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Company Details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52C2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96;p5">
            <a:extLst>
              <a:ext uri="{FF2B5EF4-FFF2-40B4-BE49-F238E27FC236}">
                <a16:creationId xmlns:a16="http://schemas.microsoft.com/office/drawing/2014/main" id="{FDB15C3D-BBAA-101E-148B-8AEED5D8184F}"/>
              </a:ext>
            </a:extLst>
          </p:cNvPr>
          <p:cNvSpPr txBox="1"/>
          <p:nvPr/>
        </p:nvSpPr>
        <p:spPr>
          <a:xfrm>
            <a:off x="2618915" y="2313958"/>
            <a:ext cx="576864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Milliken company is a global manufacturer, active across a breadth of disciplines including specialty chemical, floor covering, performance, and protective textile materials, and healthcare.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85B7F42-2F12-81ED-2D18-801C8EE81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29897" y="3102636"/>
            <a:ext cx="165686" cy="152153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15EA8653-396A-8781-74F0-93F46DA87F79}"/>
              </a:ext>
            </a:extLst>
          </p:cNvPr>
          <p:cNvGrpSpPr/>
          <p:nvPr/>
        </p:nvGrpSpPr>
        <p:grpSpPr>
          <a:xfrm>
            <a:off x="2737338" y="3507817"/>
            <a:ext cx="3686175" cy="2057400"/>
            <a:chOff x="2090298" y="3507817"/>
            <a:chExt cx="3686175" cy="205740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E63C63C4-C54E-E9F1-30F5-94C8FD6EA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90298" y="3507817"/>
              <a:ext cx="3686175" cy="2057400"/>
            </a:xfrm>
            <a:prstGeom prst="rect">
              <a:avLst/>
            </a:prstGeom>
          </p:spPr>
        </p:pic>
        <p:sp>
          <p:nvSpPr>
            <p:cNvPr id="38" name="Google Shape;194;p5">
              <a:extLst>
                <a:ext uri="{FF2B5EF4-FFF2-40B4-BE49-F238E27FC236}">
                  <a16:creationId xmlns:a16="http://schemas.microsoft.com/office/drawing/2014/main" id="{9B318EBA-EBAE-B5C1-8C21-D3E4B22B0668}"/>
                </a:ext>
              </a:extLst>
            </p:cNvPr>
            <p:cNvSpPr txBox="1"/>
            <p:nvPr/>
          </p:nvSpPr>
          <p:spPr>
            <a:xfrm>
              <a:off x="2395140" y="3811051"/>
              <a:ext cx="2630984" cy="7589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E52929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What has been your experience with</a:t>
              </a:r>
              <a:endParaRPr kumimoji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1A42F72E-37B7-1595-1F61-5F15E3515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88880" y="4627332"/>
              <a:ext cx="1096420" cy="320828"/>
            </a:xfrm>
            <a:prstGeom prst="rect">
              <a:avLst/>
            </a:prstGeom>
          </p:spPr>
        </p:pic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00198E73-78D3-A6D5-E9D9-375B402CC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6526" y="3515045"/>
            <a:ext cx="3686175" cy="2057400"/>
          </a:xfrm>
          <a:prstGeom prst="rect">
            <a:avLst/>
          </a:prstGeom>
        </p:spPr>
      </p:pic>
      <p:sp>
        <p:nvSpPr>
          <p:cNvPr id="42" name="Google Shape;194;p5">
            <a:extLst>
              <a:ext uri="{FF2B5EF4-FFF2-40B4-BE49-F238E27FC236}">
                <a16:creationId xmlns:a16="http://schemas.microsoft.com/office/drawing/2014/main" id="{2363F337-88B5-1D0D-A84A-49AAAB73DC44}"/>
              </a:ext>
            </a:extLst>
          </p:cNvPr>
          <p:cNvSpPr txBox="1"/>
          <p:nvPr/>
        </p:nvSpPr>
        <p:spPr>
          <a:xfrm>
            <a:off x="6821368" y="3818279"/>
            <a:ext cx="2630984" cy="75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E52929"/>
              </a:buClr>
              <a:buSzPts val="2000"/>
              <a:buFont typeface="Arial"/>
              <a:buNone/>
              <a:tabLst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Why would you recommend</a:t>
            </a:r>
            <a:endParaRPr kumimoji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196;p5">
            <a:extLst>
              <a:ext uri="{FF2B5EF4-FFF2-40B4-BE49-F238E27FC236}">
                <a16:creationId xmlns:a16="http://schemas.microsoft.com/office/drawing/2014/main" id="{1533569D-7B69-2ACF-266D-167CAD5699C8}"/>
              </a:ext>
            </a:extLst>
          </p:cNvPr>
          <p:cNvSpPr txBox="1"/>
          <p:nvPr/>
        </p:nvSpPr>
        <p:spPr>
          <a:xfrm>
            <a:off x="2727813" y="3028644"/>
            <a:ext cx="2039061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A02020204030203" pitchFamily="34" charset="0"/>
                <a:ea typeface="Lato"/>
                <a:cs typeface="Lato"/>
                <a:sym typeface="Lato"/>
              </a:rPr>
              <a:t>      Year Founded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: 1865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3367C892-F696-A4A0-A123-B12328F655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84206" y="4549326"/>
            <a:ext cx="1127322" cy="400601"/>
          </a:xfrm>
          <a:prstGeom prst="rect">
            <a:avLst/>
          </a:prstGeom>
        </p:spPr>
      </p:pic>
      <p:pic>
        <p:nvPicPr>
          <p:cNvPr id="2" name="Google Shape;298;p9">
            <a:extLst>
              <a:ext uri="{FF2B5EF4-FFF2-40B4-BE49-F238E27FC236}">
                <a16:creationId xmlns:a16="http://schemas.microsoft.com/office/drawing/2014/main" id="{D948DCC9-B89F-D351-B2FF-A21E502CF0A3}"/>
              </a:ext>
            </a:extLst>
          </p:cNvPr>
          <p:cNvPicPr preferRelativeResize="0"/>
          <p:nvPr/>
        </p:nvPicPr>
        <p:blipFill rotWithShape="1">
          <a:blip r:embed="rId13"/>
          <a:srcRect/>
          <a:stretch/>
        </p:blipFill>
        <p:spPr>
          <a:xfrm>
            <a:off x="548527" y="2259520"/>
            <a:ext cx="1594324" cy="62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98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7"/>
          <p:cNvSpPr/>
          <p:nvPr/>
        </p:nvSpPr>
        <p:spPr>
          <a:xfrm rot="-5400000">
            <a:off x="10352459" y="3285940"/>
            <a:ext cx="754763" cy="2924318"/>
          </a:xfrm>
          <a:prstGeom prst="round1Rect">
            <a:avLst>
              <a:gd name="adj" fmla="val 24221"/>
            </a:avLst>
          </a:prstGeom>
          <a:solidFill>
            <a:srgbClr val="F2F2F2"/>
          </a:solidFill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7"/>
          <p:cNvSpPr txBox="1"/>
          <p:nvPr/>
        </p:nvSpPr>
        <p:spPr>
          <a:xfrm>
            <a:off x="8433846" y="4661409"/>
            <a:ext cx="764780" cy="267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95959"/>
                </a:solidFill>
                <a:latin typeface="Lato Black"/>
                <a:ea typeface="Lato Black"/>
                <a:cs typeface="Lato Black"/>
                <a:sym typeface="Lato Black"/>
              </a:rPr>
              <a:t>Assets</a:t>
            </a:r>
            <a:endParaRPr/>
          </a:p>
        </p:txBody>
      </p:sp>
      <p:sp>
        <p:nvSpPr>
          <p:cNvPr id="709" name="Google Shape;709;p7"/>
          <p:cNvSpPr/>
          <p:nvPr/>
        </p:nvSpPr>
        <p:spPr>
          <a:xfrm>
            <a:off x="9868618" y="4586201"/>
            <a:ext cx="1736055" cy="365757"/>
          </a:xfrm>
          <a:prstGeom prst="roundRect">
            <a:avLst>
              <a:gd name="adj" fmla="val 16667"/>
            </a:avLst>
          </a:prstGeom>
          <a:solidFill>
            <a:srgbClr val="C00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7"/>
          <p:cNvSpPr/>
          <p:nvPr/>
        </p:nvSpPr>
        <p:spPr>
          <a:xfrm rot="10800000" flipH="1">
            <a:off x="17355" y="2221"/>
            <a:ext cx="2536109" cy="4957098"/>
          </a:xfrm>
          <a:prstGeom prst="round1Rect">
            <a:avLst>
              <a:gd name="adj" fmla="val 24221"/>
            </a:avLst>
          </a:prstGeom>
          <a:solidFill>
            <a:srgbClr val="F2F2F2"/>
          </a:solidFill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7"/>
          <p:cNvSpPr/>
          <p:nvPr/>
        </p:nvSpPr>
        <p:spPr>
          <a:xfrm>
            <a:off x="0" y="5131725"/>
            <a:ext cx="12192000" cy="172627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7"/>
          <p:cNvSpPr txBox="1"/>
          <p:nvPr/>
        </p:nvSpPr>
        <p:spPr>
          <a:xfrm>
            <a:off x="102806" y="5771378"/>
            <a:ext cx="1448903" cy="297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Products</a:t>
            </a:r>
            <a:endParaRPr/>
          </a:p>
        </p:txBody>
      </p:sp>
      <p:sp>
        <p:nvSpPr>
          <p:cNvPr id="713" name="Google Shape;713;p7"/>
          <p:cNvSpPr/>
          <p:nvPr/>
        </p:nvSpPr>
        <p:spPr>
          <a:xfrm>
            <a:off x="2158441" y="5395029"/>
            <a:ext cx="9392329" cy="1220148"/>
          </a:xfrm>
          <a:prstGeom prst="roundRect">
            <a:avLst>
              <a:gd name="adj" fmla="val 783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44000" rIns="1368000" bIns="408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graphicFrame>
        <p:nvGraphicFramePr>
          <p:cNvPr id="714" name="Google Shape;714;p7"/>
          <p:cNvGraphicFramePr/>
          <p:nvPr/>
        </p:nvGraphicFramePr>
        <p:xfrm>
          <a:off x="5782630" y="1034910"/>
          <a:ext cx="5849125" cy="35798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84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79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u="none" strike="noStrike" cap="none" dirty="0">
                          <a:solidFill>
                            <a:srgbClr val="BE1F2E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Business objectives</a:t>
                      </a:r>
                      <a:endParaRPr sz="1400" b="0" u="none" strike="noStrike" cap="none" dirty="0">
                        <a:solidFill>
                          <a:srgbClr val="BE1F2E"/>
                        </a:solidFill>
                        <a:latin typeface="Lato Black"/>
                        <a:ea typeface="Lato Black"/>
                        <a:cs typeface="Lato Black"/>
                        <a:sym typeface="Lato Black"/>
                      </a:endParaRPr>
                    </a:p>
                    <a:p>
                      <a:pPr marL="176212" marR="0" lvl="1" indent="-171450" algn="l" rtl="0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Retire current use of multiple manual and disconnected excel spreadsheets used to handle the Demand Planning process</a:t>
                      </a:r>
                      <a:endParaRPr dirty="0"/>
                    </a:p>
                    <a:p>
                      <a:pPr marL="176212" marR="0" lvl="1" indent="-171450" algn="l" rtl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Enable the Demand Planning to send streamlined information through IBP to the drive planning, operational and execution effectiveness and efficiencies</a:t>
                      </a:r>
                      <a:br>
                        <a:rPr lang="en-US" sz="105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</a:br>
                      <a:endParaRPr sz="1050" u="none" strike="noStrike" cap="none"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4762" marR="0" lvl="1" indent="0" algn="l" rtl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400"/>
                        <a:buFont typeface="Noto Sans Symbols"/>
                        <a:buNone/>
                      </a:pPr>
                      <a:r>
                        <a:rPr lang="en-US" sz="1400" b="0" u="none" strike="noStrike" cap="none" dirty="0">
                          <a:solidFill>
                            <a:srgbClr val="BE1F2E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Use Cases Implemented</a:t>
                      </a:r>
                      <a:endParaRPr dirty="0"/>
                    </a:p>
                    <a:p>
                      <a:pPr marL="176212" marR="0" lvl="1" indent="-171450" algn="l" rtl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Historical outliers' corrections and Statistical Forecast generation</a:t>
                      </a:r>
                      <a:endParaRPr dirty="0"/>
                    </a:p>
                    <a:p>
                      <a:pPr marL="176212" marR="0" lvl="1" indent="-171450" algn="l" rtl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Collaboration process considering new/lost distribution and cannibalization </a:t>
                      </a:r>
                      <a:endParaRPr dirty="0"/>
                    </a:p>
                    <a:p>
                      <a:pPr marL="176212" marR="0" lvl="1" indent="-171450" algn="l" rtl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Product Life Cycle planning driven product phase-outs</a:t>
                      </a:r>
                      <a:endParaRPr dirty="0"/>
                    </a:p>
                    <a:p>
                      <a:pPr marL="176212" marR="0" lvl="1" indent="-171450" algn="l" rtl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Annual budget driven financial KPI reporting of Demand plan</a:t>
                      </a:r>
                      <a:endParaRPr dirty="0"/>
                    </a:p>
                    <a:p>
                      <a:pPr marL="176212" marR="0" lvl="1" indent="-171450" algn="l" rtl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Product and Product group-based Demand accuracy visibility</a:t>
                      </a:r>
                      <a:br>
                        <a:rPr lang="en-US" sz="90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</a:br>
                      <a:endParaRPr sz="900" u="none" strike="noStrike" cap="none"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4762" marR="0" lvl="1" indent="0" algn="l" rtl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 dirty="0">
                          <a:solidFill>
                            <a:srgbClr val="BE1F2E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Value to Customer</a:t>
                      </a:r>
                      <a:endParaRPr dirty="0"/>
                    </a:p>
                    <a:p>
                      <a:pPr marL="176212" marR="0" lvl="1" indent="-171450" algn="l" rtl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Unique data model to support Sales organization based planning</a:t>
                      </a:r>
                      <a:endParaRPr dirty="0"/>
                    </a:p>
                    <a:p>
                      <a:pPr marL="176212" marR="0" lvl="1" indent="-171450" algn="l" rtl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Integration with financial planning to align the demand revenue</a:t>
                      </a:r>
                      <a:endParaRPr dirty="0"/>
                    </a:p>
                    <a:p>
                      <a:pPr marL="176212" marR="0" lvl="1" indent="-171450" algn="l" rtl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Using multiple prices like List price and projected sale price to analyze the revenue</a:t>
                      </a:r>
                      <a:endParaRPr dirty="0"/>
                    </a:p>
                    <a:p>
                      <a:pPr marL="176212" marR="0" lvl="1" indent="-171450" algn="l" rtl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Automation of the reporting requirements in IBP to avoid excel sheets</a:t>
                      </a:r>
                      <a:endParaRPr dirty="0"/>
                    </a:p>
                  </a:txBody>
                  <a:tcPr marL="0" marR="36000" marT="0" marB="72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5" name="Google Shape;715;p7"/>
          <p:cNvSpPr txBox="1">
            <a:spLocks noGrp="1"/>
          </p:cNvSpPr>
          <p:nvPr>
            <p:ph type="title"/>
          </p:nvPr>
        </p:nvSpPr>
        <p:spPr>
          <a:xfrm>
            <a:off x="2708416" y="361944"/>
            <a:ext cx="7789931" cy="45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None/>
            </a:pPr>
            <a:r>
              <a:rPr lang="en-US" sz="2200"/>
              <a:t>IBP Retired the use of Excel-based Demand Planning</a:t>
            </a:r>
            <a:endParaRPr sz="2200"/>
          </a:p>
        </p:txBody>
      </p:sp>
      <p:cxnSp>
        <p:nvCxnSpPr>
          <p:cNvPr id="716" name="Google Shape;716;p7"/>
          <p:cNvCxnSpPr/>
          <p:nvPr/>
        </p:nvCxnSpPr>
        <p:spPr>
          <a:xfrm>
            <a:off x="2569249" y="358793"/>
            <a:ext cx="0" cy="382593"/>
          </a:xfrm>
          <a:prstGeom prst="straightConnector1">
            <a:avLst/>
          </a:prstGeom>
          <a:noFill/>
          <a:ln w="635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graphicFrame>
        <p:nvGraphicFramePr>
          <p:cNvPr id="717" name="Google Shape;717;p7"/>
          <p:cNvGraphicFramePr/>
          <p:nvPr/>
        </p:nvGraphicFramePr>
        <p:xfrm>
          <a:off x="345024" y="1204485"/>
          <a:ext cx="1804800" cy="364501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38500">
                <a:tc>
                  <a:txBody>
                    <a:bodyPr/>
                    <a:lstStyle/>
                    <a:p>
                      <a:pPr marL="0" marR="0" lvl="1" indent="47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Noto Sans Symbols"/>
                        <a:buNone/>
                      </a:pPr>
                      <a:r>
                        <a:rPr lang="en-US" sz="1100" b="0" u="none" strike="noStrike" cap="none">
                          <a:solidFill>
                            <a:srgbClr val="BE1F2E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Company or Organization</a:t>
                      </a:r>
                      <a:endParaRPr sz="1100" b="0" u="none" strike="noStrike" cap="none">
                        <a:solidFill>
                          <a:srgbClr val="BE1F2E"/>
                        </a:solidFill>
                        <a:latin typeface="Lato Black"/>
                        <a:ea typeface="Lato Black"/>
                        <a:cs typeface="Lato Black"/>
                        <a:sym typeface="Lato Black"/>
                      </a:endParaRPr>
                    </a:p>
                    <a:p>
                      <a:pPr marL="0" marR="0" lvl="0" indent="0" algn="l" rtl="0">
                        <a:lnSpc>
                          <a:spcPct val="11578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5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Care Pharmaceuticals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1" indent="47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Noto Sans Symbols"/>
                        <a:buNone/>
                      </a:pPr>
                      <a:r>
                        <a:rPr lang="en-US" sz="1100" b="0" u="none" strike="noStrike" cap="none">
                          <a:solidFill>
                            <a:srgbClr val="BE1F2E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Headquarters</a:t>
                      </a:r>
                      <a:endParaRPr/>
                    </a:p>
                    <a:p>
                      <a:pPr marL="0" marR="0" lvl="1" indent="4763" algn="l" rtl="0">
                        <a:lnSpc>
                          <a:spcPct val="11578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950"/>
                        <a:buFont typeface="Noto Sans Symbols"/>
                        <a:buNone/>
                      </a:pPr>
                      <a:r>
                        <a:rPr lang="en-US" sz="950" b="0" i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New South Wales, Australia</a:t>
                      </a:r>
                      <a:endParaRPr/>
                    </a:p>
                    <a:p>
                      <a:pPr marL="0" marR="0" lvl="1" indent="47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Noto Sans Symbols"/>
                        <a:buNone/>
                      </a:pPr>
                      <a:endParaRPr sz="1100" b="1" u="none" strike="noStrike" cap="none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1" indent="47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Noto Sans Symbols"/>
                        <a:buNone/>
                      </a:pPr>
                      <a:r>
                        <a:rPr lang="en-US" sz="1100" b="0" u="none" strike="noStrike" cap="none">
                          <a:solidFill>
                            <a:srgbClr val="BE1F2E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Employees</a:t>
                      </a:r>
                      <a:endParaRPr/>
                    </a:p>
                    <a:p>
                      <a:pPr marL="0" marR="0" lvl="1" indent="4763" algn="l" rtl="0">
                        <a:lnSpc>
                          <a:spcPct val="11578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950"/>
                        <a:buFont typeface="Noto Sans Symbols"/>
                        <a:buNone/>
                      </a:pPr>
                      <a:r>
                        <a:rPr lang="en-US" sz="950" b="0" u="none" strike="noStrike" cap="none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100+</a:t>
                      </a:r>
                      <a:endParaRPr/>
                    </a:p>
                    <a:p>
                      <a:pPr marL="0" marR="0" lvl="1" indent="47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Noto Sans Symbols"/>
                        <a:buNone/>
                      </a:pPr>
                      <a:endParaRPr sz="1100" b="1" u="none" strike="noStrike" cap="none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1" indent="47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Noto Sans Symbols"/>
                        <a:buNone/>
                      </a:pPr>
                      <a:r>
                        <a:rPr lang="en-US" sz="1100" b="0" u="none" strike="noStrike" cap="none">
                          <a:solidFill>
                            <a:srgbClr val="BE1F2E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Revenue</a:t>
                      </a:r>
                      <a:r>
                        <a:rPr lang="en-US" sz="1100" b="1" u="none" strike="noStrike" cap="none">
                          <a:solidFill>
                            <a:srgbClr val="BE1F2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78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5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US$ ~1+ B</a:t>
                      </a:r>
                      <a:br>
                        <a:rPr lang="en-US" sz="95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</a:br>
                      <a:endParaRPr sz="1100" u="none" strike="noStrike" cap="non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1" indent="47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Noto Sans Symbols"/>
                        <a:buNone/>
                      </a:pPr>
                      <a:r>
                        <a:rPr lang="en-US" sz="1100" b="0" u="none" strike="noStrike" cap="none">
                          <a:solidFill>
                            <a:srgbClr val="BE1F2E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Industry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78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5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Heath Care</a:t>
                      </a:r>
                      <a:endParaRPr/>
                    </a:p>
                    <a:p>
                      <a:pPr marL="0" marR="0" lvl="1" indent="4763" algn="l" rtl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Noto Sans Symbols"/>
                        <a:buNone/>
                      </a:pPr>
                      <a:endParaRPr sz="1100" u="none" strike="noStrike" cap="non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1" indent="47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Noto Sans Symbols"/>
                        <a:buNone/>
                      </a:pPr>
                      <a:r>
                        <a:rPr lang="en-US" sz="1100" b="0" u="none" strike="noStrike" cap="none">
                          <a:solidFill>
                            <a:srgbClr val="BE1F2E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Products and Services</a:t>
                      </a:r>
                      <a:endParaRPr/>
                    </a:p>
                    <a:p>
                      <a:pPr marL="0" marR="0" lvl="1" indent="4763" algn="l" rtl="0">
                        <a:lnSpc>
                          <a:spcPct val="11578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950"/>
                        <a:buFont typeface="Noto Sans Symbols"/>
                        <a:buNone/>
                      </a:pPr>
                      <a:r>
                        <a:rPr lang="en-US" sz="95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Tablets, capsules, powders,</a:t>
                      </a:r>
                      <a:endParaRPr/>
                    </a:p>
                    <a:p>
                      <a:pPr marL="0" marR="0" lvl="1" indent="4763" algn="l" rtl="0">
                        <a:lnSpc>
                          <a:spcPct val="11578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950"/>
                        <a:buFont typeface="Noto Sans Symbols"/>
                        <a:buNone/>
                      </a:pPr>
                      <a:r>
                        <a:rPr lang="en-US" sz="95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Soft-gels, granulates and more</a:t>
                      </a:r>
                      <a:endParaRPr/>
                    </a:p>
                    <a:p>
                      <a:pPr marL="0" marR="0" lvl="1" indent="47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Noto Sans Symbols"/>
                        <a:buNone/>
                      </a:pPr>
                      <a:endParaRPr sz="1100" u="none" strike="noStrike" cap="non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1" indent="4763" algn="l" rtl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Noto Sans Symbols"/>
                        <a:buNone/>
                      </a:pPr>
                      <a:r>
                        <a:rPr lang="en-US" sz="1100" b="0" u="none" strike="noStrike" cap="none">
                          <a:solidFill>
                            <a:srgbClr val="BE1F2E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IBP Modules</a:t>
                      </a:r>
                      <a:endParaRPr/>
                    </a:p>
                    <a:p>
                      <a:pPr marL="0" marR="0" lvl="1" indent="4763" algn="l" rtl="0">
                        <a:lnSpc>
                          <a:spcPct val="115789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950"/>
                        <a:buFont typeface="Noto Sans Symbols"/>
                        <a:buNone/>
                      </a:pPr>
                      <a:r>
                        <a:rPr lang="en-US" sz="95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IBP Demand Planning</a:t>
                      </a:r>
                      <a:endParaRPr/>
                    </a:p>
                  </a:txBody>
                  <a:tcPr marL="0" marR="36000" marT="0" marB="72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18" name="Google Shape;718;p7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559" y="328997"/>
            <a:ext cx="1061153" cy="531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0742" y="5578940"/>
            <a:ext cx="1806664" cy="84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8187" y="5549136"/>
            <a:ext cx="1204443" cy="882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6000" y="5610514"/>
            <a:ext cx="3597888" cy="75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38601" y="5653745"/>
            <a:ext cx="1080911" cy="6905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23" name="Google Shape;723;p7"/>
          <p:cNvGraphicFramePr/>
          <p:nvPr/>
        </p:nvGraphicFramePr>
        <p:xfrm>
          <a:off x="3798410" y="1063685"/>
          <a:ext cx="1415725" cy="8413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15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1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BE1F2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Reporting Automation</a:t>
                      </a:r>
                      <a:endParaRPr/>
                    </a:p>
                    <a:p>
                      <a:pPr marL="0" marR="0" lvl="1" indent="47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050"/>
                        <a:buFont typeface="Noto Sans Symbols"/>
                        <a:buNone/>
                      </a:pPr>
                      <a:r>
                        <a:rPr lang="en-US" sz="105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Automated Demand and Revenue reports</a:t>
                      </a:r>
                      <a:endParaRPr/>
                    </a:p>
                  </a:txBody>
                  <a:tcPr marL="0" marR="36000" marT="0" marB="72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24" name="Google Shape;724;p7"/>
          <p:cNvGraphicFramePr/>
          <p:nvPr/>
        </p:nvGraphicFramePr>
        <p:xfrm>
          <a:off x="3846895" y="3163583"/>
          <a:ext cx="1361125" cy="9499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61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9950">
                <a:tc>
                  <a:txBody>
                    <a:bodyPr/>
                    <a:lstStyle/>
                    <a:p>
                      <a:pPr marL="176213" marR="0" lvl="1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BE1F2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Simulation</a:t>
                      </a:r>
                      <a:endParaRPr/>
                    </a:p>
                    <a:p>
                      <a:pPr marL="0" marR="0" lvl="1" indent="47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050"/>
                        <a:buFont typeface="Noto Sans Symbols"/>
                        <a:buNone/>
                      </a:pPr>
                      <a:r>
                        <a:rPr lang="en-US" sz="105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What-if  simulations added new insights to Supply chain planning</a:t>
                      </a:r>
                      <a:endParaRPr/>
                    </a:p>
                  </a:txBody>
                  <a:tcPr marL="0" marR="36000" marT="0" marB="72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25" name="Google Shape;725;p7"/>
          <p:cNvGraphicFramePr/>
          <p:nvPr/>
        </p:nvGraphicFramePr>
        <p:xfrm>
          <a:off x="3846895" y="2101153"/>
          <a:ext cx="1361125" cy="9178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61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11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BE1F2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Financial Alignment </a:t>
                      </a:r>
                      <a:br>
                        <a:rPr lang="en-US" sz="1400" b="1" i="0" u="none" strike="noStrike" cap="none">
                          <a:solidFill>
                            <a:srgbClr val="BE1F2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</a:br>
                      <a:r>
                        <a:rPr lang="en-US" sz="105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Demand planning aligned with financial KPIs</a:t>
                      </a:r>
                      <a:endParaRPr/>
                    </a:p>
                  </a:txBody>
                  <a:tcPr marL="0" marR="36000" marT="0" marB="72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26" name="Google Shape;726;p7"/>
          <p:cNvGrpSpPr/>
          <p:nvPr/>
        </p:nvGrpSpPr>
        <p:grpSpPr>
          <a:xfrm>
            <a:off x="2804866" y="1063685"/>
            <a:ext cx="814931" cy="814931"/>
            <a:chOff x="2763361" y="1388854"/>
            <a:chExt cx="814931" cy="814931"/>
          </a:xfrm>
        </p:grpSpPr>
        <p:sp>
          <p:nvSpPr>
            <p:cNvPr id="727" name="Google Shape;727;p7"/>
            <p:cNvSpPr/>
            <p:nvPr/>
          </p:nvSpPr>
          <p:spPr>
            <a:xfrm>
              <a:off x="2763361" y="1388854"/>
              <a:ext cx="814931" cy="814931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728" name="Google Shape;728;p7" descr="Upward tren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883452" y="1696009"/>
              <a:ext cx="457168" cy="457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9" name="Google Shape;729;p7" descr="Pie chart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51909" y="1504045"/>
              <a:ext cx="270420" cy="2704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0" name="Google Shape;730;p7"/>
          <p:cNvSpPr/>
          <p:nvPr/>
        </p:nvSpPr>
        <p:spPr>
          <a:xfrm>
            <a:off x="2791631" y="2080532"/>
            <a:ext cx="814931" cy="814931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31" name="Google Shape;731;p7"/>
          <p:cNvGrpSpPr/>
          <p:nvPr/>
        </p:nvGrpSpPr>
        <p:grpSpPr>
          <a:xfrm>
            <a:off x="2830411" y="3163583"/>
            <a:ext cx="814931" cy="814931"/>
            <a:chOff x="2803811" y="3834606"/>
            <a:chExt cx="814931" cy="814931"/>
          </a:xfrm>
        </p:grpSpPr>
        <p:sp>
          <p:nvSpPr>
            <p:cNvPr id="732" name="Google Shape;732;p7"/>
            <p:cNvSpPr/>
            <p:nvPr/>
          </p:nvSpPr>
          <p:spPr>
            <a:xfrm>
              <a:off x="2803811" y="3834606"/>
              <a:ext cx="814931" cy="814931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733" name="Google Shape;733;p7" descr="Eye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942773" y="3948114"/>
              <a:ext cx="587913" cy="58791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34" name="Google Shape;734;p7" descr="Conduct Financial Transactions Svg Png Icon Free Download (#86498) -  OnlineWebFonts.COM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931861" y="2220926"/>
            <a:ext cx="543686" cy="543686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7"/>
          <p:cNvSpPr txBox="1"/>
          <p:nvPr/>
        </p:nvSpPr>
        <p:spPr>
          <a:xfrm>
            <a:off x="9827437" y="4656500"/>
            <a:ext cx="1804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Webinar</a:t>
            </a:r>
            <a:endParaRPr sz="1200" u="sng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389467765"/>
      </p:ext>
    </p:extLst>
  </p:cSld>
  <p:clrMapOvr>
    <a:masterClrMapping/>
  </p:clrMapOvr>
</p:sld>
</file>

<file path=ppt/theme/theme1.xml><?xml version="1.0" encoding="utf-8"?>
<a:theme xmlns:a="http://schemas.openxmlformats.org/drawingml/2006/main" name="Main Content">
  <a:themeElements>
    <a:clrScheme name="Bizbrain">
      <a:dk1>
        <a:srgbClr val="000000"/>
      </a:dk1>
      <a:lt1>
        <a:srgbClr val="FFFFFF"/>
      </a:lt1>
      <a:dk2>
        <a:srgbClr val="242429"/>
      </a:dk2>
      <a:lt2>
        <a:srgbClr val="EBEBEB"/>
      </a:lt2>
      <a:accent1>
        <a:srgbClr val="E52C2B"/>
      </a:accent1>
      <a:accent2>
        <a:srgbClr val="FFB600"/>
      </a:accent2>
      <a:accent3>
        <a:srgbClr val="5095F9"/>
      </a:accent3>
      <a:accent4>
        <a:srgbClr val="C18B24"/>
      </a:accent4>
      <a:accent5>
        <a:srgbClr val="102646"/>
      </a:accent5>
      <a:accent6>
        <a:srgbClr val="D9D9D9"/>
      </a:accent6>
      <a:hlink>
        <a:srgbClr val="FFC159"/>
      </a:hlink>
      <a:folHlink>
        <a:srgbClr val="60AC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in Content">
  <a:themeElements>
    <a:clrScheme name="Bizbrain">
      <a:dk1>
        <a:srgbClr val="000000"/>
      </a:dk1>
      <a:lt1>
        <a:srgbClr val="FFFFFF"/>
      </a:lt1>
      <a:dk2>
        <a:srgbClr val="242429"/>
      </a:dk2>
      <a:lt2>
        <a:srgbClr val="EBEBEB"/>
      </a:lt2>
      <a:accent1>
        <a:srgbClr val="E52C2B"/>
      </a:accent1>
      <a:accent2>
        <a:srgbClr val="FFB600"/>
      </a:accent2>
      <a:accent3>
        <a:srgbClr val="5095F9"/>
      </a:accent3>
      <a:accent4>
        <a:srgbClr val="C18B24"/>
      </a:accent4>
      <a:accent5>
        <a:srgbClr val="102646"/>
      </a:accent5>
      <a:accent6>
        <a:srgbClr val="D9D9D9"/>
      </a:accent6>
      <a:hlink>
        <a:srgbClr val="FFC159"/>
      </a:hlink>
      <a:folHlink>
        <a:srgbClr val="60AC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2518</TotalTime>
  <Words>1188</Words>
  <Application>Microsoft Office PowerPoint</Application>
  <PresentationFormat>Widescreen</PresentationFormat>
  <Paragraphs>217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Lato Black</vt:lpstr>
      <vt:lpstr>Noto Sans Symbols</vt:lpstr>
      <vt:lpstr>Poppins</vt:lpstr>
      <vt:lpstr>Lato</vt:lpstr>
      <vt:lpstr>Lato Light</vt:lpstr>
      <vt:lpstr>Lato Heavy</vt:lpstr>
      <vt:lpstr>Calibri</vt:lpstr>
      <vt:lpstr>Main Content</vt:lpstr>
      <vt:lpstr>1_Main Content</vt:lpstr>
      <vt:lpstr>PowerPoint Presentation</vt:lpstr>
      <vt:lpstr>PowerPoint Presentation</vt:lpstr>
      <vt:lpstr>Who we are and why this information is relevant to you</vt:lpstr>
      <vt:lpstr>Your concerns about adopting a Supply Chain solution</vt:lpstr>
      <vt:lpstr>Our approach</vt:lpstr>
      <vt:lpstr>Mid-term forecasting replacing obsolete solution</vt:lpstr>
      <vt:lpstr>Glatfelter’s feedback</vt:lpstr>
      <vt:lpstr>Milliken’s feedback</vt:lpstr>
      <vt:lpstr>IBP Retired the use of Excel-based Demand Planning</vt:lpstr>
      <vt:lpstr>PowerPoint Presentation</vt:lpstr>
      <vt:lpstr>PowerPoint Presentation</vt:lpstr>
      <vt:lpstr>PowerPoint Presentation</vt:lpstr>
      <vt:lpstr>SAP IBP FOR DEMAND Business Accelerator</vt:lpstr>
      <vt:lpstr>RVR Demand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Can</dc:creator>
  <cp:lastModifiedBy>Kaaron Johnson</cp:lastModifiedBy>
  <cp:revision>168</cp:revision>
  <dcterms:created xsi:type="dcterms:W3CDTF">2023-11-14T13:52:55Z</dcterms:created>
  <dcterms:modified xsi:type="dcterms:W3CDTF">2024-03-14T21:37:19Z</dcterms:modified>
</cp:coreProperties>
</file>