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37"/>
  </p:notesMasterIdLst>
  <p:handoutMasterIdLst>
    <p:handoutMasterId r:id="rId38"/>
  </p:handoutMasterIdLst>
  <p:sldIdLst>
    <p:sldId id="642" r:id="rId5"/>
    <p:sldId id="585" r:id="rId6"/>
    <p:sldId id="674" r:id="rId7"/>
    <p:sldId id="1155" r:id="rId8"/>
    <p:sldId id="647" r:id="rId9"/>
    <p:sldId id="648" r:id="rId10"/>
    <p:sldId id="604" r:id="rId11"/>
    <p:sldId id="779" r:id="rId12"/>
    <p:sldId id="783" r:id="rId13"/>
    <p:sldId id="636" r:id="rId14"/>
    <p:sldId id="782" r:id="rId15"/>
    <p:sldId id="640" r:id="rId16"/>
    <p:sldId id="632" r:id="rId17"/>
    <p:sldId id="633" r:id="rId18"/>
    <p:sldId id="641" r:id="rId19"/>
    <p:sldId id="615" r:id="rId20"/>
    <p:sldId id="616" r:id="rId21"/>
    <p:sldId id="618" r:id="rId22"/>
    <p:sldId id="639" r:id="rId23"/>
    <p:sldId id="619" r:id="rId24"/>
    <p:sldId id="620" r:id="rId25"/>
    <p:sldId id="781" r:id="rId26"/>
    <p:sldId id="772" r:id="rId27"/>
    <p:sldId id="637" r:id="rId28"/>
    <p:sldId id="631" r:id="rId29"/>
    <p:sldId id="629" r:id="rId30"/>
    <p:sldId id="630" r:id="rId31"/>
    <p:sldId id="672" r:id="rId32"/>
    <p:sldId id="787" r:id="rId33"/>
    <p:sldId id="656" r:id="rId34"/>
    <p:sldId id="413" r:id="rId35"/>
    <p:sldId id="513" r:id="rId36"/>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F46A7"/>
    <a:srgbClr val="970A82"/>
    <a:srgbClr val="FF3399"/>
    <a:srgbClr val="FF0000"/>
    <a:srgbClr val="FEE3A1"/>
    <a:srgbClr val="FFF1D0"/>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DFEE58-00A3-401C-B2C5-768B833B78C7}" v="12" dt="2022-09-09T12:27:39.630"/>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613" autoAdjust="0"/>
    <p:restoredTop sz="96617" autoAdjust="0"/>
  </p:normalViewPr>
  <p:slideViewPr>
    <p:cSldViewPr snapToGrid="0" showGuides="1">
      <p:cViewPr varScale="1">
        <p:scale>
          <a:sx n="49" d="100"/>
          <a:sy n="49" d="100"/>
        </p:scale>
        <p:origin x="42" y="246"/>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ain, Barbara" userId="f11d2a38-0093-4d65-b4cc-dfef8132b827" providerId="ADAL" clId="{A3DFEE58-00A3-401C-B2C5-768B833B78C7}"/>
    <pc:docChg chg="undo custSel modSld modShowInfo">
      <pc:chgData name="Ocain, Barbara" userId="f11d2a38-0093-4d65-b4cc-dfef8132b827" providerId="ADAL" clId="{A3DFEE58-00A3-401C-B2C5-768B833B78C7}" dt="2022-09-09T19:52:12.715" v="135" actId="6549"/>
      <pc:docMkLst>
        <pc:docMk/>
      </pc:docMkLst>
      <pc:sldChg chg="addSp delSp modSp mod">
        <pc:chgData name="Ocain, Barbara" userId="f11d2a38-0093-4d65-b4cc-dfef8132b827" providerId="ADAL" clId="{A3DFEE58-00A3-401C-B2C5-768B833B78C7}" dt="2022-09-09T12:28:46.045" v="115" actId="255"/>
        <pc:sldMkLst>
          <pc:docMk/>
          <pc:sldMk cId="1511049909" sldId="604"/>
        </pc:sldMkLst>
        <pc:spChg chg="mod">
          <ac:chgData name="Ocain, Barbara" userId="f11d2a38-0093-4d65-b4cc-dfef8132b827" providerId="ADAL" clId="{A3DFEE58-00A3-401C-B2C5-768B833B78C7}" dt="2022-09-09T12:26:25.153" v="93" actId="1076"/>
          <ac:spMkLst>
            <pc:docMk/>
            <pc:sldMk cId="1511049909" sldId="604"/>
            <ac:spMk id="4" creationId="{00000000-0000-0000-0000-000000000000}"/>
          </ac:spMkLst>
        </pc:spChg>
        <pc:spChg chg="add del mod">
          <ac:chgData name="Ocain, Barbara" userId="f11d2a38-0093-4d65-b4cc-dfef8132b827" providerId="ADAL" clId="{A3DFEE58-00A3-401C-B2C5-768B833B78C7}" dt="2022-08-24T13:49:19.965" v="71"/>
          <ac:spMkLst>
            <pc:docMk/>
            <pc:sldMk cId="1511049909" sldId="604"/>
            <ac:spMk id="6" creationId="{38D97E7E-33F6-49FB-B334-223A68120B85}"/>
          </ac:spMkLst>
        </pc:spChg>
        <pc:spChg chg="add mod">
          <ac:chgData name="Ocain, Barbara" userId="f11d2a38-0093-4d65-b4cc-dfef8132b827" providerId="ADAL" clId="{A3DFEE58-00A3-401C-B2C5-768B833B78C7}" dt="2022-09-09T12:28:46.045" v="115" actId="255"/>
          <ac:spMkLst>
            <pc:docMk/>
            <pc:sldMk cId="1511049909" sldId="604"/>
            <ac:spMk id="11" creationId="{5C34A9E1-FBEC-437E-BE1F-9041E0BD6ACB}"/>
          </ac:spMkLst>
        </pc:spChg>
        <pc:spChg chg="add">
          <ac:chgData name="Ocain, Barbara" userId="f11d2a38-0093-4d65-b4cc-dfef8132b827" providerId="ADAL" clId="{A3DFEE58-00A3-401C-B2C5-768B833B78C7}" dt="2022-09-09T12:26:33.256" v="94" actId="22"/>
          <ac:spMkLst>
            <pc:docMk/>
            <pc:sldMk cId="1511049909" sldId="604"/>
            <ac:spMk id="73" creationId="{3E6FADD9-3000-425B-A931-78F7AD235A00}"/>
          </ac:spMkLst>
        </pc:spChg>
        <pc:spChg chg="mod">
          <ac:chgData name="Ocain, Barbara" userId="f11d2a38-0093-4d65-b4cc-dfef8132b827" providerId="ADAL" clId="{A3DFEE58-00A3-401C-B2C5-768B833B78C7}" dt="2022-09-09T12:27:04.006" v="105" actId="6549"/>
          <ac:spMkLst>
            <pc:docMk/>
            <pc:sldMk cId="1511049909" sldId="604"/>
            <ac:spMk id="386" creationId="{00000000-0000-0000-0000-000000000000}"/>
          </ac:spMkLst>
        </pc:spChg>
      </pc:sldChg>
      <pc:sldChg chg="modSp mod">
        <pc:chgData name="Ocain, Barbara" userId="f11d2a38-0093-4d65-b4cc-dfef8132b827" providerId="ADAL" clId="{A3DFEE58-00A3-401C-B2C5-768B833B78C7}" dt="2022-02-25T15:13:29.290" v="3" actId="6549"/>
        <pc:sldMkLst>
          <pc:docMk/>
          <pc:sldMk cId="3129779256" sldId="618"/>
        </pc:sldMkLst>
        <pc:spChg chg="mod">
          <ac:chgData name="Ocain, Barbara" userId="f11d2a38-0093-4d65-b4cc-dfef8132b827" providerId="ADAL" clId="{A3DFEE58-00A3-401C-B2C5-768B833B78C7}" dt="2022-02-25T15:13:29.290" v="3" actId="6549"/>
          <ac:spMkLst>
            <pc:docMk/>
            <pc:sldMk cId="3129779256" sldId="618"/>
            <ac:spMk id="25" creationId="{00000000-0000-0000-0000-000000000000}"/>
          </ac:spMkLst>
        </pc:spChg>
      </pc:sldChg>
      <pc:sldChg chg="modSp mod">
        <pc:chgData name="Ocain, Barbara" userId="f11d2a38-0093-4d65-b4cc-dfef8132b827" providerId="ADAL" clId="{A3DFEE58-00A3-401C-B2C5-768B833B78C7}" dt="2022-09-09T19:52:12.715" v="135" actId="6549"/>
        <pc:sldMkLst>
          <pc:docMk/>
          <pc:sldMk cId="3965649575" sldId="642"/>
        </pc:sldMkLst>
        <pc:spChg chg="mod">
          <ac:chgData name="Ocain, Barbara" userId="f11d2a38-0093-4d65-b4cc-dfef8132b827" providerId="ADAL" clId="{A3DFEE58-00A3-401C-B2C5-768B833B78C7}" dt="2022-09-09T19:52:12.715" v="135" actId="6549"/>
          <ac:spMkLst>
            <pc:docMk/>
            <pc:sldMk cId="3965649575" sldId="642"/>
            <ac:spMk id="35" creationId="{00000000-0000-0000-0000-000000000000}"/>
          </ac:spMkLst>
        </pc:spChg>
      </pc:sldChg>
      <pc:sldChg chg="modSp mod">
        <pc:chgData name="Ocain, Barbara" userId="f11d2a38-0093-4d65-b4cc-dfef8132b827" providerId="ADAL" clId="{A3DFEE58-00A3-401C-B2C5-768B833B78C7}" dt="2022-05-04T17:29:38.778" v="39" actId="20577"/>
        <pc:sldMkLst>
          <pc:docMk/>
          <pc:sldMk cId="1374139627" sldId="648"/>
        </pc:sldMkLst>
        <pc:spChg chg="mod">
          <ac:chgData name="Ocain, Barbara" userId="f11d2a38-0093-4d65-b4cc-dfef8132b827" providerId="ADAL" clId="{A3DFEE58-00A3-401C-B2C5-768B833B78C7}" dt="2022-05-04T17:29:38.778" v="39" actId="20577"/>
          <ac:spMkLst>
            <pc:docMk/>
            <pc:sldMk cId="1374139627" sldId="648"/>
            <ac:spMk id="29" creationId="{00000000-0000-0000-0000-000000000000}"/>
          </ac:spMkLst>
        </pc:spChg>
      </pc:sldChg>
      <pc:sldChg chg="modSp mod">
        <pc:chgData name="Ocain, Barbara" userId="f11d2a38-0093-4d65-b4cc-dfef8132b827" providerId="ADAL" clId="{A3DFEE58-00A3-401C-B2C5-768B833B78C7}" dt="2022-09-09T12:23:35.500" v="75" actId="20577"/>
        <pc:sldMkLst>
          <pc:docMk/>
          <pc:sldMk cId="1664073161" sldId="674"/>
        </pc:sldMkLst>
        <pc:spChg chg="mod">
          <ac:chgData name="Ocain, Barbara" userId="f11d2a38-0093-4d65-b4cc-dfef8132b827" providerId="ADAL" clId="{A3DFEE58-00A3-401C-B2C5-768B833B78C7}" dt="2022-09-09T12:23:35.500" v="75" actId="20577"/>
          <ac:spMkLst>
            <pc:docMk/>
            <pc:sldMk cId="1664073161" sldId="674"/>
            <ac:spMk id="14" creationId="{0C0BE87F-70CB-415F-A2C9-3D8566EEB1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elp.sap.com/viewer/2becac773fcf4f84a993f0556160d3de/1802/en-U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90392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spcBef>
                <a:spcPts val="600"/>
              </a:spcBef>
              <a:buFont typeface="Arial" panose="020B0604020202020204" pitchFamily="34" charset="0"/>
              <a:buNone/>
            </a:pPr>
            <a:endParaRPr lang="en-US" sz="1200" b="0" dirty="0">
              <a:solidFill>
                <a:schemeClr val="bg1"/>
              </a:solidFill>
              <a:latin typeface="Arial" pitchFamily="34" charset="0"/>
              <a:cs typeface="Arial"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1"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eaLnBrk="0" fontAlgn="base" hangingPunct="0">
              <a:spcBef>
                <a:spcPct val="0"/>
              </a:spcBef>
              <a:spcAft>
                <a:spcPct val="0"/>
              </a:spcAft>
              <a:defRPr>
                <a:solidFill>
                  <a:schemeClr val="tx1"/>
                </a:solidFill>
                <a:latin typeface="Arial" charset="0"/>
                <a:ea typeface="ＭＳ Ｐゴシック" pitchFamily="34" charset="-128"/>
              </a:defRPr>
            </a:lvl7pPr>
            <a:lvl8pPr marL="3428811" indent="-228587"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AD29ACE-C0B3-4D5B-A293-0607C93D3C9B}" type="slidenum">
              <a:rPr lang="en-US" smtClean="0">
                <a:solidFill>
                  <a:srgbClr val="000000"/>
                </a:solidFill>
              </a:rPr>
              <a:pPr eaLnBrk="1" hangingPunct="1"/>
              <a:t>11</a:t>
            </a:fld>
            <a:endParaRPr lang="en-US">
              <a:solidFill>
                <a:srgbClr val="000000"/>
              </a:solidFill>
            </a:endParaRPr>
          </a:p>
        </p:txBody>
      </p:sp>
    </p:spTree>
    <p:extLst>
      <p:ext uri="{BB962C8B-B14F-4D97-AF65-F5344CB8AC3E}">
        <p14:creationId xmlns:p14="http://schemas.microsoft.com/office/powerpoint/2010/main" val="2484011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spcBef>
                <a:spcPts val="1800"/>
              </a:spcBef>
              <a:buClr>
                <a:srgbClr val="000000"/>
              </a:buClr>
              <a:buNone/>
            </a:pPr>
            <a:r>
              <a:rPr lang="en-US" sz="1999" b="1" dirty="0">
                <a:solidFill>
                  <a:srgbClr val="F0AB00"/>
                </a:solidFill>
              </a:rPr>
              <a:t>Prerequisites</a:t>
            </a:r>
            <a:endParaRPr lang="en-US" dirty="0">
              <a:solidFill>
                <a:srgbClr val="000000"/>
              </a:solidFill>
            </a:endParaRPr>
          </a:p>
          <a:p>
            <a:pPr lvl="1"/>
            <a:r>
              <a:rPr lang="en-US" i="1" dirty="0"/>
              <a:t>Role-based permissions (RBP)</a:t>
            </a:r>
          </a:p>
          <a:p>
            <a:pPr lvl="1"/>
            <a:r>
              <a:rPr lang="en-US" i="1" dirty="0"/>
              <a:t>Metadata Framework (MDF) </a:t>
            </a:r>
          </a:p>
          <a:p>
            <a:endParaRPr lang="en-US" dirty="0"/>
          </a:p>
          <a:p>
            <a:r>
              <a:rPr lang="en-US" b="1" dirty="0"/>
              <a:t>Use this feature if any of the following are applicable:</a:t>
            </a:r>
          </a:p>
          <a:p>
            <a:r>
              <a:rPr lang="en-US" dirty="0"/>
              <a:t>• A legal requirement to purge all personal data for at least some of your employees in any country </a:t>
            </a:r>
          </a:p>
          <a:p>
            <a:r>
              <a:rPr lang="en-US" dirty="0"/>
              <a:t>• Different retention times need to be configured for different countries</a:t>
            </a:r>
          </a:p>
          <a:p>
            <a:r>
              <a:rPr lang="en-US" dirty="0"/>
              <a:t>• Need ability to put a legal hold on data for specified users so that it is excluded from purge</a:t>
            </a:r>
          </a:p>
          <a:p>
            <a:r>
              <a:rPr lang="en-US" dirty="0"/>
              <a:t>• Need to setup Data Retention Management in SuccessFactors for the first time</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404278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14</a:t>
            </a:fld>
            <a:endParaRPr lang="de-DE" dirty="0"/>
          </a:p>
        </p:txBody>
      </p:sp>
    </p:spTree>
    <p:extLst>
      <p:ext uri="{BB962C8B-B14F-4D97-AF65-F5344CB8AC3E}">
        <p14:creationId xmlns:p14="http://schemas.microsoft.com/office/powerpoint/2010/main" val="188773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smtClean="0">
                <a:solidFill>
                  <a:srgbClr val="000000"/>
                </a:solidFill>
              </a:rPr>
              <a:pPr/>
              <a:t>16</a:t>
            </a:fld>
            <a:endParaRPr dirty="0">
              <a:solidFill>
                <a:srgbClr val="000000"/>
              </a:solidFill>
            </a:endParaRPr>
          </a:p>
        </p:txBody>
      </p:sp>
    </p:spTree>
    <p:extLst>
      <p:ext uri="{BB962C8B-B14F-4D97-AF65-F5344CB8AC3E}">
        <p14:creationId xmlns:p14="http://schemas.microsoft.com/office/powerpoint/2010/main" val="1258456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17</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pPr lvl="1"/>
            <a:r>
              <a:rPr lang="en-US" sz="1400" kern="1200" dirty="0">
                <a:solidFill>
                  <a:schemeClr val="tx1"/>
                </a:solidFill>
                <a:effectLst/>
                <a:latin typeface="+mn-lt"/>
                <a:ea typeface="+mn-ea"/>
                <a:cs typeface="+mn-cs"/>
              </a:rPr>
              <a:t>Best data privacy practice is to only grant access to personal data to those who need to see that data. This can already be done today with permissions, but this feature goes further.</a:t>
            </a:r>
            <a:endParaRPr lang="en-US" sz="16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Data Blocking can be used to restrict access to historical, personal data which is within a retention period and therefore still in the system</a:t>
            </a:r>
            <a:endParaRPr lang="en-US" sz="16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One role may still have access to the data, while access for another role may be blocked</a:t>
            </a:r>
            <a:endParaRPr lang="en-US" sz="16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90735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18</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2626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We don’t generally comment on our release strategy and when and how we make releases available. We currently don’t provide for an exact date when we will turn the full Read Audit and Change Audit features on, but we strive to make them available as soon as possible.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We provide </a:t>
            </a:r>
            <a:r>
              <a:rPr lang="en-US" sz="1400" u="sng" kern="1200" dirty="0">
                <a:solidFill>
                  <a:schemeClr val="tx1"/>
                </a:solidFill>
                <a:effectLst/>
                <a:latin typeface="+mn-lt"/>
                <a:ea typeface="+mn-ea"/>
                <a:cs typeface="+mn-cs"/>
                <a:hlinkClick r:id="rId3"/>
              </a:rPr>
              <a:t>product documentation</a:t>
            </a:r>
            <a:r>
              <a:rPr lang="en-US" sz="1400" kern="1200" dirty="0">
                <a:solidFill>
                  <a:schemeClr val="tx1"/>
                </a:solidFill>
                <a:effectLst/>
                <a:latin typeface="+mn-lt"/>
                <a:ea typeface="+mn-ea"/>
                <a:cs typeface="+mn-cs"/>
              </a:rPr>
              <a:t> that allows customers to configure and use the features when we make them generally available. There is a lot of work you can do to prepare for these features in the meantime. For example</a:t>
            </a:r>
          </a:p>
          <a:p>
            <a:r>
              <a:rPr lang="en-US" sz="1400" kern="1200" dirty="0">
                <a:solidFill>
                  <a:schemeClr val="tx1"/>
                </a:solidFill>
                <a:effectLst/>
                <a:latin typeface="+mn-lt"/>
                <a:ea typeface="+mn-ea"/>
                <a:cs typeface="+mn-cs"/>
              </a:rPr>
              <a:t> </a:t>
            </a:r>
          </a:p>
          <a:p>
            <a:r>
              <a:rPr lang="en-US" sz="1400" b="1" kern="1200" dirty="0">
                <a:solidFill>
                  <a:schemeClr val="tx1"/>
                </a:solidFill>
                <a:effectLst/>
                <a:latin typeface="+mn-lt"/>
                <a:ea typeface="+mn-ea"/>
                <a:cs typeface="+mn-cs"/>
              </a:rPr>
              <a:t>Change Audit</a:t>
            </a:r>
            <a:endParaRPr lang="en-US" sz="1400" kern="1200" dirty="0">
              <a:solidFill>
                <a:schemeClr val="tx1"/>
              </a:solidFill>
              <a:effectLst/>
              <a:latin typeface="+mn-lt"/>
              <a:ea typeface="+mn-ea"/>
              <a:cs typeface="+mn-cs"/>
            </a:endParaRPr>
          </a:p>
          <a:p>
            <a:pPr lvl="0"/>
            <a:r>
              <a:rPr lang="en-US" sz="1400" kern="1200" dirty="0">
                <a:solidFill>
                  <a:schemeClr val="tx1"/>
                </a:solidFill>
                <a:effectLst/>
                <a:latin typeface="+mn-lt"/>
                <a:ea typeface="+mn-ea"/>
                <a:cs typeface="+mn-cs"/>
              </a:rPr>
              <a:t>Determine if your organization needs to enable Change Auditing</a:t>
            </a:r>
          </a:p>
          <a:p>
            <a:pPr lvl="0"/>
            <a:r>
              <a:rPr lang="en-US" sz="1400" kern="1200" dirty="0">
                <a:solidFill>
                  <a:schemeClr val="tx1"/>
                </a:solidFill>
                <a:effectLst/>
                <a:latin typeface="+mn-lt"/>
                <a:ea typeface="+mn-ea"/>
                <a:cs typeface="+mn-cs"/>
              </a:rPr>
              <a:t>Identify the users who need access to create the Change Audit report – given that it contains personal data and it should have restricted access</a:t>
            </a:r>
          </a:p>
          <a:p>
            <a:pPr lvl="0"/>
            <a:r>
              <a:rPr lang="en-US" sz="1400" kern="1200" dirty="0">
                <a:solidFill>
                  <a:schemeClr val="tx1"/>
                </a:solidFill>
                <a:effectLst/>
                <a:latin typeface="+mn-lt"/>
                <a:ea typeface="+mn-ea"/>
                <a:cs typeface="+mn-cs"/>
              </a:rPr>
              <a:t>Set up Role-Based Permissions and roles</a:t>
            </a:r>
          </a:p>
          <a:p>
            <a:pPr lvl="0"/>
            <a:r>
              <a:rPr lang="en-US" sz="1400" kern="1200" dirty="0">
                <a:solidFill>
                  <a:schemeClr val="tx1"/>
                </a:solidFill>
                <a:effectLst/>
                <a:latin typeface="+mn-lt"/>
                <a:ea typeface="+mn-ea"/>
                <a:cs typeface="+mn-cs"/>
              </a:rPr>
              <a:t>Assign Role-Based Permission roles to the appropriate individuals with authorization to access personal data</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19</a:t>
            </a:fld>
            <a:endParaRPr lang="de-DE" dirty="0"/>
          </a:p>
        </p:txBody>
      </p:sp>
    </p:spTree>
    <p:extLst>
      <p:ext uri="{BB962C8B-B14F-4D97-AF65-F5344CB8AC3E}">
        <p14:creationId xmlns:p14="http://schemas.microsoft.com/office/powerpoint/2010/main" val="2704280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dirty="0"/>
              <a:t>Person search: Allows you to </a:t>
            </a:r>
            <a:r>
              <a:rPr lang="en-US" sz="1400" dirty="0">
                <a:solidFill>
                  <a:srgbClr val="000000"/>
                </a:solidFill>
              </a:rPr>
              <a:t>create either a Data Subject report showing changes made to a person’s data or report showing data changed by a user</a:t>
            </a:r>
          </a:p>
          <a:p>
            <a:pPr marL="0" marR="0" lvl="0" indent="0" algn="l" defTabSz="1088776" rtl="0" eaLnBrk="1" fontAlgn="auto" latinLnBrk="0" hangingPunct="1">
              <a:lnSpc>
                <a:spcPct val="100000"/>
              </a:lnSpc>
              <a:spcBef>
                <a:spcPts val="0"/>
              </a:spcBef>
              <a:spcAft>
                <a:spcPts val="0"/>
              </a:spcAft>
              <a:buClrTx/>
              <a:buSzTx/>
              <a:buFontTx/>
              <a:buNone/>
              <a:tabLst/>
              <a:defRPr/>
            </a:pPr>
            <a:r>
              <a:rPr lang="en-US" sz="1400" dirty="0">
                <a:solidFill>
                  <a:srgbClr val="000000"/>
                </a:solidFill>
              </a:rPr>
              <a:t>External candidate search: Allows you to create a report </a:t>
            </a:r>
            <a:r>
              <a:rPr lang="en-US" dirty="0">
                <a:solidFill>
                  <a:srgbClr val="000000"/>
                </a:solidFill>
              </a:rPr>
              <a:t>showing who changed a Recruiting Candidate’s Personal Data along with additional context</a:t>
            </a:r>
            <a:endParaRPr lang="en-US" b="1" dirty="0">
              <a:solidFill>
                <a:srgbClr val="F0AB00"/>
              </a:solidFil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400" dirty="0" err="1">
                <a:solidFill>
                  <a:srgbClr val="000000"/>
                </a:solidFill>
              </a:rPr>
              <a:t>Onboardee</a:t>
            </a:r>
            <a:r>
              <a:rPr lang="en-US" sz="1400" dirty="0">
                <a:solidFill>
                  <a:srgbClr val="000000"/>
                </a:solidFill>
              </a:rPr>
              <a:t> search: Allows you to create a report </a:t>
            </a:r>
            <a:r>
              <a:rPr lang="en-US" dirty="0">
                <a:solidFill>
                  <a:srgbClr val="000000"/>
                </a:solidFill>
              </a:rPr>
              <a:t>showing who changed an </a:t>
            </a:r>
            <a:r>
              <a:rPr lang="en-US" dirty="0" err="1">
                <a:solidFill>
                  <a:srgbClr val="000000"/>
                </a:solidFill>
              </a:rPr>
              <a:t>onboardee’s</a:t>
            </a:r>
            <a:r>
              <a:rPr lang="en-US" dirty="0">
                <a:solidFill>
                  <a:srgbClr val="000000"/>
                </a:solidFill>
              </a:rPr>
              <a:t> Personal Data along with additional context</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r>
              <a:rPr lang="en-US" sz="1400" kern="1200" dirty="0">
                <a:solidFill>
                  <a:schemeClr val="tx1"/>
                </a:solidFill>
                <a:effectLst/>
                <a:latin typeface="+mn-lt"/>
                <a:ea typeface="+mn-ea"/>
                <a:cs typeface="+mn-cs"/>
              </a:rPr>
              <a:t>Across the top you can see three tabs</a:t>
            </a:r>
            <a:endParaRPr lang="en-US" sz="1600" kern="1200" dirty="0">
              <a:solidFill>
                <a:schemeClr val="tx1"/>
              </a:solidFill>
              <a:effectLst/>
              <a:latin typeface="+mn-lt"/>
              <a:ea typeface="+mn-ea"/>
              <a:cs typeface="+mn-cs"/>
            </a:endParaRPr>
          </a:p>
          <a:p>
            <a:pPr lvl="0"/>
            <a:r>
              <a:rPr lang="en-US" sz="1400" kern="1200" dirty="0">
                <a:solidFill>
                  <a:schemeClr val="tx1"/>
                </a:solidFill>
                <a:effectLst/>
                <a:latin typeface="+mn-lt"/>
                <a:ea typeface="+mn-ea"/>
                <a:cs typeface="+mn-cs"/>
              </a:rPr>
              <a:t>Create Data Privacy Reports – the current tab. This is where you search for data subjects and generate change audit reports</a:t>
            </a:r>
            <a:endParaRPr lang="en-US" sz="1600" kern="1200" dirty="0">
              <a:solidFill>
                <a:schemeClr val="tx1"/>
              </a:solidFill>
              <a:effectLst/>
              <a:latin typeface="+mn-lt"/>
              <a:ea typeface="+mn-ea"/>
              <a:cs typeface="+mn-cs"/>
            </a:endParaRPr>
          </a:p>
          <a:p>
            <a:pPr lvl="0"/>
            <a:r>
              <a:rPr lang="en-US" sz="1400" kern="1200" dirty="0">
                <a:solidFill>
                  <a:schemeClr val="tx1"/>
                </a:solidFill>
                <a:effectLst/>
                <a:latin typeface="+mn-lt"/>
                <a:ea typeface="+mn-ea"/>
                <a:cs typeface="+mn-cs"/>
              </a:rPr>
              <a:t>Create Configuration Reports – This is where you can create audit reports to show changes to</a:t>
            </a:r>
            <a:endParaRPr lang="en-US" sz="16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Role-based permissions</a:t>
            </a:r>
            <a:endParaRPr lang="en-US" sz="16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Proxy user assignment </a:t>
            </a:r>
            <a:endParaRPr lang="en-US" sz="16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User management</a:t>
            </a:r>
            <a:endParaRPr lang="en-US" sz="1600" kern="1200" dirty="0">
              <a:solidFill>
                <a:schemeClr val="tx1"/>
              </a:solidFill>
              <a:effectLst/>
              <a:latin typeface="+mn-lt"/>
              <a:ea typeface="+mn-ea"/>
              <a:cs typeface="+mn-cs"/>
            </a:endParaRPr>
          </a:p>
          <a:p>
            <a:pPr lvl="0"/>
            <a:r>
              <a:rPr lang="en-US" sz="1400" kern="1200" dirty="0">
                <a:solidFill>
                  <a:schemeClr val="tx1"/>
                </a:solidFill>
                <a:effectLst/>
                <a:latin typeface="+mn-lt"/>
                <a:ea typeface="+mn-ea"/>
                <a:cs typeface="+mn-cs"/>
              </a:rPr>
              <a:t>Reports – this is where you go to download your finished reports.</a:t>
            </a:r>
            <a:endParaRPr lang="en-US" sz="1600" kern="1200" dirty="0">
              <a:solidFill>
                <a:schemeClr val="tx1"/>
              </a:solidFill>
              <a:effectLst/>
              <a:latin typeface="+mn-lt"/>
              <a:ea typeface="+mn-ea"/>
              <a:cs typeface="+mn-cs"/>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b="1" dirty="0">
              <a:solidFill>
                <a:srgbClr val="000000"/>
              </a:solidFil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b="1" dirty="0">
              <a:solidFill>
                <a:srgbClr val="F0AB00"/>
              </a:solidFil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20</a:t>
            </a:fld>
            <a:endParaRPr lang="de-DE" dirty="0"/>
          </a:p>
        </p:txBody>
      </p:sp>
    </p:spTree>
    <p:extLst>
      <p:ext uri="{BB962C8B-B14F-4D97-AF65-F5344CB8AC3E}">
        <p14:creationId xmlns:p14="http://schemas.microsoft.com/office/powerpoint/2010/main" val="1707589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dirty="0">
                <a:solidFill>
                  <a:srgbClr val="000000"/>
                </a:solidFill>
              </a:rPr>
              <a:t>Change Audit report file size can be large and take time to generate. They can be retrieved from within Admin Center -&gt; Change Audit Reports -&gt; Reports</a:t>
            </a:r>
            <a:endParaRPr lang="en-US" b="1" dirty="0">
              <a:solidFill>
                <a:srgbClr val="F0AB00"/>
              </a:solidFill>
            </a:endParaRP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The screenshot of the report may be small, but the report includes information including who changed the data – along with the proxy user if applicable – where the change was made, the type of change, date and timestamp as well as before and after values </a:t>
            </a: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21</a:t>
            </a:fld>
            <a:endParaRPr lang="de-DE" dirty="0"/>
          </a:p>
        </p:txBody>
      </p:sp>
    </p:spTree>
    <p:extLst>
      <p:ext uri="{BB962C8B-B14F-4D97-AF65-F5344CB8AC3E}">
        <p14:creationId xmlns:p14="http://schemas.microsoft.com/office/powerpoint/2010/main" val="9739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22</a:t>
            </a:fld>
            <a:endParaRPr lang="de-DE" dirty="0"/>
          </a:p>
        </p:txBody>
      </p:sp>
    </p:spTree>
    <p:extLst>
      <p:ext uri="{BB962C8B-B14F-4D97-AF65-F5344CB8AC3E}">
        <p14:creationId xmlns:p14="http://schemas.microsoft.com/office/powerpoint/2010/main" val="349430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623888"/>
            <a:ext cx="5868987" cy="33004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a:p>
        </p:txBody>
      </p:sp>
    </p:spTree>
    <p:extLst>
      <p:ext uri="{BB962C8B-B14F-4D97-AF65-F5344CB8AC3E}">
        <p14:creationId xmlns:p14="http://schemas.microsoft.com/office/powerpoint/2010/main" val="1673240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fontAlgn="base">
              <a:spcBef>
                <a:spcPct val="50000"/>
              </a:spcBef>
              <a:spcAft>
                <a:spcPct val="0"/>
              </a:spcAft>
              <a:buClr>
                <a:srgbClr val="F0AB00"/>
              </a:buClr>
              <a:buSzPct val="80000"/>
              <a:buFont typeface="Arial" panose="020B0604020202020204" pitchFamily="34" charset="0"/>
              <a:buChar char="•"/>
            </a:pPr>
            <a:r>
              <a:rPr lang="en-US" sz="1799" kern="0">
                <a:ea typeface="Arial Unicode MS" pitchFamily="34" charset="-128"/>
                <a:cs typeface="Arial Unicode MS" pitchFamily="34" charset="-128"/>
              </a:rPr>
              <a:t>Consent is one of the grounds for lawful processing called out in GDPR Article 6</a:t>
            </a:r>
          </a:p>
          <a:p>
            <a:pPr marL="285750" lvl="1" indent="-285750" fontAlgn="base">
              <a:spcBef>
                <a:spcPct val="50000"/>
              </a:spcBef>
              <a:spcAft>
                <a:spcPct val="0"/>
              </a:spcAft>
              <a:buClr>
                <a:srgbClr val="F0AB00"/>
              </a:buClr>
              <a:buSzPct val="80000"/>
              <a:buFont typeface="Arial" panose="020B0604020202020204" pitchFamily="34" charset="0"/>
              <a:buChar char="•"/>
            </a:pPr>
            <a:r>
              <a:rPr lang="en-US" sz="1799" kern="0">
                <a:ea typeface="Arial Unicode MS" pitchFamily="34" charset="-128"/>
                <a:cs typeface="Arial Unicode MS" pitchFamily="34" charset="-128"/>
              </a:rPr>
              <a:t>Configure and manage consent statements and their acceptance</a:t>
            </a:r>
          </a:p>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23</a:t>
            </a:fld>
            <a:endParaRPr lang="de-DE"/>
          </a:p>
        </p:txBody>
      </p:sp>
    </p:spTree>
    <p:extLst>
      <p:ext uri="{BB962C8B-B14F-4D97-AF65-F5344CB8AC3E}">
        <p14:creationId xmlns:p14="http://schemas.microsoft.com/office/powerpoint/2010/main" val="1566071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24</a:t>
            </a:fld>
            <a:endParaRPr lang="de-DE" dirty="0"/>
          </a:p>
        </p:txBody>
      </p:sp>
    </p:spTree>
    <p:extLst>
      <p:ext uri="{BB962C8B-B14F-4D97-AF65-F5344CB8AC3E}">
        <p14:creationId xmlns:p14="http://schemas.microsoft.com/office/powerpoint/2010/main" val="1524530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27</a:t>
            </a:fld>
            <a:endParaRPr lang="de-DE" dirty="0"/>
          </a:p>
        </p:txBody>
      </p:sp>
    </p:spTree>
    <p:extLst>
      <p:ext uri="{BB962C8B-B14F-4D97-AF65-F5344CB8AC3E}">
        <p14:creationId xmlns:p14="http://schemas.microsoft.com/office/powerpoint/2010/main" val="451071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546D3-8EBA-4EFB-AF62-760E861C2302}" type="slidenum">
              <a:rPr lang="en-US" smtClean="0"/>
              <a:t>28</a:t>
            </a:fld>
            <a:endParaRPr lang="en-US"/>
          </a:p>
        </p:txBody>
      </p:sp>
    </p:spTree>
    <p:extLst>
      <p:ext uri="{BB962C8B-B14F-4D97-AF65-F5344CB8AC3E}">
        <p14:creationId xmlns:p14="http://schemas.microsoft.com/office/powerpoint/2010/main" val="260894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a:t>Get rid of paper data – OCR it if you must. </a:t>
            </a:r>
          </a:p>
          <a:p>
            <a:pPr marL="342900" indent="-342900">
              <a:buAutoNum type="arabicPeriod"/>
            </a:pPr>
            <a:r>
              <a:rPr lang="en-US" dirty="0"/>
              <a:t>Someone has to take ownership and be equipped to handle data privacy demands</a:t>
            </a:r>
          </a:p>
          <a:p>
            <a:pPr marL="342900" indent="-342900">
              <a:buAutoNum type="arabicPeriod"/>
            </a:pPr>
            <a:r>
              <a:rPr lang="en-US" dirty="0"/>
              <a:t>Form a team – more heads better than one to look at requests and potential breached</a:t>
            </a:r>
          </a:p>
          <a:p>
            <a:pPr marL="342900" indent="-342900">
              <a:buAutoNum type="arabicPeriod"/>
            </a:pPr>
            <a:r>
              <a:rPr lang="en-US" dirty="0"/>
              <a:t>Audits &amp; reviews</a:t>
            </a:r>
          </a:p>
          <a:p>
            <a:pPr marL="342900" indent="-342900">
              <a:buAutoNum type="arabicPeriod"/>
            </a:pPr>
            <a:r>
              <a:rPr lang="en-US" dirty="0"/>
              <a:t>You may already have coverage. See what it says, particularly notice requirements</a:t>
            </a:r>
          </a:p>
          <a:p>
            <a:pPr marL="342900" indent="-342900">
              <a:buAutoNum type="arabicPeriod"/>
            </a:pPr>
            <a:r>
              <a:rPr lang="en-US" dirty="0"/>
              <a:t>Tabletop exercises</a:t>
            </a:r>
          </a:p>
          <a:p>
            <a:pPr marL="342900" indent="-342900">
              <a:buAutoNum type="arabicPeriod"/>
            </a:pPr>
            <a:r>
              <a:rPr lang="en-US" dirty="0"/>
              <a:t>Do what you say you are doing. This is what makes the regulators angry </a:t>
            </a:r>
          </a:p>
          <a:p>
            <a:pPr marL="342900" indent="-342900">
              <a:buAutoNum type="arabicPeriod"/>
            </a:pPr>
            <a:r>
              <a:rPr lang="en-US" dirty="0"/>
              <a:t>Anonymize everything possible.</a:t>
            </a:r>
          </a:p>
        </p:txBody>
      </p:sp>
      <p:sp>
        <p:nvSpPr>
          <p:cNvPr id="4" name="Slide Number Placeholder 3"/>
          <p:cNvSpPr>
            <a:spLocks noGrp="1"/>
          </p:cNvSpPr>
          <p:nvPr>
            <p:ph type="sldNum" sz="quarter" idx="10"/>
          </p:nvPr>
        </p:nvSpPr>
        <p:spPr/>
        <p:txBody>
          <a:bodyPr/>
          <a:lstStyle/>
          <a:p>
            <a:fld id="{7D8C2C35-2B8A-446E-BEC0-FD36716C29AC}" type="slidenum">
              <a:rPr lang="de-DE" smtClean="0"/>
              <a:pPr/>
              <a:t>29</a:t>
            </a:fld>
            <a:endParaRPr lang="de-DE" dirty="0"/>
          </a:p>
        </p:txBody>
      </p:sp>
    </p:spTree>
    <p:extLst>
      <p:ext uri="{BB962C8B-B14F-4D97-AF65-F5344CB8AC3E}">
        <p14:creationId xmlns:p14="http://schemas.microsoft.com/office/powerpoint/2010/main" val="2934889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400" b="1" kern="1200" dirty="0">
                <a:solidFill>
                  <a:schemeClr val="tx1"/>
                </a:solidFill>
                <a:effectLst/>
                <a:latin typeface="+mn-lt"/>
                <a:ea typeface="+mn-ea"/>
                <a:cs typeface="+mn-cs"/>
              </a:rPr>
              <a:t>MESSAGE 1: </a:t>
            </a:r>
            <a:endParaRPr lang="en-US" dirty="0">
              <a:effectLst/>
            </a:endParaRPr>
          </a:p>
          <a:p>
            <a:r>
              <a:rPr lang="en-US" sz="1400" b="1" kern="1200" dirty="0">
                <a:solidFill>
                  <a:schemeClr val="tx1"/>
                </a:solidFill>
                <a:effectLst/>
                <a:latin typeface="+mn-lt"/>
                <a:ea typeface="+mn-ea"/>
                <a:cs typeface="+mn-cs"/>
              </a:rPr>
              <a:t>Respecting the privacy of people is good for business </a:t>
            </a:r>
            <a:endParaRPr lang="en-US" dirty="0">
              <a:effectLst/>
            </a:endParaRPr>
          </a:p>
          <a:p>
            <a:r>
              <a:rPr lang="en-US" sz="1050"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We embody data protection and compliance because it’s good for business and is the right thing to do as it aligns with our values to improve people’s lives </a:t>
            </a:r>
            <a:endParaRPr lang="en-US" dirty="0">
              <a:effectLst/>
            </a:endParaRPr>
          </a:p>
          <a:p>
            <a:r>
              <a:rPr lang="en-US" sz="1050"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SAP is your partner to ensure your business is improved rather than disrupted by data protection regulations: earn and sustain customer and employee trust, increase stakeholder engagement and protect your business </a:t>
            </a:r>
            <a:endParaRPr lang="en-US" dirty="0">
              <a:effectLst/>
            </a:endParaRPr>
          </a:p>
          <a:p>
            <a:r>
              <a:rPr lang="en-US" sz="1050"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Thousands of businesses trust us - we are at the forefront of compliance (we continue to develop and invest in companies like </a:t>
            </a:r>
            <a:r>
              <a:rPr lang="en-US" sz="1400" kern="1200" dirty="0" err="1">
                <a:solidFill>
                  <a:schemeClr val="tx1"/>
                </a:solidFill>
                <a:effectLst/>
                <a:latin typeface="+mn-lt"/>
                <a:ea typeface="+mn-ea"/>
                <a:cs typeface="+mn-cs"/>
              </a:rPr>
              <a:t>Gigya</a:t>
            </a:r>
            <a:r>
              <a:rPr lang="en-US" sz="1400" kern="1200" dirty="0">
                <a:solidFill>
                  <a:schemeClr val="tx1"/>
                </a:solidFill>
                <a:effectLst/>
                <a:latin typeface="+mn-lt"/>
                <a:ea typeface="+mn-ea"/>
                <a:cs typeface="+mn-cs"/>
              </a:rPr>
              <a:t> and </a:t>
            </a:r>
            <a:r>
              <a:rPr lang="en-US" sz="1400" kern="1200" dirty="0" err="1">
                <a:solidFill>
                  <a:schemeClr val="tx1"/>
                </a:solidFill>
                <a:effectLst/>
                <a:latin typeface="+mn-lt"/>
                <a:ea typeface="+mn-ea"/>
                <a:cs typeface="+mn-cs"/>
              </a:rPr>
              <a:t>BigID</a:t>
            </a:r>
            <a:r>
              <a:rPr lang="en-US" sz="1400" kern="1200" dirty="0">
                <a:solidFill>
                  <a:schemeClr val="tx1"/>
                </a:solidFill>
                <a:effectLst/>
                <a:latin typeface="+mn-lt"/>
                <a:ea typeface="+mn-ea"/>
                <a:cs typeface="+mn-cs"/>
              </a:rPr>
              <a:t>) and dedicated to keeping our customers ahead as GDPR evolves. </a:t>
            </a:r>
            <a:endParaRPr lang="en-US" dirty="0">
              <a:effectLst/>
            </a:endParaRP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MESSAGE 2: </a:t>
            </a:r>
            <a:endParaRPr lang="en-US" dirty="0">
              <a:effectLst/>
            </a:endParaRPr>
          </a:p>
          <a:p>
            <a:r>
              <a:rPr lang="en-US" sz="1400" b="1" kern="1200" dirty="0">
                <a:solidFill>
                  <a:schemeClr val="tx1"/>
                </a:solidFill>
                <a:effectLst/>
                <a:latin typeface="+mn-lt"/>
                <a:ea typeface="+mn-ea"/>
                <a:cs typeface="+mn-cs"/>
              </a:rPr>
              <a:t>SAP is ready for for compliance challenges </a:t>
            </a:r>
            <a:endParaRPr lang="en-US" dirty="0">
              <a:effectLst/>
            </a:endParaRPr>
          </a:p>
          <a:p>
            <a:r>
              <a:rPr lang="en-US" sz="1400" kern="1200" dirty="0">
                <a:solidFill>
                  <a:schemeClr val="tx1"/>
                </a:solidFill>
                <a:effectLst/>
                <a:latin typeface="+mn-lt"/>
                <a:ea typeface="+mn-ea"/>
                <a:cs typeface="+mn-cs"/>
              </a:rPr>
              <a:t>SAP is fully committed internally to complying with any relevant laws and regulations – including GDPR - to strengthen our customers’ confidence and trust </a:t>
            </a:r>
          </a:p>
          <a:p>
            <a:r>
              <a:rPr lang="en-US" sz="1400" kern="1200" dirty="0">
                <a:solidFill>
                  <a:schemeClr val="tx1"/>
                </a:solidFill>
                <a:effectLst/>
                <a:latin typeface="+mn-lt"/>
                <a:ea typeface="+mn-ea"/>
                <a:cs typeface="+mn-cs"/>
              </a:rPr>
              <a:t>SAP has developed and implemented a Data Protection Management System to ensure that we manage the complex requirements of data protection in a centralized and structured way </a:t>
            </a:r>
          </a:p>
          <a:p>
            <a:r>
              <a:rPr lang="en-US" sz="1400" kern="1200" dirty="0">
                <a:solidFill>
                  <a:schemeClr val="tx1"/>
                </a:solidFill>
                <a:effectLst/>
                <a:latin typeface="+mn-lt"/>
                <a:ea typeface="+mn-ea"/>
                <a:cs typeface="+mn-cs"/>
              </a:rPr>
              <a:t>Our Data Protection Officer leads the Data Protection and Privacy Office that collaborates with all business areas to ensure that SAP complies with all relevant data protection laws, in every jurisdiction where we do business. </a:t>
            </a:r>
          </a:p>
          <a:p>
            <a:r>
              <a:rPr lang="en-US" sz="1400" kern="1200" dirty="0">
                <a:solidFill>
                  <a:schemeClr val="tx1"/>
                </a:solidFill>
                <a:effectLst/>
                <a:latin typeface="+mn-lt"/>
                <a:ea typeface="+mn-ea"/>
                <a:cs typeface="+mn-cs"/>
              </a:rPr>
              <a:t>The pillars of our internal compliance strategy are to provide the business with security and data protection recommendations, guidance and training, conduct regular compliance audits, continuously monitor our processes, and ensure employee awareness </a:t>
            </a:r>
          </a:p>
          <a:p>
            <a:endParaRPr lang="en-US" sz="1400" b="1"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MESSAGE 3: </a:t>
            </a:r>
            <a:endParaRPr lang="en-US" sz="12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SAP enables compliance - data protection and privacy is in our DNA </a:t>
            </a:r>
            <a:endParaRPr lang="en-US" sz="14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Data protection and privacy (DPP) are critical aspects of any digital transformation, and that’s what we do. </a:t>
            </a:r>
            <a:endParaRPr lang="en-US" sz="105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SAP is your trusted global partner with over 40 years of leadership in DPP and has provided best practices and guidance to enable customers to comply with regulations worldwide - long before GDPR was introduced. </a:t>
            </a:r>
            <a:endParaRPr lang="en-US" sz="105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SAP's products and services have data protection and privacy built in by design and default, thus helping our customers address GDPR requirements enterprise-wide </a:t>
            </a:r>
            <a:endParaRPr lang="en-US" sz="105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SAP offers many solutions and services that support digital transformation, end-to-end data protection, privacy, and governance operations, including our market leading GRC, EIM, and Customer preferences &amp; consent management (</a:t>
            </a:r>
            <a:r>
              <a:rPr lang="en-US" sz="1400" kern="1200" dirty="0" err="1">
                <a:solidFill>
                  <a:schemeClr val="tx1"/>
                </a:solidFill>
                <a:effectLst/>
                <a:latin typeface="+mn-lt"/>
                <a:ea typeface="+mn-ea"/>
                <a:cs typeface="+mn-cs"/>
              </a:rPr>
              <a:t>Gigya</a:t>
            </a:r>
            <a:r>
              <a:rPr lang="en-US" sz="1400" kern="1200" dirty="0">
                <a:solidFill>
                  <a:schemeClr val="tx1"/>
                </a:solidFill>
                <a:effectLst/>
                <a:latin typeface="+mn-lt"/>
                <a:ea typeface="+mn-ea"/>
                <a:cs typeface="+mn-cs"/>
              </a:rPr>
              <a:t>) solutions. Our services experts will help customer's chart a path to drive the best outcomes for your business. </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30</a:t>
            </a:fld>
            <a:endParaRPr lang="de-DE" dirty="0"/>
          </a:p>
        </p:txBody>
      </p:sp>
    </p:spTree>
    <p:extLst>
      <p:ext uri="{BB962C8B-B14F-4D97-AF65-F5344CB8AC3E}">
        <p14:creationId xmlns:p14="http://schemas.microsoft.com/office/powerpoint/2010/main" val="877570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31</a:t>
            </a:fld>
            <a:endParaRPr lang="en-US" dirty="0"/>
          </a:p>
        </p:txBody>
      </p:sp>
    </p:spTree>
    <p:extLst>
      <p:ext uri="{BB962C8B-B14F-4D97-AF65-F5344CB8AC3E}">
        <p14:creationId xmlns:p14="http://schemas.microsoft.com/office/powerpoint/2010/main" val="968995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32</a:t>
            </a:fld>
            <a:endParaRPr lang="en-US" dirty="0"/>
          </a:p>
        </p:txBody>
      </p:sp>
    </p:spTree>
    <p:extLst>
      <p:ext uri="{BB962C8B-B14F-4D97-AF65-F5344CB8AC3E}">
        <p14:creationId xmlns:p14="http://schemas.microsoft.com/office/powerpoint/2010/main" val="206410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PwC US Protect.me Survey 2017 https://www.pwc.com/us/en/advisory-services/publications/consumer-intelligence-series/cybersecurity-protect-</a:t>
            </a:r>
            <a:r>
              <a:rPr lang="en-US" baseline="0" dirty="0" err="1"/>
              <a:t>me.html</a:t>
            </a:r>
            <a:r>
              <a:rPr lang="en-US" baseline="0" dirty="0"/>
              <a:t>.</a:t>
            </a:r>
          </a:p>
          <a:p>
            <a:endParaRPr lang="en-US" baseline="0" dirty="0"/>
          </a:p>
          <a:p>
            <a:r>
              <a:rPr lang="en-US" baseline="0" dirty="0"/>
              <a:t>In 2015, 83% of large companies were targeted by cybercriminals (a 40% increase year-over-year). </a:t>
            </a:r>
          </a:p>
          <a:p>
            <a:endParaRPr lang="en-US" baseline="0" dirty="0"/>
          </a:p>
          <a:p>
            <a:r>
              <a:rPr lang="en-US" baseline="0" dirty="0"/>
              <a:t>200 million records were hacked last year in business, including high profile companies such as Neiman Marcus, Goodwill, PF </a:t>
            </a:r>
            <a:r>
              <a:rPr lang="en-US" baseline="0" dirty="0" err="1"/>
              <a:t>Changs</a:t>
            </a:r>
            <a:r>
              <a:rPr lang="en-US" baseline="0" dirty="0"/>
              <a:t>, Sony. We’ve also heard of what happened at Ashley Madison.. </a:t>
            </a:r>
          </a:p>
          <a:p>
            <a:endParaRPr lang="en-US" baseline="0" dirty="0"/>
          </a:p>
          <a:p>
            <a:r>
              <a:rPr lang="en-US" baseline="0" dirty="0"/>
              <a:t>Billions of dollars in fraud exist in North America alone, and that number multiples significantly on a global scale. According to McAfee – 200,000 jobs and between $375-$575 billion are lost every year due to cyber crime. </a:t>
            </a:r>
          </a:p>
          <a:p>
            <a:endParaRPr lang="en-US" baseline="0" dirty="0"/>
          </a:p>
          <a:p>
            <a:r>
              <a:rPr lang="en-US" baseline="0" dirty="0"/>
              <a:t>Security breaches should not be seen as a “fact of life”. They should be at the forefront of every business and security initiative taken by a company. </a:t>
            </a:r>
          </a:p>
        </p:txBody>
      </p:sp>
      <p:sp>
        <p:nvSpPr>
          <p:cNvPr id="4" name="Slide Number Placeholder 3"/>
          <p:cNvSpPr>
            <a:spLocks noGrp="1"/>
          </p:cNvSpPr>
          <p:nvPr>
            <p:ph type="sldNum" sz="quarter" idx="10"/>
          </p:nvPr>
        </p:nvSpPr>
        <p:spPr/>
        <p:txBody>
          <a:bodyPr/>
          <a:lstStyle/>
          <a:p>
            <a:fld id="{CC303F4D-ED55-4122-ADF8-45C795F0A3F8}" type="slidenum">
              <a:rPr lang="en-US" altLang="en-US" smtClean="0"/>
              <a:pPr/>
              <a:t>3</a:t>
            </a:fld>
            <a:endParaRPr lang="en-US" altLang="en-US"/>
          </a:p>
        </p:txBody>
      </p:sp>
    </p:spTree>
    <p:extLst>
      <p:ext uri="{BB962C8B-B14F-4D97-AF65-F5344CB8AC3E}">
        <p14:creationId xmlns:p14="http://schemas.microsoft.com/office/powerpoint/2010/main" val="172487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369210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88776" rtl="0" eaLnBrk="1" fontAlgn="auto" latinLnBrk="0" hangingPunct="1">
              <a:lnSpc>
                <a:spcPct val="100000"/>
              </a:lnSpc>
              <a:spcBef>
                <a:spcPts val="0"/>
              </a:spcBef>
              <a:spcAft>
                <a:spcPts val="0"/>
              </a:spcAft>
              <a:buClrTx/>
              <a:buSzTx/>
              <a:buFont typeface="Arial"/>
              <a:buNone/>
              <a:tabLst/>
              <a:defRPr/>
            </a:pPr>
            <a:r>
              <a:rPr lang="en-US" baseline="0" dirty="0"/>
              <a:t>One of the greatest misperceptions of cloud is that it has weaker security, scores lower on privacy and has less availability than </a:t>
            </a:r>
            <a:r>
              <a:rPr lang="en-US" baseline="0" dirty="0" err="1"/>
              <a:t>on-premise</a:t>
            </a:r>
            <a:r>
              <a:rPr lang="en-US" baseline="0" dirty="0"/>
              <a:t> solutions. As a cloud provider at SAP SuccessFactors, we must secure our customers data better than they can and meet regulatory standards better than they can. The right combination of deployment models and best practices can help IT overcome these challenges. While it may feel safer to store your data on site, it has not protected against the recent  high-profile hacks at JPMorgan or Target. </a:t>
            </a:r>
            <a:endParaRPr lang="en-US" dirty="0"/>
          </a:p>
          <a:p>
            <a:pPr>
              <a:buFont typeface="Arial"/>
              <a:buChar char="•"/>
            </a:pPr>
            <a:endParaRPr lang="en-US" dirty="0"/>
          </a:p>
          <a:p>
            <a:pPr>
              <a:buFont typeface="Arial"/>
              <a:buNone/>
            </a:pPr>
            <a:r>
              <a:rPr lang="en-US" dirty="0"/>
              <a:t>How do you protect against external and internal threats? </a:t>
            </a:r>
          </a:p>
          <a:p>
            <a:pPr lvl="1">
              <a:buFont typeface="Arial"/>
              <a:buChar char="•"/>
            </a:pPr>
            <a:r>
              <a:rPr lang="en-US" dirty="0"/>
              <a:t>Internal – Data Centers, Operations, encryption </a:t>
            </a:r>
          </a:p>
          <a:p>
            <a:pPr lvl="1">
              <a:buFont typeface="Arial"/>
              <a:buChar char="•"/>
            </a:pPr>
            <a:r>
              <a:rPr lang="en-US" dirty="0"/>
              <a:t>External – Data Centers, network, encryption, intrusion prevention, application </a:t>
            </a:r>
          </a:p>
          <a:p>
            <a:pPr>
              <a:buFont typeface="Arial"/>
              <a:buNone/>
            </a:pPr>
            <a:endParaRPr lang="en-US" dirty="0"/>
          </a:p>
          <a:p>
            <a:pPr>
              <a:buFont typeface="Arial"/>
              <a:buNone/>
            </a:pPr>
            <a:r>
              <a:rPr lang="en-US" dirty="0"/>
              <a:t>How do you ensure global and local compliance?</a:t>
            </a:r>
          </a:p>
          <a:p>
            <a:pPr lvl="1">
              <a:buFont typeface="Arial"/>
              <a:buChar char="•"/>
            </a:pPr>
            <a:r>
              <a:rPr lang="en-US" dirty="0"/>
              <a:t>Data center locations, data center operations </a:t>
            </a:r>
          </a:p>
          <a:p>
            <a:pPr>
              <a:buFont typeface="Arial"/>
              <a:buChar char="•"/>
            </a:pPr>
            <a:endParaRPr lang="en-US" dirty="0"/>
          </a:p>
          <a:p>
            <a:pPr>
              <a:buFont typeface="Arial"/>
              <a:buChar char="•"/>
            </a:pPr>
            <a:r>
              <a:rPr lang="en-US" baseline="0" dirty="0"/>
              <a:t> How does SAP SuccessFactors cloud security differentiate </a:t>
            </a:r>
            <a:r>
              <a:rPr lang="en-US" dirty="0"/>
              <a:t>from other cloud vendors?</a:t>
            </a:r>
          </a:p>
          <a:p>
            <a:pPr lvl="1">
              <a:buFont typeface="Arial"/>
              <a:buChar char="•"/>
            </a:pPr>
            <a:r>
              <a:rPr lang="en-US" dirty="0"/>
              <a:t>15</a:t>
            </a:r>
            <a:r>
              <a:rPr lang="en-US" baseline="0" dirty="0"/>
              <a:t> years of delivering SaaS solutions. We take a global and comprehensive </a:t>
            </a:r>
            <a:r>
              <a:rPr lang="en-US" dirty="0"/>
              <a:t>approach to security (next slide)</a:t>
            </a:r>
          </a:p>
          <a:p>
            <a:pPr>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fld id="{CC303F4D-ED55-4122-ADF8-45C795F0A3F8}" type="slidenum">
              <a:rPr lang="en-US" altLang="en-US" smtClean="0"/>
              <a:pPr/>
              <a:t>5</a:t>
            </a:fld>
            <a:endParaRPr lang="en-US" altLang="en-US" dirty="0"/>
          </a:p>
        </p:txBody>
      </p:sp>
    </p:spTree>
    <p:extLst>
      <p:ext uri="{BB962C8B-B14F-4D97-AF65-F5344CB8AC3E}">
        <p14:creationId xmlns:p14="http://schemas.microsoft.com/office/powerpoint/2010/main" val="241478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181354" indent="-181354" defTabSz="1151279">
              <a:buFont typeface="Arial"/>
              <a:buChar char="•"/>
              <a:defRPr/>
            </a:pPr>
            <a:r>
              <a:rPr lang="en-US" b="1" dirty="0"/>
              <a:t>Summary:</a:t>
            </a:r>
            <a:r>
              <a:rPr lang="en-US" b="1" baseline="0" dirty="0"/>
              <a:t>   </a:t>
            </a:r>
            <a:r>
              <a:rPr lang="en-US" dirty="0"/>
              <a:t>SAP, including SAP SuccessFactors, takes a holistic approach to information security in the cloud.  We have implemented a multilayered defense at all the touch points in the information flow— both the physical and logical, applied across the database, middleware, application, and network and communication layers — to offer complete data privacy, transparency, and audit controls.</a:t>
            </a:r>
            <a:r>
              <a:rPr lang="en-US" noProof="0" dirty="0">
                <a:effectLst/>
              </a:rPr>
              <a:t> </a:t>
            </a:r>
          </a:p>
          <a:p>
            <a:pPr defTabSz="1151279">
              <a:defRPr/>
            </a:pPr>
            <a:endParaRPr lang="en-US" noProof="0" dirty="0">
              <a:effectLst/>
            </a:endParaRPr>
          </a:p>
          <a:p>
            <a:pPr marL="181354" indent="-181354" defTabSz="1151279">
              <a:buFont typeface="Arial"/>
              <a:buChar char="•"/>
              <a:defRPr/>
            </a:pPr>
            <a:r>
              <a:rPr lang="en-US" dirty="0"/>
              <a:t>We have 13 global data centers covering 8 countries and 5 continents.   These are detailed in the appendix.   As compared to WD who has 5 data centers in 3 countries and 2 continents.  And, WD is now using IBM data centers for development and test environments and Amazon AWS for production.</a:t>
            </a:r>
          </a:p>
          <a:p>
            <a:pPr marL="181354" indent="-181354" defTabSz="1151279">
              <a:buFont typeface="Arial"/>
              <a:buChar char="•"/>
              <a:defRPr/>
            </a:pPr>
            <a:endParaRPr lang="en-US" dirty="0"/>
          </a:p>
          <a:p>
            <a:pPr marL="181354" indent="-181354" defTabSz="1151279">
              <a:buFont typeface="Arial"/>
              <a:buChar char="•"/>
              <a:defRPr/>
            </a:pPr>
            <a:r>
              <a:rPr lang="en-US" dirty="0"/>
              <a:t>Most vendors providing multi-tenant web access have one set of database tables in a normalized database shared by many customers.  This is not the case with SAP SuccessFactors. </a:t>
            </a:r>
            <a:r>
              <a:rPr lang="en-US" b="1" dirty="0"/>
              <a:t>We do not co-mingle customer data into a single shared database</a:t>
            </a:r>
            <a:r>
              <a:rPr lang="en-US" dirty="0"/>
              <a:t>.</a:t>
            </a:r>
          </a:p>
          <a:p>
            <a:pPr defTabSz="1151279">
              <a:defRPr/>
            </a:pPr>
            <a:endParaRPr lang="en-US" dirty="0"/>
          </a:p>
          <a:p>
            <a:pPr marL="181354" indent="-181354" defTabSz="1151279">
              <a:buFont typeface="Arial"/>
              <a:buChar char="•"/>
              <a:defRPr/>
            </a:pPr>
            <a:r>
              <a:rPr lang="en-US" dirty="0"/>
              <a:t>Unlike some of our competitors, SAP SuccessFactors does not store customer data or database backups with off-site third party vendors.  We believe in the “chain-of-custody” process, and feel that off-site data storage vendors provide an additional hole with regards to information security and data privacy.</a:t>
            </a:r>
            <a:r>
              <a:rPr lang="en-US" dirty="0">
                <a:effectLst/>
              </a:rPr>
              <a:t> </a:t>
            </a:r>
            <a:r>
              <a:rPr lang="en-US" dirty="0"/>
              <a:t>SAP SuccessFactors makes it transparent where your data is stored and backed-up, how it is secured at all times, who can access or process data at all different layers at any given time and for what purposes.</a:t>
            </a:r>
            <a:r>
              <a:rPr lang="en-US" dirty="0">
                <a:effectLst/>
              </a:rPr>
              <a:t> </a:t>
            </a:r>
          </a:p>
          <a:p>
            <a:pPr marL="181354" indent="-181354" defTabSz="1151279">
              <a:buFont typeface="Arial"/>
              <a:buChar char="•"/>
              <a:defRPr/>
            </a:pPr>
            <a:endParaRPr lang="en-US" noProof="0" dirty="0">
              <a:effectLst/>
            </a:endParaRPr>
          </a:p>
          <a:p>
            <a:pPr marL="0" lvl="1" indent="0">
              <a:buNone/>
            </a:pPr>
            <a:endParaRPr lang="en-US" b="1" dirty="0"/>
          </a:p>
          <a:p>
            <a:pPr lvl="1" algn="l"/>
            <a:r>
              <a:rPr lang="en-US" dirty="0"/>
              <a:t>SAP SuccessFactors provides a minimum of 99% application uptime SLA as standard.  Actual historical uptime, measured across all data centers over the past 3 years, </a:t>
            </a:r>
            <a:r>
              <a:rPr lang="en-US" b="1" dirty="0"/>
              <a:t>exceeds 99.96%</a:t>
            </a:r>
            <a:r>
              <a:rPr lang="en-US" dirty="0"/>
              <a:t>.</a:t>
            </a:r>
            <a:r>
              <a:rPr lang="en-US" dirty="0">
                <a:effectLst/>
              </a:rPr>
              <a:t>   </a:t>
            </a:r>
            <a:endParaRPr lang="en-US" noProof="0" dirty="0">
              <a:effectLst/>
            </a:endParaRPr>
          </a:p>
          <a:p>
            <a:endParaRPr lang="en-US" noProof="0" dirty="0">
              <a:effectLst/>
            </a:endParaRPr>
          </a:p>
          <a:p>
            <a:pPr lvl="1" algn="l"/>
            <a:r>
              <a:rPr lang="en-US" b="1" dirty="0"/>
              <a:t>Additional Notes on our Data Centers:  </a:t>
            </a:r>
            <a:r>
              <a:rPr lang="en-US" dirty="0"/>
              <a:t>SAP SuccessFactors utilizes its own world-class data centers around the globe to manage its web hosting services. Customers have their primary database located in one data center based on the customer’s geographic location and preference, with a secondary data center aligned for backups and business continuity in the same geographical region. </a:t>
            </a:r>
            <a:r>
              <a:rPr lang="en-US" b="1" dirty="0"/>
              <a:t>Hourly database snapshots, daily incremental database backups, and weekly full database backups are all standard and provided as part of the hosted service.</a:t>
            </a:r>
            <a:r>
              <a:rPr lang="en-US" b="1" noProof="0" dirty="0">
                <a:effectLst/>
              </a:rPr>
              <a:t> </a:t>
            </a:r>
          </a:p>
          <a:p>
            <a:pPr marL="0" lvl="1" indent="0">
              <a:buNone/>
            </a:pPr>
            <a:endParaRPr lang="en-US" b="1" noProof="0" dirty="0">
              <a:effectLst/>
            </a:endParaRPr>
          </a:p>
          <a:p>
            <a:pPr lvl="1" algn="l"/>
            <a:r>
              <a:rPr lang="en-US" baseline="0" noProof="0" dirty="0">
                <a:effectLst/>
              </a:rPr>
              <a:t>SAP’s Cloud Trust Center provides real-time insight </a:t>
            </a:r>
            <a:r>
              <a:rPr lang="en-US" baseline="0" noProof="0" dirty="0" err="1">
                <a:effectLst/>
              </a:rPr>
              <a:t>i</a:t>
            </a:r>
            <a:r>
              <a:rPr lang="en-US" dirty="0" err="1"/>
              <a:t>nto</a:t>
            </a:r>
            <a:r>
              <a:rPr lang="en-US" dirty="0"/>
              <a:t> availability, downtime, and maintenance of SAP SuccessFactors instances so they can plan ahead and optimize resources:</a:t>
            </a:r>
            <a:r>
              <a:rPr lang="en-US" baseline="0" dirty="0"/>
              <a:t> </a:t>
            </a:r>
            <a:r>
              <a:rPr lang="en-US" baseline="0" noProof="0" dirty="0">
                <a:effectLst/>
              </a:rPr>
              <a:t>https://www.sap.com/about/cloud-trust-center/cloud-service-status.html </a:t>
            </a:r>
          </a:p>
          <a:p>
            <a:pPr lvl="1" algn="l"/>
            <a:endParaRPr lang="en-US" baseline="0" noProof="0" dirty="0">
              <a:effectLst/>
            </a:endParaRPr>
          </a:p>
          <a:p>
            <a:pPr marL="290093" indent="-290093" defTabSz="1105325">
              <a:buFont typeface="Arial" panose="020B0604020202020204" pitchFamily="34" charset="0"/>
              <a:buChar char="•"/>
              <a:defRPr/>
            </a:pPr>
            <a:r>
              <a:rPr lang="en-US" dirty="0"/>
              <a:t>As part of our ongoing commitment to compliance, SAP plans to be fully compliant with the new General Data Protection Regulation (GDPR) in the EU by May 2018.   We are also building a Privacy Center into our solution which will allow you to more easily visualize and manage your compliance and regulatory activities.   </a:t>
            </a:r>
          </a:p>
          <a:p>
            <a:pPr marL="290093" indent="-290093" defTabSz="1105325">
              <a:buFont typeface="Arial" panose="020B0604020202020204" pitchFamily="34" charset="0"/>
              <a:buChar char="•"/>
              <a:defRPr/>
            </a:pPr>
            <a:endParaRPr lang="en-US" dirty="0"/>
          </a:p>
          <a:p>
            <a:pPr marL="290093" indent="-290093" defTabSz="1105325">
              <a:buFont typeface="Arial" panose="020B0604020202020204" pitchFamily="34" charset="0"/>
              <a:buChar char="•"/>
              <a:defRPr/>
            </a:pPr>
            <a:r>
              <a:rPr lang="en-US" b="1" dirty="0"/>
              <a:t>Additional Notes on General Data Protection Regulation (GDPR) in EU:  </a:t>
            </a:r>
            <a:r>
              <a:rPr lang="en-US" dirty="0"/>
              <a:t>SAP has been consistent in its approach to data protection as part of SAP’s general product standards. This is now being extended in order to reflect the new requirements of the GDPR.   SAP is committed to ensuring all SAP products, including SAP SuccessFactors, provide the product features that enable our customers to be compliant with the GDPR. This is a Board-level mandate and development priority #1.   SAP SuccessFactors already contains many features that will help customers comply with the GDPR. Enhancements are being developed in the following areas. Note: you can mention these verbally, but do not provide to customers in writing and be sure to make a disclaimer that these are subject to change:</a:t>
            </a:r>
          </a:p>
          <a:p>
            <a:pPr lvl="3"/>
            <a:r>
              <a:rPr lang="en-US" sz="1400" dirty="0"/>
              <a:t>Ability to obtain consent when candidate (a) applies, (b) agrees to receive future job postings (recruiting marketing/ management), or (c) is an external learner (LMS).</a:t>
            </a:r>
          </a:p>
          <a:p>
            <a:pPr lvl="3"/>
            <a:r>
              <a:rPr lang="en-US" sz="1400" dirty="0"/>
              <a:t>Data subject can access data and customer can report on data stored in the cloud service.</a:t>
            </a:r>
          </a:p>
          <a:p>
            <a:pPr lvl="3"/>
            <a:r>
              <a:rPr lang="en-US" sz="1400" dirty="0"/>
              <a:t>Data can be corrected and changed subject to data retention and customer policies.</a:t>
            </a:r>
          </a:p>
          <a:p>
            <a:pPr lvl="3"/>
            <a:r>
              <a:rPr lang="en-US" sz="1400" dirty="0"/>
              <a:t>Data deletion will be supported by purge tools.</a:t>
            </a:r>
          </a:p>
          <a:p>
            <a:pPr lvl="3"/>
            <a:r>
              <a:rPr lang="en-US" sz="1400" dirty="0"/>
              <a:t>Access to historical data (for example, past performance reports) can be limited (through role-based permissions).</a:t>
            </a:r>
          </a:p>
          <a:p>
            <a:pPr lvl="3"/>
            <a:r>
              <a:rPr lang="en-US" sz="1400" dirty="0"/>
              <a:t>Data is portable – that is, exportable in standard format during and shortly after subscription term.</a:t>
            </a:r>
          </a:p>
          <a:p>
            <a:pPr lvl="1" algn="l"/>
            <a:endParaRPr lang="en-US" baseline="0" noProof="0" dirty="0">
              <a:effectLst/>
            </a:endParaRPr>
          </a:p>
          <a:p>
            <a:endParaRPr lang="en-US" baseline="0" noProof="0" dirty="0">
              <a:effectLst/>
            </a:endParaRP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CC303F4D-ED55-4122-ADF8-45C795F0A3F8}" type="slidenum">
              <a:rPr kumimoji="0" lang="en-US" alt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6</a:t>
            </a:fld>
            <a:endParaRPr kumimoji="0" lang="en-US" altLang="en-US"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58983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Over 100 different jurisdictions with 450+ data privacy laws and counting. And now</a:t>
            </a:r>
            <a:r>
              <a:rPr lang="en-US" sz="1000"/>
              <a:t>, California.</a:t>
            </a:r>
            <a:endParaRPr lang="en-US" sz="1000" dirty="0"/>
          </a:p>
          <a:p>
            <a:endParaRPr lang="en-US" dirty="0"/>
          </a:p>
        </p:txBody>
      </p:sp>
      <p:sp>
        <p:nvSpPr>
          <p:cNvPr id="4" name="Slide Number Placeholder 3"/>
          <p:cNvSpPr>
            <a:spLocks noGrp="1"/>
          </p:cNvSpPr>
          <p:nvPr>
            <p:ph type="sldNum" sz="quarter" idx="10"/>
          </p:nvPr>
        </p:nvSpPr>
        <p:spPr/>
        <p:txBody>
          <a:bodyPr/>
          <a:lstStyle/>
          <a:p>
            <a:pPr algn="ctr" defTabSz="942289">
              <a:defRPr/>
            </a:pPr>
            <a:fld id="{7D8C2C35-2B8A-446E-BEC0-FD36716C29AC}" type="slidenum">
              <a:rPr lang="de-DE" sz="1900" kern="0">
                <a:solidFill>
                  <a:sysClr val="windowText" lastClr="000000"/>
                </a:solidFill>
                <a:latin typeface="Arial"/>
              </a:rPr>
              <a:pPr algn="ctr" defTabSz="942289">
                <a:defRPr/>
              </a:pPr>
              <a:t>7</a:t>
            </a:fld>
            <a:endParaRPr lang="de-DE" sz="1900" kern="0" dirty="0">
              <a:solidFill>
                <a:sysClr val="windowText" lastClr="000000"/>
              </a:solidFill>
              <a:latin typeface="Arial"/>
            </a:endParaRPr>
          </a:p>
        </p:txBody>
      </p:sp>
    </p:spTree>
    <p:extLst>
      <p:ext uri="{BB962C8B-B14F-4D97-AF65-F5344CB8AC3E}">
        <p14:creationId xmlns:p14="http://schemas.microsoft.com/office/powerpoint/2010/main" val="112682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the grand daddy of all these laws is the General Data Protection Regulation arising out of the EU.  As a review it have 8 key individual rights for its data subjects. And legal permission is required before PII (personally identifiable information) can be processed. </a:t>
            </a:r>
          </a:p>
          <a:p>
            <a:r>
              <a:rPr lang="en-US" dirty="0"/>
              <a:t>And there are two types of PII – personal and sensitive personal data. </a:t>
            </a: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74ADC2B-B19A-47E1-9DE7-906A38E97012}" type="slidenum">
              <a:rPr lang="en-US" smtClean="0"/>
              <a:pPr>
                <a:defRPr/>
              </a:pPr>
              <a:t>8</a:t>
            </a:fld>
            <a:endParaRPr lang="en-US" dirty="0"/>
          </a:p>
        </p:txBody>
      </p:sp>
    </p:spTree>
    <p:extLst>
      <p:ext uri="{BB962C8B-B14F-4D97-AF65-F5344CB8AC3E}">
        <p14:creationId xmlns:p14="http://schemas.microsoft.com/office/powerpoint/2010/main" val="103448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Right laws: </a:t>
            </a:r>
          </a:p>
          <a:p>
            <a:r>
              <a:rPr lang="en-US" sz="1400" kern="1200" dirty="0">
                <a:solidFill>
                  <a:schemeClr val="tx1"/>
                </a:solidFill>
                <a:effectLst/>
                <a:latin typeface="+mn-lt"/>
                <a:ea typeface="+mn-ea"/>
                <a:cs typeface="+mn-cs"/>
              </a:rPr>
              <a:t>Have a website and drop cookies? Then you are subject to GDPR</a:t>
            </a:r>
          </a:p>
          <a:p>
            <a:r>
              <a:rPr lang="en-US" sz="1400" kern="1200" dirty="0">
                <a:solidFill>
                  <a:schemeClr val="tx1"/>
                </a:solidFill>
                <a:effectLst/>
                <a:latin typeface="+mn-lt"/>
                <a:ea typeface="+mn-ea"/>
                <a:cs typeface="+mn-cs"/>
              </a:rPr>
              <a:t>Post jobs online? Then you are subject to GDPR</a:t>
            </a:r>
          </a:p>
          <a:p>
            <a:r>
              <a:rPr lang="en-US" sz="1400" kern="1200" dirty="0">
                <a:solidFill>
                  <a:schemeClr val="tx1"/>
                </a:solidFill>
                <a:effectLst/>
                <a:latin typeface="+mn-lt"/>
                <a:ea typeface="+mn-ea"/>
                <a:cs typeface="+mn-cs"/>
              </a:rPr>
              <a:t>Remember Google? GDPR has fined them $57 M. The long arm of GDPR reached U.S. </a:t>
            </a:r>
          </a:p>
          <a:p>
            <a:r>
              <a:rPr lang="en-US" sz="1400" b="1" kern="1200" dirty="0">
                <a:solidFill>
                  <a:schemeClr val="tx1"/>
                </a:solidFill>
                <a:effectLst/>
                <a:latin typeface="+mn-lt"/>
                <a:ea typeface="+mn-ea"/>
                <a:cs typeface="+mn-cs"/>
              </a:rPr>
              <a:t>Tip of the iceberg conversation.</a:t>
            </a:r>
          </a:p>
          <a:p>
            <a:endParaRPr lang="en-US" sz="1400" b="0" kern="1200" dirty="0">
              <a:solidFill>
                <a:schemeClr val="tx1"/>
              </a:solidFill>
              <a:effectLst/>
              <a:latin typeface="+mn-lt"/>
              <a:ea typeface="+mn-ea"/>
              <a:cs typeface="+mn-cs"/>
            </a:endParaRPr>
          </a:p>
          <a:p>
            <a:r>
              <a:rPr lang="en-US" sz="1400" b="0" kern="1200" dirty="0">
                <a:solidFill>
                  <a:schemeClr val="tx1"/>
                </a:solidFill>
                <a:effectLst/>
                <a:latin typeface="+mn-lt"/>
                <a:ea typeface="+mn-ea"/>
                <a:cs typeface="+mn-cs"/>
              </a:rPr>
              <a:t>Right Mindset – Establish the “tone at the Top”</a:t>
            </a:r>
            <a:br>
              <a:rPr lang="en-US" sz="1400" b="0" kern="1200" dirty="0">
                <a:solidFill>
                  <a:schemeClr val="tx1"/>
                </a:solidFill>
                <a:effectLst/>
                <a:latin typeface="+mn-lt"/>
                <a:ea typeface="+mn-ea"/>
                <a:cs typeface="+mn-cs"/>
              </a:rPr>
            </a:br>
            <a:br>
              <a:rPr lang="en-US" sz="1400" b="0" kern="1200" dirty="0">
                <a:solidFill>
                  <a:schemeClr val="tx1"/>
                </a:solidFill>
                <a:effectLst/>
                <a:latin typeface="+mn-lt"/>
                <a:ea typeface="+mn-ea"/>
                <a:cs typeface="+mn-cs"/>
              </a:rPr>
            </a:br>
            <a:endParaRPr lang="en-US" b="0" dirty="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346197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png"/><Relationship Id="rId3" Type="http://schemas.openxmlformats.org/officeDocument/2006/relationships/hyperlink" Target="http://www.sap.com/corporate-en/legal/copyright/index.epx" TargetMode="External"/><Relationship Id="rId7" Type="http://schemas.openxmlformats.org/officeDocument/2006/relationships/hyperlink" Target="https://www.youtube.com/user/SAP"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6.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7.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6.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Ref idx="1001">
        <a:schemeClr val="bg1"/>
      </p:bgRef>
    </p:bg>
    <p:spTree>
      <p:nvGrpSpPr>
        <p:cNvPr id="1" name=""/>
        <p:cNvGrpSpPr/>
        <p:nvPr/>
      </p:nvGrpSpPr>
      <p:grpSpPr>
        <a:xfrm>
          <a:off x="0" y="0"/>
          <a:ext cx="0" cy="0"/>
          <a:chOff x="0" y="0"/>
          <a:chExt cx="0" cy="0"/>
        </a:xfrm>
      </p:grpSpPr>
      <p:pic>
        <p:nvPicPr>
          <p:cNvPr id="8" name="SAP Logo" descr="SAP Logo" title="SAP Logo"/>
          <p:cNvPicPr>
            <a:picLocks noChangeAspect="1"/>
          </p:cNvPicPr>
          <p:nvPr userDrawn="1"/>
        </p:nvPicPr>
        <p:blipFill>
          <a:blip r:embed="rId2"/>
          <a:stretch>
            <a:fillRect/>
          </a:stretch>
        </p:blipFill>
        <p:spPr>
          <a:xfrm>
            <a:off x="516869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PUBLIC</a:t>
            </a:r>
          </a:p>
        </p:txBody>
      </p:sp>
      <p:sp>
        <p:nvSpPr>
          <p:cNvPr id="19" name="Speaker"/>
          <p:cNvSpPr>
            <a:spLocks noGrp="1"/>
          </p:cNvSpPr>
          <p:nvPr userDrawn="1">
            <p:ph type="subTitle" idx="1" hasCustomPrompt="1"/>
          </p:nvPr>
        </p:nvSpPr>
        <p:spPr bwMode="black">
          <a:xfrm>
            <a:off x="288000" y="5130489"/>
            <a:ext cx="7056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8000" y="4248000"/>
            <a:ext cx="7056000" cy="775597"/>
          </a:xfrm>
        </p:spPr>
        <p:txBody>
          <a:bodyPr vert="horz" wrap="square" lIns="0" tIns="0" rIns="0" bIns="0" rtlCol="0">
            <a:noAutofit/>
          </a:bodyPr>
          <a:lstStyle>
            <a:lvl1pPr>
              <a:lnSpc>
                <a:spcPct val="90000"/>
              </a:lnSpc>
              <a:defRPr lang="de-DE" sz="28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pic>
        <p:nvPicPr>
          <p:cNvPr id="7" name="SAP Successfactor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8000" y="3646800"/>
            <a:ext cx="1804306"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4144" userDrawn="1">
          <p15:clr>
            <a:srgbClr val="FBAE40"/>
          </p15:clr>
        </p15:guide>
        <p15:guide id="3" orient="horz" pos="2162" userDrawn="1">
          <p15:clr>
            <a:srgbClr val="FBAE40"/>
          </p15:clr>
        </p15:guide>
        <p15:guide id="4" pos="181" userDrawn="1">
          <p15:clr>
            <a:srgbClr val="FBAE40"/>
          </p15:clr>
        </p15:guide>
        <p15:guide id="5" orient="horz" pos="2675" userDrawn="1">
          <p15:clr>
            <a:srgbClr val="FBAE40"/>
          </p15:clr>
        </p15:guide>
        <p15:guide id="6" orient="horz" pos="3167" userDrawn="1">
          <p15:clr>
            <a:srgbClr val="FBAE40"/>
          </p15:clr>
        </p15:guide>
        <p15:guide id="7" orient="horz" pos="3233"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and 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928401980"/>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133" userDrawn="1">
          <p15:clr>
            <a:srgbClr val="FBAE40"/>
          </p15:clr>
        </p15:guide>
        <p15:guide id="5" orient="horz" pos="3204" userDrawn="1">
          <p15:clr>
            <a:srgbClr val="FBAE40"/>
          </p15:clr>
        </p15:guide>
        <p15:guide id="6" pos="73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252000"/>
            <a:ext cx="6097587"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with motion band"/>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901049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3"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4"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6"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5" name="Picture Placeholder full image"/>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black">
          <a:xfrm>
            <a:off x="288000" y="4268503"/>
            <a:ext cx="6372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Title 3"/>
          <p:cNvSpPr>
            <a:spLocks noGrp="1"/>
          </p:cNvSpPr>
          <p:nvPr>
            <p:ph type="title" hasCustomPrompt="1"/>
          </p:nvPr>
        </p:nvSpPr>
        <p:spPr>
          <a:xfrm>
            <a:off x="288000"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7" name="SAP Successfactor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1880235"/>
            <a:ext cx="1804306" cy="216000"/>
          </a:xfrm>
          <a:prstGeom prst="rect">
            <a:avLst/>
          </a:prstGeom>
        </p:spPr>
      </p:pic>
      <p:pic>
        <p:nvPicPr>
          <p:cNvPr id="8" name="SAP SuccessFactore Motion Band Heart"/>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528560" y="887067"/>
            <a:ext cx="4666615" cy="5970933"/>
          </a:xfrm>
          <a:prstGeom prst="rect">
            <a:avLst/>
          </a:prstGeom>
        </p:spPr>
      </p:pic>
      <p:pic>
        <p:nvPicPr>
          <p:cNvPr id="10" name="SAP Logo" descr="SAP Logo" title="SAP Logo"/>
          <p:cNvPicPr>
            <a:picLocks noChangeAspect="1"/>
          </p:cNvPicPr>
          <p:nvPr userDrawn="1"/>
        </p:nvPicPr>
        <p:blipFill>
          <a:blip r:embed="rId4"/>
          <a:stretch>
            <a:fillRect/>
          </a:stretch>
        </p:blipFill>
        <p:spPr>
          <a:xfrm>
            <a:off x="5168695" y="6217668"/>
            <a:ext cx="1963635" cy="360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48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671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6" name="SAP Successfactor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000" y="504000"/>
            <a:ext cx="1804306"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6"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2"/>
                </a:solidFill>
                <a:latin typeface="Arial"/>
                <a:ea typeface="Arial Unicode MS" panose="020B0604020202020204" pitchFamily="34" charset="-128"/>
                <a:cs typeface="+mn-cs"/>
                <a:hlinkClick r:id="rId3"/>
              </a:rPr>
              <a:t>www.sap.com/corporate-en/legal/copyright/index.epx</a:t>
            </a:r>
            <a:r>
              <a:rPr lang="en-US" sz="800" kern="1200" dirty="0">
                <a:solidFill>
                  <a:schemeClr val="tx2"/>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for additional trademark information and notices.</a:t>
            </a:r>
          </a:p>
        </p:txBody>
      </p:sp>
      <p:sp>
        <p:nvSpPr>
          <p:cNvPr id="27"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4"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15"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17"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18"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33"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25" name="SAP Successfactors Logo"/>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4000" y="504000"/>
            <a:ext cx="1804306" cy="2160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2"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27"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https://www.sap.com/corporate/de/legal/copyright.html</a:t>
            </a:r>
            <a:r>
              <a:rPr lang="de-DE" sz="800" kern="1200" noProof="0" dirty="0">
                <a:solidFill>
                  <a:schemeClr val="tx1"/>
                </a:solidFill>
                <a:effectLst/>
                <a:latin typeface="Arial"/>
                <a:ea typeface="+mn-ea"/>
                <a:cs typeface="+mn-cs"/>
              </a:rPr>
              <a:t>.</a:t>
            </a:r>
          </a:p>
        </p:txBody>
      </p:sp>
      <p:pic>
        <p:nvPicPr>
          <p:cNvPr id="14"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15"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16"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18"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34"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26" name="SAP Successfactors Logo"/>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04000" y="504000"/>
            <a:ext cx="1804306" cy="216000"/>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706939" y="1692001"/>
            <a:ext cx="7164387" cy="4392000"/>
          </a:xfrm>
          <a:solidFill>
            <a:schemeClr val="bg1">
              <a:lumMod val="95000"/>
            </a:schemeClr>
          </a:solidFill>
        </p:spPr>
        <p:txBody>
          <a:bodyPr vert="horz" lIns="0" tIns="1543147" rIns="0" bIns="0" rtlCol="0" anchor="t" anchorCtr="0">
            <a:noAutofit/>
          </a:bodyPr>
          <a:lstStyle>
            <a:lvl1pPr marL="0" indent="0" algn="ctr" defTabSz="1088558"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4000" y="1692001"/>
            <a:ext cx="4224188"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86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llustration">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2797200"/>
            <a:ext cx="12195175" cy="406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illustration</a:t>
            </a:r>
          </a:p>
        </p:txBody>
      </p:sp>
      <p:sp>
        <p:nvSpPr>
          <p:cNvPr id="2" name="Divider text"/>
          <p:cNvSpPr>
            <a:spLocks noGrp="1"/>
          </p:cNvSpPr>
          <p:nvPr>
            <p:ph type="ctrTitle" hasCustomPrompt="1"/>
          </p:nvPr>
        </p:nvSpPr>
        <p:spPr bwMode="black">
          <a:xfrm>
            <a:off x="504000" y="10584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667" userDrawn="1">
          <p15:clr>
            <a:srgbClr val="FBAE40"/>
          </p15:clr>
        </p15:guide>
        <p15:guide id="5" orient="horz" pos="109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62690913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4" name="Group 3"/>
          <p:cNvGrpSpPr/>
          <p:nvPr userDrawn="1"/>
        </p:nvGrpSpPr>
        <p:grpSpPr>
          <a:xfrm>
            <a:off x="0" y="0"/>
            <a:ext cx="12195175"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9" name="Secondary Motion Band"/>
            <p:cNvGrpSpPr/>
            <p:nvPr userDrawn="1"/>
          </p:nvGrpSpPr>
          <p:grpSpPr>
            <a:xfrm>
              <a:off x="10682127" y="0"/>
              <a:ext cx="1513048" cy="251942"/>
              <a:chOff x="10682127" y="0"/>
              <a:chExt cx="1513048" cy="252000"/>
            </a:xfrm>
          </p:grpSpPr>
          <p:sp>
            <p:nvSpPr>
              <p:cNvPr id="16"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7"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41" r:id="rId3"/>
    <p:sldLayoutId id="2147483765" r:id="rId4"/>
    <p:sldLayoutId id="2147483767" r:id="rId5"/>
    <p:sldLayoutId id="2147483778"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77" r:id="rId15"/>
    <p:sldLayoutId id="2147483757" r:id="rId16"/>
    <p:sldLayoutId id="2147483748" r:id="rId17"/>
    <p:sldLayoutId id="2147483762" r:id="rId18"/>
    <p:sldLayoutId id="2147483771" r:id="rId19"/>
    <p:sldLayoutId id="2147483763" r:id="rId20"/>
    <p:sldLayoutId id="2147483751" r:id="rId21"/>
    <p:sldLayoutId id="2147483753" r:id="rId22"/>
    <p:sldLayoutId id="2147483756" r:id="rId23"/>
    <p:sldLayoutId id="2147483740" r:id="rId24"/>
    <p:sldLayoutId id="2147483754" r:id="rId25"/>
    <p:sldLayoutId id="2147483755" r:id="rId26"/>
    <p:sldLayoutId id="2147483779" r:id="rId27"/>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0.xml"/><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59.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jpe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3.jpeg"/><Relationship Id="rId17" Type="http://schemas.openxmlformats.org/officeDocument/2006/relationships/image" Target="../media/image38.png"/><Relationship Id="rId2" Type="http://schemas.openxmlformats.org/officeDocument/2006/relationships/notesSlide" Target="../notesSlides/notesSlide7.xml"/><Relationship Id="rId16" Type="http://schemas.openxmlformats.org/officeDocument/2006/relationships/image" Target="../media/image37.tiff"/><Relationship Id="rId1" Type="http://schemas.openxmlformats.org/officeDocument/2006/relationships/slideLayout" Target="../slideLayouts/slideLayout8.x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image" Target="../media/image27.jpeg"/><Relationship Id="rId15" Type="http://schemas.openxmlformats.org/officeDocument/2006/relationships/image" Target="../media/image36.gif"/><Relationship Id="rId10" Type="http://schemas.openxmlformats.org/officeDocument/2006/relationships/image" Target="../media/image31.png"/><Relationship Id="rId4" Type="http://schemas.openxmlformats.org/officeDocument/2006/relationships/image" Target="../media/image26.gif"/><Relationship Id="rId9" Type="http://schemas.microsoft.com/office/2007/relationships/hdphoto" Target="../media/hdphoto2.wdp"/><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tle Image 5"/>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3295143" y="593079"/>
            <a:ext cx="12195174" cy="3430006"/>
          </a:xfrm>
        </p:spPr>
      </p:pic>
      <p:sp>
        <p:nvSpPr>
          <p:cNvPr id="35" name="Speaker"/>
          <p:cNvSpPr>
            <a:spLocks noGrp="1"/>
          </p:cNvSpPr>
          <p:nvPr>
            <p:ph type="subTitle" idx="1"/>
          </p:nvPr>
        </p:nvSpPr>
        <p:spPr bwMode="gray"/>
        <p:txBody>
          <a:bodyPr/>
          <a:lstStyle/>
          <a:p>
            <a:endParaRPr lang="en-US" dirty="0"/>
          </a:p>
          <a:p>
            <a:endParaRPr lang="en-US" dirty="0"/>
          </a:p>
          <a:p>
            <a:endParaRPr lang="en-US" dirty="0"/>
          </a:p>
          <a:p>
            <a:endParaRPr lang="en-US" dirty="0"/>
          </a:p>
          <a:p>
            <a:r>
              <a:rPr lang="en-US" dirty="0"/>
              <a:t>Barbara O’Cain, J.D.</a:t>
            </a:r>
          </a:p>
          <a:p>
            <a:r>
              <a:rPr lang="en-US" dirty="0"/>
              <a:t>SAP SuccessFactors</a:t>
            </a:r>
          </a:p>
          <a:p>
            <a:pPr lvl="0"/>
            <a:r>
              <a:rPr lang="en-US"/>
              <a:t>September </a:t>
            </a:r>
            <a:r>
              <a:rPr lang="en-US" dirty="0"/>
              <a:t>2022</a:t>
            </a:r>
          </a:p>
        </p:txBody>
      </p:sp>
      <p:sp>
        <p:nvSpPr>
          <p:cNvPr id="8" name="Presentation Title"/>
          <p:cNvSpPr>
            <a:spLocks noGrp="1"/>
          </p:cNvSpPr>
          <p:nvPr>
            <p:ph type="title"/>
          </p:nvPr>
        </p:nvSpPr>
        <p:spPr bwMode="gray">
          <a:xfrm>
            <a:off x="287999" y="4248000"/>
            <a:ext cx="7286145" cy="775597"/>
          </a:xfrm>
        </p:spPr>
        <p:txBody>
          <a:bodyPr/>
          <a:lstStyle/>
          <a:p>
            <a:r>
              <a:rPr lang="en-US" sz="2600" dirty="0"/>
              <a:t>SAP SuccessFactors </a:t>
            </a:r>
            <a:br>
              <a:rPr lang="en-US" dirty="0"/>
            </a:br>
            <a:r>
              <a:rPr lang="en-US" sz="2600" dirty="0">
                <a:solidFill>
                  <a:srgbClr val="0070C0"/>
                </a:solidFill>
              </a:rPr>
              <a:t>The New Age of Data Protection: How It Impacts You -- and How SAP Helps</a:t>
            </a:r>
            <a:endParaRPr lang="de-DE" sz="2600" dirty="0">
              <a:solidFill>
                <a:srgbClr val="0070C0"/>
              </a:solidFill>
            </a:endParaRPr>
          </a:p>
        </p:txBody>
      </p:sp>
      <p:pic>
        <p:nvPicPr>
          <p:cNvPr id="7" name="SAP SuccessFactors Motion Band Heart"/>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14831" y="1526806"/>
            <a:ext cx="4780344" cy="5331194"/>
          </a:xfrm>
          <a:prstGeom prst="rect">
            <a:avLst/>
          </a:prstGeom>
        </p:spPr>
      </p:pic>
    </p:spTree>
    <p:extLst>
      <p:ext uri="{BB962C8B-B14F-4D97-AF65-F5344CB8AC3E}">
        <p14:creationId xmlns:p14="http://schemas.microsoft.com/office/powerpoint/2010/main" val="396564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How SAP SuccessFactors </a:t>
            </a:r>
            <a:r>
              <a:rPr lang="en-US" dirty="0">
                <a:solidFill>
                  <a:schemeClr val="accent1"/>
                </a:solidFill>
              </a:rPr>
              <a:t>helps</a:t>
            </a:r>
          </a:p>
        </p:txBody>
      </p:sp>
      <p:pic>
        <p:nvPicPr>
          <p:cNvPr id="16" name="Illustration"/>
          <p:cNvPicPr>
            <a:picLocks noGrp="1" noChangeAspect="1"/>
          </p:cNvPicPr>
          <p:nvPr>
            <p:ph type="pic" sz="quarter" idx="12"/>
          </p:nvPr>
        </p:nvPicPr>
        <p:blipFill>
          <a:blip r:embed="rId2"/>
          <a:srcRect l="24" r="24"/>
          <a:stretch>
            <a:fillRect/>
          </a:stretch>
        </p:blipFill>
        <p:spPr>
          <a:prstGeom prst="rect">
            <a:avLst/>
          </a:prstGeom>
        </p:spPr>
      </p:pic>
    </p:spTree>
    <p:extLst>
      <p:ext uri="{BB962C8B-B14F-4D97-AF65-F5344CB8AC3E}">
        <p14:creationId xmlns:p14="http://schemas.microsoft.com/office/powerpoint/2010/main" val="360069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p:cNvSpPr txBox="1"/>
          <p:nvPr/>
        </p:nvSpPr>
        <p:spPr>
          <a:xfrm rot="18415630">
            <a:off x="3263266" y="2047723"/>
            <a:ext cx="3549226" cy="2571972"/>
          </a:xfrm>
          <a:prstGeom prst="rect">
            <a:avLst/>
          </a:prstGeom>
          <a:noFill/>
        </p:spPr>
        <p:txBody>
          <a:bodyPr wrap="square" rtlCol="0">
            <a:prstTxWarp prst="textArchUp">
              <a:avLst/>
            </a:prstTxWarp>
            <a:spAutoFit/>
          </a:bodyPr>
          <a:lstStyle/>
          <a:p>
            <a:pPr algn="ctr" defTabSz="913281">
              <a:defRPr/>
            </a:pPr>
            <a:r>
              <a:rPr lang="en-US" sz="1400" b="1" kern="0">
                <a:solidFill>
                  <a:srgbClr val="000000"/>
                </a:solidFill>
                <a:latin typeface="Arial" pitchFamily="34" charset="0"/>
                <a:cs typeface="Arial" pitchFamily="34" charset="0"/>
              </a:rPr>
              <a:t>Role-based permissions  </a:t>
            </a:r>
          </a:p>
        </p:txBody>
      </p:sp>
      <p:sp>
        <p:nvSpPr>
          <p:cNvPr id="32" name="Title 1"/>
          <p:cNvSpPr txBox="1">
            <a:spLocks/>
          </p:cNvSpPr>
          <p:nvPr/>
        </p:nvSpPr>
        <p:spPr bwMode="gray">
          <a:xfrm>
            <a:off x="413486" y="509847"/>
            <a:ext cx="11337909" cy="830391"/>
          </a:xfrm>
          <a:prstGeom prst="rect">
            <a:avLst/>
          </a:prstGeom>
        </p:spPr>
        <p:txBody>
          <a:bodyPr vert="horz" lIns="91357" tIns="45679" rIns="91357" bIns="45679" rtlCol="0" anchor="b" anchorCtr="0">
            <a:noAutofit/>
          </a:bodyPr>
          <a:lstStyle>
            <a:lvl1pPr algn="l" defTabSz="914057" rtl="0" eaLnBrk="1" latinLnBrk="0" hangingPunct="1">
              <a:lnSpc>
                <a:spcPct val="90000"/>
              </a:lnSpc>
              <a:spcBef>
                <a:spcPct val="0"/>
              </a:spcBef>
              <a:buNone/>
              <a:defRPr sz="2800" kern="1200">
                <a:solidFill>
                  <a:schemeClr val="bg1"/>
                </a:solidFill>
                <a:latin typeface="Arial" pitchFamily="34" charset="0"/>
                <a:ea typeface="+mj-ea"/>
                <a:cs typeface="Arial" pitchFamily="34" charset="0"/>
              </a:defRPr>
            </a:lvl1pPr>
          </a:lstStyle>
          <a:p>
            <a:endParaRPr lang="en-US" sz="2798"/>
          </a:p>
        </p:txBody>
      </p:sp>
      <p:sp>
        <p:nvSpPr>
          <p:cNvPr id="64" name="Pie 63"/>
          <p:cNvSpPr/>
          <p:nvPr/>
        </p:nvSpPr>
        <p:spPr>
          <a:xfrm>
            <a:off x="3625348" y="1893801"/>
            <a:ext cx="4645334" cy="4532770"/>
          </a:xfrm>
          <a:prstGeom prst="pie">
            <a:avLst>
              <a:gd name="adj1" fmla="val 7560000"/>
              <a:gd name="adj2" fmla="val 11880000"/>
            </a:avLst>
          </a:prstGeom>
          <a:noFill/>
          <a:ln>
            <a:noFill/>
          </a:ln>
          <a:effectLst>
            <a:outerShdw blurRad="40000" dist="23000" dir="5400000" rotWithShape="0">
              <a:srgbClr val="000000">
                <a:alpha val="35000"/>
              </a:srgbClr>
            </a:outerShdw>
          </a:effectLst>
        </p:spPr>
        <p:txBody>
          <a:bodyPr/>
          <a:lstStyle/>
          <a:p>
            <a:endParaRPr lang="en-US" sz="2098"/>
          </a:p>
        </p:txBody>
      </p:sp>
      <p:sp>
        <p:nvSpPr>
          <p:cNvPr id="33" name="Text Placeholder 7"/>
          <p:cNvSpPr txBox="1">
            <a:spLocks/>
          </p:cNvSpPr>
          <p:nvPr/>
        </p:nvSpPr>
        <p:spPr bwMode="gray">
          <a:xfrm>
            <a:off x="498532" y="3636017"/>
            <a:ext cx="2850707" cy="938475"/>
          </a:xfrm>
          <a:prstGeom prst="rect">
            <a:avLst/>
          </a:prstGeom>
        </p:spPr>
        <p:txBody>
          <a:bodyPr vert="horz" wrap="square" lIns="0" tIns="0" rIns="0" bIns="0" rtlCol="0" anchor="ctr" anchorCtr="0">
            <a:spAutoFit/>
          </a:bodyPr>
          <a:lstStyle>
            <a:lvl1pPr marL="0" indent="0" algn="l" defTabSz="1088449" rtl="0" eaLnBrk="1" latinLnBrk="0" hangingPunct="1">
              <a:spcBef>
                <a:spcPts val="2399"/>
              </a:spcBef>
              <a:buClr>
                <a:schemeClr val="accent1"/>
              </a:buClr>
              <a:buSzPct val="80000"/>
              <a:buFontTx/>
              <a:buNone/>
              <a:defRPr sz="2000" b="1" kern="1200">
                <a:solidFill>
                  <a:schemeClr val="tx1"/>
                </a:solidFill>
                <a:latin typeface="+mn-lt"/>
                <a:ea typeface="+mn-ea"/>
                <a:cs typeface="+mn-cs"/>
              </a:defRPr>
            </a:lvl1pPr>
            <a:lvl2pPr marL="0" indent="0" algn="l" defTabSz="1088449"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79946" indent="-179946" algn="l" defTabSz="1088449"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59892" indent="-179946" algn="l" defTabSz="1088449"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39838" indent="-179946" algn="l" defTabSz="1088449"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3236"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460"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685"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10"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2" indent="0">
              <a:spcBef>
                <a:spcPts val="1200"/>
              </a:spcBef>
              <a:buNone/>
            </a:pPr>
            <a:r>
              <a:rPr lang="en-US" sz="1600" b="1">
                <a:solidFill>
                  <a:schemeClr val="accent1"/>
                </a:solidFill>
              </a:rPr>
              <a:t>Data blocking:</a:t>
            </a:r>
            <a:br>
              <a:rPr lang="en-US" sz="1600" b="1"/>
            </a:br>
            <a:r>
              <a:rPr lang="en-US" sz="1500">
                <a:solidFill>
                  <a:srgbClr val="000000"/>
                </a:solidFill>
                <a:cs typeface="Arial" panose="020B0604020202020204" pitchFamily="34" charset="0"/>
              </a:rPr>
              <a:t>Limit access to historical data within SAP SuccessFactors Employee Central </a:t>
            </a:r>
          </a:p>
        </p:txBody>
      </p:sp>
      <p:sp>
        <p:nvSpPr>
          <p:cNvPr id="35" name="Text Placeholder 7"/>
          <p:cNvSpPr txBox="1">
            <a:spLocks/>
          </p:cNvSpPr>
          <p:nvPr/>
        </p:nvSpPr>
        <p:spPr bwMode="gray">
          <a:xfrm>
            <a:off x="8665434" y="3648270"/>
            <a:ext cx="2978039" cy="1169247"/>
          </a:xfrm>
          <a:prstGeom prst="rect">
            <a:avLst/>
          </a:prstGeom>
        </p:spPr>
        <p:txBody>
          <a:bodyPr vert="horz" wrap="square" lIns="0" tIns="0" rIns="0" bIns="0" rtlCol="0" anchor="ctr" anchorCtr="0">
            <a:spAutoFit/>
          </a:bodyPr>
          <a:lstStyle>
            <a:lvl1pPr marL="0" indent="0" algn="l" defTabSz="1088449" rtl="0" eaLnBrk="1" latinLnBrk="0" hangingPunct="1">
              <a:spcBef>
                <a:spcPts val="2399"/>
              </a:spcBef>
              <a:buClr>
                <a:schemeClr val="accent1"/>
              </a:buClr>
              <a:buSzPct val="80000"/>
              <a:buFontTx/>
              <a:buNone/>
              <a:defRPr sz="2000" b="1" kern="1200">
                <a:solidFill>
                  <a:schemeClr val="tx1"/>
                </a:solidFill>
                <a:latin typeface="+mn-lt"/>
                <a:ea typeface="+mn-ea"/>
                <a:cs typeface="+mn-cs"/>
              </a:defRPr>
            </a:lvl1pPr>
            <a:lvl2pPr marL="0" indent="0" algn="l" defTabSz="1088449"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79946" indent="-179946" algn="l" defTabSz="1088449"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59892" indent="-179946" algn="l" defTabSz="1088449"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39838" indent="-179946" algn="l" defTabSz="1088449"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3236"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460"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685"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10"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2" indent="0">
              <a:spcBef>
                <a:spcPts val="1200"/>
              </a:spcBef>
              <a:buNone/>
            </a:pPr>
            <a:r>
              <a:rPr lang="en-US" sz="1600" b="1">
                <a:solidFill>
                  <a:schemeClr val="accent1"/>
                </a:solidFill>
              </a:rPr>
              <a:t>Data subject info reporting</a:t>
            </a:r>
            <a:br>
              <a:rPr lang="en-US" sz="1600" b="1"/>
            </a:br>
            <a:r>
              <a:rPr lang="en-US" sz="1500">
                <a:solidFill>
                  <a:srgbClr val="000000"/>
                </a:solidFill>
                <a:cs typeface="Arial" panose="020B0604020202020204" pitchFamily="34" charset="0"/>
              </a:rPr>
              <a:t>Generate a data subject report containing all the data subject’s personal data available in SAP SuccessFactors solutions</a:t>
            </a:r>
            <a:endParaRPr lang="en-US" sz="1500"/>
          </a:p>
        </p:txBody>
      </p:sp>
      <p:sp>
        <p:nvSpPr>
          <p:cNvPr id="36" name="Text Placeholder 7"/>
          <p:cNvSpPr txBox="1">
            <a:spLocks/>
          </p:cNvSpPr>
          <p:nvPr/>
        </p:nvSpPr>
        <p:spPr bwMode="gray">
          <a:xfrm>
            <a:off x="498531" y="4929231"/>
            <a:ext cx="3011030" cy="1169551"/>
          </a:xfrm>
          <a:prstGeom prst="rect">
            <a:avLst/>
          </a:prstGeom>
        </p:spPr>
        <p:txBody>
          <a:bodyPr vert="horz" wrap="square" lIns="0" tIns="0" rIns="0" bIns="0" rtlCol="0" anchor="ctr" anchorCtr="0">
            <a:spAutoFit/>
          </a:bodyPr>
          <a:lstStyle>
            <a:lvl1pPr marL="0" indent="0" algn="l" defTabSz="1088449" rtl="0" eaLnBrk="1" latinLnBrk="0" hangingPunct="1">
              <a:spcBef>
                <a:spcPts val="2399"/>
              </a:spcBef>
              <a:buClr>
                <a:schemeClr val="accent1"/>
              </a:buClr>
              <a:buSzPct val="80000"/>
              <a:buFontTx/>
              <a:buNone/>
              <a:defRPr sz="2000" b="1" kern="1200">
                <a:solidFill>
                  <a:schemeClr val="tx1"/>
                </a:solidFill>
                <a:latin typeface="+mn-lt"/>
                <a:ea typeface="+mn-ea"/>
                <a:cs typeface="+mn-cs"/>
              </a:defRPr>
            </a:lvl1pPr>
            <a:lvl2pPr marL="0" indent="0" algn="l" defTabSz="1088449"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79946" indent="-179946" algn="l" defTabSz="1088449"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59892" indent="-179946" algn="l" defTabSz="1088449"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39838" indent="-179946" algn="l" defTabSz="1088449"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3236"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460"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685"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10"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2" indent="0">
              <a:spcBef>
                <a:spcPts val="1200"/>
              </a:spcBef>
              <a:buNone/>
            </a:pPr>
            <a:r>
              <a:rPr lang="en-US" sz="1600" b="1">
                <a:solidFill>
                  <a:schemeClr val="accent1"/>
                </a:solidFill>
              </a:rPr>
              <a:t>Change audit:</a:t>
            </a:r>
            <a:br>
              <a:rPr lang="en-US" sz="1600" b="1"/>
            </a:br>
            <a:r>
              <a:rPr lang="en-US" sz="1500">
                <a:solidFill>
                  <a:srgbClr val="000000"/>
                </a:solidFill>
                <a:cs typeface="Arial" panose="020B0604020202020204" pitchFamily="34" charset="0"/>
              </a:rPr>
              <a:t>Manage, record, and report on personal data changes across most SAP SuccessFactors solutions</a:t>
            </a:r>
          </a:p>
        </p:txBody>
      </p:sp>
      <p:sp>
        <p:nvSpPr>
          <p:cNvPr id="39" name="Text Placeholder 7"/>
          <p:cNvSpPr txBox="1">
            <a:spLocks/>
          </p:cNvSpPr>
          <p:nvPr/>
        </p:nvSpPr>
        <p:spPr bwMode="gray">
          <a:xfrm>
            <a:off x="498531" y="1875551"/>
            <a:ext cx="2718712" cy="1169247"/>
          </a:xfrm>
          <a:prstGeom prst="rect">
            <a:avLst/>
          </a:prstGeom>
        </p:spPr>
        <p:txBody>
          <a:bodyPr vert="horz" wrap="square" lIns="0" tIns="0" rIns="0" bIns="0" rtlCol="0" anchor="ctr" anchorCtr="0">
            <a:spAutoFit/>
          </a:bodyPr>
          <a:lstStyle>
            <a:lvl1pPr marL="0" indent="0" algn="l" defTabSz="1088449" rtl="0" eaLnBrk="1" latinLnBrk="0" hangingPunct="1">
              <a:spcBef>
                <a:spcPts val="2399"/>
              </a:spcBef>
              <a:buClr>
                <a:schemeClr val="accent1"/>
              </a:buClr>
              <a:buSzPct val="80000"/>
              <a:buFontTx/>
              <a:buNone/>
              <a:defRPr sz="2000" b="1" kern="1200">
                <a:solidFill>
                  <a:schemeClr val="tx1"/>
                </a:solidFill>
                <a:latin typeface="+mn-lt"/>
                <a:ea typeface="+mn-ea"/>
                <a:cs typeface="+mn-cs"/>
              </a:defRPr>
            </a:lvl1pPr>
            <a:lvl2pPr marL="0" indent="0" algn="l" defTabSz="1088449"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79946" indent="-179946" algn="l" defTabSz="1088449"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59892" indent="-179946" algn="l" defTabSz="1088449"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39838" indent="-179946" algn="l" defTabSz="1088449"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3236"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460"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685"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10"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2" indent="0">
              <a:spcBef>
                <a:spcPts val="1200"/>
              </a:spcBef>
              <a:buNone/>
            </a:pPr>
            <a:r>
              <a:rPr lang="en-US" sz="1600" b="1">
                <a:solidFill>
                  <a:schemeClr val="accent1"/>
                </a:solidFill>
              </a:rPr>
              <a:t>Data purge:</a:t>
            </a:r>
            <a:br>
              <a:rPr lang="en-US" sz="1600" b="1"/>
            </a:br>
            <a:r>
              <a:rPr lang="en-US" sz="1500">
                <a:solidFill>
                  <a:srgbClr val="000000"/>
                </a:solidFill>
                <a:cs typeface="Arial" panose="020B0604020202020204" pitchFamily="34" charset="0"/>
              </a:rPr>
              <a:t>Configure data retention rules, and permanently delete personal data from SAP SuccessFactors solutions</a:t>
            </a:r>
          </a:p>
        </p:txBody>
      </p:sp>
      <p:sp>
        <p:nvSpPr>
          <p:cNvPr id="114" name="Pie 62"/>
          <p:cNvSpPr/>
          <p:nvPr/>
        </p:nvSpPr>
        <p:spPr>
          <a:xfrm>
            <a:off x="3719784" y="1943329"/>
            <a:ext cx="4645334" cy="4532770"/>
          </a:xfrm>
          <a:prstGeom prst="pie">
            <a:avLst>
              <a:gd name="adj1" fmla="val 3240000"/>
              <a:gd name="adj2" fmla="val 7560000"/>
            </a:avLst>
          </a:prstGeom>
          <a:noFill/>
          <a:ln>
            <a:noFill/>
          </a:ln>
          <a:effectLst>
            <a:outerShdw blurRad="40000" dist="23000" dir="5400000" rotWithShape="0">
              <a:srgbClr val="000000">
                <a:alpha val="35000"/>
              </a:srgbClr>
            </a:outerShdw>
          </a:effectLst>
        </p:spPr>
        <p:txBody>
          <a:bodyPr/>
          <a:lstStyle/>
          <a:p>
            <a:pPr defTabSz="1088122">
              <a:defRPr/>
            </a:pPr>
            <a:endParaRPr lang="en-US" sz="2098">
              <a:solidFill>
                <a:srgbClr val="000000"/>
              </a:solidFill>
            </a:endParaRPr>
          </a:p>
        </p:txBody>
      </p:sp>
      <p:sp>
        <p:nvSpPr>
          <p:cNvPr id="115" name="Pie 63"/>
          <p:cNvSpPr/>
          <p:nvPr/>
        </p:nvSpPr>
        <p:spPr>
          <a:xfrm>
            <a:off x="3603182" y="1880111"/>
            <a:ext cx="4645334" cy="4532770"/>
          </a:xfrm>
          <a:prstGeom prst="pie">
            <a:avLst>
              <a:gd name="adj1" fmla="val 7560000"/>
              <a:gd name="adj2" fmla="val 11880000"/>
            </a:avLst>
          </a:prstGeom>
          <a:noFill/>
          <a:ln>
            <a:noFill/>
          </a:ln>
          <a:effectLst>
            <a:outerShdw blurRad="40000" dist="23000" dir="5400000" rotWithShape="0">
              <a:srgbClr val="000000">
                <a:alpha val="35000"/>
              </a:srgbClr>
            </a:outerShdw>
          </a:effectLst>
        </p:spPr>
        <p:txBody>
          <a:bodyPr/>
          <a:lstStyle/>
          <a:p>
            <a:pPr defTabSz="1088122">
              <a:defRPr/>
            </a:pPr>
            <a:endParaRPr lang="en-US" sz="2098">
              <a:solidFill>
                <a:srgbClr val="000000"/>
              </a:solidFill>
            </a:endParaRPr>
          </a:p>
        </p:txBody>
      </p:sp>
      <p:sp>
        <p:nvSpPr>
          <p:cNvPr id="117" name="Pie 65"/>
          <p:cNvSpPr/>
          <p:nvPr/>
        </p:nvSpPr>
        <p:spPr>
          <a:xfrm>
            <a:off x="3642997" y="1736737"/>
            <a:ext cx="4645334" cy="4532770"/>
          </a:xfrm>
          <a:prstGeom prst="pie">
            <a:avLst>
              <a:gd name="adj1" fmla="val 11880000"/>
              <a:gd name="adj2" fmla="val 16200000"/>
            </a:avLst>
          </a:prstGeom>
          <a:noFill/>
          <a:ln>
            <a:noFill/>
          </a:ln>
          <a:effectLst>
            <a:outerShdw blurRad="40000" dist="23000" dir="5400000" rotWithShape="0">
              <a:srgbClr val="000000">
                <a:alpha val="35000"/>
              </a:srgbClr>
            </a:outerShdw>
          </a:effectLst>
        </p:spPr>
        <p:txBody>
          <a:bodyPr/>
          <a:lstStyle/>
          <a:p>
            <a:pPr defTabSz="1088122">
              <a:defRPr/>
            </a:pPr>
            <a:endParaRPr lang="en-US" sz="2098">
              <a:solidFill>
                <a:srgbClr val="000000"/>
              </a:solidFill>
            </a:endParaRPr>
          </a:p>
        </p:txBody>
      </p:sp>
      <p:sp>
        <p:nvSpPr>
          <p:cNvPr id="41" name="Text Placeholder 7"/>
          <p:cNvSpPr txBox="1">
            <a:spLocks/>
          </p:cNvSpPr>
          <p:nvPr/>
        </p:nvSpPr>
        <p:spPr bwMode="gray">
          <a:xfrm>
            <a:off x="8665432" y="1882910"/>
            <a:ext cx="2955238" cy="938475"/>
          </a:xfrm>
          <a:prstGeom prst="rect">
            <a:avLst/>
          </a:prstGeom>
        </p:spPr>
        <p:txBody>
          <a:bodyPr vert="horz" wrap="square" lIns="0" tIns="0" rIns="0" bIns="0" rtlCol="0" anchor="ctr" anchorCtr="0">
            <a:spAutoFit/>
          </a:bodyPr>
          <a:lstStyle>
            <a:lvl1pPr marL="0" indent="0" algn="l" defTabSz="1088449" rtl="0" eaLnBrk="1" latinLnBrk="0" hangingPunct="1">
              <a:spcBef>
                <a:spcPts val="2399"/>
              </a:spcBef>
              <a:buClr>
                <a:schemeClr val="accent1"/>
              </a:buClr>
              <a:buSzPct val="80000"/>
              <a:buFontTx/>
              <a:buNone/>
              <a:defRPr sz="2000" b="1" kern="1200">
                <a:solidFill>
                  <a:schemeClr val="tx1"/>
                </a:solidFill>
                <a:latin typeface="+mn-lt"/>
                <a:ea typeface="+mn-ea"/>
                <a:cs typeface="+mn-cs"/>
              </a:defRPr>
            </a:lvl1pPr>
            <a:lvl2pPr marL="0" indent="0" algn="l" defTabSz="1088449"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79946" indent="-179946" algn="l" defTabSz="1088449"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59892" indent="-179946" algn="l" defTabSz="1088449"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39838" indent="-179946" algn="l" defTabSz="1088449"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3236"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460"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685"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10"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2" indent="0">
              <a:spcBef>
                <a:spcPts val="1200"/>
              </a:spcBef>
              <a:buNone/>
            </a:pPr>
            <a:r>
              <a:rPr lang="en-US" sz="1600" b="1">
                <a:solidFill>
                  <a:schemeClr val="accent1"/>
                </a:solidFill>
              </a:rPr>
              <a:t>Consent</a:t>
            </a:r>
            <a:br>
              <a:rPr lang="en-US" sz="1600" b="1"/>
            </a:br>
            <a:r>
              <a:rPr lang="en-US" sz="1500">
                <a:solidFill>
                  <a:srgbClr val="000000"/>
                </a:solidFill>
                <a:cs typeface="Arial" panose="020B0604020202020204" pitchFamily="34" charset="0"/>
              </a:rPr>
              <a:t>Configure and manage consent statements as well as their acceptance where needed</a:t>
            </a:r>
          </a:p>
        </p:txBody>
      </p:sp>
      <p:cxnSp>
        <p:nvCxnSpPr>
          <p:cNvPr id="128" name="Straight Connector 127"/>
          <p:cNvCxnSpPr>
            <a:cxnSpLocks/>
          </p:cNvCxnSpPr>
          <p:nvPr/>
        </p:nvCxnSpPr>
        <p:spPr>
          <a:xfrm flipH="1" flipV="1">
            <a:off x="4148638" y="2886112"/>
            <a:ext cx="1149059" cy="665026"/>
          </a:xfrm>
          <a:prstGeom prst="line">
            <a:avLst/>
          </a:prstGeom>
          <a:solidFill>
            <a:schemeClr val="bg1">
              <a:alpha val="80000"/>
            </a:schemeClr>
          </a:solidFill>
          <a:ln w="19050">
            <a:solidFill>
              <a:schemeClr val="accent1"/>
            </a:solidFill>
          </a:ln>
        </p:spPr>
      </p:cxnSp>
      <p:cxnSp>
        <p:nvCxnSpPr>
          <p:cNvPr id="122" name="Straight Connector 121"/>
          <p:cNvCxnSpPr>
            <a:cxnSpLocks/>
            <a:stCxn id="129" idx="0"/>
          </p:cNvCxnSpPr>
          <p:nvPr/>
        </p:nvCxnSpPr>
        <p:spPr>
          <a:xfrm flipH="1" flipV="1">
            <a:off x="5935125" y="1856271"/>
            <a:ext cx="0" cy="1334284"/>
          </a:xfrm>
          <a:prstGeom prst="line">
            <a:avLst/>
          </a:prstGeom>
          <a:solidFill>
            <a:schemeClr val="bg1">
              <a:alpha val="80000"/>
            </a:schemeClr>
          </a:solidFill>
          <a:ln w="19050">
            <a:solidFill>
              <a:schemeClr val="accent1"/>
            </a:solidFill>
          </a:ln>
        </p:spPr>
      </p:cxnSp>
      <p:cxnSp>
        <p:nvCxnSpPr>
          <p:cNvPr id="127" name="Straight Connector 126"/>
          <p:cNvCxnSpPr>
            <a:cxnSpLocks/>
          </p:cNvCxnSpPr>
          <p:nvPr/>
        </p:nvCxnSpPr>
        <p:spPr>
          <a:xfrm flipH="1">
            <a:off x="4364699" y="4500280"/>
            <a:ext cx="994866" cy="839934"/>
          </a:xfrm>
          <a:prstGeom prst="line">
            <a:avLst/>
          </a:prstGeom>
          <a:solidFill>
            <a:schemeClr val="bg1">
              <a:alpha val="80000"/>
            </a:schemeClr>
          </a:solidFill>
          <a:ln w="19050">
            <a:solidFill>
              <a:schemeClr val="accent1"/>
            </a:solidFill>
          </a:ln>
        </p:spPr>
      </p:cxnSp>
      <p:sp>
        <p:nvSpPr>
          <p:cNvPr id="129" name="Oval 128"/>
          <p:cNvSpPr/>
          <p:nvPr/>
        </p:nvSpPr>
        <p:spPr bwMode="gray">
          <a:xfrm>
            <a:off x="5174380" y="3190556"/>
            <a:ext cx="1563703" cy="1563704"/>
          </a:xfrm>
          <a:prstGeom prst="ellipse">
            <a:avLst/>
          </a:prstGeom>
          <a:solidFill>
            <a:schemeClr val="bg1"/>
          </a:solidFill>
          <a:ln w="19050">
            <a:solidFill>
              <a:schemeClr val="accent1"/>
            </a:solidFill>
          </a:ln>
        </p:spPr>
        <p:txBody>
          <a:bodyPr wrap="square" lIns="274178" tIns="274178">
            <a:noAutofit/>
          </a:bodyPr>
          <a:lstStyle/>
          <a:p>
            <a:pPr algn="ctr" defTabSz="1088122" fontAlgn="base">
              <a:spcBef>
                <a:spcPct val="50000"/>
              </a:spcBef>
              <a:spcAft>
                <a:spcPct val="0"/>
              </a:spcAft>
              <a:buClr>
                <a:srgbClr val="F0AB00"/>
              </a:buClr>
              <a:buSzPct val="80000"/>
              <a:defRPr/>
            </a:pPr>
            <a:endParaRPr lang="en-US" sz="1600" b="1" kern="0">
              <a:solidFill>
                <a:srgbClr val="000000"/>
              </a:solidFill>
              <a:ea typeface="Arial Unicode MS" pitchFamily="34" charset="-128"/>
              <a:cs typeface="Arial Unicode MS" pitchFamily="34" charset="-128"/>
            </a:endParaRPr>
          </a:p>
        </p:txBody>
      </p:sp>
      <p:sp>
        <p:nvSpPr>
          <p:cNvPr id="109" name="Arc 108"/>
          <p:cNvSpPr/>
          <p:nvPr/>
        </p:nvSpPr>
        <p:spPr>
          <a:xfrm rot="17757616">
            <a:off x="3824218" y="1840395"/>
            <a:ext cx="4264028" cy="4264027"/>
          </a:xfrm>
          <a:prstGeom prst="arc">
            <a:avLst>
              <a:gd name="adj1" fmla="val 20496512"/>
              <a:gd name="adj2" fmla="val 20346892"/>
            </a:avLst>
          </a:prstGeom>
          <a:ln w="254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088122">
              <a:defRPr/>
            </a:pPr>
            <a:endParaRPr lang="en-US" sz="2098">
              <a:solidFill>
                <a:srgbClr val="000000"/>
              </a:solidFill>
              <a:latin typeface="Arial"/>
            </a:endParaRPr>
          </a:p>
        </p:txBody>
      </p:sp>
      <p:sp>
        <p:nvSpPr>
          <p:cNvPr id="112" name="TextBox 111"/>
          <p:cNvSpPr txBox="1"/>
          <p:nvPr/>
        </p:nvSpPr>
        <p:spPr>
          <a:xfrm rot="18564865">
            <a:off x="4918480" y="3385048"/>
            <a:ext cx="3733384" cy="2616327"/>
          </a:xfrm>
          <a:prstGeom prst="rect">
            <a:avLst/>
          </a:prstGeom>
          <a:noFill/>
        </p:spPr>
        <p:txBody>
          <a:bodyPr wrap="square" rtlCol="0">
            <a:prstTxWarp prst="textArchDown">
              <a:avLst/>
            </a:prstTxWarp>
            <a:spAutoFit/>
          </a:bodyPr>
          <a:lstStyle/>
          <a:p>
            <a:pPr algn="ctr" defTabSz="913281">
              <a:defRPr/>
            </a:pPr>
            <a:r>
              <a:rPr lang="en-US" sz="1400" b="1" kern="0">
                <a:solidFill>
                  <a:srgbClr val="000000"/>
                </a:solidFill>
                <a:latin typeface="Arial" pitchFamily="34" charset="0"/>
                <a:cs typeface="Arial" pitchFamily="34" charset="0"/>
              </a:rPr>
              <a:t>Data p</a:t>
            </a:r>
            <a:r>
              <a:rPr lang="en-US" sz="1400" b="1"/>
              <a:t>rotection and privacy</a:t>
            </a:r>
            <a:r>
              <a:rPr lang="en-US" sz="1400"/>
              <a:t> s</a:t>
            </a:r>
            <a:r>
              <a:rPr lang="en-US" sz="1400" b="1" kern="0">
                <a:solidFill>
                  <a:srgbClr val="000000"/>
                </a:solidFill>
                <a:latin typeface="Arial" pitchFamily="34" charset="0"/>
                <a:cs typeface="Arial" pitchFamily="34" charset="0"/>
              </a:rPr>
              <a:t>trategy</a:t>
            </a:r>
          </a:p>
        </p:txBody>
      </p:sp>
      <p:sp>
        <p:nvSpPr>
          <p:cNvPr id="130" name="TextBox 129"/>
          <p:cNvSpPr txBox="1"/>
          <p:nvPr/>
        </p:nvSpPr>
        <p:spPr>
          <a:xfrm>
            <a:off x="5153537" y="3602213"/>
            <a:ext cx="1504828" cy="738472"/>
          </a:xfrm>
          <a:prstGeom prst="rect">
            <a:avLst/>
          </a:prstGeom>
          <a:noFill/>
        </p:spPr>
        <p:txBody>
          <a:bodyPr wrap="none">
            <a:spAutoFit/>
          </a:bodyPr>
          <a:lstStyle/>
          <a:p>
            <a:pPr marL="157049" indent="-157049" algn="ctr" defTabSz="913281">
              <a:buClr>
                <a:srgbClr val="F0AB00"/>
              </a:buClr>
              <a:buSzPct val="80000"/>
              <a:defRPr/>
            </a:pPr>
            <a:r>
              <a:rPr lang="en-US" sz="1400" b="1" kern="0">
                <a:solidFill>
                  <a:srgbClr val="000000"/>
                </a:solidFill>
                <a:latin typeface="Arial" pitchFamily="34" charset="0"/>
                <a:ea typeface="Arial Unicode MS" pitchFamily="34" charset="-128"/>
                <a:cs typeface="Arial" pitchFamily="34" charset="0"/>
              </a:rPr>
              <a:t>Personal and </a:t>
            </a:r>
            <a:br>
              <a:rPr lang="en-US" sz="1400" b="1" kern="0">
                <a:solidFill>
                  <a:srgbClr val="000000"/>
                </a:solidFill>
                <a:latin typeface="Arial" pitchFamily="34" charset="0"/>
                <a:ea typeface="Arial Unicode MS" pitchFamily="34" charset="-128"/>
                <a:cs typeface="Arial" pitchFamily="34" charset="0"/>
              </a:rPr>
            </a:br>
            <a:r>
              <a:rPr lang="en-US" sz="1400" b="1" kern="0">
                <a:solidFill>
                  <a:srgbClr val="000000"/>
                </a:solidFill>
                <a:latin typeface="Arial" pitchFamily="34" charset="0"/>
                <a:ea typeface="Arial Unicode MS" pitchFamily="34" charset="-128"/>
                <a:cs typeface="Arial" pitchFamily="34" charset="0"/>
              </a:rPr>
              <a:t>sensitive </a:t>
            </a:r>
            <a:br>
              <a:rPr lang="en-US" sz="1400" b="1" kern="0">
                <a:solidFill>
                  <a:srgbClr val="000000"/>
                </a:solidFill>
                <a:latin typeface="Arial" pitchFamily="34" charset="0"/>
                <a:ea typeface="Arial Unicode MS" pitchFamily="34" charset="-128"/>
                <a:cs typeface="Arial" pitchFamily="34" charset="0"/>
              </a:rPr>
            </a:br>
            <a:r>
              <a:rPr lang="en-US" sz="1400" b="1" kern="0">
                <a:solidFill>
                  <a:srgbClr val="000000"/>
                </a:solidFill>
                <a:latin typeface="Arial" pitchFamily="34" charset="0"/>
                <a:ea typeface="Arial Unicode MS" pitchFamily="34" charset="-128"/>
                <a:cs typeface="Arial" pitchFamily="34" charset="0"/>
              </a:rPr>
              <a:t>personal data</a:t>
            </a:r>
          </a:p>
        </p:txBody>
      </p:sp>
      <p:grpSp>
        <p:nvGrpSpPr>
          <p:cNvPr id="6" name="Group 5">
            <a:extLst>
              <a:ext uri="{FF2B5EF4-FFF2-40B4-BE49-F238E27FC236}">
                <a16:creationId xmlns:a16="http://schemas.microsoft.com/office/drawing/2014/main" id="{29D09DC0-2A62-4777-BE20-5B52D311872E}"/>
              </a:ext>
            </a:extLst>
          </p:cNvPr>
          <p:cNvGrpSpPr/>
          <p:nvPr/>
        </p:nvGrpSpPr>
        <p:grpSpPr>
          <a:xfrm>
            <a:off x="6649106" y="3525306"/>
            <a:ext cx="1259828" cy="1003471"/>
            <a:chOff x="6697886" y="3521315"/>
            <a:chExt cx="1325722" cy="1055955"/>
          </a:xfrm>
        </p:grpSpPr>
        <p:sp>
          <p:nvSpPr>
            <p:cNvPr id="121" name="Pie 8"/>
            <p:cNvSpPr/>
            <p:nvPr/>
          </p:nvSpPr>
          <p:spPr>
            <a:xfrm>
              <a:off x="6697886" y="4184416"/>
              <a:ext cx="1325722" cy="392854"/>
            </a:xfrm>
            <a:prstGeom prst="rect">
              <a:avLst/>
            </a:prstGeom>
            <a:noFill/>
            <a:ln>
              <a:noFill/>
            </a:ln>
            <a:effectLst/>
          </p:spPr>
          <p:txBody>
            <a:bodyPr spcFirstLastPara="0" vert="horz" wrap="square" lIns="20310" tIns="20310" rIns="20310" bIns="20310" numCol="1" spcCol="1270" anchor="ctr" anchorCtr="0">
              <a:spAutoFit/>
            </a:bodyPr>
            <a:lstStyle/>
            <a:p>
              <a:pPr algn="ctr" defTabSz="710686">
                <a:lnSpc>
                  <a:spcPct val="90000"/>
                </a:lnSpc>
                <a:spcBef>
                  <a:spcPct val="0"/>
                </a:spcBef>
                <a:spcAft>
                  <a:spcPct val="35000"/>
                </a:spcAft>
                <a:defRPr/>
              </a:pPr>
              <a:r>
                <a:rPr lang="en-US" sz="1200" b="1" kern="0">
                  <a:solidFill>
                    <a:srgbClr val="000000"/>
                  </a:solidFill>
                  <a:latin typeface="Arial" pitchFamily="34" charset="0"/>
                  <a:cs typeface="Arial" pitchFamily="34" charset="0"/>
                </a:rPr>
                <a:t> Data subject info reporting</a:t>
              </a:r>
            </a:p>
          </p:txBody>
        </p:sp>
        <p:pic>
          <p:nvPicPr>
            <p:cNvPr id="45" name="Grafik 4">
              <a:extLst>
                <a:ext uri="{FF2B5EF4-FFF2-40B4-BE49-F238E27FC236}">
                  <a16:creationId xmlns:a16="http://schemas.microsoft.com/office/drawing/2014/main" id="{380A41D4-FD6A-FB44-8008-C5838352A4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0798" y="3521315"/>
              <a:ext cx="639913" cy="639913"/>
            </a:xfrm>
            <a:prstGeom prst="rect">
              <a:avLst/>
            </a:prstGeom>
          </p:spPr>
        </p:pic>
      </p:grpSp>
      <p:grpSp>
        <p:nvGrpSpPr>
          <p:cNvPr id="9" name="Group 8">
            <a:extLst>
              <a:ext uri="{FF2B5EF4-FFF2-40B4-BE49-F238E27FC236}">
                <a16:creationId xmlns:a16="http://schemas.microsoft.com/office/drawing/2014/main" id="{C60706B8-FFE4-42BC-BEAD-92CBC8A7FF00}"/>
              </a:ext>
            </a:extLst>
          </p:cNvPr>
          <p:cNvGrpSpPr/>
          <p:nvPr/>
        </p:nvGrpSpPr>
        <p:grpSpPr>
          <a:xfrm>
            <a:off x="4648016" y="4943778"/>
            <a:ext cx="1419297" cy="754418"/>
            <a:chOff x="4670700" y="5086689"/>
            <a:chExt cx="1493532" cy="793876"/>
          </a:xfrm>
        </p:grpSpPr>
        <p:sp>
          <p:nvSpPr>
            <p:cNvPr id="118" name="Pie 12"/>
            <p:cNvSpPr/>
            <p:nvPr/>
          </p:nvSpPr>
          <p:spPr>
            <a:xfrm>
              <a:off x="4670700" y="5662557"/>
              <a:ext cx="1493532" cy="218008"/>
            </a:xfrm>
            <a:prstGeom prst="rect">
              <a:avLst/>
            </a:prstGeom>
            <a:noFill/>
            <a:ln>
              <a:noFill/>
            </a:ln>
            <a:effectLst/>
          </p:spPr>
          <p:txBody>
            <a:bodyPr spcFirstLastPara="0" vert="horz" wrap="square" lIns="20310" tIns="20310" rIns="20310" bIns="20310" numCol="1" spcCol="1270" anchor="ctr" anchorCtr="0">
              <a:spAutoFit/>
            </a:bodyPr>
            <a:lstStyle/>
            <a:p>
              <a:pPr algn="ctr" defTabSz="710686">
                <a:lnSpc>
                  <a:spcPct val="90000"/>
                </a:lnSpc>
                <a:spcBef>
                  <a:spcPct val="0"/>
                </a:spcBef>
                <a:spcAft>
                  <a:spcPct val="35000"/>
                </a:spcAft>
                <a:defRPr/>
              </a:pPr>
              <a:r>
                <a:rPr lang="en-US" sz="1200" b="1" kern="0">
                  <a:solidFill>
                    <a:srgbClr val="000000"/>
                  </a:solidFill>
                  <a:latin typeface="Arial" pitchFamily="34" charset="0"/>
                  <a:cs typeface="Arial" pitchFamily="34" charset="0"/>
                </a:rPr>
                <a:t>Change audit</a:t>
              </a:r>
            </a:p>
          </p:txBody>
        </p:sp>
        <p:pic>
          <p:nvPicPr>
            <p:cNvPr id="4" name="Picture 3">
              <a:extLst>
                <a:ext uri="{FF2B5EF4-FFF2-40B4-BE49-F238E27FC236}">
                  <a16:creationId xmlns:a16="http://schemas.microsoft.com/office/drawing/2014/main" id="{B97D4A0E-5316-1643-BCE7-47302FF11E47}"/>
                </a:ext>
              </a:extLst>
            </p:cNvPr>
            <p:cNvPicPr>
              <a:picLocks noChangeAspect="1"/>
            </p:cNvPicPr>
            <p:nvPr/>
          </p:nvPicPr>
          <p:blipFill>
            <a:blip r:embed="rId5"/>
            <a:stretch>
              <a:fillRect/>
            </a:stretch>
          </p:blipFill>
          <p:spPr>
            <a:xfrm>
              <a:off x="5202019" y="5086689"/>
              <a:ext cx="542537" cy="542537"/>
            </a:xfrm>
            <a:prstGeom prst="rect">
              <a:avLst/>
            </a:prstGeom>
          </p:spPr>
        </p:pic>
      </p:grpSp>
      <p:grpSp>
        <p:nvGrpSpPr>
          <p:cNvPr id="7" name="Group 6">
            <a:extLst>
              <a:ext uri="{FF2B5EF4-FFF2-40B4-BE49-F238E27FC236}">
                <a16:creationId xmlns:a16="http://schemas.microsoft.com/office/drawing/2014/main" id="{9862737A-CF9A-454E-BF82-95B550CD0611}"/>
              </a:ext>
            </a:extLst>
          </p:cNvPr>
          <p:cNvGrpSpPr/>
          <p:nvPr/>
        </p:nvGrpSpPr>
        <p:grpSpPr>
          <a:xfrm>
            <a:off x="4025551" y="3595609"/>
            <a:ext cx="1000266" cy="936334"/>
            <a:chOff x="4093016" y="3585723"/>
            <a:chExt cx="1052583" cy="985308"/>
          </a:xfrm>
        </p:grpSpPr>
        <p:sp>
          <p:nvSpPr>
            <p:cNvPr id="116" name="Pie 10"/>
            <p:cNvSpPr/>
            <p:nvPr/>
          </p:nvSpPr>
          <p:spPr>
            <a:xfrm>
              <a:off x="4093016" y="4178177"/>
              <a:ext cx="1052583" cy="392854"/>
            </a:xfrm>
            <a:prstGeom prst="rect">
              <a:avLst/>
            </a:prstGeom>
            <a:noFill/>
            <a:ln>
              <a:noFill/>
            </a:ln>
            <a:effectLst/>
          </p:spPr>
          <p:txBody>
            <a:bodyPr spcFirstLastPara="0" vert="horz" wrap="square" lIns="20310" tIns="20310" rIns="20310" bIns="20310" numCol="1" spcCol="1270" anchor="ctr" anchorCtr="0">
              <a:spAutoFit/>
            </a:bodyPr>
            <a:lstStyle/>
            <a:p>
              <a:pPr algn="ctr" defTabSz="710686">
                <a:lnSpc>
                  <a:spcPct val="90000"/>
                </a:lnSpc>
                <a:spcBef>
                  <a:spcPct val="0"/>
                </a:spcBef>
                <a:spcAft>
                  <a:spcPct val="35000"/>
                </a:spcAft>
                <a:defRPr/>
              </a:pPr>
              <a:r>
                <a:rPr lang="en-US" sz="1200" b="1" kern="0">
                  <a:solidFill>
                    <a:srgbClr val="000000"/>
                  </a:solidFill>
                  <a:latin typeface="Arial" pitchFamily="34" charset="0"/>
                  <a:cs typeface="Arial" pitchFamily="34" charset="0"/>
                </a:rPr>
                <a:t>Data blocking</a:t>
              </a:r>
            </a:p>
          </p:txBody>
        </p:sp>
        <p:pic>
          <p:nvPicPr>
            <p:cNvPr id="8" name="Picture 7">
              <a:extLst>
                <a:ext uri="{FF2B5EF4-FFF2-40B4-BE49-F238E27FC236}">
                  <a16:creationId xmlns:a16="http://schemas.microsoft.com/office/drawing/2014/main" id="{D776C8D4-6B82-F040-B257-81B22564A0E7}"/>
                </a:ext>
              </a:extLst>
            </p:cNvPr>
            <p:cNvPicPr>
              <a:picLocks noChangeAspect="1"/>
            </p:cNvPicPr>
            <p:nvPr/>
          </p:nvPicPr>
          <p:blipFill>
            <a:blip r:embed="rId6"/>
            <a:stretch>
              <a:fillRect/>
            </a:stretch>
          </p:blipFill>
          <p:spPr>
            <a:xfrm>
              <a:off x="4299350" y="3585723"/>
              <a:ext cx="639913" cy="639913"/>
            </a:xfrm>
            <a:prstGeom prst="rect">
              <a:avLst/>
            </a:prstGeom>
          </p:spPr>
        </p:pic>
      </p:grpSp>
      <p:grpSp>
        <p:nvGrpSpPr>
          <p:cNvPr id="3" name="Group 2">
            <a:extLst>
              <a:ext uri="{FF2B5EF4-FFF2-40B4-BE49-F238E27FC236}">
                <a16:creationId xmlns:a16="http://schemas.microsoft.com/office/drawing/2014/main" id="{907C81ED-6647-493E-B7B0-1467DE7AC702}"/>
              </a:ext>
            </a:extLst>
          </p:cNvPr>
          <p:cNvGrpSpPr/>
          <p:nvPr/>
        </p:nvGrpSpPr>
        <p:grpSpPr>
          <a:xfrm>
            <a:off x="4540758" y="2247634"/>
            <a:ext cx="1419297" cy="801178"/>
            <a:chOff x="4608121" y="2269038"/>
            <a:chExt cx="1493532" cy="843083"/>
          </a:xfrm>
        </p:grpSpPr>
        <p:sp>
          <p:nvSpPr>
            <p:cNvPr id="124" name="Pie 12"/>
            <p:cNvSpPr/>
            <p:nvPr/>
          </p:nvSpPr>
          <p:spPr>
            <a:xfrm>
              <a:off x="4608121" y="2894113"/>
              <a:ext cx="1493532" cy="218008"/>
            </a:xfrm>
            <a:prstGeom prst="rect">
              <a:avLst/>
            </a:prstGeom>
            <a:noFill/>
            <a:ln>
              <a:noFill/>
            </a:ln>
            <a:effectLst/>
          </p:spPr>
          <p:txBody>
            <a:bodyPr spcFirstLastPara="0" vert="horz" wrap="square" lIns="20310" tIns="20310" rIns="20310" bIns="20310" numCol="1" spcCol="1270" anchor="ctr" anchorCtr="0">
              <a:spAutoFit/>
            </a:bodyPr>
            <a:lstStyle/>
            <a:p>
              <a:pPr algn="ctr" defTabSz="710686">
                <a:lnSpc>
                  <a:spcPct val="90000"/>
                </a:lnSpc>
                <a:spcBef>
                  <a:spcPct val="0"/>
                </a:spcBef>
                <a:spcAft>
                  <a:spcPct val="35000"/>
                </a:spcAft>
                <a:defRPr/>
              </a:pPr>
              <a:r>
                <a:rPr lang="en-US" sz="1200" b="1" kern="0">
                  <a:solidFill>
                    <a:srgbClr val="000000"/>
                  </a:solidFill>
                  <a:latin typeface="Arial" pitchFamily="34" charset="0"/>
                  <a:cs typeface="Arial" pitchFamily="34" charset="0"/>
                </a:rPr>
                <a:t>Data purge</a:t>
              </a:r>
            </a:p>
          </p:txBody>
        </p:sp>
        <p:pic>
          <p:nvPicPr>
            <p:cNvPr id="10" name="Picture 9">
              <a:extLst>
                <a:ext uri="{FF2B5EF4-FFF2-40B4-BE49-F238E27FC236}">
                  <a16:creationId xmlns:a16="http://schemas.microsoft.com/office/drawing/2014/main" id="{C1408C2D-0D39-7B41-8D3D-C9044B23E0CE}"/>
                </a:ext>
              </a:extLst>
            </p:cNvPr>
            <p:cNvPicPr>
              <a:picLocks noChangeAspect="1"/>
            </p:cNvPicPr>
            <p:nvPr/>
          </p:nvPicPr>
          <p:blipFill>
            <a:blip r:embed="rId7"/>
            <a:stretch>
              <a:fillRect/>
            </a:stretch>
          </p:blipFill>
          <p:spPr>
            <a:xfrm>
              <a:off x="5027633" y="2269038"/>
              <a:ext cx="639913" cy="639913"/>
            </a:xfrm>
            <a:prstGeom prst="rect">
              <a:avLst/>
            </a:prstGeom>
          </p:spPr>
        </p:pic>
      </p:grpSp>
      <p:grpSp>
        <p:nvGrpSpPr>
          <p:cNvPr id="5" name="Group 4">
            <a:extLst>
              <a:ext uri="{FF2B5EF4-FFF2-40B4-BE49-F238E27FC236}">
                <a16:creationId xmlns:a16="http://schemas.microsoft.com/office/drawing/2014/main" id="{96672A6D-F814-4FB5-8804-8CB7A816CF72}"/>
              </a:ext>
            </a:extLst>
          </p:cNvPr>
          <p:cNvGrpSpPr/>
          <p:nvPr/>
        </p:nvGrpSpPr>
        <p:grpSpPr>
          <a:xfrm>
            <a:off x="5945639" y="2230822"/>
            <a:ext cx="1314165" cy="830312"/>
            <a:chOff x="6086483" y="2251348"/>
            <a:chExt cx="1382901" cy="873741"/>
          </a:xfrm>
        </p:grpSpPr>
        <p:sp>
          <p:nvSpPr>
            <p:cNvPr id="120" name="Pie 6"/>
            <p:cNvSpPr/>
            <p:nvPr/>
          </p:nvSpPr>
          <p:spPr>
            <a:xfrm>
              <a:off x="6086483" y="2907081"/>
              <a:ext cx="1382901" cy="218008"/>
            </a:xfrm>
            <a:prstGeom prst="rect">
              <a:avLst/>
            </a:prstGeom>
            <a:noFill/>
            <a:ln>
              <a:noFill/>
            </a:ln>
            <a:effectLst/>
          </p:spPr>
          <p:txBody>
            <a:bodyPr spcFirstLastPara="0" vert="horz" wrap="square" lIns="20310" tIns="20310" rIns="20310" bIns="20310" numCol="1" spcCol="1270" anchor="ctr" anchorCtr="0">
              <a:spAutoFit/>
            </a:bodyPr>
            <a:lstStyle/>
            <a:p>
              <a:pPr algn="ctr" defTabSz="710686">
                <a:lnSpc>
                  <a:spcPct val="90000"/>
                </a:lnSpc>
                <a:spcBef>
                  <a:spcPct val="0"/>
                </a:spcBef>
                <a:spcAft>
                  <a:spcPct val="35000"/>
                </a:spcAft>
                <a:defRPr/>
              </a:pPr>
              <a:r>
                <a:rPr lang="en-US" sz="1200" b="1" kern="0">
                  <a:solidFill>
                    <a:srgbClr val="000000"/>
                  </a:solidFill>
                  <a:latin typeface="Arial" pitchFamily="34" charset="0"/>
                  <a:cs typeface="Arial" pitchFamily="34" charset="0"/>
                </a:rPr>
                <a:t>Consent </a:t>
              </a:r>
            </a:p>
          </p:txBody>
        </p:sp>
        <p:pic>
          <p:nvPicPr>
            <p:cNvPr id="37" name="Picture 36">
              <a:extLst>
                <a:ext uri="{FF2B5EF4-FFF2-40B4-BE49-F238E27FC236}">
                  <a16:creationId xmlns:a16="http://schemas.microsoft.com/office/drawing/2014/main" id="{2D921D60-AEC7-4547-A914-ADAF7138CA44}"/>
                </a:ext>
              </a:extLst>
            </p:cNvPr>
            <p:cNvPicPr>
              <a:picLocks noChangeAspect="1"/>
            </p:cNvPicPr>
            <p:nvPr/>
          </p:nvPicPr>
          <p:blipFill>
            <a:blip r:embed="rId8"/>
            <a:stretch>
              <a:fillRect/>
            </a:stretch>
          </p:blipFill>
          <p:spPr>
            <a:xfrm>
              <a:off x="6387040" y="2251348"/>
              <a:ext cx="731330" cy="731330"/>
            </a:xfrm>
            <a:prstGeom prst="rect">
              <a:avLst/>
            </a:prstGeom>
          </p:spPr>
        </p:pic>
      </p:grpSp>
      <p:sp>
        <p:nvSpPr>
          <p:cNvPr id="46" name="Title 1">
            <a:extLst>
              <a:ext uri="{FF2B5EF4-FFF2-40B4-BE49-F238E27FC236}">
                <a16:creationId xmlns:a16="http://schemas.microsoft.com/office/drawing/2014/main" id="{2C473CE6-DFCE-2C43-9DBE-BEC91CF9C5CD}"/>
              </a:ext>
            </a:extLst>
          </p:cNvPr>
          <p:cNvSpPr>
            <a:spLocks noGrp="1"/>
          </p:cNvSpPr>
          <p:nvPr>
            <p:ph type="title"/>
          </p:nvPr>
        </p:nvSpPr>
        <p:spPr>
          <a:xfrm>
            <a:off x="505457" y="504763"/>
            <a:ext cx="11183564" cy="646163"/>
          </a:xfrm>
        </p:spPr>
        <p:txBody>
          <a:bodyPr>
            <a:normAutofit/>
          </a:bodyPr>
          <a:lstStyle/>
          <a:p>
            <a:r>
              <a:rPr lang="en-US"/>
              <a:t>Data protection and privacy features in SAP SuccessFactors solutions</a:t>
            </a:r>
            <a:br>
              <a:rPr lang="en-US"/>
            </a:br>
            <a:r>
              <a:rPr lang="en-US" sz="1799">
                <a:solidFill>
                  <a:schemeClr val="accent1"/>
                </a:solidFill>
              </a:rPr>
              <a:t>Features built into SAP SuccessFactors products</a:t>
            </a:r>
            <a:endParaRPr lang="en-US" b="0"/>
          </a:p>
        </p:txBody>
      </p:sp>
      <p:cxnSp>
        <p:nvCxnSpPr>
          <p:cNvPr id="71" name="Straight Connector 70">
            <a:extLst>
              <a:ext uri="{FF2B5EF4-FFF2-40B4-BE49-F238E27FC236}">
                <a16:creationId xmlns:a16="http://schemas.microsoft.com/office/drawing/2014/main" id="{118013FD-89D1-4A4E-97CA-9CDC59343E9E}"/>
              </a:ext>
            </a:extLst>
          </p:cNvPr>
          <p:cNvCxnSpPr>
            <a:cxnSpLocks/>
          </p:cNvCxnSpPr>
          <p:nvPr/>
        </p:nvCxnSpPr>
        <p:spPr>
          <a:xfrm>
            <a:off x="6558640" y="4439404"/>
            <a:ext cx="1117053" cy="738472"/>
          </a:xfrm>
          <a:prstGeom prst="line">
            <a:avLst/>
          </a:prstGeom>
          <a:solidFill>
            <a:schemeClr val="bg1">
              <a:alpha val="80000"/>
            </a:schemeClr>
          </a:solidFill>
          <a:ln w="19050">
            <a:solidFill>
              <a:schemeClr val="accent1"/>
            </a:solidFill>
          </a:ln>
        </p:spPr>
      </p:cxnSp>
      <p:cxnSp>
        <p:nvCxnSpPr>
          <p:cNvPr id="73" name="Straight Connector 72">
            <a:extLst>
              <a:ext uri="{FF2B5EF4-FFF2-40B4-BE49-F238E27FC236}">
                <a16:creationId xmlns:a16="http://schemas.microsoft.com/office/drawing/2014/main" id="{39739DFB-6333-9049-8390-B779D1BC6709}"/>
              </a:ext>
            </a:extLst>
          </p:cNvPr>
          <p:cNvCxnSpPr>
            <a:cxnSpLocks/>
          </p:cNvCxnSpPr>
          <p:nvPr/>
        </p:nvCxnSpPr>
        <p:spPr>
          <a:xfrm flipH="1">
            <a:off x="6633864" y="2754417"/>
            <a:ext cx="1039536" cy="805331"/>
          </a:xfrm>
          <a:prstGeom prst="line">
            <a:avLst/>
          </a:prstGeom>
          <a:solidFill>
            <a:schemeClr val="bg1">
              <a:alpha val="80000"/>
            </a:schemeClr>
          </a:solidFill>
          <a:ln w="19050">
            <a:solidFill>
              <a:schemeClr val="accent1"/>
            </a:solidFill>
          </a:ln>
        </p:spPr>
      </p:cxnSp>
      <p:sp>
        <p:nvSpPr>
          <p:cNvPr id="38" name="Text Placeholder 7">
            <a:extLst>
              <a:ext uri="{FF2B5EF4-FFF2-40B4-BE49-F238E27FC236}">
                <a16:creationId xmlns:a16="http://schemas.microsoft.com/office/drawing/2014/main" id="{63C03AEE-6511-406C-9187-9B0F30743E0D}"/>
              </a:ext>
            </a:extLst>
          </p:cNvPr>
          <p:cNvSpPr txBox="1">
            <a:spLocks/>
          </p:cNvSpPr>
          <p:nvPr/>
        </p:nvSpPr>
        <p:spPr bwMode="gray">
          <a:xfrm>
            <a:off x="8665434" y="5425738"/>
            <a:ext cx="2978039" cy="707702"/>
          </a:xfrm>
          <a:prstGeom prst="rect">
            <a:avLst/>
          </a:prstGeom>
        </p:spPr>
        <p:txBody>
          <a:bodyPr vert="horz" wrap="square" lIns="0" tIns="0" rIns="0" bIns="0" rtlCol="0" anchor="ctr" anchorCtr="0">
            <a:spAutoFit/>
          </a:bodyPr>
          <a:lstStyle>
            <a:lvl1pPr marL="0" indent="0" algn="l" defTabSz="1088449" rtl="0" eaLnBrk="1" latinLnBrk="0" hangingPunct="1">
              <a:spcBef>
                <a:spcPts val="2399"/>
              </a:spcBef>
              <a:buClr>
                <a:schemeClr val="accent1"/>
              </a:buClr>
              <a:buSzPct val="80000"/>
              <a:buFontTx/>
              <a:buNone/>
              <a:defRPr sz="2000" b="1" kern="1200">
                <a:solidFill>
                  <a:schemeClr val="tx1"/>
                </a:solidFill>
                <a:latin typeface="+mn-lt"/>
                <a:ea typeface="+mn-ea"/>
                <a:cs typeface="+mn-cs"/>
              </a:defRPr>
            </a:lvl1pPr>
            <a:lvl2pPr marL="0" indent="0" algn="l" defTabSz="1088449"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79946" indent="-179946" algn="l" defTabSz="1088449"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59892" indent="-179946" algn="l" defTabSz="1088449"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39838" indent="-179946" algn="l" defTabSz="1088449"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3236"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460"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685"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10" indent="-272112" algn="l" defTabSz="1088449"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lvl="2" indent="0">
              <a:spcBef>
                <a:spcPts val="1200"/>
              </a:spcBef>
              <a:buNone/>
            </a:pPr>
            <a:r>
              <a:rPr lang="en-US" sz="1600" b="1">
                <a:solidFill>
                  <a:schemeClr val="accent1"/>
                </a:solidFill>
              </a:rPr>
              <a:t>Read audit logging</a:t>
            </a:r>
            <a:br>
              <a:rPr lang="en-US" sz="1600" b="1"/>
            </a:br>
            <a:r>
              <a:rPr lang="en-US" sz="1500">
                <a:solidFill>
                  <a:srgbClr val="000000"/>
                </a:solidFill>
                <a:cs typeface="Arial" panose="020B0604020202020204" pitchFamily="34" charset="0"/>
              </a:rPr>
              <a:t>Allows customers to log read access to sensitive data fields</a:t>
            </a:r>
            <a:endParaRPr lang="en-US" sz="1500"/>
          </a:p>
        </p:txBody>
      </p:sp>
      <p:cxnSp>
        <p:nvCxnSpPr>
          <p:cNvPr id="40" name="Straight Connector 39">
            <a:extLst>
              <a:ext uri="{FF2B5EF4-FFF2-40B4-BE49-F238E27FC236}">
                <a16:creationId xmlns:a16="http://schemas.microsoft.com/office/drawing/2014/main" id="{D7F8ED27-57DC-4D11-82FD-2043A657F7F9}"/>
              </a:ext>
            </a:extLst>
          </p:cNvPr>
          <p:cNvCxnSpPr>
            <a:cxnSpLocks/>
          </p:cNvCxnSpPr>
          <p:nvPr/>
        </p:nvCxnSpPr>
        <p:spPr>
          <a:xfrm flipH="1">
            <a:off x="5903174" y="4757542"/>
            <a:ext cx="21476" cy="1361120"/>
          </a:xfrm>
          <a:prstGeom prst="line">
            <a:avLst/>
          </a:prstGeom>
          <a:solidFill>
            <a:schemeClr val="bg1">
              <a:alpha val="80000"/>
            </a:schemeClr>
          </a:solidFill>
          <a:ln w="19050">
            <a:solidFill>
              <a:schemeClr val="accent1"/>
            </a:solidFill>
          </a:ln>
        </p:spPr>
      </p:cxnSp>
      <p:sp>
        <p:nvSpPr>
          <p:cNvPr id="48" name="Pie 12">
            <a:extLst>
              <a:ext uri="{FF2B5EF4-FFF2-40B4-BE49-F238E27FC236}">
                <a16:creationId xmlns:a16="http://schemas.microsoft.com/office/drawing/2014/main" id="{04563CB4-9DA4-4369-B50F-9970CC4FD2B9}"/>
              </a:ext>
            </a:extLst>
          </p:cNvPr>
          <p:cNvSpPr/>
          <p:nvPr/>
        </p:nvSpPr>
        <p:spPr>
          <a:xfrm>
            <a:off x="6010668" y="5482244"/>
            <a:ext cx="1169517" cy="373328"/>
          </a:xfrm>
          <a:prstGeom prst="rect">
            <a:avLst/>
          </a:prstGeom>
          <a:noFill/>
          <a:ln>
            <a:noFill/>
          </a:ln>
          <a:effectLst/>
        </p:spPr>
        <p:txBody>
          <a:bodyPr spcFirstLastPara="0" vert="horz" wrap="square" lIns="20310" tIns="20310" rIns="20310" bIns="20310" numCol="1" spcCol="1270" anchor="ctr" anchorCtr="0">
            <a:spAutoFit/>
          </a:bodyPr>
          <a:lstStyle/>
          <a:p>
            <a:pPr algn="ctr" defTabSz="710686">
              <a:lnSpc>
                <a:spcPct val="90000"/>
              </a:lnSpc>
              <a:spcBef>
                <a:spcPct val="0"/>
              </a:spcBef>
              <a:spcAft>
                <a:spcPct val="35000"/>
              </a:spcAft>
              <a:defRPr/>
            </a:pPr>
            <a:r>
              <a:rPr lang="en-US" sz="1200" b="1" kern="0" dirty="0">
                <a:solidFill>
                  <a:srgbClr val="000000"/>
                </a:solidFill>
                <a:latin typeface="Arial" pitchFamily="34" charset="0"/>
                <a:cs typeface="Arial" pitchFamily="34" charset="0"/>
              </a:rPr>
              <a:t>Read audit logging</a:t>
            </a:r>
          </a:p>
        </p:txBody>
      </p:sp>
      <p:pic>
        <p:nvPicPr>
          <p:cNvPr id="50" name="Picture 49">
            <a:extLst>
              <a:ext uri="{FF2B5EF4-FFF2-40B4-BE49-F238E27FC236}">
                <a16:creationId xmlns:a16="http://schemas.microsoft.com/office/drawing/2014/main" id="{F506877B-1364-4AFE-BB0F-9DFCC4254061}"/>
              </a:ext>
            </a:extLst>
          </p:cNvPr>
          <p:cNvPicPr>
            <a:picLocks noChangeAspect="1"/>
          </p:cNvPicPr>
          <p:nvPr/>
        </p:nvPicPr>
        <p:blipFill>
          <a:blip r:embed="rId9"/>
          <a:stretch>
            <a:fillRect/>
          </a:stretch>
        </p:blipFill>
        <p:spPr>
          <a:xfrm>
            <a:off x="6181640" y="4806270"/>
            <a:ext cx="709666" cy="709666"/>
          </a:xfrm>
          <a:prstGeom prst="rect">
            <a:avLst/>
          </a:prstGeom>
        </p:spPr>
      </p:pic>
    </p:spTree>
    <p:custDataLst>
      <p:tags r:id="rId1"/>
    </p:custDataLst>
    <p:extLst>
      <p:ext uri="{BB962C8B-B14F-4D97-AF65-F5344CB8AC3E}">
        <p14:creationId xmlns:p14="http://schemas.microsoft.com/office/powerpoint/2010/main" val="2541834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Data </a:t>
            </a:r>
            <a:r>
              <a:rPr lang="en-US" dirty="0">
                <a:solidFill>
                  <a:schemeClr val="accent1"/>
                </a:solidFill>
              </a:rPr>
              <a:t>Purge</a:t>
            </a:r>
            <a:endParaRPr lang="en-US" dirty="0"/>
          </a:p>
        </p:txBody>
      </p:sp>
      <p:pic>
        <p:nvPicPr>
          <p:cNvPr id="16" name="Illustration"/>
          <p:cNvPicPr>
            <a:picLocks noGrp="1" noChangeAspect="1"/>
          </p:cNvPicPr>
          <p:nvPr>
            <p:ph type="pic" sz="quarter" idx="12"/>
          </p:nvPr>
        </p:nvPicPr>
        <p:blipFill>
          <a:blip r:embed="rId2"/>
          <a:srcRect l="24" r="24"/>
          <a:stretch>
            <a:fillRect/>
          </a:stretch>
        </p:blipFill>
        <p:spPr>
          <a:prstGeom prst="rect">
            <a:avLst/>
          </a:prstGeom>
        </p:spPr>
      </p:pic>
    </p:spTree>
    <p:extLst>
      <p:ext uri="{BB962C8B-B14F-4D97-AF65-F5344CB8AC3E}">
        <p14:creationId xmlns:p14="http://schemas.microsoft.com/office/powerpoint/2010/main" val="158839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E3E3-BFDC-FD45-BB98-8795E31FCA97}"/>
              </a:ext>
            </a:extLst>
          </p:cNvPr>
          <p:cNvSpPr>
            <a:spLocks noGrp="1"/>
          </p:cNvSpPr>
          <p:nvPr>
            <p:ph type="title"/>
          </p:nvPr>
        </p:nvSpPr>
        <p:spPr>
          <a:xfrm>
            <a:off x="504001" y="504000"/>
            <a:ext cx="11186476" cy="677108"/>
          </a:xfrm>
        </p:spPr>
        <p:txBody>
          <a:bodyPr/>
          <a:lstStyle/>
          <a:p>
            <a:r>
              <a:rPr lang="en-US" dirty="0"/>
              <a:t>Data Purge</a:t>
            </a:r>
            <a:br>
              <a:rPr lang="en-US" dirty="0"/>
            </a:br>
            <a:r>
              <a:rPr lang="en-US" sz="2000" dirty="0">
                <a:solidFill>
                  <a:schemeClr val="accent1"/>
                </a:solidFill>
              </a:rPr>
              <a:t>Configure Country-Specific Retention Times</a:t>
            </a:r>
            <a:endParaRPr lang="en-US" dirty="0">
              <a:solidFill>
                <a:schemeClr val="accent1"/>
              </a:solidFill>
            </a:endParaRPr>
          </a:p>
        </p:txBody>
      </p:sp>
      <p:pic>
        <p:nvPicPr>
          <p:cNvPr id="10" name="Picture 9">
            <a:extLst>
              <a:ext uri="{FF2B5EF4-FFF2-40B4-BE49-F238E27FC236}">
                <a16:creationId xmlns:a16="http://schemas.microsoft.com/office/drawing/2014/main" id="{AFBE4677-574E-1C4D-8CC0-7252929B2EB5}"/>
              </a:ext>
            </a:extLst>
          </p:cNvPr>
          <p:cNvPicPr>
            <a:picLocks noChangeAspect="1"/>
          </p:cNvPicPr>
          <p:nvPr/>
        </p:nvPicPr>
        <p:blipFill>
          <a:blip r:embed="rId3"/>
          <a:stretch>
            <a:fillRect/>
          </a:stretch>
        </p:blipFill>
        <p:spPr>
          <a:xfrm>
            <a:off x="1680754" y="1775797"/>
            <a:ext cx="4197531" cy="2855798"/>
          </a:xfrm>
          <a:prstGeom prst="rect">
            <a:avLst/>
          </a:prstGeom>
        </p:spPr>
      </p:pic>
      <p:sp>
        <p:nvSpPr>
          <p:cNvPr id="11" name="TextBox 10">
            <a:extLst>
              <a:ext uri="{FF2B5EF4-FFF2-40B4-BE49-F238E27FC236}">
                <a16:creationId xmlns:a16="http://schemas.microsoft.com/office/drawing/2014/main" id="{379C99AE-A024-574C-A253-5511B4CCC4CF}"/>
              </a:ext>
            </a:extLst>
          </p:cNvPr>
          <p:cNvSpPr txBox="1"/>
          <p:nvPr/>
        </p:nvSpPr>
        <p:spPr>
          <a:xfrm>
            <a:off x="6975421" y="1686234"/>
            <a:ext cx="4595572" cy="2768707"/>
          </a:xfrm>
          <a:prstGeom prst="rect">
            <a:avLst/>
          </a:prstGeom>
          <a:noFill/>
        </p:spPr>
        <p:txBody>
          <a:bodyPr wrap="square" lIns="0" tIns="0" rIns="0" bIns="0" rtlCol="0">
            <a:spAutoFit/>
          </a:bodyPr>
          <a:lstStyle/>
          <a:p>
            <a:pPr marL="285750" indent="-285750" fontAlgn="base">
              <a:spcBef>
                <a:spcPct val="50000"/>
              </a:spcBef>
              <a:spcAft>
                <a:spcPct val="0"/>
              </a:spcAft>
              <a:buClr>
                <a:srgbClr val="F0AB00"/>
              </a:buClr>
              <a:buSzPct val="80000"/>
              <a:buFont typeface="Arial" panose="020B0604020202020204" pitchFamily="34" charset="0"/>
              <a:buChar char="•"/>
            </a:pPr>
            <a:r>
              <a:rPr lang="en-US" sz="1799" kern="0" dirty="0">
                <a:ea typeface="Arial Unicode MS" pitchFamily="34" charset="-128"/>
                <a:cs typeface="Arial Unicode MS" pitchFamily="34" charset="-128"/>
              </a:rPr>
              <a:t>Supports good business practices of removing personal data when it is no longer needed</a:t>
            </a:r>
          </a:p>
          <a:p>
            <a:pPr marL="285750" indent="-285750" fontAlgn="base">
              <a:spcBef>
                <a:spcPct val="50000"/>
              </a:spcBef>
              <a:spcAft>
                <a:spcPct val="0"/>
              </a:spcAft>
              <a:buClr>
                <a:srgbClr val="F0AB00"/>
              </a:buClr>
              <a:buSzPct val="80000"/>
              <a:buFont typeface="Arial" panose="020B0604020202020204" pitchFamily="34" charset="0"/>
              <a:buChar char="•"/>
            </a:pPr>
            <a:r>
              <a:rPr lang="en-US" sz="1799" kern="0" dirty="0">
                <a:ea typeface="Arial Unicode MS" pitchFamily="34" charset="-128"/>
                <a:cs typeface="Arial Unicode MS" pitchFamily="34" charset="-128"/>
              </a:rPr>
              <a:t>Allows you to define country-specific retention times that provide the boundaries for data purges</a:t>
            </a:r>
          </a:p>
          <a:p>
            <a:pPr marL="285750" indent="-285750" fontAlgn="base">
              <a:spcBef>
                <a:spcPct val="50000"/>
              </a:spcBef>
              <a:spcAft>
                <a:spcPct val="0"/>
              </a:spcAft>
              <a:buClr>
                <a:srgbClr val="F0AB00"/>
              </a:buClr>
              <a:buSzPct val="80000"/>
              <a:buFont typeface="Arial" panose="020B0604020202020204" pitchFamily="34" charset="0"/>
              <a:buChar char="•"/>
            </a:pPr>
            <a:r>
              <a:rPr lang="en-US" sz="1799" kern="0" dirty="0">
                <a:ea typeface="Arial Unicode MS" pitchFamily="34" charset="-128"/>
                <a:cs typeface="Arial Unicode MS" pitchFamily="34" charset="-128"/>
              </a:rPr>
              <a:t>Note that when you purge data you permanently delete the data and it cannot be retrieved later.</a:t>
            </a:r>
          </a:p>
        </p:txBody>
      </p:sp>
      <p:pic>
        <p:nvPicPr>
          <p:cNvPr id="6" name="Picture 5" descr="laptop.png">
            <a:extLst>
              <a:ext uri="{FF2B5EF4-FFF2-40B4-BE49-F238E27FC236}">
                <a16:creationId xmlns:a16="http://schemas.microsoft.com/office/drawing/2014/main" id="{F721716F-5F28-3D40-ADB4-2BE18829B1B9}"/>
              </a:ext>
            </a:extLst>
          </p:cNvPr>
          <p:cNvPicPr>
            <a:picLocks noChangeAspect="1"/>
          </p:cNvPicPr>
          <p:nvPr/>
        </p:nvPicPr>
        <p:blipFill rotWithShape="1">
          <a:blip r:embed="rId4">
            <a:extLst>
              <a:ext uri="{28A0092B-C50C-407E-A947-70E740481C1C}">
                <a14:useLocalDpi xmlns:a14="http://schemas.microsoft.com/office/drawing/2010/main" val="0"/>
              </a:ext>
            </a:extLst>
          </a:blip>
          <a:srcRect r="-709"/>
          <a:stretch/>
        </p:blipFill>
        <p:spPr bwMode="gray">
          <a:xfrm>
            <a:off x="789682" y="1531310"/>
            <a:ext cx="6024782" cy="3691967"/>
          </a:xfrm>
          <a:prstGeom prst="rect">
            <a:avLst/>
          </a:prstGeom>
        </p:spPr>
      </p:pic>
    </p:spTree>
    <p:extLst>
      <p:ext uri="{BB962C8B-B14F-4D97-AF65-F5344CB8AC3E}">
        <p14:creationId xmlns:p14="http://schemas.microsoft.com/office/powerpoint/2010/main" val="57124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E3E3-BFDC-FD45-BB98-8795E31FCA97}"/>
              </a:ext>
            </a:extLst>
          </p:cNvPr>
          <p:cNvSpPr>
            <a:spLocks noGrp="1"/>
          </p:cNvSpPr>
          <p:nvPr>
            <p:ph type="title"/>
          </p:nvPr>
        </p:nvSpPr>
        <p:spPr/>
        <p:txBody>
          <a:bodyPr/>
          <a:lstStyle/>
          <a:p>
            <a:r>
              <a:rPr lang="en-US" dirty="0"/>
              <a:t>Create and Schedule Data Purge Request</a:t>
            </a:r>
          </a:p>
        </p:txBody>
      </p:sp>
      <p:pic>
        <p:nvPicPr>
          <p:cNvPr id="5" name="Picture 4">
            <a:extLst>
              <a:ext uri="{FF2B5EF4-FFF2-40B4-BE49-F238E27FC236}">
                <a16:creationId xmlns:a16="http://schemas.microsoft.com/office/drawing/2014/main" id="{15185B96-9E69-3D4B-80C1-DE5B5F35AFFF}"/>
              </a:ext>
            </a:extLst>
          </p:cNvPr>
          <p:cNvPicPr>
            <a:picLocks noChangeAspect="1"/>
          </p:cNvPicPr>
          <p:nvPr/>
        </p:nvPicPr>
        <p:blipFill>
          <a:blip r:embed="rId3"/>
          <a:stretch>
            <a:fillRect/>
          </a:stretch>
        </p:blipFill>
        <p:spPr>
          <a:xfrm>
            <a:off x="1667660" y="1750422"/>
            <a:ext cx="4268826" cy="2823207"/>
          </a:xfrm>
          <a:prstGeom prst="rect">
            <a:avLst/>
          </a:prstGeom>
        </p:spPr>
      </p:pic>
      <p:sp>
        <p:nvSpPr>
          <p:cNvPr id="6" name="TextBox 5">
            <a:extLst>
              <a:ext uri="{FF2B5EF4-FFF2-40B4-BE49-F238E27FC236}">
                <a16:creationId xmlns:a16="http://schemas.microsoft.com/office/drawing/2014/main" id="{6513F547-4F7B-634A-BD75-F5C3C8B39C21}"/>
              </a:ext>
            </a:extLst>
          </p:cNvPr>
          <p:cNvSpPr txBox="1"/>
          <p:nvPr/>
        </p:nvSpPr>
        <p:spPr>
          <a:xfrm>
            <a:off x="7062879" y="1685914"/>
            <a:ext cx="4181341" cy="4292072"/>
          </a:xfrm>
          <a:prstGeom prst="rect">
            <a:avLst/>
          </a:prstGeom>
          <a:noFill/>
        </p:spPr>
        <p:txBody>
          <a:bodyPr wrap="square" lIns="0" tIns="0" rIns="0" bIns="0" rtlCol="0">
            <a:spAutoFit/>
          </a:bodyPr>
          <a:lstStyle/>
          <a:p>
            <a:pPr marL="285750" indent="-285750" fontAlgn="base">
              <a:spcBef>
                <a:spcPct val="50000"/>
              </a:spcBef>
              <a:spcAft>
                <a:spcPct val="0"/>
              </a:spcAft>
              <a:buClr>
                <a:srgbClr val="F0AB00"/>
              </a:buClr>
              <a:buSzPct val="80000"/>
              <a:buFont typeface="Arial" panose="020B0604020202020204" pitchFamily="34" charset="0"/>
              <a:buChar char="•"/>
            </a:pPr>
            <a:r>
              <a:rPr lang="en-US" sz="1799" kern="0" dirty="0">
                <a:ea typeface="Arial Unicode MS" pitchFamily="34" charset="-128"/>
                <a:cs typeface="Arial Unicode MS" pitchFamily="34" charset="-128"/>
              </a:rPr>
              <a:t>Restrict access to who can create and approve purge requests</a:t>
            </a:r>
          </a:p>
          <a:p>
            <a:pPr marL="285750" indent="-285750" fontAlgn="base">
              <a:spcBef>
                <a:spcPct val="50000"/>
              </a:spcBef>
              <a:spcAft>
                <a:spcPct val="0"/>
              </a:spcAft>
              <a:buClr>
                <a:srgbClr val="F0AB00"/>
              </a:buClr>
              <a:buSzPct val="80000"/>
              <a:buFont typeface="Arial" panose="020B0604020202020204" pitchFamily="34" charset="0"/>
              <a:buChar char="•"/>
            </a:pPr>
            <a:r>
              <a:rPr lang="en-US" sz="1799" kern="0" dirty="0">
                <a:ea typeface="Arial Unicode MS" pitchFamily="34" charset="-128"/>
                <a:cs typeface="Arial Unicode MS" pitchFamily="34" charset="-128"/>
              </a:rPr>
              <a:t>Schedule report or launch immediately following approval</a:t>
            </a:r>
          </a:p>
          <a:p>
            <a:pPr marL="285750" indent="-285750" fontAlgn="base">
              <a:spcBef>
                <a:spcPct val="50000"/>
              </a:spcBef>
              <a:spcAft>
                <a:spcPct val="0"/>
              </a:spcAft>
              <a:buClr>
                <a:srgbClr val="F0AB00"/>
              </a:buClr>
              <a:buSzPct val="80000"/>
              <a:buFont typeface="Arial" panose="020B0604020202020204" pitchFamily="34" charset="0"/>
              <a:buChar char="•"/>
            </a:pPr>
            <a:r>
              <a:rPr lang="en-US" sz="1799" kern="0" dirty="0">
                <a:ea typeface="Arial Unicode MS" pitchFamily="34" charset="-128"/>
                <a:cs typeface="Arial Unicode MS" pitchFamily="34" charset="-128"/>
              </a:rPr>
              <a:t>Approvers receive a preview report to help determine whether to approve or decline the request</a:t>
            </a:r>
          </a:p>
          <a:p>
            <a:pPr marL="285750" indent="-285750" fontAlgn="base">
              <a:spcBef>
                <a:spcPct val="50000"/>
              </a:spcBef>
              <a:spcAft>
                <a:spcPct val="0"/>
              </a:spcAft>
              <a:buClr>
                <a:srgbClr val="F0AB00"/>
              </a:buClr>
              <a:buSzPct val="80000"/>
              <a:buFont typeface="Arial" panose="020B0604020202020204" pitchFamily="34" charset="0"/>
              <a:buChar char="•"/>
            </a:pPr>
            <a:r>
              <a:rPr lang="en-US" sz="1800" dirty="0"/>
              <a:t>When the purge job completes, requestors and approvers can use the final purge report to confirm the successful purge of each record</a:t>
            </a:r>
            <a:endParaRPr lang="en-US" sz="1799"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799"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799" kern="0" dirty="0">
              <a:ea typeface="Arial Unicode MS" pitchFamily="34" charset="-128"/>
              <a:cs typeface="Arial Unicode MS" pitchFamily="34" charset="-128"/>
            </a:endParaRPr>
          </a:p>
        </p:txBody>
      </p:sp>
      <p:pic>
        <p:nvPicPr>
          <p:cNvPr id="7" name="Picture 6" descr="laptop.png">
            <a:extLst>
              <a:ext uri="{FF2B5EF4-FFF2-40B4-BE49-F238E27FC236}">
                <a16:creationId xmlns:a16="http://schemas.microsoft.com/office/drawing/2014/main" id="{02821F63-0698-4A46-B12F-A1BF455AC3FA}"/>
              </a:ext>
            </a:extLst>
          </p:cNvPr>
          <p:cNvPicPr>
            <a:picLocks noChangeAspect="1"/>
          </p:cNvPicPr>
          <p:nvPr/>
        </p:nvPicPr>
        <p:blipFill rotWithShape="1">
          <a:blip r:embed="rId4">
            <a:extLst>
              <a:ext uri="{28A0092B-C50C-407E-A947-70E740481C1C}">
                <a14:useLocalDpi xmlns:a14="http://schemas.microsoft.com/office/drawing/2010/main" val="0"/>
              </a:ext>
            </a:extLst>
          </a:blip>
          <a:srcRect r="-709"/>
          <a:stretch/>
        </p:blipFill>
        <p:spPr bwMode="gray">
          <a:xfrm>
            <a:off x="789682" y="1531310"/>
            <a:ext cx="6024782" cy="3691967"/>
          </a:xfrm>
          <a:prstGeom prst="rect">
            <a:avLst/>
          </a:prstGeom>
        </p:spPr>
      </p:pic>
    </p:spTree>
    <p:extLst>
      <p:ext uri="{BB962C8B-B14F-4D97-AF65-F5344CB8AC3E}">
        <p14:creationId xmlns:p14="http://schemas.microsoft.com/office/powerpoint/2010/main" val="258673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Data </a:t>
            </a:r>
            <a:r>
              <a:rPr lang="en-US" dirty="0">
                <a:solidFill>
                  <a:schemeClr val="accent1"/>
                </a:solidFill>
              </a:rPr>
              <a:t>Blocking</a:t>
            </a:r>
            <a:endParaRPr lang="en-US" dirty="0"/>
          </a:p>
        </p:txBody>
      </p:sp>
      <p:pic>
        <p:nvPicPr>
          <p:cNvPr id="16" name="Illustration"/>
          <p:cNvPicPr>
            <a:picLocks noGrp="1" noChangeAspect="1"/>
          </p:cNvPicPr>
          <p:nvPr>
            <p:ph type="pic" sz="quarter" idx="12"/>
          </p:nvPr>
        </p:nvPicPr>
        <p:blipFill>
          <a:blip r:embed="rId2"/>
          <a:srcRect l="24" r="24"/>
          <a:stretch>
            <a:fillRect/>
          </a:stretch>
        </p:blipFill>
        <p:spPr>
          <a:prstGeom prst="rect">
            <a:avLst/>
          </a:prstGeom>
        </p:spPr>
      </p:pic>
    </p:spTree>
    <p:extLst>
      <p:ext uri="{BB962C8B-B14F-4D97-AF65-F5344CB8AC3E}">
        <p14:creationId xmlns:p14="http://schemas.microsoft.com/office/powerpoint/2010/main" val="306786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39" y="504644"/>
            <a:ext cx="11180975" cy="369332"/>
          </a:xfrm>
        </p:spPr>
        <p:txBody>
          <a:bodyPr/>
          <a:lstStyle/>
          <a:p>
            <a:r>
              <a:rPr lang="en-US" dirty="0"/>
              <a:t>Data Blocking</a:t>
            </a:r>
            <a:endParaRPr lang="en-US" sz="1400" dirty="0"/>
          </a:p>
        </p:txBody>
      </p:sp>
      <p:sp>
        <p:nvSpPr>
          <p:cNvPr id="4" name="Text Placeholder 3"/>
          <p:cNvSpPr>
            <a:spLocks noGrp="1"/>
          </p:cNvSpPr>
          <p:nvPr>
            <p:ph type="body" sz="quarter" idx="11"/>
          </p:nvPr>
        </p:nvSpPr>
        <p:spPr>
          <a:xfrm>
            <a:off x="326838" y="1488008"/>
            <a:ext cx="7194424" cy="4390857"/>
          </a:xfrm>
        </p:spPr>
        <p:txBody>
          <a:bodyPr>
            <a:normAutofit/>
          </a:bodyPr>
          <a:lstStyle/>
          <a:p>
            <a:pPr marL="285750" lvl="3" indent="-285750" defTabSz="1088776" fontAlgn="base">
              <a:spcBef>
                <a:spcPct val="50000"/>
              </a:spcBef>
              <a:spcAft>
                <a:spcPct val="0"/>
              </a:spcAft>
              <a:buClr>
                <a:srgbClr val="F0AB00"/>
              </a:buClr>
              <a:buSzPct val="80000"/>
              <a:buFont typeface="Arial" panose="020B0604020202020204" pitchFamily="34" charset="0"/>
              <a:buChar char="•"/>
            </a:pPr>
            <a:r>
              <a:rPr lang="en-US" sz="2000" kern="0" dirty="0">
                <a:latin typeface="Arial"/>
                <a:ea typeface="Arial Unicode MS" pitchFamily="34" charset="-128"/>
                <a:cs typeface="Arial Unicode MS" pitchFamily="34" charset="-128"/>
              </a:rPr>
              <a:t>Data privacy best practice is to limit access to personal data to those who need to see it. Different roles may have a different need-to-know requirement</a:t>
            </a:r>
          </a:p>
          <a:p>
            <a:pPr marL="285750" lvl="3" indent="-285750" defTabSz="1088776" fontAlgn="base">
              <a:spcBef>
                <a:spcPct val="50000"/>
              </a:spcBef>
              <a:spcAft>
                <a:spcPct val="0"/>
              </a:spcAft>
              <a:buClr>
                <a:srgbClr val="F0AB00"/>
              </a:buClr>
              <a:buSzPct val="80000"/>
              <a:buFont typeface="Arial" panose="020B0604020202020204" pitchFamily="34" charset="0"/>
              <a:buChar char="•"/>
            </a:pPr>
            <a:r>
              <a:rPr lang="en-US" sz="2000" kern="0" dirty="0">
                <a:latin typeface="Arial"/>
                <a:ea typeface="Arial Unicode MS" pitchFamily="34" charset="-128"/>
                <a:cs typeface="Arial Unicode MS" pitchFamily="34" charset="-128"/>
              </a:rPr>
              <a:t>Data blocking allows you to restrict access to historical, personal data that is within a retention period and therefore still in the system</a:t>
            </a:r>
          </a:p>
          <a:p>
            <a:pPr marL="285750" lvl="3" indent="-285750" defTabSz="1088776" fontAlgn="base">
              <a:spcBef>
                <a:spcPct val="50000"/>
              </a:spcBef>
              <a:spcAft>
                <a:spcPct val="0"/>
              </a:spcAft>
              <a:buClr>
                <a:srgbClr val="F0AB00"/>
              </a:buClr>
              <a:buSzPct val="80000"/>
              <a:buFont typeface="Arial" panose="020B0604020202020204" pitchFamily="34" charset="0"/>
              <a:buChar char="•"/>
            </a:pPr>
            <a:r>
              <a:rPr lang="en-US" sz="2000" kern="0" dirty="0">
                <a:latin typeface="Arial"/>
                <a:ea typeface="Arial Unicode MS" pitchFamily="34" charset="-128"/>
                <a:cs typeface="Arial Unicode MS" pitchFamily="34" charset="-128"/>
              </a:rPr>
              <a:t>You can grant one role access to the data, while blocking access for another role</a:t>
            </a:r>
            <a:endParaRPr lang="en-US" sz="1400" dirty="0">
              <a:solidFill>
                <a:srgbClr val="000000"/>
              </a:solidFill>
            </a:endParaRPr>
          </a:p>
          <a:p>
            <a:pPr marL="285750" lvl="3" indent="-285750" defTabSz="1088776" fontAlgn="base">
              <a:spcBef>
                <a:spcPct val="50000"/>
              </a:spcBef>
              <a:spcAft>
                <a:spcPct val="0"/>
              </a:spcAft>
              <a:buClr>
                <a:srgbClr val="F0AB00"/>
              </a:buClr>
              <a:buSzPct val="80000"/>
              <a:buFont typeface="Arial" panose="020B0604020202020204" pitchFamily="34" charset="0"/>
              <a:buChar char="•"/>
            </a:pPr>
            <a:r>
              <a:rPr lang="en-US" sz="2000" kern="0" dirty="0">
                <a:latin typeface="Arial"/>
                <a:ea typeface="Arial Unicode MS" pitchFamily="34" charset="-128"/>
                <a:cs typeface="Arial Unicode MS" pitchFamily="34" charset="-128"/>
              </a:rPr>
              <a:t>Data Blocking is supported in Employee Central and Reporting. In other modules, all roles need access to all historical data</a:t>
            </a:r>
          </a:p>
          <a:p>
            <a:pPr marL="0" lvl="2" indent="0" algn="ctr">
              <a:buNone/>
            </a:pPr>
            <a:endParaRPr lang="en-US" sz="1400" dirty="0"/>
          </a:p>
          <a:p>
            <a:endParaRPr lang="en-US" dirty="0"/>
          </a:p>
        </p:txBody>
      </p:sp>
      <p:pic>
        <p:nvPicPr>
          <p:cNvPr id="5" name="Picture 4">
            <a:extLst>
              <a:ext uri="{FF2B5EF4-FFF2-40B4-BE49-F238E27FC236}">
                <a16:creationId xmlns:a16="http://schemas.microsoft.com/office/drawing/2014/main" id="{9577EDD5-3116-B741-949A-DE95F9A676EF}"/>
              </a:ext>
            </a:extLst>
          </p:cNvPr>
          <p:cNvPicPr>
            <a:picLocks noChangeAspect="1"/>
          </p:cNvPicPr>
          <p:nvPr/>
        </p:nvPicPr>
        <p:blipFill>
          <a:blip r:embed="rId3"/>
          <a:stretch>
            <a:fillRect/>
          </a:stretch>
        </p:blipFill>
        <p:spPr>
          <a:xfrm>
            <a:off x="8620025" y="1706132"/>
            <a:ext cx="2505260" cy="2505260"/>
          </a:xfrm>
          <a:prstGeom prst="rect">
            <a:avLst/>
          </a:prstGeom>
        </p:spPr>
      </p:pic>
    </p:spTree>
    <p:extLst>
      <p:ext uri="{BB962C8B-B14F-4D97-AF65-F5344CB8AC3E}">
        <p14:creationId xmlns:p14="http://schemas.microsoft.com/office/powerpoint/2010/main" val="234968972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a:extLst>
              <a:ext uri="{FF2B5EF4-FFF2-40B4-BE49-F238E27FC236}">
                <a16:creationId xmlns:a16="http://schemas.microsoft.com/office/drawing/2014/main" id="{D767A9E5-472D-794C-8E16-CB446FC5BD53}"/>
              </a:ext>
            </a:extLst>
          </p:cNvPr>
          <p:cNvSpPr/>
          <p:nvPr/>
        </p:nvSpPr>
        <p:spPr bwMode="gray">
          <a:xfrm>
            <a:off x="878913" y="4209884"/>
            <a:ext cx="9766862" cy="563739"/>
          </a:xfrm>
          <a:prstGeom prst="rightArrow">
            <a:avLst/>
          </a:prstGeom>
          <a:solidFill>
            <a:schemeClr val="tx2"/>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2400" kern="0" dirty="0">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a:t>Data Blocking – Concepts </a:t>
            </a:r>
          </a:p>
        </p:txBody>
      </p:sp>
      <p:sp>
        <p:nvSpPr>
          <p:cNvPr id="3" name="Chevron 3"/>
          <p:cNvSpPr>
            <a:spLocks noChangeArrowheads="1"/>
          </p:cNvSpPr>
          <p:nvPr/>
        </p:nvSpPr>
        <p:spPr bwMode="gray">
          <a:xfrm flipH="1">
            <a:off x="5233578" y="3012363"/>
            <a:ext cx="4144759" cy="410960"/>
          </a:xfrm>
          <a:prstGeom prst="chevron">
            <a:avLst>
              <a:gd name="adj" fmla="val 0"/>
            </a:avLst>
          </a:prstGeom>
          <a:solidFill>
            <a:srgbClr val="92D050"/>
          </a:solidFill>
          <a:ln w="12700">
            <a:solidFill>
              <a:srgbClr val="000000"/>
            </a:solidFill>
            <a:miter lim="800000"/>
            <a:headEnd/>
            <a:tailEnd/>
          </a:ln>
        </p:spPr>
        <p:txBody>
          <a:bodyPr vert="horz" wrap="square" lIns="89944" tIns="71955" rIns="89944" bIns="71955" numCol="1" anchor="ctr" anchorCtr="0" compatLnSpc="1">
            <a:prstTxWarp prst="textNoShape">
              <a:avLst/>
            </a:prstTxWarp>
          </a:bodyPr>
          <a:lstStyle/>
          <a:p>
            <a:pPr algn="ctr" defTabSz="913943" eaLnBrk="0" fontAlgn="base" hangingPunct="0">
              <a:spcBef>
                <a:spcPct val="0"/>
              </a:spcBef>
              <a:spcAft>
                <a:spcPct val="0"/>
              </a:spcAft>
            </a:pPr>
            <a:r>
              <a:rPr lang="en-US" altLang="de-DE" sz="1600" b="1" dirty="0">
                <a:solidFill>
                  <a:srgbClr val="000000"/>
                </a:solidFill>
                <a:latin typeface="Arial" panose="020B0604020202020204" pitchFamily="34" charset="0"/>
                <a:ea typeface="Arial Unicode MS" panose="020B0604020202020204" pitchFamily="34" charset="-128"/>
                <a:cs typeface="Arial" panose="020B0604020202020204" pitchFamily="34" charset="0"/>
              </a:rPr>
              <a:t>Data usage for Role B</a:t>
            </a:r>
            <a:endParaRPr lang="en-US" altLang="de-DE" sz="2400" dirty="0">
              <a:latin typeface="Arial" panose="020B0604020202020204" pitchFamily="34" charset="0"/>
            </a:endParaRPr>
          </a:p>
        </p:txBody>
      </p:sp>
      <p:sp>
        <p:nvSpPr>
          <p:cNvPr id="4" name="Chevron 4"/>
          <p:cNvSpPr>
            <a:spLocks noChangeArrowheads="1"/>
          </p:cNvSpPr>
          <p:nvPr/>
        </p:nvSpPr>
        <p:spPr bwMode="gray">
          <a:xfrm flipH="1">
            <a:off x="2716975" y="2223943"/>
            <a:ext cx="3986215" cy="413100"/>
          </a:xfrm>
          <a:prstGeom prst="chevron">
            <a:avLst>
              <a:gd name="adj" fmla="val 0"/>
            </a:avLst>
          </a:prstGeom>
          <a:solidFill>
            <a:srgbClr val="FFC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89944" tIns="71955" rIns="89944" bIns="71955" numCol="1" anchor="ctr" anchorCtr="0" compatLnSpc="1">
            <a:prstTxWarp prst="textNoShape">
              <a:avLst/>
            </a:prstTxWarp>
          </a:bodyPr>
          <a:lstStyle/>
          <a:p>
            <a:pPr algn="ctr" defTabSz="913943" eaLnBrk="0" fontAlgn="base" hangingPunct="0">
              <a:spcBef>
                <a:spcPct val="0"/>
              </a:spcBef>
              <a:spcAft>
                <a:spcPct val="0"/>
              </a:spcAft>
            </a:pPr>
            <a:r>
              <a:rPr lang="en-US" altLang="de-DE" sz="1600" b="1" dirty="0">
                <a:solidFill>
                  <a:srgbClr val="000000"/>
                </a:solidFill>
                <a:latin typeface="Arial" panose="020B0604020202020204" pitchFamily="34" charset="0"/>
                <a:ea typeface="Arial Unicode MS" panose="020B0604020202020204" pitchFamily="34" charset="-128"/>
                <a:cs typeface="Arial" panose="020B0604020202020204" pitchFamily="34" charset="0"/>
              </a:rPr>
              <a:t>Blocking for Role A</a:t>
            </a:r>
            <a:endParaRPr lang="en-US" altLang="de-DE" sz="1600" dirty="0">
              <a:latin typeface="Arial" panose="020B0604020202020204" pitchFamily="34" charset="0"/>
            </a:endParaRPr>
          </a:p>
        </p:txBody>
      </p:sp>
      <p:sp>
        <p:nvSpPr>
          <p:cNvPr id="12" name="Chevron 5"/>
          <p:cNvSpPr>
            <a:spLocks noChangeArrowheads="1"/>
          </p:cNvSpPr>
          <p:nvPr/>
        </p:nvSpPr>
        <p:spPr bwMode="gray">
          <a:xfrm flipH="1">
            <a:off x="728789" y="1596199"/>
            <a:ext cx="1978420" cy="271122"/>
          </a:xfrm>
          <a:prstGeom prst="chevron">
            <a:avLst>
              <a:gd name="adj" fmla="val 0"/>
            </a:avLst>
          </a:prstGeom>
          <a:solidFill>
            <a:srgbClr val="C00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89944" tIns="71955" rIns="89944" bIns="71955" numCol="1" anchor="ctr" anchorCtr="0" compatLnSpc="1">
            <a:prstTxWarp prst="textNoShape">
              <a:avLst/>
            </a:prstTxWarp>
          </a:bodyPr>
          <a:lstStyle/>
          <a:p>
            <a:pPr algn="ctr" defTabSz="913943" eaLnBrk="0" fontAlgn="base" hangingPunct="0">
              <a:spcBef>
                <a:spcPct val="0"/>
              </a:spcBef>
              <a:spcAft>
                <a:spcPct val="0"/>
              </a:spcAft>
            </a:pPr>
            <a:r>
              <a:rPr lang="en-US" altLang="de-DE" sz="1600" b="1" dirty="0">
                <a:solidFill>
                  <a:srgbClr val="FFFFFF"/>
                </a:solidFill>
                <a:latin typeface="Arial" panose="020B0604020202020204" pitchFamily="34" charset="0"/>
                <a:ea typeface="Arial Unicode MS" panose="020B0604020202020204" pitchFamily="34" charset="-128"/>
                <a:cs typeface="Arial" panose="020B0604020202020204" pitchFamily="34" charset="0"/>
              </a:rPr>
              <a:t>Data Purge</a:t>
            </a:r>
            <a:endParaRPr lang="en-US" altLang="de-DE" sz="2400" dirty="0">
              <a:latin typeface="Arial" panose="020B0604020202020204" pitchFamily="34" charset="0"/>
            </a:endParaRPr>
          </a:p>
        </p:txBody>
      </p:sp>
      <p:sp>
        <p:nvSpPr>
          <p:cNvPr id="16" name="AutoShape 4"/>
          <p:cNvSpPr>
            <a:spLocks noChangeArrowheads="1"/>
          </p:cNvSpPr>
          <p:nvPr/>
        </p:nvSpPr>
        <p:spPr bwMode="gray">
          <a:xfrm flipH="1">
            <a:off x="2716976" y="3012362"/>
            <a:ext cx="2509514" cy="410960"/>
          </a:xfrm>
          <a:prstGeom prst="chevron">
            <a:avLst>
              <a:gd name="adj" fmla="val 0"/>
            </a:avLst>
          </a:prstGeom>
          <a:solidFill>
            <a:srgbClr val="FFC0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89944" tIns="71955" rIns="89944" bIns="71955" numCol="1" anchor="ctr" anchorCtr="0" compatLnSpc="1">
            <a:prstTxWarp prst="textNoShape">
              <a:avLst/>
            </a:prstTxWarp>
          </a:bodyPr>
          <a:lstStyle/>
          <a:p>
            <a:pPr algn="ctr" defTabSz="913943" eaLnBrk="0" fontAlgn="base" hangingPunct="0">
              <a:spcBef>
                <a:spcPct val="0"/>
              </a:spcBef>
              <a:spcAft>
                <a:spcPct val="0"/>
              </a:spcAft>
            </a:pPr>
            <a:r>
              <a:rPr lang="en-US" altLang="de-DE" sz="1600" b="1" dirty="0">
                <a:solidFill>
                  <a:srgbClr val="000000"/>
                </a:solidFill>
                <a:latin typeface="Arial" panose="020B0604020202020204" pitchFamily="34" charset="0"/>
                <a:ea typeface="Arial Unicode MS" panose="020B0604020202020204" pitchFamily="34" charset="-128"/>
                <a:cs typeface="Arial" panose="020B0604020202020204" pitchFamily="34" charset="0"/>
              </a:rPr>
              <a:t>Blocking for Role B</a:t>
            </a:r>
            <a:endParaRPr lang="en-US" altLang="de-DE" sz="1600" dirty="0">
              <a:latin typeface="Arial" panose="020B0604020202020204" pitchFamily="34" charset="0"/>
            </a:endParaRPr>
          </a:p>
        </p:txBody>
      </p:sp>
      <p:sp>
        <p:nvSpPr>
          <p:cNvPr id="20" name="Rectangle 12"/>
          <p:cNvSpPr>
            <a:spLocks noChangeArrowheads="1"/>
          </p:cNvSpPr>
          <p:nvPr/>
        </p:nvSpPr>
        <p:spPr bwMode="auto">
          <a:xfrm>
            <a:off x="2864101" y="1614003"/>
            <a:ext cx="1845234" cy="233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662" tIns="913662" rIns="913662" bIns="913662" numCol="1" anchor="ctr" anchorCtr="0" compatLnSpc="1">
            <a:prstTxWarp prst="textNoShape">
              <a:avLst/>
            </a:prstTxWarp>
            <a:spAutoFit/>
          </a:bodyPr>
          <a:lstStyle/>
          <a:p>
            <a:endParaRPr lang="de-DE" sz="3200" dirty="0"/>
          </a:p>
        </p:txBody>
      </p:sp>
      <p:sp>
        <p:nvSpPr>
          <p:cNvPr id="21" name="Rectangle 14"/>
          <p:cNvSpPr>
            <a:spLocks noChangeArrowheads="1"/>
          </p:cNvSpPr>
          <p:nvPr/>
        </p:nvSpPr>
        <p:spPr bwMode="auto">
          <a:xfrm>
            <a:off x="2864101" y="2688191"/>
            <a:ext cx="369448" cy="64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74416" tIns="152277" rIns="91395" bIns="0" numCol="1" anchor="ctr" anchorCtr="0" compatLnSpc="1">
            <a:prstTxWarp prst="textNoShape">
              <a:avLst/>
            </a:prstTxWarp>
            <a:spAutoFit/>
          </a:bodyPr>
          <a:lstStyle/>
          <a:p>
            <a:endParaRPr lang="de-DE" sz="3200" dirty="0"/>
          </a:p>
        </p:txBody>
      </p:sp>
      <p:sp>
        <p:nvSpPr>
          <p:cNvPr id="22" name="Rectangle 16"/>
          <p:cNvSpPr>
            <a:spLocks noChangeArrowheads="1"/>
          </p:cNvSpPr>
          <p:nvPr/>
        </p:nvSpPr>
        <p:spPr bwMode="auto">
          <a:xfrm>
            <a:off x="2722334" y="3704765"/>
            <a:ext cx="6646444" cy="58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5" tIns="45697" rIns="91395" bIns="45697" numCol="1" anchor="ctr" anchorCtr="0" compatLnSpc="1">
            <a:prstTxWarp prst="textNoShape">
              <a:avLst/>
            </a:prstTxWarp>
            <a:spAutoFit/>
          </a:bodyPr>
          <a:lstStyle/>
          <a:p>
            <a:endParaRPr lang="de-DE" sz="3200" dirty="0"/>
          </a:p>
        </p:txBody>
      </p:sp>
      <p:sp>
        <p:nvSpPr>
          <p:cNvPr id="23" name="Rectangle 19"/>
          <p:cNvSpPr>
            <a:spLocks noChangeArrowheads="1"/>
          </p:cNvSpPr>
          <p:nvPr/>
        </p:nvSpPr>
        <p:spPr bwMode="auto">
          <a:xfrm>
            <a:off x="2864101" y="2780485"/>
            <a:ext cx="184640" cy="46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95" tIns="45697" rIns="91395" bIns="45697" numCol="1" anchor="ctr" anchorCtr="0" compatLnSpc="1">
            <a:prstTxWarp prst="textNoShape">
              <a:avLst/>
            </a:prstTxWarp>
            <a:spAutoFit/>
          </a:bodyPr>
          <a:lstStyle/>
          <a:p>
            <a:pPr defTabSz="913943" eaLnBrk="0" fontAlgn="base" hangingPunct="0">
              <a:spcBef>
                <a:spcPct val="0"/>
              </a:spcBef>
              <a:spcAft>
                <a:spcPct val="0"/>
              </a:spcAft>
            </a:pPr>
            <a:endParaRPr lang="en-US" altLang="de-DE" sz="2400" dirty="0">
              <a:latin typeface="Arial" panose="020B0604020202020204" pitchFamily="34" charset="0"/>
            </a:endParaRPr>
          </a:p>
        </p:txBody>
      </p:sp>
      <p:sp>
        <p:nvSpPr>
          <p:cNvPr id="28" name="Chevron 3"/>
          <p:cNvSpPr>
            <a:spLocks noChangeArrowheads="1"/>
          </p:cNvSpPr>
          <p:nvPr/>
        </p:nvSpPr>
        <p:spPr bwMode="gray">
          <a:xfrm flipH="1">
            <a:off x="2722334" y="1596198"/>
            <a:ext cx="6647679" cy="271122"/>
          </a:xfrm>
          <a:prstGeom prst="chevron">
            <a:avLst>
              <a:gd name="adj" fmla="val 0"/>
            </a:avLst>
          </a:prstGeom>
          <a:solidFill>
            <a:srgbClr val="00B0F0"/>
          </a:solidFill>
          <a:ln w="12700">
            <a:solidFill>
              <a:srgbClr val="000000"/>
            </a:solidFill>
            <a:miter lim="800000"/>
            <a:headEnd/>
            <a:tailEnd/>
          </a:ln>
        </p:spPr>
        <p:txBody>
          <a:bodyPr vert="horz" wrap="square" lIns="89944" tIns="71955" rIns="89944" bIns="71955" numCol="1" anchor="ctr" anchorCtr="0" compatLnSpc="1">
            <a:prstTxWarp prst="textNoShape">
              <a:avLst/>
            </a:prstTxWarp>
          </a:bodyPr>
          <a:lstStyle/>
          <a:p>
            <a:pPr algn="ctr" defTabSz="913943" eaLnBrk="0" fontAlgn="base" hangingPunct="0">
              <a:spcBef>
                <a:spcPct val="0"/>
              </a:spcBef>
              <a:spcAft>
                <a:spcPct val="0"/>
              </a:spcAft>
            </a:pPr>
            <a:r>
              <a:rPr lang="en-US" altLang="de-DE" sz="1600" b="1" dirty="0">
                <a:solidFill>
                  <a:srgbClr val="000000"/>
                </a:solidFill>
                <a:latin typeface="Arial" panose="020B0604020202020204" pitchFamily="34" charset="0"/>
                <a:ea typeface="Arial Unicode MS" panose="020B0604020202020204" pitchFamily="34" charset="-128"/>
                <a:cs typeface="Arial" panose="020B0604020202020204" pitchFamily="34" charset="0"/>
              </a:rPr>
              <a:t>Retention Time</a:t>
            </a:r>
            <a:endParaRPr lang="en-US" altLang="de-DE" sz="2400" dirty="0">
              <a:latin typeface="Arial" panose="020B0604020202020204" pitchFamily="34" charset="0"/>
            </a:endParaRPr>
          </a:p>
        </p:txBody>
      </p:sp>
      <p:sp>
        <p:nvSpPr>
          <p:cNvPr id="29" name="Chevron 3"/>
          <p:cNvSpPr>
            <a:spLocks noChangeArrowheads="1"/>
          </p:cNvSpPr>
          <p:nvPr/>
        </p:nvSpPr>
        <p:spPr bwMode="gray">
          <a:xfrm flipH="1">
            <a:off x="6702879" y="2227970"/>
            <a:ext cx="2666347" cy="410960"/>
          </a:xfrm>
          <a:prstGeom prst="chevron">
            <a:avLst>
              <a:gd name="adj" fmla="val 0"/>
            </a:avLst>
          </a:prstGeom>
          <a:solidFill>
            <a:srgbClr val="92D050"/>
          </a:solidFill>
          <a:ln w="12700">
            <a:solidFill>
              <a:srgbClr val="000000"/>
            </a:solidFill>
            <a:miter lim="800000"/>
            <a:headEnd/>
            <a:tailEnd/>
          </a:ln>
        </p:spPr>
        <p:txBody>
          <a:bodyPr vert="horz" wrap="square" lIns="89944" tIns="71955" rIns="89944" bIns="71955" numCol="1" anchor="ctr" anchorCtr="0" compatLnSpc="1">
            <a:prstTxWarp prst="textNoShape">
              <a:avLst/>
            </a:prstTxWarp>
          </a:bodyPr>
          <a:lstStyle/>
          <a:p>
            <a:pPr algn="ctr" defTabSz="913943" eaLnBrk="0" fontAlgn="base" hangingPunct="0">
              <a:spcBef>
                <a:spcPct val="0"/>
              </a:spcBef>
              <a:spcAft>
                <a:spcPct val="0"/>
              </a:spcAft>
            </a:pPr>
            <a:r>
              <a:rPr lang="en-US" altLang="de-DE" sz="1600" b="1" dirty="0">
                <a:solidFill>
                  <a:srgbClr val="000000"/>
                </a:solidFill>
                <a:latin typeface="Arial" panose="020B0604020202020204" pitchFamily="34" charset="0"/>
                <a:ea typeface="Arial Unicode MS" panose="020B0604020202020204" pitchFamily="34" charset="-128"/>
                <a:cs typeface="Arial" panose="020B0604020202020204" pitchFamily="34" charset="0"/>
              </a:rPr>
              <a:t>Data usage for Role A</a:t>
            </a:r>
            <a:endParaRPr lang="en-US" altLang="de-DE" sz="2400" dirty="0">
              <a:latin typeface="Arial" panose="020B0604020202020204" pitchFamily="34" charset="0"/>
            </a:endParaRPr>
          </a:p>
        </p:txBody>
      </p:sp>
      <p:sp>
        <p:nvSpPr>
          <p:cNvPr id="18" name="Chevron 3"/>
          <p:cNvSpPr>
            <a:spLocks noChangeArrowheads="1"/>
          </p:cNvSpPr>
          <p:nvPr/>
        </p:nvSpPr>
        <p:spPr bwMode="gray">
          <a:xfrm flipH="1">
            <a:off x="2716975" y="3798641"/>
            <a:ext cx="6660125" cy="356624"/>
          </a:xfrm>
          <a:prstGeom prst="chevron">
            <a:avLst>
              <a:gd name="adj" fmla="val 0"/>
            </a:avLst>
          </a:prstGeom>
          <a:solidFill>
            <a:srgbClr val="92D050"/>
          </a:solidFill>
          <a:ln w="12700">
            <a:solidFill>
              <a:srgbClr val="000000"/>
            </a:solidFill>
            <a:miter lim="800000"/>
            <a:headEnd/>
            <a:tailEnd/>
          </a:ln>
        </p:spPr>
        <p:txBody>
          <a:bodyPr vert="horz" wrap="square" lIns="89944" tIns="71955" rIns="89944" bIns="71955" numCol="1" anchor="ctr" anchorCtr="0" compatLnSpc="1">
            <a:prstTxWarp prst="textNoShape">
              <a:avLst/>
            </a:prstTxWarp>
          </a:bodyPr>
          <a:lstStyle/>
          <a:p>
            <a:pPr algn="ctr" defTabSz="913943" eaLnBrk="0" fontAlgn="base" hangingPunct="0">
              <a:spcBef>
                <a:spcPct val="0"/>
              </a:spcBef>
              <a:spcAft>
                <a:spcPct val="0"/>
              </a:spcAft>
            </a:pPr>
            <a:r>
              <a:rPr lang="en-US" altLang="de-DE" sz="1600" b="1" dirty="0">
                <a:solidFill>
                  <a:srgbClr val="000000"/>
                </a:solidFill>
                <a:latin typeface="Arial" panose="020B0604020202020204" pitchFamily="34" charset="0"/>
                <a:ea typeface="Arial Unicode MS" panose="020B0604020202020204" pitchFamily="34" charset="-128"/>
                <a:cs typeface="Arial" panose="020B0604020202020204" pitchFamily="34" charset="0"/>
              </a:rPr>
              <a:t>Data usage for Role C (e.g. Auditor, Employee)</a:t>
            </a:r>
            <a:endParaRPr lang="en-US" altLang="de-DE" sz="2400" dirty="0">
              <a:latin typeface="Arial" panose="020B0604020202020204" pitchFamily="34" charset="0"/>
            </a:endParaRPr>
          </a:p>
        </p:txBody>
      </p:sp>
      <p:sp>
        <p:nvSpPr>
          <p:cNvPr id="5" name="TextBox 4"/>
          <p:cNvSpPr txBox="1"/>
          <p:nvPr/>
        </p:nvSpPr>
        <p:spPr>
          <a:xfrm>
            <a:off x="4505504" y="4362079"/>
            <a:ext cx="1697327" cy="30777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2000" b="1" kern="0" dirty="0">
                <a:ea typeface="Arial Unicode MS" pitchFamily="34" charset="-128"/>
                <a:cs typeface="Arial Unicode MS" pitchFamily="34" charset="-128"/>
              </a:rPr>
              <a:t>Time</a:t>
            </a:r>
          </a:p>
        </p:txBody>
      </p:sp>
      <p:sp>
        <p:nvSpPr>
          <p:cNvPr id="19" name="TextBox 18"/>
          <p:cNvSpPr txBox="1"/>
          <p:nvPr/>
        </p:nvSpPr>
        <p:spPr>
          <a:xfrm>
            <a:off x="9463280" y="4832981"/>
            <a:ext cx="926902" cy="30777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2000" kern="0" dirty="0">
                <a:ea typeface="Arial Unicode MS" pitchFamily="34" charset="-128"/>
                <a:cs typeface="Arial Unicode MS" pitchFamily="34" charset="-128"/>
              </a:rPr>
              <a:t>Today</a:t>
            </a:r>
          </a:p>
        </p:txBody>
      </p:sp>
      <p:cxnSp>
        <p:nvCxnSpPr>
          <p:cNvPr id="7" name="Straight Connector 6"/>
          <p:cNvCxnSpPr/>
          <p:nvPr/>
        </p:nvCxnSpPr>
        <p:spPr>
          <a:xfrm>
            <a:off x="9370014" y="1484878"/>
            <a:ext cx="7087" cy="2677198"/>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09890" y="1480723"/>
            <a:ext cx="7087" cy="2677198"/>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07580" y="4828240"/>
            <a:ext cx="3237821" cy="1046440"/>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2000" kern="0" dirty="0">
                <a:ea typeface="Arial Unicode MS" pitchFamily="34" charset="-128"/>
                <a:cs typeface="Arial Unicode MS" pitchFamily="34" charset="-128"/>
              </a:rPr>
              <a:t>Historical records</a:t>
            </a:r>
          </a:p>
          <a:p>
            <a:pPr marL="285750" indent="-285750" fontAlgn="base">
              <a:spcBef>
                <a:spcPct val="50000"/>
              </a:spcBef>
              <a:spcAft>
                <a:spcPct val="0"/>
              </a:spcAft>
              <a:buClr>
                <a:srgbClr val="F0AB00"/>
              </a:buClr>
              <a:buSzPct val="80000"/>
              <a:buFont typeface="Arial" panose="020B0604020202020204" pitchFamily="34" charset="0"/>
              <a:buChar char="•"/>
            </a:pPr>
            <a:r>
              <a:rPr lang="de-DE" sz="1600" kern="0" dirty="0">
                <a:ea typeface="Arial Unicode MS" pitchFamily="34" charset="-128"/>
                <a:cs typeface="Arial Unicode MS" pitchFamily="34" charset="-128"/>
              </a:rPr>
              <a:t>Start and End Date in the past</a:t>
            </a:r>
          </a:p>
          <a:p>
            <a:pPr marL="285750" indent="-285750" fontAlgn="base">
              <a:spcBef>
                <a:spcPct val="50000"/>
              </a:spcBef>
              <a:spcAft>
                <a:spcPct val="0"/>
              </a:spcAft>
              <a:buClr>
                <a:srgbClr val="F0AB00"/>
              </a:buClr>
              <a:buSzPct val="80000"/>
              <a:buFont typeface="Arial" panose="020B0604020202020204" pitchFamily="34" charset="0"/>
              <a:buChar char="•"/>
            </a:pPr>
            <a:r>
              <a:rPr lang="de-DE" sz="1600" kern="0" dirty="0">
                <a:ea typeface="Arial Unicode MS" pitchFamily="34" charset="-128"/>
                <a:cs typeface="Arial Unicode MS" pitchFamily="34" charset="-128"/>
              </a:rPr>
              <a:t>Reference Date in the past</a:t>
            </a:r>
            <a:endParaRPr lang="de-DE" sz="1400" kern="0" dirty="0">
              <a:ea typeface="Arial Unicode MS" pitchFamily="34" charset="-128"/>
              <a:cs typeface="Arial Unicode MS" pitchFamily="34" charset="-128"/>
            </a:endParaRPr>
          </a:p>
        </p:txBody>
      </p:sp>
      <p:cxnSp>
        <p:nvCxnSpPr>
          <p:cNvPr id="9" name="Straight Connector 8">
            <a:extLst>
              <a:ext uri="{FF2B5EF4-FFF2-40B4-BE49-F238E27FC236}">
                <a16:creationId xmlns:a16="http://schemas.microsoft.com/office/drawing/2014/main" id="{0DD08799-DABA-7B49-8211-00C41FF03B44}"/>
              </a:ext>
            </a:extLst>
          </p:cNvPr>
          <p:cNvCxnSpPr>
            <a:cxnSpLocks/>
          </p:cNvCxnSpPr>
          <p:nvPr/>
        </p:nvCxnSpPr>
        <p:spPr>
          <a:xfrm>
            <a:off x="9362025" y="1020303"/>
            <a:ext cx="42305" cy="5023311"/>
          </a:xfrm>
          <a:prstGeom prst="line">
            <a:avLst/>
          </a:prstGeom>
          <a:ln w="9525">
            <a:solidFill>
              <a:schemeClr val="tx1"/>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9970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Data Blocking in Use</a:t>
            </a:r>
          </a:p>
        </p:txBody>
      </p:sp>
      <p:sp>
        <p:nvSpPr>
          <p:cNvPr id="22" name="Rectangle 16"/>
          <p:cNvSpPr>
            <a:spLocks noChangeArrowheads="1"/>
          </p:cNvSpPr>
          <p:nvPr/>
        </p:nvSpPr>
        <p:spPr bwMode="auto">
          <a:xfrm>
            <a:off x="2722334" y="3589451"/>
            <a:ext cx="12189179" cy="41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5" tIns="45697" rIns="91395" bIns="45697" numCol="1" anchor="ctr" anchorCtr="0" compatLnSpc="1">
            <a:prstTxWarp prst="textNoShape">
              <a:avLst/>
            </a:prstTxWarp>
            <a:spAutoFit/>
          </a:bodyPr>
          <a:lstStyle/>
          <a:p>
            <a:endParaRPr lang="de-DE" sz="2099" dirty="0"/>
          </a:p>
        </p:txBody>
      </p:sp>
      <p:sp>
        <p:nvSpPr>
          <p:cNvPr id="25" name="Text Placeholder 3"/>
          <p:cNvSpPr>
            <a:spLocks noGrp="1"/>
          </p:cNvSpPr>
          <p:nvPr>
            <p:ph type="body" sz="quarter" idx="4294967295"/>
          </p:nvPr>
        </p:nvSpPr>
        <p:spPr>
          <a:xfrm>
            <a:off x="486863" y="1432551"/>
            <a:ext cx="4874409" cy="4390857"/>
          </a:xfrm>
          <a:prstGeom prst="rect">
            <a:avLst/>
          </a:prstGeom>
        </p:spPr>
        <p:txBody>
          <a:bodyPr>
            <a:normAutofit/>
          </a:bodyPr>
          <a:lstStyle/>
          <a:p>
            <a:pPr marL="285750" lvl="3" indent="-285750" defTabSz="1088776" fontAlgn="base">
              <a:spcBef>
                <a:spcPct val="50000"/>
              </a:spcBef>
              <a:spcAft>
                <a:spcPct val="0"/>
              </a:spcAft>
              <a:buClr>
                <a:srgbClr val="F0AB00"/>
              </a:buClr>
              <a:buSzPct val="80000"/>
              <a:buFont typeface="Arial" panose="020B0604020202020204" pitchFamily="34" charset="0"/>
              <a:buChar char="•"/>
            </a:pPr>
            <a:r>
              <a:rPr lang="en-US" sz="2000" kern="0" dirty="0">
                <a:ea typeface="Arial Unicode MS" pitchFamily="34" charset="-128"/>
                <a:cs typeface="Arial Unicode MS" pitchFamily="34" charset="-128"/>
              </a:rPr>
              <a:t>Without an access period defined for data blocking, the first role can access all historical Dependents records. </a:t>
            </a:r>
          </a:p>
          <a:p>
            <a:pPr marL="285750" lvl="2" indent="-285750"/>
            <a:endParaRPr lang="en-US" dirty="0"/>
          </a:p>
          <a:p>
            <a:pPr marL="0" lvl="2" indent="0">
              <a:buNone/>
            </a:pPr>
            <a:endParaRPr lang="en-US" dirty="0"/>
          </a:p>
          <a:p>
            <a:pPr marL="285750" lvl="2" indent="-285750"/>
            <a:endParaRPr lang="en-US" dirty="0"/>
          </a:p>
          <a:p>
            <a:pPr marL="285750" lvl="3" indent="-285750" defTabSz="1088776" fontAlgn="base">
              <a:spcBef>
                <a:spcPct val="50000"/>
              </a:spcBef>
              <a:spcAft>
                <a:spcPct val="0"/>
              </a:spcAft>
              <a:buClr>
                <a:srgbClr val="F0AB00"/>
              </a:buClr>
              <a:buSzPct val="80000"/>
              <a:buFont typeface="Arial" panose="020B0604020202020204" pitchFamily="34" charset="0"/>
              <a:buChar char="•"/>
            </a:pPr>
            <a:r>
              <a:rPr lang="en-US" sz="2000" kern="0" dirty="0">
                <a:ea typeface="Arial Unicode MS" pitchFamily="34" charset="-128"/>
                <a:cs typeface="Arial Unicode MS" pitchFamily="34" charset="-128"/>
              </a:rPr>
              <a:t>With an access period defined for 3 months, the second role can only see the current Dependents record.  </a:t>
            </a:r>
          </a:p>
          <a:p>
            <a:pPr marL="285750" lvl="2" indent="-285750"/>
            <a:endParaRPr lang="en-US" dirty="0"/>
          </a:p>
          <a:p>
            <a:pPr marL="285750" lvl="2" indent="-285750"/>
            <a:endParaRPr lang="en-US" dirty="0"/>
          </a:p>
          <a:p>
            <a:pPr marL="285750" lvl="2" indent="-285750"/>
            <a:endParaRPr lang="en-US" dirty="0"/>
          </a:p>
          <a:p>
            <a:endParaRPr lang="en-US" dirty="0"/>
          </a:p>
        </p:txBody>
      </p:sp>
      <p:grpSp>
        <p:nvGrpSpPr>
          <p:cNvPr id="5" name="Group 4">
            <a:extLst>
              <a:ext uri="{FF2B5EF4-FFF2-40B4-BE49-F238E27FC236}">
                <a16:creationId xmlns:a16="http://schemas.microsoft.com/office/drawing/2014/main" id="{A0CAE11C-DF16-5D4B-B864-D000358BF38F}"/>
              </a:ext>
            </a:extLst>
          </p:cNvPr>
          <p:cNvGrpSpPr/>
          <p:nvPr/>
        </p:nvGrpSpPr>
        <p:grpSpPr>
          <a:xfrm>
            <a:off x="5528845" y="1280160"/>
            <a:ext cx="4471804" cy="3285260"/>
            <a:chOff x="4625201" y="1019204"/>
            <a:chExt cx="4331327" cy="2866500"/>
          </a:xfrm>
        </p:grpSpPr>
        <p:pic>
          <p:nvPicPr>
            <p:cNvPr id="4" name="Picture 3"/>
            <p:cNvPicPr>
              <a:picLocks noChangeAspect="1"/>
            </p:cNvPicPr>
            <p:nvPr/>
          </p:nvPicPr>
          <p:blipFill rotWithShape="1">
            <a:blip r:embed="rId3"/>
            <a:srcRect l="20231" t="15534"/>
            <a:stretch/>
          </p:blipFill>
          <p:spPr>
            <a:xfrm>
              <a:off x="4625201" y="1019204"/>
              <a:ext cx="4331327" cy="2866500"/>
            </a:xfrm>
            <a:prstGeom prst="rect">
              <a:avLst/>
            </a:prstGeom>
          </p:spPr>
        </p:pic>
        <p:sp>
          <p:nvSpPr>
            <p:cNvPr id="11" name="Oval 10">
              <a:extLst>
                <a:ext uri="{FF2B5EF4-FFF2-40B4-BE49-F238E27FC236}">
                  <a16:creationId xmlns:a16="http://schemas.microsoft.com/office/drawing/2014/main" id="{0358C672-505A-CF44-858C-A8B3B59AA88E}"/>
                </a:ext>
              </a:extLst>
            </p:cNvPr>
            <p:cNvSpPr/>
            <p:nvPr/>
          </p:nvSpPr>
          <p:spPr bwMode="gray">
            <a:xfrm>
              <a:off x="5698330" y="1163597"/>
              <a:ext cx="393726" cy="393428"/>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1</a:t>
              </a:r>
            </a:p>
          </p:txBody>
        </p:sp>
        <p:sp>
          <p:nvSpPr>
            <p:cNvPr id="12" name="Oval 11">
              <a:extLst>
                <a:ext uri="{FF2B5EF4-FFF2-40B4-BE49-F238E27FC236}">
                  <a16:creationId xmlns:a16="http://schemas.microsoft.com/office/drawing/2014/main" id="{CB83799A-0C52-C246-AE2E-B92B70F3550D}"/>
                </a:ext>
              </a:extLst>
            </p:cNvPr>
            <p:cNvSpPr/>
            <p:nvPr/>
          </p:nvSpPr>
          <p:spPr bwMode="gray">
            <a:xfrm>
              <a:off x="5718034" y="2990441"/>
              <a:ext cx="393726" cy="393428"/>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1</a:t>
              </a:r>
            </a:p>
          </p:txBody>
        </p:sp>
      </p:grpSp>
      <p:grpSp>
        <p:nvGrpSpPr>
          <p:cNvPr id="6" name="Group 5">
            <a:extLst>
              <a:ext uri="{FF2B5EF4-FFF2-40B4-BE49-F238E27FC236}">
                <a16:creationId xmlns:a16="http://schemas.microsoft.com/office/drawing/2014/main" id="{7EAFA7AE-938D-2843-A22D-E44EC825749F}"/>
              </a:ext>
            </a:extLst>
          </p:cNvPr>
          <p:cNvGrpSpPr/>
          <p:nvPr/>
        </p:nvGrpSpPr>
        <p:grpSpPr>
          <a:xfrm>
            <a:off x="7596743" y="3441831"/>
            <a:ext cx="4165283" cy="3060834"/>
            <a:chOff x="7433743" y="3761838"/>
            <a:chExt cx="4444421" cy="2867146"/>
          </a:xfrm>
        </p:grpSpPr>
        <p:pic>
          <p:nvPicPr>
            <p:cNvPr id="3" name="Picture 2"/>
            <p:cNvPicPr>
              <a:picLocks noChangeAspect="1"/>
            </p:cNvPicPr>
            <p:nvPr/>
          </p:nvPicPr>
          <p:blipFill rotWithShape="1">
            <a:blip r:embed="rId4"/>
            <a:srcRect l="20807" t="15647" r="-1551" b="237"/>
            <a:stretch/>
          </p:blipFill>
          <p:spPr>
            <a:xfrm>
              <a:off x="7433743" y="3761838"/>
              <a:ext cx="4444421" cy="2867146"/>
            </a:xfrm>
            <a:prstGeom prst="rect">
              <a:avLst/>
            </a:prstGeom>
          </p:spPr>
        </p:pic>
        <p:sp>
          <p:nvSpPr>
            <p:cNvPr id="13" name="Oval 12">
              <a:extLst>
                <a:ext uri="{FF2B5EF4-FFF2-40B4-BE49-F238E27FC236}">
                  <a16:creationId xmlns:a16="http://schemas.microsoft.com/office/drawing/2014/main" id="{3E48911C-3CE1-564C-9524-C8B3FF870D32}"/>
                </a:ext>
              </a:extLst>
            </p:cNvPr>
            <p:cNvSpPr/>
            <p:nvPr/>
          </p:nvSpPr>
          <p:spPr bwMode="gray">
            <a:xfrm>
              <a:off x="8232634" y="4023155"/>
              <a:ext cx="393726" cy="393428"/>
            </a:xfrm>
            <a:prstGeom prst="ellipse">
              <a:avLst/>
            </a:prstGeom>
            <a:solidFill>
              <a:schemeClr val="accent1"/>
            </a:solidFill>
            <a:ln w="6350" algn="ctr">
              <a:solidFill>
                <a:schemeClr val="accent1"/>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2</a:t>
              </a:r>
            </a:p>
          </p:txBody>
        </p:sp>
      </p:grpSp>
    </p:spTree>
    <p:extLst>
      <p:ext uri="{BB962C8B-B14F-4D97-AF65-F5344CB8AC3E}">
        <p14:creationId xmlns:p14="http://schemas.microsoft.com/office/powerpoint/2010/main" val="312977925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Change </a:t>
            </a:r>
            <a:r>
              <a:rPr lang="en-US" dirty="0">
                <a:solidFill>
                  <a:schemeClr val="accent1"/>
                </a:solidFill>
              </a:rPr>
              <a:t>Audit</a:t>
            </a:r>
            <a:endParaRPr lang="en-US" dirty="0"/>
          </a:p>
        </p:txBody>
      </p:sp>
      <p:pic>
        <p:nvPicPr>
          <p:cNvPr id="16" name="Illustration"/>
          <p:cNvPicPr>
            <a:picLocks noGrp="1" noChangeAspect="1"/>
          </p:cNvPicPr>
          <p:nvPr>
            <p:ph type="pic" sz="quarter" idx="12"/>
          </p:nvPr>
        </p:nvPicPr>
        <p:blipFill>
          <a:blip r:embed="rId3"/>
          <a:srcRect l="24" r="24"/>
          <a:stretch>
            <a:fillRect/>
          </a:stretch>
        </p:blipFill>
        <p:spPr>
          <a:prstGeom prst="rect">
            <a:avLst/>
          </a:prstGeom>
        </p:spPr>
      </p:pic>
    </p:spTree>
    <p:extLst>
      <p:ext uri="{BB962C8B-B14F-4D97-AF65-F5344CB8AC3E}">
        <p14:creationId xmlns:p14="http://schemas.microsoft.com/office/powerpoint/2010/main" val="87785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p:txBody>
          <a:bodyPr/>
          <a:lstStyle/>
          <a:p>
            <a:pPr fontAlgn="base">
              <a:spcBef>
                <a:spcPts val="1625"/>
              </a:spcBef>
              <a:spcAft>
                <a:spcPct val="0"/>
              </a:spcAft>
              <a:buClr>
                <a:srgbClr val="F0AB00"/>
              </a:buClr>
            </a:pPr>
            <a:r>
              <a:rPr lang="en-US" sz="1400" dirty="0">
                <a:solidFill>
                  <a:srgbClr val="000000"/>
                </a:solidFill>
              </a:rPr>
              <a:t>The information in this presentation is confidential and proprietary to SAP and may not be disclosed without the permission of SAP. This presentation is not subject to your license agreement or any other service or subscription agreement with SAP. SAP has no obligation to pursue any course of business outlined in this document or any related presentation, or to develop or release any functionality mentioned therein. This document, or any related presentation and SAP's strategy and possible future developments, products and/or platforms directions and functionality are all subject to change and may be changed by SAP at any time for any reason without notice. The information on this document is not a commitment, promise or legal obligation to deliver any material, code or functionality. This document is provided without a warranty of any kind, either express or implied, including but not limited to, the implied warranties of merchantability, fitness for a particular purpose, or </a:t>
            </a:r>
            <a:r>
              <a:rPr lang="en-US" sz="1400" dirty="0" err="1">
                <a:solidFill>
                  <a:srgbClr val="000000"/>
                </a:solidFill>
              </a:rPr>
              <a:t>noninfringement</a:t>
            </a:r>
            <a:r>
              <a:rPr lang="en-US" sz="1400" dirty="0">
                <a:solidFill>
                  <a:srgbClr val="000000"/>
                </a:solidFill>
              </a:rPr>
              <a:t>. This document is for informational purposes and may not be incorporated into a contract. SAP assumes no responsibility for errors or omissions in this document, and shall have no liability for damages of any kind including without limitation direct, special, indirect, or consequential damages that may result from the use of this document. This limitation shall not apply in cases of intent or gross negligence.</a:t>
            </a:r>
          </a:p>
          <a:p>
            <a:pPr fontAlgn="base">
              <a:spcBef>
                <a:spcPts val="1625"/>
              </a:spcBef>
              <a:spcAft>
                <a:spcPct val="0"/>
              </a:spcAft>
              <a:buClr>
                <a:srgbClr val="F0AB00"/>
              </a:buClr>
            </a:pPr>
            <a:r>
              <a:rPr lang="en-US" sz="1400" dirty="0">
                <a:solidFill>
                  <a:srgbClr val="000000"/>
                </a:solidFill>
              </a:rPr>
              <a:t>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a:p>
            <a:pPr fontAlgn="base">
              <a:spcBef>
                <a:spcPts val="1625"/>
              </a:spcBef>
              <a:spcAft>
                <a:spcPct val="0"/>
              </a:spcAft>
              <a:buClr>
                <a:srgbClr val="F0AB00"/>
              </a:buClr>
            </a:pPr>
            <a:r>
              <a:rPr lang="en-US" sz="1400" b="1" dirty="0">
                <a:solidFill>
                  <a:srgbClr val="000000"/>
                </a:solidFill>
              </a:rPr>
              <a:t>NOTE:</a:t>
            </a:r>
            <a:r>
              <a:rPr lang="en-US" sz="1400" dirty="0">
                <a:solidFill>
                  <a:srgbClr val="000000"/>
                </a:solidFill>
              </a:rPr>
              <a:t> </a:t>
            </a:r>
            <a:r>
              <a:rPr lang="en-GB" sz="1400" dirty="0">
                <a:solidFill>
                  <a:srgbClr val="000000"/>
                </a:solidFill>
              </a:rPr>
              <a:t>The information contained in this presentation is for general guidance only and provided on the understanding that SAP is not herein engaged in rendering legal advice. As such, it should not be used as a substitute for legal consultation. SAP SE accepts no liability for any actions taken as response hereto.</a:t>
            </a:r>
            <a:r>
              <a:rPr lang="en-US" sz="1400" dirty="0">
                <a:solidFill>
                  <a:srgbClr val="000000"/>
                </a:solidFill>
              </a:rPr>
              <a:t> </a:t>
            </a:r>
          </a:p>
          <a:p>
            <a:pPr fontAlgn="base">
              <a:spcBef>
                <a:spcPts val="1625"/>
              </a:spcBef>
              <a:spcAft>
                <a:spcPct val="0"/>
              </a:spcAft>
              <a:buClr>
                <a:srgbClr val="F0AB00"/>
              </a:buClr>
            </a:pPr>
            <a:r>
              <a:rPr lang="en-US" sz="1400" dirty="0">
                <a:solidFill>
                  <a:srgbClr val="000000"/>
                </a:solidFill>
              </a:rPr>
              <a:t>It is the customer’s responsibility to adopt measures that the customer deems appropriate to achieve compliance.</a:t>
            </a:r>
          </a:p>
          <a:p>
            <a:pPr fontAlgn="base">
              <a:spcBef>
                <a:spcPts val="1625"/>
              </a:spcBef>
              <a:spcAft>
                <a:spcPct val="0"/>
              </a:spcAft>
              <a:buClr>
                <a:srgbClr val="F0AB00"/>
              </a:buClr>
            </a:pPr>
            <a:endParaRPr lang="en-US" sz="1400" dirty="0">
              <a:solidFill>
                <a:srgbClr val="000000"/>
              </a:solidFill>
            </a:endParaRPr>
          </a:p>
        </p:txBody>
      </p:sp>
      <p:sp>
        <p:nvSpPr>
          <p:cNvPr id="5" name="Title 3"/>
          <p:cNvSpPr>
            <a:spLocks noGrp="1"/>
          </p:cNvSpPr>
          <p:nvPr>
            <p:ph type="title"/>
          </p:nvPr>
        </p:nvSpPr>
        <p:spPr>
          <a:xfrm>
            <a:off x="504001" y="504000"/>
            <a:ext cx="11186476" cy="646331"/>
          </a:xfrm>
        </p:spPr>
        <p:txBody>
          <a:bodyPr/>
          <a:lstStyle/>
          <a:p>
            <a:r>
              <a:rPr lang="en-US"/>
              <a:t>Legal Disclaimer</a:t>
            </a:r>
            <a:br>
              <a:rPr lang="en-US"/>
            </a:br>
            <a:endParaRPr lang="en-US" sz="1800" b="0"/>
          </a:p>
        </p:txBody>
      </p:sp>
      <p:sp>
        <p:nvSpPr>
          <p:cNvPr id="2" name="TextBox 1">
            <a:extLst>
              <a:ext uri="{FF2B5EF4-FFF2-40B4-BE49-F238E27FC236}">
                <a16:creationId xmlns:a16="http://schemas.microsoft.com/office/drawing/2014/main" id="{9CAAF576-E000-4036-8606-8C319A9C3A67}"/>
              </a:ext>
            </a:extLst>
          </p:cNvPr>
          <p:cNvSpPr txBox="1"/>
          <p:nvPr/>
        </p:nvSpPr>
        <p:spPr>
          <a:xfrm>
            <a:off x="2674961" y="6532728"/>
            <a:ext cx="573206" cy="276999"/>
          </a:xfrm>
          <a:prstGeom prst="rect">
            <a:avLst/>
          </a:prstGeom>
          <a:solidFill>
            <a:srgbClr val="FFFFFF"/>
          </a:solidFill>
        </p:spPr>
        <p:txBody>
          <a:bodyPr wrap="square" lIns="0" tIns="0" rIns="0" bIns="0" rtlCol="0">
            <a:spAutoFit/>
          </a:bodyPr>
          <a:lstStyle/>
          <a:p>
            <a:pPr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289483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E3E3-BFDC-FD45-BB98-8795E31FCA97}"/>
              </a:ext>
            </a:extLst>
          </p:cNvPr>
          <p:cNvSpPr>
            <a:spLocks noGrp="1"/>
          </p:cNvSpPr>
          <p:nvPr>
            <p:ph type="title"/>
          </p:nvPr>
        </p:nvSpPr>
        <p:spPr>
          <a:xfrm>
            <a:off x="504001" y="504000"/>
            <a:ext cx="11186476" cy="677108"/>
          </a:xfrm>
        </p:spPr>
        <p:txBody>
          <a:bodyPr/>
          <a:lstStyle/>
          <a:p>
            <a:r>
              <a:rPr lang="en-US" dirty="0"/>
              <a:t>Create Change Audit Report</a:t>
            </a:r>
            <a:br>
              <a:rPr lang="en-US" dirty="0"/>
            </a:br>
            <a:r>
              <a:rPr lang="en-US" sz="2000" dirty="0">
                <a:solidFill>
                  <a:schemeClr val="accent1"/>
                </a:solidFill>
                <a:cs typeface="Arial" panose="020B0604020202020204" pitchFamily="34" charset="0"/>
              </a:rPr>
              <a:t>Report on personal data changes across SuccessFactors applications</a:t>
            </a:r>
            <a:endParaRPr lang="en-US" dirty="0">
              <a:solidFill>
                <a:schemeClr val="accent1"/>
              </a:solidFill>
            </a:endParaRPr>
          </a:p>
        </p:txBody>
      </p:sp>
      <p:pic>
        <p:nvPicPr>
          <p:cNvPr id="5" name="Picture 4">
            <a:extLst>
              <a:ext uri="{FF2B5EF4-FFF2-40B4-BE49-F238E27FC236}">
                <a16:creationId xmlns:a16="http://schemas.microsoft.com/office/drawing/2014/main" id="{C0829928-C6E2-5B4B-9202-51C2D1724A83}"/>
              </a:ext>
            </a:extLst>
          </p:cNvPr>
          <p:cNvPicPr>
            <a:picLocks noChangeAspect="1"/>
          </p:cNvPicPr>
          <p:nvPr/>
        </p:nvPicPr>
        <p:blipFill>
          <a:blip r:embed="rId3"/>
          <a:stretch>
            <a:fillRect/>
          </a:stretch>
        </p:blipFill>
        <p:spPr>
          <a:xfrm>
            <a:off x="1711760" y="1769423"/>
            <a:ext cx="4154650" cy="2781340"/>
          </a:xfrm>
          <a:prstGeom prst="rect">
            <a:avLst/>
          </a:prstGeom>
        </p:spPr>
      </p:pic>
      <p:pic>
        <p:nvPicPr>
          <p:cNvPr id="7" name="Picture 6">
            <a:extLst>
              <a:ext uri="{FF2B5EF4-FFF2-40B4-BE49-F238E27FC236}">
                <a16:creationId xmlns:a16="http://schemas.microsoft.com/office/drawing/2014/main" id="{92BC8C4C-C1D0-574D-A2BB-1E53DB5D993B}"/>
              </a:ext>
            </a:extLst>
          </p:cNvPr>
          <p:cNvPicPr>
            <a:picLocks noChangeAspect="1"/>
          </p:cNvPicPr>
          <p:nvPr/>
        </p:nvPicPr>
        <p:blipFill>
          <a:blip r:embed="rId4"/>
          <a:stretch>
            <a:fillRect/>
          </a:stretch>
        </p:blipFill>
        <p:spPr>
          <a:xfrm>
            <a:off x="7827401" y="1531310"/>
            <a:ext cx="2954754" cy="4624832"/>
          </a:xfrm>
          <a:prstGeom prst="rect">
            <a:avLst/>
          </a:prstGeom>
          <a:ln>
            <a:solidFill>
              <a:schemeClr val="tx1"/>
            </a:solidFill>
          </a:ln>
        </p:spPr>
      </p:pic>
      <p:pic>
        <p:nvPicPr>
          <p:cNvPr id="6" name="Picture 5" descr="laptop.png">
            <a:extLst>
              <a:ext uri="{FF2B5EF4-FFF2-40B4-BE49-F238E27FC236}">
                <a16:creationId xmlns:a16="http://schemas.microsoft.com/office/drawing/2014/main" id="{20E7C955-7473-8640-A2A7-C8476E152DF3}"/>
              </a:ext>
            </a:extLst>
          </p:cNvPr>
          <p:cNvPicPr>
            <a:picLocks noChangeAspect="1"/>
          </p:cNvPicPr>
          <p:nvPr/>
        </p:nvPicPr>
        <p:blipFill rotWithShape="1">
          <a:blip r:embed="rId5">
            <a:extLst>
              <a:ext uri="{28A0092B-C50C-407E-A947-70E740481C1C}">
                <a14:useLocalDpi xmlns:a14="http://schemas.microsoft.com/office/drawing/2010/main" val="0"/>
              </a:ext>
            </a:extLst>
          </a:blip>
          <a:srcRect r="-709"/>
          <a:stretch/>
        </p:blipFill>
        <p:spPr bwMode="gray">
          <a:xfrm>
            <a:off x="789682" y="1531310"/>
            <a:ext cx="6024782" cy="3691967"/>
          </a:xfrm>
          <a:prstGeom prst="rect">
            <a:avLst/>
          </a:prstGeom>
        </p:spPr>
      </p:pic>
    </p:spTree>
    <p:extLst>
      <p:ext uri="{BB962C8B-B14F-4D97-AF65-F5344CB8AC3E}">
        <p14:creationId xmlns:p14="http://schemas.microsoft.com/office/powerpoint/2010/main" val="2821976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E3E3-BFDC-FD45-BB98-8795E31FCA97}"/>
              </a:ext>
            </a:extLst>
          </p:cNvPr>
          <p:cNvSpPr>
            <a:spLocks noGrp="1"/>
          </p:cNvSpPr>
          <p:nvPr>
            <p:ph type="title"/>
          </p:nvPr>
        </p:nvSpPr>
        <p:spPr>
          <a:xfrm>
            <a:off x="504001" y="504000"/>
            <a:ext cx="11186476" cy="677108"/>
          </a:xfrm>
        </p:spPr>
        <p:txBody>
          <a:bodyPr/>
          <a:lstStyle/>
          <a:p>
            <a:r>
              <a:rPr lang="en-US" dirty="0"/>
              <a:t>Manage and Download Change Audit Reports</a:t>
            </a:r>
            <a:br>
              <a:rPr lang="en-US" dirty="0"/>
            </a:br>
            <a:r>
              <a:rPr lang="en-US" sz="2000" kern="0" dirty="0">
                <a:solidFill>
                  <a:schemeClr val="accent1"/>
                </a:solidFill>
                <a:ea typeface="Arial Unicode MS" pitchFamily="34" charset="-128"/>
                <a:cs typeface="Arial Unicode MS" pitchFamily="34" charset="-128"/>
              </a:rPr>
              <a:t>Check report availability and download</a:t>
            </a:r>
            <a:endParaRPr lang="en-US" dirty="0"/>
          </a:p>
        </p:txBody>
      </p:sp>
      <p:pic>
        <p:nvPicPr>
          <p:cNvPr id="5" name="Picture 4">
            <a:extLst>
              <a:ext uri="{FF2B5EF4-FFF2-40B4-BE49-F238E27FC236}">
                <a16:creationId xmlns:a16="http://schemas.microsoft.com/office/drawing/2014/main" id="{C1331929-0D10-244E-9EB0-C77F8F4C3AA5}"/>
              </a:ext>
            </a:extLst>
          </p:cNvPr>
          <p:cNvPicPr>
            <a:picLocks noChangeAspect="1"/>
          </p:cNvPicPr>
          <p:nvPr/>
        </p:nvPicPr>
        <p:blipFill>
          <a:blip r:embed="rId3"/>
          <a:stretch>
            <a:fillRect/>
          </a:stretch>
        </p:blipFill>
        <p:spPr>
          <a:xfrm>
            <a:off x="1657618" y="1796688"/>
            <a:ext cx="4284828" cy="2688228"/>
          </a:xfrm>
          <a:prstGeom prst="rect">
            <a:avLst/>
          </a:prstGeom>
        </p:spPr>
      </p:pic>
      <p:pic>
        <p:nvPicPr>
          <p:cNvPr id="6" name="Picture 5">
            <a:extLst>
              <a:ext uri="{FF2B5EF4-FFF2-40B4-BE49-F238E27FC236}">
                <a16:creationId xmlns:a16="http://schemas.microsoft.com/office/drawing/2014/main" id="{C7D6284B-4D4C-2A44-8ECE-B5C27572FBD0}"/>
              </a:ext>
            </a:extLst>
          </p:cNvPr>
          <p:cNvPicPr>
            <a:picLocks noChangeAspect="1"/>
          </p:cNvPicPr>
          <p:nvPr/>
        </p:nvPicPr>
        <p:blipFill>
          <a:blip r:embed="rId4"/>
          <a:stretch>
            <a:fillRect/>
          </a:stretch>
        </p:blipFill>
        <p:spPr>
          <a:xfrm>
            <a:off x="3486813" y="5177909"/>
            <a:ext cx="7886700" cy="1406692"/>
          </a:xfrm>
          <a:prstGeom prst="rect">
            <a:avLst/>
          </a:prstGeom>
          <a:ln>
            <a:solidFill>
              <a:schemeClr val="tx1"/>
            </a:solidFill>
          </a:ln>
        </p:spPr>
      </p:pic>
      <p:sp>
        <p:nvSpPr>
          <p:cNvPr id="7" name="Arrow: Down 7">
            <a:extLst>
              <a:ext uri="{FF2B5EF4-FFF2-40B4-BE49-F238E27FC236}">
                <a16:creationId xmlns:a16="http://schemas.microsoft.com/office/drawing/2014/main" id="{DBD7F65D-8BFA-4C41-B8B8-AEC8F2C774FF}"/>
              </a:ext>
            </a:extLst>
          </p:cNvPr>
          <p:cNvSpPr/>
          <p:nvPr/>
        </p:nvSpPr>
        <p:spPr bwMode="gray">
          <a:xfrm rot="19047348">
            <a:off x="7191233" y="4197385"/>
            <a:ext cx="477858" cy="544088"/>
          </a:xfrm>
          <a:prstGeom prst="downArrow">
            <a:avLst/>
          </a:prstGeom>
          <a:solidFill>
            <a:schemeClr val="accent1"/>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dirty="0">
              <a:ea typeface="Arial Unicode MS" pitchFamily="34" charset="-128"/>
              <a:cs typeface="Arial Unicode MS" pitchFamily="34" charset="-128"/>
            </a:endParaRPr>
          </a:p>
        </p:txBody>
      </p:sp>
      <p:pic>
        <p:nvPicPr>
          <p:cNvPr id="8" name="Picture 7" descr="laptop.png">
            <a:extLst>
              <a:ext uri="{FF2B5EF4-FFF2-40B4-BE49-F238E27FC236}">
                <a16:creationId xmlns:a16="http://schemas.microsoft.com/office/drawing/2014/main" id="{88091116-7E89-0544-B2A6-716B491FEB82}"/>
              </a:ext>
            </a:extLst>
          </p:cNvPr>
          <p:cNvPicPr>
            <a:picLocks noChangeAspect="1"/>
          </p:cNvPicPr>
          <p:nvPr/>
        </p:nvPicPr>
        <p:blipFill rotWithShape="1">
          <a:blip r:embed="rId5">
            <a:extLst>
              <a:ext uri="{28A0092B-C50C-407E-A947-70E740481C1C}">
                <a14:useLocalDpi xmlns:a14="http://schemas.microsoft.com/office/drawing/2010/main" val="0"/>
              </a:ext>
            </a:extLst>
          </a:blip>
          <a:srcRect r="-709"/>
          <a:stretch/>
        </p:blipFill>
        <p:spPr bwMode="gray">
          <a:xfrm>
            <a:off x="789682" y="1531310"/>
            <a:ext cx="6024782" cy="3691967"/>
          </a:xfrm>
          <a:prstGeom prst="rect">
            <a:avLst/>
          </a:prstGeom>
        </p:spPr>
      </p:pic>
    </p:spTree>
    <p:extLst>
      <p:ext uri="{BB962C8B-B14F-4D97-AF65-F5344CB8AC3E}">
        <p14:creationId xmlns:p14="http://schemas.microsoft.com/office/powerpoint/2010/main" val="2132097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a:solidFill>
                  <a:schemeClr val="accent1"/>
                </a:solidFill>
              </a:rPr>
              <a:t>Consent </a:t>
            </a:r>
            <a:r>
              <a:rPr lang="en-US"/>
              <a:t>Management</a:t>
            </a:r>
            <a:endParaRPr lang="en-US" dirty="0"/>
          </a:p>
        </p:txBody>
      </p:sp>
      <p:pic>
        <p:nvPicPr>
          <p:cNvPr id="16" name="Illustration"/>
          <p:cNvPicPr>
            <a:picLocks noGrp="1" noChangeAspect="1"/>
          </p:cNvPicPr>
          <p:nvPr>
            <p:ph type="pic" sz="quarter" idx="12"/>
          </p:nvPr>
        </p:nvPicPr>
        <p:blipFill>
          <a:blip r:embed="rId3"/>
          <a:srcRect l="24" r="24"/>
          <a:stretch>
            <a:fillRect/>
          </a:stretch>
        </p:blipFill>
        <p:spPr>
          <a:prstGeom prst="rect">
            <a:avLst/>
          </a:prstGeom>
        </p:spPr>
      </p:pic>
    </p:spTree>
    <p:extLst>
      <p:ext uri="{BB962C8B-B14F-4D97-AF65-F5344CB8AC3E}">
        <p14:creationId xmlns:p14="http://schemas.microsoft.com/office/powerpoint/2010/main" val="2072921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A34B-B968-B14B-85BB-E6871D378A20}"/>
              </a:ext>
            </a:extLst>
          </p:cNvPr>
          <p:cNvSpPr>
            <a:spLocks noGrp="1"/>
          </p:cNvSpPr>
          <p:nvPr>
            <p:ph type="title"/>
          </p:nvPr>
        </p:nvSpPr>
        <p:spPr>
          <a:xfrm>
            <a:off x="504001" y="504000"/>
            <a:ext cx="11186476" cy="677108"/>
          </a:xfrm>
        </p:spPr>
        <p:txBody>
          <a:bodyPr/>
          <a:lstStyle/>
          <a:p>
            <a:r>
              <a:rPr lang="en-US"/>
              <a:t>Consent</a:t>
            </a:r>
            <a:br>
              <a:rPr lang="en-US"/>
            </a:br>
            <a:r>
              <a:rPr lang="en-US" sz="2000" kern="0">
                <a:solidFill>
                  <a:schemeClr val="accent1"/>
                </a:solidFill>
                <a:ea typeface="Arial Unicode MS" pitchFamily="34" charset="-128"/>
                <a:cs typeface="Arial Unicode MS" pitchFamily="34" charset="-128"/>
              </a:rPr>
              <a:t>Manage consent as grounds for legal processing</a:t>
            </a:r>
            <a:endParaRPr lang="en-US"/>
          </a:p>
        </p:txBody>
      </p:sp>
      <p:grpSp>
        <p:nvGrpSpPr>
          <p:cNvPr id="3" name="Group 2">
            <a:extLst>
              <a:ext uri="{FF2B5EF4-FFF2-40B4-BE49-F238E27FC236}">
                <a16:creationId xmlns:a16="http://schemas.microsoft.com/office/drawing/2014/main" id="{93457BF7-DCEA-6F43-B961-3C70DE86F3F8}"/>
              </a:ext>
            </a:extLst>
          </p:cNvPr>
          <p:cNvGrpSpPr/>
          <p:nvPr/>
        </p:nvGrpSpPr>
        <p:grpSpPr>
          <a:xfrm>
            <a:off x="504001" y="1531310"/>
            <a:ext cx="7844132" cy="4914770"/>
            <a:chOff x="504001" y="1531310"/>
            <a:chExt cx="6024782" cy="3691967"/>
          </a:xfrm>
        </p:grpSpPr>
        <p:pic>
          <p:nvPicPr>
            <p:cNvPr id="5" name="Picture 4" descr="laptop.png">
              <a:extLst>
                <a:ext uri="{FF2B5EF4-FFF2-40B4-BE49-F238E27FC236}">
                  <a16:creationId xmlns:a16="http://schemas.microsoft.com/office/drawing/2014/main" id="{77206C56-320D-DF49-A819-149EDD1E6661}"/>
                </a:ext>
              </a:extLst>
            </p:cNvPr>
            <p:cNvPicPr>
              <a:picLocks noChangeAspect="1"/>
            </p:cNvPicPr>
            <p:nvPr/>
          </p:nvPicPr>
          <p:blipFill rotWithShape="1">
            <a:blip r:embed="rId3">
              <a:extLst>
                <a:ext uri="{28A0092B-C50C-407E-A947-70E740481C1C}">
                  <a14:useLocalDpi xmlns:a14="http://schemas.microsoft.com/office/drawing/2010/main" val="0"/>
                </a:ext>
              </a:extLst>
            </a:blip>
            <a:srcRect r="-709"/>
            <a:stretch/>
          </p:blipFill>
          <p:spPr bwMode="gray">
            <a:xfrm>
              <a:off x="504001" y="1531310"/>
              <a:ext cx="6024782" cy="3691967"/>
            </a:xfrm>
            <a:prstGeom prst="rect">
              <a:avLst/>
            </a:prstGeom>
          </p:spPr>
        </p:pic>
        <p:pic>
          <p:nvPicPr>
            <p:cNvPr id="7" name="Picture 6">
              <a:extLst>
                <a:ext uri="{FF2B5EF4-FFF2-40B4-BE49-F238E27FC236}">
                  <a16:creationId xmlns:a16="http://schemas.microsoft.com/office/drawing/2014/main" id="{4710CEF8-759A-684D-86EB-CCEAD63D22BA}"/>
                </a:ext>
              </a:extLst>
            </p:cNvPr>
            <p:cNvPicPr>
              <a:picLocks noChangeAspect="1"/>
            </p:cNvPicPr>
            <p:nvPr/>
          </p:nvPicPr>
          <p:blipFill>
            <a:blip r:embed="rId4"/>
            <a:stretch>
              <a:fillRect/>
            </a:stretch>
          </p:blipFill>
          <p:spPr>
            <a:xfrm>
              <a:off x="1391712" y="1733205"/>
              <a:ext cx="4186774" cy="2867369"/>
            </a:xfrm>
            <a:prstGeom prst="rect">
              <a:avLst/>
            </a:prstGeom>
          </p:spPr>
        </p:pic>
      </p:grpSp>
      <p:pic>
        <p:nvPicPr>
          <p:cNvPr id="9" name="Picture 8">
            <a:extLst>
              <a:ext uri="{FF2B5EF4-FFF2-40B4-BE49-F238E27FC236}">
                <a16:creationId xmlns:a16="http://schemas.microsoft.com/office/drawing/2014/main" id="{130D6D28-270B-A149-BB6E-21610FB9771D}"/>
              </a:ext>
            </a:extLst>
          </p:cNvPr>
          <p:cNvPicPr>
            <a:picLocks noChangeAspect="1"/>
          </p:cNvPicPr>
          <p:nvPr/>
        </p:nvPicPr>
        <p:blipFill>
          <a:blip r:embed="rId5"/>
          <a:stretch>
            <a:fillRect/>
          </a:stretch>
        </p:blipFill>
        <p:spPr>
          <a:xfrm>
            <a:off x="8548814" y="2468231"/>
            <a:ext cx="3141663" cy="2445606"/>
          </a:xfrm>
          <a:prstGeom prst="rect">
            <a:avLst/>
          </a:prstGeom>
        </p:spPr>
      </p:pic>
      <p:sp>
        <p:nvSpPr>
          <p:cNvPr id="10" name="TextBox 9">
            <a:extLst>
              <a:ext uri="{FF2B5EF4-FFF2-40B4-BE49-F238E27FC236}">
                <a16:creationId xmlns:a16="http://schemas.microsoft.com/office/drawing/2014/main" id="{42F59904-E35C-154C-9EB7-438B44EB19D0}"/>
              </a:ext>
            </a:extLst>
          </p:cNvPr>
          <p:cNvSpPr txBox="1"/>
          <p:nvPr/>
        </p:nvSpPr>
        <p:spPr>
          <a:xfrm>
            <a:off x="6975421" y="1686234"/>
            <a:ext cx="4595572" cy="276871"/>
          </a:xfrm>
          <a:prstGeom prst="rect">
            <a:avLst/>
          </a:prstGeom>
          <a:noFill/>
        </p:spPr>
        <p:txBody>
          <a:bodyPr wrap="square" lIns="0" tIns="0" rIns="0" bIns="0" rtlCol="0">
            <a:spAutoFit/>
          </a:bodyPr>
          <a:lstStyle/>
          <a:p>
            <a:pPr marL="285750" lvl="1" indent="-285750" fontAlgn="base">
              <a:spcBef>
                <a:spcPct val="50000"/>
              </a:spcBef>
              <a:spcAft>
                <a:spcPct val="0"/>
              </a:spcAft>
              <a:buClr>
                <a:srgbClr val="F0AB00"/>
              </a:buClr>
              <a:buSzPct val="80000"/>
              <a:buFont typeface="Arial" panose="020B0604020202020204" pitchFamily="34" charset="0"/>
              <a:buChar char="•"/>
            </a:pPr>
            <a:endParaRPr lang="en-US" sz="1799" kern="0">
              <a:ea typeface="Arial Unicode MS" pitchFamily="34" charset="-128"/>
              <a:cs typeface="Arial Unicode MS" pitchFamily="34" charset="-128"/>
            </a:endParaRPr>
          </a:p>
        </p:txBody>
      </p:sp>
    </p:spTree>
    <p:extLst>
      <p:ext uri="{BB962C8B-B14F-4D97-AF65-F5344CB8AC3E}">
        <p14:creationId xmlns:p14="http://schemas.microsoft.com/office/powerpoint/2010/main" val="126370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Data subject </a:t>
            </a:r>
            <a:r>
              <a:rPr lang="en-US" dirty="0">
                <a:solidFill>
                  <a:schemeClr val="accent1"/>
                </a:solidFill>
              </a:rPr>
              <a:t>information report</a:t>
            </a:r>
            <a:endParaRPr lang="en-US" dirty="0"/>
          </a:p>
        </p:txBody>
      </p:sp>
      <p:pic>
        <p:nvPicPr>
          <p:cNvPr id="16" name="Illustration"/>
          <p:cNvPicPr>
            <a:picLocks noGrp="1" noChangeAspect="1"/>
          </p:cNvPicPr>
          <p:nvPr>
            <p:ph type="pic" sz="quarter" idx="12"/>
          </p:nvPr>
        </p:nvPicPr>
        <p:blipFill>
          <a:blip r:embed="rId3"/>
          <a:srcRect l="24" r="24"/>
          <a:stretch>
            <a:fillRect/>
          </a:stretch>
        </p:blipFill>
        <p:spPr>
          <a:prstGeom prst="rect">
            <a:avLst/>
          </a:prstGeom>
        </p:spPr>
      </p:pic>
    </p:spTree>
    <p:extLst>
      <p:ext uri="{BB962C8B-B14F-4D97-AF65-F5344CB8AC3E}">
        <p14:creationId xmlns:p14="http://schemas.microsoft.com/office/powerpoint/2010/main" val="2933782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E3E3-BFDC-FD45-BB98-8795E31FCA97}"/>
              </a:ext>
            </a:extLst>
          </p:cNvPr>
          <p:cNvSpPr>
            <a:spLocks noGrp="1"/>
          </p:cNvSpPr>
          <p:nvPr>
            <p:ph type="title"/>
          </p:nvPr>
        </p:nvSpPr>
        <p:spPr>
          <a:xfrm>
            <a:off x="504001" y="504000"/>
            <a:ext cx="11186476" cy="677108"/>
          </a:xfrm>
        </p:spPr>
        <p:txBody>
          <a:bodyPr/>
          <a:lstStyle/>
          <a:p>
            <a:r>
              <a:rPr lang="en-US" dirty="0"/>
              <a:t>Configure Data Subject Info Report</a:t>
            </a:r>
            <a:br>
              <a:rPr lang="en-US" dirty="0"/>
            </a:br>
            <a:r>
              <a:rPr lang="en-US" sz="2000" dirty="0">
                <a:solidFill>
                  <a:schemeClr val="accent1"/>
                </a:solidFill>
                <a:cs typeface="Arial" panose="020B0604020202020204" pitchFamily="34" charset="0"/>
              </a:rPr>
              <a:t>Report on a data subject’s personal data across SuccessFactors applications</a:t>
            </a:r>
            <a:endParaRPr lang="en-US" dirty="0">
              <a:solidFill>
                <a:schemeClr val="accent1"/>
              </a:solidFill>
            </a:endParaRPr>
          </a:p>
        </p:txBody>
      </p:sp>
      <p:pic>
        <p:nvPicPr>
          <p:cNvPr id="17" name="Picture 16">
            <a:extLst>
              <a:ext uri="{FF2B5EF4-FFF2-40B4-BE49-F238E27FC236}">
                <a16:creationId xmlns:a16="http://schemas.microsoft.com/office/drawing/2014/main" id="{691AC390-6917-4945-8E24-2A59E61FD4C0}"/>
              </a:ext>
            </a:extLst>
          </p:cNvPr>
          <p:cNvPicPr>
            <a:picLocks noChangeAspect="1"/>
          </p:cNvPicPr>
          <p:nvPr/>
        </p:nvPicPr>
        <p:blipFill>
          <a:blip r:embed="rId2"/>
          <a:stretch>
            <a:fillRect/>
          </a:stretch>
        </p:blipFill>
        <p:spPr>
          <a:xfrm>
            <a:off x="2124890" y="2678152"/>
            <a:ext cx="3185177" cy="1034301"/>
          </a:xfrm>
          <a:prstGeom prst="rect">
            <a:avLst/>
          </a:prstGeom>
        </p:spPr>
      </p:pic>
      <p:pic>
        <p:nvPicPr>
          <p:cNvPr id="9" name="Picture 8">
            <a:extLst>
              <a:ext uri="{FF2B5EF4-FFF2-40B4-BE49-F238E27FC236}">
                <a16:creationId xmlns:a16="http://schemas.microsoft.com/office/drawing/2014/main" id="{AABDCA70-B340-094E-99B3-8F47896DF7ED}"/>
              </a:ext>
            </a:extLst>
          </p:cNvPr>
          <p:cNvPicPr>
            <a:picLocks noChangeAspect="1"/>
          </p:cNvPicPr>
          <p:nvPr/>
        </p:nvPicPr>
        <p:blipFill rotWithShape="1">
          <a:blip r:embed="rId3"/>
          <a:srcRect l="817" r="14206"/>
          <a:stretch/>
        </p:blipFill>
        <p:spPr>
          <a:xfrm>
            <a:off x="1702144" y="1766888"/>
            <a:ext cx="4150970" cy="2506321"/>
          </a:xfrm>
          <a:prstGeom prst="rect">
            <a:avLst/>
          </a:prstGeom>
        </p:spPr>
      </p:pic>
      <p:sp>
        <p:nvSpPr>
          <p:cNvPr id="10" name="Text Placeholder 1">
            <a:extLst>
              <a:ext uri="{FF2B5EF4-FFF2-40B4-BE49-F238E27FC236}">
                <a16:creationId xmlns:a16="http://schemas.microsoft.com/office/drawing/2014/main" id="{0F8179D1-34FA-964B-BE7E-59DF85EB2176}"/>
              </a:ext>
            </a:extLst>
          </p:cNvPr>
          <p:cNvSpPr txBox="1">
            <a:spLocks/>
          </p:cNvSpPr>
          <p:nvPr/>
        </p:nvSpPr>
        <p:spPr>
          <a:xfrm>
            <a:off x="6765576" y="1709400"/>
            <a:ext cx="4464919" cy="844100"/>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5750" indent="-285750" defTabSz="1088776" fontAlgn="base">
              <a:spcBef>
                <a:spcPct val="50000"/>
              </a:spcBef>
              <a:spcAft>
                <a:spcPct val="0"/>
              </a:spcAft>
              <a:buClr>
                <a:srgbClr val="F0AB00"/>
              </a:buClr>
              <a:buFont typeface="Arial" panose="020B0604020202020204" pitchFamily="34" charset="0"/>
              <a:buChar char="•"/>
            </a:pPr>
            <a:r>
              <a:rPr lang="en-US" sz="1799" kern="0" dirty="0">
                <a:latin typeface="Arial"/>
                <a:ea typeface="Arial Unicode MS" pitchFamily="34" charset="-128"/>
                <a:cs typeface="Arial Unicode MS" pitchFamily="34" charset="-128"/>
              </a:rPr>
              <a:t>One stop shop to specify which data elements you want to include in the report from each area of SAP SuccessFactors</a:t>
            </a:r>
          </a:p>
          <a:p>
            <a:pPr marL="285750" indent="-285750" defTabSz="1088776" fontAlgn="base">
              <a:spcBef>
                <a:spcPct val="50000"/>
              </a:spcBef>
              <a:spcAft>
                <a:spcPct val="0"/>
              </a:spcAft>
              <a:buClr>
                <a:srgbClr val="F0AB00"/>
              </a:buClr>
              <a:buFont typeface="Arial" panose="020B0604020202020204" pitchFamily="34" charset="0"/>
              <a:buChar char="•"/>
            </a:pPr>
            <a:r>
              <a:rPr lang="en-US" sz="1799" kern="0" dirty="0">
                <a:latin typeface="Arial"/>
                <a:ea typeface="Arial Unicode MS" pitchFamily="34" charset="-128"/>
                <a:cs typeface="Arial Unicode MS" pitchFamily="34" charset="-128"/>
              </a:rPr>
              <a:t>Configure data purpose to be included for additional context in the report output</a:t>
            </a:r>
          </a:p>
        </p:txBody>
      </p:sp>
      <p:pic>
        <p:nvPicPr>
          <p:cNvPr id="7" name="Picture 6" descr="laptop.png">
            <a:extLst>
              <a:ext uri="{FF2B5EF4-FFF2-40B4-BE49-F238E27FC236}">
                <a16:creationId xmlns:a16="http://schemas.microsoft.com/office/drawing/2014/main" id="{29D995E5-ADDF-0D4F-9945-E3F87F400FB3}"/>
              </a:ext>
            </a:extLst>
          </p:cNvPr>
          <p:cNvPicPr>
            <a:picLocks noChangeAspect="1"/>
          </p:cNvPicPr>
          <p:nvPr/>
        </p:nvPicPr>
        <p:blipFill rotWithShape="1">
          <a:blip r:embed="rId4">
            <a:extLst>
              <a:ext uri="{28A0092B-C50C-407E-A947-70E740481C1C}">
                <a14:useLocalDpi xmlns:a14="http://schemas.microsoft.com/office/drawing/2010/main" val="0"/>
              </a:ext>
            </a:extLst>
          </a:blip>
          <a:srcRect r="-709"/>
          <a:stretch/>
        </p:blipFill>
        <p:spPr bwMode="gray">
          <a:xfrm>
            <a:off x="789682" y="1531310"/>
            <a:ext cx="6024782" cy="3691967"/>
          </a:xfrm>
          <a:prstGeom prst="rect">
            <a:avLst/>
          </a:prstGeom>
        </p:spPr>
      </p:pic>
    </p:spTree>
    <p:extLst>
      <p:ext uri="{BB962C8B-B14F-4D97-AF65-F5344CB8AC3E}">
        <p14:creationId xmlns:p14="http://schemas.microsoft.com/office/powerpoint/2010/main" val="4161036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E3E3-BFDC-FD45-BB98-8795E31FCA97}"/>
              </a:ext>
            </a:extLst>
          </p:cNvPr>
          <p:cNvSpPr>
            <a:spLocks noGrp="1"/>
          </p:cNvSpPr>
          <p:nvPr>
            <p:ph type="title"/>
          </p:nvPr>
        </p:nvSpPr>
        <p:spPr>
          <a:xfrm>
            <a:off x="504001" y="504000"/>
            <a:ext cx="11186476" cy="677108"/>
          </a:xfrm>
        </p:spPr>
        <p:txBody>
          <a:bodyPr/>
          <a:lstStyle/>
          <a:p>
            <a:r>
              <a:rPr lang="en-US" dirty="0"/>
              <a:t>Create Data Subject Info Report</a:t>
            </a:r>
            <a:br>
              <a:rPr lang="en-US" dirty="0"/>
            </a:br>
            <a:r>
              <a:rPr lang="en-US" sz="2000" dirty="0">
                <a:solidFill>
                  <a:schemeClr val="accent1"/>
                </a:solidFill>
                <a:cs typeface="Arial" panose="020B0604020202020204" pitchFamily="34" charset="0"/>
              </a:rPr>
              <a:t>Report on a data subject’s personal data across SuccessFactors applications</a:t>
            </a:r>
            <a:endParaRPr lang="en-US" dirty="0">
              <a:solidFill>
                <a:schemeClr val="accent1"/>
              </a:solidFill>
            </a:endParaRPr>
          </a:p>
        </p:txBody>
      </p:sp>
      <p:pic>
        <p:nvPicPr>
          <p:cNvPr id="11" name="Picture 10">
            <a:extLst>
              <a:ext uri="{FF2B5EF4-FFF2-40B4-BE49-F238E27FC236}">
                <a16:creationId xmlns:a16="http://schemas.microsoft.com/office/drawing/2014/main" id="{E3EDBA79-FA6E-4D4F-A52F-0FD7C798F376}"/>
              </a:ext>
            </a:extLst>
          </p:cNvPr>
          <p:cNvPicPr>
            <a:picLocks noChangeAspect="1"/>
          </p:cNvPicPr>
          <p:nvPr/>
        </p:nvPicPr>
        <p:blipFill>
          <a:blip r:embed="rId2"/>
          <a:stretch>
            <a:fillRect/>
          </a:stretch>
        </p:blipFill>
        <p:spPr>
          <a:xfrm>
            <a:off x="1646293" y="1765217"/>
            <a:ext cx="4203254" cy="2771157"/>
          </a:xfrm>
          <a:prstGeom prst="rect">
            <a:avLst/>
          </a:prstGeom>
        </p:spPr>
      </p:pic>
      <p:pic>
        <p:nvPicPr>
          <p:cNvPr id="13" name="Picture 12">
            <a:extLst>
              <a:ext uri="{FF2B5EF4-FFF2-40B4-BE49-F238E27FC236}">
                <a16:creationId xmlns:a16="http://schemas.microsoft.com/office/drawing/2014/main" id="{337EC9D2-E9FE-214B-AA56-63F544D048B6}"/>
              </a:ext>
            </a:extLst>
          </p:cNvPr>
          <p:cNvPicPr>
            <a:picLocks noChangeAspect="1"/>
          </p:cNvPicPr>
          <p:nvPr/>
        </p:nvPicPr>
        <p:blipFill>
          <a:blip r:embed="rId3"/>
          <a:stretch>
            <a:fillRect/>
          </a:stretch>
        </p:blipFill>
        <p:spPr>
          <a:xfrm>
            <a:off x="6958939" y="1531310"/>
            <a:ext cx="1990869" cy="1112908"/>
          </a:xfrm>
          <a:prstGeom prst="rect">
            <a:avLst/>
          </a:prstGeom>
          <a:ln>
            <a:solidFill>
              <a:schemeClr val="tx1"/>
            </a:solidFill>
          </a:ln>
        </p:spPr>
      </p:pic>
      <p:pic>
        <p:nvPicPr>
          <p:cNvPr id="15" name="Picture 14">
            <a:extLst>
              <a:ext uri="{FF2B5EF4-FFF2-40B4-BE49-F238E27FC236}">
                <a16:creationId xmlns:a16="http://schemas.microsoft.com/office/drawing/2014/main" id="{CBF30A66-827D-254D-BDC6-D76BB8203D83}"/>
              </a:ext>
            </a:extLst>
          </p:cNvPr>
          <p:cNvPicPr>
            <a:picLocks noChangeAspect="1"/>
          </p:cNvPicPr>
          <p:nvPr/>
        </p:nvPicPr>
        <p:blipFill>
          <a:blip r:embed="rId4"/>
          <a:stretch>
            <a:fillRect/>
          </a:stretch>
        </p:blipFill>
        <p:spPr>
          <a:xfrm>
            <a:off x="8062961" y="2877663"/>
            <a:ext cx="3087969" cy="2091066"/>
          </a:xfrm>
          <a:prstGeom prst="rect">
            <a:avLst/>
          </a:prstGeom>
          <a:ln>
            <a:solidFill>
              <a:schemeClr val="tx1"/>
            </a:solidFill>
          </a:ln>
        </p:spPr>
      </p:pic>
      <p:sp>
        <p:nvSpPr>
          <p:cNvPr id="16" name="Rectangle 15">
            <a:extLst>
              <a:ext uri="{FF2B5EF4-FFF2-40B4-BE49-F238E27FC236}">
                <a16:creationId xmlns:a16="http://schemas.microsoft.com/office/drawing/2014/main" id="{FEB05462-8E62-754F-9CA4-5EDFCB44EB20}"/>
              </a:ext>
            </a:extLst>
          </p:cNvPr>
          <p:cNvSpPr/>
          <p:nvPr/>
        </p:nvSpPr>
        <p:spPr>
          <a:xfrm>
            <a:off x="672607" y="5588867"/>
            <a:ext cx="10849264" cy="646331"/>
          </a:xfrm>
          <a:prstGeom prst="rect">
            <a:avLst/>
          </a:prstGeom>
        </p:spPr>
        <p:txBody>
          <a:bodyPr wrap="square">
            <a:spAutoFit/>
          </a:bodyPr>
          <a:lstStyle/>
          <a:p>
            <a:r>
              <a:rPr lang="en-US" sz="1800" dirty="0">
                <a:cs typeface="Arial"/>
              </a:rPr>
              <a:t>A </a:t>
            </a:r>
            <a:r>
              <a:rPr lang="en-US" sz="1800" b="1" dirty="0">
                <a:cs typeface="Arial"/>
              </a:rPr>
              <a:t>single report </a:t>
            </a:r>
            <a:r>
              <a:rPr lang="en-US" sz="1800" dirty="0">
                <a:cs typeface="Arial"/>
              </a:rPr>
              <a:t>is generated for integrated SuccessFactors instances, which pulls data from Employee Central, Recruiting Candidate Mangement, Learning, Talent, Onboarding and Workforce Analytics.</a:t>
            </a:r>
          </a:p>
        </p:txBody>
      </p:sp>
      <p:pic>
        <p:nvPicPr>
          <p:cNvPr id="17" name="Picture 16">
            <a:extLst>
              <a:ext uri="{FF2B5EF4-FFF2-40B4-BE49-F238E27FC236}">
                <a16:creationId xmlns:a16="http://schemas.microsoft.com/office/drawing/2014/main" id="{691AC390-6917-4945-8E24-2A59E61FD4C0}"/>
              </a:ext>
            </a:extLst>
          </p:cNvPr>
          <p:cNvPicPr>
            <a:picLocks noChangeAspect="1"/>
          </p:cNvPicPr>
          <p:nvPr/>
        </p:nvPicPr>
        <p:blipFill>
          <a:blip r:embed="rId5"/>
          <a:stretch>
            <a:fillRect/>
          </a:stretch>
        </p:blipFill>
        <p:spPr>
          <a:xfrm>
            <a:off x="2124890" y="2678152"/>
            <a:ext cx="3185177" cy="1034301"/>
          </a:xfrm>
          <a:prstGeom prst="rect">
            <a:avLst/>
          </a:prstGeom>
        </p:spPr>
      </p:pic>
      <p:pic>
        <p:nvPicPr>
          <p:cNvPr id="9" name="Picture 8" descr="laptop.png">
            <a:extLst>
              <a:ext uri="{FF2B5EF4-FFF2-40B4-BE49-F238E27FC236}">
                <a16:creationId xmlns:a16="http://schemas.microsoft.com/office/drawing/2014/main" id="{67008351-0E82-5F42-8982-03BDB4EF5629}"/>
              </a:ext>
            </a:extLst>
          </p:cNvPr>
          <p:cNvPicPr>
            <a:picLocks noChangeAspect="1"/>
          </p:cNvPicPr>
          <p:nvPr/>
        </p:nvPicPr>
        <p:blipFill rotWithShape="1">
          <a:blip r:embed="rId6">
            <a:extLst>
              <a:ext uri="{28A0092B-C50C-407E-A947-70E740481C1C}">
                <a14:useLocalDpi xmlns:a14="http://schemas.microsoft.com/office/drawing/2010/main" val="0"/>
              </a:ext>
            </a:extLst>
          </a:blip>
          <a:srcRect r="-709"/>
          <a:stretch/>
        </p:blipFill>
        <p:spPr bwMode="gray">
          <a:xfrm>
            <a:off x="789682" y="1531310"/>
            <a:ext cx="6024782" cy="3691967"/>
          </a:xfrm>
          <a:prstGeom prst="rect">
            <a:avLst/>
          </a:prstGeom>
        </p:spPr>
      </p:pic>
    </p:spTree>
    <p:extLst>
      <p:ext uri="{BB962C8B-B14F-4D97-AF65-F5344CB8AC3E}">
        <p14:creationId xmlns:p14="http://schemas.microsoft.com/office/powerpoint/2010/main" val="3262164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1E3E3-BFDC-FD45-BB98-8795E31FCA97}"/>
              </a:ext>
            </a:extLst>
          </p:cNvPr>
          <p:cNvSpPr>
            <a:spLocks noGrp="1"/>
          </p:cNvSpPr>
          <p:nvPr>
            <p:ph type="title"/>
          </p:nvPr>
        </p:nvSpPr>
        <p:spPr>
          <a:xfrm>
            <a:off x="504001" y="504000"/>
            <a:ext cx="11186476" cy="677108"/>
          </a:xfrm>
        </p:spPr>
        <p:txBody>
          <a:bodyPr/>
          <a:lstStyle/>
          <a:p>
            <a:r>
              <a:rPr lang="en-US" dirty="0"/>
              <a:t>Download Data Subject Info Report</a:t>
            </a:r>
            <a:br>
              <a:rPr lang="en-US" dirty="0"/>
            </a:br>
            <a:r>
              <a:rPr lang="en-US" sz="2000" kern="0" dirty="0">
                <a:solidFill>
                  <a:schemeClr val="accent1"/>
                </a:solidFill>
                <a:ea typeface="Arial Unicode MS" pitchFamily="34" charset="-128"/>
                <a:cs typeface="Arial Unicode MS" pitchFamily="34" charset="-128"/>
              </a:rPr>
              <a:t>Check report availability and download</a:t>
            </a:r>
            <a:endParaRPr lang="en-US" dirty="0">
              <a:solidFill>
                <a:schemeClr val="accent1"/>
              </a:solidFill>
            </a:endParaRPr>
          </a:p>
        </p:txBody>
      </p:sp>
      <p:pic>
        <p:nvPicPr>
          <p:cNvPr id="5" name="Picture 4">
            <a:extLst>
              <a:ext uri="{FF2B5EF4-FFF2-40B4-BE49-F238E27FC236}">
                <a16:creationId xmlns:a16="http://schemas.microsoft.com/office/drawing/2014/main" id="{76D807C0-76BC-4348-9A54-5E60E2F17D43}"/>
              </a:ext>
            </a:extLst>
          </p:cNvPr>
          <p:cNvPicPr>
            <a:picLocks noChangeAspect="1"/>
          </p:cNvPicPr>
          <p:nvPr/>
        </p:nvPicPr>
        <p:blipFill>
          <a:blip r:embed="rId3"/>
          <a:stretch>
            <a:fillRect/>
          </a:stretch>
        </p:blipFill>
        <p:spPr>
          <a:xfrm>
            <a:off x="1673107" y="1785247"/>
            <a:ext cx="4197700" cy="2751128"/>
          </a:xfrm>
          <a:prstGeom prst="rect">
            <a:avLst/>
          </a:prstGeom>
        </p:spPr>
      </p:pic>
      <p:pic>
        <p:nvPicPr>
          <p:cNvPr id="7" name="Picture 6">
            <a:extLst>
              <a:ext uri="{FF2B5EF4-FFF2-40B4-BE49-F238E27FC236}">
                <a16:creationId xmlns:a16="http://schemas.microsoft.com/office/drawing/2014/main" id="{BE8D78D0-AEAE-B94E-994A-AD89E41FA82D}"/>
              </a:ext>
            </a:extLst>
          </p:cNvPr>
          <p:cNvPicPr>
            <a:picLocks noChangeAspect="1"/>
          </p:cNvPicPr>
          <p:nvPr/>
        </p:nvPicPr>
        <p:blipFill>
          <a:blip r:embed="rId4"/>
          <a:stretch>
            <a:fillRect/>
          </a:stretch>
        </p:blipFill>
        <p:spPr>
          <a:xfrm>
            <a:off x="7353504" y="2343387"/>
            <a:ext cx="4130799" cy="2625044"/>
          </a:xfrm>
          <a:prstGeom prst="rect">
            <a:avLst/>
          </a:prstGeom>
          <a:ln>
            <a:solidFill>
              <a:schemeClr val="tx1"/>
            </a:solidFill>
          </a:ln>
        </p:spPr>
      </p:pic>
      <p:sp>
        <p:nvSpPr>
          <p:cNvPr id="12" name="Arrow: Down 7">
            <a:extLst>
              <a:ext uri="{FF2B5EF4-FFF2-40B4-BE49-F238E27FC236}">
                <a16:creationId xmlns:a16="http://schemas.microsoft.com/office/drawing/2014/main" id="{B118564E-9156-9A4D-8E2D-29C459B356C0}"/>
              </a:ext>
            </a:extLst>
          </p:cNvPr>
          <p:cNvSpPr/>
          <p:nvPr/>
        </p:nvSpPr>
        <p:spPr bwMode="gray">
          <a:xfrm rot="16200000">
            <a:off x="6503275" y="3105249"/>
            <a:ext cx="477858" cy="544088"/>
          </a:xfrm>
          <a:prstGeom prst="downArrow">
            <a:avLst/>
          </a:prstGeom>
          <a:solidFill>
            <a:schemeClr val="accent1"/>
          </a:solidFill>
          <a:ln w="6350" algn="ctr">
            <a:no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dirty="0">
              <a:ea typeface="Arial Unicode MS" pitchFamily="34" charset="-128"/>
              <a:cs typeface="Arial Unicode MS" pitchFamily="34" charset="-128"/>
            </a:endParaRPr>
          </a:p>
        </p:txBody>
      </p:sp>
      <p:sp>
        <p:nvSpPr>
          <p:cNvPr id="8" name="Text Placeholder 1">
            <a:extLst>
              <a:ext uri="{FF2B5EF4-FFF2-40B4-BE49-F238E27FC236}">
                <a16:creationId xmlns:a16="http://schemas.microsoft.com/office/drawing/2014/main" id="{DE9D1923-6715-2149-8891-A2DBFA083F69}"/>
              </a:ext>
            </a:extLst>
          </p:cNvPr>
          <p:cNvSpPr txBox="1">
            <a:spLocks/>
          </p:cNvSpPr>
          <p:nvPr/>
        </p:nvSpPr>
        <p:spPr>
          <a:xfrm>
            <a:off x="7289278" y="1859029"/>
            <a:ext cx="4464919" cy="844100"/>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776" fontAlgn="base">
              <a:spcBef>
                <a:spcPct val="50000"/>
              </a:spcBef>
              <a:spcAft>
                <a:spcPct val="0"/>
              </a:spcAft>
              <a:buClr>
                <a:srgbClr val="F0AB00"/>
              </a:buClr>
            </a:pPr>
            <a:r>
              <a:rPr lang="en-US" sz="1799" b="1" kern="0" dirty="0">
                <a:latin typeface="Arial"/>
                <a:ea typeface="Arial Unicode MS" pitchFamily="34" charset="-128"/>
                <a:cs typeface="Arial Unicode MS" pitchFamily="34" charset="-128"/>
              </a:rPr>
              <a:t>Example report output</a:t>
            </a:r>
          </a:p>
        </p:txBody>
      </p:sp>
      <p:pic>
        <p:nvPicPr>
          <p:cNvPr id="9" name="Picture 8" descr="laptop.png">
            <a:extLst>
              <a:ext uri="{FF2B5EF4-FFF2-40B4-BE49-F238E27FC236}">
                <a16:creationId xmlns:a16="http://schemas.microsoft.com/office/drawing/2014/main" id="{52127AA9-23EB-6647-A1B0-D35D2A592EEE}"/>
              </a:ext>
            </a:extLst>
          </p:cNvPr>
          <p:cNvPicPr>
            <a:picLocks noChangeAspect="1"/>
          </p:cNvPicPr>
          <p:nvPr/>
        </p:nvPicPr>
        <p:blipFill rotWithShape="1">
          <a:blip r:embed="rId5">
            <a:extLst>
              <a:ext uri="{28A0092B-C50C-407E-A947-70E740481C1C}">
                <a14:useLocalDpi xmlns:a14="http://schemas.microsoft.com/office/drawing/2010/main" val="0"/>
              </a:ext>
            </a:extLst>
          </a:blip>
          <a:srcRect r="-709"/>
          <a:stretch/>
        </p:blipFill>
        <p:spPr bwMode="gray">
          <a:xfrm>
            <a:off x="789682" y="1531310"/>
            <a:ext cx="6024782" cy="3691967"/>
          </a:xfrm>
          <a:prstGeom prst="rect">
            <a:avLst/>
          </a:prstGeom>
        </p:spPr>
      </p:pic>
      <p:sp>
        <p:nvSpPr>
          <p:cNvPr id="10" name="Text Placeholder 1">
            <a:extLst>
              <a:ext uri="{FF2B5EF4-FFF2-40B4-BE49-F238E27FC236}">
                <a16:creationId xmlns:a16="http://schemas.microsoft.com/office/drawing/2014/main" id="{B994FD65-B11D-3A45-95F0-4814A44D36FC}"/>
              </a:ext>
            </a:extLst>
          </p:cNvPr>
          <p:cNvSpPr txBox="1">
            <a:spLocks/>
          </p:cNvSpPr>
          <p:nvPr/>
        </p:nvSpPr>
        <p:spPr>
          <a:xfrm>
            <a:off x="944325" y="5379879"/>
            <a:ext cx="8611799" cy="844100"/>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1088776" fontAlgn="base">
              <a:spcBef>
                <a:spcPct val="50000"/>
              </a:spcBef>
              <a:spcAft>
                <a:spcPct val="0"/>
              </a:spcAft>
              <a:buClr>
                <a:srgbClr val="F0AB00"/>
              </a:buClr>
            </a:pPr>
            <a:r>
              <a:rPr lang="en-US" sz="1799" kern="0" dirty="0">
                <a:latin typeface="Arial"/>
                <a:ea typeface="Arial Unicode MS" pitchFamily="34" charset="-128"/>
                <a:cs typeface="Arial Unicode MS" pitchFamily="34" charset="-128"/>
              </a:rPr>
              <a:t>Ability to download the report in PDF or CSV format</a:t>
            </a:r>
          </a:p>
        </p:txBody>
      </p:sp>
    </p:spTree>
    <p:extLst>
      <p:ext uri="{BB962C8B-B14F-4D97-AF65-F5344CB8AC3E}">
        <p14:creationId xmlns:p14="http://schemas.microsoft.com/office/powerpoint/2010/main" val="2553042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SAP SuccessFactors Data Protection and Privacy Features</a:t>
            </a:r>
            <a:br>
              <a:rPr lang="en-US" sz="2800" dirty="0"/>
            </a:br>
            <a:r>
              <a:rPr lang="en-US" dirty="0">
                <a:solidFill>
                  <a:schemeClr val="accent1"/>
                </a:solidFill>
              </a:rPr>
              <a:t>Summary by Product Area </a:t>
            </a:r>
            <a:endParaRPr lang="en-US" sz="2800" dirty="0">
              <a:solidFill>
                <a:schemeClr val="accent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12858341"/>
              </p:ext>
            </p:extLst>
          </p:nvPr>
        </p:nvGraphicFramePr>
        <p:xfrm>
          <a:off x="504001" y="1646851"/>
          <a:ext cx="10145686" cy="3564298"/>
        </p:xfrm>
        <a:graphic>
          <a:graphicData uri="http://schemas.openxmlformats.org/drawingml/2006/table">
            <a:tbl>
              <a:tblPr/>
              <a:tblGrid>
                <a:gridCol w="2071909">
                  <a:extLst>
                    <a:ext uri="{9D8B030D-6E8A-4147-A177-3AD203B41FA5}">
                      <a16:colId xmlns:a16="http://schemas.microsoft.com/office/drawing/2014/main" val="20000"/>
                    </a:ext>
                  </a:extLst>
                </a:gridCol>
                <a:gridCol w="832241">
                  <a:extLst>
                    <a:ext uri="{9D8B030D-6E8A-4147-A177-3AD203B41FA5}">
                      <a16:colId xmlns:a16="http://schemas.microsoft.com/office/drawing/2014/main" val="20001"/>
                    </a:ext>
                  </a:extLst>
                </a:gridCol>
                <a:gridCol w="680943">
                  <a:extLst>
                    <a:ext uri="{9D8B030D-6E8A-4147-A177-3AD203B41FA5}">
                      <a16:colId xmlns:a16="http://schemas.microsoft.com/office/drawing/2014/main" val="20002"/>
                    </a:ext>
                  </a:extLst>
                </a:gridCol>
                <a:gridCol w="641368">
                  <a:extLst>
                    <a:ext uri="{9D8B030D-6E8A-4147-A177-3AD203B41FA5}">
                      <a16:colId xmlns:a16="http://schemas.microsoft.com/office/drawing/2014/main" val="20003"/>
                    </a:ext>
                  </a:extLst>
                </a:gridCol>
                <a:gridCol w="624454">
                  <a:extLst>
                    <a:ext uri="{9D8B030D-6E8A-4147-A177-3AD203B41FA5}">
                      <a16:colId xmlns:a16="http://schemas.microsoft.com/office/drawing/2014/main" val="20004"/>
                    </a:ext>
                  </a:extLst>
                </a:gridCol>
                <a:gridCol w="727362">
                  <a:extLst>
                    <a:ext uri="{9D8B030D-6E8A-4147-A177-3AD203B41FA5}">
                      <a16:colId xmlns:a16="http://schemas.microsoft.com/office/drawing/2014/main" val="20005"/>
                    </a:ext>
                  </a:extLst>
                </a:gridCol>
                <a:gridCol w="770148">
                  <a:extLst>
                    <a:ext uri="{9D8B030D-6E8A-4147-A177-3AD203B41FA5}">
                      <a16:colId xmlns:a16="http://schemas.microsoft.com/office/drawing/2014/main" val="20006"/>
                    </a:ext>
                  </a:extLst>
                </a:gridCol>
                <a:gridCol w="854643">
                  <a:extLst>
                    <a:ext uri="{9D8B030D-6E8A-4147-A177-3AD203B41FA5}">
                      <a16:colId xmlns:a16="http://schemas.microsoft.com/office/drawing/2014/main" val="20008"/>
                    </a:ext>
                  </a:extLst>
                </a:gridCol>
                <a:gridCol w="723596">
                  <a:extLst>
                    <a:ext uri="{9D8B030D-6E8A-4147-A177-3AD203B41FA5}">
                      <a16:colId xmlns:a16="http://schemas.microsoft.com/office/drawing/2014/main" val="20009"/>
                    </a:ext>
                  </a:extLst>
                </a:gridCol>
                <a:gridCol w="674259">
                  <a:extLst>
                    <a:ext uri="{9D8B030D-6E8A-4147-A177-3AD203B41FA5}">
                      <a16:colId xmlns:a16="http://schemas.microsoft.com/office/drawing/2014/main" val="20010"/>
                    </a:ext>
                  </a:extLst>
                </a:gridCol>
                <a:gridCol w="863917">
                  <a:extLst>
                    <a:ext uri="{9D8B030D-6E8A-4147-A177-3AD203B41FA5}">
                      <a16:colId xmlns:a16="http://schemas.microsoft.com/office/drawing/2014/main" val="20011"/>
                    </a:ext>
                  </a:extLst>
                </a:gridCol>
                <a:gridCol w="680846">
                  <a:extLst>
                    <a:ext uri="{9D8B030D-6E8A-4147-A177-3AD203B41FA5}">
                      <a16:colId xmlns:a16="http://schemas.microsoft.com/office/drawing/2014/main" val="20012"/>
                    </a:ext>
                  </a:extLst>
                </a:gridCol>
              </a:tblGrid>
              <a:tr h="681226">
                <a:tc>
                  <a:txBody>
                    <a:bodyPr/>
                    <a:lstStyle/>
                    <a:p>
                      <a:pPr algn="ctr" fontAlgn="t"/>
                      <a:r>
                        <a:rPr lang="en-US" sz="1700" b="1" i="0" u="none" strike="noStrike">
                          <a:solidFill>
                            <a:schemeClr val="bg1"/>
                          </a:solidFill>
                          <a:effectLst/>
                          <a:latin typeface="Calibri" panose="020F0502020204030204" pitchFamily="34" charset="0"/>
                        </a:rPr>
                        <a:t>Feature</a:t>
                      </a:r>
                    </a:p>
                  </a:txBody>
                  <a:tcPr marL="4761" marR="4761" marT="47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100" b="1" i="0" u="none" strike="noStrike" dirty="0">
                          <a:solidFill>
                            <a:schemeClr val="bg1"/>
                          </a:solidFill>
                          <a:effectLst/>
                          <a:latin typeface="Calibri" panose="020F0502020204030204" pitchFamily="34" charset="0"/>
                        </a:rPr>
                        <a:t>Talent</a:t>
                      </a:r>
                      <a:br>
                        <a:rPr lang="en-US" sz="1100" b="1" i="0" u="none" strike="noStrike" dirty="0">
                          <a:solidFill>
                            <a:schemeClr val="bg1"/>
                          </a:solidFill>
                          <a:effectLst/>
                          <a:latin typeface="Calibri" panose="020F0502020204030204" pitchFamily="34" charset="0"/>
                        </a:rPr>
                      </a:br>
                      <a:r>
                        <a:rPr lang="en-US" sz="1100" b="1" i="0" u="none" strike="noStrike" dirty="0">
                          <a:solidFill>
                            <a:schemeClr val="bg1"/>
                          </a:solidFill>
                          <a:effectLst/>
                          <a:latin typeface="Calibri" panose="020F0502020204030204" pitchFamily="34" charset="0"/>
                        </a:rPr>
                        <a:t>Management</a:t>
                      </a:r>
                    </a:p>
                  </a:txBody>
                  <a:tcPr marL="4761" marR="4761" marT="47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100" b="1" i="0" u="none" strike="noStrike" dirty="0">
                          <a:solidFill>
                            <a:schemeClr val="bg1"/>
                          </a:solidFill>
                          <a:effectLst/>
                          <a:latin typeface="Calibri" panose="020F0502020204030204" pitchFamily="34" charset="0"/>
                        </a:rPr>
                        <a:t>Employee</a:t>
                      </a:r>
                      <a:br>
                        <a:rPr lang="en-US" sz="1100" b="1" i="0" u="none" strike="noStrike" dirty="0">
                          <a:solidFill>
                            <a:schemeClr val="bg1"/>
                          </a:solidFill>
                          <a:effectLst/>
                          <a:latin typeface="Calibri" panose="020F0502020204030204" pitchFamily="34" charset="0"/>
                        </a:rPr>
                      </a:br>
                      <a:r>
                        <a:rPr lang="en-US" sz="1100" b="1" i="0" u="none" strike="noStrike" dirty="0">
                          <a:solidFill>
                            <a:schemeClr val="bg1"/>
                          </a:solidFill>
                          <a:effectLst/>
                          <a:latin typeface="Calibri" panose="020F0502020204030204" pitchFamily="34" charset="0"/>
                        </a:rPr>
                        <a:t>Central </a:t>
                      </a:r>
                    </a:p>
                  </a:txBody>
                  <a:tcPr marL="4761" marR="4761" marT="47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100" b="1" i="0" u="none" strike="noStrike">
                          <a:solidFill>
                            <a:schemeClr val="bg1"/>
                          </a:solidFill>
                          <a:effectLst/>
                          <a:latin typeface="Calibri" panose="020F0502020204030204" pitchFamily="34" charset="0"/>
                        </a:rPr>
                        <a:t>Employee</a:t>
                      </a:r>
                      <a:br>
                        <a:rPr lang="en-US" sz="1100" b="1" i="0" u="none" strike="noStrike">
                          <a:solidFill>
                            <a:schemeClr val="bg1"/>
                          </a:solidFill>
                          <a:effectLst/>
                          <a:latin typeface="Calibri" panose="020F0502020204030204" pitchFamily="34" charset="0"/>
                        </a:rPr>
                      </a:br>
                      <a:r>
                        <a:rPr lang="en-US" sz="1100" b="1" i="0" u="none" strike="noStrike">
                          <a:solidFill>
                            <a:schemeClr val="bg1"/>
                          </a:solidFill>
                          <a:effectLst/>
                          <a:latin typeface="Calibri" panose="020F0502020204030204" pitchFamily="34" charset="0"/>
                        </a:rPr>
                        <a:t>Central</a:t>
                      </a:r>
                      <a:br>
                        <a:rPr lang="en-US" sz="1100" b="1" i="0" u="none" strike="noStrike">
                          <a:solidFill>
                            <a:schemeClr val="bg1"/>
                          </a:solidFill>
                          <a:effectLst/>
                          <a:latin typeface="Calibri" panose="020F0502020204030204" pitchFamily="34" charset="0"/>
                        </a:rPr>
                      </a:br>
                      <a:r>
                        <a:rPr lang="en-US" sz="1100" b="1" i="0" u="none" strike="noStrike">
                          <a:solidFill>
                            <a:schemeClr val="bg1"/>
                          </a:solidFill>
                          <a:effectLst/>
                          <a:latin typeface="Calibri" panose="020F0502020204030204" pitchFamily="34" charset="0"/>
                        </a:rPr>
                        <a:t>Payroll</a:t>
                      </a:r>
                    </a:p>
                  </a:txBody>
                  <a:tcPr marL="4761" marR="4761" marT="47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100" b="1" i="0" u="none" strike="noStrike">
                          <a:solidFill>
                            <a:schemeClr val="bg1"/>
                          </a:solidFill>
                          <a:effectLst/>
                          <a:latin typeface="Calibri" panose="020F0502020204030204" pitchFamily="34" charset="0"/>
                        </a:rPr>
                        <a:t>Platform </a:t>
                      </a:r>
                      <a:endParaRPr lang="en-US" sz="1100" b="1" i="0" u="none" strike="noStrike" dirty="0">
                        <a:solidFill>
                          <a:schemeClr val="bg1"/>
                        </a:solidFill>
                        <a:effectLst/>
                        <a:latin typeface="Calibri" panose="020F0502020204030204" pitchFamily="34" charset="0"/>
                      </a:endParaRPr>
                    </a:p>
                  </a:txBody>
                  <a:tcPr marL="4761" marR="4761" marT="47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100" b="1" i="0" u="none" strike="noStrike">
                          <a:solidFill>
                            <a:schemeClr val="bg1"/>
                          </a:solidFill>
                          <a:effectLst/>
                          <a:latin typeface="Calibri" panose="020F0502020204030204" pitchFamily="34" charset="0"/>
                        </a:rPr>
                        <a:t>Learning</a:t>
                      </a:r>
                    </a:p>
                  </a:txBody>
                  <a:tcPr marL="4761" marR="4761" marT="47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100" b="1" i="0" u="none" strike="noStrike">
                          <a:solidFill>
                            <a:schemeClr val="bg1"/>
                          </a:solidFill>
                          <a:effectLst/>
                          <a:latin typeface="Calibri" panose="020F0502020204030204" pitchFamily="34" charset="0"/>
                        </a:rPr>
                        <a:t>Onboarding</a:t>
                      </a:r>
                    </a:p>
                  </a:txBody>
                  <a:tcPr marL="4761" marR="4761" marT="47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100" b="1" i="0" u="none" strike="noStrike">
                          <a:solidFill>
                            <a:schemeClr val="bg1"/>
                          </a:solidFill>
                          <a:effectLst/>
                          <a:latin typeface="Calibri" panose="020F0502020204030204" pitchFamily="34" charset="0"/>
                        </a:rPr>
                        <a:t>Recruiting</a:t>
                      </a:r>
                      <a:br>
                        <a:rPr lang="en-US" sz="1100" b="1" i="0" u="none" strike="noStrike">
                          <a:solidFill>
                            <a:schemeClr val="bg1"/>
                          </a:solidFill>
                          <a:effectLst/>
                          <a:latin typeface="Calibri" panose="020F0502020204030204" pitchFamily="34" charset="0"/>
                        </a:rPr>
                      </a:br>
                      <a:r>
                        <a:rPr lang="en-US" sz="1100" b="1" i="0" u="none" strike="noStrike">
                          <a:solidFill>
                            <a:schemeClr val="bg1"/>
                          </a:solidFill>
                          <a:effectLst/>
                          <a:latin typeface="Calibri" panose="020F0502020204030204" pitchFamily="34" charset="0"/>
                        </a:rPr>
                        <a:t>Management</a:t>
                      </a:r>
                    </a:p>
                  </a:txBody>
                  <a:tcPr marL="4761" marR="4761" marT="47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100" b="1" i="0" u="none" strike="noStrike">
                          <a:solidFill>
                            <a:schemeClr val="bg1"/>
                          </a:solidFill>
                          <a:effectLst/>
                          <a:latin typeface="Calibri" panose="020F0502020204030204" pitchFamily="34" charset="0"/>
                        </a:rPr>
                        <a:t>Recruiting</a:t>
                      </a:r>
                      <a:br>
                        <a:rPr lang="en-US" sz="1100" b="1" i="0" u="none" strike="noStrike">
                          <a:solidFill>
                            <a:schemeClr val="bg1"/>
                          </a:solidFill>
                          <a:effectLst/>
                          <a:latin typeface="Calibri" panose="020F0502020204030204" pitchFamily="34" charset="0"/>
                        </a:rPr>
                      </a:br>
                      <a:r>
                        <a:rPr lang="en-US" sz="1100" b="1" i="0" u="none" strike="noStrike">
                          <a:solidFill>
                            <a:schemeClr val="bg1"/>
                          </a:solidFill>
                          <a:effectLst/>
                          <a:latin typeface="Calibri" panose="020F0502020204030204" pitchFamily="34" charset="0"/>
                        </a:rPr>
                        <a:t>Marketing</a:t>
                      </a:r>
                    </a:p>
                  </a:txBody>
                  <a:tcPr marL="4761" marR="4761" marT="47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100" b="1" i="0" u="none" strike="noStrike">
                          <a:solidFill>
                            <a:schemeClr val="bg1"/>
                          </a:solidFill>
                          <a:effectLst/>
                          <a:latin typeface="Calibri" panose="020F0502020204030204" pitchFamily="34" charset="0"/>
                        </a:rPr>
                        <a:t>Recruiting</a:t>
                      </a:r>
                      <a:br>
                        <a:rPr lang="en-US" sz="1100" b="1" i="0" u="none" strike="noStrike">
                          <a:solidFill>
                            <a:schemeClr val="bg1"/>
                          </a:solidFill>
                          <a:effectLst/>
                          <a:latin typeface="Calibri" panose="020F0502020204030204" pitchFamily="34" charset="0"/>
                        </a:rPr>
                      </a:br>
                      <a:r>
                        <a:rPr lang="en-US" sz="1100" b="1" i="0" u="none" strike="noStrike">
                          <a:solidFill>
                            <a:schemeClr val="bg1"/>
                          </a:solidFill>
                          <a:effectLst/>
                          <a:latin typeface="Calibri" panose="020F0502020204030204" pitchFamily="34" charset="0"/>
                        </a:rPr>
                        <a:t>Posting</a:t>
                      </a:r>
                    </a:p>
                  </a:txBody>
                  <a:tcPr marL="4761" marR="4761" marT="47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100" b="1" i="0" u="none" strike="noStrike">
                          <a:solidFill>
                            <a:schemeClr val="bg1"/>
                          </a:solidFill>
                          <a:effectLst/>
                          <a:latin typeface="Calibri" panose="020F0502020204030204" pitchFamily="34" charset="0"/>
                        </a:rPr>
                        <a:t>Reporting</a:t>
                      </a:r>
                    </a:p>
                  </a:txBody>
                  <a:tcPr marL="4761" marR="4761" marT="47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100" b="1" i="0" u="none" strike="noStrike">
                          <a:solidFill>
                            <a:schemeClr val="bg1"/>
                          </a:solidFill>
                          <a:effectLst/>
                          <a:latin typeface="Calibri" panose="020F0502020204030204" pitchFamily="34" charset="0"/>
                        </a:rPr>
                        <a:t>Workforce</a:t>
                      </a:r>
                      <a:br>
                        <a:rPr lang="en-US" sz="1100" b="1" i="0" u="none" strike="noStrike">
                          <a:solidFill>
                            <a:schemeClr val="bg1"/>
                          </a:solidFill>
                          <a:effectLst/>
                          <a:latin typeface="Calibri" panose="020F0502020204030204" pitchFamily="34" charset="0"/>
                        </a:rPr>
                      </a:br>
                      <a:r>
                        <a:rPr lang="en-US" sz="1100" b="1" i="0" u="none" strike="noStrike">
                          <a:solidFill>
                            <a:schemeClr val="bg1"/>
                          </a:solidFill>
                          <a:effectLst/>
                          <a:latin typeface="Calibri" panose="020F0502020204030204" pitchFamily="34" charset="0"/>
                        </a:rPr>
                        <a:t>Analytics</a:t>
                      </a:r>
                    </a:p>
                  </a:txBody>
                  <a:tcPr marL="4761" marR="4761" marT="47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80512">
                <a:tc>
                  <a:txBody>
                    <a:bodyPr/>
                    <a:lstStyle/>
                    <a:p>
                      <a:pPr algn="l" fontAlgn="ctr"/>
                      <a:r>
                        <a:rPr lang="en-US" sz="1600" b="0" i="0" u="none" strike="noStrike" dirty="0">
                          <a:solidFill>
                            <a:srgbClr val="000000"/>
                          </a:solidFill>
                          <a:effectLst/>
                          <a:latin typeface="Calibri" panose="020F0502020204030204" pitchFamily="34" charset="0"/>
                        </a:rPr>
                        <a:t>  Data Purge</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862307301"/>
                  </a:ext>
                </a:extLst>
              </a:tr>
              <a:tr h="480512">
                <a:tc>
                  <a:txBody>
                    <a:bodyPr/>
                    <a:lstStyle/>
                    <a:p>
                      <a:pPr algn="l" fontAlgn="ctr"/>
                      <a:r>
                        <a:rPr lang="en-US" sz="1600" b="0" i="0" u="none" strike="noStrike" dirty="0">
                          <a:solidFill>
                            <a:srgbClr val="000000"/>
                          </a:solidFill>
                          <a:effectLst/>
                          <a:latin typeface="Calibri" panose="020F0502020204030204" pitchFamily="34" charset="0"/>
                        </a:rPr>
                        <a:t>  Data Subject Info</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8196774"/>
                  </a:ext>
                </a:extLst>
              </a:tr>
              <a:tr h="480512">
                <a:tc>
                  <a:txBody>
                    <a:bodyPr/>
                    <a:lstStyle/>
                    <a:p>
                      <a:pPr algn="l" fontAlgn="ctr"/>
                      <a:r>
                        <a:rPr lang="en-US" sz="1600" b="0" i="0" u="none" strike="noStrike" dirty="0">
                          <a:solidFill>
                            <a:srgbClr val="000000"/>
                          </a:solidFill>
                          <a:effectLst/>
                          <a:latin typeface="Calibri" panose="020F0502020204030204" pitchFamily="34" charset="0"/>
                        </a:rPr>
                        <a:t>  Data Blocking</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1100" b="1" i="0" u="none" strike="noStrike">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1100" b="1" i="0" u="none" strike="noStrike">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1088558" rtl="0" eaLnBrk="1" fontAlgn="ctr" latinLnBrk="0" hangingPunct="1">
                        <a:lnSpc>
                          <a:spcPct val="100000"/>
                        </a:lnSpc>
                        <a:spcBef>
                          <a:spcPts val="0"/>
                        </a:spcBef>
                        <a:spcAft>
                          <a:spcPts val="0"/>
                        </a:spcAft>
                        <a:buClrTx/>
                        <a:buSzTx/>
                        <a:buFont typeface="Wingdings" charset="2"/>
                        <a:buNone/>
                        <a:tabLst/>
                        <a:defRPr/>
                      </a:pPr>
                      <a:r>
                        <a:rPr lang="en-US" sz="1200" b="1" i="0" u="none" strike="noStrike">
                          <a:solidFill>
                            <a:srgbClr val="000000"/>
                          </a:solidFill>
                          <a:effectLst/>
                          <a:latin typeface="Calibri" panose="020F0502020204030204" pitchFamily="34" charset="0"/>
                        </a:rPr>
                        <a:t>N/A</a:t>
                      </a: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828489414"/>
                  </a:ext>
                </a:extLst>
              </a:tr>
              <a:tr h="480512">
                <a:tc>
                  <a:txBody>
                    <a:bodyPr/>
                    <a:lstStyle/>
                    <a:p>
                      <a:pPr algn="l" fontAlgn="ctr"/>
                      <a:r>
                        <a:rPr lang="en-US" sz="1600" b="0" i="0" u="none" strike="noStrike" dirty="0">
                          <a:solidFill>
                            <a:srgbClr val="000000"/>
                          </a:solidFill>
                          <a:effectLst/>
                          <a:latin typeface="Calibri" panose="020F0502020204030204" pitchFamily="34" charset="0"/>
                        </a:rPr>
                        <a:t>  Consent</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1100" b="1" i="0" u="none" strike="noStrike">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marL="171450" indent="-171450" algn="ctr" defTabSz="1088558" rtl="0" eaLnBrk="1" fontAlgn="ctr" latinLnBrk="0" hangingPunct="1">
                        <a:buFont typeface="Wingdings" charset="2"/>
                        <a:buChar char="ü"/>
                      </a:pPr>
                      <a:r>
                        <a:rPr lang="en-US" sz="2400" b="1" i="0" u="none" strike="noStrike" kern="1200">
                          <a:solidFill>
                            <a:srgbClr val="000000"/>
                          </a:solidFill>
                          <a:effectLst/>
                          <a:latin typeface="Calibri" panose="020F0502020204030204" pitchFamily="34" charset="0"/>
                          <a:ea typeface="+mn-ea"/>
                          <a:cs typeface="+mn-cs"/>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775610722"/>
                  </a:ext>
                </a:extLst>
              </a:tr>
              <a:tr h="480512">
                <a:tc>
                  <a:txBody>
                    <a:bodyPr/>
                    <a:lstStyle/>
                    <a:p>
                      <a:pPr algn="l" fontAlgn="ctr"/>
                      <a:r>
                        <a:rPr lang="en-US" sz="1600" b="0" i="0" u="none" strike="noStrike" dirty="0">
                          <a:solidFill>
                            <a:srgbClr val="000000"/>
                          </a:solidFill>
                          <a:effectLst/>
                          <a:latin typeface="Calibri" panose="020F0502020204030204" pitchFamily="34" charset="0"/>
                        </a:rPr>
                        <a:t>  Change Audit</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0001"/>
                  </a:ext>
                </a:extLst>
              </a:tr>
              <a:tr h="480512">
                <a:tc>
                  <a:txBody>
                    <a:bodyPr/>
                    <a:lstStyle/>
                    <a:p>
                      <a:pPr algn="l" fontAlgn="ctr"/>
                      <a:r>
                        <a:rPr lang="en-US" sz="1600" b="0" i="0" u="none" strike="noStrike" dirty="0">
                          <a:solidFill>
                            <a:srgbClr val="000000"/>
                          </a:solidFill>
                          <a:effectLst/>
                          <a:latin typeface="Calibri" panose="020F0502020204030204" pitchFamily="34" charset="0"/>
                        </a:rPr>
                        <a:t>  Read Audit</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0000"/>
                      </a:schemeClr>
                    </a:solid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ctr" fontAlgn="ctr">
                        <a:buFont typeface="Wingdings" charset="2"/>
                        <a:buChar char="ü"/>
                      </a:pPr>
                      <a:r>
                        <a:rPr lang="en-US" sz="2400" b="1" i="0" u="none" strike="noStrike" dirty="0">
                          <a:solidFill>
                            <a:srgbClr val="000000"/>
                          </a:solidFill>
                          <a:effectLst/>
                          <a:latin typeface="Calibri" panose="020F0502020204030204" pitchFamily="34" charset="0"/>
                        </a:rPr>
                        <a:t> </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1088558" rtl="0" eaLnBrk="1" fontAlgn="ctr"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lvl="0" indent="0" algn="ctr" defTabSz="1088558" rtl="0" eaLnBrk="1" fontAlgn="ctr"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N/A</a:t>
                      </a:r>
                    </a:p>
                  </a:txBody>
                  <a:tcPr marL="4761" marR="4761" marT="47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2"/>
                  </a:ext>
                </a:extLst>
              </a:tr>
            </a:tbl>
          </a:graphicData>
        </a:graphic>
      </p:graphicFrame>
      <p:sp>
        <p:nvSpPr>
          <p:cNvPr id="7" name="Text Placeholder 2"/>
          <p:cNvSpPr txBox="1">
            <a:spLocks/>
          </p:cNvSpPr>
          <p:nvPr/>
        </p:nvSpPr>
        <p:spPr>
          <a:xfrm>
            <a:off x="504001" y="5236311"/>
            <a:ext cx="10145686" cy="564107"/>
          </a:xfrm>
          <a:prstGeom prst="rect">
            <a:avLst/>
          </a:prstGeom>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1200" dirty="0"/>
              <a:t>N/A </a:t>
            </a:r>
            <a:r>
              <a:rPr lang="mr-IN" sz="1200" dirty="0"/>
              <a:t>–</a:t>
            </a:r>
            <a:r>
              <a:rPr lang="en-US" sz="1200" dirty="0"/>
              <a:t> This feature is not needed in the application due to requirements/use case non-applicability</a:t>
            </a:r>
            <a:br>
              <a:rPr lang="en-US" sz="1200" dirty="0"/>
            </a:br>
            <a:r>
              <a:rPr lang="en-US" sz="1200" dirty="0"/>
              <a:t>N/A</a:t>
            </a:r>
            <a:r>
              <a:rPr lang="en-US" sz="1600" baseline="30000" dirty="0"/>
              <a:t>*</a:t>
            </a:r>
            <a:r>
              <a:rPr lang="en-US" sz="1200" dirty="0"/>
              <a:t> </a:t>
            </a:r>
            <a:r>
              <a:rPr lang="mr-IN" sz="1200" dirty="0"/>
              <a:t>–</a:t>
            </a:r>
            <a:r>
              <a:rPr lang="en-US" sz="1200" dirty="0"/>
              <a:t> This feature is not supported in the application. If you have included sensitive personal data in this application, you should consider removing it from the application data model</a:t>
            </a:r>
          </a:p>
        </p:txBody>
      </p:sp>
      <p:sp>
        <p:nvSpPr>
          <p:cNvPr id="5" name="Rectangle 4">
            <a:extLst>
              <a:ext uri="{FF2B5EF4-FFF2-40B4-BE49-F238E27FC236}">
                <a16:creationId xmlns:a16="http://schemas.microsoft.com/office/drawing/2014/main" id="{407F7ADE-C51F-254F-928B-ACE09F5BC943}"/>
              </a:ext>
            </a:extLst>
          </p:cNvPr>
          <p:cNvSpPr/>
          <p:nvPr/>
        </p:nvSpPr>
        <p:spPr bwMode="gray">
          <a:xfrm>
            <a:off x="504001" y="5969219"/>
            <a:ext cx="10145686" cy="642903"/>
          </a:xfrm>
          <a:prstGeom prst="rect">
            <a:avLst/>
          </a:prstGeom>
          <a:solidFill>
            <a:schemeClr val="accent1"/>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1" i="0" u="none" strike="noStrike" kern="0" cap="none" spc="0" normalizeH="0" baseline="0" noProof="0" dirty="0">
                <a:ln>
                  <a:noFill/>
                </a:ln>
                <a:effectLst/>
                <a:uLnTx/>
                <a:uFillTx/>
                <a:ea typeface="Arial Unicode MS" pitchFamily="34" charset="-128"/>
                <a:cs typeface="Arial Unicode MS" pitchFamily="34" charset="-128"/>
              </a:rPr>
              <a:t>Prerequisites: Role Based Permissions (RBP) and Metadata Framework (MDF)</a:t>
            </a:r>
          </a:p>
        </p:txBody>
      </p:sp>
    </p:spTree>
    <p:custDataLst>
      <p:tags r:id="rId1"/>
    </p:custDataLst>
    <p:extLst>
      <p:ext uri="{BB962C8B-B14F-4D97-AF65-F5344CB8AC3E}">
        <p14:creationId xmlns:p14="http://schemas.microsoft.com/office/powerpoint/2010/main" val="1619976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62F674-62B3-4946-8A03-392E9FEA0F34}"/>
              </a:ext>
            </a:extLst>
          </p:cNvPr>
          <p:cNvSpPr>
            <a:spLocks noGrp="1"/>
          </p:cNvSpPr>
          <p:nvPr>
            <p:ph type="title"/>
          </p:nvPr>
        </p:nvSpPr>
        <p:spPr>
          <a:xfrm>
            <a:off x="504001" y="504000"/>
            <a:ext cx="11186476" cy="6278642"/>
          </a:xfrm>
        </p:spPr>
        <p:txBody>
          <a:bodyPr/>
          <a:lstStyle/>
          <a:p>
            <a:r>
              <a:rPr lang="en-US" sz="3200" dirty="0">
                <a:solidFill>
                  <a:srgbClr val="0F46A7"/>
                </a:solidFill>
              </a:rPr>
              <a:t>Best Practices (Immediate) for Data Governance</a:t>
            </a:r>
            <a:br>
              <a:rPr lang="en-US" dirty="0"/>
            </a:br>
            <a:br>
              <a:rPr lang="en-US" dirty="0"/>
            </a:br>
            <a:r>
              <a:rPr lang="en-US" sz="2000" dirty="0"/>
              <a:t>1. GET RID OF PAPER DATA</a:t>
            </a:r>
            <a:br>
              <a:rPr lang="en-US" sz="2000" dirty="0"/>
            </a:br>
            <a:br>
              <a:rPr lang="en-US" sz="2000" dirty="0"/>
            </a:br>
            <a:r>
              <a:rPr lang="en-US" sz="2000" dirty="0"/>
              <a:t>2. Single Point of Contact (i.e., Data Protection Officer) </a:t>
            </a:r>
            <a:br>
              <a:rPr lang="en-US" sz="2000" dirty="0"/>
            </a:br>
            <a:br>
              <a:rPr lang="en-US" sz="2000" dirty="0"/>
            </a:br>
            <a:r>
              <a:rPr lang="en-US" sz="2000" dirty="0"/>
              <a:t>3. Form multidisciplinary team (IT, HR, DPO, Legal at a minimum)</a:t>
            </a:r>
            <a:br>
              <a:rPr lang="en-US" sz="2000" dirty="0"/>
            </a:br>
            <a:br>
              <a:rPr lang="en-US" sz="2000" dirty="0"/>
            </a:br>
            <a:r>
              <a:rPr lang="en-US" sz="2000" dirty="0"/>
              <a:t>4. Know what you have (can’t protect what you don’t know) </a:t>
            </a:r>
            <a:br>
              <a:rPr lang="en-US" sz="2000" dirty="0"/>
            </a:br>
            <a:br>
              <a:rPr lang="en-US" sz="2000" dirty="0"/>
            </a:br>
            <a:r>
              <a:rPr lang="en-US" sz="2000" dirty="0"/>
              <a:t>5. Insurance coverage – can you get it? </a:t>
            </a:r>
            <a:br>
              <a:rPr lang="en-US" sz="2000" dirty="0"/>
            </a:br>
            <a:br>
              <a:rPr lang="en-US" sz="2000" dirty="0"/>
            </a:br>
            <a:r>
              <a:rPr lang="en-US" sz="2000" dirty="0"/>
              <a:t>6. Run practice drills for report of breach (remember insurance, public relations)</a:t>
            </a:r>
            <a:br>
              <a:rPr lang="en-US" sz="2000" dirty="0"/>
            </a:br>
            <a:br>
              <a:rPr lang="en-US" sz="2000" dirty="0"/>
            </a:br>
            <a:r>
              <a:rPr lang="en-US" sz="2000" dirty="0"/>
              <a:t>7. Do what you say you are doing.</a:t>
            </a:r>
            <a:br>
              <a:rPr lang="en-US" sz="2000" dirty="0"/>
            </a:br>
            <a:br>
              <a:rPr lang="en-US" sz="2000" dirty="0"/>
            </a:br>
            <a:r>
              <a:rPr lang="en-US" sz="2000" dirty="0"/>
              <a:t>8. Anonymize everything you can.</a:t>
            </a:r>
            <a:br>
              <a:rPr lang="en-US" dirty="0"/>
            </a:br>
            <a:br>
              <a:rPr lang="en-US" dirty="0"/>
            </a:br>
            <a:endParaRPr lang="en-US" dirty="0"/>
          </a:p>
        </p:txBody>
      </p:sp>
    </p:spTree>
    <p:extLst>
      <p:ext uri="{BB962C8B-B14F-4D97-AF65-F5344CB8AC3E}">
        <p14:creationId xmlns:p14="http://schemas.microsoft.com/office/powerpoint/2010/main" val="93757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is more important than ever for business </a:t>
            </a:r>
          </a:p>
        </p:txBody>
      </p:sp>
      <p:sp>
        <p:nvSpPr>
          <p:cNvPr id="11" name="TextBox 10">
            <a:extLst>
              <a:ext uri="{FF2B5EF4-FFF2-40B4-BE49-F238E27FC236}">
                <a16:creationId xmlns:a16="http://schemas.microsoft.com/office/drawing/2014/main" id="{DCCEE9A1-20C0-4512-BCCE-47A1C035617F}"/>
              </a:ext>
            </a:extLst>
          </p:cNvPr>
          <p:cNvSpPr txBox="1"/>
          <p:nvPr/>
        </p:nvSpPr>
        <p:spPr>
          <a:xfrm>
            <a:off x="340088" y="6231362"/>
            <a:ext cx="11319400" cy="292384"/>
          </a:xfrm>
          <a:prstGeom prst="rect">
            <a:avLst/>
          </a:prstGeom>
          <a:noFill/>
        </p:spPr>
        <p:txBody>
          <a:bodyPr wrap="square" lIns="0" tIns="60958" rIns="0" bIns="60958" rtlCol="0" anchor="b" anchorCtr="0">
            <a:spAutoFit/>
          </a:bodyPr>
          <a:lstStyle/>
          <a:p>
            <a:r>
              <a:rPr lang="en-US" sz="1100" kern="0" dirty="0">
                <a:ea typeface="Arial Unicode MS" pitchFamily="34" charset="-128"/>
                <a:cs typeface="Arial Unicode MS" pitchFamily="34" charset="-128"/>
              </a:rPr>
              <a:t>1: Economic Impact of Cybercrime— No Slowing Down, McAfee 2021, 2: </a:t>
            </a:r>
            <a:r>
              <a:rPr lang="en-US" sz="1100" dirty="0"/>
              <a:t>Cybersecurity Ventures report 2021, </a:t>
            </a:r>
            <a:r>
              <a:rPr lang="en-US" sz="1100" kern="0" dirty="0">
                <a:ea typeface="Arial Unicode MS" pitchFamily="34" charset="-128"/>
                <a:cs typeface="Arial Unicode MS" pitchFamily="34" charset="-128"/>
              </a:rPr>
              <a:t> 3: PwC </a:t>
            </a:r>
            <a:r>
              <a:rPr lang="en-US" sz="1100" dirty="0"/>
              <a:t>US Protect.me Survey 2021</a:t>
            </a:r>
            <a:endParaRPr lang="en-US" sz="1100" kern="0" dirty="0">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571862C1-5629-4F19-A40C-92AF071EF06A}"/>
              </a:ext>
            </a:extLst>
          </p:cNvPr>
          <p:cNvSpPr/>
          <p:nvPr/>
        </p:nvSpPr>
        <p:spPr bwMode="gray">
          <a:xfrm>
            <a:off x="7924255" y="4004869"/>
            <a:ext cx="3557699" cy="2718319"/>
          </a:xfrm>
          <a:prstGeom prst="rect">
            <a:avLst/>
          </a:prstGeom>
          <a:noFill/>
        </p:spPr>
        <p:txBody>
          <a:bodyPr wrap="square" lIns="121916" tIns="60958" rIns="121916" bIns="60958" rtlCol="0" anchor="t" anchorCtr="0">
            <a:noAutofit/>
          </a:bodyPr>
          <a:lstStyle/>
          <a:p>
            <a:pPr algn="ctr"/>
            <a:r>
              <a:rPr lang="en-US" sz="4000" b="1" dirty="0">
                <a:cs typeface="Arial"/>
              </a:rPr>
              <a:t>85%</a:t>
            </a:r>
          </a:p>
          <a:p>
            <a:pPr algn="ctr"/>
            <a:r>
              <a:rPr lang="en-US" sz="1800" dirty="0">
                <a:cs typeface="Arial"/>
              </a:rPr>
              <a:t>of consumers will not do business with a company if they have concerns about its security practices</a:t>
            </a:r>
            <a:r>
              <a:rPr lang="en-US" sz="1800" baseline="30000" dirty="0">
                <a:cs typeface="Arial"/>
              </a:rPr>
              <a:t>3</a:t>
            </a:r>
          </a:p>
        </p:txBody>
      </p:sp>
      <p:sp>
        <p:nvSpPr>
          <p:cNvPr id="13" name="Rectangle 12">
            <a:extLst>
              <a:ext uri="{FF2B5EF4-FFF2-40B4-BE49-F238E27FC236}">
                <a16:creationId xmlns:a16="http://schemas.microsoft.com/office/drawing/2014/main" id="{C4F9C9A1-522D-4895-9CE4-21D1E2C316EB}"/>
              </a:ext>
            </a:extLst>
          </p:cNvPr>
          <p:cNvSpPr/>
          <p:nvPr/>
        </p:nvSpPr>
        <p:spPr bwMode="gray">
          <a:xfrm>
            <a:off x="325373" y="4004869"/>
            <a:ext cx="3604553" cy="1785740"/>
          </a:xfrm>
          <a:prstGeom prst="rect">
            <a:avLst/>
          </a:prstGeom>
          <a:noFill/>
        </p:spPr>
        <p:txBody>
          <a:bodyPr wrap="square" lIns="121916" tIns="60958" rIns="121916" bIns="60958" rtlCol="0" anchor="t" anchorCtr="0">
            <a:noAutofit/>
          </a:bodyPr>
          <a:lstStyle/>
          <a:p>
            <a:pPr algn="ctr"/>
            <a:r>
              <a:rPr lang="en-US" sz="4000" b="1" dirty="0">
                <a:cs typeface="Arial"/>
              </a:rPr>
              <a:t>$600</a:t>
            </a:r>
            <a:r>
              <a:rPr lang="en-US" sz="4400" b="1" dirty="0">
                <a:cs typeface="Arial"/>
              </a:rPr>
              <a:t> billion</a:t>
            </a:r>
          </a:p>
          <a:p>
            <a:pPr algn="ctr"/>
            <a:r>
              <a:rPr lang="en-US" sz="1800" dirty="0"/>
              <a:t>lost to cybercrime each year </a:t>
            </a:r>
            <a:r>
              <a:rPr lang="en-US" sz="1800" baseline="30000" dirty="0">
                <a:cs typeface="Arial"/>
              </a:rPr>
              <a:t>1</a:t>
            </a:r>
            <a:r>
              <a:rPr lang="en-US" sz="1800" dirty="0">
                <a:cs typeface="Arial"/>
              </a:rPr>
              <a:t> </a:t>
            </a:r>
          </a:p>
        </p:txBody>
      </p:sp>
      <p:sp>
        <p:nvSpPr>
          <p:cNvPr id="14" name="Rectangle 13">
            <a:extLst>
              <a:ext uri="{FF2B5EF4-FFF2-40B4-BE49-F238E27FC236}">
                <a16:creationId xmlns:a16="http://schemas.microsoft.com/office/drawing/2014/main" id="{0C0BE87F-70CB-415F-A2C9-3D8566EEB1E4}"/>
              </a:ext>
            </a:extLst>
          </p:cNvPr>
          <p:cNvSpPr/>
          <p:nvPr/>
        </p:nvSpPr>
        <p:spPr bwMode="gray">
          <a:xfrm>
            <a:off x="4009027" y="4004869"/>
            <a:ext cx="3732575" cy="1785740"/>
          </a:xfrm>
          <a:prstGeom prst="rect">
            <a:avLst/>
          </a:prstGeom>
          <a:noFill/>
        </p:spPr>
        <p:txBody>
          <a:bodyPr wrap="square" lIns="121916" tIns="60958" rIns="121916" bIns="60958" rtlCol="0" anchor="t" anchorCtr="0">
            <a:noAutofit/>
          </a:bodyPr>
          <a:lstStyle/>
          <a:p>
            <a:pPr algn="ctr"/>
            <a:r>
              <a:rPr lang="en-US" sz="4000" b="1" dirty="0">
                <a:cs typeface="Arial"/>
              </a:rPr>
              <a:t>3.6 million</a:t>
            </a:r>
          </a:p>
          <a:p>
            <a:pPr algn="ctr"/>
            <a:r>
              <a:rPr lang="en-US" sz="1800" dirty="0">
                <a:cs typeface="Arial"/>
              </a:rPr>
              <a:t>unfilled cybersecurity jobs in 2022</a:t>
            </a:r>
            <a:r>
              <a:rPr lang="en-US" sz="1800" baseline="30000" dirty="0">
                <a:cs typeface="Arial"/>
              </a:rPr>
              <a:t>2</a:t>
            </a:r>
          </a:p>
        </p:txBody>
      </p:sp>
      <p:pic>
        <p:nvPicPr>
          <p:cNvPr id="16" name="Picture 15">
            <a:extLst>
              <a:ext uri="{FF2B5EF4-FFF2-40B4-BE49-F238E27FC236}">
                <a16:creationId xmlns:a16="http://schemas.microsoft.com/office/drawing/2014/main" id="{1C5C6B7F-D09C-4869-954A-62E8508087DA}"/>
              </a:ext>
            </a:extLst>
          </p:cNvPr>
          <p:cNvPicPr>
            <a:picLocks noChangeAspect="1"/>
          </p:cNvPicPr>
          <p:nvPr/>
        </p:nvPicPr>
        <p:blipFill>
          <a:blip r:embed="rId3"/>
          <a:stretch>
            <a:fillRect/>
          </a:stretch>
        </p:blipFill>
        <p:spPr>
          <a:xfrm>
            <a:off x="4476006" y="1618132"/>
            <a:ext cx="2743200" cy="2743200"/>
          </a:xfrm>
          <a:prstGeom prst="rect">
            <a:avLst/>
          </a:prstGeom>
        </p:spPr>
      </p:pic>
      <p:pic>
        <p:nvPicPr>
          <p:cNvPr id="17" name="Picture 16">
            <a:extLst>
              <a:ext uri="{FF2B5EF4-FFF2-40B4-BE49-F238E27FC236}">
                <a16:creationId xmlns:a16="http://schemas.microsoft.com/office/drawing/2014/main" id="{B8E08A6C-316B-4EAD-A71B-6EEB74444D2B}"/>
              </a:ext>
            </a:extLst>
          </p:cNvPr>
          <p:cNvPicPr>
            <a:picLocks noChangeAspect="1"/>
          </p:cNvPicPr>
          <p:nvPr/>
        </p:nvPicPr>
        <p:blipFill>
          <a:blip r:embed="rId4"/>
          <a:stretch>
            <a:fillRect/>
          </a:stretch>
        </p:blipFill>
        <p:spPr>
          <a:xfrm>
            <a:off x="8468664" y="1584795"/>
            <a:ext cx="2468880" cy="2468880"/>
          </a:xfrm>
          <a:prstGeom prst="rect">
            <a:avLst/>
          </a:prstGeom>
        </p:spPr>
      </p:pic>
      <p:pic>
        <p:nvPicPr>
          <p:cNvPr id="4" name="Picture 3">
            <a:extLst>
              <a:ext uri="{FF2B5EF4-FFF2-40B4-BE49-F238E27FC236}">
                <a16:creationId xmlns:a16="http://schemas.microsoft.com/office/drawing/2014/main" id="{FBF46BED-65CE-5E4D-8FEB-5031A1754462}"/>
              </a:ext>
            </a:extLst>
          </p:cNvPr>
          <p:cNvPicPr>
            <a:picLocks noChangeAspect="1"/>
          </p:cNvPicPr>
          <p:nvPr/>
        </p:nvPicPr>
        <p:blipFill>
          <a:blip r:embed="rId5"/>
          <a:stretch>
            <a:fillRect/>
          </a:stretch>
        </p:blipFill>
        <p:spPr>
          <a:xfrm>
            <a:off x="1056658" y="1956284"/>
            <a:ext cx="2106775" cy="2106775"/>
          </a:xfrm>
          <a:prstGeom prst="rect">
            <a:avLst/>
          </a:prstGeom>
        </p:spPr>
      </p:pic>
    </p:spTree>
    <p:extLst>
      <p:ext uri="{BB962C8B-B14F-4D97-AF65-F5344CB8AC3E}">
        <p14:creationId xmlns:p14="http://schemas.microsoft.com/office/powerpoint/2010/main" val="1664073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96C282-1664-C14B-B88B-69ADA1E2882B}"/>
              </a:ext>
            </a:extLst>
          </p:cNvPr>
          <p:cNvPicPr>
            <a:picLocks noChangeAspect="1"/>
          </p:cNvPicPr>
          <p:nvPr/>
        </p:nvPicPr>
        <p:blipFill rotWithShape="1">
          <a:blip r:embed="rId3"/>
          <a:srcRect t="3068" b="13512"/>
          <a:stretch/>
        </p:blipFill>
        <p:spPr>
          <a:xfrm>
            <a:off x="0" y="249382"/>
            <a:ext cx="12195175" cy="6780810"/>
          </a:xfrm>
          <a:prstGeom prst="rect">
            <a:avLst/>
          </a:prstGeom>
          <a:gradFill>
            <a:gsLst>
              <a:gs pos="6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gradFill>
        </p:spPr>
      </p:pic>
      <p:sp>
        <p:nvSpPr>
          <p:cNvPr id="9" name="TextBox 8">
            <a:extLst>
              <a:ext uri="{FF2B5EF4-FFF2-40B4-BE49-F238E27FC236}">
                <a16:creationId xmlns:a16="http://schemas.microsoft.com/office/drawing/2014/main" id="{0C23907F-78C5-7E4B-A2F0-88BEDC3858CB}"/>
              </a:ext>
            </a:extLst>
          </p:cNvPr>
          <p:cNvSpPr txBox="1"/>
          <p:nvPr/>
        </p:nvSpPr>
        <p:spPr>
          <a:xfrm>
            <a:off x="810306" y="2055113"/>
            <a:ext cx="7443046" cy="1020594"/>
          </a:xfrm>
          <a:prstGeom prst="rect">
            <a:avLst/>
          </a:prstGeom>
          <a:noFill/>
        </p:spPr>
        <p:txBody>
          <a:bodyPr wrap="square" lIns="0" tIns="0" rIns="0" bIns="0" rtlCol="0">
            <a:noAutofit/>
          </a:bodyPr>
          <a:lstStyle/>
          <a:p>
            <a:pPr fontAlgn="base">
              <a:lnSpc>
                <a:spcPct val="85000"/>
              </a:lnSpc>
              <a:spcAft>
                <a:spcPct val="0"/>
              </a:spcAft>
              <a:buClr>
                <a:srgbClr val="F0AB00"/>
              </a:buClr>
              <a:buSzPct val="80000"/>
            </a:pPr>
            <a:r>
              <a:rPr lang="en-US" sz="3200" b="1" dirty="0"/>
              <a:t>Respecting the privacy of people is </a:t>
            </a:r>
            <a:r>
              <a:rPr lang="en-US" sz="3200" b="1" dirty="0">
                <a:solidFill>
                  <a:schemeClr val="bg1"/>
                </a:solidFill>
              </a:rPr>
              <a:t>good for business</a:t>
            </a:r>
            <a:br>
              <a:rPr lang="en-US" sz="3200" b="1" dirty="0">
                <a:solidFill>
                  <a:schemeClr val="accent1"/>
                </a:solidFill>
              </a:rPr>
            </a:br>
            <a:endParaRPr lang="en-US" sz="3200" b="1" dirty="0">
              <a:solidFill>
                <a:schemeClr val="accent1"/>
              </a:solidFill>
            </a:endParaRPr>
          </a:p>
          <a:p>
            <a:pPr fontAlgn="base">
              <a:lnSpc>
                <a:spcPct val="85000"/>
              </a:lnSpc>
              <a:spcAft>
                <a:spcPct val="0"/>
              </a:spcAft>
              <a:buClr>
                <a:srgbClr val="F0AB00"/>
              </a:buClr>
              <a:buSzPct val="80000"/>
            </a:pPr>
            <a:endParaRPr lang="en-US" sz="3200" b="1" dirty="0">
              <a:solidFill>
                <a:schemeClr val="accent1"/>
              </a:solidFill>
            </a:endParaRPr>
          </a:p>
        </p:txBody>
      </p:sp>
      <p:sp>
        <p:nvSpPr>
          <p:cNvPr id="10" name="TextBox 9">
            <a:extLst>
              <a:ext uri="{FF2B5EF4-FFF2-40B4-BE49-F238E27FC236}">
                <a16:creationId xmlns:a16="http://schemas.microsoft.com/office/drawing/2014/main" id="{C37BF37E-824A-A047-96BC-9537EC5AE680}"/>
              </a:ext>
            </a:extLst>
          </p:cNvPr>
          <p:cNvSpPr txBox="1"/>
          <p:nvPr/>
        </p:nvSpPr>
        <p:spPr>
          <a:xfrm>
            <a:off x="1649953" y="3428610"/>
            <a:ext cx="7443046" cy="1020594"/>
          </a:xfrm>
          <a:prstGeom prst="rect">
            <a:avLst/>
          </a:prstGeom>
          <a:noFill/>
        </p:spPr>
        <p:txBody>
          <a:bodyPr wrap="square" lIns="0" tIns="0" rIns="0" bIns="0" rtlCol="0">
            <a:noAutofit/>
          </a:bodyPr>
          <a:lstStyle/>
          <a:p>
            <a:pPr fontAlgn="base">
              <a:lnSpc>
                <a:spcPct val="85000"/>
              </a:lnSpc>
              <a:spcAft>
                <a:spcPct val="0"/>
              </a:spcAft>
              <a:buClr>
                <a:srgbClr val="F0AB00"/>
              </a:buClr>
              <a:buSzPct val="80000"/>
            </a:pPr>
            <a:r>
              <a:rPr lang="en-US" sz="3200" b="1" dirty="0"/>
              <a:t>SAP is </a:t>
            </a:r>
            <a:r>
              <a:rPr lang="en-US" sz="3200" b="1" dirty="0">
                <a:solidFill>
                  <a:schemeClr val="bg1"/>
                </a:solidFill>
              </a:rPr>
              <a:t>ready</a:t>
            </a:r>
            <a:r>
              <a:rPr lang="en-US" sz="3200" b="1" dirty="0">
                <a:solidFill>
                  <a:schemeClr val="accent1"/>
                </a:solidFill>
              </a:rPr>
              <a:t> </a:t>
            </a:r>
            <a:r>
              <a:rPr lang="en-US" sz="3200" b="1" dirty="0"/>
              <a:t>for compliance challenges</a:t>
            </a:r>
            <a:endParaRPr lang="en-US" sz="3200" b="1" dirty="0">
              <a:solidFill>
                <a:schemeClr val="accent1"/>
              </a:solidFill>
            </a:endParaRPr>
          </a:p>
        </p:txBody>
      </p:sp>
      <p:sp>
        <p:nvSpPr>
          <p:cNvPr id="11" name="TextBox 10">
            <a:extLst>
              <a:ext uri="{FF2B5EF4-FFF2-40B4-BE49-F238E27FC236}">
                <a16:creationId xmlns:a16="http://schemas.microsoft.com/office/drawing/2014/main" id="{5D55F08F-2A9A-A643-98B8-A86A061C866A}"/>
              </a:ext>
            </a:extLst>
          </p:cNvPr>
          <p:cNvSpPr txBox="1"/>
          <p:nvPr/>
        </p:nvSpPr>
        <p:spPr>
          <a:xfrm>
            <a:off x="810304" y="4936862"/>
            <a:ext cx="7443046" cy="1020594"/>
          </a:xfrm>
          <a:prstGeom prst="rect">
            <a:avLst/>
          </a:prstGeom>
          <a:noFill/>
        </p:spPr>
        <p:txBody>
          <a:bodyPr wrap="square" lIns="0" tIns="0" rIns="0" bIns="0" rtlCol="0">
            <a:noAutofit/>
          </a:bodyPr>
          <a:lstStyle/>
          <a:p>
            <a:pPr fontAlgn="base">
              <a:lnSpc>
                <a:spcPct val="85000"/>
              </a:lnSpc>
              <a:spcAft>
                <a:spcPct val="0"/>
              </a:spcAft>
              <a:buClr>
                <a:srgbClr val="F0AB00"/>
              </a:buClr>
              <a:buSzPct val="80000"/>
            </a:pPr>
            <a:r>
              <a:rPr lang="en-US" sz="3200" b="1" dirty="0"/>
              <a:t>SAP enables compliance – </a:t>
            </a:r>
            <a:br>
              <a:rPr lang="en-US" sz="3200" b="1" dirty="0"/>
            </a:br>
            <a:r>
              <a:rPr lang="en-US" sz="3200" b="1" dirty="0"/>
              <a:t>data protection and privacy is </a:t>
            </a:r>
            <a:br>
              <a:rPr lang="en-US" sz="3200" b="1" dirty="0">
                <a:solidFill>
                  <a:schemeClr val="accent1"/>
                </a:solidFill>
              </a:rPr>
            </a:br>
            <a:r>
              <a:rPr lang="en-US" sz="3200" b="1" dirty="0">
                <a:solidFill>
                  <a:schemeClr val="bg1"/>
                </a:solidFill>
              </a:rPr>
              <a:t>in our DNA</a:t>
            </a:r>
          </a:p>
          <a:p>
            <a:pPr fontAlgn="base">
              <a:lnSpc>
                <a:spcPct val="85000"/>
              </a:lnSpc>
              <a:spcAft>
                <a:spcPct val="0"/>
              </a:spcAft>
              <a:buClr>
                <a:srgbClr val="F0AB00"/>
              </a:buClr>
              <a:buSzPct val="80000"/>
            </a:pPr>
            <a:br>
              <a:rPr lang="en-US" sz="3200" b="1" dirty="0">
                <a:solidFill>
                  <a:schemeClr val="accent1"/>
                </a:solidFill>
              </a:rPr>
            </a:br>
            <a:endParaRPr lang="en-US" sz="3200" b="1" dirty="0">
              <a:solidFill>
                <a:schemeClr val="accent1"/>
              </a:solidFill>
            </a:endParaRPr>
          </a:p>
          <a:p>
            <a:pPr fontAlgn="base">
              <a:lnSpc>
                <a:spcPct val="85000"/>
              </a:lnSpc>
              <a:spcAft>
                <a:spcPct val="0"/>
              </a:spcAft>
              <a:buClr>
                <a:srgbClr val="F0AB00"/>
              </a:buClr>
              <a:buSzPct val="80000"/>
            </a:pPr>
            <a:endParaRPr lang="en-US" sz="3200" b="1" dirty="0">
              <a:solidFill>
                <a:schemeClr val="accent1"/>
              </a:solidFill>
            </a:endParaRPr>
          </a:p>
        </p:txBody>
      </p:sp>
    </p:spTree>
    <p:extLst>
      <p:ext uri="{BB962C8B-B14F-4D97-AF65-F5344CB8AC3E}">
        <p14:creationId xmlns:p14="http://schemas.microsoft.com/office/powerpoint/2010/main" val="34224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act information"/>
          <p:cNvSpPr>
            <a:spLocks noGrp="1"/>
          </p:cNvSpPr>
          <p:nvPr>
            <p:ph type="body" sz="quarter" idx="10"/>
          </p:nvPr>
        </p:nvSpPr>
        <p:spPr bwMode="gray"/>
        <p:txBody>
          <a:bodyPr/>
          <a:lstStyle/>
          <a:p>
            <a:r>
              <a:rPr lang="en-US" dirty="0"/>
              <a:t>Contact information:</a:t>
            </a:r>
          </a:p>
          <a:p>
            <a:pPr lvl="1"/>
            <a:r>
              <a:rPr lang="en-US" b="1" dirty="0"/>
              <a:t>Barbara O’Cain</a:t>
            </a:r>
          </a:p>
          <a:p>
            <a:pPr lvl="1"/>
            <a:r>
              <a:rPr lang="en-US" dirty="0"/>
              <a:t>SAP SuccessFactors</a:t>
            </a:r>
          </a:p>
          <a:p>
            <a:pPr lvl="1"/>
            <a:r>
              <a:rPr lang="en-US" dirty="0"/>
              <a:t>Barbara.ocain@sap.com</a:t>
            </a:r>
          </a:p>
        </p:txBody>
      </p:sp>
      <p:sp>
        <p:nvSpPr>
          <p:cNvPr id="2" name="Thank you"/>
          <p:cNvSpPr>
            <a:spLocks noGrp="1"/>
          </p:cNvSpPr>
          <p:nvPr>
            <p:ph type="ctrTitle"/>
          </p:nvPr>
        </p:nvSpPr>
        <p:spPr bwMode="gray"/>
        <p:txBody>
          <a:bodyPr/>
          <a:lstStyle/>
          <a:p>
            <a:r>
              <a:rPr lang="en-US" dirty="0"/>
              <a:t>Thank you.</a:t>
            </a:r>
          </a:p>
        </p:txBody>
      </p:sp>
    </p:spTree>
    <p:extLst>
      <p:ext uri="{BB962C8B-B14F-4D97-AF65-F5344CB8AC3E}">
        <p14:creationId xmlns:p14="http://schemas.microsoft.com/office/powerpoint/2010/main" val="205659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96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738" y="324000"/>
            <a:ext cx="9805736" cy="756000"/>
          </a:xfrm>
        </p:spPr>
        <p:txBody>
          <a:bodyPr vert="horz" wrap="square" lIns="0" tIns="0" rIns="0" bIns="0" rtlCol="0" anchor="ctr" anchorCtr="0">
            <a:noAutofit/>
          </a:bodyPr>
          <a:lstStyle/>
          <a:p>
            <a:br>
              <a:rPr lang="en-US" sz="2800" dirty="0"/>
            </a:br>
            <a:r>
              <a:rPr lang="en-US" sz="2800" dirty="0"/>
              <a:t>Cost of Non-Compliance : reputational, legal, financial,…</a:t>
            </a:r>
          </a:p>
        </p:txBody>
      </p:sp>
      <p:sp>
        <p:nvSpPr>
          <p:cNvPr id="12" name="Rounded Rectangle 11"/>
          <p:cNvSpPr/>
          <p:nvPr/>
        </p:nvSpPr>
        <p:spPr bwMode="gray">
          <a:xfrm>
            <a:off x="2384619" y="3055504"/>
            <a:ext cx="1563343" cy="648346"/>
          </a:xfrm>
          <a:prstGeom prst="roundRect">
            <a:avLst/>
          </a:prstGeom>
          <a:solidFill>
            <a:schemeClr val="accent1">
              <a:lumMod val="60000"/>
              <a:lumOff val="40000"/>
            </a:schemeClr>
          </a:solidFill>
          <a:ln w="6350" algn="ctr">
            <a:noFill/>
            <a:miter lim="800000"/>
            <a:headEnd/>
            <a:tailEnd/>
          </a:ln>
        </p:spPr>
        <p:txBody>
          <a:bodyPr lIns="0" tIns="0" rIns="0" bIns="0" rtlCol="0" anchor="ct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Civil &amp; Criminal Litigation</a:t>
            </a:r>
          </a:p>
        </p:txBody>
      </p:sp>
      <p:sp>
        <p:nvSpPr>
          <p:cNvPr id="13" name="Rounded Rectangle 12"/>
          <p:cNvSpPr/>
          <p:nvPr/>
        </p:nvSpPr>
        <p:spPr bwMode="gray">
          <a:xfrm>
            <a:off x="5025118" y="3096315"/>
            <a:ext cx="1563343" cy="648346"/>
          </a:xfrm>
          <a:prstGeom prst="roundRect">
            <a:avLst/>
          </a:prstGeom>
          <a:solidFill>
            <a:schemeClr val="accent1">
              <a:lumMod val="60000"/>
              <a:lumOff val="40000"/>
            </a:schemeClr>
          </a:solidFill>
          <a:ln w="6350" algn="ctr">
            <a:noFill/>
            <a:miter lim="800000"/>
            <a:headEnd/>
            <a:tailEnd/>
          </a:ln>
        </p:spPr>
        <p:txBody>
          <a:bodyPr lIns="0" tIns="0" rIns="0" bIns="0" rtlCol="0" anchor="ct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Government Action</a:t>
            </a:r>
          </a:p>
        </p:txBody>
      </p:sp>
      <p:sp>
        <p:nvSpPr>
          <p:cNvPr id="14" name="Rounded Rectangle 13"/>
          <p:cNvSpPr/>
          <p:nvPr/>
        </p:nvSpPr>
        <p:spPr bwMode="gray">
          <a:xfrm>
            <a:off x="7727041" y="3096315"/>
            <a:ext cx="1563343" cy="648346"/>
          </a:xfrm>
          <a:prstGeom prst="roundRect">
            <a:avLst/>
          </a:prstGeom>
          <a:solidFill>
            <a:schemeClr val="accent1">
              <a:lumMod val="60000"/>
              <a:lumOff val="40000"/>
            </a:schemeClr>
          </a:solidFill>
          <a:ln w="6350" algn="ctr">
            <a:noFill/>
            <a:miter lim="800000"/>
            <a:headEnd/>
            <a:tailEnd/>
          </a:ln>
        </p:spPr>
        <p:txBody>
          <a:bodyPr lIns="0" tIns="0" rIns="0" bIns="0" rtlCol="0" anchor="ct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Agency Fines &amp; Sanctions</a:t>
            </a:r>
          </a:p>
        </p:txBody>
      </p:sp>
      <p:sp>
        <p:nvSpPr>
          <p:cNvPr id="19" name="Rounded Rectangle 18"/>
          <p:cNvSpPr/>
          <p:nvPr/>
        </p:nvSpPr>
        <p:spPr bwMode="gray">
          <a:xfrm>
            <a:off x="2384619" y="1915098"/>
            <a:ext cx="1563343" cy="648346"/>
          </a:xfrm>
          <a:prstGeom prst="roundRect">
            <a:avLst/>
          </a:prstGeom>
          <a:solidFill>
            <a:schemeClr val="accent1">
              <a:lumMod val="40000"/>
              <a:lumOff val="60000"/>
            </a:schemeClr>
          </a:solidFill>
          <a:ln w="6350" algn="ctr">
            <a:noFill/>
            <a:miter lim="800000"/>
            <a:headEnd/>
            <a:tailEnd/>
          </a:ln>
        </p:spPr>
        <p:txBody>
          <a:bodyPr lIns="0" tIns="0" rIns="0" bIns="0" rtlCol="0" anchor="ct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Damage to Reputation</a:t>
            </a:r>
          </a:p>
        </p:txBody>
      </p:sp>
      <p:sp>
        <p:nvSpPr>
          <p:cNvPr id="20" name="Rounded Rectangle 19"/>
          <p:cNvSpPr/>
          <p:nvPr/>
        </p:nvSpPr>
        <p:spPr bwMode="gray">
          <a:xfrm>
            <a:off x="5025118" y="1924713"/>
            <a:ext cx="1563343" cy="648346"/>
          </a:xfrm>
          <a:prstGeom prst="roundRect">
            <a:avLst/>
          </a:prstGeom>
          <a:solidFill>
            <a:schemeClr val="accent1">
              <a:lumMod val="40000"/>
              <a:lumOff val="60000"/>
            </a:schemeClr>
          </a:solidFill>
          <a:ln w="6350" algn="ctr">
            <a:noFill/>
            <a:miter lim="800000"/>
            <a:headEnd/>
            <a:tailEnd/>
          </a:ln>
        </p:spPr>
        <p:txBody>
          <a:bodyPr lIns="0" tIns="0" rIns="0" bIns="0" rtlCol="0" anchor="ct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Bad Press</a:t>
            </a:r>
          </a:p>
        </p:txBody>
      </p:sp>
      <p:sp>
        <p:nvSpPr>
          <p:cNvPr id="21" name="Rounded Rectangle 20"/>
          <p:cNvSpPr/>
          <p:nvPr/>
        </p:nvSpPr>
        <p:spPr bwMode="gray">
          <a:xfrm>
            <a:off x="7727042" y="1927429"/>
            <a:ext cx="1563343" cy="648346"/>
          </a:xfrm>
          <a:prstGeom prst="roundRect">
            <a:avLst/>
          </a:prstGeom>
          <a:solidFill>
            <a:schemeClr val="accent1">
              <a:lumMod val="40000"/>
              <a:lumOff val="60000"/>
            </a:schemeClr>
          </a:solidFill>
          <a:ln w="6350" algn="ctr">
            <a:noFill/>
            <a:miter lim="800000"/>
            <a:headEnd/>
            <a:tailEnd/>
          </a:ln>
        </p:spPr>
        <p:txBody>
          <a:bodyPr lIns="0" tIns="0" rIns="0" bIns="0" rtlCol="0" anchor="ctr"/>
          <a:lstStyle/>
          <a:p>
            <a:pPr algn="ctr" fontAlgn="base">
              <a:spcBef>
                <a:spcPct val="50000"/>
              </a:spcBef>
              <a:spcAft>
                <a:spcPct val="0"/>
              </a:spcAft>
              <a:buClr>
                <a:srgbClr val="F0AB00"/>
              </a:buClr>
              <a:buSzPct val="80000"/>
            </a:pPr>
            <a:r>
              <a:rPr lang="en-US" sz="1400" kern="0" dirty="0">
                <a:ea typeface="Arial Unicode MS" pitchFamily="34" charset="-128"/>
                <a:cs typeface="Arial Unicode MS" pitchFamily="34" charset="-128"/>
              </a:rPr>
              <a:t>Loss of </a:t>
            </a:r>
            <a:br>
              <a:rPr lang="en-US" sz="1400" kern="0" dirty="0">
                <a:ea typeface="Arial Unicode MS" pitchFamily="34" charset="-128"/>
                <a:cs typeface="Arial Unicode MS" pitchFamily="34" charset="-128"/>
              </a:rPr>
            </a:br>
            <a:r>
              <a:rPr lang="en-US" sz="1400" kern="0" dirty="0">
                <a:ea typeface="Arial Unicode MS" pitchFamily="34" charset="-128"/>
                <a:cs typeface="Arial Unicode MS" pitchFamily="34" charset="-128"/>
              </a:rPr>
              <a:t>Trust</a:t>
            </a:r>
          </a:p>
        </p:txBody>
      </p:sp>
      <p:sp>
        <p:nvSpPr>
          <p:cNvPr id="26" name="Rounded Rectangle 25"/>
          <p:cNvSpPr/>
          <p:nvPr/>
        </p:nvSpPr>
        <p:spPr bwMode="gray">
          <a:xfrm>
            <a:off x="3375645" y="4377077"/>
            <a:ext cx="4862286" cy="648346"/>
          </a:xfrm>
          <a:prstGeom prst="roundRect">
            <a:avLst/>
          </a:prstGeom>
          <a:solidFill>
            <a:schemeClr val="accent1"/>
          </a:solidFill>
          <a:ln w="6350" algn="ctr">
            <a:noFill/>
            <a:miter lim="800000"/>
            <a:headEnd/>
            <a:tailEnd/>
          </a:ln>
        </p:spPr>
        <p:txBody>
          <a:bodyPr lIns="0" tIns="0" rIns="0" bIns="0" rtlCol="0" anchor="ctr"/>
          <a:lstStyle/>
          <a:p>
            <a:pPr algn="ctr" fontAlgn="base">
              <a:spcBef>
                <a:spcPct val="50000"/>
              </a:spcBef>
              <a:spcAft>
                <a:spcPct val="0"/>
              </a:spcAft>
              <a:buClr>
                <a:srgbClr val="F0AB00"/>
              </a:buClr>
              <a:buSzPct val="80000"/>
            </a:pPr>
            <a:r>
              <a:rPr lang="en-US" sz="1400" kern="0" dirty="0">
                <a:solidFill>
                  <a:schemeClr val="bg1"/>
                </a:solidFill>
                <a:ea typeface="Arial Unicode MS" pitchFamily="34" charset="-128"/>
                <a:cs typeface="Arial Unicode MS" pitchFamily="34" charset="-128"/>
              </a:rPr>
              <a:t>Foregone Business Opportunities</a:t>
            </a:r>
          </a:p>
        </p:txBody>
      </p:sp>
      <p:sp>
        <p:nvSpPr>
          <p:cNvPr id="30" name="TextBox 29"/>
          <p:cNvSpPr txBox="1"/>
          <p:nvPr/>
        </p:nvSpPr>
        <p:spPr>
          <a:xfrm>
            <a:off x="706472" y="4970677"/>
            <a:ext cx="11257060" cy="2531334"/>
          </a:xfrm>
          <a:prstGeom prst="rect">
            <a:avLst/>
          </a:prstGeom>
          <a:noFill/>
        </p:spPr>
        <p:txBody>
          <a:bodyPr wrap="square" rtlCol="0">
            <a:spAutoFit/>
          </a:bodyPr>
          <a:lstStyle/>
          <a:p>
            <a:pPr algn="ctr"/>
            <a:r>
              <a:rPr lang="en-US" sz="5999" dirty="0">
                <a:solidFill>
                  <a:srgbClr val="0076CB"/>
                </a:solidFill>
                <a:cs typeface="Arial"/>
              </a:rPr>
              <a:t>85 % </a:t>
            </a:r>
            <a:r>
              <a:rPr lang="en-US" sz="2400" dirty="0">
                <a:cs typeface="Arial"/>
              </a:rPr>
              <a:t>of consumers will not do business with a company if they have concerns about its security practices</a:t>
            </a:r>
            <a:r>
              <a:rPr lang="en-US" sz="2400" baseline="30000" dirty="0">
                <a:cs typeface="Arial"/>
              </a:rPr>
              <a:t>1</a:t>
            </a:r>
          </a:p>
          <a:p>
            <a:pPr algn="ctr"/>
            <a:endParaRPr lang="en-US" sz="2400" baseline="30000" dirty="0">
              <a:cs typeface="Arial"/>
            </a:endParaRPr>
          </a:p>
          <a:p>
            <a:pPr algn="ctr"/>
            <a:r>
              <a:rPr lang="en-US" sz="1050" kern="0" dirty="0">
                <a:ea typeface="Arial Unicode MS" pitchFamily="34" charset="-128"/>
                <a:cs typeface="Arial Unicode MS" pitchFamily="34" charset="-128"/>
              </a:rPr>
              <a:t>                                                                                                                                                                                                                            1 PwC </a:t>
            </a:r>
            <a:r>
              <a:rPr lang="en-US" sz="1050" dirty="0"/>
              <a:t>US Protect.me Survey 2020</a:t>
            </a:r>
            <a:endParaRPr lang="en-US" sz="1050" baseline="30000" dirty="0">
              <a:cs typeface="Arial"/>
            </a:endParaRPr>
          </a:p>
          <a:p>
            <a:pPr fontAlgn="base">
              <a:spcBef>
                <a:spcPct val="50000"/>
              </a:spcBef>
              <a:spcAft>
                <a:spcPct val="0"/>
              </a:spcAft>
              <a:buClr>
                <a:srgbClr val="F0AB00"/>
              </a:buClr>
              <a:buSzPct val="80000"/>
            </a:pPr>
            <a:r>
              <a:rPr lang="en-US" sz="3200" b="1" kern="0" dirty="0">
                <a:solidFill>
                  <a:schemeClr val="accent1"/>
                </a:solidFill>
                <a:ea typeface="Arial Unicode MS" pitchFamily="34" charset="-128"/>
                <a:cs typeface="Arial Unicode MS" pitchFamily="34" charset="-128"/>
              </a:rPr>
              <a:t>                       </a:t>
            </a:r>
          </a:p>
        </p:txBody>
      </p:sp>
      <p:cxnSp>
        <p:nvCxnSpPr>
          <p:cNvPr id="34" name="Straight Connector 33"/>
          <p:cNvCxnSpPr/>
          <p:nvPr/>
        </p:nvCxnSpPr>
        <p:spPr>
          <a:xfrm>
            <a:off x="1065860" y="5136311"/>
            <a:ext cx="8452558" cy="0"/>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28838" y="1685618"/>
            <a:ext cx="193729" cy="193729"/>
          </a:xfrm>
          <a:prstGeom prst="rect">
            <a:avLst/>
          </a:prstGeom>
        </p:spPr>
      </p:pic>
      <p:pic>
        <p:nvPicPr>
          <p:cNvPr id="37" name="Picture 36"/>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33950" y="1631089"/>
            <a:ext cx="191488" cy="191488"/>
          </a:xfrm>
          <a:prstGeom prst="rect">
            <a:avLst/>
          </a:prstGeom>
        </p:spPr>
      </p:pic>
      <p:pic>
        <p:nvPicPr>
          <p:cNvPr id="38" name="Picture 3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98852" y="1695381"/>
            <a:ext cx="219720" cy="219718"/>
          </a:xfrm>
          <a:prstGeom prst="rect">
            <a:avLst/>
          </a:prstGeom>
        </p:spPr>
      </p:pic>
      <p:pic>
        <p:nvPicPr>
          <p:cNvPr id="39" name="Picture 38"/>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25053" y="2729079"/>
            <a:ext cx="282474" cy="282474"/>
          </a:xfrm>
          <a:prstGeom prst="rect">
            <a:avLst/>
          </a:prstGeom>
        </p:spPr>
      </p:pic>
      <p:pic>
        <p:nvPicPr>
          <p:cNvPr id="40" name="Picture 39"/>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51934" y="2836370"/>
            <a:ext cx="231380" cy="231380"/>
          </a:xfrm>
          <a:prstGeom prst="rect">
            <a:avLst/>
          </a:prstGeom>
        </p:spPr>
      </p:pic>
      <p:pic>
        <p:nvPicPr>
          <p:cNvPr id="41" name="Picture 40"/>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98852" y="2826210"/>
            <a:ext cx="286339" cy="286339"/>
          </a:xfrm>
          <a:prstGeom prst="rect">
            <a:avLst/>
          </a:prstGeom>
        </p:spPr>
      </p:pic>
      <p:grpSp>
        <p:nvGrpSpPr>
          <p:cNvPr id="43" name="Group 42"/>
          <p:cNvGrpSpPr/>
          <p:nvPr/>
        </p:nvGrpSpPr>
        <p:grpSpPr>
          <a:xfrm>
            <a:off x="5629195" y="3926823"/>
            <a:ext cx="586746" cy="362661"/>
            <a:chOff x="2732413" y="3864197"/>
            <a:chExt cx="586746" cy="362661"/>
          </a:xfrm>
        </p:grpSpPr>
        <p:pic>
          <p:nvPicPr>
            <p:cNvPr id="44" name="Picture 43"/>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32413" y="3864197"/>
              <a:ext cx="362661" cy="362661"/>
            </a:xfrm>
            <a:prstGeom prst="rect">
              <a:avLst/>
            </a:prstGeom>
          </p:spPr>
        </p:pic>
        <p:pic>
          <p:nvPicPr>
            <p:cNvPr id="45" name="Picture 44"/>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07758" y="3991369"/>
              <a:ext cx="211401" cy="211401"/>
            </a:xfrm>
            <a:prstGeom prst="rect">
              <a:avLst/>
            </a:prstGeom>
          </p:spPr>
        </p:pic>
      </p:grpSp>
    </p:spTree>
    <p:extLst>
      <p:ext uri="{BB962C8B-B14F-4D97-AF65-F5344CB8AC3E}">
        <p14:creationId xmlns:p14="http://schemas.microsoft.com/office/powerpoint/2010/main" val="26560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when choosing an HCM cloud vendor </a:t>
            </a:r>
          </a:p>
        </p:txBody>
      </p:sp>
      <p:sp>
        <p:nvSpPr>
          <p:cNvPr id="18" name="Rectangle 17"/>
          <p:cNvSpPr/>
          <p:nvPr/>
        </p:nvSpPr>
        <p:spPr>
          <a:xfrm>
            <a:off x="7923089" y="4572439"/>
            <a:ext cx="1736551" cy="1035965"/>
          </a:xfrm>
          <a:prstGeom prst="rect">
            <a:avLst/>
          </a:prstGeom>
        </p:spPr>
        <p:txBody>
          <a:bodyPr wrap="square" lIns="121916" tIns="60958" rIns="121916" bIns="60958">
            <a:spAutoFit/>
          </a:bodyPr>
          <a:lstStyle/>
          <a:p>
            <a:pPr marL="0" lvl="2" defTabSz="1081618">
              <a:spcBef>
                <a:spcPts val="400"/>
              </a:spcBef>
              <a:buClr>
                <a:schemeClr val="accent1"/>
              </a:buClr>
              <a:buSzPct val="100000"/>
              <a:buNone/>
            </a:pPr>
            <a:r>
              <a:rPr lang="en-US" sz="1400" dirty="0">
                <a:latin typeface="+mn-lt"/>
                <a:ea typeface="ＭＳ Ｐゴシック" charset="0"/>
              </a:rPr>
              <a:t>Data center locations, data center operations </a:t>
            </a:r>
          </a:p>
          <a:p>
            <a:pPr marL="0" lvl="2" defTabSz="1081618">
              <a:spcBef>
                <a:spcPts val="400"/>
              </a:spcBef>
              <a:buClr>
                <a:schemeClr val="accent1"/>
              </a:buClr>
              <a:buSzPct val="100000"/>
              <a:buNone/>
            </a:pPr>
            <a:endParaRPr lang="en-US" sz="1400" dirty="0">
              <a:latin typeface="+mn-lt"/>
              <a:ea typeface="ＭＳ Ｐゴシック" charset="0"/>
            </a:endParaRPr>
          </a:p>
        </p:txBody>
      </p:sp>
      <p:sp>
        <p:nvSpPr>
          <p:cNvPr id="20" name="Rectangle 19"/>
          <p:cNvSpPr/>
          <p:nvPr/>
        </p:nvSpPr>
        <p:spPr>
          <a:xfrm>
            <a:off x="8645698" y="2870940"/>
            <a:ext cx="2121637" cy="984681"/>
          </a:xfrm>
          <a:prstGeom prst="rect">
            <a:avLst/>
          </a:prstGeom>
        </p:spPr>
        <p:txBody>
          <a:bodyPr wrap="square" lIns="121916" tIns="60958" rIns="121916" bIns="60958">
            <a:spAutoFit/>
          </a:bodyPr>
          <a:lstStyle/>
          <a:p>
            <a:pPr marL="0" lvl="2" defTabSz="1081618">
              <a:spcBef>
                <a:spcPts val="400"/>
              </a:spcBef>
              <a:buClr>
                <a:schemeClr val="accent1"/>
              </a:buClr>
              <a:buSzPct val="100000"/>
              <a:buNone/>
            </a:pPr>
            <a:r>
              <a:rPr lang="en-US" sz="1400" dirty="0">
                <a:latin typeface="+mn-lt"/>
                <a:ea typeface="ＭＳ Ｐゴシック" charset="0"/>
              </a:rPr>
              <a:t>External – Data Center, network, encryption, intrusion prevention, application features </a:t>
            </a:r>
          </a:p>
        </p:txBody>
      </p:sp>
      <p:sp>
        <p:nvSpPr>
          <p:cNvPr id="21" name="Rectangle 20"/>
          <p:cNvSpPr/>
          <p:nvPr/>
        </p:nvSpPr>
        <p:spPr>
          <a:xfrm>
            <a:off x="1706968" y="2858852"/>
            <a:ext cx="1852546" cy="769288"/>
          </a:xfrm>
          <a:prstGeom prst="rect">
            <a:avLst/>
          </a:prstGeom>
        </p:spPr>
        <p:txBody>
          <a:bodyPr wrap="square" lIns="121916" tIns="60958" rIns="121916" bIns="60958">
            <a:spAutoFit/>
          </a:bodyPr>
          <a:lstStyle/>
          <a:p>
            <a:pPr marL="0" lvl="2" algn="r" defTabSz="1081618">
              <a:spcBef>
                <a:spcPts val="400"/>
              </a:spcBef>
              <a:buClr>
                <a:schemeClr val="accent1"/>
              </a:buClr>
              <a:buSzPct val="100000"/>
              <a:buNone/>
            </a:pPr>
            <a:r>
              <a:rPr lang="en-US" sz="1400" dirty="0">
                <a:latin typeface="+mn-lt"/>
                <a:ea typeface="ＭＳ Ｐゴシック" charset="0"/>
              </a:rPr>
              <a:t>Internal – Data Center, Operations, encryption </a:t>
            </a:r>
          </a:p>
        </p:txBody>
      </p:sp>
      <p:sp>
        <p:nvSpPr>
          <p:cNvPr id="12" name="TextBox 11"/>
          <p:cNvSpPr txBox="1"/>
          <p:nvPr/>
        </p:nvSpPr>
        <p:spPr>
          <a:xfrm>
            <a:off x="4806255" y="1550862"/>
            <a:ext cx="2929352" cy="276935"/>
          </a:xfrm>
          <a:prstGeom prst="rect">
            <a:avLst/>
          </a:prstGeom>
          <a:noFill/>
        </p:spPr>
        <p:txBody>
          <a:bodyPr spcFirstLastPara="1" wrap="none" lIns="0" tIns="0" rIns="0" bIns="0" numCol="1" rtlCol="0">
            <a:prstTxWarp prst="textArchUp">
              <a:avLst>
                <a:gd name="adj" fmla="val 10779451"/>
              </a:avLst>
            </a:prstTxWarp>
            <a:spAutoFit/>
          </a:bodyPr>
          <a:lstStyle/>
          <a:p>
            <a:pPr algn="ctr" fontAlgn="base">
              <a:spcBef>
                <a:spcPts val="600"/>
              </a:spcBef>
              <a:spcAft>
                <a:spcPct val="0"/>
              </a:spcAft>
              <a:buClr>
                <a:srgbClr val="F0AB00"/>
              </a:buClr>
              <a:buSzPct val="80000"/>
            </a:pPr>
            <a:r>
              <a:rPr lang="en-US" sz="1600" b="1" dirty="0"/>
              <a:t>Comprehensive Security</a:t>
            </a:r>
            <a:endParaRPr lang="en-US" sz="1600" b="1" kern="0" dirty="0">
              <a:ea typeface="Arial Unicode MS" pitchFamily="34" charset="-128"/>
              <a:cs typeface="Arial Unicode MS" pitchFamily="34" charset="-128"/>
            </a:endParaRPr>
          </a:p>
        </p:txBody>
      </p:sp>
      <p:sp>
        <p:nvSpPr>
          <p:cNvPr id="5" name="Oval 4"/>
          <p:cNvSpPr/>
          <p:nvPr/>
        </p:nvSpPr>
        <p:spPr bwMode="auto">
          <a:xfrm>
            <a:off x="5076012" y="1923237"/>
            <a:ext cx="3634012" cy="2740908"/>
          </a:xfrm>
          <a:prstGeom prst="ellipse">
            <a:avLst/>
          </a:prstGeom>
          <a:solidFill>
            <a:srgbClr val="4FB81B"/>
          </a:solidFill>
          <a:ln w="25400">
            <a:solidFill>
              <a:schemeClr val="bg1">
                <a:alpha val="31000"/>
              </a:schemeClr>
            </a:solidFill>
          </a:ln>
        </p:spPr>
        <p:txBody>
          <a:bodyPr wrap="square" rtlCol="0" anchor="ctr" anchorCtr="0">
            <a:noAutofit/>
          </a:bodyPr>
          <a:lstStyle/>
          <a:p>
            <a:pPr algn="ctr"/>
            <a:endParaRPr lang="en-US" sz="1200" dirty="0">
              <a:solidFill>
                <a:schemeClr val="bg1"/>
              </a:solidFill>
              <a:cs typeface="Arial"/>
            </a:endParaRPr>
          </a:p>
        </p:txBody>
      </p:sp>
      <p:sp>
        <p:nvSpPr>
          <p:cNvPr id="7" name="Oval 6"/>
          <p:cNvSpPr/>
          <p:nvPr/>
        </p:nvSpPr>
        <p:spPr bwMode="auto">
          <a:xfrm flipH="1">
            <a:off x="3550985" y="1939483"/>
            <a:ext cx="3634010" cy="2740908"/>
          </a:xfrm>
          <a:prstGeom prst="ellipse">
            <a:avLst/>
          </a:prstGeom>
          <a:solidFill>
            <a:srgbClr val="0FAAFF">
              <a:alpha val="77000"/>
            </a:srgbClr>
          </a:solidFill>
          <a:ln w="25400">
            <a:solidFill>
              <a:schemeClr val="bg1">
                <a:alpha val="31000"/>
              </a:schemeClr>
            </a:solidFill>
          </a:ln>
        </p:spPr>
        <p:txBody>
          <a:bodyPr wrap="square" rtlCol="0" anchor="ctr" anchorCtr="0">
            <a:noAutofit/>
          </a:bodyPr>
          <a:lstStyle/>
          <a:p>
            <a:pPr algn="ctr"/>
            <a:endParaRPr lang="en-US" sz="1200" dirty="0">
              <a:solidFill>
                <a:schemeClr val="bg1"/>
              </a:solidFill>
              <a:cs typeface="Arial"/>
            </a:endParaRPr>
          </a:p>
        </p:txBody>
      </p:sp>
      <p:sp>
        <p:nvSpPr>
          <p:cNvPr id="8" name="Oval 7"/>
          <p:cNvSpPr/>
          <p:nvPr/>
        </p:nvSpPr>
        <p:spPr bwMode="auto">
          <a:xfrm>
            <a:off x="4375046" y="3346598"/>
            <a:ext cx="3634011" cy="2740908"/>
          </a:xfrm>
          <a:prstGeom prst="ellipse">
            <a:avLst/>
          </a:prstGeom>
          <a:solidFill>
            <a:srgbClr val="003283">
              <a:alpha val="53000"/>
            </a:srgbClr>
          </a:solidFill>
          <a:ln w="25400">
            <a:solidFill>
              <a:schemeClr val="bg1">
                <a:alpha val="31000"/>
              </a:schemeClr>
            </a:solidFill>
          </a:ln>
        </p:spPr>
        <p:txBody>
          <a:bodyPr wrap="square" rtlCol="0" anchor="ctr" anchorCtr="0">
            <a:noAutofit/>
          </a:bodyPr>
          <a:lstStyle/>
          <a:p>
            <a:pPr algn="ctr"/>
            <a:endParaRPr lang="en-US" sz="1200" dirty="0">
              <a:solidFill>
                <a:schemeClr val="bg1"/>
              </a:solidFill>
              <a:cs typeface="Arial"/>
            </a:endParaRPr>
          </a:p>
        </p:txBody>
      </p:sp>
      <p:sp>
        <p:nvSpPr>
          <p:cNvPr id="6" name="TextBox 5"/>
          <p:cNvSpPr txBox="1"/>
          <p:nvPr/>
        </p:nvSpPr>
        <p:spPr>
          <a:xfrm>
            <a:off x="4066620" y="2826965"/>
            <a:ext cx="926322" cy="615411"/>
          </a:xfrm>
          <a:prstGeom prst="rect">
            <a:avLst/>
          </a:prstGeom>
          <a:noFill/>
        </p:spPr>
        <p:txBody>
          <a:bodyPr wrap="none" lIns="0" tIns="0" rIns="0" bIns="0" rtlCol="0">
            <a:spAutoFit/>
          </a:bodyPr>
          <a:lstStyle/>
          <a:p>
            <a:pPr algn="ctr" fontAlgn="base">
              <a:spcBef>
                <a:spcPts val="800"/>
              </a:spcBef>
              <a:spcAft>
                <a:spcPct val="0"/>
              </a:spcAft>
              <a:buClr>
                <a:srgbClr val="F0AB00"/>
              </a:buClr>
              <a:buSzPct val="80000"/>
            </a:pPr>
            <a:r>
              <a:rPr lang="en-US" sz="2000" b="1" kern="0" dirty="0">
                <a:solidFill>
                  <a:schemeClr val="bg1"/>
                </a:solidFill>
                <a:ea typeface="Arial Unicode MS" pitchFamily="34" charset="-128"/>
                <a:cs typeface="Arial Unicode MS" pitchFamily="34" charset="-128"/>
              </a:rPr>
              <a:t>Internal</a:t>
            </a:r>
            <a:br>
              <a:rPr lang="en-US" sz="2000" b="1" kern="0" dirty="0">
                <a:solidFill>
                  <a:schemeClr val="bg1"/>
                </a:solidFill>
                <a:ea typeface="Arial Unicode MS" pitchFamily="34" charset="-128"/>
                <a:cs typeface="Arial Unicode MS" pitchFamily="34" charset="-128"/>
              </a:rPr>
            </a:br>
            <a:r>
              <a:rPr lang="en-US" sz="2000" b="1" kern="0" dirty="0">
                <a:solidFill>
                  <a:schemeClr val="bg1"/>
                </a:solidFill>
                <a:ea typeface="Arial Unicode MS" pitchFamily="34" charset="-128"/>
                <a:cs typeface="Arial Unicode MS" pitchFamily="34" charset="-128"/>
              </a:rPr>
              <a:t>Threats</a:t>
            </a:r>
          </a:p>
        </p:txBody>
      </p:sp>
      <p:sp>
        <p:nvSpPr>
          <p:cNvPr id="16" name="TextBox 15"/>
          <p:cNvSpPr txBox="1"/>
          <p:nvPr/>
        </p:nvSpPr>
        <p:spPr>
          <a:xfrm>
            <a:off x="7246456" y="2826793"/>
            <a:ext cx="1011261" cy="615411"/>
          </a:xfrm>
          <a:prstGeom prst="rect">
            <a:avLst/>
          </a:prstGeom>
          <a:noFill/>
        </p:spPr>
        <p:txBody>
          <a:bodyPr wrap="none" lIns="0" tIns="0" rIns="0" bIns="0" rtlCol="0">
            <a:spAutoFit/>
          </a:bodyPr>
          <a:lstStyle/>
          <a:p>
            <a:pPr algn="ctr" fontAlgn="base">
              <a:spcBef>
                <a:spcPts val="800"/>
              </a:spcBef>
              <a:spcAft>
                <a:spcPct val="0"/>
              </a:spcAft>
              <a:buClr>
                <a:srgbClr val="F0AB00"/>
              </a:buClr>
              <a:buSzPct val="80000"/>
            </a:pPr>
            <a:r>
              <a:rPr lang="en-US" sz="2000" b="1" kern="0" dirty="0">
                <a:solidFill>
                  <a:schemeClr val="bg1"/>
                </a:solidFill>
                <a:ea typeface="Arial Unicode MS" pitchFamily="34" charset="-128"/>
                <a:cs typeface="Arial Unicode MS" pitchFamily="34" charset="-128"/>
              </a:rPr>
              <a:t>External</a:t>
            </a:r>
            <a:br>
              <a:rPr lang="en-US" sz="2000" b="1" kern="0" dirty="0">
                <a:solidFill>
                  <a:schemeClr val="bg1"/>
                </a:solidFill>
                <a:ea typeface="Arial Unicode MS" pitchFamily="34" charset="-128"/>
                <a:cs typeface="Arial Unicode MS" pitchFamily="34" charset="-128"/>
              </a:rPr>
            </a:br>
            <a:r>
              <a:rPr lang="en-US" sz="2000" b="1" kern="0" dirty="0">
                <a:solidFill>
                  <a:schemeClr val="bg1"/>
                </a:solidFill>
                <a:ea typeface="Arial Unicode MS" pitchFamily="34" charset="-128"/>
                <a:cs typeface="Arial Unicode MS" pitchFamily="34" charset="-128"/>
              </a:rPr>
              <a:t>Threats</a:t>
            </a:r>
          </a:p>
        </p:txBody>
      </p:sp>
      <p:sp>
        <p:nvSpPr>
          <p:cNvPr id="17" name="TextBox 16"/>
          <p:cNvSpPr txBox="1"/>
          <p:nvPr/>
        </p:nvSpPr>
        <p:spPr>
          <a:xfrm>
            <a:off x="4830850" y="4965864"/>
            <a:ext cx="2761336" cy="615411"/>
          </a:xfrm>
          <a:prstGeom prst="rect">
            <a:avLst/>
          </a:prstGeom>
          <a:noFill/>
        </p:spPr>
        <p:txBody>
          <a:bodyPr wrap="none" lIns="0" tIns="0" rIns="0" bIns="0" rtlCol="0">
            <a:spAutoFit/>
          </a:bodyPr>
          <a:lstStyle/>
          <a:p>
            <a:pPr algn="ctr" fontAlgn="base">
              <a:spcBef>
                <a:spcPts val="800"/>
              </a:spcBef>
              <a:spcAft>
                <a:spcPct val="0"/>
              </a:spcAft>
              <a:buClr>
                <a:srgbClr val="F0AB00"/>
              </a:buClr>
              <a:buSzPct val="80000"/>
            </a:pPr>
            <a:r>
              <a:rPr lang="en-US" sz="2000" b="1" kern="0" dirty="0">
                <a:solidFill>
                  <a:schemeClr val="bg1"/>
                </a:solidFill>
                <a:ea typeface="Arial Unicode MS" pitchFamily="34" charset="-128"/>
                <a:cs typeface="Arial Unicode MS" pitchFamily="34" charset="-128"/>
              </a:rPr>
              <a:t>Enabling Global/Local </a:t>
            </a:r>
            <a:br>
              <a:rPr lang="en-US" sz="2000" b="1" kern="0" dirty="0">
                <a:solidFill>
                  <a:schemeClr val="bg1"/>
                </a:solidFill>
                <a:ea typeface="Arial Unicode MS" pitchFamily="34" charset="-128"/>
                <a:cs typeface="Arial Unicode MS" pitchFamily="34" charset="-128"/>
              </a:rPr>
            </a:br>
            <a:r>
              <a:rPr lang="en-US" sz="2000" b="1" kern="0" dirty="0">
                <a:solidFill>
                  <a:schemeClr val="bg1"/>
                </a:solidFill>
                <a:ea typeface="Arial Unicode MS" pitchFamily="34" charset="-128"/>
                <a:cs typeface="Arial Unicode MS" pitchFamily="34" charset="-128"/>
              </a:rPr>
              <a:t>Compliance</a:t>
            </a:r>
          </a:p>
        </p:txBody>
      </p:sp>
      <p:sp>
        <p:nvSpPr>
          <p:cNvPr id="23" name="TextBox 22"/>
          <p:cNvSpPr txBox="1"/>
          <p:nvPr/>
        </p:nvSpPr>
        <p:spPr>
          <a:xfrm>
            <a:off x="5643336" y="2363545"/>
            <a:ext cx="967063" cy="646181"/>
          </a:xfrm>
          <a:prstGeom prst="rect">
            <a:avLst/>
          </a:prstGeom>
          <a:noFill/>
        </p:spPr>
        <p:txBody>
          <a:bodyPr wrap="none" lIns="0" tIns="0" rIns="0" bIns="0" rtlCol="0">
            <a:spAutoFit/>
          </a:bodyPr>
          <a:lstStyle/>
          <a:p>
            <a:pPr algn="ctr" fontAlgn="base">
              <a:spcBef>
                <a:spcPts val="800"/>
              </a:spcBef>
              <a:spcAft>
                <a:spcPct val="0"/>
              </a:spcAft>
              <a:buClr>
                <a:srgbClr val="F0AB00"/>
              </a:buClr>
              <a:buSzPct val="80000"/>
            </a:pPr>
            <a:r>
              <a:rPr lang="en-US" sz="1400" b="1" kern="0" dirty="0">
                <a:solidFill>
                  <a:schemeClr val="bg1"/>
                </a:solidFill>
                <a:ea typeface="Arial Unicode MS" pitchFamily="34" charset="-128"/>
                <a:cs typeface="Arial Unicode MS" pitchFamily="34" charset="-128"/>
              </a:rPr>
              <a:t>Other</a:t>
            </a:r>
            <a:br>
              <a:rPr lang="en-US" sz="1400" b="1" kern="0" dirty="0">
                <a:solidFill>
                  <a:schemeClr val="bg1"/>
                </a:solidFill>
                <a:ea typeface="Arial Unicode MS" pitchFamily="34" charset="-128"/>
                <a:cs typeface="Arial Unicode MS" pitchFamily="34" charset="-128"/>
              </a:rPr>
            </a:br>
            <a:r>
              <a:rPr lang="en-US" sz="1400" b="1" kern="0" dirty="0">
                <a:solidFill>
                  <a:schemeClr val="bg1"/>
                </a:solidFill>
                <a:ea typeface="Arial Unicode MS" pitchFamily="34" charset="-128"/>
                <a:cs typeface="Arial Unicode MS" pitchFamily="34" charset="-128"/>
              </a:rPr>
              <a:t>HCM Cloud</a:t>
            </a:r>
            <a:br>
              <a:rPr lang="en-US" sz="1400" b="1" kern="0" dirty="0">
                <a:solidFill>
                  <a:schemeClr val="bg1"/>
                </a:solidFill>
                <a:ea typeface="Arial Unicode MS" pitchFamily="34" charset="-128"/>
                <a:cs typeface="Arial Unicode MS" pitchFamily="34" charset="-128"/>
              </a:rPr>
            </a:br>
            <a:r>
              <a:rPr lang="en-US" sz="1400" b="1" kern="0" dirty="0">
                <a:solidFill>
                  <a:schemeClr val="bg1"/>
                </a:solidFill>
                <a:ea typeface="Arial Unicode MS" pitchFamily="34" charset="-128"/>
                <a:cs typeface="Arial Unicode MS" pitchFamily="34" charset="-128"/>
              </a:rPr>
              <a:t>Venders</a:t>
            </a:r>
          </a:p>
        </p:txBody>
      </p:sp>
      <p:grpSp>
        <p:nvGrpSpPr>
          <p:cNvPr id="14" name="Group 13"/>
          <p:cNvGrpSpPr/>
          <p:nvPr/>
        </p:nvGrpSpPr>
        <p:grpSpPr>
          <a:xfrm>
            <a:off x="5145140" y="3352508"/>
            <a:ext cx="2011168" cy="1194639"/>
            <a:chOff x="5144919" y="3353284"/>
            <a:chExt cx="2011634" cy="1194916"/>
          </a:xfrm>
        </p:grpSpPr>
        <p:pic>
          <p:nvPicPr>
            <p:cNvPr id="19" name="Picture 2" descr="\\psf\Home\Dropbox\Dolphin (1)\DMM Source\DMM Client Style Guides\SuccessFactors\SuccessFactors_logos\successfactors_SAP_Company_NEW\RGB\png\successfactors_SAP_R_fc_pos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217043" y="3467431"/>
              <a:ext cx="1867385" cy="56443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8"/>
            <p:cNvSpPr/>
            <p:nvPr/>
          </p:nvSpPr>
          <p:spPr>
            <a:xfrm>
              <a:off x="5144919" y="3353284"/>
              <a:ext cx="2011634" cy="1194916"/>
            </a:xfrm>
            <a:custGeom>
              <a:avLst/>
              <a:gdLst>
                <a:gd name="connsiteX0" fmla="*/ 992863 w 1916317"/>
                <a:gd name="connsiteY0" fmla="*/ 935525 h 935525"/>
                <a:gd name="connsiteX1" fmla="*/ 0 w 1916317"/>
                <a:gd name="connsiteY1" fmla="*/ 45268 h 935525"/>
                <a:gd name="connsiteX2" fmla="*/ 1916317 w 1916317"/>
                <a:gd name="connsiteY2" fmla="*/ 0 h 935525"/>
                <a:gd name="connsiteX3" fmla="*/ 992863 w 1916317"/>
                <a:gd name="connsiteY3" fmla="*/ 935525 h 935525"/>
                <a:gd name="connsiteX0" fmla="*/ 992863 w 1916317"/>
                <a:gd name="connsiteY0" fmla="*/ 1092076 h 1092076"/>
                <a:gd name="connsiteX1" fmla="*/ 0 w 1916317"/>
                <a:gd name="connsiteY1" fmla="*/ 201819 h 1092076"/>
                <a:gd name="connsiteX2" fmla="*/ 1916317 w 1916317"/>
                <a:gd name="connsiteY2" fmla="*/ 156551 h 1092076"/>
                <a:gd name="connsiteX3" fmla="*/ 992863 w 1916317"/>
                <a:gd name="connsiteY3" fmla="*/ 1092076 h 1092076"/>
                <a:gd name="connsiteX0" fmla="*/ 992863 w 1916317"/>
                <a:gd name="connsiteY0" fmla="*/ 1133601 h 1133601"/>
                <a:gd name="connsiteX1" fmla="*/ 0 w 1916317"/>
                <a:gd name="connsiteY1" fmla="*/ 243344 h 1133601"/>
                <a:gd name="connsiteX2" fmla="*/ 1916317 w 1916317"/>
                <a:gd name="connsiteY2" fmla="*/ 198076 h 1133601"/>
                <a:gd name="connsiteX3" fmla="*/ 992863 w 1916317"/>
                <a:gd name="connsiteY3" fmla="*/ 1133601 h 1133601"/>
                <a:gd name="connsiteX0" fmla="*/ 993252 w 1916706"/>
                <a:gd name="connsiteY0" fmla="*/ 1133601 h 1133601"/>
                <a:gd name="connsiteX1" fmla="*/ 0 w 1916706"/>
                <a:gd name="connsiteY1" fmla="*/ 244071 h 1133601"/>
                <a:gd name="connsiteX2" fmla="*/ 389 w 1916706"/>
                <a:gd name="connsiteY2" fmla="*/ 243344 h 1133601"/>
                <a:gd name="connsiteX3" fmla="*/ 1916706 w 1916706"/>
                <a:gd name="connsiteY3" fmla="*/ 198076 h 1133601"/>
                <a:gd name="connsiteX4" fmla="*/ 993252 w 1916706"/>
                <a:gd name="connsiteY4" fmla="*/ 1133601 h 1133601"/>
                <a:gd name="connsiteX0" fmla="*/ 993252 w 1916706"/>
                <a:gd name="connsiteY0" fmla="*/ 1136868 h 1136868"/>
                <a:gd name="connsiteX1" fmla="*/ 0 w 1916706"/>
                <a:gd name="connsiteY1" fmla="*/ 247338 h 1136868"/>
                <a:gd name="connsiteX2" fmla="*/ 5629 w 1916706"/>
                <a:gd name="connsiteY2" fmla="*/ 241371 h 1136868"/>
                <a:gd name="connsiteX3" fmla="*/ 1916706 w 1916706"/>
                <a:gd name="connsiteY3" fmla="*/ 201343 h 1136868"/>
                <a:gd name="connsiteX4" fmla="*/ 993252 w 1916706"/>
                <a:gd name="connsiteY4" fmla="*/ 1136868 h 1136868"/>
                <a:gd name="connsiteX0" fmla="*/ 993252 w 1916706"/>
                <a:gd name="connsiteY0" fmla="*/ 935525 h 935525"/>
                <a:gd name="connsiteX1" fmla="*/ 0 w 1916706"/>
                <a:gd name="connsiteY1" fmla="*/ 45995 h 935525"/>
                <a:gd name="connsiteX2" fmla="*/ 1916706 w 1916706"/>
                <a:gd name="connsiteY2" fmla="*/ 0 h 935525"/>
                <a:gd name="connsiteX3" fmla="*/ 993252 w 1916706"/>
                <a:gd name="connsiteY3" fmla="*/ 935525 h 935525"/>
                <a:gd name="connsiteX0" fmla="*/ 993252 w 1916706"/>
                <a:gd name="connsiteY0" fmla="*/ 1050972 h 1050972"/>
                <a:gd name="connsiteX1" fmla="*/ 0 w 1916706"/>
                <a:gd name="connsiteY1" fmla="*/ 161442 h 1050972"/>
                <a:gd name="connsiteX2" fmla="*/ 1916706 w 1916706"/>
                <a:gd name="connsiteY2" fmla="*/ 115447 h 1050972"/>
                <a:gd name="connsiteX3" fmla="*/ 993252 w 1916706"/>
                <a:gd name="connsiteY3" fmla="*/ 1050972 h 1050972"/>
                <a:gd name="connsiteX0" fmla="*/ 993252 w 1916706"/>
                <a:gd name="connsiteY0" fmla="*/ 1134577 h 1134577"/>
                <a:gd name="connsiteX1" fmla="*/ 0 w 1916706"/>
                <a:gd name="connsiteY1" fmla="*/ 245047 h 1134577"/>
                <a:gd name="connsiteX2" fmla="*/ 1916706 w 1916706"/>
                <a:gd name="connsiteY2" fmla="*/ 199052 h 1134577"/>
                <a:gd name="connsiteX3" fmla="*/ 993252 w 1916706"/>
                <a:gd name="connsiteY3" fmla="*/ 1134577 h 1134577"/>
                <a:gd name="connsiteX0" fmla="*/ 993252 w 1916706"/>
                <a:gd name="connsiteY0" fmla="*/ 1138529 h 1138529"/>
                <a:gd name="connsiteX1" fmla="*/ 0 w 1916706"/>
                <a:gd name="connsiteY1" fmla="*/ 248999 h 1138529"/>
                <a:gd name="connsiteX2" fmla="*/ 1916706 w 1916706"/>
                <a:gd name="connsiteY2" fmla="*/ 203004 h 1138529"/>
                <a:gd name="connsiteX3" fmla="*/ 993252 w 1916706"/>
                <a:gd name="connsiteY3" fmla="*/ 1138529 h 1138529"/>
                <a:gd name="connsiteX0" fmla="*/ 993252 w 1916706"/>
                <a:gd name="connsiteY0" fmla="*/ 1138529 h 1138529"/>
                <a:gd name="connsiteX1" fmla="*/ 0 w 1916706"/>
                <a:gd name="connsiteY1" fmla="*/ 248999 h 1138529"/>
                <a:gd name="connsiteX2" fmla="*/ 1916706 w 1916706"/>
                <a:gd name="connsiteY2" fmla="*/ 203004 h 1138529"/>
                <a:gd name="connsiteX3" fmla="*/ 993252 w 1916706"/>
                <a:gd name="connsiteY3" fmla="*/ 1138529 h 1138529"/>
                <a:gd name="connsiteX0" fmla="*/ 993252 w 1916706"/>
                <a:gd name="connsiteY0" fmla="*/ 1138529 h 1138529"/>
                <a:gd name="connsiteX1" fmla="*/ 0 w 1916706"/>
                <a:gd name="connsiteY1" fmla="*/ 248999 h 1138529"/>
                <a:gd name="connsiteX2" fmla="*/ 1916706 w 1916706"/>
                <a:gd name="connsiteY2" fmla="*/ 203004 h 1138529"/>
                <a:gd name="connsiteX3" fmla="*/ 993252 w 1916706"/>
                <a:gd name="connsiteY3" fmla="*/ 1138529 h 1138529"/>
                <a:gd name="connsiteX0" fmla="*/ 993252 w 1916706"/>
                <a:gd name="connsiteY0" fmla="*/ 1138529 h 1138529"/>
                <a:gd name="connsiteX1" fmla="*/ 0 w 1916706"/>
                <a:gd name="connsiteY1" fmla="*/ 248999 h 1138529"/>
                <a:gd name="connsiteX2" fmla="*/ 1916706 w 1916706"/>
                <a:gd name="connsiteY2" fmla="*/ 203004 h 1138529"/>
                <a:gd name="connsiteX3" fmla="*/ 993252 w 1916706"/>
                <a:gd name="connsiteY3" fmla="*/ 1138529 h 1138529"/>
                <a:gd name="connsiteX0" fmla="*/ 993252 w 1916706"/>
                <a:gd name="connsiteY0" fmla="*/ 1138529 h 1138529"/>
                <a:gd name="connsiteX1" fmla="*/ 0 w 1916706"/>
                <a:gd name="connsiteY1" fmla="*/ 248999 h 1138529"/>
                <a:gd name="connsiteX2" fmla="*/ 1916706 w 1916706"/>
                <a:gd name="connsiteY2" fmla="*/ 203004 h 1138529"/>
                <a:gd name="connsiteX3" fmla="*/ 993252 w 1916706"/>
                <a:gd name="connsiteY3" fmla="*/ 1138529 h 1138529"/>
              </a:gdLst>
              <a:ahLst/>
              <a:cxnLst>
                <a:cxn ang="0">
                  <a:pos x="connsiteX0" y="connsiteY0"/>
                </a:cxn>
                <a:cxn ang="0">
                  <a:pos x="connsiteX1" y="connsiteY1"/>
                </a:cxn>
                <a:cxn ang="0">
                  <a:pos x="connsiteX2" y="connsiteY2"/>
                </a:cxn>
                <a:cxn ang="0">
                  <a:pos x="connsiteX3" y="connsiteY3"/>
                </a:cxn>
              </a:cxnLst>
              <a:rect l="l" t="t" r="r" b="b"/>
              <a:pathLst>
                <a:path w="1916706" h="1138529">
                  <a:moveTo>
                    <a:pt x="993252" y="1138529"/>
                  </a:moveTo>
                  <a:cubicBezTo>
                    <a:pt x="698849" y="1067344"/>
                    <a:pt x="200081" y="776074"/>
                    <a:pt x="0" y="248999"/>
                  </a:cubicBezTo>
                  <a:cubicBezTo>
                    <a:pt x="596982" y="-104321"/>
                    <a:pt x="1419287" y="-46289"/>
                    <a:pt x="1916706" y="203004"/>
                  </a:cubicBezTo>
                  <a:cubicBezTo>
                    <a:pt x="1834213" y="588207"/>
                    <a:pt x="1515915" y="960310"/>
                    <a:pt x="993252" y="1138529"/>
                  </a:cubicBezTo>
                  <a:close/>
                </a:path>
              </a:pathLst>
            </a:custGeom>
            <a:ln w="28575">
              <a:solidFill>
                <a:schemeClr val="bg1"/>
              </a:solidFill>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grpSp>
      <p:sp>
        <p:nvSpPr>
          <p:cNvPr id="10" name="Arc 9"/>
          <p:cNvSpPr/>
          <p:nvPr/>
        </p:nvSpPr>
        <p:spPr>
          <a:xfrm>
            <a:off x="1260516" y="1486732"/>
            <a:ext cx="9699539" cy="4783143"/>
          </a:xfrm>
          <a:prstGeom prst="arc">
            <a:avLst>
              <a:gd name="adj1" fmla="val 18240678"/>
              <a:gd name="adj2" fmla="val 14400208"/>
            </a:avLst>
          </a:prstGeom>
          <a:ln w="60325">
            <a:solidFill>
              <a:schemeClr val="accent3"/>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7473632" y="1413558"/>
            <a:ext cx="2232885" cy="1019361"/>
          </a:xfrm>
          <a:custGeom>
            <a:avLst/>
            <a:gdLst>
              <a:gd name="connsiteX0" fmla="*/ 0 w 2233402"/>
              <a:gd name="connsiteY0" fmla="*/ 420786 h 1019597"/>
              <a:gd name="connsiteX1" fmla="*/ 72828 w 2233402"/>
              <a:gd name="connsiteY1" fmla="*/ 0 h 1019597"/>
              <a:gd name="connsiteX2" fmla="*/ 2144390 w 2233402"/>
              <a:gd name="connsiteY2" fmla="*/ 647363 h 1019597"/>
              <a:gd name="connsiteX3" fmla="*/ 2233402 w 2233402"/>
              <a:gd name="connsiteY3" fmla="*/ 1019597 h 1019597"/>
              <a:gd name="connsiteX4" fmla="*/ 0 w 2233402"/>
              <a:gd name="connsiteY4" fmla="*/ 420786 h 1019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02" h="1019597">
                <a:moveTo>
                  <a:pt x="0" y="420786"/>
                </a:moveTo>
                <a:lnTo>
                  <a:pt x="72828" y="0"/>
                </a:lnTo>
                <a:lnTo>
                  <a:pt x="2144390" y="647363"/>
                </a:lnTo>
                <a:lnTo>
                  <a:pt x="2233402" y="1019597"/>
                </a:lnTo>
                <a:lnTo>
                  <a:pt x="0" y="420786"/>
                </a:lnTo>
                <a:close/>
              </a:path>
            </a:pathLst>
          </a:custGeom>
          <a:gradFill>
            <a:gsLst>
              <a:gs pos="4000">
                <a:schemeClr val="bg1"/>
              </a:gs>
              <a:gs pos="100000">
                <a:schemeClr val="accent1">
                  <a:tint val="23500"/>
                  <a:satMod val="160000"/>
                  <a:alpha val="0"/>
                </a:schemeClr>
              </a:gs>
            </a:gsLst>
            <a:lin ang="21594000" scaled="0"/>
          </a:gradFill>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969532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12" grpId="0"/>
      <p:bldP spid="5" grpId="0" animBg="1"/>
      <p:bldP spid="7" grpId="0" animBg="1"/>
      <p:bldP spid="8" grpId="0" animBg="1"/>
      <p:bldP spid="6" grpId="0"/>
      <p:bldP spid="16" grpId="0"/>
      <p:bldP spid="17" grpId="0"/>
      <p:bldP spid="23"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3"/>
          </p:nvPr>
        </p:nvSpPr>
        <p:spPr>
          <a:xfrm>
            <a:off x="4840292" y="3801685"/>
            <a:ext cx="2514600" cy="1971780"/>
          </a:xfrm>
        </p:spPr>
        <p:txBody>
          <a:bodyPr/>
          <a:lstStyle/>
          <a:p>
            <a:pPr lvl="1"/>
            <a:r>
              <a:rPr lang="en-US" sz="1400" dirty="0"/>
              <a:t>Perimeter protection firewalls</a:t>
            </a:r>
          </a:p>
          <a:p>
            <a:pPr lvl="1"/>
            <a:r>
              <a:rPr lang="en-US" sz="1400" dirty="0"/>
              <a:t>Intrusion detection</a:t>
            </a:r>
          </a:p>
          <a:p>
            <a:pPr lvl="1"/>
            <a:r>
              <a:rPr lang="en-US" sz="1400" dirty="0"/>
              <a:t>Regularly scheduled infrastructure scans</a:t>
            </a:r>
          </a:p>
          <a:p>
            <a:pPr lvl="1"/>
            <a:endParaRPr lang="en-US" sz="1400" dirty="0"/>
          </a:p>
        </p:txBody>
      </p:sp>
      <p:sp>
        <p:nvSpPr>
          <p:cNvPr id="29" name="Text Placeholder 28"/>
          <p:cNvSpPr>
            <a:spLocks noGrp="1"/>
          </p:cNvSpPr>
          <p:nvPr>
            <p:ph type="body" sz="quarter" idx="17"/>
          </p:nvPr>
        </p:nvSpPr>
        <p:spPr>
          <a:xfrm>
            <a:off x="1327526" y="3793052"/>
            <a:ext cx="2643544" cy="1971780"/>
          </a:xfrm>
        </p:spPr>
        <p:txBody>
          <a:bodyPr>
            <a:normAutofit fontScale="85000" lnSpcReduction="10000"/>
          </a:bodyPr>
          <a:lstStyle/>
          <a:p>
            <a:pPr lvl="1"/>
            <a:r>
              <a:rPr lang="en-US" dirty="0"/>
              <a:t>18 global data centers in 8 countries and 5 continents to support data residency and redundancy needs</a:t>
            </a:r>
          </a:p>
          <a:p>
            <a:pPr lvl="1"/>
            <a:r>
              <a:rPr lang="en-US" dirty="0"/>
              <a:t>Bulletproof walls; closed-circuit cameras; card-key, biometric, and ID-badge systems</a:t>
            </a:r>
          </a:p>
          <a:p>
            <a:pPr lvl="1"/>
            <a:r>
              <a:rPr lang="en-US" dirty="0"/>
              <a:t>ANSI/TIAEIA-942 </a:t>
            </a:r>
            <a:br>
              <a:rPr lang="en-US" dirty="0"/>
            </a:br>
            <a:r>
              <a:rPr lang="en-US" dirty="0"/>
              <a:t>Tier III + facilities </a:t>
            </a:r>
          </a:p>
          <a:p>
            <a:pPr lvl="1"/>
            <a:endParaRPr lang="en-US" sz="1400" dirty="0"/>
          </a:p>
        </p:txBody>
      </p:sp>
      <p:sp>
        <p:nvSpPr>
          <p:cNvPr id="3" name="TextBox 2"/>
          <p:cNvSpPr txBox="1"/>
          <p:nvPr/>
        </p:nvSpPr>
        <p:spPr>
          <a:xfrm>
            <a:off x="1219542" y="3450667"/>
            <a:ext cx="2631574" cy="276999"/>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8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Physical </a:t>
            </a:r>
          </a:p>
        </p:txBody>
      </p:sp>
      <p:sp>
        <p:nvSpPr>
          <p:cNvPr id="5" name="TextBox 4"/>
          <p:cNvSpPr txBox="1"/>
          <p:nvPr/>
        </p:nvSpPr>
        <p:spPr>
          <a:xfrm>
            <a:off x="4819472" y="3450667"/>
            <a:ext cx="2303000" cy="276999"/>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8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Network </a:t>
            </a:r>
          </a:p>
        </p:txBody>
      </p:sp>
      <p:cxnSp>
        <p:nvCxnSpPr>
          <p:cNvPr id="39" name="Straight Connector 38"/>
          <p:cNvCxnSpPr/>
          <p:nvPr/>
        </p:nvCxnSpPr>
        <p:spPr>
          <a:xfrm>
            <a:off x="1327528" y="3353830"/>
            <a:ext cx="2303000" cy="0"/>
          </a:xfrm>
          <a:prstGeom prst="line">
            <a:avLst/>
          </a:pr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819471" y="3353830"/>
            <a:ext cx="2303000" cy="0"/>
          </a:xfrm>
          <a:prstGeom prst="line">
            <a:avLst/>
          </a:pr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 Placeholder 26"/>
          <p:cNvSpPr>
            <a:spLocks noGrp="1"/>
          </p:cNvSpPr>
          <p:nvPr>
            <p:ph type="body" sz="quarter" idx="15"/>
          </p:nvPr>
        </p:nvSpPr>
        <p:spPr>
          <a:xfrm>
            <a:off x="8288928" y="3801685"/>
            <a:ext cx="2857608" cy="1971780"/>
          </a:xfrm>
        </p:spPr>
        <p:txBody>
          <a:bodyPr>
            <a:normAutofit/>
          </a:bodyPr>
          <a:lstStyle/>
          <a:p>
            <a:pPr lvl="1"/>
            <a:r>
              <a:rPr lang="en-US" sz="1400" dirty="0"/>
              <a:t>Multitenant architecture </a:t>
            </a:r>
          </a:p>
          <a:p>
            <a:pPr lvl="1"/>
            <a:r>
              <a:rPr lang="en-US" sz="1400" dirty="0"/>
              <a:t>Role-based permissions</a:t>
            </a:r>
          </a:p>
          <a:p>
            <a:pPr lvl="1"/>
            <a:r>
              <a:rPr lang="en-US" sz="1400" dirty="0"/>
              <a:t>Single sign-on</a:t>
            </a:r>
          </a:p>
          <a:p>
            <a:pPr lvl="1"/>
            <a:r>
              <a:rPr lang="en-US" sz="1400" dirty="0"/>
              <a:t>Activity monitoring</a:t>
            </a:r>
          </a:p>
          <a:p>
            <a:pPr lvl="1"/>
            <a:r>
              <a:rPr lang="en-US" sz="1400" dirty="0"/>
              <a:t>Multiple encryptions</a:t>
            </a:r>
          </a:p>
          <a:p>
            <a:pPr lvl="1"/>
            <a:endParaRPr lang="en-US" sz="1400" dirty="0"/>
          </a:p>
        </p:txBody>
      </p:sp>
      <p:sp>
        <p:nvSpPr>
          <p:cNvPr id="50" name="TextBox 49"/>
          <p:cNvSpPr txBox="1"/>
          <p:nvPr/>
        </p:nvSpPr>
        <p:spPr>
          <a:xfrm>
            <a:off x="8146885" y="3450667"/>
            <a:ext cx="2699685" cy="276999"/>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8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Application</a:t>
            </a:r>
          </a:p>
        </p:txBody>
      </p:sp>
      <p:cxnSp>
        <p:nvCxnSpPr>
          <p:cNvPr id="57" name="Straight Connector 56"/>
          <p:cNvCxnSpPr/>
          <p:nvPr/>
        </p:nvCxnSpPr>
        <p:spPr>
          <a:xfrm>
            <a:off x="8285512" y="3353830"/>
            <a:ext cx="2303000" cy="0"/>
          </a:xfrm>
          <a:prstGeom prst="line">
            <a:avLst/>
          </a:pr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055" y="1810580"/>
            <a:ext cx="1570799" cy="157079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6182" y="1943523"/>
            <a:ext cx="1445641" cy="144564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9416" y="1991562"/>
            <a:ext cx="1397602" cy="1397602"/>
          </a:xfrm>
          <a:prstGeom prst="rect">
            <a:avLst/>
          </a:prstGeom>
        </p:spPr>
      </p:pic>
      <p:sp>
        <p:nvSpPr>
          <p:cNvPr id="19" name="Title 3"/>
          <p:cNvSpPr txBox="1">
            <a:spLocks/>
          </p:cNvSpPr>
          <p:nvPr/>
        </p:nvSpPr>
        <p:spPr bwMode="black">
          <a:xfrm>
            <a:off x="504001" y="504000"/>
            <a:ext cx="11186476" cy="677108"/>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US" dirty="0"/>
              <a:t>Unparalleled Data Protection with SAP </a:t>
            </a:r>
            <a:r>
              <a:rPr lang="en-US" dirty="0" err="1"/>
              <a:t>SuccessFactors</a:t>
            </a:r>
            <a:br>
              <a:rPr lang="en-US" dirty="0"/>
            </a:br>
            <a:r>
              <a:rPr lang="en-US" sz="2000" b="0" dirty="0"/>
              <a:t>Defense-in-Depth approach provides multilayered defense at all touchpoints in the information flow</a:t>
            </a:r>
          </a:p>
        </p:txBody>
      </p:sp>
    </p:spTree>
    <p:extLst>
      <p:ext uri="{BB962C8B-B14F-4D97-AF65-F5344CB8AC3E}">
        <p14:creationId xmlns:p14="http://schemas.microsoft.com/office/powerpoint/2010/main" val="1374139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319928-E3F1-5E4D-8BFD-A747359CB893}"/>
              </a:ext>
            </a:extLst>
          </p:cNvPr>
          <p:cNvSpPr>
            <a:spLocks noGrp="1"/>
          </p:cNvSpPr>
          <p:nvPr>
            <p:ph type="body" sz="quarter" idx="10"/>
          </p:nvPr>
        </p:nvSpPr>
        <p:spPr>
          <a:xfrm>
            <a:off x="505457" y="1577451"/>
            <a:ext cx="11183565" cy="1506859"/>
          </a:xfrm>
        </p:spPr>
        <p:txBody>
          <a:bodyPr/>
          <a:lstStyle/>
          <a:p>
            <a:pPr marL="342728" indent="-342728">
              <a:spcBef>
                <a:spcPts val="600"/>
              </a:spcBef>
              <a:buFont typeface="Arial" panose="020B0604020202020204" pitchFamily="34" charset="0"/>
              <a:buChar char="•"/>
            </a:pPr>
            <a:r>
              <a:rPr lang="en-US" dirty="0"/>
              <a:t>Continued explosion of data protection and privacy regulations across the globe</a:t>
            </a:r>
          </a:p>
          <a:p>
            <a:pPr marL="342728" indent="-342728">
              <a:spcBef>
                <a:spcPts val="600"/>
              </a:spcBef>
              <a:buFont typeface="Arial" panose="020B0604020202020204" pitchFamily="34" charset="0"/>
              <a:buChar char="•"/>
            </a:pPr>
            <a:r>
              <a:rPr lang="en-US" dirty="0"/>
              <a:t>Multitude of features and solutions built by SAP SuccessFactors</a:t>
            </a:r>
          </a:p>
          <a:p>
            <a:pPr marL="342728" indent="-342728">
              <a:spcBef>
                <a:spcPts val="600"/>
              </a:spcBef>
              <a:buFont typeface="Arial" panose="020B0604020202020204" pitchFamily="34" charset="0"/>
              <a:buChar char="•"/>
            </a:pPr>
            <a:r>
              <a:rPr lang="en-US" dirty="0"/>
              <a:t>2000+ security, compliance &amp; localization experts on staff</a:t>
            </a:r>
          </a:p>
          <a:p>
            <a:endParaRPr lang="en-US" dirty="0"/>
          </a:p>
        </p:txBody>
      </p:sp>
      <p:sp>
        <p:nvSpPr>
          <p:cNvPr id="4" name="Title 3"/>
          <p:cNvSpPr>
            <a:spLocks noGrp="1"/>
          </p:cNvSpPr>
          <p:nvPr>
            <p:ph type="title"/>
          </p:nvPr>
        </p:nvSpPr>
        <p:spPr>
          <a:xfrm>
            <a:off x="777567" y="589008"/>
            <a:ext cx="11183564" cy="676932"/>
          </a:xfrm>
        </p:spPr>
        <p:txBody>
          <a:bodyPr/>
          <a:lstStyle/>
          <a:p>
            <a:r>
              <a:rPr lang="en-US" dirty="0"/>
              <a:t>Data Protection and Privacy</a:t>
            </a:r>
            <a:br>
              <a:rPr lang="en-US" dirty="0"/>
            </a:br>
            <a:r>
              <a:rPr lang="en-US" sz="1999" b="0" dirty="0">
                <a:solidFill>
                  <a:schemeClr val="accent1"/>
                </a:solidFill>
              </a:rPr>
              <a:t>Data privacy is more than just the General Data Protection Regulation (GDPR)</a:t>
            </a:r>
            <a:endParaRPr lang="en-US" b="0" dirty="0">
              <a:solidFill>
                <a:schemeClr val="accent1"/>
              </a:solidFill>
            </a:endParaRPr>
          </a:p>
        </p:txBody>
      </p:sp>
      <p:grpSp>
        <p:nvGrpSpPr>
          <p:cNvPr id="322" name="Group 321"/>
          <p:cNvGrpSpPr/>
          <p:nvPr/>
        </p:nvGrpSpPr>
        <p:grpSpPr>
          <a:xfrm>
            <a:off x="947868" y="4977458"/>
            <a:ext cx="1538567" cy="590830"/>
            <a:chOff x="971909" y="1476242"/>
            <a:chExt cx="1135705" cy="436263"/>
          </a:xfrm>
        </p:grpSpPr>
        <p:sp>
          <p:nvSpPr>
            <p:cNvPr id="323" name="Rounded Rectangle 258"/>
            <p:cNvSpPr/>
            <p:nvPr/>
          </p:nvSpPr>
          <p:spPr>
            <a:xfrm>
              <a:off x="1016393" y="1476242"/>
              <a:ext cx="1046738" cy="423138"/>
            </a:xfrm>
            <a:prstGeom prst="roundRect">
              <a:avLst>
                <a:gd name="adj" fmla="val 9524"/>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kern="0" dirty="0">
                <a:solidFill>
                  <a:prstClr val="white"/>
                </a:solidFill>
                <a:latin typeface="Arial"/>
              </a:endParaRPr>
            </a:p>
          </p:txBody>
        </p:sp>
        <p:pic>
          <p:nvPicPr>
            <p:cNvPr id="324" name="Picture 4" descr="http://www.voic.ca/images/Canadian_Flag_8.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1213" y="1506224"/>
              <a:ext cx="339446" cy="226156"/>
            </a:xfrm>
            <a:prstGeom prst="rect">
              <a:avLst/>
            </a:prstGeom>
            <a:noFill/>
            <a:extLst>
              <a:ext uri="{909E8E84-426E-40DD-AFC4-6F175D3DCCD1}">
                <a14:hiddenFill xmlns:a14="http://schemas.microsoft.com/office/drawing/2010/main">
                  <a:solidFill>
                    <a:srgbClr val="FFFFFF"/>
                  </a:solidFill>
                </a14:hiddenFill>
              </a:ext>
            </a:extLst>
          </p:spPr>
        </p:pic>
        <p:sp>
          <p:nvSpPr>
            <p:cNvPr id="325" name="Rectangle 324"/>
            <p:cNvSpPr/>
            <p:nvPr/>
          </p:nvSpPr>
          <p:spPr>
            <a:xfrm>
              <a:off x="1375501" y="1535542"/>
              <a:ext cx="633427" cy="15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Canada</a:t>
              </a:r>
            </a:p>
          </p:txBody>
        </p:sp>
        <p:sp>
          <p:nvSpPr>
            <p:cNvPr id="326" name="Rectangle 325"/>
            <p:cNvSpPr/>
            <p:nvPr/>
          </p:nvSpPr>
          <p:spPr>
            <a:xfrm>
              <a:off x="971909" y="1741918"/>
              <a:ext cx="1135705" cy="170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8255">
                <a:defRPr/>
              </a:pPr>
              <a:r>
                <a:rPr lang="en-US" sz="900" kern="0" dirty="0">
                  <a:solidFill>
                    <a:srgbClr val="2C2C2C"/>
                  </a:solidFill>
                  <a:latin typeface="Arial"/>
                </a:rPr>
                <a:t>PIPEDA, FOIPPA, PIPA</a:t>
              </a:r>
            </a:p>
          </p:txBody>
        </p:sp>
      </p:grpSp>
      <p:grpSp>
        <p:nvGrpSpPr>
          <p:cNvPr id="327" name="Group 326"/>
          <p:cNvGrpSpPr/>
          <p:nvPr/>
        </p:nvGrpSpPr>
        <p:grpSpPr>
          <a:xfrm>
            <a:off x="7294141" y="4977458"/>
            <a:ext cx="1930899" cy="873112"/>
            <a:chOff x="3381212" y="1016650"/>
            <a:chExt cx="1425308" cy="644696"/>
          </a:xfrm>
        </p:grpSpPr>
        <p:sp>
          <p:nvSpPr>
            <p:cNvPr id="328" name="Rounded Rectangle 263"/>
            <p:cNvSpPr/>
            <p:nvPr/>
          </p:nvSpPr>
          <p:spPr>
            <a:xfrm>
              <a:off x="3398993" y="1016650"/>
              <a:ext cx="1310313" cy="569673"/>
            </a:xfrm>
            <a:prstGeom prst="roundRect">
              <a:avLst>
                <a:gd name="adj" fmla="val 9524"/>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kern="0" dirty="0">
                <a:solidFill>
                  <a:prstClr val="white"/>
                </a:solidFill>
                <a:latin typeface="Arial"/>
              </a:endParaRPr>
            </a:p>
          </p:txBody>
        </p:sp>
        <p:sp>
          <p:nvSpPr>
            <p:cNvPr id="329" name="Rectangle 328"/>
            <p:cNvSpPr/>
            <p:nvPr/>
          </p:nvSpPr>
          <p:spPr>
            <a:xfrm>
              <a:off x="3693767" y="1065387"/>
              <a:ext cx="1029757" cy="196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United Kingdom</a:t>
              </a:r>
            </a:p>
          </p:txBody>
        </p:sp>
        <p:sp>
          <p:nvSpPr>
            <p:cNvPr id="330" name="Rectangle 329"/>
            <p:cNvSpPr/>
            <p:nvPr/>
          </p:nvSpPr>
          <p:spPr>
            <a:xfrm>
              <a:off x="3381212" y="1290760"/>
              <a:ext cx="1425308" cy="370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8255">
                <a:defRPr/>
              </a:pPr>
              <a:r>
                <a:rPr lang="en-US" sz="900" kern="0" dirty="0">
                  <a:solidFill>
                    <a:srgbClr val="2C2C2C"/>
                  </a:solidFill>
                  <a:latin typeface="Arial"/>
                </a:rPr>
                <a:t>ICO Privacy and Electronic Communications Regulations</a:t>
              </a:r>
            </a:p>
          </p:txBody>
        </p:sp>
        <p:pic>
          <p:nvPicPr>
            <p:cNvPr id="331" name="Picture 2" descr="http://www.easyoffices.com/blog/wp-content/uploads/british-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2681" y="1073251"/>
              <a:ext cx="254500" cy="1821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2" name="Group 331"/>
          <p:cNvGrpSpPr/>
          <p:nvPr/>
        </p:nvGrpSpPr>
        <p:grpSpPr>
          <a:xfrm>
            <a:off x="9543252" y="3080342"/>
            <a:ext cx="2226392" cy="1052512"/>
            <a:chOff x="745243" y="2223664"/>
            <a:chExt cx="1638604" cy="777164"/>
          </a:xfrm>
        </p:grpSpPr>
        <p:grpSp>
          <p:nvGrpSpPr>
            <p:cNvPr id="333" name="Group 332"/>
            <p:cNvGrpSpPr/>
            <p:nvPr/>
          </p:nvGrpSpPr>
          <p:grpSpPr>
            <a:xfrm>
              <a:off x="745243" y="2223664"/>
              <a:ext cx="1638604" cy="777164"/>
              <a:chOff x="1038116" y="1474916"/>
              <a:chExt cx="1638604" cy="777164"/>
            </a:xfrm>
          </p:grpSpPr>
          <p:sp>
            <p:nvSpPr>
              <p:cNvPr id="335" name="Rounded Rectangle 270"/>
              <p:cNvSpPr/>
              <p:nvPr/>
            </p:nvSpPr>
            <p:spPr>
              <a:xfrm>
                <a:off x="1069847" y="1474916"/>
                <a:ext cx="1544039" cy="777164"/>
              </a:xfrm>
              <a:prstGeom prst="roundRect">
                <a:avLst>
                  <a:gd name="adj" fmla="val 9524"/>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kern="0" dirty="0">
                  <a:solidFill>
                    <a:prstClr val="white"/>
                  </a:solidFill>
                  <a:latin typeface="Arial"/>
                </a:endParaRPr>
              </a:p>
            </p:txBody>
          </p:sp>
          <p:sp>
            <p:nvSpPr>
              <p:cNvPr id="336" name="Rectangle 335"/>
              <p:cNvSpPr/>
              <p:nvPr/>
            </p:nvSpPr>
            <p:spPr>
              <a:xfrm>
                <a:off x="1370406" y="1509587"/>
                <a:ext cx="825911" cy="176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USA federal</a:t>
                </a:r>
              </a:p>
            </p:txBody>
          </p:sp>
          <p:sp>
            <p:nvSpPr>
              <p:cNvPr id="337" name="Rectangle 336"/>
              <p:cNvSpPr/>
              <p:nvPr/>
            </p:nvSpPr>
            <p:spPr>
              <a:xfrm>
                <a:off x="1038116" y="1657413"/>
                <a:ext cx="1638604" cy="309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8255">
                  <a:defRPr/>
                </a:pPr>
                <a:r>
                  <a:rPr lang="en-US" sz="900" kern="0" dirty="0">
                    <a:solidFill>
                      <a:srgbClr val="2C2C2C"/>
                    </a:solidFill>
                    <a:latin typeface="Arial"/>
                  </a:rPr>
                  <a:t>Privacy Shield, US Patriotic Act, </a:t>
                </a:r>
              </a:p>
              <a:p>
                <a:pPr defTabSz="1218255">
                  <a:defRPr/>
                </a:pPr>
                <a:r>
                  <a:rPr lang="en-US" sz="900" kern="0" dirty="0">
                    <a:solidFill>
                      <a:srgbClr val="2C2C2C"/>
                    </a:solidFill>
                    <a:latin typeface="Arial"/>
                  </a:rPr>
                  <a:t>Others Federal and State Laws</a:t>
                </a:r>
              </a:p>
            </p:txBody>
          </p:sp>
        </p:grpSp>
        <p:pic>
          <p:nvPicPr>
            <p:cNvPr id="334" name="Picture 12" descr="https://encrypted-tbn3.gstatic.com/images?q=tbn:ANd9GcTpXwA8Qr_-lYqc2OK6-wUVFYAnSUjet4V5m8--ZPaTixpxt9khr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14412" y="2243987"/>
              <a:ext cx="268688" cy="167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3A08AC15-757E-AE44-A0F6-73AE12952DC8}"/>
              </a:ext>
            </a:extLst>
          </p:cNvPr>
          <p:cNvGrpSpPr/>
          <p:nvPr/>
        </p:nvGrpSpPr>
        <p:grpSpPr>
          <a:xfrm>
            <a:off x="5336696" y="4977458"/>
            <a:ext cx="1639405" cy="605506"/>
            <a:chOff x="7439263" y="5258914"/>
            <a:chExt cx="1639832" cy="605664"/>
          </a:xfrm>
        </p:grpSpPr>
        <p:sp>
          <p:nvSpPr>
            <p:cNvPr id="340" name="Rectangle 339"/>
            <p:cNvSpPr/>
            <p:nvPr/>
          </p:nvSpPr>
          <p:spPr>
            <a:xfrm>
              <a:off x="7865275" y="5258914"/>
              <a:ext cx="1213820" cy="226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New Zealand</a:t>
              </a:r>
            </a:p>
          </p:txBody>
        </p:sp>
        <p:sp>
          <p:nvSpPr>
            <p:cNvPr id="341" name="Rectangle 340"/>
            <p:cNvSpPr/>
            <p:nvPr/>
          </p:nvSpPr>
          <p:spPr>
            <a:xfrm>
              <a:off x="7439263" y="5510150"/>
              <a:ext cx="1387278" cy="354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8255">
                <a:defRPr/>
              </a:pPr>
              <a:r>
                <a:rPr lang="en-US" sz="900" kern="0" dirty="0">
                  <a:solidFill>
                    <a:srgbClr val="2C2C2C"/>
                  </a:solidFill>
                  <a:latin typeface="Arial"/>
                </a:rPr>
                <a:t>Privacy Act</a:t>
              </a:r>
            </a:p>
          </p:txBody>
        </p:sp>
        <p:pic>
          <p:nvPicPr>
            <p:cNvPr id="342" name="Picture 30" descr="http://www.lisabearnson.com/blog/wp-content/uploads/2013/01/ws_New_Zealand_flag_1680x1050.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44447" y="5268875"/>
              <a:ext cx="382052" cy="2387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3" name="Group 342"/>
          <p:cNvGrpSpPr/>
          <p:nvPr/>
        </p:nvGrpSpPr>
        <p:grpSpPr>
          <a:xfrm>
            <a:off x="947867" y="3080343"/>
            <a:ext cx="1810192" cy="905859"/>
            <a:chOff x="7231755" y="4965696"/>
            <a:chExt cx="1336207" cy="668877"/>
          </a:xfrm>
        </p:grpSpPr>
        <p:sp>
          <p:nvSpPr>
            <p:cNvPr id="344" name="Rounded Rectangle 279"/>
            <p:cNvSpPr/>
            <p:nvPr/>
          </p:nvSpPr>
          <p:spPr>
            <a:xfrm>
              <a:off x="7264773" y="4965696"/>
              <a:ext cx="1225635" cy="668877"/>
            </a:xfrm>
            <a:prstGeom prst="roundRect">
              <a:avLst>
                <a:gd name="adj" fmla="val 9524"/>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kern="0" dirty="0">
                <a:solidFill>
                  <a:prstClr val="white"/>
                </a:solidFill>
                <a:latin typeface="Arial"/>
              </a:endParaRPr>
            </a:p>
          </p:txBody>
        </p:sp>
        <p:sp>
          <p:nvSpPr>
            <p:cNvPr id="345" name="Rectangle 344"/>
            <p:cNvSpPr/>
            <p:nvPr/>
          </p:nvSpPr>
          <p:spPr>
            <a:xfrm>
              <a:off x="7588975" y="5017491"/>
              <a:ext cx="860275" cy="15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Australia</a:t>
              </a:r>
            </a:p>
          </p:txBody>
        </p:sp>
        <p:sp>
          <p:nvSpPr>
            <p:cNvPr id="346" name="Rectangle 345"/>
            <p:cNvSpPr/>
            <p:nvPr/>
          </p:nvSpPr>
          <p:spPr>
            <a:xfrm>
              <a:off x="7231755" y="5175702"/>
              <a:ext cx="1336207" cy="347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8255">
                <a:defRPr/>
              </a:pPr>
              <a:r>
                <a:rPr lang="en-US" sz="1000" kern="0" dirty="0">
                  <a:solidFill>
                    <a:srgbClr val="2C2C2C"/>
                  </a:solidFill>
                  <a:latin typeface="Arial"/>
                </a:rPr>
                <a:t>National Privacy Principals, State Privacy Bills, E-mail Spam and Privacy Bills</a:t>
              </a:r>
            </a:p>
            <a:p>
              <a:pPr defTabSz="1218255">
                <a:defRPr/>
              </a:pPr>
              <a:endParaRPr lang="en-US" sz="1100" kern="0" dirty="0">
                <a:solidFill>
                  <a:srgbClr val="2C2C2C"/>
                </a:solidFill>
                <a:latin typeface="Arial"/>
              </a:endParaRPr>
            </a:p>
          </p:txBody>
        </p:sp>
        <p:pic>
          <p:nvPicPr>
            <p:cNvPr id="347" name="Picture 24" descr="https://encrypted-tbn0.gstatic.com/images?q=tbn:ANd9GcTBkax06efXtN5RkLoXNPwNdPIWpAZ7-Ac0oPHdnXoB7SCXAwM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317480" y="5018473"/>
              <a:ext cx="311791" cy="1746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191522" y="4977458"/>
            <a:ext cx="2215127" cy="908798"/>
            <a:chOff x="5305558" y="3326559"/>
            <a:chExt cx="2216217" cy="909246"/>
          </a:xfrm>
        </p:grpSpPr>
        <p:sp>
          <p:nvSpPr>
            <p:cNvPr id="348" name="Rectangle 347"/>
            <p:cNvSpPr/>
            <p:nvPr/>
          </p:nvSpPr>
          <p:spPr>
            <a:xfrm>
              <a:off x="5751207" y="3330870"/>
              <a:ext cx="1395723" cy="239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European Union</a:t>
              </a:r>
            </a:p>
          </p:txBody>
        </p:sp>
        <p:sp>
          <p:nvSpPr>
            <p:cNvPr id="349" name="Rectangle 348"/>
            <p:cNvSpPr/>
            <p:nvPr/>
          </p:nvSpPr>
          <p:spPr>
            <a:xfrm>
              <a:off x="5305558" y="3601123"/>
              <a:ext cx="2216217" cy="634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8255">
                <a:defRPr/>
              </a:pPr>
              <a:r>
                <a:rPr lang="en-US" sz="900" kern="0" dirty="0">
                  <a:solidFill>
                    <a:srgbClr val="2C2C2C"/>
                  </a:solidFill>
                  <a:latin typeface="Arial"/>
                </a:rPr>
                <a:t>EU Data Protection Directive</a:t>
              </a:r>
            </a:p>
            <a:p>
              <a:pPr defTabSz="1218255">
                <a:defRPr/>
              </a:pPr>
              <a:r>
                <a:rPr lang="en-US" sz="900" kern="0" dirty="0">
                  <a:solidFill>
                    <a:srgbClr val="2C2C2C"/>
                  </a:solidFill>
                  <a:latin typeface="Arial"/>
                </a:rPr>
                <a:t>General Data Protection Regulations</a:t>
              </a:r>
            </a:p>
          </p:txBody>
        </p:sp>
        <p:pic>
          <p:nvPicPr>
            <p:cNvPr id="350" name="Picture 44" descr="http://ak2.picdn.net/shutterstock/videos/2064449/preview/stock-footage-european-union-flag-d-stars-loop-hd-animation-of-a-stylized-d-eu-flag-with-d-stars-and.jpg"/>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397240" y="3326559"/>
              <a:ext cx="425103" cy="2448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1" name="Group 350"/>
          <p:cNvGrpSpPr/>
          <p:nvPr/>
        </p:nvGrpSpPr>
        <p:grpSpPr>
          <a:xfrm>
            <a:off x="3192301" y="3080343"/>
            <a:ext cx="1627771" cy="728131"/>
            <a:chOff x="1302464" y="4537615"/>
            <a:chExt cx="1201552" cy="537645"/>
          </a:xfrm>
        </p:grpSpPr>
        <p:sp>
          <p:nvSpPr>
            <p:cNvPr id="352" name="Rounded Rectangle 288"/>
            <p:cNvSpPr/>
            <p:nvPr/>
          </p:nvSpPr>
          <p:spPr>
            <a:xfrm>
              <a:off x="1317892" y="4537615"/>
              <a:ext cx="1069226" cy="537645"/>
            </a:xfrm>
            <a:prstGeom prst="roundRect">
              <a:avLst>
                <a:gd name="adj" fmla="val 9524"/>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kern="0" dirty="0">
                <a:solidFill>
                  <a:prstClr val="white"/>
                </a:solidFill>
                <a:latin typeface="Arial"/>
              </a:endParaRPr>
            </a:p>
          </p:txBody>
        </p:sp>
        <p:sp>
          <p:nvSpPr>
            <p:cNvPr id="353" name="Rectangle 352"/>
            <p:cNvSpPr/>
            <p:nvPr/>
          </p:nvSpPr>
          <p:spPr>
            <a:xfrm>
              <a:off x="1640691" y="4597164"/>
              <a:ext cx="633427" cy="15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Chile</a:t>
              </a:r>
            </a:p>
          </p:txBody>
        </p:sp>
        <p:sp>
          <p:nvSpPr>
            <p:cNvPr id="354" name="Rectangle 353"/>
            <p:cNvSpPr/>
            <p:nvPr/>
          </p:nvSpPr>
          <p:spPr>
            <a:xfrm>
              <a:off x="1302464" y="4783055"/>
              <a:ext cx="1201552" cy="20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8255">
                <a:defRPr/>
              </a:pPr>
              <a:r>
                <a:rPr lang="en-US" sz="900" kern="0" dirty="0">
                  <a:solidFill>
                    <a:srgbClr val="2C2C2C"/>
                  </a:solidFill>
                  <a:latin typeface="Arial"/>
                </a:rPr>
                <a:t>Law for the Protection of Private Life</a:t>
              </a:r>
            </a:p>
          </p:txBody>
        </p:sp>
        <p:pic>
          <p:nvPicPr>
            <p:cNvPr id="355" name="Picture 18" descr="http://clipartist.info/SVG/Scalable_Vector_Graphics/FLAG/C/chilean_flag_2_drapeau_bandiera_bandeira_flagga-1969px.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375370" y="4586965"/>
              <a:ext cx="298086" cy="1921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6" name="Group 355"/>
          <p:cNvGrpSpPr/>
          <p:nvPr/>
        </p:nvGrpSpPr>
        <p:grpSpPr>
          <a:xfrm>
            <a:off x="947869" y="4112474"/>
            <a:ext cx="1627771" cy="617199"/>
            <a:chOff x="2571611" y="3783140"/>
            <a:chExt cx="1201552" cy="455734"/>
          </a:xfrm>
        </p:grpSpPr>
        <p:grpSp>
          <p:nvGrpSpPr>
            <p:cNvPr id="357" name="Group 356"/>
            <p:cNvGrpSpPr/>
            <p:nvPr/>
          </p:nvGrpSpPr>
          <p:grpSpPr>
            <a:xfrm>
              <a:off x="2571611" y="3783140"/>
              <a:ext cx="1201552" cy="455734"/>
              <a:chOff x="1281819" y="4537616"/>
              <a:chExt cx="1201552" cy="455734"/>
            </a:xfrm>
          </p:grpSpPr>
          <p:sp>
            <p:nvSpPr>
              <p:cNvPr id="359" name="Rounded Rectangle 295"/>
              <p:cNvSpPr/>
              <p:nvPr/>
            </p:nvSpPr>
            <p:spPr>
              <a:xfrm>
                <a:off x="1317892" y="4537616"/>
                <a:ext cx="1069226" cy="455734"/>
              </a:xfrm>
              <a:prstGeom prst="roundRect">
                <a:avLst>
                  <a:gd name="adj" fmla="val 9524"/>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kern="0" dirty="0">
                  <a:solidFill>
                    <a:prstClr val="white"/>
                  </a:solidFill>
                  <a:latin typeface="Arial"/>
                </a:endParaRPr>
              </a:p>
            </p:txBody>
          </p:sp>
          <p:sp>
            <p:nvSpPr>
              <p:cNvPr id="360" name="Rectangle 359"/>
              <p:cNvSpPr/>
              <p:nvPr/>
            </p:nvSpPr>
            <p:spPr>
              <a:xfrm>
                <a:off x="1644090" y="4607361"/>
                <a:ext cx="633427" cy="15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Brazil</a:t>
                </a:r>
              </a:p>
            </p:txBody>
          </p:sp>
          <p:sp>
            <p:nvSpPr>
              <p:cNvPr id="361" name="Rectangle 360"/>
              <p:cNvSpPr/>
              <p:nvPr/>
            </p:nvSpPr>
            <p:spPr>
              <a:xfrm>
                <a:off x="1281819" y="4763112"/>
                <a:ext cx="1201552" cy="20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8255">
                  <a:defRPr/>
                </a:pPr>
                <a:r>
                  <a:rPr lang="en-US" sz="1000" kern="0" dirty="0">
                    <a:solidFill>
                      <a:srgbClr val="2C2C2C"/>
                    </a:solidFill>
                    <a:latin typeface="Arial"/>
                  </a:rPr>
                  <a:t>Article 5 of Constitution</a:t>
                </a:r>
              </a:p>
            </p:txBody>
          </p:sp>
        </p:grpSp>
        <p:pic>
          <p:nvPicPr>
            <p:cNvPr id="358" name="Picture 2" descr="http://us.123rf.com/400wm/400/400/pockygallery/pockygallery1204/pockygallery120400070/13326414-brazil-flag-background.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677234" y="3834359"/>
              <a:ext cx="281379" cy="187117"/>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362" name="Group 361"/>
          <p:cNvGrpSpPr/>
          <p:nvPr/>
        </p:nvGrpSpPr>
        <p:grpSpPr>
          <a:xfrm>
            <a:off x="3191522" y="4120228"/>
            <a:ext cx="1635103" cy="630957"/>
            <a:chOff x="727324" y="4053252"/>
            <a:chExt cx="1206964" cy="465892"/>
          </a:xfrm>
        </p:grpSpPr>
        <p:grpSp>
          <p:nvGrpSpPr>
            <p:cNvPr id="363" name="Group 362"/>
            <p:cNvGrpSpPr/>
            <p:nvPr/>
          </p:nvGrpSpPr>
          <p:grpSpPr>
            <a:xfrm>
              <a:off x="727324" y="4053252"/>
              <a:ext cx="1206964" cy="465892"/>
              <a:chOff x="1317892" y="4525780"/>
              <a:chExt cx="1206964" cy="465892"/>
            </a:xfrm>
          </p:grpSpPr>
          <p:sp>
            <p:nvSpPr>
              <p:cNvPr id="365" name="Rounded Rectangle 301"/>
              <p:cNvSpPr/>
              <p:nvPr/>
            </p:nvSpPr>
            <p:spPr>
              <a:xfrm>
                <a:off x="1317892" y="4525780"/>
                <a:ext cx="1069226" cy="447310"/>
              </a:xfrm>
              <a:prstGeom prst="roundRect">
                <a:avLst>
                  <a:gd name="adj" fmla="val 9524"/>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kern="0" dirty="0">
                  <a:solidFill>
                    <a:prstClr val="white"/>
                  </a:solidFill>
                  <a:latin typeface="Arial"/>
                </a:endParaRPr>
              </a:p>
            </p:txBody>
          </p:sp>
          <p:sp>
            <p:nvSpPr>
              <p:cNvPr id="366" name="Rectangle 365"/>
              <p:cNvSpPr/>
              <p:nvPr/>
            </p:nvSpPr>
            <p:spPr>
              <a:xfrm>
                <a:off x="1640691" y="4597164"/>
                <a:ext cx="704696" cy="15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Colombia</a:t>
                </a:r>
              </a:p>
            </p:txBody>
          </p:sp>
          <p:sp>
            <p:nvSpPr>
              <p:cNvPr id="367" name="Rectangle 366"/>
              <p:cNvSpPr/>
              <p:nvPr/>
            </p:nvSpPr>
            <p:spPr>
              <a:xfrm>
                <a:off x="1323304" y="4782730"/>
                <a:ext cx="1201552" cy="208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8255">
                  <a:defRPr/>
                </a:pPr>
                <a:r>
                  <a:rPr lang="en-US" sz="900" kern="0" dirty="0">
                    <a:solidFill>
                      <a:srgbClr val="2C2C2C"/>
                    </a:solidFill>
                    <a:latin typeface="Arial"/>
                  </a:rPr>
                  <a:t>Data Privacy Law 1266</a:t>
                </a:r>
              </a:p>
            </p:txBody>
          </p:sp>
        </p:grpSp>
        <p:pic>
          <p:nvPicPr>
            <p:cNvPr id="364" name="Picture 4" descr="http://www.mega-flags.com/images/Flag_Colombia.jp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17823" y="4110652"/>
              <a:ext cx="257694" cy="1717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8" name="Group 367"/>
          <p:cNvGrpSpPr/>
          <p:nvPr/>
        </p:nvGrpSpPr>
        <p:grpSpPr>
          <a:xfrm>
            <a:off x="5336697" y="4088967"/>
            <a:ext cx="1297257" cy="715992"/>
            <a:chOff x="359108" y="3261243"/>
            <a:chExt cx="957580" cy="528681"/>
          </a:xfrm>
        </p:grpSpPr>
        <p:grpSp>
          <p:nvGrpSpPr>
            <p:cNvPr id="369" name="Group 368"/>
            <p:cNvGrpSpPr/>
            <p:nvPr/>
          </p:nvGrpSpPr>
          <p:grpSpPr>
            <a:xfrm>
              <a:off x="359108" y="3261243"/>
              <a:ext cx="957580" cy="528681"/>
              <a:chOff x="1346785" y="4536185"/>
              <a:chExt cx="957580" cy="528681"/>
            </a:xfrm>
          </p:grpSpPr>
          <p:sp>
            <p:nvSpPr>
              <p:cNvPr id="371" name="Rounded Rectangle 307"/>
              <p:cNvSpPr/>
              <p:nvPr/>
            </p:nvSpPr>
            <p:spPr>
              <a:xfrm>
                <a:off x="1361060" y="4536185"/>
                <a:ext cx="943305" cy="528681"/>
              </a:xfrm>
              <a:prstGeom prst="roundRect">
                <a:avLst>
                  <a:gd name="adj" fmla="val 9524"/>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kern="0" dirty="0">
                  <a:solidFill>
                    <a:prstClr val="white"/>
                  </a:solidFill>
                  <a:latin typeface="Arial"/>
                </a:endParaRPr>
              </a:p>
            </p:txBody>
          </p:sp>
          <p:sp>
            <p:nvSpPr>
              <p:cNvPr id="372" name="Rectangle 371"/>
              <p:cNvSpPr/>
              <p:nvPr/>
            </p:nvSpPr>
            <p:spPr>
              <a:xfrm>
                <a:off x="1691994" y="4600182"/>
                <a:ext cx="572222" cy="15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Mexico</a:t>
                </a:r>
              </a:p>
            </p:txBody>
          </p:sp>
          <p:sp>
            <p:nvSpPr>
              <p:cNvPr id="373" name="Rectangle 372"/>
              <p:cNvSpPr/>
              <p:nvPr/>
            </p:nvSpPr>
            <p:spPr>
              <a:xfrm>
                <a:off x="1346785" y="4768716"/>
                <a:ext cx="940147" cy="295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8255">
                  <a:defRPr/>
                </a:pPr>
                <a:r>
                  <a:rPr lang="en-US" sz="900" kern="0" dirty="0">
                    <a:solidFill>
                      <a:srgbClr val="2C2C2C"/>
                    </a:solidFill>
                    <a:latin typeface="Arial"/>
                  </a:rPr>
                  <a:t>Personal Data Protection Law</a:t>
                </a:r>
              </a:p>
            </p:txBody>
          </p:sp>
        </p:grpSp>
        <p:pic>
          <p:nvPicPr>
            <p:cNvPr id="370" name="Picture 8" descr="http://www.dixieflag.com/media/catalog/product/cache/21/image/1200x1200/9df78eab33525d08d6e5fb8d27136e95/m/e/mexico_fringe_1.jpg"/>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p:blipFill>
          <p:spPr bwMode="auto">
            <a:xfrm>
              <a:off x="443620" y="3307907"/>
              <a:ext cx="277640" cy="1716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6" name="Group 375"/>
          <p:cNvGrpSpPr/>
          <p:nvPr/>
        </p:nvGrpSpPr>
        <p:grpSpPr>
          <a:xfrm>
            <a:off x="7294141" y="4042678"/>
            <a:ext cx="1810192" cy="848323"/>
            <a:chOff x="4536410" y="4847181"/>
            <a:chExt cx="1336207" cy="626393"/>
          </a:xfrm>
        </p:grpSpPr>
        <p:sp>
          <p:nvSpPr>
            <p:cNvPr id="377" name="Rounded Rectangle 313"/>
            <p:cNvSpPr/>
            <p:nvPr/>
          </p:nvSpPr>
          <p:spPr>
            <a:xfrm>
              <a:off x="4541698" y="4847181"/>
              <a:ext cx="1257603" cy="566345"/>
            </a:xfrm>
            <a:prstGeom prst="roundRect">
              <a:avLst>
                <a:gd name="adj" fmla="val 9524"/>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kern="0" dirty="0">
                <a:solidFill>
                  <a:prstClr val="white"/>
                </a:solidFill>
                <a:latin typeface="Arial"/>
              </a:endParaRPr>
            </a:p>
          </p:txBody>
        </p:sp>
        <p:sp>
          <p:nvSpPr>
            <p:cNvPr id="378" name="Rectangle 377"/>
            <p:cNvSpPr/>
            <p:nvPr/>
          </p:nvSpPr>
          <p:spPr>
            <a:xfrm>
              <a:off x="4857003" y="4922692"/>
              <a:ext cx="860275" cy="159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South Africa</a:t>
              </a:r>
            </a:p>
          </p:txBody>
        </p:sp>
        <p:sp>
          <p:nvSpPr>
            <p:cNvPr id="379" name="Rectangle 378"/>
            <p:cNvSpPr/>
            <p:nvPr/>
          </p:nvSpPr>
          <p:spPr>
            <a:xfrm>
              <a:off x="4536410" y="5126262"/>
              <a:ext cx="1336207" cy="347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8255">
                <a:defRPr/>
              </a:pPr>
              <a:r>
                <a:rPr lang="en-US" sz="900" kern="0" dirty="0">
                  <a:solidFill>
                    <a:srgbClr val="2C2C2C"/>
                  </a:solidFill>
                  <a:latin typeface="Arial"/>
                </a:rPr>
                <a:t>Electronic Communications </a:t>
              </a:r>
              <a:br>
                <a:rPr lang="en-US" sz="900" kern="0" dirty="0">
                  <a:solidFill>
                    <a:srgbClr val="2C2C2C"/>
                  </a:solidFill>
                  <a:latin typeface="Arial"/>
                </a:rPr>
              </a:br>
              <a:r>
                <a:rPr lang="en-US" sz="900" kern="0" dirty="0">
                  <a:solidFill>
                    <a:srgbClr val="2C2C2C"/>
                  </a:solidFill>
                  <a:latin typeface="Arial"/>
                </a:rPr>
                <a:t>and Transactions Act</a:t>
              </a:r>
            </a:p>
          </p:txBody>
        </p:sp>
        <p:pic>
          <p:nvPicPr>
            <p:cNvPr id="380" name="Picture 22" descr="http://www.safety4sea.com/images/media/icons/South-Africa-Flag.jp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613670" y="4912242"/>
              <a:ext cx="269890" cy="179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ECE7BA1-659F-F741-93DA-43EF3CC14F04}"/>
              </a:ext>
            </a:extLst>
          </p:cNvPr>
          <p:cNvGrpSpPr/>
          <p:nvPr/>
        </p:nvGrpSpPr>
        <p:grpSpPr>
          <a:xfrm>
            <a:off x="5372617" y="3080343"/>
            <a:ext cx="1240888" cy="723655"/>
            <a:chOff x="7406989" y="3425295"/>
            <a:chExt cx="1241211" cy="723843"/>
          </a:xfrm>
        </p:grpSpPr>
        <p:sp>
          <p:nvSpPr>
            <p:cNvPr id="374" name="Rectangle 373"/>
            <p:cNvSpPr/>
            <p:nvPr/>
          </p:nvSpPr>
          <p:spPr>
            <a:xfrm>
              <a:off x="7406989" y="3678651"/>
              <a:ext cx="1241211" cy="47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8255">
                <a:defRPr/>
              </a:pPr>
              <a:r>
                <a:rPr lang="en-US" sz="1000" kern="0" dirty="0">
                  <a:solidFill>
                    <a:srgbClr val="2C2C2C"/>
                  </a:solidFill>
                  <a:latin typeface="Arial"/>
                </a:rPr>
                <a:t>IT Rules (2011); Pending laws under discussion</a:t>
              </a:r>
            </a:p>
          </p:txBody>
        </p:sp>
        <p:pic>
          <p:nvPicPr>
            <p:cNvPr id="375" name="Picture 28" descr="http://upload.wikimedia.org/wikipedia/en/f/fd/India_Flag.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18955" y="3425295"/>
              <a:ext cx="380918" cy="253864"/>
            </a:xfrm>
            <a:prstGeom prst="rect">
              <a:avLst/>
            </a:prstGeom>
            <a:noFill/>
            <a:extLst>
              <a:ext uri="{909E8E84-426E-40DD-AFC4-6F175D3DCCD1}">
                <a14:hiddenFill xmlns:a14="http://schemas.microsoft.com/office/drawing/2010/main">
                  <a:solidFill>
                    <a:srgbClr val="FFFFFF"/>
                  </a:solidFill>
                </a14:hiddenFill>
              </a:ext>
            </a:extLst>
          </p:spPr>
        </p:pic>
        <p:sp>
          <p:nvSpPr>
            <p:cNvPr id="383" name="Rectangle 382"/>
            <p:cNvSpPr/>
            <p:nvPr/>
          </p:nvSpPr>
          <p:spPr>
            <a:xfrm>
              <a:off x="7918675" y="3463208"/>
              <a:ext cx="550422" cy="16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India</a:t>
              </a:r>
            </a:p>
          </p:txBody>
        </p:sp>
      </p:grpSp>
      <p:grpSp>
        <p:nvGrpSpPr>
          <p:cNvPr id="3" name="Group 2"/>
          <p:cNvGrpSpPr/>
          <p:nvPr/>
        </p:nvGrpSpPr>
        <p:grpSpPr>
          <a:xfrm>
            <a:off x="7370397" y="3080343"/>
            <a:ext cx="2046454" cy="584245"/>
            <a:chOff x="8149977" y="2908453"/>
            <a:chExt cx="2180642" cy="584532"/>
          </a:xfrm>
        </p:grpSpPr>
        <p:pic>
          <p:nvPicPr>
            <p:cNvPr id="381" name="Picture 380"/>
            <p:cNvPicPr>
              <a:picLocks noChangeAspect="1"/>
            </p:cNvPicPr>
            <p:nvPr/>
          </p:nvPicPr>
          <p:blipFill>
            <a:blip r:embed="rId16"/>
            <a:stretch>
              <a:fillRect/>
            </a:stretch>
          </p:blipFill>
          <p:spPr>
            <a:xfrm>
              <a:off x="8149977" y="2908453"/>
              <a:ext cx="278931" cy="193381"/>
            </a:xfrm>
            <a:prstGeom prst="rect">
              <a:avLst/>
            </a:prstGeom>
          </p:spPr>
        </p:pic>
        <p:sp>
          <p:nvSpPr>
            <p:cNvPr id="382" name="TextBox 381"/>
            <p:cNvSpPr txBox="1"/>
            <p:nvPr/>
          </p:nvSpPr>
          <p:spPr>
            <a:xfrm>
              <a:off x="8149977" y="3185137"/>
              <a:ext cx="2180642" cy="307848"/>
            </a:xfrm>
            <a:prstGeom prst="rect">
              <a:avLst/>
            </a:prstGeom>
            <a:noFill/>
          </p:spPr>
          <p:txBody>
            <a:bodyPr wrap="square" lIns="0" tIns="0" rIns="0" bIns="0" rtlCol="0">
              <a:spAutoFit/>
            </a:bodyPr>
            <a:lstStyle/>
            <a:p>
              <a:pPr defTabSz="913852" fontAlgn="base">
                <a:spcBef>
                  <a:spcPts val="600"/>
                </a:spcBef>
                <a:spcAft>
                  <a:spcPct val="0"/>
                </a:spcAft>
                <a:buClr>
                  <a:srgbClr val="F0AB00"/>
                </a:buClr>
                <a:buSzPct val="80000"/>
                <a:defRPr/>
              </a:pPr>
              <a:r>
                <a:rPr lang="en-US" sz="1000" kern="0" dirty="0">
                  <a:solidFill>
                    <a:sysClr val="windowText" lastClr="000000"/>
                  </a:solidFill>
                  <a:ea typeface="Arial Unicode MS" pitchFamily="34" charset="-128"/>
                  <a:cs typeface="Arial Unicode MS" pitchFamily="34" charset="-128"/>
                </a:rPr>
                <a:t>Russia Data Privacy regulations</a:t>
              </a:r>
              <a:br>
                <a:rPr lang="en-US" sz="1000" kern="0" dirty="0">
                  <a:solidFill>
                    <a:sysClr val="windowText" lastClr="000000"/>
                  </a:solidFill>
                  <a:ea typeface="Arial Unicode MS" pitchFamily="34" charset="-128"/>
                  <a:cs typeface="Arial Unicode MS" pitchFamily="34" charset="-128"/>
                </a:rPr>
              </a:br>
              <a:r>
                <a:rPr lang="en-US" sz="1000" kern="0" dirty="0">
                  <a:solidFill>
                    <a:sysClr val="windowText" lastClr="000000"/>
                  </a:solidFill>
                  <a:ea typeface="Arial Unicode MS" pitchFamily="34" charset="-128"/>
                  <a:cs typeface="Arial Unicode MS" pitchFamily="34" charset="-128"/>
                </a:rPr>
                <a:t>Cryptographic enforcements</a:t>
              </a:r>
            </a:p>
          </p:txBody>
        </p:sp>
        <p:sp>
          <p:nvSpPr>
            <p:cNvPr id="384" name="Rectangle 383"/>
            <p:cNvSpPr/>
            <p:nvPr/>
          </p:nvSpPr>
          <p:spPr>
            <a:xfrm>
              <a:off x="8426028" y="2914828"/>
              <a:ext cx="1395723" cy="239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255">
                <a:defRPr/>
              </a:pPr>
              <a:r>
                <a:rPr lang="en-US" sz="1200" b="1" kern="0" dirty="0">
                  <a:solidFill>
                    <a:srgbClr val="2C2C2C"/>
                  </a:solidFill>
                  <a:latin typeface="Arial"/>
                </a:rPr>
                <a:t>Russia</a:t>
              </a:r>
            </a:p>
          </p:txBody>
        </p:sp>
      </p:grpSp>
      <p:sp>
        <p:nvSpPr>
          <p:cNvPr id="386" name="TextBox 385"/>
          <p:cNvSpPr txBox="1"/>
          <p:nvPr/>
        </p:nvSpPr>
        <p:spPr>
          <a:xfrm>
            <a:off x="1345569" y="6025974"/>
            <a:ext cx="10166566" cy="692177"/>
          </a:xfrm>
          <a:prstGeom prst="rect">
            <a:avLst/>
          </a:prstGeom>
          <a:noFill/>
        </p:spPr>
        <p:txBody>
          <a:bodyPr wrap="none" lIns="0" tIns="0" rIns="0" bIns="0" rtlCol="0">
            <a:spAutoFit/>
          </a:bodyPr>
          <a:lstStyle/>
          <a:p>
            <a:pPr defTabSz="1088449" fontAlgn="base">
              <a:spcBef>
                <a:spcPct val="50000"/>
              </a:spcBef>
              <a:spcAft>
                <a:spcPct val="0"/>
              </a:spcAft>
              <a:buClr>
                <a:srgbClr val="F0AB00"/>
              </a:buClr>
              <a:buSzPct val="80000"/>
              <a:defRPr/>
            </a:pPr>
            <a:r>
              <a:rPr lang="en-US" sz="1799" b="1" dirty="0">
                <a:solidFill>
                  <a:srgbClr val="F0AB00"/>
                </a:solidFill>
              </a:rPr>
              <a:t>Over 100 different jurisdictions with 450+ data privacy laws and counting. </a:t>
            </a:r>
          </a:p>
          <a:p>
            <a:pPr defTabSz="1088449" fontAlgn="base">
              <a:spcBef>
                <a:spcPct val="50000"/>
              </a:spcBef>
              <a:spcAft>
                <a:spcPct val="0"/>
              </a:spcAft>
              <a:buClr>
                <a:srgbClr val="F0AB00"/>
              </a:buClr>
              <a:buSzPct val="80000"/>
              <a:defRPr/>
            </a:pPr>
            <a:r>
              <a:rPr lang="en-US" sz="1799" b="1" dirty="0">
                <a:solidFill>
                  <a:srgbClr val="F0AB00"/>
                </a:solidFill>
              </a:rPr>
              <a:t>			</a:t>
            </a:r>
            <a:r>
              <a:rPr lang="en-US" sz="1799" b="1" dirty="0">
                <a:solidFill>
                  <a:srgbClr val="FF0000"/>
                </a:solidFill>
              </a:rPr>
              <a:t>And now California, Connecticut, Utah, Colorado &amp; Virginia</a:t>
            </a:r>
            <a:r>
              <a:rPr lang="en-US" sz="1799" b="1" dirty="0">
                <a:solidFill>
                  <a:srgbClr val="F0AB00"/>
                </a:solidFill>
              </a:rPr>
              <a:t>.     </a:t>
            </a:r>
            <a:endParaRPr lang="en-US" sz="1799" b="1" kern="0" dirty="0">
              <a:solidFill>
                <a:srgbClr val="F0AB00"/>
              </a:solidFill>
              <a:ea typeface="Arial Unicode MS" pitchFamily="34" charset="-128"/>
              <a:cs typeface="Arial Unicode MS" pitchFamily="34" charset="-128"/>
            </a:endParaRPr>
          </a:p>
        </p:txBody>
      </p:sp>
      <p:pic>
        <p:nvPicPr>
          <p:cNvPr id="9" name="Picture 8">
            <a:extLst>
              <a:ext uri="{FF2B5EF4-FFF2-40B4-BE49-F238E27FC236}">
                <a16:creationId xmlns:a16="http://schemas.microsoft.com/office/drawing/2014/main" id="{891353B7-705E-46C9-9D2D-7D4662F6715F}"/>
              </a:ext>
            </a:extLst>
          </p:cNvPr>
          <p:cNvPicPr>
            <a:picLocks noChangeAspect="1"/>
          </p:cNvPicPr>
          <p:nvPr/>
        </p:nvPicPr>
        <p:blipFill>
          <a:blip r:embed="rId17"/>
          <a:stretch>
            <a:fillRect/>
          </a:stretch>
        </p:blipFill>
        <p:spPr>
          <a:xfrm>
            <a:off x="9557692" y="4110891"/>
            <a:ext cx="1536074" cy="1022187"/>
          </a:xfrm>
          <a:prstGeom prst="rect">
            <a:avLst/>
          </a:prstGeom>
        </p:spPr>
      </p:pic>
      <p:sp>
        <p:nvSpPr>
          <p:cNvPr id="10" name="TextBox 9">
            <a:extLst>
              <a:ext uri="{FF2B5EF4-FFF2-40B4-BE49-F238E27FC236}">
                <a16:creationId xmlns:a16="http://schemas.microsoft.com/office/drawing/2014/main" id="{8CDA5A4B-AFF7-478C-975F-CCC6EA929041}"/>
              </a:ext>
            </a:extLst>
          </p:cNvPr>
          <p:cNvSpPr txBox="1"/>
          <p:nvPr/>
        </p:nvSpPr>
        <p:spPr>
          <a:xfrm>
            <a:off x="9798801" y="3773851"/>
            <a:ext cx="1448506" cy="2154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b="1" kern="0" dirty="0">
                <a:ea typeface="Arial Unicode MS" pitchFamily="34" charset="-128"/>
                <a:cs typeface="Arial Unicode MS" pitchFamily="34" charset="-128"/>
              </a:rPr>
              <a:t>California</a:t>
            </a:r>
          </a:p>
        </p:txBody>
      </p:sp>
      <p:sp>
        <p:nvSpPr>
          <p:cNvPr id="73" name="TextBox 72">
            <a:extLst>
              <a:ext uri="{FF2B5EF4-FFF2-40B4-BE49-F238E27FC236}">
                <a16:creationId xmlns:a16="http://schemas.microsoft.com/office/drawing/2014/main" id="{3E6FADD9-3000-425B-A931-78F7AD235A00}"/>
              </a:ext>
            </a:extLst>
          </p:cNvPr>
          <p:cNvSpPr txBox="1"/>
          <p:nvPr/>
        </p:nvSpPr>
        <p:spPr>
          <a:xfrm>
            <a:off x="3134738" y="3198168"/>
            <a:ext cx="6269476" cy="461665"/>
          </a:xfrm>
          <a:prstGeom prst="rect">
            <a:avLst/>
          </a:prstGeom>
          <a:noFill/>
        </p:spPr>
        <p:txBody>
          <a:bodyPr wrap="square">
            <a:spAutoFit/>
          </a:bodyPr>
          <a:lstStyle/>
          <a:p>
            <a:r>
              <a:rPr lang="en-US" sz="2400" b="1" dirty="0">
                <a:solidFill>
                  <a:srgbClr val="F0AB00"/>
                </a:solidFill>
              </a:rPr>
              <a:t>↓↓↓↓↓</a:t>
            </a:r>
            <a:endParaRPr lang="en-US" dirty="0"/>
          </a:p>
        </p:txBody>
      </p:sp>
      <p:sp>
        <p:nvSpPr>
          <p:cNvPr id="11" name="TextBox 10">
            <a:extLst>
              <a:ext uri="{FF2B5EF4-FFF2-40B4-BE49-F238E27FC236}">
                <a16:creationId xmlns:a16="http://schemas.microsoft.com/office/drawing/2014/main" id="{5C34A9E1-FBEC-437E-BE1F-9041E0BD6ACB}"/>
              </a:ext>
            </a:extLst>
          </p:cNvPr>
          <p:cNvSpPr txBox="1"/>
          <p:nvPr/>
        </p:nvSpPr>
        <p:spPr>
          <a:xfrm>
            <a:off x="9637233" y="5410926"/>
            <a:ext cx="1456533" cy="677108"/>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4400" b="1" kern="0" dirty="0">
                <a:solidFill>
                  <a:srgbClr val="FF0000"/>
                </a:solidFill>
                <a:ea typeface="Arial Unicode MS" pitchFamily="34" charset="-128"/>
                <a:cs typeface="Arial Unicode MS" pitchFamily="34" charset="-128"/>
              </a:rPr>
              <a:t>↓↓↓↓↓</a:t>
            </a:r>
          </a:p>
        </p:txBody>
      </p:sp>
    </p:spTree>
    <p:extLst>
      <p:ext uri="{BB962C8B-B14F-4D97-AF65-F5344CB8AC3E}">
        <p14:creationId xmlns:p14="http://schemas.microsoft.com/office/powerpoint/2010/main" val="151104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61" y="529287"/>
            <a:ext cx="11180652" cy="646163"/>
          </a:xfrm>
        </p:spPr>
        <p:txBody>
          <a:bodyPr>
            <a:normAutofit fontScale="90000"/>
          </a:bodyPr>
          <a:lstStyle/>
          <a:p>
            <a:pPr algn="ctr"/>
            <a:r>
              <a:rPr lang="en-US" sz="3600" dirty="0"/>
              <a:t>GDPR </a:t>
            </a:r>
            <a:br>
              <a:rPr lang="en-US" dirty="0"/>
            </a:br>
            <a:r>
              <a:rPr lang="en-US" sz="1799" dirty="0"/>
              <a:t>Protects fundamental rights related to the processing of personal data</a:t>
            </a:r>
          </a:p>
        </p:txBody>
      </p:sp>
      <p:grpSp>
        <p:nvGrpSpPr>
          <p:cNvPr id="42" name="Group 41"/>
          <p:cNvGrpSpPr/>
          <p:nvPr/>
        </p:nvGrpSpPr>
        <p:grpSpPr>
          <a:xfrm>
            <a:off x="-1027566" y="-512381"/>
            <a:ext cx="894359" cy="425431"/>
            <a:chOff x="9964016" y="7088435"/>
            <a:chExt cx="894592" cy="425542"/>
          </a:xfrm>
        </p:grpSpPr>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4016" y="7088435"/>
              <a:ext cx="703984" cy="425542"/>
            </a:xfrm>
            <a:prstGeom prst="rect">
              <a:avLst/>
            </a:prstGeom>
          </p:spPr>
        </p:pic>
        <p:pic>
          <p:nvPicPr>
            <p:cNvPr id="20" name="Picture 19"/>
            <p:cNvPicPr>
              <a:picLocks noChangeAspect="1"/>
            </p:cNvPicPr>
            <p:nvPr/>
          </p:nvPicPr>
          <p:blipFill>
            <a:blip r:embed="rId4"/>
            <a:stretch>
              <a:fillRect/>
            </a:stretch>
          </p:blipFill>
          <p:spPr>
            <a:xfrm>
              <a:off x="10668000" y="7175119"/>
              <a:ext cx="190608" cy="338858"/>
            </a:xfrm>
            <a:prstGeom prst="rect">
              <a:avLst/>
            </a:prstGeom>
          </p:spPr>
        </p:pic>
      </p:grpSp>
      <p:sp>
        <p:nvSpPr>
          <p:cNvPr id="4" name="Rectangle 3"/>
          <p:cNvSpPr/>
          <p:nvPr/>
        </p:nvSpPr>
        <p:spPr bwMode="gray">
          <a:xfrm>
            <a:off x="1273467" y="1590744"/>
            <a:ext cx="8823649" cy="2371519"/>
          </a:xfrm>
          <a:prstGeom prst="rect">
            <a:avLst/>
          </a:prstGeom>
          <a:solidFill>
            <a:schemeClr val="bg1">
              <a:alpha val="74902"/>
            </a:schemeClr>
          </a:solidFill>
          <a:ln w="38100" algn="ctr">
            <a:solidFill>
              <a:srgbClr val="F0AB01"/>
            </a:solidFill>
            <a:miter lim="800000"/>
            <a:headEnd/>
            <a:tailEnd/>
          </a:ln>
        </p:spPr>
        <p:txBody>
          <a:bodyPr lIns="89910" tIns="71926" rIns="89910" bIns="71926" rtlCol="0" anchor="t"/>
          <a:lstStyle/>
          <a:p>
            <a:pPr algn="ctr" defTabSz="913395">
              <a:spcBef>
                <a:spcPct val="50000"/>
              </a:spcBef>
              <a:buClr>
                <a:srgbClr val="F0AB00"/>
              </a:buClr>
              <a:buSzPct val="80000"/>
            </a:pPr>
            <a:r>
              <a:rPr lang="en-US" sz="1799" b="1" kern="0" dirty="0">
                <a:latin typeface="Arial" panose="020B0604020202020204" pitchFamily="34" charset="0"/>
                <a:ea typeface="Arial Unicode MS" pitchFamily="34" charset="-128"/>
                <a:cs typeface="Arial" panose="020B0604020202020204" pitchFamily="34" charset="0"/>
              </a:rPr>
              <a:t>Individual rights</a:t>
            </a:r>
          </a:p>
        </p:txBody>
      </p:sp>
      <p:sp>
        <p:nvSpPr>
          <p:cNvPr id="83" name="Flowchart: Process 82"/>
          <p:cNvSpPr/>
          <p:nvPr/>
        </p:nvSpPr>
        <p:spPr bwMode="gray">
          <a:xfrm>
            <a:off x="1346828" y="2118209"/>
            <a:ext cx="2035299" cy="785857"/>
          </a:xfrm>
          <a:prstGeom prst="flowChartProcess">
            <a:avLst/>
          </a:prstGeom>
          <a:solidFill>
            <a:srgbClr val="F0AB00"/>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ea typeface="Arial Unicode MS" pitchFamily="34" charset="-128"/>
                <a:cs typeface="Arial Unicode MS" pitchFamily="34" charset="-128"/>
              </a:rPr>
              <a:t>…to be informed</a:t>
            </a:r>
          </a:p>
        </p:txBody>
      </p:sp>
      <p:sp>
        <p:nvSpPr>
          <p:cNvPr id="75" name="Flowchart: Process 74"/>
          <p:cNvSpPr/>
          <p:nvPr/>
        </p:nvSpPr>
        <p:spPr bwMode="gray">
          <a:xfrm>
            <a:off x="1346828" y="3027793"/>
            <a:ext cx="2035299" cy="785857"/>
          </a:xfrm>
          <a:prstGeom prst="flowChartProcess">
            <a:avLst/>
          </a:prstGeom>
          <a:solidFill>
            <a:srgbClr val="F0AB00"/>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ea typeface="Arial Unicode MS" pitchFamily="34" charset="-128"/>
                <a:cs typeface="Arial Unicode MS" pitchFamily="34" charset="-128"/>
              </a:rPr>
              <a:t>…to restrict processing</a:t>
            </a:r>
          </a:p>
        </p:txBody>
      </p:sp>
      <p:sp>
        <p:nvSpPr>
          <p:cNvPr id="81" name="Flowchart: Process 80"/>
          <p:cNvSpPr/>
          <p:nvPr/>
        </p:nvSpPr>
        <p:spPr bwMode="gray">
          <a:xfrm>
            <a:off x="3571968" y="2118209"/>
            <a:ext cx="2097739" cy="785857"/>
          </a:xfrm>
          <a:prstGeom prst="flowChartProcess">
            <a:avLst/>
          </a:prstGeom>
          <a:solidFill>
            <a:srgbClr val="F0AB00"/>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ea typeface="Arial Unicode MS" pitchFamily="34" charset="-128"/>
                <a:cs typeface="Arial Unicode MS" pitchFamily="34" charset="-128"/>
              </a:rPr>
              <a:t>…of access</a:t>
            </a:r>
          </a:p>
        </p:txBody>
      </p:sp>
      <p:sp>
        <p:nvSpPr>
          <p:cNvPr id="73" name="Flowchart: Process 72"/>
          <p:cNvSpPr/>
          <p:nvPr/>
        </p:nvSpPr>
        <p:spPr bwMode="gray">
          <a:xfrm>
            <a:off x="3571968" y="3028491"/>
            <a:ext cx="2097739" cy="785857"/>
          </a:xfrm>
          <a:prstGeom prst="flowChartProcess">
            <a:avLst/>
          </a:prstGeom>
          <a:solidFill>
            <a:srgbClr val="F0AB00"/>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ea typeface="Arial Unicode MS" pitchFamily="34" charset="-128"/>
                <a:cs typeface="Arial Unicode MS" pitchFamily="34" charset="-128"/>
              </a:rPr>
              <a:t>…to data portability</a:t>
            </a:r>
          </a:p>
        </p:txBody>
      </p:sp>
      <p:sp>
        <p:nvSpPr>
          <p:cNvPr id="79" name="Flowchart: Process 78"/>
          <p:cNvSpPr/>
          <p:nvPr/>
        </p:nvSpPr>
        <p:spPr bwMode="gray">
          <a:xfrm>
            <a:off x="5859547" y="2118209"/>
            <a:ext cx="2089580" cy="785857"/>
          </a:xfrm>
          <a:prstGeom prst="flowChartProcess">
            <a:avLst/>
          </a:prstGeom>
          <a:solidFill>
            <a:srgbClr val="F0AB00"/>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ea typeface="Arial Unicode MS" pitchFamily="34" charset="-128"/>
                <a:cs typeface="Arial Unicode MS" pitchFamily="34" charset="-128"/>
              </a:rPr>
              <a:t>…to rectification</a:t>
            </a:r>
          </a:p>
        </p:txBody>
      </p:sp>
      <p:sp>
        <p:nvSpPr>
          <p:cNvPr id="71" name="Flowchart: Process 70"/>
          <p:cNvSpPr/>
          <p:nvPr/>
        </p:nvSpPr>
        <p:spPr bwMode="gray">
          <a:xfrm>
            <a:off x="5859547" y="3027793"/>
            <a:ext cx="2089580" cy="785857"/>
          </a:xfrm>
          <a:prstGeom prst="flowChartProcess">
            <a:avLst/>
          </a:prstGeom>
          <a:solidFill>
            <a:srgbClr val="F0AB00"/>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ea typeface="Arial Unicode MS" pitchFamily="34" charset="-128"/>
                <a:cs typeface="Arial Unicode MS" pitchFamily="34" charset="-128"/>
              </a:rPr>
              <a:t>…to object</a:t>
            </a:r>
          </a:p>
        </p:txBody>
      </p:sp>
      <p:sp>
        <p:nvSpPr>
          <p:cNvPr id="77" name="Flowchart: Process 76"/>
          <p:cNvSpPr/>
          <p:nvPr/>
        </p:nvSpPr>
        <p:spPr bwMode="gray">
          <a:xfrm>
            <a:off x="8138968" y="2118209"/>
            <a:ext cx="1882980" cy="785857"/>
          </a:xfrm>
          <a:prstGeom prst="flowChartProcess">
            <a:avLst/>
          </a:prstGeom>
          <a:solidFill>
            <a:srgbClr val="F0AB00"/>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ea typeface="Arial Unicode MS" pitchFamily="34" charset="-128"/>
                <a:cs typeface="Arial Unicode MS" pitchFamily="34" charset="-128"/>
              </a:rPr>
              <a:t>…to erasure (to be forgotten)</a:t>
            </a:r>
          </a:p>
        </p:txBody>
      </p:sp>
      <p:sp>
        <p:nvSpPr>
          <p:cNvPr id="69" name="Flowchart: Process 68"/>
          <p:cNvSpPr/>
          <p:nvPr/>
        </p:nvSpPr>
        <p:spPr bwMode="gray">
          <a:xfrm>
            <a:off x="8138968" y="3032811"/>
            <a:ext cx="1882980" cy="785857"/>
          </a:xfrm>
          <a:prstGeom prst="flowChartProcess">
            <a:avLst/>
          </a:prstGeom>
          <a:solidFill>
            <a:srgbClr val="F0AB00"/>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ea typeface="Arial Unicode MS" pitchFamily="34" charset="-128"/>
                <a:cs typeface="Arial Unicode MS" pitchFamily="34" charset="-128"/>
              </a:rPr>
              <a:t>auto. decisions and profiling</a:t>
            </a:r>
          </a:p>
        </p:txBody>
      </p:sp>
      <p:sp>
        <p:nvSpPr>
          <p:cNvPr id="66" name="Rectangle 65"/>
          <p:cNvSpPr/>
          <p:nvPr/>
        </p:nvSpPr>
        <p:spPr bwMode="gray">
          <a:xfrm>
            <a:off x="1276879" y="4027513"/>
            <a:ext cx="8798846" cy="1378866"/>
          </a:xfrm>
          <a:prstGeom prst="rect">
            <a:avLst/>
          </a:prstGeom>
          <a:solidFill>
            <a:schemeClr val="bg1">
              <a:alpha val="74902"/>
            </a:schemeClr>
          </a:solidFill>
          <a:ln w="38100" algn="ctr">
            <a:solidFill>
              <a:srgbClr val="018FD3"/>
            </a:solidFill>
            <a:miter lim="800000"/>
            <a:headEnd/>
            <a:tailEnd/>
          </a:ln>
        </p:spPr>
        <p:txBody>
          <a:bodyPr lIns="89910" tIns="71926" rIns="89910" bIns="71926" rtlCol="0" anchor="t"/>
          <a:lstStyle/>
          <a:p>
            <a:pPr algn="ctr" defTabSz="913395">
              <a:spcBef>
                <a:spcPct val="50000"/>
              </a:spcBef>
              <a:buClr>
                <a:srgbClr val="F0AB00"/>
              </a:buClr>
              <a:buSzPct val="80000"/>
            </a:pPr>
            <a:r>
              <a:rPr lang="en-US" sz="1799" b="1" kern="0" dirty="0">
                <a:latin typeface="Arial" panose="020B0604020202020204" pitchFamily="34" charset="0"/>
                <a:ea typeface="Arial Unicode MS" pitchFamily="34" charset="-128"/>
                <a:cs typeface="Arial" panose="020B0604020202020204" pitchFamily="34" charset="0"/>
              </a:rPr>
              <a:t>Lawful processing always requires legal permission</a:t>
            </a:r>
          </a:p>
        </p:txBody>
      </p:sp>
      <p:sp>
        <p:nvSpPr>
          <p:cNvPr id="67" name="Flowchart: Process 66"/>
          <p:cNvSpPr/>
          <p:nvPr/>
        </p:nvSpPr>
        <p:spPr bwMode="gray">
          <a:xfrm>
            <a:off x="5686289" y="4498734"/>
            <a:ext cx="1117233" cy="785851"/>
          </a:xfrm>
          <a:prstGeom prst="flowChartProcess">
            <a:avLst/>
          </a:prstGeom>
          <a:solidFill>
            <a:srgbClr val="008FD3"/>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solidFill>
                  <a:schemeClr val="bg1"/>
                </a:solidFill>
                <a:ea typeface="Arial Unicode MS" pitchFamily="34" charset="-128"/>
                <a:cs typeface="Arial Unicode MS" pitchFamily="34" charset="-128"/>
              </a:rPr>
              <a:t>Vital interest</a:t>
            </a:r>
          </a:p>
        </p:txBody>
      </p:sp>
      <p:sp>
        <p:nvSpPr>
          <p:cNvPr id="68" name="Flowchart: Process 67"/>
          <p:cNvSpPr/>
          <p:nvPr/>
        </p:nvSpPr>
        <p:spPr bwMode="gray">
          <a:xfrm>
            <a:off x="1364372" y="4498734"/>
            <a:ext cx="1181969" cy="785851"/>
          </a:xfrm>
          <a:prstGeom prst="flowChartProcess">
            <a:avLst/>
          </a:prstGeom>
          <a:solidFill>
            <a:srgbClr val="008FD3"/>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solidFill>
                  <a:schemeClr val="bg1"/>
                </a:solidFill>
                <a:ea typeface="Arial Unicode MS" pitchFamily="34" charset="-128"/>
                <a:cs typeface="Arial Unicode MS" pitchFamily="34" charset="-128"/>
              </a:rPr>
              <a:t>Consent</a:t>
            </a:r>
          </a:p>
        </p:txBody>
      </p:sp>
      <p:sp>
        <p:nvSpPr>
          <p:cNvPr id="70" name="Flowchart: Process 69"/>
          <p:cNvSpPr/>
          <p:nvPr/>
        </p:nvSpPr>
        <p:spPr bwMode="gray">
          <a:xfrm>
            <a:off x="8528279" y="4498734"/>
            <a:ext cx="1468344" cy="785851"/>
          </a:xfrm>
          <a:prstGeom prst="flowChartProcess">
            <a:avLst/>
          </a:prstGeom>
          <a:solidFill>
            <a:srgbClr val="008FD3"/>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solidFill>
                  <a:schemeClr val="bg1"/>
                </a:solidFill>
                <a:ea typeface="Arial Unicode MS" pitchFamily="34" charset="-128"/>
                <a:cs typeface="Arial Unicode MS" pitchFamily="34" charset="-128"/>
              </a:rPr>
              <a:t>Legitimate interest</a:t>
            </a:r>
          </a:p>
        </p:txBody>
      </p:sp>
      <p:sp>
        <p:nvSpPr>
          <p:cNvPr id="72" name="Flowchart: Process 71"/>
          <p:cNvSpPr/>
          <p:nvPr/>
        </p:nvSpPr>
        <p:spPr bwMode="gray">
          <a:xfrm>
            <a:off x="4185152" y="4498734"/>
            <a:ext cx="1254670" cy="785851"/>
          </a:xfrm>
          <a:prstGeom prst="flowChartProcess">
            <a:avLst/>
          </a:prstGeom>
          <a:solidFill>
            <a:srgbClr val="008FD3"/>
          </a:solidFill>
          <a:ln w="6350" algn="ctr">
            <a:noFill/>
            <a:miter lim="800000"/>
            <a:headEnd/>
            <a:tailEnd/>
          </a:ln>
          <a:effectLst/>
        </p:spPr>
        <p:txBody>
          <a:bodyPr lIns="89910" tIns="71926" rIns="89910" bIns="71926" rtlCol="0" anchor="ctr"/>
          <a:lstStyle/>
          <a:p>
            <a:pPr algn="ctr" defTabSz="913395">
              <a:buClr>
                <a:srgbClr val="F0AB00"/>
              </a:buClr>
              <a:buSzPct val="80000"/>
            </a:pPr>
            <a:r>
              <a:rPr lang="en-US" sz="1600" b="1" kern="0" dirty="0">
                <a:solidFill>
                  <a:schemeClr val="bg1"/>
                </a:solidFill>
                <a:ea typeface="Arial Unicode MS" pitchFamily="34" charset="-128"/>
                <a:cs typeface="Arial Unicode MS" pitchFamily="34" charset="-128"/>
              </a:rPr>
              <a:t>Legal obligation</a:t>
            </a:r>
          </a:p>
        </p:txBody>
      </p:sp>
      <p:sp>
        <p:nvSpPr>
          <p:cNvPr id="64" name="Flowchart: Process 63"/>
          <p:cNvSpPr/>
          <p:nvPr/>
        </p:nvSpPr>
        <p:spPr bwMode="gray">
          <a:xfrm>
            <a:off x="2792806" y="4498734"/>
            <a:ext cx="1145878" cy="785851"/>
          </a:xfrm>
          <a:prstGeom prst="flowChartProcess">
            <a:avLst/>
          </a:prstGeom>
          <a:solidFill>
            <a:srgbClr val="008FD3"/>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solidFill>
                  <a:schemeClr val="bg1"/>
                </a:solidFill>
                <a:ea typeface="Arial Unicode MS" pitchFamily="34" charset="-128"/>
                <a:cs typeface="Arial Unicode MS" pitchFamily="34" charset="-128"/>
              </a:rPr>
              <a:t>Contract</a:t>
            </a:r>
          </a:p>
        </p:txBody>
      </p:sp>
      <p:sp>
        <p:nvSpPr>
          <p:cNvPr id="65" name="Flowchart: Process 64"/>
          <p:cNvSpPr/>
          <p:nvPr/>
        </p:nvSpPr>
        <p:spPr bwMode="gray">
          <a:xfrm>
            <a:off x="7049989" y="4504828"/>
            <a:ext cx="1231823" cy="785851"/>
          </a:xfrm>
          <a:prstGeom prst="flowChartProcess">
            <a:avLst/>
          </a:prstGeom>
          <a:solidFill>
            <a:srgbClr val="008FD3"/>
          </a:solidFill>
          <a:ln w="6350" algn="ctr">
            <a:noFill/>
            <a:miter lim="800000"/>
            <a:headEnd/>
            <a:tailEnd/>
          </a:ln>
          <a:effectLst/>
        </p:spPr>
        <p:txBody>
          <a:bodyPr lIns="89910" tIns="71926" rIns="89910" bIns="71926" rtlCol="0" anchor="ctr"/>
          <a:lstStyle/>
          <a:p>
            <a:pPr algn="ctr" defTabSz="913395">
              <a:spcBef>
                <a:spcPct val="50000"/>
              </a:spcBef>
              <a:buClr>
                <a:srgbClr val="F0AB00"/>
              </a:buClr>
              <a:buSzPct val="80000"/>
            </a:pPr>
            <a:r>
              <a:rPr lang="en-US" sz="1600" b="1" kern="0" dirty="0">
                <a:solidFill>
                  <a:schemeClr val="bg1"/>
                </a:solidFill>
                <a:ea typeface="Arial Unicode MS" pitchFamily="34" charset="-128"/>
                <a:cs typeface="Arial Unicode MS" pitchFamily="34" charset="-128"/>
              </a:rPr>
              <a:t>Public interest</a:t>
            </a:r>
          </a:p>
        </p:txBody>
      </p:sp>
      <p:sp>
        <p:nvSpPr>
          <p:cNvPr id="51" name="Rectangle 50">
            <a:extLst>
              <a:ext uri="{FF2B5EF4-FFF2-40B4-BE49-F238E27FC236}">
                <a16:creationId xmlns:a16="http://schemas.microsoft.com/office/drawing/2014/main" id="{8D1F7715-EBC8-5A4C-B6A0-29AB3A492ECE}"/>
              </a:ext>
            </a:extLst>
          </p:cNvPr>
          <p:cNvSpPr/>
          <p:nvPr/>
        </p:nvSpPr>
        <p:spPr bwMode="gray">
          <a:xfrm>
            <a:off x="1273465" y="5471630"/>
            <a:ext cx="8823650" cy="720247"/>
          </a:xfrm>
          <a:prstGeom prst="rect">
            <a:avLst/>
          </a:prstGeom>
          <a:solidFill>
            <a:schemeClr val="bg1">
              <a:alpha val="74902"/>
            </a:schemeClr>
          </a:solidFill>
          <a:ln w="38100" algn="ctr">
            <a:solidFill>
              <a:srgbClr val="F0AB01"/>
            </a:solidFill>
            <a:miter lim="800000"/>
            <a:headEnd/>
            <a:tailEnd/>
          </a:ln>
        </p:spPr>
        <p:txBody>
          <a:bodyPr lIns="89910" tIns="71926" rIns="89910" bIns="71926" rtlCol="0" anchor="ctr"/>
          <a:lstStyle/>
          <a:p>
            <a:pPr algn="ctr" defTabSz="913395">
              <a:spcBef>
                <a:spcPct val="50000"/>
              </a:spcBef>
              <a:buClr>
                <a:srgbClr val="F0AB00"/>
              </a:buClr>
              <a:buSzPct val="80000"/>
            </a:pPr>
            <a:r>
              <a:rPr lang="en-US" sz="1799" b="1" kern="0" dirty="0">
                <a:latin typeface="Arial" panose="020B0604020202020204" pitchFamily="34" charset="0"/>
                <a:ea typeface="Arial Unicode MS" pitchFamily="34" charset="-128"/>
                <a:cs typeface="Arial" panose="020B0604020202020204" pitchFamily="34" charset="0"/>
              </a:rPr>
              <a:t>Personal data</a:t>
            </a:r>
            <a:br>
              <a:rPr lang="en-US" sz="1799" b="1" kern="0" dirty="0">
                <a:latin typeface="Arial" panose="020B0604020202020204" pitchFamily="34" charset="0"/>
                <a:ea typeface="Arial Unicode MS" pitchFamily="34" charset="-128"/>
                <a:cs typeface="Arial" panose="020B0604020202020204" pitchFamily="34" charset="0"/>
              </a:rPr>
            </a:br>
            <a:r>
              <a:rPr lang="en-US" sz="1799" b="1" kern="0" dirty="0">
                <a:latin typeface="Arial" panose="020B0604020202020204" pitchFamily="34" charset="0"/>
                <a:ea typeface="Arial Unicode MS" pitchFamily="34" charset="-128"/>
                <a:cs typeface="Arial" panose="020B0604020202020204" pitchFamily="34" charset="0"/>
              </a:rPr>
              <a:t>Sensitive personal data</a:t>
            </a:r>
            <a:endParaRPr lang="en-US" sz="1600" b="1" kern="0" dirty="0">
              <a:ea typeface="Arial Unicode MS" pitchFamily="34" charset="-128"/>
              <a:cs typeface="Arial Unicode MS" pitchFamily="34" charset="-128"/>
            </a:endParaRPr>
          </a:p>
        </p:txBody>
      </p:sp>
    </p:spTree>
    <p:extLst>
      <p:ext uri="{BB962C8B-B14F-4D97-AF65-F5344CB8AC3E}">
        <p14:creationId xmlns:p14="http://schemas.microsoft.com/office/powerpoint/2010/main" val="69502747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B95081-FFD4-4313-8FCF-8A9F2A7D4B03}"/>
              </a:ext>
            </a:extLst>
          </p:cNvPr>
          <p:cNvSpPr>
            <a:spLocks noGrp="1"/>
          </p:cNvSpPr>
          <p:nvPr>
            <p:ph type="body" sz="quarter" idx="13"/>
          </p:nvPr>
        </p:nvSpPr>
        <p:spPr>
          <a:xfrm>
            <a:off x="5688418" y="1620000"/>
            <a:ext cx="3253563" cy="4716000"/>
          </a:xfrm>
        </p:spPr>
        <p:txBody>
          <a:bodyPr/>
          <a:lstStyle/>
          <a:p>
            <a:pPr algn="ctr"/>
            <a:r>
              <a:rPr lang="en-US" b="1" dirty="0">
                <a:solidFill>
                  <a:srgbClr val="0F46A7"/>
                </a:solidFill>
              </a:rPr>
              <a:t>Right Org Structure</a:t>
            </a:r>
          </a:p>
          <a:p>
            <a:pPr marL="342900" indent="-342900">
              <a:buClrTx/>
              <a:buFont typeface="Wingdings" panose="05000000000000000000" pitchFamily="2" charset="2"/>
              <a:buChar char="q"/>
            </a:pPr>
            <a:r>
              <a:rPr lang="en-US" b="1" dirty="0"/>
              <a:t>DP is everyone’s duty</a:t>
            </a:r>
          </a:p>
          <a:p>
            <a:pPr marL="342900" indent="-342900">
              <a:buClrTx/>
              <a:buFont typeface="Wingdings" panose="05000000000000000000" pitchFamily="2" charset="2"/>
              <a:buChar char="q"/>
            </a:pPr>
            <a:r>
              <a:rPr lang="en-US" b="1" dirty="0"/>
              <a:t>Data Protection Officer</a:t>
            </a:r>
          </a:p>
          <a:p>
            <a:pPr marL="342900" indent="-342900">
              <a:buClrTx/>
              <a:buFont typeface="Wingdings" panose="05000000000000000000" pitchFamily="2" charset="2"/>
              <a:buChar char="q"/>
            </a:pPr>
            <a:r>
              <a:rPr lang="en-US" b="1" dirty="0"/>
              <a:t>Clear lines of reporting &amp; responsibility</a:t>
            </a:r>
          </a:p>
          <a:p>
            <a:pPr marL="342900" indent="-342900">
              <a:buClrTx/>
              <a:buFont typeface="Wingdings" panose="05000000000000000000" pitchFamily="2" charset="2"/>
              <a:buChar char="q"/>
            </a:pPr>
            <a:r>
              <a:rPr lang="en-US" b="1" dirty="0"/>
              <a:t>Capable staff must know where data housed, map flow in &amp; out of organization</a:t>
            </a:r>
          </a:p>
        </p:txBody>
      </p:sp>
      <p:sp>
        <p:nvSpPr>
          <p:cNvPr id="3" name="Text Placeholder 2">
            <a:extLst>
              <a:ext uri="{FF2B5EF4-FFF2-40B4-BE49-F238E27FC236}">
                <a16:creationId xmlns:a16="http://schemas.microsoft.com/office/drawing/2014/main" id="{CAC01E0A-F675-4C5D-9431-9D340EC0763F}"/>
              </a:ext>
            </a:extLst>
          </p:cNvPr>
          <p:cNvSpPr>
            <a:spLocks noGrp="1"/>
          </p:cNvSpPr>
          <p:nvPr>
            <p:ph type="body" sz="quarter" idx="12"/>
          </p:nvPr>
        </p:nvSpPr>
        <p:spPr>
          <a:xfrm>
            <a:off x="2966484" y="1620000"/>
            <a:ext cx="2652823" cy="4716000"/>
          </a:xfrm>
        </p:spPr>
        <p:txBody>
          <a:bodyPr/>
          <a:lstStyle/>
          <a:p>
            <a:pPr algn="ctr"/>
            <a:r>
              <a:rPr lang="en-US" b="1" dirty="0">
                <a:solidFill>
                  <a:srgbClr val="0F46A7"/>
                </a:solidFill>
              </a:rPr>
              <a:t>Right Mindset</a:t>
            </a:r>
          </a:p>
          <a:p>
            <a:pPr marL="342900" indent="-342900">
              <a:buClrTx/>
              <a:buFont typeface="Wingdings" panose="05000000000000000000" pitchFamily="2" charset="2"/>
              <a:buChar char="q"/>
            </a:pPr>
            <a:r>
              <a:rPr lang="en-US" b="1" dirty="0"/>
              <a:t>DP by design</a:t>
            </a:r>
          </a:p>
          <a:p>
            <a:pPr marL="342900" indent="-342900">
              <a:buClrTx/>
              <a:buFont typeface="Wingdings" panose="05000000000000000000" pitchFamily="2" charset="2"/>
              <a:buChar char="q"/>
            </a:pPr>
            <a:r>
              <a:rPr lang="en-US" b="1" dirty="0"/>
              <a:t>Clear leadership understanding &amp; commitment</a:t>
            </a:r>
          </a:p>
          <a:p>
            <a:pPr marL="342900" indent="-342900">
              <a:buClrTx/>
              <a:buFont typeface="Wingdings" panose="05000000000000000000" pitchFamily="2" charset="2"/>
              <a:buChar char="q"/>
            </a:pPr>
            <a:r>
              <a:rPr lang="en-US" b="1" dirty="0"/>
              <a:t>Good for business</a:t>
            </a:r>
          </a:p>
          <a:p>
            <a:pPr marL="342900" indent="-342900">
              <a:buClrTx/>
              <a:buFont typeface="Wingdings" panose="05000000000000000000" pitchFamily="2" charset="2"/>
              <a:buChar char="q"/>
            </a:pPr>
            <a:r>
              <a:rPr lang="en-US" b="1" dirty="0"/>
              <a:t>Better data = insight </a:t>
            </a:r>
            <a:r>
              <a:rPr lang="en-US" b="1"/>
              <a:t>&amp; productivity</a:t>
            </a:r>
          </a:p>
          <a:p>
            <a:pPr marL="342900" indent="-342900">
              <a:buClrTx/>
              <a:buFont typeface="Wingdings" panose="05000000000000000000" pitchFamily="2" charset="2"/>
              <a:buChar char="q"/>
            </a:pPr>
            <a:r>
              <a:rPr lang="en-US" b="1"/>
              <a:t> </a:t>
            </a:r>
            <a:r>
              <a:rPr lang="en-US" b="1" dirty="0"/>
              <a:t>Communication &amp; training to all</a:t>
            </a:r>
          </a:p>
          <a:p>
            <a:pPr marL="342900" indent="-342900">
              <a:buClrTx/>
              <a:buFont typeface="Wingdings" panose="05000000000000000000" pitchFamily="2" charset="2"/>
              <a:buChar char="q"/>
            </a:pPr>
            <a:endParaRPr lang="en-US" b="1" dirty="0"/>
          </a:p>
        </p:txBody>
      </p:sp>
      <p:sp>
        <p:nvSpPr>
          <p:cNvPr id="4" name="Text Placeholder 3">
            <a:extLst>
              <a:ext uri="{FF2B5EF4-FFF2-40B4-BE49-F238E27FC236}">
                <a16:creationId xmlns:a16="http://schemas.microsoft.com/office/drawing/2014/main" id="{DA2CD83F-F5D4-4619-8D5B-B456EBE86794}"/>
              </a:ext>
            </a:extLst>
          </p:cNvPr>
          <p:cNvSpPr>
            <a:spLocks noGrp="1"/>
          </p:cNvSpPr>
          <p:nvPr>
            <p:ph type="body" sz="quarter" idx="10"/>
          </p:nvPr>
        </p:nvSpPr>
        <p:spPr>
          <a:xfrm>
            <a:off x="361507" y="1620000"/>
            <a:ext cx="2743199" cy="4716000"/>
          </a:xfrm>
        </p:spPr>
        <p:txBody>
          <a:bodyPr/>
          <a:lstStyle/>
          <a:p>
            <a:pPr algn="ctr"/>
            <a:r>
              <a:rPr lang="en-US" b="1" dirty="0">
                <a:solidFill>
                  <a:srgbClr val="0F46A7"/>
                </a:solidFill>
              </a:rPr>
              <a:t>Right Laws</a:t>
            </a:r>
          </a:p>
          <a:p>
            <a:pPr marL="342900" indent="-342900">
              <a:buClrTx/>
              <a:buFont typeface="Wingdings" panose="05000000000000000000" pitchFamily="2" charset="2"/>
              <a:buChar char="q"/>
            </a:pPr>
            <a:r>
              <a:rPr lang="en-US" b="1" dirty="0"/>
              <a:t>Do not assume immunity</a:t>
            </a:r>
          </a:p>
          <a:p>
            <a:pPr marL="342900" indent="-342900">
              <a:buClrTx/>
              <a:buFont typeface="Wingdings" panose="05000000000000000000" pitchFamily="2" charset="2"/>
              <a:buChar char="q"/>
            </a:pPr>
            <a:r>
              <a:rPr lang="en-US" b="1" dirty="0"/>
              <a:t>Location not determining factor</a:t>
            </a:r>
          </a:p>
          <a:p>
            <a:pPr marL="342900" indent="-342900">
              <a:buClrTx/>
              <a:buFont typeface="Wingdings" panose="05000000000000000000" pitchFamily="2" charset="2"/>
              <a:buChar char="q"/>
            </a:pPr>
            <a:r>
              <a:rPr lang="en-US" b="1" dirty="0"/>
              <a:t>Specialized counsel</a:t>
            </a:r>
          </a:p>
          <a:p>
            <a:pPr marL="342900" indent="-342900">
              <a:buClrTx/>
              <a:buFont typeface="Wingdings" panose="05000000000000000000" pitchFamily="2" charset="2"/>
              <a:buChar char="q"/>
            </a:pPr>
            <a:r>
              <a:rPr lang="en-US" b="1" dirty="0"/>
              <a:t>Multi-team environment</a:t>
            </a:r>
          </a:p>
          <a:p>
            <a:pPr marL="342900" indent="-342900">
              <a:buClrTx/>
              <a:buFont typeface="Wingdings" panose="05000000000000000000" pitchFamily="2" charset="2"/>
              <a:buChar char="q"/>
            </a:pPr>
            <a:r>
              <a:rPr lang="en-US" b="1" dirty="0"/>
              <a:t>Will need audit or review</a:t>
            </a:r>
          </a:p>
          <a:p>
            <a:endParaRPr lang="en-US" b="1" dirty="0"/>
          </a:p>
        </p:txBody>
      </p:sp>
      <p:sp>
        <p:nvSpPr>
          <p:cNvPr id="5" name="Title 4">
            <a:extLst>
              <a:ext uri="{FF2B5EF4-FFF2-40B4-BE49-F238E27FC236}">
                <a16:creationId xmlns:a16="http://schemas.microsoft.com/office/drawing/2014/main" id="{665136A7-6AD1-4000-9FA8-6FBA4C536F76}"/>
              </a:ext>
            </a:extLst>
          </p:cNvPr>
          <p:cNvSpPr>
            <a:spLocks noGrp="1"/>
          </p:cNvSpPr>
          <p:nvPr>
            <p:ph type="title"/>
          </p:nvPr>
        </p:nvSpPr>
        <p:spPr>
          <a:xfrm>
            <a:off x="504001" y="504000"/>
            <a:ext cx="11186476" cy="492443"/>
          </a:xfrm>
        </p:spPr>
        <p:txBody>
          <a:bodyPr/>
          <a:lstStyle/>
          <a:p>
            <a:r>
              <a:rPr lang="en-US" sz="3200" dirty="0"/>
              <a:t>Secure Your Organization</a:t>
            </a:r>
          </a:p>
        </p:txBody>
      </p:sp>
      <p:sp>
        <p:nvSpPr>
          <p:cNvPr id="6" name="TextBox 5">
            <a:extLst>
              <a:ext uri="{FF2B5EF4-FFF2-40B4-BE49-F238E27FC236}">
                <a16:creationId xmlns:a16="http://schemas.microsoft.com/office/drawing/2014/main" id="{21CDDD8E-F418-4DC8-BEB5-673E143FD04C}"/>
              </a:ext>
            </a:extLst>
          </p:cNvPr>
          <p:cNvSpPr txBox="1"/>
          <p:nvPr/>
        </p:nvSpPr>
        <p:spPr>
          <a:xfrm>
            <a:off x="9011092" y="1620000"/>
            <a:ext cx="3067494" cy="3877985"/>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800" b="1" kern="0" dirty="0">
                <a:solidFill>
                  <a:srgbClr val="0F46A7"/>
                </a:solidFill>
                <a:ea typeface="Arial Unicode MS" pitchFamily="34" charset="-128"/>
                <a:cs typeface="Arial Unicode MS" pitchFamily="34" charset="-128"/>
              </a:rPr>
              <a:t>Right Tools</a:t>
            </a:r>
          </a:p>
          <a:p>
            <a:pPr marL="285750" indent="-285750" fontAlgn="base">
              <a:spcBef>
                <a:spcPct val="50000"/>
              </a:spcBef>
              <a:spcAft>
                <a:spcPct val="0"/>
              </a:spcAft>
              <a:buSzPct val="80000"/>
              <a:buFont typeface="Wingdings" panose="05000000000000000000" pitchFamily="2" charset="2"/>
              <a:buChar char="q"/>
            </a:pPr>
            <a:r>
              <a:rPr lang="en-US" sz="1800" b="1" kern="0" dirty="0">
                <a:ea typeface="Arial Unicode MS" pitchFamily="34" charset="-128"/>
                <a:cs typeface="Arial Unicode MS" pitchFamily="34" charset="-128"/>
              </a:rPr>
              <a:t>Technology can assure compliance, efficiency &amp; ease</a:t>
            </a:r>
          </a:p>
          <a:p>
            <a:pPr marL="285750" indent="-285750" fontAlgn="base">
              <a:spcBef>
                <a:spcPct val="50000"/>
              </a:spcBef>
              <a:spcAft>
                <a:spcPct val="0"/>
              </a:spcAft>
              <a:buSzPct val="80000"/>
              <a:buFont typeface="Wingdings" panose="05000000000000000000" pitchFamily="2" charset="2"/>
              <a:buChar char="q"/>
            </a:pPr>
            <a:r>
              <a:rPr lang="en-US" sz="1800" b="1" kern="0" dirty="0">
                <a:ea typeface="Arial Unicode MS" pitchFamily="34" charset="-128"/>
                <a:cs typeface="Arial Unicode MS" pitchFamily="34" charset="-128"/>
              </a:rPr>
              <a:t>HCM must search, store, audit, process, track and manage data</a:t>
            </a:r>
          </a:p>
          <a:p>
            <a:pPr marL="285750" indent="-285750" fontAlgn="base">
              <a:spcBef>
                <a:spcPct val="50000"/>
              </a:spcBef>
              <a:spcAft>
                <a:spcPct val="0"/>
              </a:spcAft>
              <a:buSzPct val="80000"/>
              <a:buFont typeface="Wingdings" panose="05000000000000000000" pitchFamily="2" charset="2"/>
              <a:buChar char="q"/>
            </a:pPr>
            <a:r>
              <a:rPr lang="en-US" sz="1800" b="1" kern="0" dirty="0">
                <a:ea typeface="Arial Unicode MS" pitchFamily="34" charset="-128"/>
                <a:cs typeface="Arial Unicode MS" pitchFamily="34" charset="-128"/>
              </a:rPr>
              <a:t>HCM must integrate with all HR solutions </a:t>
            </a:r>
          </a:p>
          <a:p>
            <a:pPr marL="285750" indent="-285750" fontAlgn="base">
              <a:spcBef>
                <a:spcPct val="50000"/>
              </a:spcBef>
              <a:spcAft>
                <a:spcPct val="0"/>
              </a:spcAft>
              <a:buSzPct val="80000"/>
              <a:buFont typeface="Wingdings" panose="05000000000000000000" pitchFamily="2" charset="2"/>
              <a:buChar char="q"/>
            </a:pPr>
            <a:r>
              <a:rPr lang="en-US" sz="1800" b="1" kern="0" dirty="0">
                <a:ea typeface="Arial Unicode MS" pitchFamily="34" charset="-128"/>
                <a:cs typeface="Arial Unicode MS" pitchFamily="34" charset="-128"/>
              </a:rPr>
              <a:t>HCM must be localized in all countries or regions &amp; must update laws</a:t>
            </a:r>
          </a:p>
        </p:txBody>
      </p:sp>
    </p:spTree>
    <p:extLst>
      <p:ext uri="{BB962C8B-B14F-4D97-AF65-F5344CB8AC3E}">
        <p14:creationId xmlns:p14="http://schemas.microsoft.com/office/powerpoint/2010/main" val="4199179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474"/>
  <p:tag name="ORIGINAL_AUDIO_FILEPATH" val="C:\Users\I838225\Documents\Innovation and Enablement\Projects\Product Essentials\Talent Management\Source Materials\Edited Audio\14.mp3"/>
  <p:tag name="ELAPSEDTIME" val="103.472"/>
  <p:tag name="ARTICULATE_NAV_LEVEL" val="2"/>
  <p:tag name="ARTICULATE_SLIDE_PRESENTER_GUID" val="e52e43e2-9088-4f47-8356-a613bcd891bb"/>
  <p:tag name="ARTICULATE_SLIDE_PAUSE" val="0"/>
  <p:tag name="ARTICULATE_LOCK_SLIDE" val="0"/>
  <p:tag name="ARTICULATE_HIDE_SLIDE" val="0"/>
  <p:tag name="ARTICULATE_PLAYER_CONTROL_PREVIOUS" val="True"/>
  <p:tag name="ARTICULATE_PLAYER_CONTROL_NEXT" val="True"/>
  <p:tag name="ARTICULATE_PLAYER_CONTROL_RESOURCES" val="False"/>
  <p:tag name="ARTICULATE_USED_LAYOUT" val="3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25.31409"/>
  <p:tag name="MARGIN_3" val="42.12103"/>
  <p:tag name="MARGIN_4" val="53.13504"/>
  <p:tag name="MARGIN_5" val="171.4608"/>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P SuccessFactors 2018 16x9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SuccessFactors_2018_16x9_white.potx" id="{27559154-FF0B-4769-876C-A013E4AC5957}" vid="{2493F0F7-68E5-4E96-A67A-CC07409D6D23}"/>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29DB6BBD518A44A528B2B421753B7C" ma:contentTypeVersion="13" ma:contentTypeDescription="Create a new document." ma:contentTypeScope="" ma:versionID="038c5449f4038d0987ed175b75dd04d4">
  <xsd:schema xmlns:xsd="http://www.w3.org/2001/XMLSchema" xmlns:xs="http://www.w3.org/2001/XMLSchema" xmlns:p="http://schemas.microsoft.com/office/2006/metadata/properties" xmlns:ns3="49015f09-86ca-4cc7-b638-c2cdefff3811" xmlns:ns4="88db8d54-31ad-4989-a59c-1da64d91e19c" targetNamespace="http://schemas.microsoft.com/office/2006/metadata/properties" ma:root="true" ma:fieldsID="c7dc2a1dda7f8bd68ea3c1f62b3b77fe" ns3:_="" ns4:_="">
    <xsd:import namespace="49015f09-86ca-4cc7-b638-c2cdefff3811"/>
    <xsd:import namespace="88db8d54-31ad-4989-a59c-1da64d91e19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15f09-86ca-4cc7-b638-c2cdefff381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db8d54-31ad-4989-a59c-1da64d91e19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3DE39D-65FF-49A5-9BE6-A841E1AADB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15f09-86ca-4cc7-b638-c2cdefff3811"/>
    <ds:schemaRef ds:uri="88db8d54-31ad-4989-a59c-1da64d91e1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ADD112-AF48-4D07-8EEF-1E580DF982A3}">
  <ds:schemaRefs>
    <ds:schemaRef ds:uri="http://purl.org/dc/dcmitype/"/>
    <ds:schemaRef ds:uri="http://schemas.microsoft.com/office/2006/metadata/properties"/>
    <ds:schemaRef ds:uri="88db8d54-31ad-4989-a59c-1da64d91e19c"/>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49015f09-86ca-4cc7-b638-c2cdefff3811"/>
  </ds:schemaRefs>
</ds:datastoreItem>
</file>

<file path=customXml/itemProps3.xml><?xml version="1.0" encoding="utf-8"?>
<ds:datastoreItem xmlns:ds="http://schemas.openxmlformats.org/officeDocument/2006/customXml" ds:itemID="{19AF96DD-11F5-4164-965A-5703D4C5EA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SAP SuccessFactors 2018 16x9 white</Template>
  <TotalTime>1720</TotalTime>
  <Words>4354</Words>
  <Application>Microsoft Office PowerPoint</Application>
  <PresentationFormat>Custom</PresentationFormat>
  <Paragraphs>450</Paragraphs>
  <Slides>32</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Symbol</vt:lpstr>
      <vt:lpstr>Wingdings</vt:lpstr>
      <vt:lpstr>Wingdings</vt:lpstr>
      <vt:lpstr>SAP SuccessFactors 2018 16x9 white</vt:lpstr>
      <vt:lpstr>SAP SuccessFactors  The New Age of Data Protection: How It Impacts You -- and How SAP Helps</vt:lpstr>
      <vt:lpstr>Legal Disclaimer </vt:lpstr>
      <vt:lpstr>Security is more important than ever for business </vt:lpstr>
      <vt:lpstr> Cost of Non-Compliance : reputational, legal, financial,…</vt:lpstr>
      <vt:lpstr>Considerations when choosing an HCM cloud vendor </vt:lpstr>
      <vt:lpstr>PowerPoint Presentation</vt:lpstr>
      <vt:lpstr>Data Protection and Privacy Data privacy is more than just the General Data Protection Regulation (GDPR)</vt:lpstr>
      <vt:lpstr>GDPR  Protects fundamental rights related to the processing of personal data</vt:lpstr>
      <vt:lpstr>Secure Your Organization</vt:lpstr>
      <vt:lpstr>How SAP SuccessFactors helps</vt:lpstr>
      <vt:lpstr>Data protection and privacy features in SAP SuccessFactors solutions Features built into SAP SuccessFactors products</vt:lpstr>
      <vt:lpstr>Data Purge</vt:lpstr>
      <vt:lpstr>Data Purge Configure Country-Specific Retention Times</vt:lpstr>
      <vt:lpstr>Create and Schedule Data Purge Request</vt:lpstr>
      <vt:lpstr>Data Blocking</vt:lpstr>
      <vt:lpstr>Data Blocking</vt:lpstr>
      <vt:lpstr>Data Blocking – Concepts </vt:lpstr>
      <vt:lpstr>Example of Data Blocking in Use</vt:lpstr>
      <vt:lpstr>Change Audit</vt:lpstr>
      <vt:lpstr>Create Change Audit Report Report on personal data changes across SuccessFactors applications</vt:lpstr>
      <vt:lpstr>Manage and Download Change Audit Reports Check report availability and download</vt:lpstr>
      <vt:lpstr>Consent Management</vt:lpstr>
      <vt:lpstr>Consent Manage consent as grounds for legal processing</vt:lpstr>
      <vt:lpstr>Data subject information report</vt:lpstr>
      <vt:lpstr>Configure Data Subject Info Report Report on a data subject’s personal data across SuccessFactors applications</vt:lpstr>
      <vt:lpstr>Create Data Subject Info Report Report on a data subject’s personal data across SuccessFactors applications</vt:lpstr>
      <vt:lpstr>Download Data Subject Info Report Check report availability and download</vt:lpstr>
      <vt:lpstr>SAP SuccessFactors Data Protection and Privacy Features Summary by Product Area </vt:lpstr>
      <vt:lpstr>Best Practices (Immediate) for Data Governance  1. GET RID OF PAPER DATA  2. Single Point of Contact (i.e., Data Protection Officer)   3. Form multidisciplinary team (IT, HR, DPO, Legal at a minimum)  4. Know what you have (can’t protect what you don’t know)   5. Insurance coverage – can you get it?   6. Run practice drills for report of breach (remember insurance, public relations)  7. Do what you say you are doing.  8. Anonymize everything you can.  </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SuccessFactors  Cloud Security and Data Protection</dc:title>
  <dc:creator>Lessley, Kim</dc:creator>
  <cp:keywords>2018/16:9/white</cp:keywords>
  <cp:lastModifiedBy>Ocain, Barbara</cp:lastModifiedBy>
  <cp:revision>13</cp:revision>
  <dcterms:created xsi:type="dcterms:W3CDTF">2018-03-29T16:36:01Z</dcterms:created>
  <dcterms:modified xsi:type="dcterms:W3CDTF">2022-09-09T19:52:18Z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8" name="ContentTypeId">
    <vt:lpwstr>0x010100BC29DB6BBD518A44A528B2B421753B7C</vt:lpwstr>
  </property>
</Properties>
</file>