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2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1" r:id="rId3"/>
    <p:sldMasterId id="2147483667" r:id="rId4"/>
    <p:sldMasterId id="2147483673" r:id="rId5"/>
    <p:sldMasterId id="2147483671" r:id="rId6"/>
    <p:sldMasterId id="2147483685" r:id="rId7"/>
    <p:sldMasterId id="2147483683" r:id="rId8"/>
    <p:sldMasterId id="2147483675" r:id="rId9"/>
    <p:sldMasterId id="2147483656" r:id="rId10"/>
    <p:sldMasterId id="2147483664" r:id="rId11"/>
    <p:sldMasterId id="2147483677" r:id="rId12"/>
  </p:sldMasterIdLst>
  <p:notesMasterIdLst>
    <p:notesMasterId r:id="rId42"/>
  </p:notesMasterIdLst>
  <p:sldIdLst>
    <p:sldId id="307" r:id="rId13"/>
    <p:sldId id="315" r:id="rId14"/>
    <p:sldId id="2076137476" r:id="rId15"/>
    <p:sldId id="10320" r:id="rId16"/>
    <p:sldId id="10321" r:id="rId17"/>
    <p:sldId id="2076137497" r:id="rId18"/>
    <p:sldId id="3445" r:id="rId19"/>
    <p:sldId id="3446" r:id="rId20"/>
    <p:sldId id="10323" r:id="rId21"/>
    <p:sldId id="2076137475" r:id="rId22"/>
    <p:sldId id="2076137474" r:id="rId23"/>
    <p:sldId id="2076137498" r:id="rId24"/>
    <p:sldId id="774" r:id="rId25"/>
    <p:sldId id="2076137477" r:id="rId26"/>
    <p:sldId id="10100" r:id="rId27"/>
    <p:sldId id="2076137459" r:id="rId28"/>
    <p:sldId id="10118" r:id="rId29"/>
    <p:sldId id="282" r:id="rId30"/>
    <p:sldId id="10119" r:id="rId31"/>
    <p:sldId id="4703" r:id="rId32"/>
    <p:sldId id="4708" r:id="rId33"/>
    <p:sldId id="2076137521" r:id="rId34"/>
    <p:sldId id="2076137522" r:id="rId35"/>
    <p:sldId id="2076137488" r:id="rId36"/>
    <p:sldId id="2076137490" r:id="rId37"/>
    <p:sldId id="2076137491" r:id="rId38"/>
    <p:sldId id="4692" r:id="rId39"/>
    <p:sldId id="308" r:id="rId40"/>
    <p:sldId id="31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007F8F-A6BB-35EE-8ED3-B1FF9885946D}" name="John Worth" initials="JW" userId="S::eyl@qlik.com::3e87774e-5e8c-49d5-ab4c-77bc4f16918b" providerId="AD"/>
  <p188:author id="{827302B7-CD44-2423-8A09-C94096194EF9}" name="Adam Mayer" initials="AM" userId="S::aze@qlik.com::285c513c-8cfa-4443-846f-d7de8688882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406"/>
    <a:srgbClr val="FF4E00"/>
    <a:srgbClr val="8B288D"/>
    <a:srgbClr val="3E2162"/>
    <a:srgbClr val="0E72BA"/>
    <a:srgbClr val="242E69"/>
    <a:srgbClr val="0172BD"/>
    <a:srgbClr val="00226E"/>
    <a:srgbClr val="FF8E3E"/>
    <a:srgbClr val="EA9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D408CF-1E08-4908-A067-AEB880DE4608}" v="45" dt="2022-10-24T20:57:50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57"/>
    <p:restoredTop sz="86336"/>
  </p:normalViewPr>
  <p:slideViewPr>
    <p:cSldViewPr snapToGrid="0" snapToObjects="1">
      <p:cViewPr varScale="1">
        <p:scale>
          <a:sx n="74" d="100"/>
          <a:sy n="74" d="100"/>
        </p:scale>
        <p:origin x="68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1DA8C-F526-C74C-A1A9-5A2E60920ADF}" type="datetimeFigureOut">
              <a:rPr lang="en-US" smtClean="0"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49A2A-21B6-5649-80D9-F23F1237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77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A2A-21B6-5649-80D9-F23F123781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2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560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4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127F2-11B6-4C53-AAE3-EEF8DA9F87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20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127F2-11B6-4C53-AAE3-EEF8DA9F87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018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0995">
              <a:defRPr/>
            </a:pPr>
            <a:fld id="{FA5127F2-11B6-4C53-AAE3-EEF8DA9F875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0995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4409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857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b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B514B-7591-4644-B3E0-964B251895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4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6" name="Google Shape;9366;gc0c1088d1b_0_1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7" name="Google Shape;9367;gc0c1088d1b_0_1014:notes"/>
          <p:cNvSpPr txBox="1">
            <a:spLocks noGrp="1"/>
          </p:cNvSpPr>
          <p:nvPr>
            <p:ph type="body" idx="1"/>
          </p:nvPr>
        </p:nvSpPr>
        <p:spPr>
          <a:xfrm>
            <a:off x="929640" y="3329940"/>
            <a:ext cx="7437000" cy="31548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lang="en-GB" b="0" dirty="0"/>
          </a:p>
        </p:txBody>
      </p:sp>
      <p:sp>
        <p:nvSpPr>
          <p:cNvPr id="9368" name="Google Shape;9368;gc0c1088d1b_0_1014:notes"/>
          <p:cNvSpPr txBox="1">
            <a:spLocks noGrp="1"/>
          </p:cNvSpPr>
          <p:nvPr>
            <p:ph type="sldNum" idx="12"/>
          </p:nvPr>
        </p:nvSpPr>
        <p:spPr>
          <a:xfrm>
            <a:off x="5265809" y="6658664"/>
            <a:ext cx="4028400" cy="3504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3B514B-7591-4644-B3E0-964B251895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41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0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A2A-21B6-5649-80D9-F23F123781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46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0DB18-21D0-422B-BC8C-79A3E9F097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33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363D8-308C-4895-8F02-B139227D3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36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0363D8-308C-4895-8F02-B139227D35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692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12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296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660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15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A2A-21B6-5649-80D9-F23F123781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807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549A2A-21B6-5649-80D9-F23F123781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70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36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8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4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40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208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75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376BD1-2E4C-7E4B-BB5B-B253D71D6D7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51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9.xml"/><Relationship Id="rId1" Type="http://schemas.openxmlformats.org/officeDocument/2006/relationships/tags" Target="../tags/tag1.xml"/><Relationship Id="rId4" Type="http://schemas.openxmlformats.org/officeDocument/2006/relationships/image" Target="../media/image11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2F34B-2964-F849-A635-5EAF9F911D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1499" y="766176"/>
            <a:ext cx="6610502" cy="47518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6F4F90-0F71-644D-B7B0-3147BA1BDDE1}"/>
              </a:ext>
            </a:extLst>
          </p:cNvPr>
          <p:cNvSpPr/>
          <p:nvPr userDrawn="1"/>
        </p:nvSpPr>
        <p:spPr>
          <a:xfrm>
            <a:off x="0" y="1465695"/>
            <a:ext cx="5936876" cy="22389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8307C-3811-044D-9630-22E499C638DE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smtClean="0">
                <a:latin typeface="Proxima Nova Light" panose="02000506030000020004" pitchFamily="2" charset="0"/>
              </a:rPr>
              <a:t>‹#›</a:t>
            </a:fld>
            <a:r>
              <a:rPr lang="en-US" sz="900" dirty="0">
                <a:latin typeface="Proxima Nova Light" panose="02000506030000020004" pitchFamily="2" charset="0"/>
              </a:rPr>
              <a:t>    © 2020 ASUG  Confidential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57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135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23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557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(stone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150915" y="635831"/>
            <a:ext cx="8528853" cy="5703212"/>
          </a:xfrm>
        </p:spPr>
        <p:txBody>
          <a:bodyPr>
            <a:noAutofit/>
          </a:bodyPr>
          <a:lstStyle>
            <a:lvl1pPr marL="380990" indent="-222245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chemeClr val="accent5"/>
              </a:buClr>
              <a:buFont typeface="Arial" charset="0"/>
              <a:buChar char="•"/>
              <a:tabLst/>
              <a:defRPr sz="2400" cap="none" baseline="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  <a:lvl2pPr marL="309026" indent="-154513">
              <a:lnSpc>
                <a:spcPct val="75000"/>
              </a:lnSpc>
              <a:buClr>
                <a:schemeClr val="accent5"/>
              </a:buClr>
              <a:tabLst/>
              <a:defRPr sz="1600">
                <a:solidFill>
                  <a:schemeClr val="accent5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accent5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accent5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 dirty="0"/>
              <a:t>Item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" y="0"/>
            <a:ext cx="298466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0000"/>
                  <a:lumOff val="80000"/>
                </a:schemeClr>
              </a:gs>
              <a:gs pos="100000">
                <a:srgbClr val="FFFFFF"/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734" y="414955"/>
            <a:ext cx="2150364" cy="774691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sz="3733" b="1" cap="none" baseline="0">
                <a:solidFill>
                  <a:schemeClr val="tx1"/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42447" y="6339418"/>
            <a:ext cx="237320" cy="311149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2477B88-DACD-ED46-BA46-8E3D3F0E8FE7}" type="slidenum">
              <a:rPr lang="en-US" sz="1067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67" b="0" i="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970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393" y="366185"/>
            <a:ext cx="10808407" cy="684281"/>
          </a:xfrm>
        </p:spPr>
        <p:txBody>
          <a:bodyPr/>
          <a:lstStyle>
            <a:lvl1pPr>
              <a:lnSpc>
                <a:spcPct val="90000"/>
              </a:lnSpc>
              <a:defRPr sz="3733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42447" y="6339418"/>
            <a:ext cx="237320" cy="311149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2477B88-DACD-ED46-BA46-8E3D3F0E8FE7}" type="slidenum">
              <a:rPr lang="en-US" sz="1067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67" b="0" i="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72393" y="1050467"/>
            <a:ext cx="10808407" cy="324883"/>
          </a:xfrm>
        </p:spPr>
        <p:txBody>
          <a:bodyPr t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67">
                <a:solidFill>
                  <a:schemeClr val="accent5"/>
                </a:solidFill>
              </a:defRPr>
            </a:lvl1pPr>
            <a:lvl2pPr marL="457189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 marL="914377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 marL="1371566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 marL="1828754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446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hoto + Content (bulle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79067" cy="6858000"/>
          </a:xfrm>
          <a:solidFill>
            <a:schemeClr val="tx1">
              <a:lumMod val="50000"/>
            </a:schemeClr>
          </a:solidFill>
        </p:spPr>
        <p:txBody>
          <a:bodyPr tIns="457200">
            <a:normAutofit/>
          </a:bodyPr>
          <a:lstStyle>
            <a:lvl1pPr marL="0" indent="0" algn="ctr">
              <a:buFontTx/>
              <a:buNone/>
              <a:defRPr sz="2133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42447" y="6339418"/>
            <a:ext cx="237320" cy="311149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2477B88-DACD-ED46-BA46-8E3D3F0E8FE7}" type="slidenum">
              <a:rPr lang="en-US" sz="1067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67" b="0" i="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599665" y="366186"/>
            <a:ext cx="5206200" cy="1043020"/>
          </a:xfrm>
        </p:spPr>
        <p:txBody>
          <a:bodyPr/>
          <a:lstStyle>
            <a:lvl1pPr>
              <a:lnSpc>
                <a:spcPct val="90000"/>
              </a:lnSpc>
              <a:defRPr sz="3733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599665" y="1492712"/>
            <a:ext cx="5206200" cy="324883"/>
          </a:xfrm>
        </p:spPr>
        <p:txBody>
          <a:bodyPr t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67">
                <a:solidFill>
                  <a:schemeClr val="accent5"/>
                </a:solidFill>
              </a:defRPr>
            </a:lvl1pPr>
            <a:lvl2pPr marL="457189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 marL="914377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 marL="1371566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 marL="1828754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603275" y="2090379"/>
            <a:ext cx="5218192" cy="3837285"/>
          </a:xfrm>
        </p:spPr>
        <p:txBody>
          <a:bodyPr tIns="0" bIns="0">
            <a:noAutofit/>
          </a:bodyPr>
          <a:lstStyle>
            <a:lvl1pPr marL="228594" indent="-228594">
              <a:buClr>
                <a:schemeClr val="accent5"/>
              </a:buClr>
              <a:buFont typeface="Arial" charset="0"/>
              <a:buChar char="•"/>
              <a:defRPr sz="2667">
                <a:solidFill>
                  <a:schemeClr val="tx1"/>
                </a:solidFill>
              </a:defRPr>
            </a:lvl1pPr>
            <a:lvl2pPr marL="685783" indent="-228594">
              <a:buClr>
                <a:schemeClr val="tx1">
                  <a:lumMod val="60000"/>
                  <a:lumOff val="40000"/>
                </a:schemeClr>
              </a:buClr>
              <a:buFont typeface="Helvetica" charset="0"/>
              <a:buChar char="-"/>
              <a:defRPr sz="2400">
                <a:solidFill>
                  <a:schemeClr val="tx1"/>
                </a:solidFill>
              </a:defRPr>
            </a:lvl2pPr>
            <a:lvl3pPr marL="918610" indent="-152396"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2133" baseline="0">
                <a:solidFill>
                  <a:schemeClr val="tx1"/>
                </a:solidFill>
              </a:defRPr>
            </a:lvl3pPr>
            <a:lvl4pPr marL="1221287" indent="-150280"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2133">
                <a:solidFill>
                  <a:schemeClr val="tx1"/>
                </a:solidFill>
              </a:defRPr>
            </a:lvl4pPr>
            <a:lvl5pPr marL="1526079" indent="-154513"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040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(stone)">
    <p:bg>
      <p:bgPr>
        <a:gradFill flip="none" rotWithShape="1">
          <a:gsLst>
            <a:gs pos="9000">
              <a:srgbClr val="FFFFFF"/>
            </a:gs>
            <a:gs pos="94000">
              <a:schemeClr val="tx1">
                <a:lumMod val="20000"/>
                <a:lumOff val="80000"/>
                <a:alpha val="6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175357"/>
            <a:ext cx="12192000" cy="6826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42447" y="6339418"/>
            <a:ext cx="237320" cy="311149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2477B88-DACD-ED46-BA46-8E3D3F0E8FE7}" type="slidenum">
              <a:rPr lang="en-US" sz="1067" smtClean="0">
                <a:solidFill>
                  <a:srgbClr val="53565B">
                    <a:lumMod val="60000"/>
                    <a:lumOff val="40000"/>
                  </a:srgbClr>
                </a:solidFill>
                <a:latin typeface="Arial" charset="0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67" dirty="0">
              <a:solidFill>
                <a:srgbClr val="53565B">
                  <a:lumMod val="60000"/>
                  <a:lumOff val="40000"/>
                </a:srgb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72393" y="1467169"/>
            <a:ext cx="5427072" cy="2343049"/>
          </a:xfrm>
        </p:spPr>
        <p:txBody>
          <a:bodyPr anchor="b"/>
          <a:lstStyle>
            <a:lvl1pPr>
              <a:lnSpc>
                <a:spcPct val="90000"/>
              </a:lnSpc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This is a divider slide with 3 lines for a long title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72393" y="3810217"/>
            <a:ext cx="5427071" cy="1138904"/>
          </a:xfrm>
        </p:spPr>
        <p:txBody>
          <a:bodyPr t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667">
                <a:solidFill>
                  <a:schemeClr val="accent5"/>
                </a:solidFill>
              </a:defRPr>
            </a:lvl1pPr>
            <a:lvl2pPr marL="457189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 marL="914377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 marL="1371566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 marL="1828754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" r="7045"/>
          <a:stretch/>
        </p:blipFill>
        <p:spPr>
          <a:xfrm>
            <a:off x="6305715" y="0"/>
            <a:ext cx="5886285" cy="6520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CC28EE-BEBC-6140-B0DD-3F5C361607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0766" y="6358103"/>
            <a:ext cx="1551015" cy="19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83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393" y="366185"/>
            <a:ext cx="10808407" cy="684281"/>
          </a:xfrm>
        </p:spPr>
        <p:txBody>
          <a:bodyPr/>
          <a:lstStyle>
            <a:lvl1pPr>
              <a:lnSpc>
                <a:spcPct val="90000"/>
              </a:lnSpc>
              <a:defRPr sz="3733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42447" y="6339418"/>
            <a:ext cx="237320" cy="311149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2477B88-DACD-ED46-BA46-8E3D3F0E8FE7}" type="slidenum">
              <a:rPr lang="en-US" sz="1067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67" b="0" i="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723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 (No Su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393" y="366185"/>
            <a:ext cx="10808407" cy="684281"/>
          </a:xfrm>
        </p:spPr>
        <p:txBody>
          <a:bodyPr/>
          <a:lstStyle>
            <a:lvl1pPr>
              <a:lnSpc>
                <a:spcPct val="90000"/>
              </a:lnSpc>
              <a:defRPr sz="3733" b="1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60400" y="1929009"/>
            <a:ext cx="10822763" cy="4138836"/>
          </a:xfrm>
        </p:spPr>
        <p:txBody>
          <a:bodyPr tIns="0" bIns="0">
            <a:noAutofit/>
          </a:bodyPr>
          <a:lstStyle>
            <a:lvl1pPr marL="228594" indent="-228594">
              <a:buClr>
                <a:schemeClr val="accent5"/>
              </a:buClr>
              <a:buFont typeface="Arial" charset="0"/>
              <a:buChar char="•"/>
              <a:defRPr sz="2667">
                <a:solidFill>
                  <a:schemeClr val="tx1"/>
                </a:solidFill>
              </a:defRPr>
            </a:lvl1pPr>
            <a:lvl2pPr marL="685783" indent="-228594">
              <a:buClr>
                <a:schemeClr val="tx1">
                  <a:lumMod val="60000"/>
                  <a:lumOff val="40000"/>
                </a:schemeClr>
              </a:buClr>
              <a:buFont typeface="Helvetica" charset="0"/>
              <a:buChar char="-"/>
              <a:defRPr sz="2400">
                <a:solidFill>
                  <a:schemeClr val="tx1"/>
                </a:solidFill>
              </a:defRPr>
            </a:lvl2pPr>
            <a:lvl3pPr marL="918610" indent="-152396"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2133" baseline="0">
                <a:solidFill>
                  <a:schemeClr val="tx1"/>
                </a:solidFill>
              </a:defRPr>
            </a:lvl3pPr>
            <a:lvl4pPr marL="1221287" indent="-150280"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2133">
                <a:solidFill>
                  <a:schemeClr val="tx1"/>
                </a:solidFill>
              </a:defRPr>
            </a:lvl4pPr>
            <a:lvl5pPr marL="1526079" indent="-154513"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2133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42447" y="6339418"/>
            <a:ext cx="237320" cy="311149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32477B88-DACD-ED46-BA46-8E3D3F0E8FE7}" type="slidenum">
              <a:rPr lang="en-US" sz="1067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67" b="0" i="0" dirty="0">
              <a:solidFill>
                <a:schemeClr val="tx1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40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B1B5EA-D41A-3B46-8DE2-2CA3B6744266}"/>
              </a:ext>
            </a:extLst>
          </p:cNvPr>
          <p:cNvSpPr txBox="1">
            <a:spLocks/>
          </p:cNvSpPr>
          <p:nvPr userDrawn="1"/>
        </p:nvSpPr>
        <p:spPr>
          <a:xfrm>
            <a:off x="1069572" y="1632923"/>
            <a:ext cx="5151120" cy="207170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A90533"/>
                </a:solidFill>
                <a:effectLst/>
                <a:latin typeface="Benton Sans" panose="02000504020000020004" pitchFamily="2" charset="77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Proxima Nova Extrabold" panose="02000506030000020004" pitchFamily="2" charset="0"/>
                <a:cs typeface="Arial Black" panose="020B0604020202020204" pitchFamily="34" charset="0"/>
              </a:rPr>
              <a:t>Questions?</a:t>
            </a:r>
            <a:br>
              <a:rPr lang="en-US" sz="3600" dirty="0">
                <a:solidFill>
                  <a:schemeClr val="tx1"/>
                </a:solidFill>
                <a:latin typeface="Proxima Nova" panose="02000506030000020004" pitchFamily="2" charset="0"/>
                <a:cs typeface="Arial Black" panose="020B0604020202020204" pitchFamily="34" charset="0"/>
              </a:rPr>
            </a:br>
            <a:endParaRPr lang="en-US" sz="3200" b="0" dirty="0">
              <a:solidFill>
                <a:schemeClr val="tx1"/>
              </a:solidFill>
              <a:latin typeface="Proxima Nova Light" panose="02000506030000020004" pitchFamily="2" charset="0"/>
              <a:cs typeface="Arial Black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6D97A2-10F5-3746-9659-58BBFE3B65A6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smtClean="0">
                <a:latin typeface="Proxima Nova Light" panose="02000506030000020004" pitchFamily="2" charset="0"/>
              </a:rPr>
              <a:pPr/>
              <a:t>‹#›</a:t>
            </a:fld>
            <a:r>
              <a:rPr lang="en-US" sz="900" dirty="0">
                <a:latin typeface="Proxima Nova Light" panose="02000506030000020004" pitchFamily="2" charset="0"/>
              </a:rPr>
              <a:t>    © 2020 ASUG  Confidential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49288762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51" imgH="226" progId="TCLayout.ActiveDocument.1">
                  <p:embed/>
                </p:oleObj>
              </mc:Choice>
              <mc:Fallback>
                <p:oleObj name="think-cell Slide" r:id="rId3" imgW="251" imgH="22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2393" y="366185"/>
            <a:ext cx="10808407" cy="521840"/>
          </a:xfrm>
        </p:spPr>
        <p:txBody>
          <a:bodyPr vert="horz"/>
          <a:lstStyle>
            <a:lvl1pPr rtl="0">
              <a:lnSpc>
                <a:spcPct val="90000"/>
              </a:lnSpc>
              <a:defRPr sz="3733" b="1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60400" y="1593669"/>
            <a:ext cx="10822763" cy="4474176"/>
          </a:xfrm>
        </p:spPr>
        <p:txBody>
          <a:bodyPr tIns="0" bIns="0">
            <a:noAutofit/>
          </a:bodyPr>
          <a:lstStyle>
            <a:lvl1pPr marL="228594" indent="-228594" rtl="0">
              <a:buClr>
                <a:schemeClr val="accent5"/>
              </a:buClr>
              <a:buFont typeface="Arial" charset="0"/>
              <a:buChar char="•"/>
              <a:defRPr sz="26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85783" indent="-228594" rtl="0">
              <a:buClr>
                <a:schemeClr val="tx1">
                  <a:lumMod val="60000"/>
                  <a:lumOff val="40000"/>
                </a:schemeClr>
              </a:buClr>
              <a:buFont typeface="Helvetica" charset="0"/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8610" indent="-152396" rtl="0"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2133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21287" indent="-150280" rtl="0"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26079" indent="-154513" rtl="0"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21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11442447" y="6339418"/>
            <a:ext cx="237320" cy="311149"/>
          </a:xfrm>
          <a:prstGeom prst="rect">
            <a:avLst/>
          </a:prstGeom>
        </p:spPr>
        <p:txBody>
          <a:bodyPr lIns="0" rIns="0"/>
          <a:lstStyle>
            <a:defPPr>
              <a:defRPr lang="en-US"/>
            </a:defPPr>
            <a:lvl1pPr marL="0" algn="r" defTabSz="457200" rtl="0" eaLnBrk="1" latinLnBrk="0" hangingPunct="1">
              <a:defRPr sz="1600" b="0" i="0" kern="1200">
                <a:solidFill>
                  <a:schemeClr val="bg1">
                    <a:lumMod val="50000"/>
                  </a:schemeClr>
                </a:solidFill>
                <a:latin typeface="Open Sans Light"/>
                <a:ea typeface="+mn-ea"/>
                <a:cs typeface="Open Sans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fontAlgn="auto">
              <a:spcBef>
                <a:spcPts val="0"/>
              </a:spcBef>
              <a:spcAft>
                <a:spcPts val="0"/>
              </a:spcAft>
              <a:defRPr/>
            </a:pPr>
            <a:fld id="{32477B88-DACD-ED46-BA46-8E3D3F0E8FE7}" type="slidenum">
              <a:rPr lang="en-US" sz="1067" b="0" i="0" smtClean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pPr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67" b="0" i="0">
              <a:solidFill>
                <a:schemeClr val="tx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72393" y="973875"/>
            <a:ext cx="10808407" cy="324883"/>
          </a:xfrm>
        </p:spPr>
        <p:txBody>
          <a:bodyPr tIns="0" bIns="0">
            <a:noAutofit/>
          </a:bodyPr>
          <a:lstStyle>
            <a:lvl1pPr marL="0" indent="0" rtl="0">
              <a:spcBef>
                <a:spcPts val="0"/>
              </a:spcBef>
              <a:buFontTx/>
              <a:buNone/>
              <a:defRPr sz="2667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457189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2pPr>
            <a:lvl3pPr marL="914377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 marL="1371566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 marL="1828754" indent="0">
              <a:buFontTx/>
              <a:buNone/>
              <a:defRPr sz="2133"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4C4AB5-F68F-5271-34CC-583BEE75C324}"/>
              </a:ext>
            </a:extLst>
          </p:cNvPr>
          <p:cNvGrpSpPr/>
          <p:nvPr/>
        </p:nvGrpSpPr>
        <p:grpSpPr>
          <a:xfrm>
            <a:off x="-330925" y="478972"/>
            <a:ext cx="231804" cy="1402080"/>
            <a:chOff x="-111034" y="359229"/>
            <a:chExt cx="1158022" cy="105156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BE078D9-B28C-9ABB-B628-1E78AE2EBF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11034" y="613954"/>
              <a:ext cx="1158022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22C2688-657D-AEF0-CFB9-6345D81C7F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11034" y="947057"/>
              <a:ext cx="1158022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21C83E-077F-ABA4-2E91-7B1CF1FE8C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11034" y="359229"/>
              <a:ext cx="1158022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0FC8082-9BE6-7E8A-6BCB-262857A3B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11034" y="751114"/>
              <a:ext cx="1158022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9FE133-CC26-041F-947D-7C50501DD1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11034" y="1208314"/>
              <a:ext cx="1158022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BAF269-2331-3715-C501-AD7B397BDF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111034" y="1410789"/>
              <a:ext cx="1158022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5196159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567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944D604-ED90-7343-AB07-E6CBB9C7C811}"/>
              </a:ext>
            </a:extLst>
          </p:cNvPr>
          <p:cNvSpPr txBox="1">
            <a:spLocks/>
          </p:cNvSpPr>
          <p:nvPr userDrawn="1"/>
        </p:nvSpPr>
        <p:spPr>
          <a:xfrm>
            <a:off x="1069572" y="1632923"/>
            <a:ext cx="5151120" cy="207170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A90533"/>
                </a:solidFill>
                <a:effectLst/>
                <a:latin typeface="Benton Sans" panose="02000504020000020004" pitchFamily="2" charset="77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Proxima Nova Extrabold" panose="02000506030000020004" pitchFamily="2" charset="0"/>
                <a:cs typeface="Arial Black" panose="020B0604020202020204" pitchFamily="34" charset="0"/>
              </a:rPr>
              <a:t>Thank you.</a:t>
            </a:r>
            <a:endParaRPr lang="en-US" sz="3200" b="0" dirty="0">
              <a:solidFill>
                <a:schemeClr val="tx1"/>
              </a:solidFill>
              <a:latin typeface="Proxima Nova Light" panose="02000506030000020004" pitchFamily="2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44BC8D-2352-EC43-AC4C-BE0AFE5B04D7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smtClean="0">
                <a:latin typeface="Proxima Nova Light" panose="02000506030000020004" pitchFamily="2" charset="0"/>
              </a:rPr>
              <a:pPr/>
              <a:t>‹#›</a:t>
            </a:fld>
            <a:r>
              <a:rPr lang="en-US" sz="900" dirty="0">
                <a:latin typeface="Proxima Nova Light" panose="02000506030000020004" pitchFamily="2" charset="0"/>
              </a:rPr>
              <a:t>    © 2020 ASUG  Confidential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045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E724BA-04AB-B64A-B319-746293BC0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4090" y="1122363"/>
            <a:ext cx="6403910" cy="902380"/>
          </a:xfrm>
          <a:prstGeom prst="rect">
            <a:avLst/>
          </a:prstGeom>
        </p:spPr>
        <p:txBody>
          <a:bodyPr anchor="b"/>
          <a:lstStyle>
            <a:lvl1pPr algn="l" fontAlgn="t">
              <a:defRPr sz="2400" b="1" i="0" baseline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02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FE724BA-04AB-B64A-B319-746293BC0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4090" y="1122363"/>
            <a:ext cx="6403910" cy="902380"/>
          </a:xfrm>
          <a:prstGeom prst="rect">
            <a:avLst/>
          </a:prstGeom>
        </p:spPr>
        <p:txBody>
          <a:bodyPr anchor="b"/>
          <a:lstStyle>
            <a:lvl1pPr algn="l" fontAlgn="t">
              <a:defRPr sz="2400" b="1" i="0" baseline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61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F82E45D-84C7-8948-BE73-C0838706B8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1498" y="766175"/>
            <a:ext cx="6610502" cy="47518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D6E7BB-14EE-3448-A1BE-6A42D7BB4294}"/>
              </a:ext>
            </a:extLst>
          </p:cNvPr>
          <p:cNvSpPr/>
          <p:nvPr userDrawn="1"/>
        </p:nvSpPr>
        <p:spPr>
          <a:xfrm>
            <a:off x="-1" y="1182914"/>
            <a:ext cx="6190343" cy="399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82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D862FA-52EA-ED4B-AD4D-38B99DA92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1497" y="766175"/>
            <a:ext cx="6610503" cy="4751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C3D9F4-8610-6741-A19C-01B305EE608F}"/>
              </a:ext>
            </a:extLst>
          </p:cNvPr>
          <p:cNvSpPr/>
          <p:nvPr userDrawn="1"/>
        </p:nvSpPr>
        <p:spPr>
          <a:xfrm>
            <a:off x="0" y="1465695"/>
            <a:ext cx="5936876" cy="2238935"/>
          </a:xfrm>
          <a:prstGeom prst="rect">
            <a:avLst/>
          </a:prstGeom>
          <a:gradFill flip="none" rotWithShape="1">
            <a:gsLst>
              <a:gs pos="0">
                <a:srgbClr val="FF4E00"/>
              </a:gs>
              <a:gs pos="100000">
                <a:srgbClr val="FF8E3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713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22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.emf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64BAF9-EE13-7C4D-B78B-08A5939CFA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F8E3E"/>
              </a:gs>
              <a:gs pos="0">
                <a:srgbClr val="FF4E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E0767A-AEC1-5843-8D8A-1CFA4F4FAF6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9678010" y="6049504"/>
            <a:ext cx="2176018" cy="647661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79" r:id="rId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A90533"/>
          </a:solidFill>
          <a:effectLst/>
          <a:latin typeface="Benton Sans" panose="02000504020000020004" pitchFamily="2" charset="77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8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1pPr>
      <a:lvl2pPr marL="4572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6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2pPr>
      <a:lvl3pPr marL="9144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4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3pPr>
      <a:lvl4pPr marL="13716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2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4pPr>
      <a:lvl5pPr marL="18288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2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767EF0-21C3-F044-A62F-3617BD128123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8B288D"/>
              </a:gs>
              <a:gs pos="100000">
                <a:srgbClr val="3E216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64E17D-152B-0441-B790-6F5BAA3995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519258" y="6299890"/>
            <a:ext cx="1334770" cy="397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16267A-13DB-AA4A-A8E8-BEF365A867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7301" y="1797911"/>
            <a:ext cx="1770211" cy="2590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0E7ADB-D5F7-8E46-A86D-087D37FEA648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smtClean="0">
                <a:latin typeface="Proxima Nova Light" panose="02000506030000020004" pitchFamily="2" charset="0"/>
              </a:rPr>
              <a:pPr/>
              <a:t>‹#›</a:t>
            </a:fld>
            <a:r>
              <a:rPr lang="en-US" sz="900" dirty="0">
                <a:latin typeface="Proxima Nova Light" panose="02000506030000020004" pitchFamily="2" charset="0"/>
              </a:rPr>
              <a:t>    © 2020 ASUG 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75723873"/>
      </p:ext>
    </p:extLst>
  </p:cSld>
  <p:clrMap bg1="dk1" tx1="lt1" bg2="dk2" tx2="lt2" accent1="accent1" accent2="accent2" accent3="accent3" accent4="accent4" accent5="accent5" accent6="accent6" hlink="hlink" folHlink="folHlink"/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A90533"/>
          </a:solidFill>
          <a:effectLst/>
          <a:latin typeface="Benton Sans" panose="02000504020000020004" pitchFamily="2" charset="77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8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1pPr>
      <a:lvl2pPr marL="4572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6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2pPr>
      <a:lvl3pPr marL="9144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4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3pPr>
      <a:lvl4pPr marL="13716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2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4pPr>
      <a:lvl5pPr marL="18288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2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38E5889-0089-E443-961E-249E458C2227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E72BA"/>
              </a:gs>
              <a:gs pos="100000">
                <a:srgbClr val="242E6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A78C9A-F21F-4E4F-AB16-E62C64560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519258" y="6299890"/>
            <a:ext cx="1334770" cy="397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306E51-84BF-5B4F-939B-D051988D04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3501" y="1904089"/>
            <a:ext cx="2944044" cy="26129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3962C0-621D-DE4F-A1FD-A0C0E2C79E5E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smtClean="0">
                <a:latin typeface="Proxima Nova Light" panose="02000506030000020004" pitchFamily="2" charset="0"/>
              </a:rPr>
              <a:pPr/>
              <a:t>‹#›</a:t>
            </a:fld>
            <a:r>
              <a:rPr lang="en-US" sz="900" dirty="0">
                <a:latin typeface="Proxima Nova Light" panose="02000506030000020004" pitchFamily="2" charset="0"/>
              </a:rPr>
              <a:t>    © 2020 ASUG  Confidential</a:t>
            </a:r>
          </a:p>
        </p:txBody>
      </p:sp>
    </p:spTree>
    <p:extLst>
      <p:ext uri="{BB962C8B-B14F-4D97-AF65-F5344CB8AC3E}">
        <p14:creationId xmlns:p14="http://schemas.microsoft.com/office/powerpoint/2010/main" val="3088674150"/>
      </p:ext>
    </p:extLst>
  </p:cSld>
  <p:clrMap bg1="dk1" tx1="lt1" bg2="dk2" tx2="lt2" accent1="accent1" accent2="accent2" accent3="accent3" accent4="accent4" accent5="accent5" accent6="accent6" hlink="hlink" folHlink="folHlink"/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A90533"/>
          </a:solidFill>
          <a:effectLst/>
          <a:latin typeface="Benton Sans" panose="02000504020000020004" pitchFamily="2" charset="77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8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1pPr>
      <a:lvl2pPr marL="4572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6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2pPr>
      <a:lvl3pPr marL="9144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4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3pPr>
      <a:lvl4pPr marL="13716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2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4pPr>
      <a:lvl5pPr marL="182880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Tx/>
        <a:buNone/>
        <a:defRPr sz="1200" kern="1200">
          <a:solidFill>
            <a:schemeClr val="bg1"/>
          </a:solidFill>
          <a:latin typeface="Proxima Nova" panose="02000506030000020004" pitchFamily="2" charset="0"/>
          <a:ea typeface="+mn-ea"/>
          <a:cs typeface="Arial" panose="020B0604020202020204" pitchFamily="34" charset="0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88A4BA-ED05-6A49-8395-2FD63BAA8AE4}"/>
              </a:ext>
            </a:extLst>
          </p:cNvPr>
          <p:cNvSpPr/>
          <p:nvPr userDrawn="1"/>
        </p:nvSpPr>
        <p:spPr>
          <a:xfrm>
            <a:off x="0" y="6710081"/>
            <a:ext cx="12192000" cy="147919"/>
          </a:xfrm>
          <a:prstGeom prst="rect">
            <a:avLst/>
          </a:prstGeom>
          <a:gradFill flip="none" rotWithShape="1">
            <a:gsLst>
              <a:gs pos="100000">
                <a:srgbClr val="FF8E3E"/>
              </a:gs>
              <a:gs pos="0">
                <a:srgbClr val="FF4E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FC91C-B67B-9940-96C7-09BC012C1B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81497" y="766175"/>
            <a:ext cx="6610503" cy="47518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67A993-D60C-2C4D-829E-10D62FD1235E}"/>
              </a:ext>
            </a:extLst>
          </p:cNvPr>
          <p:cNvSpPr/>
          <p:nvPr userDrawn="1"/>
        </p:nvSpPr>
        <p:spPr>
          <a:xfrm>
            <a:off x="0" y="1465695"/>
            <a:ext cx="5936876" cy="2238935"/>
          </a:xfrm>
          <a:prstGeom prst="rect">
            <a:avLst/>
          </a:prstGeom>
          <a:gradFill flip="none" rotWithShape="1">
            <a:gsLst>
              <a:gs pos="0">
                <a:srgbClr val="FF4E00"/>
              </a:gs>
              <a:gs pos="100000">
                <a:srgbClr val="FF8E3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04CFB-F412-8C42-A860-2108E7D62826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smtClean="0">
                <a:latin typeface="Proxima Nova Light" panose="02000506030000020004" pitchFamily="2" charset="0"/>
              </a:rPr>
              <a:pPr/>
              <a:t>‹#›</a:t>
            </a:fld>
            <a:r>
              <a:rPr lang="en-US" sz="900" dirty="0">
                <a:latin typeface="Proxima Nova Light" panose="02000506030000020004" pitchFamily="2" charset="0"/>
              </a:rPr>
              <a:t>    © 2020 ASUG  Confidential</a:t>
            </a:r>
          </a:p>
        </p:txBody>
      </p:sp>
      <p:pic>
        <p:nvPicPr>
          <p:cNvPr id="10" name="Picture 9" descr="A picture containing wheel&#10;&#10;Description automatically generated">
            <a:extLst>
              <a:ext uri="{FF2B5EF4-FFF2-40B4-BE49-F238E27FC236}">
                <a16:creationId xmlns:a16="http://schemas.microsoft.com/office/drawing/2014/main" id="{51BB7A09-CD18-7A4A-91AC-E36AD6F45A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96621" y="6303569"/>
            <a:ext cx="988649" cy="29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6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EDBA73-239A-3C4F-BEB5-766BE444C30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8B288D"/>
              </a:gs>
              <a:gs pos="100000">
                <a:srgbClr val="3E216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69132E-CC3D-DD40-A196-BF459E3224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519258" y="6299890"/>
            <a:ext cx="1334770" cy="397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5B5327-874B-8843-854D-2B37B3FCD353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baseline="0" smtClean="0">
                <a:solidFill>
                  <a:schemeClr val="bg1"/>
                </a:solidFill>
                <a:latin typeface="Proxima Nova Light" panose="02000506030000020004" pitchFamily="2" charset="0"/>
              </a:rPr>
              <a:pPr/>
              <a:t>‹#›</a:t>
            </a:fld>
            <a:r>
              <a:rPr lang="en-US" sz="900" baseline="0" dirty="0">
                <a:solidFill>
                  <a:schemeClr val="bg1"/>
                </a:solidFill>
                <a:latin typeface="Proxima Nova Light" panose="02000506030000020004" pitchFamily="2" charset="0"/>
              </a:rPr>
              <a:t>    © 2020 ASUG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94132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EDBA73-239A-3C4F-BEB5-766BE444C300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8B288D"/>
              </a:gs>
              <a:gs pos="100000">
                <a:srgbClr val="3E216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69132E-CC3D-DD40-A196-BF459E3224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519258" y="6299890"/>
            <a:ext cx="1334770" cy="397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5B5327-874B-8843-854D-2B37B3FCD353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baseline="0" smtClean="0">
                <a:solidFill>
                  <a:schemeClr val="bg1"/>
                </a:solidFill>
                <a:latin typeface="Proxima Nova Light" panose="02000506030000020004" pitchFamily="2" charset="0"/>
              </a:rPr>
              <a:pPr/>
              <a:t>‹#›</a:t>
            </a:fld>
            <a:r>
              <a:rPr lang="en-US" sz="900" baseline="0" dirty="0">
                <a:solidFill>
                  <a:schemeClr val="bg1"/>
                </a:solidFill>
                <a:latin typeface="Proxima Nova Light" panose="02000506030000020004" pitchFamily="2" charset="0"/>
              </a:rPr>
              <a:t>    © 2020 ASUG  Confidential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7C48E2-F001-6E44-8140-8F9FA3A71D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3070" y="1869235"/>
            <a:ext cx="2218672" cy="244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41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AA08D2-9752-5B42-9EDE-75281CB0F66C}"/>
              </a:ext>
            </a:extLst>
          </p:cNvPr>
          <p:cNvSpPr/>
          <p:nvPr userDrawn="1"/>
        </p:nvSpPr>
        <p:spPr>
          <a:xfrm>
            <a:off x="0" y="6710081"/>
            <a:ext cx="12192000" cy="147919"/>
          </a:xfrm>
          <a:prstGeom prst="rect">
            <a:avLst/>
          </a:prstGeom>
          <a:gradFill flip="none" rotWithShape="1">
            <a:gsLst>
              <a:gs pos="100000">
                <a:srgbClr val="FF8E3E"/>
              </a:gs>
              <a:gs pos="0">
                <a:srgbClr val="FF4E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D1C67-BCB4-7448-8A22-0DCA98527FB2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smtClean="0">
                <a:latin typeface="Proxima Nova Light" panose="02000506030000020004" pitchFamily="2" charset="0"/>
              </a:rPr>
              <a:pPr/>
              <a:t>‹#›</a:t>
            </a:fld>
            <a:r>
              <a:rPr lang="en-US" sz="900" dirty="0">
                <a:latin typeface="Proxima Nova Light" panose="02000506030000020004" pitchFamily="2" charset="0"/>
              </a:rPr>
              <a:t>    © 2020 ASUG  Confidential</a:t>
            </a:r>
          </a:p>
        </p:txBody>
      </p:sp>
      <p:pic>
        <p:nvPicPr>
          <p:cNvPr id="8" name="Picture 7" descr="A picture containing wheel&#10;&#10;Description automatically generated">
            <a:extLst>
              <a:ext uri="{FF2B5EF4-FFF2-40B4-BE49-F238E27FC236}">
                <a16:creationId xmlns:a16="http://schemas.microsoft.com/office/drawing/2014/main" id="{22389D0F-BFAA-974C-A589-E7F941EBD6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96621" y="6303569"/>
            <a:ext cx="988649" cy="29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2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CFBCEC-A737-EE4B-BF4C-2E3013F166F4}"/>
              </a:ext>
            </a:extLst>
          </p:cNvPr>
          <p:cNvSpPr/>
          <p:nvPr userDrawn="1"/>
        </p:nvSpPr>
        <p:spPr>
          <a:xfrm>
            <a:off x="0" y="6710081"/>
            <a:ext cx="12192000" cy="147919"/>
          </a:xfrm>
          <a:prstGeom prst="rect">
            <a:avLst/>
          </a:prstGeom>
          <a:gradFill flip="none" rotWithShape="1">
            <a:gsLst>
              <a:gs pos="100000">
                <a:srgbClr val="FF8E3E"/>
              </a:gs>
              <a:gs pos="0">
                <a:srgbClr val="FF4E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6F3E2-5ED3-6242-B909-07C61C9BF2F9}"/>
              </a:ext>
            </a:extLst>
          </p:cNvPr>
          <p:cNvSpPr/>
          <p:nvPr userDrawn="1"/>
        </p:nvSpPr>
        <p:spPr>
          <a:xfrm>
            <a:off x="0" y="1465695"/>
            <a:ext cx="5936876" cy="2238935"/>
          </a:xfrm>
          <a:prstGeom prst="rect">
            <a:avLst/>
          </a:prstGeom>
          <a:gradFill flip="none" rotWithShape="1">
            <a:gsLst>
              <a:gs pos="0">
                <a:srgbClr val="FF4E00"/>
              </a:gs>
              <a:gs pos="100000">
                <a:srgbClr val="FF8E3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58B719-5720-9C4C-86E1-1915A6318580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smtClean="0">
                <a:latin typeface="Proxima Nova Light" panose="02000506030000020004" pitchFamily="2" charset="0"/>
              </a:rPr>
              <a:pPr/>
              <a:t>‹#›</a:t>
            </a:fld>
            <a:r>
              <a:rPr lang="en-US" sz="900" dirty="0">
                <a:latin typeface="Proxima Nova Light" panose="02000506030000020004" pitchFamily="2" charset="0"/>
              </a:rPr>
              <a:t>    © 2020 ASUG  Confidential</a:t>
            </a:r>
          </a:p>
        </p:txBody>
      </p:sp>
      <p:pic>
        <p:nvPicPr>
          <p:cNvPr id="6" name="Picture 5" descr="A picture containing wheel&#10;&#10;Description automatically generated">
            <a:extLst>
              <a:ext uri="{FF2B5EF4-FFF2-40B4-BE49-F238E27FC236}">
                <a16:creationId xmlns:a16="http://schemas.microsoft.com/office/drawing/2014/main" id="{ECBCC5ED-660E-0247-B12D-5E86B97E9E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6621" y="6303569"/>
            <a:ext cx="988649" cy="29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7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1441B5-D972-E841-8013-088236BB5B2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E72BA"/>
              </a:gs>
              <a:gs pos="100000">
                <a:srgbClr val="242E6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02A6F-3739-F24A-A7E3-2FAEF601B2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519258" y="6299890"/>
            <a:ext cx="1334770" cy="397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56488F-B8C1-494E-AE06-667C5EA38219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baseline="0" smtClean="0">
                <a:solidFill>
                  <a:schemeClr val="bg1"/>
                </a:solidFill>
                <a:latin typeface="Proxima Nova Light" panose="02000506030000020004" pitchFamily="2" charset="0"/>
              </a:rPr>
              <a:pPr/>
              <a:t>‹#›</a:t>
            </a:fld>
            <a:r>
              <a:rPr lang="en-US" sz="900" baseline="0" dirty="0">
                <a:solidFill>
                  <a:schemeClr val="bg1"/>
                </a:solidFill>
                <a:latin typeface="Proxima Nova Light" panose="02000506030000020004" pitchFamily="2" charset="0"/>
              </a:rPr>
              <a:t>    © 2020 ASUG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2158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A6992CD-4FAD-2746-8648-B1A6F9082B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FF8E3E"/>
              </a:gs>
              <a:gs pos="0">
                <a:srgbClr val="FF4E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02A6F-3739-F24A-A7E3-2FAEF601B2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519258" y="6299890"/>
            <a:ext cx="1334770" cy="397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56488F-B8C1-494E-AE06-667C5EA38219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baseline="0" smtClean="0">
                <a:solidFill>
                  <a:schemeClr val="bg1"/>
                </a:solidFill>
                <a:latin typeface="Proxima Nova Light" panose="02000506030000020004" pitchFamily="2" charset="0"/>
              </a:rPr>
              <a:pPr/>
              <a:t>‹#›</a:t>
            </a:fld>
            <a:r>
              <a:rPr lang="en-US" sz="900" baseline="0" dirty="0">
                <a:solidFill>
                  <a:schemeClr val="bg1"/>
                </a:solidFill>
                <a:latin typeface="Proxima Nova Light" panose="02000506030000020004" pitchFamily="2" charset="0"/>
              </a:rPr>
              <a:t>    © 2020 ASUG 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6306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1441B5-D972-E841-8013-088236BB5B2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E72BA"/>
              </a:gs>
              <a:gs pos="100000">
                <a:srgbClr val="242E6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002A6F-3739-F24A-A7E3-2FAEF601B2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519258" y="6299890"/>
            <a:ext cx="1334770" cy="39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6FCEA2-4465-DB45-AE66-D7FA767253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501" y="1904089"/>
            <a:ext cx="2944044" cy="26129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56488F-B8C1-494E-AE06-667C5EA38219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baseline="0" smtClean="0">
                <a:solidFill>
                  <a:schemeClr val="bg1"/>
                </a:solidFill>
                <a:latin typeface="Proxima Nova Light" panose="02000506030000020004" pitchFamily="2" charset="0"/>
              </a:rPr>
              <a:pPr/>
              <a:t>‹#›</a:t>
            </a:fld>
            <a:r>
              <a:rPr lang="en-US" sz="900" baseline="0" dirty="0">
                <a:solidFill>
                  <a:schemeClr val="bg1"/>
                </a:solidFill>
                <a:latin typeface="Proxima Nova Light" panose="02000506030000020004" pitchFamily="2" charset="0"/>
              </a:rPr>
              <a:t>    © 2020 ASUG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60760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25364D-7DA5-D540-9938-478CABC7C30D}"/>
              </a:ext>
            </a:extLst>
          </p:cNvPr>
          <p:cNvSpPr/>
          <p:nvPr userDrawn="1"/>
        </p:nvSpPr>
        <p:spPr>
          <a:xfrm>
            <a:off x="0" y="6710081"/>
            <a:ext cx="12192000" cy="147919"/>
          </a:xfrm>
          <a:prstGeom prst="rect">
            <a:avLst/>
          </a:prstGeom>
          <a:gradFill flip="none" rotWithShape="1">
            <a:gsLst>
              <a:gs pos="100000">
                <a:srgbClr val="FF8E3E"/>
              </a:gs>
              <a:gs pos="0">
                <a:srgbClr val="FF4E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1C087E-4EC5-EF40-9776-99BC7B548B35}"/>
              </a:ext>
            </a:extLst>
          </p:cNvPr>
          <p:cNvSpPr txBox="1"/>
          <p:nvPr userDrawn="1"/>
        </p:nvSpPr>
        <p:spPr>
          <a:xfrm>
            <a:off x="640081" y="6423295"/>
            <a:ext cx="2611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922572-1CF0-8945-9978-2C0D252FD6B1}" type="slidenum">
              <a:rPr lang="en-US" sz="900" smtClean="0">
                <a:latin typeface="Proxima Nova Light" panose="02000506030000020004" pitchFamily="2" charset="0"/>
              </a:rPr>
              <a:pPr/>
              <a:t>‹#›</a:t>
            </a:fld>
            <a:r>
              <a:rPr lang="en-US" sz="900" dirty="0">
                <a:latin typeface="Proxima Nova Light" panose="02000506030000020004" pitchFamily="2" charset="0"/>
              </a:rPr>
              <a:t>    © 2020 ASUG  Confidential</a:t>
            </a:r>
          </a:p>
        </p:txBody>
      </p:sp>
      <p:pic>
        <p:nvPicPr>
          <p:cNvPr id="5" name="Picture 4" descr="A picture containing wheel&#10;&#10;Description automatically generated">
            <a:extLst>
              <a:ext uri="{FF2B5EF4-FFF2-40B4-BE49-F238E27FC236}">
                <a16:creationId xmlns:a16="http://schemas.microsoft.com/office/drawing/2014/main" id="{0546DD02-4B36-3D4B-AA14-54BD2C65684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496621" y="6303569"/>
            <a:ext cx="988649" cy="29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36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svg"/><Relationship Id="rId39" Type="http://schemas.openxmlformats.org/officeDocument/2006/relationships/image" Target="../media/image83.png"/><Relationship Id="rId21" Type="http://schemas.openxmlformats.org/officeDocument/2006/relationships/image" Target="../media/image65.png"/><Relationship Id="rId34" Type="http://schemas.openxmlformats.org/officeDocument/2006/relationships/image" Target="../media/image78.svg"/><Relationship Id="rId42" Type="http://schemas.openxmlformats.org/officeDocument/2006/relationships/image" Target="../media/image8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0.pn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24" Type="http://schemas.openxmlformats.org/officeDocument/2006/relationships/image" Target="../media/image68.svg"/><Relationship Id="rId32" Type="http://schemas.openxmlformats.org/officeDocument/2006/relationships/image" Target="../media/image76.svg"/><Relationship Id="rId37" Type="http://schemas.openxmlformats.org/officeDocument/2006/relationships/image" Target="../media/image81.png"/><Relationship Id="rId40" Type="http://schemas.microsoft.com/office/2007/relationships/hdphoto" Target="../media/hdphoto1.wdp"/><Relationship Id="rId45" Type="http://schemas.openxmlformats.org/officeDocument/2006/relationships/image" Target="../media/image88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72.svg"/><Relationship Id="rId36" Type="http://schemas.openxmlformats.org/officeDocument/2006/relationships/image" Target="../media/image80.sv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31" Type="http://schemas.openxmlformats.org/officeDocument/2006/relationships/image" Target="../media/image75.png"/><Relationship Id="rId44" Type="http://schemas.openxmlformats.org/officeDocument/2006/relationships/image" Target="../media/image87.png"/><Relationship Id="rId4" Type="http://schemas.openxmlformats.org/officeDocument/2006/relationships/image" Target="../media/image48.svg"/><Relationship Id="rId9" Type="http://schemas.openxmlformats.org/officeDocument/2006/relationships/image" Target="../media/image53.png"/><Relationship Id="rId14" Type="http://schemas.openxmlformats.org/officeDocument/2006/relationships/image" Target="../media/image58.svg"/><Relationship Id="rId22" Type="http://schemas.openxmlformats.org/officeDocument/2006/relationships/image" Target="../media/image66.svg"/><Relationship Id="rId27" Type="http://schemas.openxmlformats.org/officeDocument/2006/relationships/image" Target="../media/image71.png"/><Relationship Id="rId30" Type="http://schemas.openxmlformats.org/officeDocument/2006/relationships/image" Target="../media/image74.svg"/><Relationship Id="rId35" Type="http://schemas.openxmlformats.org/officeDocument/2006/relationships/image" Target="../media/image79.png"/><Relationship Id="rId43" Type="http://schemas.openxmlformats.org/officeDocument/2006/relationships/image" Target="../media/image86.png"/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png"/><Relationship Id="rId33" Type="http://schemas.openxmlformats.org/officeDocument/2006/relationships/image" Target="../media/image77.png"/><Relationship Id="rId38" Type="http://schemas.openxmlformats.org/officeDocument/2006/relationships/image" Target="../media/image82.svg"/><Relationship Id="rId20" Type="http://schemas.openxmlformats.org/officeDocument/2006/relationships/image" Target="../media/image64.png"/><Relationship Id="rId41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9.svg"/><Relationship Id="rId18" Type="http://schemas.openxmlformats.org/officeDocument/2006/relationships/image" Target="../media/image104.png"/><Relationship Id="rId26" Type="http://schemas.openxmlformats.org/officeDocument/2006/relationships/image" Target="../media/image112.svg"/><Relationship Id="rId39" Type="http://schemas.openxmlformats.org/officeDocument/2006/relationships/image" Target="../media/image125.png"/><Relationship Id="rId21" Type="http://schemas.openxmlformats.org/officeDocument/2006/relationships/image" Target="../media/image107.tiff"/><Relationship Id="rId34" Type="http://schemas.openxmlformats.org/officeDocument/2006/relationships/image" Target="../media/image120.svg"/><Relationship Id="rId42" Type="http://schemas.openxmlformats.org/officeDocument/2006/relationships/image" Target="../media/image128.svg"/><Relationship Id="rId47" Type="http://schemas.openxmlformats.org/officeDocument/2006/relationships/image" Target="../media/image133.png"/><Relationship Id="rId50" Type="http://schemas.openxmlformats.org/officeDocument/2006/relationships/image" Target="../media/image136.png"/><Relationship Id="rId55" Type="http://schemas.openxmlformats.org/officeDocument/2006/relationships/image" Target="../media/image14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2.png"/><Relationship Id="rId29" Type="http://schemas.openxmlformats.org/officeDocument/2006/relationships/image" Target="../media/image115.png"/><Relationship Id="rId11" Type="http://schemas.openxmlformats.org/officeDocument/2006/relationships/image" Target="../media/image97.svg"/><Relationship Id="rId24" Type="http://schemas.openxmlformats.org/officeDocument/2006/relationships/image" Target="../media/image110.svg"/><Relationship Id="rId32" Type="http://schemas.openxmlformats.org/officeDocument/2006/relationships/image" Target="../media/image118.svg"/><Relationship Id="rId37" Type="http://schemas.openxmlformats.org/officeDocument/2006/relationships/image" Target="../media/image123.png"/><Relationship Id="rId40" Type="http://schemas.openxmlformats.org/officeDocument/2006/relationships/image" Target="../media/image126.svg"/><Relationship Id="rId45" Type="http://schemas.openxmlformats.org/officeDocument/2006/relationships/image" Target="../media/image131.png"/><Relationship Id="rId53" Type="http://schemas.openxmlformats.org/officeDocument/2006/relationships/image" Target="../media/image139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19" Type="http://schemas.openxmlformats.org/officeDocument/2006/relationships/image" Target="../media/image105.jpeg"/><Relationship Id="rId31" Type="http://schemas.openxmlformats.org/officeDocument/2006/relationships/image" Target="../media/image117.png"/><Relationship Id="rId44" Type="http://schemas.openxmlformats.org/officeDocument/2006/relationships/image" Target="../media/image130.png"/><Relationship Id="rId52" Type="http://schemas.openxmlformats.org/officeDocument/2006/relationships/image" Target="../media/image138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Relationship Id="rId14" Type="http://schemas.openxmlformats.org/officeDocument/2006/relationships/image" Target="../media/image100.tiff"/><Relationship Id="rId22" Type="http://schemas.openxmlformats.org/officeDocument/2006/relationships/image" Target="../media/image108.jpeg"/><Relationship Id="rId27" Type="http://schemas.openxmlformats.org/officeDocument/2006/relationships/image" Target="../media/image113.png"/><Relationship Id="rId30" Type="http://schemas.openxmlformats.org/officeDocument/2006/relationships/image" Target="../media/image116.svg"/><Relationship Id="rId35" Type="http://schemas.openxmlformats.org/officeDocument/2006/relationships/image" Target="../media/image121.png"/><Relationship Id="rId43" Type="http://schemas.openxmlformats.org/officeDocument/2006/relationships/image" Target="../media/image129.png"/><Relationship Id="rId48" Type="http://schemas.openxmlformats.org/officeDocument/2006/relationships/image" Target="../media/image134.png"/><Relationship Id="rId56" Type="http://schemas.openxmlformats.org/officeDocument/2006/relationships/image" Target="../media/image142.svg"/><Relationship Id="rId8" Type="http://schemas.openxmlformats.org/officeDocument/2006/relationships/image" Target="../media/image94.png"/><Relationship Id="rId51" Type="http://schemas.openxmlformats.org/officeDocument/2006/relationships/image" Target="../media/image137.png"/><Relationship Id="rId3" Type="http://schemas.openxmlformats.org/officeDocument/2006/relationships/image" Target="../media/image89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33" Type="http://schemas.openxmlformats.org/officeDocument/2006/relationships/image" Target="../media/image119.png"/><Relationship Id="rId38" Type="http://schemas.openxmlformats.org/officeDocument/2006/relationships/image" Target="../media/image124.svg"/><Relationship Id="rId46" Type="http://schemas.openxmlformats.org/officeDocument/2006/relationships/image" Target="../media/image132.png"/><Relationship Id="rId20" Type="http://schemas.openxmlformats.org/officeDocument/2006/relationships/image" Target="../media/image106.tiff"/><Relationship Id="rId41" Type="http://schemas.openxmlformats.org/officeDocument/2006/relationships/image" Target="../media/image127.png"/><Relationship Id="rId54" Type="http://schemas.openxmlformats.org/officeDocument/2006/relationships/image" Target="../media/image1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15" Type="http://schemas.openxmlformats.org/officeDocument/2006/relationships/image" Target="../media/image101.tiff"/><Relationship Id="rId23" Type="http://schemas.openxmlformats.org/officeDocument/2006/relationships/image" Target="../media/image109.png"/><Relationship Id="rId28" Type="http://schemas.openxmlformats.org/officeDocument/2006/relationships/image" Target="../media/image114.svg"/><Relationship Id="rId36" Type="http://schemas.openxmlformats.org/officeDocument/2006/relationships/image" Target="../media/image122.svg"/><Relationship Id="rId49" Type="http://schemas.openxmlformats.org/officeDocument/2006/relationships/image" Target="../media/image1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6.svg"/><Relationship Id="rId11" Type="http://schemas.openxmlformats.org/officeDocument/2006/relationships/image" Target="../media/image140.jpe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0" Type="http://schemas.openxmlformats.org/officeDocument/2006/relationships/image" Target="../media/image158.pn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66.png"/><Relationship Id="rId18" Type="http://schemas.openxmlformats.org/officeDocument/2006/relationships/image" Target="../media/image170.pn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12" Type="http://schemas.openxmlformats.org/officeDocument/2006/relationships/image" Target="../media/image50.png"/><Relationship Id="rId17" Type="http://schemas.openxmlformats.org/officeDocument/2006/relationships/image" Target="../media/image144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69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3.png"/><Relationship Id="rId11" Type="http://schemas.openxmlformats.org/officeDocument/2006/relationships/image" Target="../media/image49.png"/><Relationship Id="rId5" Type="http://schemas.openxmlformats.org/officeDocument/2006/relationships/image" Target="../media/image162.png"/><Relationship Id="rId15" Type="http://schemas.openxmlformats.org/officeDocument/2006/relationships/image" Target="../media/image168.png"/><Relationship Id="rId10" Type="http://schemas.microsoft.com/office/2007/relationships/hdphoto" Target="../media/hdphoto1.wdp"/><Relationship Id="rId4" Type="http://schemas.openxmlformats.org/officeDocument/2006/relationships/image" Target="../media/image161.png"/><Relationship Id="rId9" Type="http://schemas.openxmlformats.org/officeDocument/2006/relationships/image" Target="../media/image83.png"/><Relationship Id="rId14" Type="http://schemas.openxmlformats.org/officeDocument/2006/relationships/image" Target="../media/image1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4.sv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emf"/><Relationship Id="rId13" Type="http://schemas.openxmlformats.org/officeDocument/2006/relationships/image" Target="../media/image186.png"/><Relationship Id="rId18" Type="http://schemas.openxmlformats.org/officeDocument/2006/relationships/image" Target="../media/image190.png"/><Relationship Id="rId3" Type="http://schemas.openxmlformats.org/officeDocument/2006/relationships/image" Target="../media/image177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microsoft.com/office/2007/relationships/hdphoto" Target="../media/hdphoto3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10" Type="http://schemas.openxmlformats.org/officeDocument/2006/relationships/image" Target="../media/image183.svg"/><Relationship Id="rId4" Type="http://schemas.microsoft.com/office/2007/relationships/hdphoto" Target="../media/hdphoto2.wdp"/><Relationship Id="rId9" Type="http://schemas.openxmlformats.org/officeDocument/2006/relationships/image" Target="../media/image182.png"/><Relationship Id="rId14" Type="http://schemas.openxmlformats.org/officeDocument/2006/relationships/image" Target="../media/image18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8.png"/><Relationship Id="rId3" Type="http://schemas.openxmlformats.org/officeDocument/2006/relationships/image" Target="../media/image141.png"/><Relationship Id="rId7" Type="http://schemas.openxmlformats.org/officeDocument/2006/relationships/image" Target="../media/image193.png"/><Relationship Id="rId12" Type="http://schemas.openxmlformats.org/officeDocument/2006/relationships/image" Target="../media/image197.png"/><Relationship Id="rId17" Type="http://schemas.openxmlformats.org/officeDocument/2006/relationships/image" Target="../media/image202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0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2.png"/><Relationship Id="rId11" Type="http://schemas.openxmlformats.org/officeDocument/2006/relationships/image" Target="../media/image196.png"/><Relationship Id="rId5" Type="http://schemas.openxmlformats.org/officeDocument/2006/relationships/image" Target="../media/image191.png"/><Relationship Id="rId15" Type="http://schemas.openxmlformats.org/officeDocument/2006/relationships/image" Target="../media/image200.png"/><Relationship Id="rId10" Type="http://schemas.openxmlformats.org/officeDocument/2006/relationships/image" Target="../media/image184.png"/><Relationship Id="rId4" Type="http://schemas.openxmlformats.org/officeDocument/2006/relationships/image" Target="../media/image142.svg"/><Relationship Id="rId9" Type="http://schemas.openxmlformats.org/officeDocument/2006/relationships/image" Target="../media/image195.tiff"/><Relationship Id="rId14" Type="http://schemas.openxmlformats.org/officeDocument/2006/relationships/image" Target="../media/image1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8.png"/><Relationship Id="rId3" Type="http://schemas.openxmlformats.org/officeDocument/2006/relationships/image" Target="../media/image141.png"/><Relationship Id="rId7" Type="http://schemas.openxmlformats.org/officeDocument/2006/relationships/image" Target="../media/image193.png"/><Relationship Id="rId12" Type="http://schemas.openxmlformats.org/officeDocument/2006/relationships/image" Target="../media/image19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2.png"/><Relationship Id="rId11" Type="http://schemas.openxmlformats.org/officeDocument/2006/relationships/image" Target="../media/image196.png"/><Relationship Id="rId5" Type="http://schemas.openxmlformats.org/officeDocument/2006/relationships/image" Target="../media/image191.png"/><Relationship Id="rId10" Type="http://schemas.openxmlformats.org/officeDocument/2006/relationships/image" Target="../media/image184.png"/><Relationship Id="rId4" Type="http://schemas.openxmlformats.org/officeDocument/2006/relationships/image" Target="../media/image142.svg"/><Relationship Id="rId9" Type="http://schemas.openxmlformats.org/officeDocument/2006/relationships/image" Target="../media/image195.tiff"/><Relationship Id="rId14" Type="http://schemas.openxmlformats.org/officeDocument/2006/relationships/image" Target="../media/image1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184.png"/><Relationship Id="rId7" Type="http://schemas.openxmlformats.org/officeDocument/2006/relationships/image" Target="../media/image20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8.png"/><Relationship Id="rId5" Type="http://schemas.openxmlformats.org/officeDocument/2006/relationships/image" Target="../media/image207.svg"/><Relationship Id="rId4" Type="http://schemas.openxmlformats.org/officeDocument/2006/relationships/image" Target="../media/image2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att.hayes@qlik.co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4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cloud.google.com/blog/products/sap-google-cloud/how-sap-customers-benefit-from-google-cloud-analytics-and-ml" TargetMode="External"/><Relationship Id="rId11" Type="http://schemas.openxmlformats.org/officeDocument/2006/relationships/image" Target="../media/image20.png"/><Relationship Id="rId5" Type="http://schemas.openxmlformats.org/officeDocument/2006/relationships/hyperlink" Target="https://cdn2.hubspot.net/hubfs/1624046/IDGE_Data_Analysis_2016_final.pdf" TargetMode="External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5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p.com/about/company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assets.cdn.sap.com/sapcom/docs/2017/04/4666ecdd-b67c-0010-82c7-eda71af511fa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5B72D-7602-A340-B17E-A920EB7E48B1}"/>
              </a:ext>
            </a:extLst>
          </p:cNvPr>
          <p:cNvSpPr txBox="1">
            <a:spLocks/>
          </p:cNvSpPr>
          <p:nvPr/>
        </p:nvSpPr>
        <p:spPr>
          <a:xfrm>
            <a:off x="640081" y="1632923"/>
            <a:ext cx="6936376" cy="2071707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A90533"/>
                </a:solidFill>
                <a:effectLst/>
                <a:latin typeface="Benton Sans" panose="02000504020000020004" pitchFamily="2" charset="77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Proxima Nova Extrabold" panose="02000506030000020004" pitchFamily="2" charset="0"/>
                <a:cs typeface="Arial Black" panose="020B0604020202020204" pitchFamily="34" charset="0"/>
              </a:rPr>
              <a:t>Leveraging SAP Enterprise data for Analytics Use Cases</a:t>
            </a:r>
          </a:p>
          <a:p>
            <a:br>
              <a:rPr lang="en-US" sz="3600" dirty="0">
                <a:solidFill>
                  <a:schemeClr val="tx1"/>
                </a:solidFill>
                <a:latin typeface="Proxima Nova" panose="02000506030000020004" pitchFamily="2" charset="0"/>
                <a:cs typeface="Arial Black" panose="020B0604020202020204" pitchFamily="34" charset="0"/>
              </a:rPr>
            </a:br>
            <a:r>
              <a:rPr lang="en-US" sz="2800" b="0" i="1" dirty="0">
                <a:solidFill>
                  <a:schemeClr val="tx1"/>
                </a:solidFill>
                <a:latin typeface="Proxima Nova Light" panose="02000506030000020004" pitchFamily="2" charset="0"/>
                <a:cs typeface="Arial Black" panose="020B0604020202020204" pitchFamily="34" charset="0"/>
              </a:rPr>
              <a:t>Thomas Olivero</a:t>
            </a:r>
            <a:br>
              <a:rPr lang="en-US" sz="3200" b="0" dirty="0">
                <a:solidFill>
                  <a:schemeClr val="tx1"/>
                </a:solidFill>
                <a:latin typeface="Proxima Nova Light" panose="02000506030000020004" pitchFamily="2" charset="0"/>
                <a:cs typeface="Arial Black" panose="020B0604020202020204" pitchFamily="34" charset="0"/>
              </a:rPr>
            </a:br>
            <a:r>
              <a:rPr lang="en-US" sz="2800" b="0" i="1" dirty="0">
                <a:solidFill>
                  <a:schemeClr val="tx1"/>
                </a:solidFill>
                <a:latin typeface="Proxima Nova Light" panose="02000506030000020004" pitchFamily="2" charset="0"/>
                <a:cs typeface="Arial Black" panose="020B0604020202020204" pitchFamily="34" charset="0"/>
              </a:rPr>
              <a:t>Senior Manager SAP Data Architects</a:t>
            </a:r>
            <a:br>
              <a:rPr lang="en-US" sz="3200" b="0" dirty="0">
                <a:solidFill>
                  <a:schemeClr val="tx1"/>
                </a:solidFill>
                <a:latin typeface="Proxima Nova Light" panose="02000506030000020004" pitchFamily="2" charset="0"/>
                <a:cs typeface="Arial Black" panose="020B0604020202020204" pitchFamily="34" charset="0"/>
              </a:rPr>
            </a:br>
            <a:r>
              <a:rPr lang="en-US" sz="2800" b="0" i="1" dirty="0">
                <a:solidFill>
                  <a:schemeClr val="tx1"/>
                </a:solidFill>
                <a:latin typeface="Proxima Nova Light" panose="02000506030000020004" pitchFamily="2" charset="0"/>
                <a:cs typeface="Arial Black" panose="020B0604020202020204" pitchFamily="34" charset="0"/>
              </a:rPr>
              <a:t>Qlik</a:t>
            </a:r>
            <a:endParaRPr lang="en-US" sz="3200" b="0" i="1" dirty="0">
              <a:solidFill>
                <a:schemeClr val="tx1"/>
              </a:solidFill>
              <a:latin typeface="Proxima Nova Light" panose="02000506030000020004" pitchFamily="2" charset="0"/>
              <a:cs typeface="Arial Black" panose="020B0604020202020204" pitchFamily="34" charset="0"/>
            </a:endParaRPr>
          </a:p>
          <a:p>
            <a:endParaRPr lang="en-US" sz="3200" b="0" dirty="0">
              <a:solidFill>
                <a:schemeClr val="tx1"/>
              </a:solidFill>
              <a:latin typeface="Proxima Nova Light" panose="02000506030000020004" pitchFamily="2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2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6EB1A-9E5B-40BC-812A-95BB26C9D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SAP Application Data Into Valuable Insights</a:t>
            </a:r>
          </a:p>
        </p:txBody>
      </p:sp>
    </p:spTree>
    <p:extLst>
      <p:ext uri="{BB962C8B-B14F-4D97-AF65-F5344CB8AC3E}">
        <p14:creationId xmlns:p14="http://schemas.microsoft.com/office/powerpoint/2010/main" val="189244969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91B25E-0E33-40F1-87D8-EB3D2EE8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/>
                <a:cs typeface="Arial"/>
              </a:rPr>
              <a:t>Turning Raw Data into Actionable Insights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41F679-67F1-49E1-97BA-0816AD16D8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2392" y="1050469"/>
            <a:ext cx="11155680" cy="324883"/>
          </a:xfr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A Modern End-to-End, Modular, and Extendable Solution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9CD714-04F6-CF45-903F-69796DD81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468" y="1788776"/>
            <a:ext cx="8873067" cy="394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62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F4050-E0F2-46AA-95F4-43C3A2FC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/>
              </a:rPr>
              <a:t>SAP Data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6DB978-4CC4-49C5-9E84-646FF95385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Leveraging and integrating SAP data is not easy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60F361-3D24-4A50-B9CC-6957E6161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80"/>
          <a:stretch/>
        </p:blipFill>
        <p:spPr>
          <a:xfrm>
            <a:off x="1369685" y="2155459"/>
            <a:ext cx="9753600" cy="24471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352B44-3673-4917-8985-7AA67B9C56FD}"/>
              </a:ext>
            </a:extLst>
          </p:cNvPr>
          <p:cNvSpPr txBox="1"/>
          <p:nvPr/>
        </p:nvSpPr>
        <p:spPr>
          <a:xfrm>
            <a:off x="1463543" y="4322496"/>
            <a:ext cx="2184151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Data formats that make it incomprehensive </a:t>
            </a:r>
            <a:b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to most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CD1475-DFE4-43D1-A11D-27C10AAA3F85}"/>
              </a:ext>
            </a:extLst>
          </p:cNvPr>
          <p:cNvSpPr txBox="1"/>
          <p:nvPr/>
        </p:nvSpPr>
        <p:spPr>
          <a:xfrm>
            <a:off x="3881779" y="4322496"/>
            <a:ext cx="2194560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10s of thousands of tables with intricate relationships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5C10D0-3C8B-4938-918D-36E7E1EF150A}"/>
              </a:ext>
            </a:extLst>
          </p:cNvPr>
          <p:cNvSpPr txBox="1"/>
          <p:nvPr/>
        </p:nvSpPr>
        <p:spPr>
          <a:xfrm>
            <a:off x="6293809" y="4322495"/>
            <a:ext cx="2194560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Complex licensing that can become time consuming and costly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97741F-21C2-4FB3-8D06-805BD14B0EFB}"/>
              </a:ext>
            </a:extLst>
          </p:cNvPr>
          <p:cNvSpPr txBox="1"/>
          <p:nvPr/>
        </p:nvSpPr>
        <p:spPr>
          <a:xfrm>
            <a:off x="8722453" y="4322495"/>
            <a:ext cx="2194560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Built for transactional performance not </a:t>
            </a:r>
            <a:b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67" dirty="0">
                <a:latin typeface="Arial" panose="020B0604020202020204" pitchFamily="34" charset="0"/>
                <a:cs typeface="Arial" panose="020B0604020202020204" pitchFamily="34" charset="0"/>
              </a:rPr>
              <a:t>real-time analytics</a:t>
            </a:r>
          </a:p>
        </p:txBody>
      </p:sp>
    </p:spTree>
    <p:extLst>
      <p:ext uri="{BB962C8B-B14F-4D97-AF65-F5344CB8AC3E}">
        <p14:creationId xmlns:p14="http://schemas.microsoft.com/office/powerpoint/2010/main" val="3648036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/>
              </a:rPr>
              <a:t>What Customers are Looking for…</a:t>
            </a:r>
            <a:endParaRPr lang="en-GB" sz="3200" dirty="0">
              <a:solidFill>
                <a:srgbClr val="FF5406"/>
              </a:solidFill>
              <a:latin typeface="Proxima Nova Extrabold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8C11411-E882-4D53-BC12-4C4B26D8DED0}"/>
              </a:ext>
            </a:extLst>
          </p:cNvPr>
          <p:cNvGrpSpPr/>
          <p:nvPr/>
        </p:nvGrpSpPr>
        <p:grpSpPr>
          <a:xfrm>
            <a:off x="453493" y="3243785"/>
            <a:ext cx="11179707" cy="2759875"/>
            <a:chOff x="472194" y="3101550"/>
            <a:chExt cx="11114218" cy="261664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D82787-5451-4605-B6A4-9EAA507EE09F}"/>
                </a:ext>
              </a:extLst>
            </p:cNvPr>
            <p:cNvSpPr/>
            <p:nvPr/>
          </p:nvSpPr>
          <p:spPr>
            <a:xfrm>
              <a:off x="472194" y="3101553"/>
              <a:ext cx="2672181" cy="2616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252000" rIns="216000" bIns="252000" rtlCol="0" anchor="ctr" anchorCtr="0"/>
            <a:lstStyle/>
            <a:p>
              <a:pPr algn="ctr"/>
              <a:r>
                <a:rPr lang="en-GB" sz="2133" b="1" dirty="0">
                  <a:solidFill>
                    <a:schemeClr val="accent5"/>
                  </a:solidFill>
                </a:rPr>
                <a:t>Data Replication of SAP Source Data (Master &amp; Transactional)</a:t>
              </a:r>
            </a:p>
            <a:p>
              <a:pPr algn="ctr"/>
              <a:endParaRPr lang="en-GB" sz="2133" b="1" dirty="0">
                <a:solidFill>
                  <a:schemeClr val="accent5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78566B1-AAA8-4AA1-97F8-53F03279C3B9}"/>
                </a:ext>
              </a:extLst>
            </p:cNvPr>
            <p:cNvSpPr/>
            <p:nvPr/>
          </p:nvSpPr>
          <p:spPr>
            <a:xfrm>
              <a:off x="3286206" y="3101552"/>
              <a:ext cx="2672181" cy="2616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252000" rIns="216000" bIns="144000" rtlCol="0" anchor="t" anchorCtr="0"/>
            <a:lstStyle/>
            <a:p>
              <a:pPr algn="ctr"/>
              <a:r>
                <a:rPr lang="en-GB" sz="2400" b="1" dirty="0">
                  <a:solidFill>
                    <a:schemeClr val="accent5"/>
                  </a:solidFill>
                </a:rPr>
                <a:t>Replicate </a:t>
              </a:r>
              <a:br>
                <a:rPr lang="en-GB" sz="2400" b="1" dirty="0">
                  <a:solidFill>
                    <a:schemeClr val="accent5"/>
                  </a:solidFill>
                </a:rPr>
              </a:br>
              <a:r>
                <a:rPr lang="en-GB" sz="2400" b="1" dirty="0">
                  <a:solidFill>
                    <a:schemeClr val="accent5"/>
                  </a:solidFill>
                </a:rPr>
                <a:t>SAP meta-data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0DA43B5-DCD5-45CC-910D-C3457242E002}"/>
                </a:ext>
              </a:extLst>
            </p:cNvPr>
            <p:cNvSpPr/>
            <p:nvPr/>
          </p:nvSpPr>
          <p:spPr>
            <a:xfrm>
              <a:off x="6100219" y="3101551"/>
              <a:ext cx="2672181" cy="2616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252000" rIns="252000" bIns="252000" rtlCol="0" anchor="ctr" anchorCtr="0"/>
            <a:lstStyle/>
            <a:p>
              <a:pPr algn="ctr"/>
              <a:r>
                <a:rPr lang="en-GB" sz="1867" b="1" dirty="0">
                  <a:solidFill>
                    <a:schemeClr val="accent5"/>
                  </a:solidFill>
                </a:rPr>
                <a:t>Combine highly structured SAP data with data from other (often unstructured) sources to enhance the data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BD778F-FB0E-4963-8D13-99090FDCB8A0}"/>
                </a:ext>
              </a:extLst>
            </p:cNvPr>
            <p:cNvSpPr/>
            <p:nvPr/>
          </p:nvSpPr>
          <p:spPr>
            <a:xfrm>
              <a:off x="8914231" y="3101550"/>
              <a:ext cx="2672181" cy="2616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16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252000" rIns="216000" bIns="252000" rtlCol="0" anchor="t" anchorCtr="0"/>
            <a:lstStyle/>
            <a:p>
              <a:pPr algn="ctr"/>
              <a:endParaRPr lang="en-GB" sz="1867" b="1" dirty="0">
                <a:solidFill>
                  <a:schemeClr val="accent5"/>
                </a:solidFill>
              </a:endParaRPr>
            </a:p>
            <a:p>
              <a:pPr algn="ctr"/>
              <a:r>
                <a:rPr lang="en-GB" sz="1867" b="1" dirty="0">
                  <a:solidFill>
                    <a:schemeClr val="accent5"/>
                  </a:solidFill>
                </a:rPr>
                <a:t>Data Type Promotions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22619240-14A3-463E-858B-4D6C7C3EF50F}"/>
              </a:ext>
            </a:extLst>
          </p:cNvPr>
          <p:cNvSpPr/>
          <p:nvPr/>
        </p:nvSpPr>
        <p:spPr>
          <a:xfrm>
            <a:off x="3376289" y="4258309"/>
            <a:ext cx="2490171" cy="73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Field Names </a:t>
            </a:r>
            <a:br>
              <a:rPr lang="en-GB" sz="1300" dirty="0">
                <a:solidFill>
                  <a:schemeClr val="tx1"/>
                </a:solidFill>
              </a:rPr>
            </a:br>
            <a:r>
              <a:rPr lang="en-GB" sz="1300" dirty="0">
                <a:solidFill>
                  <a:schemeClr val="tx1"/>
                </a:solidFill>
              </a:rPr>
              <a:t>(BUKRS = Company Code)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275535-6746-43F5-9044-16D0D4AFC8EF}"/>
              </a:ext>
            </a:extLst>
          </p:cNvPr>
          <p:cNvSpPr/>
          <p:nvPr/>
        </p:nvSpPr>
        <p:spPr>
          <a:xfrm>
            <a:off x="3376289" y="5097114"/>
            <a:ext cx="2490171" cy="73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 algn="ctr"/>
            <a:r>
              <a:rPr lang="en-GB" sz="1300" dirty="0">
                <a:solidFill>
                  <a:schemeClr val="tx1"/>
                </a:solidFill>
              </a:rPr>
              <a:t>Values</a:t>
            </a:r>
            <a:br>
              <a:rPr lang="en-GB" sz="1300" dirty="0">
                <a:solidFill>
                  <a:schemeClr val="tx1"/>
                </a:solidFill>
              </a:rPr>
            </a:br>
            <a:r>
              <a:rPr lang="en-GB" sz="1300" dirty="0">
                <a:solidFill>
                  <a:schemeClr val="tx1"/>
                </a:solidFill>
              </a:rPr>
              <a:t>(Company Code 1000 = </a:t>
            </a:r>
            <a:br>
              <a:rPr lang="en-GB" sz="1300" dirty="0">
                <a:solidFill>
                  <a:schemeClr val="tx1"/>
                </a:solidFill>
              </a:rPr>
            </a:br>
            <a:r>
              <a:rPr lang="en-GB" sz="1300" dirty="0">
                <a:solidFill>
                  <a:schemeClr val="tx1"/>
                </a:solidFill>
              </a:rPr>
              <a:t>US-</a:t>
            </a:r>
            <a:r>
              <a:rPr lang="en-GB" sz="1300" dirty="0" err="1">
                <a:solidFill>
                  <a:schemeClr val="tx1"/>
                </a:solidFill>
              </a:rPr>
              <a:t>NorthAmerica</a:t>
            </a:r>
            <a:r>
              <a:rPr lang="en-GB" sz="1300" dirty="0">
                <a:solidFill>
                  <a:schemeClr val="tx1"/>
                </a:solidFill>
              </a:rPr>
              <a:t>-California)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CDBBD1E-4506-4931-93E4-6A2AA5E92820}"/>
              </a:ext>
            </a:extLst>
          </p:cNvPr>
          <p:cNvGrpSpPr/>
          <p:nvPr/>
        </p:nvGrpSpPr>
        <p:grpSpPr>
          <a:xfrm>
            <a:off x="9050587" y="4723315"/>
            <a:ext cx="2490172" cy="997805"/>
            <a:chOff x="9050584" y="4016923"/>
            <a:chExt cx="2490172" cy="99780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7C6C249-B2D4-4211-B959-4AE58223D358}"/>
                </a:ext>
              </a:extLst>
            </p:cNvPr>
            <p:cNvSpPr/>
            <p:nvPr/>
          </p:nvSpPr>
          <p:spPr>
            <a:xfrm>
              <a:off x="9050584" y="4016923"/>
              <a:ext cx="2490171" cy="4616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0"/>
            <a:lstStyle/>
            <a:p>
              <a:pPr algn="ctr"/>
              <a:r>
                <a:rPr lang="en-GB" sz="1300" dirty="0">
                  <a:solidFill>
                    <a:schemeClr val="tx1"/>
                  </a:solidFill>
                </a:rPr>
                <a:t>CHAR, NUMC, DATS, TIMS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F5364D5-AB14-40D1-90F8-B9534957CE07}"/>
                </a:ext>
              </a:extLst>
            </p:cNvPr>
            <p:cNvSpPr/>
            <p:nvPr/>
          </p:nvSpPr>
          <p:spPr>
            <a:xfrm>
              <a:off x="9050585" y="4553094"/>
              <a:ext cx="2490171" cy="4616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0"/>
            <a:lstStyle/>
            <a:p>
              <a:pPr algn="ctr"/>
              <a:r>
                <a:rPr lang="en-GB" sz="1300" dirty="0">
                  <a:solidFill>
                    <a:schemeClr val="tx1"/>
                  </a:solidFill>
                </a:rPr>
                <a:t>Strings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DECF57-8A84-4FF0-AE57-CACBD42EBD65}"/>
              </a:ext>
            </a:extLst>
          </p:cNvPr>
          <p:cNvSpPr txBox="1"/>
          <p:nvPr/>
        </p:nvSpPr>
        <p:spPr>
          <a:xfrm>
            <a:off x="713007" y="1391426"/>
            <a:ext cx="107741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Key Assumptions: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Customers will want to combine SAP data with data from non-SAP sources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Consumer of the data may not be an SAP user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9D64C5-0692-4547-852C-73C5D5E8364F}"/>
              </a:ext>
            </a:extLst>
          </p:cNvPr>
          <p:cNvSpPr/>
          <p:nvPr/>
        </p:nvSpPr>
        <p:spPr>
          <a:xfrm>
            <a:off x="552372" y="5184950"/>
            <a:ext cx="2490171" cy="730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 anchorCtr="0"/>
          <a:lstStyle/>
          <a:p>
            <a:pPr algn="ctr"/>
            <a:endParaRPr lang="en-GB" sz="1333" dirty="0">
              <a:solidFill>
                <a:schemeClr val="tx1"/>
              </a:solidFill>
            </a:endParaRPr>
          </a:p>
          <a:p>
            <a:pPr algn="ctr"/>
            <a:r>
              <a:rPr lang="en-GB" sz="1333" dirty="0">
                <a:solidFill>
                  <a:schemeClr val="tx1"/>
                </a:solidFill>
              </a:rPr>
              <a:t>Handle Pool/Cluster/INDX Tables</a:t>
            </a:r>
          </a:p>
          <a:p>
            <a:pPr algn="ctr"/>
            <a:endParaRPr lang="en-GB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5242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Key: DL DW Automation">
            <a:extLst>
              <a:ext uri="{FF2B5EF4-FFF2-40B4-BE49-F238E27FC236}">
                <a16:creationId xmlns:a16="http://schemas.microsoft.com/office/drawing/2014/main" id="{668F7B27-8793-4085-A4B0-61DFF836C962}"/>
              </a:ext>
            </a:extLst>
          </p:cNvPr>
          <p:cNvGrpSpPr/>
          <p:nvPr/>
        </p:nvGrpSpPr>
        <p:grpSpPr>
          <a:xfrm>
            <a:off x="8691730" y="6242362"/>
            <a:ext cx="1672967" cy="390472"/>
            <a:chOff x="9385848" y="495609"/>
            <a:chExt cx="1672966" cy="390471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AAD29387-34CA-4950-92FB-5E8BE0661D15}"/>
                </a:ext>
              </a:extLst>
            </p:cNvPr>
            <p:cNvSpPr txBox="1"/>
            <p:nvPr/>
          </p:nvSpPr>
          <p:spPr>
            <a:xfrm>
              <a:off x="9450359" y="501360"/>
              <a:ext cx="1608455" cy="3847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68281" indent="-268281" defTabSz="914332">
                <a:spcAft>
                  <a:spcPts val="600"/>
                </a:spcAft>
                <a:buClr>
                  <a:prstClr val="white"/>
                </a:buClr>
                <a:buFont typeface="+mj-lt"/>
                <a:buAutoNum type="arabicPeriod"/>
                <a:defRPr/>
              </a:pPr>
              <a:r>
                <a:rPr lang="en-US" sz="1100" dirty="0">
                  <a:solidFill>
                    <a:schemeClr val="accent6"/>
                  </a:solidFill>
                </a:rPr>
                <a:t>DL/DW Automation </a:t>
              </a:r>
            </a:p>
            <a:p>
              <a:pPr defTabSz="914332">
                <a:spcAft>
                  <a:spcPts val="600"/>
                </a:spcAft>
                <a:buClr>
                  <a:prstClr val="white"/>
                </a:buClr>
                <a:defRPr/>
              </a:pPr>
              <a:endParaRPr lang="en-GB" sz="900" b="1" dirty="0">
                <a:solidFill>
                  <a:srgbClr val="1D335C"/>
                </a:solidFill>
                <a:latin typeface="+mj-lt"/>
              </a:endParaRPr>
            </a:p>
          </p:txBody>
        </p:sp>
        <p:pic>
          <p:nvPicPr>
            <p:cNvPr id="148" name="Graphic 147">
              <a:extLst>
                <a:ext uri="{FF2B5EF4-FFF2-40B4-BE49-F238E27FC236}">
                  <a16:creationId xmlns:a16="http://schemas.microsoft.com/office/drawing/2014/main" id="{7F39DD48-C5B2-4621-A16D-A51008F47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385848" y="495609"/>
              <a:ext cx="284732" cy="225179"/>
            </a:xfrm>
            <a:prstGeom prst="rect">
              <a:avLst/>
            </a:prstGeom>
          </p:spPr>
        </p:pic>
      </p:grpSp>
      <p:grpSp>
        <p:nvGrpSpPr>
          <p:cNvPr id="12" name="GCP">
            <a:extLst>
              <a:ext uri="{FF2B5EF4-FFF2-40B4-BE49-F238E27FC236}">
                <a16:creationId xmlns:a16="http://schemas.microsoft.com/office/drawing/2014/main" id="{2A1FE3A6-6837-425F-AA4E-1A087D9CFEE6}"/>
              </a:ext>
            </a:extLst>
          </p:cNvPr>
          <p:cNvGrpSpPr/>
          <p:nvPr/>
        </p:nvGrpSpPr>
        <p:grpSpPr>
          <a:xfrm>
            <a:off x="8594187" y="1256517"/>
            <a:ext cx="2924831" cy="4850524"/>
            <a:chOff x="8594187" y="1256516"/>
            <a:chExt cx="2924830" cy="4850524"/>
          </a:xfrm>
        </p:grpSpPr>
        <p:grpSp>
          <p:nvGrpSpPr>
            <p:cNvPr id="114" name="GCP">
              <a:extLst>
                <a:ext uri="{FF2B5EF4-FFF2-40B4-BE49-F238E27FC236}">
                  <a16:creationId xmlns:a16="http://schemas.microsoft.com/office/drawing/2014/main" id="{48F46074-E236-49F4-851D-DDC1FDD17DC7}"/>
                </a:ext>
              </a:extLst>
            </p:cNvPr>
            <p:cNvGrpSpPr/>
            <p:nvPr/>
          </p:nvGrpSpPr>
          <p:grpSpPr>
            <a:xfrm>
              <a:off x="8594187" y="1256516"/>
              <a:ext cx="2924830" cy="4850524"/>
              <a:chOff x="8594187" y="1256516"/>
              <a:chExt cx="2924830" cy="4850524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124DFDA8-A578-4C49-9F15-ADC8FCC01786}"/>
                  </a:ext>
                </a:extLst>
              </p:cNvPr>
              <p:cNvGrpSpPr/>
              <p:nvPr/>
            </p:nvGrpSpPr>
            <p:grpSpPr>
              <a:xfrm>
                <a:off x="8594187" y="1256516"/>
                <a:ext cx="2924830" cy="4850524"/>
                <a:chOff x="8594187" y="1256516"/>
                <a:chExt cx="2924830" cy="4850524"/>
              </a:xfrm>
            </p:grpSpPr>
            <p:sp>
              <p:nvSpPr>
                <p:cNvPr id="5" name="GCP Group Box">
                  <a:extLst>
                    <a:ext uri="{FF2B5EF4-FFF2-40B4-BE49-F238E27FC236}">
                      <a16:creationId xmlns:a16="http://schemas.microsoft.com/office/drawing/2014/main" id="{D6418374-68C5-41BA-A97F-C6D0C4CEE433}"/>
                    </a:ext>
                  </a:extLst>
                </p:cNvPr>
                <p:cNvSpPr/>
                <p:nvPr/>
              </p:nvSpPr>
              <p:spPr>
                <a:xfrm>
                  <a:off x="8594187" y="1256516"/>
                  <a:ext cx="2924830" cy="4850524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 defTabSz="914332">
                    <a:defRPr/>
                  </a:pPr>
                  <a:endParaRPr lang="en-US" b="1">
                    <a:solidFill>
                      <a:prstClr val="white"/>
                    </a:solidFill>
                    <a:latin typeface="Open Sans"/>
                  </a:endParaRPr>
                </a:p>
              </p:txBody>
            </p:sp>
            <p:sp>
              <p:nvSpPr>
                <p:cNvPr id="42" name="All dbs text">
                  <a:extLst>
                    <a:ext uri="{FF2B5EF4-FFF2-40B4-BE49-F238E27FC236}">
                      <a16:creationId xmlns:a16="http://schemas.microsoft.com/office/drawing/2014/main" id="{EF3D90D8-10C8-499D-B9DB-C4641DD19DF9}"/>
                    </a:ext>
                  </a:extLst>
                </p:cNvPr>
                <p:cNvSpPr/>
                <p:nvPr/>
              </p:nvSpPr>
              <p:spPr>
                <a:xfrm>
                  <a:off x="8809469" y="2077957"/>
                  <a:ext cx="2419144" cy="5325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84000" rtlCol="0" anchor="ctr"/>
                <a:lstStyle/>
                <a:p>
                  <a:pPr defTabSz="914332">
                    <a:defRPr/>
                  </a:pPr>
                  <a:r>
                    <a:rPr lang="en-GB" sz="1400">
                      <a:solidFill>
                        <a:schemeClr val="bg1"/>
                      </a:solidFill>
                      <a:latin typeface="+mj-lt"/>
                    </a:rPr>
                    <a:t>All databases</a:t>
                  </a:r>
                </a:p>
              </p:txBody>
            </p: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482FE8F0-ADFE-45D3-8E85-4B477740C3A0}"/>
                    </a:ext>
                  </a:extLst>
                </p:cNvPr>
                <p:cNvGrpSpPr/>
                <p:nvPr/>
              </p:nvGrpSpPr>
              <p:grpSpPr>
                <a:xfrm>
                  <a:off x="9106720" y="1504094"/>
                  <a:ext cx="1952091" cy="343637"/>
                  <a:chOff x="9106720" y="1504094"/>
                  <a:chExt cx="1952091" cy="343637"/>
                </a:xfrm>
              </p:grpSpPr>
              <p:pic>
                <p:nvPicPr>
                  <p:cNvPr id="11" name="GCP Text" descr="Image result for google cloud platform white">
                    <a:extLst>
                      <a:ext uri="{FF2B5EF4-FFF2-40B4-BE49-F238E27FC236}">
                        <a16:creationId xmlns:a16="http://schemas.microsoft.com/office/drawing/2014/main" id="{43B12354-636B-4C8E-AD8E-450E8E95DB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78094"/>
                  <a:stretch/>
                </p:blipFill>
                <p:spPr bwMode="auto">
                  <a:xfrm>
                    <a:off x="9528214" y="1587994"/>
                    <a:ext cx="1530597" cy="21583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31" name="GCP Logo" descr="Image result for transparent google cloud platform logo">
                    <a:extLst>
                      <a:ext uri="{FF2B5EF4-FFF2-40B4-BE49-F238E27FC236}">
                        <a16:creationId xmlns:a16="http://schemas.microsoft.com/office/drawing/2014/main" id="{D2970FAD-0329-41F4-B16D-E70080C14F0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biLevel thresh="25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106720" y="1504094"/>
                    <a:ext cx="343637" cy="34363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47854A-E6BB-48B9-AB9F-52204D8E4607}"/>
                    </a:ext>
                  </a:extLst>
                </p:cNvPr>
                <p:cNvSpPr/>
                <p:nvPr/>
              </p:nvSpPr>
              <p:spPr>
                <a:xfrm>
                  <a:off x="8809469" y="2652771"/>
                  <a:ext cx="2419144" cy="5325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84000" rtlCol="0" anchor="ctr"/>
                <a:lstStyle/>
                <a:p>
                  <a:pPr defTabSz="914332">
                    <a:defRPr/>
                  </a:pPr>
                  <a:r>
                    <a:rPr lang="en-GB" sz="1400">
                      <a:solidFill>
                        <a:schemeClr val="bg1"/>
                      </a:solidFill>
                      <a:latin typeface="+mj-lt"/>
                    </a:rPr>
                    <a:t>Cloud Storage </a:t>
                  </a:r>
                  <a:r>
                    <a:rPr lang="en-GB" sz="1200">
                      <a:solidFill>
                        <a:schemeClr val="bg1"/>
                      </a:solidFill>
                      <a:latin typeface="+mj-lt"/>
                    </a:rPr>
                    <a:t>(GCS)</a:t>
                  </a:r>
                  <a:endParaRPr lang="en-GB" sz="140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70AE8C47-172B-4770-82B6-1BA6144B7E81}"/>
                    </a:ext>
                  </a:extLst>
                </p:cNvPr>
                <p:cNvSpPr/>
                <p:nvPr/>
              </p:nvSpPr>
              <p:spPr>
                <a:xfrm>
                  <a:off x="8809469" y="3227585"/>
                  <a:ext cx="2419144" cy="5325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84000" rtlCol="0" anchor="ctr"/>
                <a:lstStyle/>
                <a:p>
                  <a:pPr defTabSz="914332">
                    <a:defRPr/>
                  </a:pPr>
                  <a:r>
                    <a:rPr lang="en-GB" sz="1400" err="1">
                      <a:solidFill>
                        <a:schemeClr val="bg1"/>
                      </a:solidFill>
                      <a:latin typeface="+mj-lt"/>
                    </a:rPr>
                    <a:t>DataProc</a:t>
                  </a:r>
                  <a:endParaRPr lang="en-GB" sz="140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pic>
              <p:nvPicPr>
                <p:cNvPr id="78" name="GCS" descr="Image result for google storage">
                  <a:extLst>
                    <a:ext uri="{FF2B5EF4-FFF2-40B4-BE49-F238E27FC236}">
                      <a16:creationId xmlns:a16="http://schemas.microsoft.com/office/drawing/2014/main" id="{642D9443-8E37-4A9E-B3D2-BAF786785C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13285" y="2747699"/>
                  <a:ext cx="346893" cy="34689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9" name="DataProc" descr="http://www.nikhilk.net/content/blog/dataprocHexagon.png">
                  <a:extLst>
                    <a:ext uri="{FF2B5EF4-FFF2-40B4-BE49-F238E27FC236}">
                      <a16:creationId xmlns:a16="http://schemas.microsoft.com/office/drawing/2014/main" id="{C3CF25F1-5640-4AC5-88BF-60C6A099BB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06032" y="3333832"/>
                  <a:ext cx="353689" cy="35368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80" name="Kafka" descr="Image result for google pubsub transparent logo">
                  <a:extLst>
                    <a:ext uri="{FF2B5EF4-FFF2-40B4-BE49-F238E27FC236}">
                      <a16:creationId xmlns:a16="http://schemas.microsoft.com/office/drawing/2014/main" id="{669897D8-8B44-4CE4-8CBF-691B8F65C27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321" t="32197" r="1790" b="35034"/>
                <a:stretch/>
              </p:blipFill>
              <p:spPr bwMode="auto">
                <a:xfrm>
                  <a:off x="8911014" y="3806583"/>
                  <a:ext cx="348707" cy="2949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8" name="DataProc Compose">
                  <a:extLst>
                    <a:ext uri="{FF2B5EF4-FFF2-40B4-BE49-F238E27FC236}">
                      <a16:creationId xmlns:a16="http://schemas.microsoft.com/office/drawing/2014/main" id="{698DF295-3E7D-49B4-8A29-D95404A41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1937" y="3426965"/>
                  <a:ext cx="160877" cy="127229"/>
                </a:xfrm>
                <a:prstGeom prst="rect">
                  <a:avLst/>
                </a:prstGeom>
              </p:spPr>
            </p:pic>
            <p:pic>
              <p:nvPicPr>
                <p:cNvPr id="18" name="All DBs">
                  <a:extLst>
                    <a:ext uri="{FF2B5EF4-FFF2-40B4-BE49-F238E27FC236}">
                      <a16:creationId xmlns:a16="http://schemas.microsoft.com/office/drawing/2014/main" id="{08BAFAF2-E815-4A41-AC74-296240B82B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912251" y="2192331"/>
                  <a:ext cx="347821" cy="347821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6CF5B15-2274-47A7-A5C2-DDD8FC15EC2C}"/>
                  </a:ext>
                </a:extLst>
              </p:cNvPr>
              <p:cNvGrpSpPr/>
              <p:nvPr/>
            </p:nvGrpSpPr>
            <p:grpSpPr>
              <a:xfrm>
                <a:off x="8802585" y="3822808"/>
                <a:ext cx="2519866" cy="1644203"/>
                <a:chOff x="8802585" y="3822808"/>
                <a:chExt cx="2519866" cy="1644203"/>
              </a:xfrm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D009FCF7-043F-4428-A68A-52964721039C}"/>
                    </a:ext>
                  </a:extLst>
                </p:cNvPr>
                <p:cNvGrpSpPr/>
                <p:nvPr/>
              </p:nvGrpSpPr>
              <p:grpSpPr>
                <a:xfrm>
                  <a:off x="8802585" y="3822808"/>
                  <a:ext cx="2519866" cy="1644203"/>
                  <a:chOff x="8802585" y="3822808"/>
                  <a:chExt cx="2519866" cy="1644203"/>
                </a:xfrm>
              </p:grpSpPr>
              <p:grpSp>
                <p:nvGrpSpPr>
                  <p:cNvPr id="105" name="Group 104">
                    <a:extLst>
                      <a:ext uri="{FF2B5EF4-FFF2-40B4-BE49-F238E27FC236}">
                        <a16:creationId xmlns:a16="http://schemas.microsoft.com/office/drawing/2014/main" id="{32455D44-66CD-49EC-82B8-CC96CEB6DE6B}"/>
                      </a:ext>
                    </a:extLst>
                  </p:cNvPr>
                  <p:cNvGrpSpPr/>
                  <p:nvPr/>
                </p:nvGrpSpPr>
                <p:grpSpPr>
                  <a:xfrm>
                    <a:off x="8802585" y="4934446"/>
                    <a:ext cx="2519866" cy="532565"/>
                    <a:chOff x="8802585" y="4934446"/>
                    <a:chExt cx="2519866" cy="532565"/>
                  </a:xfrm>
                </p:grpSpPr>
                <p:grpSp>
                  <p:nvGrpSpPr>
                    <p:cNvPr id="104" name="Group 103">
                      <a:extLst>
                        <a:ext uri="{FF2B5EF4-FFF2-40B4-BE49-F238E27FC236}">
                          <a16:creationId xmlns:a16="http://schemas.microsoft.com/office/drawing/2014/main" id="{D1F09E68-F172-42EF-A738-EC7B8B0A39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02585" y="4934446"/>
                      <a:ext cx="2519866" cy="532565"/>
                      <a:chOff x="8802585" y="4934446"/>
                      <a:chExt cx="2519866" cy="532565"/>
                    </a:xfrm>
                  </p:grpSpPr>
                  <p:sp>
                    <p:nvSpPr>
                      <p:cNvPr id="150" name="Snowflake text">
                        <a:extLst>
                          <a:ext uri="{FF2B5EF4-FFF2-40B4-BE49-F238E27FC236}">
                            <a16:creationId xmlns:a16="http://schemas.microsoft.com/office/drawing/2014/main" id="{6C4B38CA-9805-4045-9CAD-77F8CC3C4C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02585" y="4934446"/>
                        <a:ext cx="2519866" cy="532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684000" rtlCol="0" anchor="ctr"/>
                      <a:lstStyle/>
                      <a:p>
                        <a:pPr defTabSz="914332">
                          <a:defRPr/>
                        </a:pPr>
                        <a:r>
                          <a:rPr lang="en-GB" sz="1400">
                            <a:solidFill>
                              <a:schemeClr val="bg1"/>
                            </a:solidFill>
                            <a:latin typeface="+mj-lt"/>
                          </a:rPr>
                          <a:t>Snowflake</a:t>
                        </a:r>
                      </a:p>
                    </p:txBody>
                  </p:sp>
                  <p:pic>
                    <p:nvPicPr>
                      <p:cNvPr id="152" name="Snowflake logo">
                        <a:extLst>
                          <a:ext uri="{FF2B5EF4-FFF2-40B4-BE49-F238E27FC236}">
                            <a16:creationId xmlns:a16="http://schemas.microsoft.com/office/drawing/2014/main" id="{A25D37EE-8C2A-4318-AD50-204AE4E01E0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>
                        <a:extLs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943436" y="5071244"/>
                        <a:ext cx="278880" cy="276556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51" name="Snowflake Compose">
                      <a:extLst>
                        <a:ext uri="{FF2B5EF4-FFF2-40B4-BE49-F238E27FC236}">
                          <a16:creationId xmlns:a16="http://schemas.microsoft.com/office/drawing/2014/main" id="{73A1CD6D-9905-49C3-8A7D-E2DCF83C59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">
                      <a:extLst>
                        <a:ext uri="{96DAC541-7B7A-43D3-8B79-37D633B846F1}">
                          <asvg:svgBlip xmlns:asvg="http://schemas.microsoft.com/office/drawing/2016/SVG/main" r:embed="rId11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751937" y="5160875"/>
                      <a:ext cx="160877" cy="127229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3" name="Kafka text">
                    <a:extLst>
                      <a:ext uri="{FF2B5EF4-FFF2-40B4-BE49-F238E27FC236}">
                        <a16:creationId xmlns:a16="http://schemas.microsoft.com/office/drawing/2014/main" id="{140E08FD-37DC-47EA-ABB2-6CFFD5D3098E}"/>
                      </a:ext>
                    </a:extLst>
                  </p:cNvPr>
                  <p:cNvSpPr/>
                  <p:nvPr/>
                </p:nvSpPr>
                <p:spPr>
                  <a:xfrm>
                    <a:off x="9433283" y="3822808"/>
                    <a:ext cx="567848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914332">
                      <a:defRPr/>
                    </a:pPr>
                    <a:r>
                      <a:rPr lang="en-GB" sz="1400">
                        <a:solidFill>
                          <a:schemeClr val="bg1"/>
                        </a:solidFill>
                        <a:latin typeface="+mj-lt"/>
                      </a:rPr>
                      <a:t>Kafka</a:t>
                    </a:r>
                  </a:p>
                </p:txBody>
              </p:sp>
            </p:grpSp>
            <p:sp>
              <p:nvSpPr>
                <p:cNvPr id="158" name="GBQ text">
                  <a:extLst>
                    <a:ext uri="{FF2B5EF4-FFF2-40B4-BE49-F238E27FC236}">
                      <a16:creationId xmlns:a16="http://schemas.microsoft.com/office/drawing/2014/main" id="{BF8D8C71-C50B-4ED0-8B83-5F7C7B603221}"/>
                    </a:ext>
                  </a:extLst>
                </p:cNvPr>
                <p:cNvSpPr/>
                <p:nvPr/>
              </p:nvSpPr>
              <p:spPr>
                <a:xfrm>
                  <a:off x="8809469" y="4377212"/>
                  <a:ext cx="2419144" cy="5325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84000" rtlCol="0" anchor="ctr"/>
                <a:lstStyle/>
                <a:p>
                  <a:pPr defTabSz="914332">
                    <a:defRPr/>
                  </a:pPr>
                  <a:r>
                    <a:rPr lang="en-GB" sz="1400">
                      <a:solidFill>
                        <a:schemeClr val="bg1"/>
                      </a:solidFill>
                      <a:latin typeface="+mj-lt"/>
                    </a:rPr>
                    <a:t>BigQuery</a:t>
                  </a:r>
                </a:p>
              </p:txBody>
            </p:sp>
            <p:pic>
              <p:nvPicPr>
                <p:cNvPr id="159" name="GBQ" descr="Image result for google dataproc transparent logo">
                  <a:extLst>
                    <a:ext uri="{FF2B5EF4-FFF2-40B4-BE49-F238E27FC236}">
                      <a16:creationId xmlns:a16="http://schemas.microsoft.com/office/drawing/2014/main" id="{DC4B7375-63C8-4334-BEDC-840B5B6612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485" r="7459" b="17189"/>
                <a:stretch/>
              </p:blipFill>
              <p:spPr bwMode="auto">
                <a:xfrm>
                  <a:off x="8899813" y="4449260"/>
                  <a:ext cx="369566" cy="3665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0" name="GCP Compose">
                  <a:extLst>
                    <a:ext uri="{FF2B5EF4-FFF2-40B4-BE49-F238E27FC236}">
                      <a16:creationId xmlns:a16="http://schemas.microsoft.com/office/drawing/2014/main" id="{BDD6BCBC-7EBE-475D-8E28-282E805003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1937" y="4578224"/>
                  <a:ext cx="160877" cy="127229"/>
                </a:xfrm>
                <a:prstGeom prst="rect">
                  <a:avLst/>
                </a:prstGeom>
              </p:spPr>
            </p:pic>
          </p:grpSp>
          <p:pic>
            <p:nvPicPr>
              <p:cNvPr id="157" name="Confluent logo">
                <a:extLst>
                  <a:ext uri="{FF2B5EF4-FFF2-40B4-BE49-F238E27FC236}">
                    <a16:creationId xmlns:a16="http://schemas.microsoft.com/office/drawing/2014/main" id="{0B637755-683E-4072-8CF6-511362689C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9611" y="3993575"/>
                <a:ext cx="1348619" cy="42790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0E6B09-392A-4A8A-B8D7-AE441297F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814836" y="5533673"/>
              <a:ext cx="2426418" cy="5303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17B64B-37DF-4D11-83A3-F186FE450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947972" y="5652630"/>
              <a:ext cx="274344" cy="280440"/>
            </a:xfrm>
            <a:prstGeom prst="rect">
              <a:avLst/>
            </a:prstGeom>
          </p:spPr>
        </p:pic>
        <p:pic>
          <p:nvPicPr>
            <p:cNvPr id="10" name="Databricks Compose">
              <a:extLst>
                <a:ext uri="{FF2B5EF4-FFF2-40B4-BE49-F238E27FC236}">
                  <a16:creationId xmlns:a16="http://schemas.microsoft.com/office/drawing/2014/main" id="{590C1A5B-3F03-46B9-AE2D-D168801DA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0753120" y="5761273"/>
              <a:ext cx="158510" cy="128027"/>
            </a:xfrm>
            <a:prstGeom prst="rect">
              <a:avLst/>
            </a:prstGeom>
          </p:spPr>
        </p:pic>
      </p:grpSp>
      <p:grpSp>
        <p:nvGrpSpPr>
          <p:cNvPr id="111" name="Azure">
            <a:extLst>
              <a:ext uri="{FF2B5EF4-FFF2-40B4-BE49-F238E27FC236}">
                <a16:creationId xmlns:a16="http://schemas.microsoft.com/office/drawing/2014/main" id="{FA300C5D-355A-4469-B952-DF3C8B08F8E2}"/>
              </a:ext>
            </a:extLst>
          </p:cNvPr>
          <p:cNvGrpSpPr/>
          <p:nvPr/>
        </p:nvGrpSpPr>
        <p:grpSpPr>
          <a:xfrm>
            <a:off x="5565099" y="1256517"/>
            <a:ext cx="2997431" cy="4850524"/>
            <a:chOff x="5565099" y="1256516"/>
            <a:chExt cx="2997430" cy="4850524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50A50EC-EEC7-4FAA-BA40-C4FEFC19E08C}"/>
                </a:ext>
              </a:extLst>
            </p:cNvPr>
            <p:cNvGrpSpPr/>
            <p:nvPr/>
          </p:nvGrpSpPr>
          <p:grpSpPr>
            <a:xfrm>
              <a:off x="5565099" y="1256516"/>
              <a:ext cx="2997430" cy="4850524"/>
              <a:chOff x="5565099" y="1256516"/>
              <a:chExt cx="2997430" cy="485052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9636A8-CA1B-4178-BBD5-65E6D8B72D5B}"/>
                  </a:ext>
                </a:extLst>
              </p:cNvPr>
              <p:cNvSpPr/>
              <p:nvPr/>
            </p:nvSpPr>
            <p:spPr>
              <a:xfrm>
                <a:off x="5565099" y="1256516"/>
                <a:ext cx="2997430" cy="4850524"/>
              </a:xfrm>
              <a:prstGeom prst="rect">
                <a:avLst/>
              </a:prstGeom>
              <a:solidFill>
                <a:srgbClr val="870064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32">
                  <a:defRPr/>
                </a:pPr>
                <a:endParaRPr lang="en-US" b="1">
                  <a:solidFill>
                    <a:prstClr val="white"/>
                  </a:solidFill>
                  <a:latin typeface="Open Sans"/>
                </a:endParaRPr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84992774-8668-4B9D-ADA1-2D120B024C25}"/>
                  </a:ext>
                </a:extLst>
              </p:cNvPr>
              <p:cNvGrpSpPr/>
              <p:nvPr/>
            </p:nvGrpSpPr>
            <p:grpSpPr>
              <a:xfrm>
                <a:off x="6512866" y="1509716"/>
                <a:ext cx="1030547" cy="300700"/>
                <a:chOff x="5497935" y="1681338"/>
                <a:chExt cx="1339962" cy="390983"/>
              </a:xfrm>
            </p:grpSpPr>
            <p:sp>
              <p:nvSpPr>
                <p:cNvPr id="13" name="Freeform 5">
                  <a:extLst>
                    <a:ext uri="{FF2B5EF4-FFF2-40B4-BE49-F238E27FC236}">
                      <a16:creationId xmlns:a16="http://schemas.microsoft.com/office/drawing/2014/main" id="{333A0FD6-6864-47AB-991E-9DB836CA88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22221" y="1740892"/>
                  <a:ext cx="374154" cy="331429"/>
                </a:xfrm>
                <a:custGeom>
                  <a:avLst/>
                  <a:gdLst>
                    <a:gd name="T0" fmla="*/ 143 w 289"/>
                    <a:gd name="T1" fmla="*/ 0 h 256"/>
                    <a:gd name="T2" fmla="*/ 86 w 289"/>
                    <a:gd name="T3" fmla="*/ 115 h 256"/>
                    <a:gd name="T4" fmla="*/ 186 w 289"/>
                    <a:gd name="T5" fmla="*/ 231 h 256"/>
                    <a:gd name="T6" fmla="*/ 0 w 289"/>
                    <a:gd name="T7" fmla="*/ 253 h 256"/>
                    <a:gd name="T8" fmla="*/ 289 w 289"/>
                    <a:gd name="T9" fmla="*/ 256 h 256"/>
                    <a:gd name="T10" fmla="*/ 143 w 289"/>
                    <a:gd name="T11" fmla="*/ 0 h 256"/>
                    <a:gd name="T12" fmla="*/ 143 w 289"/>
                    <a:gd name="T13" fmla="*/ 0 h 2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89" h="256">
                      <a:moveTo>
                        <a:pt x="143" y="0"/>
                      </a:moveTo>
                      <a:lnTo>
                        <a:pt x="86" y="115"/>
                      </a:lnTo>
                      <a:lnTo>
                        <a:pt x="186" y="231"/>
                      </a:lnTo>
                      <a:lnTo>
                        <a:pt x="0" y="253"/>
                      </a:lnTo>
                      <a:lnTo>
                        <a:pt x="289" y="256"/>
                      </a:lnTo>
                      <a:lnTo>
                        <a:pt x="143" y="0"/>
                      </a:lnTo>
                      <a:lnTo>
                        <a:pt x="143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32">
                    <a:defRPr/>
                  </a:pPr>
                  <a:endParaRPr lang="en-GB">
                    <a:solidFill>
                      <a:srgbClr val="5A5A5A"/>
                    </a:solidFill>
                    <a:latin typeface="Open Sans"/>
                  </a:endParaRPr>
                </a:p>
              </p:txBody>
            </p:sp>
            <p:sp>
              <p:nvSpPr>
                <p:cNvPr id="14" name="Freeform 6">
                  <a:extLst>
                    <a:ext uri="{FF2B5EF4-FFF2-40B4-BE49-F238E27FC236}">
                      <a16:creationId xmlns:a16="http://schemas.microsoft.com/office/drawing/2014/main" id="{ECF1FC92-5530-452F-9F14-6AC9AA64E5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7935" y="1681338"/>
                  <a:ext cx="293885" cy="356028"/>
                </a:xfrm>
                <a:custGeom>
                  <a:avLst/>
                  <a:gdLst>
                    <a:gd name="T0" fmla="*/ 227 w 227"/>
                    <a:gd name="T1" fmla="*/ 0 h 275"/>
                    <a:gd name="T2" fmla="*/ 97 w 227"/>
                    <a:gd name="T3" fmla="*/ 110 h 275"/>
                    <a:gd name="T4" fmla="*/ 0 w 227"/>
                    <a:gd name="T5" fmla="*/ 275 h 275"/>
                    <a:gd name="T6" fmla="*/ 83 w 227"/>
                    <a:gd name="T7" fmla="*/ 266 h 275"/>
                    <a:gd name="T8" fmla="*/ 227 w 227"/>
                    <a:gd name="T9" fmla="*/ 0 h 2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7" h="275">
                      <a:moveTo>
                        <a:pt x="227" y="0"/>
                      </a:moveTo>
                      <a:lnTo>
                        <a:pt x="97" y="110"/>
                      </a:lnTo>
                      <a:lnTo>
                        <a:pt x="0" y="275"/>
                      </a:lnTo>
                      <a:lnTo>
                        <a:pt x="83" y="266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32">
                    <a:defRPr/>
                  </a:pPr>
                  <a:endParaRPr lang="en-GB">
                    <a:solidFill>
                      <a:srgbClr val="5A5A5A"/>
                    </a:solidFill>
                    <a:latin typeface="Open Sans"/>
                  </a:endParaRPr>
                </a:p>
              </p:txBody>
            </p:sp>
            <p:sp>
              <p:nvSpPr>
                <p:cNvPr id="15" name="Freeform 7">
                  <a:extLst>
                    <a:ext uri="{FF2B5EF4-FFF2-40B4-BE49-F238E27FC236}">
                      <a16:creationId xmlns:a16="http://schemas.microsoft.com/office/drawing/2014/main" id="{9DA5A613-D12E-49C0-A26D-FC3F41D815B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055929" y="1831517"/>
                  <a:ext cx="781968" cy="203259"/>
                </a:xfrm>
                <a:custGeom>
                  <a:avLst/>
                  <a:gdLst>
                    <a:gd name="T0" fmla="*/ 0 w 1432"/>
                    <a:gd name="T1" fmla="*/ 364 h 370"/>
                    <a:gd name="T2" fmla="*/ 89 w 1432"/>
                    <a:gd name="T3" fmla="*/ 262 h 370"/>
                    <a:gd name="T4" fmla="*/ 294 w 1432"/>
                    <a:gd name="T5" fmla="*/ 364 h 370"/>
                    <a:gd name="T6" fmla="*/ 195 w 1432"/>
                    <a:gd name="T7" fmla="*/ 0 h 370"/>
                    <a:gd name="T8" fmla="*/ 171 w 1432"/>
                    <a:gd name="T9" fmla="*/ 44 h 370"/>
                    <a:gd name="T10" fmla="*/ 178 w 1432"/>
                    <a:gd name="T11" fmla="*/ 69 h 370"/>
                    <a:gd name="T12" fmla="*/ 104 w 1432"/>
                    <a:gd name="T13" fmla="*/ 224 h 370"/>
                    <a:gd name="T14" fmla="*/ 171 w 1432"/>
                    <a:gd name="T15" fmla="*/ 44 h 370"/>
                    <a:gd name="T16" fmla="*/ 1227 w 1432"/>
                    <a:gd name="T17" fmla="*/ 137 h 370"/>
                    <a:gd name="T18" fmla="*/ 1224 w 1432"/>
                    <a:gd name="T19" fmla="*/ 335 h 370"/>
                    <a:gd name="T20" fmla="*/ 1413 w 1432"/>
                    <a:gd name="T21" fmla="*/ 345 h 370"/>
                    <a:gd name="T22" fmla="*/ 1327 w 1432"/>
                    <a:gd name="T23" fmla="*/ 335 h 370"/>
                    <a:gd name="T24" fmla="*/ 1237 w 1432"/>
                    <a:gd name="T25" fmla="*/ 245 h 370"/>
                    <a:gd name="T26" fmla="*/ 1432 w 1432"/>
                    <a:gd name="T27" fmla="*/ 223 h 370"/>
                    <a:gd name="T28" fmla="*/ 1318 w 1432"/>
                    <a:gd name="T29" fmla="*/ 98 h 370"/>
                    <a:gd name="T30" fmla="*/ 1077 w 1432"/>
                    <a:gd name="T31" fmla="*/ 115 h 370"/>
                    <a:gd name="T32" fmla="*/ 1047 w 1432"/>
                    <a:gd name="T33" fmla="*/ 158 h 370"/>
                    <a:gd name="T34" fmla="*/ 1003 w 1432"/>
                    <a:gd name="T35" fmla="*/ 104 h 370"/>
                    <a:gd name="T36" fmla="*/ 1047 w 1432"/>
                    <a:gd name="T37" fmla="*/ 364 h 370"/>
                    <a:gd name="T38" fmla="*/ 1066 w 1432"/>
                    <a:gd name="T39" fmla="*/ 163 h 370"/>
                    <a:gd name="T40" fmla="*/ 1147 w 1432"/>
                    <a:gd name="T41" fmla="*/ 146 h 370"/>
                    <a:gd name="T42" fmla="*/ 1121 w 1432"/>
                    <a:gd name="T43" fmla="*/ 100 h 370"/>
                    <a:gd name="T44" fmla="*/ 389 w 1432"/>
                    <a:gd name="T45" fmla="*/ 140 h 370"/>
                    <a:gd name="T46" fmla="*/ 374 w 1432"/>
                    <a:gd name="T47" fmla="*/ 351 h 370"/>
                    <a:gd name="T48" fmla="*/ 601 w 1432"/>
                    <a:gd name="T49" fmla="*/ 364 h 370"/>
                    <a:gd name="T50" fmla="*/ 439 w 1432"/>
                    <a:gd name="T51" fmla="*/ 329 h 370"/>
                    <a:gd name="T52" fmla="*/ 603 w 1432"/>
                    <a:gd name="T53" fmla="*/ 104 h 370"/>
                    <a:gd name="T54" fmla="*/ 669 w 1432"/>
                    <a:gd name="T55" fmla="*/ 104 h 370"/>
                    <a:gd name="T56" fmla="*/ 768 w 1432"/>
                    <a:gd name="T57" fmla="*/ 370 h 370"/>
                    <a:gd name="T58" fmla="*/ 854 w 1432"/>
                    <a:gd name="T59" fmla="*/ 323 h 370"/>
                    <a:gd name="T60" fmla="*/ 899 w 1432"/>
                    <a:gd name="T61" fmla="*/ 364 h 370"/>
                    <a:gd name="T62" fmla="*/ 854 w 1432"/>
                    <a:gd name="T63" fmla="*/ 104 h 370"/>
                    <a:gd name="T64" fmla="*/ 833 w 1432"/>
                    <a:gd name="T65" fmla="*/ 313 h 370"/>
                    <a:gd name="T66" fmla="*/ 713 w 1432"/>
                    <a:gd name="T67" fmla="*/ 253 h 370"/>
                    <a:gd name="T68" fmla="*/ 669 w 1432"/>
                    <a:gd name="T69" fmla="*/ 104 h 370"/>
                    <a:gd name="T70" fmla="*/ 1368 w 1432"/>
                    <a:gd name="T71" fmla="*/ 153 h 370"/>
                    <a:gd name="T72" fmla="*/ 1237 w 1432"/>
                    <a:gd name="T73" fmla="*/ 209 h 370"/>
                    <a:gd name="T74" fmla="*/ 1318 w 1432"/>
                    <a:gd name="T75" fmla="*/ 133 h 3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432" h="370">
                      <a:moveTo>
                        <a:pt x="149" y="0"/>
                      </a:moveTo>
                      <a:cubicBezTo>
                        <a:pt x="0" y="364"/>
                        <a:pt x="0" y="364"/>
                        <a:pt x="0" y="364"/>
                      </a:cubicBezTo>
                      <a:cubicBezTo>
                        <a:pt x="51" y="364"/>
                        <a:pt x="51" y="364"/>
                        <a:pt x="51" y="364"/>
                      </a:cubicBezTo>
                      <a:cubicBezTo>
                        <a:pt x="89" y="262"/>
                        <a:pt x="89" y="262"/>
                        <a:pt x="89" y="262"/>
                      </a:cubicBezTo>
                      <a:cubicBezTo>
                        <a:pt x="253" y="262"/>
                        <a:pt x="253" y="262"/>
                        <a:pt x="253" y="262"/>
                      </a:cubicBezTo>
                      <a:cubicBezTo>
                        <a:pt x="294" y="364"/>
                        <a:pt x="294" y="364"/>
                        <a:pt x="294" y="364"/>
                      </a:cubicBezTo>
                      <a:cubicBezTo>
                        <a:pt x="344" y="364"/>
                        <a:pt x="344" y="364"/>
                        <a:pt x="344" y="364"/>
                      </a:cubicBezTo>
                      <a:cubicBezTo>
                        <a:pt x="195" y="0"/>
                        <a:pt x="195" y="0"/>
                        <a:pt x="195" y="0"/>
                      </a:cubicBezTo>
                      <a:cubicBezTo>
                        <a:pt x="149" y="0"/>
                        <a:pt x="149" y="0"/>
                        <a:pt x="149" y="0"/>
                      </a:cubicBezTo>
                      <a:close/>
                      <a:moveTo>
                        <a:pt x="171" y="44"/>
                      </a:moveTo>
                      <a:cubicBezTo>
                        <a:pt x="172" y="44"/>
                        <a:pt x="172" y="44"/>
                        <a:pt x="172" y="44"/>
                      </a:cubicBezTo>
                      <a:cubicBezTo>
                        <a:pt x="174" y="56"/>
                        <a:pt x="176" y="64"/>
                        <a:pt x="178" y="69"/>
                      </a:cubicBezTo>
                      <a:cubicBezTo>
                        <a:pt x="238" y="224"/>
                        <a:pt x="238" y="224"/>
                        <a:pt x="238" y="224"/>
                      </a:cubicBezTo>
                      <a:cubicBezTo>
                        <a:pt x="104" y="224"/>
                        <a:pt x="104" y="224"/>
                        <a:pt x="104" y="224"/>
                      </a:cubicBezTo>
                      <a:cubicBezTo>
                        <a:pt x="164" y="69"/>
                        <a:pt x="164" y="69"/>
                        <a:pt x="164" y="69"/>
                      </a:cubicBezTo>
                      <a:cubicBezTo>
                        <a:pt x="167" y="63"/>
                        <a:pt x="169" y="55"/>
                        <a:pt x="171" y="44"/>
                      </a:cubicBezTo>
                      <a:close/>
                      <a:moveTo>
                        <a:pt x="1318" y="98"/>
                      </a:moveTo>
                      <a:cubicBezTo>
                        <a:pt x="1282" y="98"/>
                        <a:pt x="1252" y="111"/>
                        <a:pt x="1227" y="137"/>
                      </a:cubicBezTo>
                      <a:cubicBezTo>
                        <a:pt x="1203" y="162"/>
                        <a:pt x="1191" y="195"/>
                        <a:pt x="1191" y="235"/>
                      </a:cubicBezTo>
                      <a:cubicBezTo>
                        <a:pt x="1191" y="278"/>
                        <a:pt x="1202" y="311"/>
                        <a:pt x="1224" y="335"/>
                      </a:cubicBezTo>
                      <a:cubicBezTo>
                        <a:pt x="1247" y="359"/>
                        <a:pt x="1277" y="370"/>
                        <a:pt x="1317" y="370"/>
                      </a:cubicBezTo>
                      <a:cubicBezTo>
                        <a:pt x="1356" y="370"/>
                        <a:pt x="1389" y="362"/>
                        <a:pt x="1413" y="345"/>
                      </a:cubicBezTo>
                      <a:cubicBezTo>
                        <a:pt x="1413" y="306"/>
                        <a:pt x="1413" y="306"/>
                        <a:pt x="1413" y="306"/>
                      </a:cubicBezTo>
                      <a:cubicBezTo>
                        <a:pt x="1387" y="326"/>
                        <a:pt x="1358" y="335"/>
                        <a:pt x="1327" y="335"/>
                      </a:cubicBezTo>
                      <a:cubicBezTo>
                        <a:pt x="1299" y="335"/>
                        <a:pt x="1278" y="327"/>
                        <a:pt x="1262" y="312"/>
                      </a:cubicBezTo>
                      <a:cubicBezTo>
                        <a:pt x="1246" y="296"/>
                        <a:pt x="1238" y="274"/>
                        <a:pt x="1237" y="245"/>
                      </a:cubicBezTo>
                      <a:cubicBezTo>
                        <a:pt x="1432" y="245"/>
                        <a:pt x="1432" y="245"/>
                        <a:pt x="1432" y="245"/>
                      </a:cubicBezTo>
                      <a:cubicBezTo>
                        <a:pt x="1432" y="223"/>
                        <a:pt x="1432" y="223"/>
                        <a:pt x="1432" y="223"/>
                      </a:cubicBezTo>
                      <a:cubicBezTo>
                        <a:pt x="1432" y="184"/>
                        <a:pt x="1422" y="153"/>
                        <a:pt x="1402" y="131"/>
                      </a:cubicBezTo>
                      <a:cubicBezTo>
                        <a:pt x="1383" y="109"/>
                        <a:pt x="1355" y="98"/>
                        <a:pt x="1318" y="98"/>
                      </a:cubicBezTo>
                      <a:close/>
                      <a:moveTo>
                        <a:pt x="1121" y="100"/>
                      </a:moveTo>
                      <a:cubicBezTo>
                        <a:pt x="1105" y="100"/>
                        <a:pt x="1090" y="105"/>
                        <a:pt x="1077" y="115"/>
                      </a:cubicBezTo>
                      <a:cubicBezTo>
                        <a:pt x="1064" y="125"/>
                        <a:pt x="1055" y="140"/>
                        <a:pt x="1048" y="158"/>
                      </a:cubicBezTo>
                      <a:cubicBezTo>
                        <a:pt x="1047" y="158"/>
                        <a:pt x="1047" y="158"/>
                        <a:pt x="1047" y="158"/>
                      </a:cubicBezTo>
                      <a:cubicBezTo>
                        <a:pt x="1047" y="104"/>
                        <a:pt x="1047" y="104"/>
                        <a:pt x="1047" y="104"/>
                      </a:cubicBezTo>
                      <a:cubicBezTo>
                        <a:pt x="1003" y="104"/>
                        <a:pt x="1003" y="104"/>
                        <a:pt x="1003" y="104"/>
                      </a:cubicBezTo>
                      <a:cubicBezTo>
                        <a:pt x="1003" y="364"/>
                        <a:pt x="1003" y="364"/>
                        <a:pt x="1003" y="364"/>
                      </a:cubicBezTo>
                      <a:cubicBezTo>
                        <a:pt x="1047" y="364"/>
                        <a:pt x="1047" y="364"/>
                        <a:pt x="1047" y="364"/>
                      </a:cubicBezTo>
                      <a:cubicBezTo>
                        <a:pt x="1047" y="232"/>
                        <a:pt x="1047" y="232"/>
                        <a:pt x="1047" y="232"/>
                      </a:cubicBezTo>
                      <a:cubicBezTo>
                        <a:pt x="1047" y="203"/>
                        <a:pt x="1054" y="180"/>
                        <a:pt x="1066" y="163"/>
                      </a:cubicBezTo>
                      <a:cubicBezTo>
                        <a:pt x="1079" y="146"/>
                        <a:pt x="1095" y="138"/>
                        <a:pt x="1114" y="138"/>
                      </a:cubicBezTo>
                      <a:cubicBezTo>
                        <a:pt x="1128" y="138"/>
                        <a:pt x="1139" y="141"/>
                        <a:pt x="1147" y="146"/>
                      </a:cubicBezTo>
                      <a:cubicBezTo>
                        <a:pt x="1147" y="103"/>
                        <a:pt x="1147" y="103"/>
                        <a:pt x="1147" y="103"/>
                      </a:cubicBezTo>
                      <a:cubicBezTo>
                        <a:pt x="1141" y="101"/>
                        <a:pt x="1132" y="100"/>
                        <a:pt x="1121" y="100"/>
                      </a:cubicBezTo>
                      <a:close/>
                      <a:moveTo>
                        <a:pt x="389" y="104"/>
                      </a:moveTo>
                      <a:cubicBezTo>
                        <a:pt x="389" y="140"/>
                        <a:pt x="389" y="140"/>
                        <a:pt x="389" y="140"/>
                      </a:cubicBezTo>
                      <a:cubicBezTo>
                        <a:pt x="538" y="140"/>
                        <a:pt x="538" y="140"/>
                        <a:pt x="538" y="140"/>
                      </a:cubicBezTo>
                      <a:cubicBezTo>
                        <a:pt x="374" y="351"/>
                        <a:pt x="374" y="351"/>
                        <a:pt x="374" y="351"/>
                      </a:cubicBezTo>
                      <a:cubicBezTo>
                        <a:pt x="374" y="364"/>
                        <a:pt x="374" y="364"/>
                        <a:pt x="374" y="364"/>
                      </a:cubicBezTo>
                      <a:cubicBezTo>
                        <a:pt x="601" y="364"/>
                        <a:pt x="601" y="364"/>
                        <a:pt x="601" y="364"/>
                      </a:cubicBezTo>
                      <a:cubicBezTo>
                        <a:pt x="601" y="329"/>
                        <a:pt x="601" y="329"/>
                        <a:pt x="601" y="329"/>
                      </a:cubicBezTo>
                      <a:cubicBezTo>
                        <a:pt x="439" y="329"/>
                        <a:pt x="439" y="329"/>
                        <a:pt x="439" y="329"/>
                      </a:cubicBezTo>
                      <a:cubicBezTo>
                        <a:pt x="603" y="116"/>
                        <a:pt x="603" y="116"/>
                        <a:pt x="603" y="116"/>
                      </a:cubicBezTo>
                      <a:cubicBezTo>
                        <a:pt x="603" y="104"/>
                        <a:pt x="603" y="104"/>
                        <a:pt x="603" y="104"/>
                      </a:cubicBezTo>
                      <a:cubicBezTo>
                        <a:pt x="389" y="104"/>
                        <a:pt x="389" y="104"/>
                        <a:pt x="389" y="104"/>
                      </a:cubicBezTo>
                      <a:close/>
                      <a:moveTo>
                        <a:pt x="669" y="104"/>
                      </a:moveTo>
                      <a:cubicBezTo>
                        <a:pt x="669" y="260"/>
                        <a:pt x="669" y="260"/>
                        <a:pt x="669" y="260"/>
                      </a:cubicBezTo>
                      <a:cubicBezTo>
                        <a:pt x="669" y="333"/>
                        <a:pt x="702" y="370"/>
                        <a:pt x="768" y="370"/>
                      </a:cubicBezTo>
                      <a:cubicBezTo>
                        <a:pt x="807" y="370"/>
                        <a:pt x="835" y="355"/>
                        <a:pt x="853" y="323"/>
                      </a:cubicBezTo>
                      <a:cubicBezTo>
                        <a:pt x="854" y="323"/>
                        <a:pt x="854" y="323"/>
                        <a:pt x="854" y="323"/>
                      </a:cubicBezTo>
                      <a:cubicBezTo>
                        <a:pt x="854" y="364"/>
                        <a:pt x="854" y="364"/>
                        <a:pt x="854" y="364"/>
                      </a:cubicBezTo>
                      <a:cubicBezTo>
                        <a:pt x="899" y="364"/>
                        <a:pt x="899" y="364"/>
                        <a:pt x="899" y="364"/>
                      </a:cubicBezTo>
                      <a:cubicBezTo>
                        <a:pt x="899" y="104"/>
                        <a:pt x="899" y="104"/>
                        <a:pt x="899" y="104"/>
                      </a:cubicBezTo>
                      <a:cubicBezTo>
                        <a:pt x="854" y="104"/>
                        <a:pt x="854" y="104"/>
                        <a:pt x="854" y="104"/>
                      </a:cubicBezTo>
                      <a:cubicBezTo>
                        <a:pt x="854" y="254"/>
                        <a:pt x="854" y="254"/>
                        <a:pt x="854" y="254"/>
                      </a:cubicBezTo>
                      <a:cubicBezTo>
                        <a:pt x="854" y="278"/>
                        <a:pt x="847" y="298"/>
                        <a:pt x="833" y="313"/>
                      </a:cubicBezTo>
                      <a:cubicBezTo>
                        <a:pt x="819" y="328"/>
                        <a:pt x="802" y="335"/>
                        <a:pt x="780" y="335"/>
                      </a:cubicBezTo>
                      <a:cubicBezTo>
                        <a:pt x="736" y="335"/>
                        <a:pt x="713" y="308"/>
                        <a:pt x="713" y="253"/>
                      </a:cubicBezTo>
                      <a:cubicBezTo>
                        <a:pt x="713" y="104"/>
                        <a:pt x="713" y="104"/>
                        <a:pt x="713" y="104"/>
                      </a:cubicBezTo>
                      <a:cubicBezTo>
                        <a:pt x="669" y="104"/>
                        <a:pt x="669" y="104"/>
                        <a:pt x="669" y="104"/>
                      </a:cubicBezTo>
                      <a:close/>
                      <a:moveTo>
                        <a:pt x="1318" y="133"/>
                      </a:moveTo>
                      <a:cubicBezTo>
                        <a:pt x="1339" y="133"/>
                        <a:pt x="1356" y="140"/>
                        <a:pt x="1368" y="153"/>
                      </a:cubicBezTo>
                      <a:cubicBezTo>
                        <a:pt x="1380" y="167"/>
                        <a:pt x="1386" y="185"/>
                        <a:pt x="1387" y="209"/>
                      </a:cubicBezTo>
                      <a:cubicBezTo>
                        <a:pt x="1237" y="209"/>
                        <a:pt x="1237" y="209"/>
                        <a:pt x="1237" y="209"/>
                      </a:cubicBezTo>
                      <a:cubicBezTo>
                        <a:pt x="1241" y="187"/>
                        <a:pt x="1250" y="168"/>
                        <a:pt x="1264" y="154"/>
                      </a:cubicBezTo>
                      <a:cubicBezTo>
                        <a:pt x="1279" y="140"/>
                        <a:pt x="1297" y="133"/>
                        <a:pt x="1318" y="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32">
                    <a:defRPr/>
                  </a:pPr>
                  <a:endParaRPr lang="en-GB">
                    <a:solidFill>
                      <a:srgbClr val="5A5A5A"/>
                    </a:solidFill>
                    <a:latin typeface="Open Sans"/>
                  </a:endParaRP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30CB752-4EC8-4EFA-8494-CE965B652EEC}"/>
                  </a:ext>
                </a:extLst>
              </p:cNvPr>
              <p:cNvSpPr/>
              <p:nvPr/>
            </p:nvSpPr>
            <p:spPr>
              <a:xfrm>
                <a:off x="5776962" y="2077957"/>
                <a:ext cx="2427770" cy="5325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All databases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4E77DFA-BA67-4B71-8C61-1EAB77C33C14}"/>
                  </a:ext>
                </a:extLst>
              </p:cNvPr>
              <p:cNvSpPr/>
              <p:nvPr/>
            </p:nvSpPr>
            <p:spPr>
              <a:xfrm>
                <a:off x="5776961" y="2652771"/>
                <a:ext cx="2427770" cy="5325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ADLS,  BLOB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8AF8944-283B-4EC6-B14B-CD29D4124293}"/>
                  </a:ext>
                </a:extLst>
              </p:cNvPr>
              <p:cNvSpPr/>
              <p:nvPr/>
            </p:nvSpPr>
            <p:spPr>
              <a:xfrm>
                <a:off x="5776961" y="3227585"/>
                <a:ext cx="2427770" cy="5325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HDInsight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7A84487-BEB6-406E-A411-FC9D8797DCA5}"/>
                  </a:ext>
                </a:extLst>
              </p:cNvPr>
              <p:cNvSpPr/>
              <p:nvPr/>
            </p:nvSpPr>
            <p:spPr>
              <a:xfrm>
                <a:off x="6389252" y="3838027"/>
                <a:ext cx="1430029" cy="23124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Event Hubs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43D8ECF-0A95-4700-BC88-C50697F22623}"/>
                  </a:ext>
                </a:extLst>
              </p:cNvPr>
              <p:cNvSpPr/>
              <p:nvPr/>
            </p:nvSpPr>
            <p:spPr>
              <a:xfrm>
                <a:off x="5776960" y="4377212"/>
                <a:ext cx="2427770" cy="5325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Azure </a:t>
                </a:r>
                <a:r>
                  <a:rPr lang="en-US" sz="1400">
                    <a:latin typeface="+mj-lt"/>
                  </a:rPr>
                  <a:t>Synapse </a:t>
                </a:r>
                <a:endParaRPr lang="en-GB" sz="11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1BE0721-7A66-4172-B0B2-1CD25552C2D0}"/>
                  </a:ext>
                </a:extLst>
              </p:cNvPr>
              <p:cNvSpPr/>
              <p:nvPr/>
            </p:nvSpPr>
            <p:spPr>
              <a:xfrm>
                <a:off x="5776959" y="4952026"/>
                <a:ext cx="2427770" cy="5325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Snowflake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FBD8C13-D9EC-4970-AB7F-3DFF03423857}"/>
                  </a:ext>
                </a:extLst>
              </p:cNvPr>
              <p:cNvSpPr/>
              <p:nvPr/>
            </p:nvSpPr>
            <p:spPr>
              <a:xfrm>
                <a:off x="5776959" y="5526840"/>
                <a:ext cx="2427770" cy="5325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Databricks</a:t>
                </a:r>
              </a:p>
            </p:txBody>
          </p:sp>
          <p:pic>
            <p:nvPicPr>
              <p:cNvPr id="72" name="Picture 2" descr="http://zappysys.com/images/tech/azure-storage-blob-logo.png">
                <a:extLst>
                  <a:ext uri="{FF2B5EF4-FFF2-40B4-BE49-F238E27FC236}">
                    <a16:creationId xmlns:a16="http://schemas.microsoft.com/office/drawing/2014/main" id="{1C909BC8-03DE-4C25-8795-0CDEBCC553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32365" y="2741059"/>
                <a:ext cx="348649" cy="3490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10">
                <a:extLst>
                  <a:ext uri="{FF2B5EF4-FFF2-40B4-BE49-F238E27FC236}">
                    <a16:creationId xmlns:a16="http://schemas.microsoft.com/office/drawing/2014/main" id="{9CF08C7E-443F-4247-9574-8EE576BE4F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 bwMode="auto">
              <a:xfrm>
                <a:off x="5859051" y="3812786"/>
                <a:ext cx="279245" cy="2792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>
                <a:extLst>
                  <a:ext uri="{FF2B5EF4-FFF2-40B4-BE49-F238E27FC236}">
                    <a16:creationId xmlns:a16="http://schemas.microsoft.com/office/drawing/2014/main" id="{E790E313-FD3C-4E44-BC38-51F1127CF7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 bwMode="auto">
              <a:xfrm>
                <a:off x="5870828" y="3345434"/>
                <a:ext cx="291359" cy="2913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Graphic 75">
                <a:extLst>
                  <a:ext uri="{FF2B5EF4-FFF2-40B4-BE49-F238E27FC236}">
                    <a16:creationId xmlns:a16="http://schemas.microsoft.com/office/drawing/2014/main" id="{3FD90EAC-8DD0-4BD8-8FA1-A1AFF195DA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857718" y="5084624"/>
                <a:ext cx="285988" cy="283605"/>
              </a:xfrm>
              <a:prstGeom prst="rect">
                <a:avLst/>
              </a:prstGeom>
            </p:spPr>
          </p:pic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96A14067-08DC-4168-ABB0-419E710A6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5861955" y="5656893"/>
                <a:ext cx="280699" cy="284298"/>
              </a:xfrm>
              <a:prstGeom prst="rect">
                <a:avLst/>
              </a:prstGeom>
            </p:spPr>
          </p:pic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E64D98F4-247E-4374-9C5E-728C680F3158}"/>
                  </a:ext>
                </a:extLst>
              </p:cNvPr>
              <p:cNvSpPr/>
              <p:nvPr/>
            </p:nvSpPr>
            <p:spPr>
              <a:xfrm>
                <a:off x="7956041" y="5219991"/>
                <a:ext cx="184730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defTabSz="914332">
                  <a:defRPr/>
                </a:pPr>
                <a:endParaRPr lang="en-GB" sz="1400" b="1">
                  <a:solidFill>
                    <a:srgbClr val="1B3360"/>
                  </a:solidFill>
                  <a:latin typeface="Open Sans"/>
                </a:endParaRPr>
              </a:p>
            </p:txBody>
          </p:sp>
          <p:pic>
            <p:nvPicPr>
              <p:cNvPr id="122" name="HD Insight Compose">
                <a:extLst>
                  <a:ext uri="{FF2B5EF4-FFF2-40B4-BE49-F238E27FC236}">
                    <a16:creationId xmlns:a16="http://schemas.microsoft.com/office/drawing/2014/main" id="{1C2C6E6A-AE61-4806-8910-057CF61F6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51190" y="3454042"/>
                <a:ext cx="160877" cy="127229"/>
              </a:xfrm>
              <a:prstGeom prst="rect">
                <a:avLst/>
              </a:prstGeom>
            </p:spPr>
          </p:pic>
          <p:pic>
            <p:nvPicPr>
              <p:cNvPr id="123" name="Synapse Compose">
                <a:extLst>
                  <a:ext uri="{FF2B5EF4-FFF2-40B4-BE49-F238E27FC236}">
                    <a16:creationId xmlns:a16="http://schemas.microsoft.com/office/drawing/2014/main" id="{B8CF2B71-28EB-47F5-98E3-482E8059DF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51190" y="4586850"/>
                <a:ext cx="160877" cy="127229"/>
              </a:xfrm>
              <a:prstGeom prst="rect">
                <a:avLst/>
              </a:prstGeom>
            </p:spPr>
          </p:pic>
          <p:pic>
            <p:nvPicPr>
              <p:cNvPr id="124" name="Snowflake Compose">
                <a:extLst>
                  <a:ext uri="{FF2B5EF4-FFF2-40B4-BE49-F238E27FC236}">
                    <a16:creationId xmlns:a16="http://schemas.microsoft.com/office/drawing/2014/main" id="{D7DA3B27-CEB8-4EA1-9A13-C35995AD59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51190" y="5187985"/>
                <a:ext cx="160877" cy="127229"/>
              </a:xfrm>
              <a:prstGeom prst="rect">
                <a:avLst/>
              </a:prstGeom>
            </p:spPr>
          </p:pic>
          <p:pic>
            <p:nvPicPr>
              <p:cNvPr id="125" name="Databricks Compose">
                <a:extLst>
                  <a:ext uri="{FF2B5EF4-FFF2-40B4-BE49-F238E27FC236}">
                    <a16:creationId xmlns:a16="http://schemas.microsoft.com/office/drawing/2014/main" id="{C08AF448-1BF6-467E-8BB2-3CD529C73A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51190" y="5746788"/>
                <a:ext cx="160877" cy="127229"/>
              </a:xfrm>
              <a:prstGeom prst="rect">
                <a:avLst/>
              </a:prstGeom>
            </p:spPr>
          </p:pic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F11E679-7A1C-461B-8F51-616649041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 bwMode="auto">
            <a:xfrm>
              <a:off x="6040931" y="2344696"/>
              <a:ext cx="171450" cy="171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F5A9FA6-152D-4D44-9C62-826B84A84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5861955" y="4497435"/>
              <a:ext cx="286368" cy="286368"/>
            </a:xfrm>
            <a:prstGeom prst="rect">
              <a:avLst/>
            </a:prstGeom>
          </p:spPr>
        </p:pic>
        <p:pic>
          <p:nvPicPr>
            <p:cNvPr id="146" name="Confluent logo">
              <a:extLst>
                <a:ext uri="{FF2B5EF4-FFF2-40B4-BE49-F238E27FC236}">
                  <a16:creationId xmlns:a16="http://schemas.microsoft.com/office/drawing/2014/main" id="{A2F1521A-5E79-485F-9AEA-3F557E5EC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6534" y="3976323"/>
              <a:ext cx="1348619" cy="427902"/>
            </a:xfrm>
            <a:prstGeom prst="rect">
              <a:avLst/>
            </a:prstGeom>
          </p:spPr>
        </p:pic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68AD3EFC-72E6-470D-B348-53615FA41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5895004" y="2344696"/>
              <a:ext cx="171450" cy="171450"/>
            </a:xfrm>
            <a:prstGeom prst="rect">
              <a:avLst/>
            </a:prstGeom>
          </p:spPr>
        </p:pic>
        <p:pic>
          <p:nvPicPr>
            <p:cNvPr id="91" name="Graphic 90">
              <a:extLst>
                <a:ext uri="{FF2B5EF4-FFF2-40B4-BE49-F238E27FC236}">
                  <a16:creationId xmlns:a16="http://schemas.microsoft.com/office/drawing/2014/main" id="{44B65198-40A5-422B-A0D0-0BA6FBEF3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5752448" y="2344696"/>
              <a:ext cx="171450" cy="171450"/>
            </a:xfrm>
            <a:prstGeom prst="rect">
              <a:avLst/>
            </a:prstGeom>
          </p:spPr>
        </p:pic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DF96A288-3E21-4D4C-B252-798D49CDB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5833689" y="2168502"/>
              <a:ext cx="171450" cy="171450"/>
            </a:xfrm>
            <a:prstGeom prst="rect">
              <a:avLst/>
            </a:prstGeom>
          </p:spPr>
        </p:pic>
        <p:pic>
          <p:nvPicPr>
            <p:cNvPr id="96" name="Graphic 95">
              <a:extLst>
                <a:ext uri="{FF2B5EF4-FFF2-40B4-BE49-F238E27FC236}">
                  <a16:creationId xmlns:a16="http://schemas.microsoft.com/office/drawing/2014/main" id="{C17D312A-7AB9-41A4-89F2-E0614FEAF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5990347" y="2168502"/>
              <a:ext cx="171450" cy="171450"/>
            </a:xfrm>
            <a:prstGeom prst="rect">
              <a:avLst/>
            </a:prstGeom>
          </p:spPr>
        </p:pic>
      </p:grpSp>
      <p:grpSp>
        <p:nvGrpSpPr>
          <p:cNvPr id="115" name="AWS">
            <a:extLst>
              <a:ext uri="{FF2B5EF4-FFF2-40B4-BE49-F238E27FC236}">
                <a16:creationId xmlns:a16="http://schemas.microsoft.com/office/drawing/2014/main" id="{C4FC6929-A78E-40B7-AFC4-F62F09363451}"/>
              </a:ext>
            </a:extLst>
          </p:cNvPr>
          <p:cNvGrpSpPr/>
          <p:nvPr/>
        </p:nvGrpSpPr>
        <p:grpSpPr>
          <a:xfrm>
            <a:off x="2550561" y="1256517"/>
            <a:ext cx="2981440" cy="4850524"/>
            <a:chOff x="2550561" y="1256516"/>
            <a:chExt cx="2981440" cy="4850524"/>
          </a:xfrm>
        </p:grpSpPr>
        <p:grpSp>
          <p:nvGrpSpPr>
            <p:cNvPr id="97" name="AWS">
              <a:extLst>
                <a:ext uri="{FF2B5EF4-FFF2-40B4-BE49-F238E27FC236}">
                  <a16:creationId xmlns:a16="http://schemas.microsoft.com/office/drawing/2014/main" id="{50B68817-2BCA-487E-A115-60FE3227FCD4}"/>
                </a:ext>
              </a:extLst>
            </p:cNvPr>
            <p:cNvGrpSpPr/>
            <p:nvPr/>
          </p:nvGrpSpPr>
          <p:grpSpPr>
            <a:xfrm>
              <a:off x="2550561" y="1256516"/>
              <a:ext cx="2981440" cy="4850524"/>
              <a:chOff x="2550561" y="1256516"/>
              <a:chExt cx="2981440" cy="4850524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8B21DCE-AB35-4F48-A288-E18757364F7F}"/>
                  </a:ext>
                </a:extLst>
              </p:cNvPr>
              <p:cNvSpPr/>
              <p:nvPr/>
            </p:nvSpPr>
            <p:spPr>
              <a:xfrm>
                <a:off x="2550561" y="1256516"/>
                <a:ext cx="2981440" cy="4850524"/>
              </a:xfrm>
              <a:prstGeom prst="rect">
                <a:avLst/>
              </a:prstGeom>
              <a:solidFill>
                <a:srgbClr val="1C355E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32">
                  <a:defRPr/>
                </a:pPr>
                <a:endParaRPr lang="en-US" b="1">
                  <a:solidFill>
                    <a:prstClr val="white"/>
                  </a:solidFill>
                  <a:latin typeface="Open Sans"/>
                </a:endParaRPr>
              </a:p>
            </p:txBody>
          </p:sp>
          <p:pic>
            <p:nvPicPr>
              <p:cNvPr id="16" name="AWS logo">
                <a:extLst>
                  <a:ext uri="{FF2B5EF4-FFF2-40B4-BE49-F238E27FC236}">
                    <a16:creationId xmlns:a16="http://schemas.microsoft.com/office/drawing/2014/main" id="{76DE56FF-9F05-40F6-8FC3-10ACB4E927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>
                <a:extLst>
                  <a:ext uri="{BEBA8EAE-BF5A-486C-A8C5-ECC9F3942E4B}">
                    <a14:imgProps xmlns:a14="http://schemas.microsoft.com/office/drawing/2010/main">
                      <a14:imgLayer r:embed="rId40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9576" y="1491304"/>
                <a:ext cx="630513" cy="376951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6DAA2AA-CBFB-4847-8005-BF1FE29903FC}"/>
                  </a:ext>
                </a:extLst>
              </p:cNvPr>
              <p:cNvSpPr/>
              <p:nvPr/>
            </p:nvSpPr>
            <p:spPr>
              <a:xfrm>
                <a:off x="2743387" y="2077957"/>
                <a:ext cx="2519865" cy="5325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RDS (All)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6C0F6E6-680B-4B73-B7AC-F0FDD3E91E44}"/>
                  </a:ext>
                </a:extLst>
              </p:cNvPr>
              <p:cNvSpPr/>
              <p:nvPr/>
            </p:nvSpPr>
            <p:spPr>
              <a:xfrm>
                <a:off x="2743387" y="2652771"/>
                <a:ext cx="2519866" cy="5325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S3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CE424F3-C707-4061-8E9D-FC7D1D955863}"/>
                  </a:ext>
                </a:extLst>
              </p:cNvPr>
              <p:cNvSpPr/>
              <p:nvPr/>
            </p:nvSpPr>
            <p:spPr>
              <a:xfrm>
                <a:off x="2743387" y="3227585"/>
                <a:ext cx="2519866" cy="5325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EMR</a:t>
                </a:r>
              </a:p>
            </p:txBody>
          </p:sp>
          <p:sp>
            <p:nvSpPr>
              <p:cNvPr id="21" name="Kinesis text">
                <a:extLst>
                  <a:ext uri="{FF2B5EF4-FFF2-40B4-BE49-F238E27FC236}">
                    <a16:creationId xmlns:a16="http://schemas.microsoft.com/office/drawing/2014/main" id="{3B3348AE-97B5-49A8-8933-C7220FFACC80}"/>
                  </a:ext>
                </a:extLst>
              </p:cNvPr>
              <p:cNvSpPr/>
              <p:nvPr/>
            </p:nvSpPr>
            <p:spPr>
              <a:xfrm>
                <a:off x="3371218" y="3831695"/>
                <a:ext cx="1386262" cy="2264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Kinesis</a:t>
                </a:r>
                <a:endParaRPr lang="en-GB" sz="12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8E08E8C-BD11-4AA5-8D7E-7FF6AACC1E66}"/>
                  </a:ext>
                </a:extLst>
              </p:cNvPr>
              <p:cNvSpPr/>
              <p:nvPr/>
            </p:nvSpPr>
            <p:spPr>
              <a:xfrm>
                <a:off x="2738270" y="4377212"/>
                <a:ext cx="2519866" cy="5325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Redshift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A8C1E89-6657-46E3-84DA-465662A40303}"/>
                  </a:ext>
                </a:extLst>
              </p:cNvPr>
              <p:cNvSpPr/>
              <p:nvPr/>
            </p:nvSpPr>
            <p:spPr>
              <a:xfrm>
                <a:off x="2738271" y="4952026"/>
                <a:ext cx="2519866" cy="5325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Snowflake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D6D4E7D-EBE0-4515-B340-E9D2EA46B597}"/>
                  </a:ext>
                </a:extLst>
              </p:cNvPr>
              <p:cNvSpPr/>
              <p:nvPr/>
            </p:nvSpPr>
            <p:spPr>
              <a:xfrm>
                <a:off x="2745833" y="5526840"/>
                <a:ext cx="2519866" cy="5325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000" rtlCol="0" anchor="ctr"/>
              <a:lstStyle/>
              <a:p>
                <a:pPr defTabSz="914332">
                  <a:defRPr/>
                </a:pPr>
                <a:r>
                  <a:rPr lang="en-GB" sz="1400">
                    <a:solidFill>
                      <a:schemeClr val="bg1"/>
                    </a:solidFill>
                    <a:latin typeface="+mj-lt"/>
                  </a:rPr>
                  <a:t>Databricks</a:t>
                </a:r>
              </a:p>
            </p:txBody>
          </p:sp>
          <p:pic>
            <p:nvPicPr>
              <p:cNvPr id="116" name="EMR Compose">
                <a:extLst>
                  <a:ext uri="{FF2B5EF4-FFF2-40B4-BE49-F238E27FC236}">
                    <a16:creationId xmlns:a16="http://schemas.microsoft.com/office/drawing/2014/main" id="{48201F3C-DC5A-42E0-9B2C-781F74428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08383" y="3425708"/>
                <a:ext cx="160877" cy="127229"/>
              </a:xfrm>
              <a:prstGeom prst="rect">
                <a:avLst/>
              </a:prstGeom>
            </p:spPr>
          </p:pic>
          <p:pic>
            <p:nvPicPr>
              <p:cNvPr id="118" name="Redshift Compose">
                <a:extLst>
                  <a:ext uri="{FF2B5EF4-FFF2-40B4-BE49-F238E27FC236}">
                    <a16:creationId xmlns:a16="http://schemas.microsoft.com/office/drawing/2014/main" id="{D01F0231-D8E8-4D2D-B78D-0CB87E1C26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08383" y="4578224"/>
                <a:ext cx="160877" cy="127229"/>
              </a:xfrm>
              <a:prstGeom prst="rect">
                <a:avLst/>
              </a:prstGeom>
            </p:spPr>
          </p:pic>
          <p:pic>
            <p:nvPicPr>
              <p:cNvPr id="119" name="Snowflake Compose">
                <a:extLst>
                  <a:ext uri="{FF2B5EF4-FFF2-40B4-BE49-F238E27FC236}">
                    <a16:creationId xmlns:a16="http://schemas.microsoft.com/office/drawing/2014/main" id="{9EA674CB-7D6D-4DC8-B464-AD4781A674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08383" y="5179361"/>
                <a:ext cx="160877" cy="127229"/>
              </a:xfrm>
              <a:prstGeom prst="rect">
                <a:avLst/>
              </a:prstGeom>
            </p:spPr>
          </p:pic>
          <p:pic>
            <p:nvPicPr>
              <p:cNvPr id="120" name="Databricks Compose">
                <a:extLst>
                  <a:ext uri="{FF2B5EF4-FFF2-40B4-BE49-F238E27FC236}">
                    <a16:creationId xmlns:a16="http://schemas.microsoft.com/office/drawing/2014/main" id="{D44E7EFD-D7B2-431E-B5C3-B035047F6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08383" y="5746630"/>
                <a:ext cx="160877" cy="127229"/>
              </a:xfrm>
              <a:prstGeom prst="rect">
                <a:avLst/>
              </a:prstGeom>
            </p:spPr>
          </p:pic>
          <p:pic>
            <p:nvPicPr>
              <p:cNvPr id="65" name="EMR">
                <a:extLst>
                  <a:ext uri="{FF2B5EF4-FFF2-40B4-BE49-F238E27FC236}">
                    <a16:creationId xmlns:a16="http://schemas.microsoft.com/office/drawing/2014/main" id="{011F15C7-7179-4D50-AABB-D2E168EDC6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73445" y="3352732"/>
                <a:ext cx="295440" cy="295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RDS">
                <a:extLst>
                  <a:ext uri="{FF2B5EF4-FFF2-40B4-BE49-F238E27FC236}">
                    <a16:creationId xmlns:a16="http://schemas.microsoft.com/office/drawing/2014/main" id="{4039F44B-87BF-42C7-BE0D-E57A8F3374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72324" y="2210991"/>
                <a:ext cx="297682" cy="2976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Snowflake">
                <a:extLst>
                  <a:ext uri="{FF2B5EF4-FFF2-40B4-BE49-F238E27FC236}">
                    <a16:creationId xmlns:a16="http://schemas.microsoft.com/office/drawing/2014/main" id="{7F1DCCAD-D426-4092-AEB0-97A224CED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881725" y="5087850"/>
                <a:ext cx="278880" cy="276556"/>
              </a:xfrm>
              <a:prstGeom prst="rect">
                <a:avLst/>
              </a:prstGeom>
            </p:spPr>
          </p:pic>
          <p:pic>
            <p:nvPicPr>
              <p:cNvPr id="71" name="Databricks">
                <a:extLst>
                  <a:ext uri="{FF2B5EF4-FFF2-40B4-BE49-F238E27FC236}">
                    <a16:creationId xmlns:a16="http://schemas.microsoft.com/office/drawing/2014/main" id="{FA4A41AC-ED3E-4A65-A34A-8D75BFF1A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2884304" y="5652630"/>
                <a:ext cx="273722" cy="277232"/>
              </a:xfrm>
              <a:prstGeom prst="rect">
                <a:avLst/>
              </a:prstGeom>
            </p:spPr>
          </p:pic>
          <p:pic>
            <p:nvPicPr>
              <p:cNvPr id="68" name="Redshift">
                <a:extLst>
                  <a:ext uri="{FF2B5EF4-FFF2-40B4-BE49-F238E27FC236}">
                    <a16:creationId xmlns:a16="http://schemas.microsoft.com/office/drawing/2014/main" id="{65B1DD28-CE2B-4D12-B251-F27A813980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75750" y="4511200"/>
                <a:ext cx="290831" cy="2908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Kinesis">
                <a:extLst>
                  <a:ext uri="{FF2B5EF4-FFF2-40B4-BE49-F238E27FC236}">
                    <a16:creationId xmlns:a16="http://schemas.microsoft.com/office/drawing/2014/main" id="{A06A0E8B-F6C8-47D2-BC1D-2EC9B002D9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879021" y="3805223"/>
                <a:ext cx="286808" cy="2868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6" name="S3">
              <a:extLst>
                <a:ext uri="{FF2B5EF4-FFF2-40B4-BE49-F238E27FC236}">
                  <a16:creationId xmlns:a16="http://schemas.microsoft.com/office/drawing/2014/main" id="{F6CF39DF-29B8-43A8-B00C-8C594DDF5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2623" y="2778802"/>
              <a:ext cx="293206" cy="293206"/>
            </a:xfrm>
            <a:prstGeom prst="rect">
              <a:avLst/>
            </a:prstGeom>
          </p:spPr>
        </p:pic>
        <p:pic>
          <p:nvPicPr>
            <p:cNvPr id="155" name="Confluent logo">
              <a:extLst>
                <a:ext uri="{FF2B5EF4-FFF2-40B4-BE49-F238E27FC236}">
                  <a16:creationId xmlns:a16="http://schemas.microsoft.com/office/drawing/2014/main" id="{EDF79A37-53EF-4E7C-8F5C-0A2B5D8C4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2577" y="3976323"/>
              <a:ext cx="1348619" cy="427902"/>
            </a:xfrm>
            <a:prstGeom prst="rect">
              <a:avLst/>
            </a:prstGeom>
          </p:spPr>
        </p:pic>
      </p:grpSp>
      <p:sp>
        <p:nvSpPr>
          <p:cNvPr id="34" name="Spark">
            <a:extLst>
              <a:ext uri="{FF2B5EF4-FFF2-40B4-BE49-F238E27FC236}">
                <a16:creationId xmlns:a16="http://schemas.microsoft.com/office/drawing/2014/main" id="{6824D718-CC35-4CBB-8003-E4417BCAD460}"/>
              </a:ext>
            </a:extLst>
          </p:cNvPr>
          <p:cNvSpPr/>
          <p:nvPr/>
        </p:nvSpPr>
        <p:spPr>
          <a:xfrm>
            <a:off x="672981" y="5532591"/>
            <a:ext cx="10797451" cy="532565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defTabSz="914332">
              <a:defRPr/>
            </a:pPr>
            <a:r>
              <a:rPr lang="en-US" sz="1200" kern="0">
                <a:solidFill>
                  <a:srgbClr val="000000"/>
                </a:solidFill>
                <a:latin typeface="+mj-lt"/>
                <a:cs typeface="Arial" pitchFamily="34" charset="0"/>
              </a:rPr>
              <a:t>Data Lakes (House)</a:t>
            </a:r>
            <a:endParaRPr lang="en-US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3" name="Other DWaaS">
            <a:extLst>
              <a:ext uri="{FF2B5EF4-FFF2-40B4-BE49-F238E27FC236}">
                <a16:creationId xmlns:a16="http://schemas.microsoft.com/office/drawing/2014/main" id="{2D81BAFE-8A54-460E-8D19-99AFC3AD5ED1}"/>
              </a:ext>
            </a:extLst>
          </p:cNvPr>
          <p:cNvSpPr/>
          <p:nvPr/>
        </p:nvSpPr>
        <p:spPr>
          <a:xfrm>
            <a:off x="672980" y="4957778"/>
            <a:ext cx="10797451" cy="532565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defTabSz="914332">
              <a:defRPr/>
            </a:pPr>
            <a:r>
              <a:rPr lang="en-US" sz="1200" kern="0">
                <a:solidFill>
                  <a:srgbClr val="000000"/>
                </a:solidFill>
                <a:latin typeface="+mj-lt"/>
                <a:cs typeface="Arial" pitchFamily="34" charset="0"/>
              </a:rPr>
              <a:t>OTHER </a:t>
            </a:r>
            <a:r>
              <a:rPr lang="en-US" sz="1200" kern="0" err="1">
                <a:solidFill>
                  <a:srgbClr val="000000"/>
                </a:solidFill>
                <a:latin typeface="+mj-lt"/>
                <a:cs typeface="Arial" pitchFamily="34" charset="0"/>
              </a:rPr>
              <a:t>DWaaS</a:t>
            </a:r>
            <a:endParaRPr lang="en-US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1" name="Streaming">
            <a:extLst>
              <a:ext uri="{FF2B5EF4-FFF2-40B4-BE49-F238E27FC236}">
                <a16:creationId xmlns:a16="http://schemas.microsoft.com/office/drawing/2014/main" id="{BB4FDABE-05C5-4250-821B-AEA93BF49AFA}"/>
              </a:ext>
            </a:extLst>
          </p:cNvPr>
          <p:cNvSpPr/>
          <p:nvPr/>
        </p:nvSpPr>
        <p:spPr>
          <a:xfrm>
            <a:off x="672981" y="3808150"/>
            <a:ext cx="10797451" cy="532565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defTabSz="914332">
              <a:defRPr/>
            </a:pPr>
            <a:r>
              <a:rPr lang="en-US" sz="1200" kern="0">
                <a:solidFill>
                  <a:srgbClr val="000000"/>
                </a:solidFill>
                <a:latin typeface="+mj-lt"/>
                <a:cs typeface="Arial" pitchFamily="34" charset="0"/>
              </a:rPr>
              <a:t>STREAMING</a:t>
            </a:r>
            <a:endParaRPr lang="en-US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2" name="DWaaS">
            <a:extLst>
              <a:ext uri="{FF2B5EF4-FFF2-40B4-BE49-F238E27FC236}">
                <a16:creationId xmlns:a16="http://schemas.microsoft.com/office/drawing/2014/main" id="{AE5169C0-AD75-4155-AD19-CA835E188D79}"/>
              </a:ext>
            </a:extLst>
          </p:cNvPr>
          <p:cNvSpPr/>
          <p:nvPr/>
        </p:nvSpPr>
        <p:spPr>
          <a:xfrm>
            <a:off x="672981" y="4382964"/>
            <a:ext cx="10797451" cy="532565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defTabSz="914332">
              <a:defRPr/>
            </a:pPr>
            <a:r>
              <a:rPr lang="en-US" sz="1200" kern="0" err="1">
                <a:solidFill>
                  <a:srgbClr val="000000"/>
                </a:solidFill>
                <a:latin typeface="+mj-lt"/>
                <a:cs typeface="Arial" pitchFamily="34" charset="0"/>
              </a:rPr>
              <a:t>DWaaS</a:t>
            </a:r>
            <a:endParaRPr lang="en-US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0" name="Hadoop">
            <a:extLst>
              <a:ext uri="{FF2B5EF4-FFF2-40B4-BE49-F238E27FC236}">
                <a16:creationId xmlns:a16="http://schemas.microsoft.com/office/drawing/2014/main" id="{B80185B2-396A-438C-8FE8-E6657789D752}"/>
              </a:ext>
            </a:extLst>
          </p:cNvPr>
          <p:cNvSpPr/>
          <p:nvPr/>
        </p:nvSpPr>
        <p:spPr>
          <a:xfrm>
            <a:off x="672981" y="3233336"/>
            <a:ext cx="10797451" cy="532565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defTabSz="914332">
              <a:defRPr/>
            </a:pPr>
            <a:r>
              <a:rPr lang="en-US" sz="1200" kern="0">
                <a:solidFill>
                  <a:srgbClr val="000000"/>
                </a:solidFill>
                <a:latin typeface="+mj-lt"/>
                <a:cs typeface="Arial" pitchFamily="34" charset="0"/>
              </a:rPr>
              <a:t>HADOOP</a:t>
            </a:r>
            <a:endParaRPr lang="en-US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Storage">
            <a:extLst>
              <a:ext uri="{FF2B5EF4-FFF2-40B4-BE49-F238E27FC236}">
                <a16:creationId xmlns:a16="http://schemas.microsoft.com/office/drawing/2014/main" id="{97D11FE8-0421-4671-A2A3-64B7A53D41AF}"/>
              </a:ext>
            </a:extLst>
          </p:cNvPr>
          <p:cNvSpPr/>
          <p:nvPr/>
        </p:nvSpPr>
        <p:spPr>
          <a:xfrm>
            <a:off x="672981" y="2658522"/>
            <a:ext cx="10797451" cy="532565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defTabSz="914332">
              <a:defRPr/>
            </a:pPr>
            <a:r>
              <a:rPr lang="en-US" sz="1200" kern="0">
                <a:solidFill>
                  <a:srgbClr val="000000"/>
                </a:solidFill>
                <a:latin typeface="+mj-lt"/>
                <a:cs typeface="Arial" pitchFamily="34" charset="0"/>
              </a:rPr>
              <a:t>STORAGE</a:t>
            </a:r>
            <a:endParaRPr lang="en-US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DBaaS">
            <a:extLst>
              <a:ext uri="{FF2B5EF4-FFF2-40B4-BE49-F238E27FC236}">
                <a16:creationId xmlns:a16="http://schemas.microsoft.com/office/drawing/2014/main" id="{404A52F3-BF62-4C30-8F1A-1D47305B15BA}"/>
              </a:ext>
            </a:extLst>
          </p:cNvPr>
          <p:cNvSpPr/>
          <p:nvPr/>
        </p:nvSpPr>
        <p:spPr>
          <a:xfrm>
            <a:off x="672394" y="2083708"/>
            <a:ext cx="10798039" cy="532565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defTabSz="914332">
              <a:defRPr/>
            </a:pPr>
            <a:r>
              <a:rPr lang="en-US" sz="1200" kern="0">
                <a:solidFill>
                  <a:srgbClr val="000000"/>
                </a:solidFill>
                <a:latin typeface="+mj-lt"/>
                <a:cs typeface="Arial" pitchFamily="34" charset="0"/>
              </a:rPr>
              <a:t>DBaaS</a:t>
            </a:r>
            <a:endParaRPr lang="en-US" sz="1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B7860CD5-17DB-36EB-1588-8A9D732F8C84}"/>
              </a:ext>
            </a:extLst>
          </p:cNvPr>
          <p:cNvSpPr txBox="1">
            <a:spLocks/>
          </p:cNvSpPr>
          <p:nvPr/>
        </p:nvSpPr>
        <p:spPr>
          <a:xfrm>
            <a:off x="432848" y="375730"/>
            <a:ext cx="10808407" cy="684281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733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5406"/>
                </a:solidFill>
                <a:latin typeface="Proxima Nova Extrabold"/>
              </a:rPr>
              <a:t>Cloud Data Integration Partner Alignment</a:t>
            </a:r>
            <a:br>
              <a:rPr lang="en-US" sz="3200" dirty="0">
                <a:solidFill>
                  <a:srgbClr val="FF5406"/>
                </a:solidFill>
                <a:latin typeface="Proxima Nova Extrabold"/>
              </a:rPr>
            </a:br>
            <a:endParaRPr lang="en-US" sz="3200" dirty="0">
              <a:solidFill>
                <a:srgbClr val="FF5406"/>
              </a:solidFill>
              <a:latin typeface="Proxima Nov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609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1" grpId="0" animBg="1"/>
      <p:bldP spid="32" grpId="0" animBg="1"/>
      <p:bldP spid="30" grpId="0" animBg="1"/>
      <p:bldP spid="29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F2A04B5-7CEC-4953-87D9-746919FDD825}"/>
              </a:ext>
            </a:extLst>
          </p:cNvPr>
          <p:cNvGrpSpPr/>
          <p:nvPr/>
        </p:nvGrpSpPr>
        <p:grpSpPr>
          <a:xfrm>
            <a:off x="6108194" y="2527016"/>
            <a:ext cx="2812956" cy="1997453"/>
            <a:chOff x="5776476" y="2836152"/>
            <a:chExt cx="2812956" cy="1997453"/>
          </a:xfrm>
        </p:grpSpPr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8D6980FC-5F7F-4D6C-889C-A7A5B5BD052B}"/>
                </a:ext>
              </a:extLst>
            </p:cNvPr>
            <p:cNvSpPr/>
            <p:nvPr/>
          </p:nvSpPr>
          <p:spPr>
            <a:xfrm>
              <a:off x="5776476" y="2836152"/>
              <a:ext cx="2812956" cy="1997453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sp>
          <p:nvSpPr>
            <p:cNvPr id="299" name="TextBox 298">
              <a:extLst>
                <a:ext uri="{FF2B5EF4-FFF2-40B4-BE49-F238E27FC236}">
                  <a16:creationId xmlns:a16="http://schemas.microsoft.com/office/drawing/2014/main" id="{85679272-622D-4877-8AD0-7439065858F9}"/>
                </a:ext>
              </a:extLst>
            </p:cNvPr>
            <p:cNvSpPr txBox="1"/>
            <p:nvPr/>
          </p:nvSpPr>
          <p:spPr>
            <a:xfrm>
              <a:off x="5777675" y="2854201"/>
              <a:ext cx="28035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Warehouse Automation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CEB92B0-7DEF-4308-96BA-9A0AA9469E39}"/>
              </a:ext>
            </a:extLst>
          </p:cNvPr>
          <p:cNvGrpSpPr/>
          <p:nvPr/>
        </p:nvGrpSpPr>
        <p:grpSpPr>
          <a:xfrm>
            <a:off x="1677350" y="1556112"/>
            <a:ext cx="3419007" cy="4061875"/>
            <a:chOff x="1644528" y="1580208"/>
            <a:chExt cx="3419006" cy="4061875"/>
          </a:xfrm>
          <a:solidFill>
            <a:srgbClr val="78ADDC"/>
          </a:solidFill>
        </p:grpSpPr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DD320908-AD76-4921-9169-ED2212EB3B63}"/>
                </a:ext>
              </a:extLst>
            </p:cNvPr>
            <p:cNvSpPr/>
            <p:nvPr/>
          </p:nvSpPr>
          <p:spPr>
            <a:xfrm>
              <a:off x="1644528" y="1580208"/>
              <a:ext cx="3419006" cy="4061875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 dirty="0"/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BBA48E08-74C1-497A-8EB7-28139F9CC00D}"/>
                </a:ext>
              </a:extLst>
            </p:cNvPr>
            <p:cNvSpPr txBox="1"/>
            <p:nvPr/>
          </p:nvSpPr>
          <p:spPr>
            <a:xfrm>
              <a:off x="1660781" y="1700549"/>
              <a:ext cx="3402753" cy="30610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Streaming Data Pipeline Automation</a:t>
              </a: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4A59C4D6-FF1A-48E1-AE50-546EDF491C06}"/>
                </a:ext>
              </a:extLst>
            </p:cNvPr>
            <p:cNvSpPr/>
            <p:nvPr/>
          </p:nvSpPr>
          <p:spPr>
            <a:xfrm>
              <a:off x="1669408" y="5215168"/>
              <a:ext cx="3366341" cy="281192"/>
            </a:xfrm>
            <a:prstGeom prst="rect">
              <a:avLst/>
            </a:prstGeom>
            <a:grpFill/>
            <a:ln>
              <a:noFill/>
            </a:ln>
            <a:effectLst>
              <a:outerShdw blurRad="152400" algn="c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 anchorCtr="0"/>
            <a:lstStyle/>
            <a:p>
              <a:pPr algn="ctr" defTabSz="914241">
                <a:lnSpc>
                  <a:spcPct val="90000"/>
                </a:lnSpc>
                <a:defRPr/>
              </a:pPr>
              <a:r>
                <a:rPr lang="en-GB" sz="1051" dirty="0">
                  <a:solidFill>
                    <a:srgbClr val="FFFFFF"/>
                  </a:solidFill>
                  <a:latin typeface="+mj-lt"/>
                </a:rPr>
                <a:t>Design, Manage &amp; Monitor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6E3E37B-FD14-43DE-A9A2-03356DCFA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30716" y="6030764"/>
            <a:ext cx="65" cy="11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en-US" altLang="en-US" sz="900" dirty="0">
              <a:solidFill>
                <a:srgbClr val="545659"/>
              </a:solidFill>
              <a:latin typeface="+mj-lt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25BF359-0B4C-4208-BCB2-F94DEB0CD3A1}"/>
              </a:ext>
            </a:extLst>
          </p:cNvPr>
          <p:cNvGrpSpPr/>
          <p:nvPr/>
        </p:nvGrpSpPr>
        <p:grpSpPr>
          <a:xfrm>
            <a:off x="6108359" y="1162470"/>
            <a:ext cx="2812956" cy="1251516"/>
            <a:chOff x="5776643" y="1172540"/>
            <a:chExt cx="2812956" cy="1251516"/>
          </a:xfrm>
        </p:grpSpPr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A26FEA9C-5B63-4FA2-A4D1-FEA93D0A5959}"/>
                </a:ext>
              </a:extLst>
            </p:cNvPr>
            <p:cNvSpPr/>
            <p:nvPr/>
          </p:nvSpPr>
          <p:spPr>
            <a:xfrm>
              <a:off x="5776643" y="1172540"/>
              <a:ext cx="2812956" cy="1251516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C1FB3450-CE17-4BD8-9862-A942AB31BA37}"/>
                </a:ext>
              </a:extLst>
            </p:cNvPr>
            <p:cNvSpPr txBox="1"/>
            <p:nvPr/>
          </p:nvSpPr>
          <p:spPr>
            <a:xfrm>
              <a:off x="5780386" y="1209148"/>
              <a:ext cx="280904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+mj-lt"/>
                </a:rPr>
                <a:t>CDC Streaming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8CD280F-30E9-4E23-A73B-F7F6127B1555}"/>
              </a:ext>
            </a:extLst>
          </p:cNvPr>
          <p:cNvGrpSpPr/>
          <p:nvPr/>
        </p:nvGrpSpPr>
        <p:grpSpPr>
          <a:xfrm>
            <a:off x="6147192" y="2820291"/>
            <a:ext cx="2723171" cy="865181"/>
            <a:chOff x="6126474" y="2631635"/>
            <a:chExt cx="2723171" cy="865181"/>
          </a:xfrm>
        </p:grpSpPr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66BD9DF1-45EA-4B69-A118-480043DE453F}"/>
                </a:ext>
              </a:extLst>
            </p:cNvPr>
            <p:cNvSpPr/>
            <p:nvPr/>
          </p:nvSpPr>
          <p:spPr>
            <a:xfrm>
              <a:off x="6143406" y="2631635"/>
              <a:ext cx="871606" cy="410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EB840A16-22E1-495E-9C92-7D5F57649AFD}"/>
                </a:ext>
              </a:extLst>
            </p:cNvPr>
            <p:cNvSpPr/>
            <p:nvPr/>
          </p:nvSpPr>
          <p:spPr>
            <a:xfrm>
              <a:off x="7057695" y="2631635"/>
              <a:ext cx="871606" cy="410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D006EB5B-F3FC-4698-BE4B-8DD630A4FC22}"/>
                </a:ext>
              </a:extLst>
            </p:cNvPr>
            <p:cNvSpPr/>
            <p:nvPr/>
          </p:nvSpPr>
          <p:spPr>
            <a:xfrm>
              <a:off x="6143406" y="3085891"/>
              <a:ext cx="871606" cy="410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F4FA15BA-8E69-466E-A4A7-4BC2B1F27A25}"/>
                </a:ext>
              </a:extLst>
            </p:cNvPr>
            <p:cNvSpPr/>
            <p:nvPr/>
          </p:nvSpPr>
          <p:spPr>
            <a:xfrm>
              <a:off x="7057695" y="3085891"/>
              <a:ext cx="871606" cy="410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30D43370-D7AE-4A14-958D-1815584837D9}"/>
                </a:ext>
              </a:extLst>
            </p:cNvPr>
            <p:cNvSpPr/>
            <p:nvPr/>
          </p:nvSpPr>
          <p:spPr>
            <a:xfrm>
              <a:off x="7978039" y="2631635"/>
              <a:ext cx="871606" cy="410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F78C41A7-F47B-4029-857E-FF8EA3F48096}"/>
                </a:ext>
              </a:extLst>
            </p:cNvPr>
            <p:cNvSpPr/>
            <p:nvPr/>
          </p:nvSpPr>
          <p:spPr>
            <a:xfrm>
              <a:off x="7978039" y="3085891"/>
              <a:ext cx="871606" cy="410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191" name="Picture 6" descr="Image result for snowflake logo transparent">
              <a:extLst>
                <a:ext uri="{FF2B5EF4-FFF2-40B4-BE49-F238E27FC236}">
                  <a16:creationId xmlns:a16="http://schemas.microsoft.com/office/drawing/2014/main" id="{9758B050-DA4E-444F-B122-220B5E2EE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3802" y="2753402"/>
              <a:ext cx="653627" cy="155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2" name="Group 242">
              <a:extLst>
                <a:ext uri="{FF2B5EF4-FFF2-40B4-BE49-F238E27FC236}">
                  <a16:creationId xmlns:a16="http://schemas.microsoft.com/office/drawing/2014/main" id="{992BCF40-4781-4226-90A6-3B06FBC4154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202243" y="3247337"/>
              <a:ext cx="565631" cy="73022"/>
              <a:chOff x="4903" y="1786"/>
              <a:chExt cx="2409" cy="311"/>
            </a:xfrm>
          </p:grpSpPr>
          <p:sp>
            <p:nvSpPr>
              <p:cNvPr id="200" name="Freeform 243">
                <a:extLst>
                  <a:ext uri="{FF2B5EF4-FFF2-40B4-BE49-F238E27FC236}">
                    <a16:creationId xmlns:a16="http://schemas.microsoft.com/office/drawing/2014/main" id="{8272F703-F293-40C6-8191-FE1CCACDE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1" y="1792"/>
                <a:ext cx="264" cy="305"/>
              </a:xfrm>
              <a:custGeom>
                <a:avLst/>
                <a:gdLst>
                  <a:gd name="T0" fmla="*/ 48 w 264"/>
                  <a:gd name="T1" fmla="*/ 0 h 305"/>
                  <a:gd name="T2" fmla="*/ 0 w 264"/>
                  <a:gd name="T3" fmla="*/ 0 h 305"/>
                  <a:gd name="T4" fmla="*/ 0 w 264"/>
                  <a:gd name="T5" fmla="*/ 305 h 305"/>
                  <a:gd name="T6" fmla="*/ 230 w 264"/>
                  <a:gd name="T7" fmla="*/ 305 h 305"/>
                  <a:gd name="T8" fmla="*/ 264 w 264"/>
                  <a:gd name="T9" fmla="*/ 256 h 305"/>
                  <a:gd name="T10" fmla="*/ 48 w 264"/>
                  <a:gd name="T11" fmla="*/ 256 h 305"/>
                  <a:gd name="T12" fmla="*/ 48 w 264"/>
                  <a:gd name="T13" fmla="*/ 0 h 305"/>
                  <a:gd name="T14" fmla="*/ 48 w 264"/>
                  <a:gd name="T15" fmla="*/ 0 h 305"/>
                  <a:gd name="T16" fmla="*/ 48 w 264"/>
                  <a:gd name="T17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305">
                    <a:moveTo>
                      <a:pt x="48" y="0"/>
                    </a:moveTo>
                    <a:lnTo>
                      <a:pt x="0" y="0"/>
                    </a:lnTo>
                    <a:lnTo>
                      <a:pt x="0" y="305"/>
                    </a:lnTo>
                    <a:lnTo>
                      <a:pt x="230" y="305"/>
                    </a:lnTo>
                    <a:lnTo>
                      <a:pt x="264" y="256"/>
                    </a:lnTo>
                    <a:lnTo>
                      <a:pt x="48" y="256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01" name="Freeform 244">
                <a:extLst>
                  <a:ext uri="{FF2B5EF4-FFF2-40B4-BE49-F238E27FC236}">
                    <a16:creationId xmlns:a16="http://schemas.microsoft.com/office/drawing/2014/main" id="{C0C86AA6-5A69-4591-8193-4D460A8B0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" y="1786"/>
                <a:ext cx="420" cy="311"/>
              </a:xfrm>
              <a:custGeom>
                <a:avLst/>
                <a:gdLst>
                  <a:gd name="T0" fmla="*/ 103 w 238"/>
                  <a:gd name="T1" fmla="*/ 11 h 173"/>
                  <a:gd name="T2" fmla="*/ 0 w 238"/>
                  <a:gd name="T3" fmla="*/ 173 h 173"/>
                  <a:gd name="T4" fmla="*/ 35 w 238"/>
                  <a:gd name="T5" fmla="*/ 173 h 173"/>
                  <a:gd name="T6" fmla="*/ 66 w 238"/>
                  <a:gd name="T7" fmla="*/ 124 h 173"/>
                  <a:gd name="T8" fmla="*/ 131 w 238"/>
                  <a:gd name="T9" fmla="*/ 124 h 173"/>
                  <a:gd name="T10" fmla="*/ 149 w 238"/>
                  <a:gd name="T11" fmla="*/ 96 h 173"/>
                  <a:gd name="T12" fmla="*/ 83 w 238"/>
                  <a:gd name="T13" fmla="*/ 96 h 173"/>
                  <a:gd name="T14" fmla="*/ 119 w 238"/>
                  <a:gd name="T15" fmla="*/ 40 h 173"/>
                  <a:gd name="T16" fmla="*/ 204 w 238"/>
                  <a:gd name="T17" fmla="*/ 173 h 173"/>
                  <a:gd name="T18" fmla="*/ 238 w 238"/>
                  <a:gd name="T19" fmla="*/ 173 h 173"/>
                  <a:gd name="T20" fmla="*/ 133 w 238"/>
                  <a:gd name="T21" fmla="*/ 10 h 173"/>
                  <a:gd name="T22" fmla="*/ 103 w 238"/>
                  <a:gd name="T23" fmla="*/ 1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8" h="173">
                    <a:moveTo>
                      <a:pt x="103" y="11"/>
                    </a:moveTo>
                    <a:cubicBezTo>
                      <a:pt x="0" y="173"/>
                      <a:pt x="0" y="173"/>
                      <a:pt x="0" y="173"/>
                    </a:cubicBezTo>
                    <a:cubicBezTo>
                      <a:pt x="35" y="173"/>
                      <a:pt x="35" y="173"/>
                      <a:pt x="35" y="173"/>
                    </a:cubicBezTo>
                    <a:cubicBezTo>
                      <a:pt x="66" y="124"/>
                      <a:pt x="66" y="124"/>
                      <a:pt x="66" y="124"/>
                    </a:cubicBezTo>
                    <a:cubicBezTo>
                      <a:pt x="131" y="124"/>
                      <a:pt x="131" y="124"/>
                      <a:pt x="131" y="124"/>
                    </a:cubicBezTo>
                    <a:cubicBezTo>
                      <a:pt x="149" y="96"/>
                      <a:pt x="149" y="96"/>
                      <a:pt x="149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119" y="40"/>
                      <a:pt x="119" y="40"/>
                      <a:pt x="119" y="40"/>
                    </a:cubicBezTo>
                    <a:cubicBezTo>
                      <a:pt x="204" y="173"/>
                      <a:pt x="204" y="173"/>
                      <a:pt x="204" y="173"/>
                    </a:cubicBezTo>
                    <a:cubicBezTo>
                      <a:pt x="238" y="173"/>
                      <a:pt x="238" y="173"/>
                      <a:pt x="238" y="173"/>
                    </a:cubicBezTo>
                    <a:cubicBezTo>
                      <a:pt x="133" y="10"/>
                      <a:pt x="133" y="10"/>
                      <a:pt x="133" y="10"/>
                    </a:cubicBezTo>
                    <a:cubicBezTo>
                      <a:pt x="128" y="0"/>
                      <a:pt x="110" y="0"/>
                      <a:pt x="103" y="11"/>
                    </a:cubicBez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02" name="Freeform 245">
                <a:extLst>
                  <a:ext uri="{FF2B5EF4-FFF2-40B4-BE49-F238E27FC236}">
                    <a16:creationId xmlns:a16="http://schemas.microsoft.com/office/drawing/2014/main" id="{85AC08F2-AE26-49E4-9751-C9BE5F7141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" y="1792"/>
                <a:ext cx="379" cy="305"/>
              </a:xfrm>
              <a:custGeom>
                <a:avLst/>
                <a:gdLst>
                  <a:gd name="T0" fmla="*/ 79 w 215"/>
                  <a:gd name="T1" fmla="*/ 27 h 170"/>
                  <a:gd name="T2" fmla="*/ 197 w 215"/>
                  <a:gd name="T3" fmla="*/ 27 h 170"/>
                  <a:gd name="T4" fmla="*/ 215 w 215"/>
                  <a:gd name="T5" fmla="*/ 0 h 170"/>
                  <a:gd name="T6" fmla="*/ 79 w 215"/>
                  <a:gd name="T7" fmla="*/ 0 h 170"/>
                  <a:gd name="T8" fmla="*/ 0 w 215"/>
                  <a:gd name="T9" fmla="*/ 84 h 170"/>
                  <a:gd name="T10" fmla="*/ 79 w 215"/>
                  <a:gd name="T11" fmla="*/ 170 h 170"/>
                  <a:gd name="T12" fmla="*/ 194 w 215"/>
                  <a:gd name="T13" fmla="*/ 170 h 170"/>
                  <a:gd name="T14" fmla="*/ 212 w 215"/>
                  <a:gd name="T15" fmla="*/ 143 h 170"/>
                  <a:gd name="T16" fmla="*/ 79 w 215"/>
                  <a:gd name="T17" fmla="*/ 143 h 170"/>
                  <a:gd name="T18" fmla="*/ 29 w 215"/>
                  <a:gd name="T19" fmla="*/ 84 h 170"/>
                  <a:gd name="T20" fmla="*/ 79 w 215"/>
                  <a:gd name="T21" fmla="*/ 2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5" h="170">
                    <a:moveTo>
                      <a:pt x="79" y="27"/>
                    </a:moveTo>
                    <a:cubicBezTo>
                      <a:pt x="197" y="27"/>
                      <a:pt x="197" y="27"/>
                      <a:pt x="197" y="27"/>
                    </a:cubicBezTo>
                    <a:cubicBezTo>
                      <a:pt x="215" y="0"/>
                      <a:pt x="215" y="0"/>
                      <a:pt x="215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32" y="0"/>
                      <a:pt x="0" y="38"/>
                      <a:pt x="0" y="84"/>
                    </a:cubicBezTo>
                    <a:cubicBezTo>
                      <a:pt x="0" y="131"/>
                      <a:pt x="32" y="170"/>
                      <a:pt x="79" y="170"/>
                    </a:cubicBezTo>
                    <a:cubicBezTo>
                      <a:pt x="194" y="170"/>
                      <a:pt x="194" y="170"/>
                      <a:pt x="194" y="170"/>
                    </a:cubicBezTo>
                    <a:cubicBezTo>
                      <a:pt x="212" y="143"/>
                      <a:pt x="212" y="143"/>
                      <a:pt x="212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48" y="143"/>
                      <a:pt x="29" y="117"/>
                      <a:pt x="29" y="84"/>
                    </a:cubicBezTo>
                    <a:cubicBezTo>
                      <a:pt x="29" y="53"/>
                      <a:pt x="48" y="27"/>
                      <a:pt x="79" y="27"/>
                    </a:cubicBez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03" name="Freeform 246">
                <a:extLst>
                  <a:ext uri="{FF2B5EF4-FFF2-40B4-BE49-F238E27FC236}">
                    <a16:creationId xmlns:a16="http://schemas.microsoft.com/office/drawing/2014/main" id="{905D54AD-A3ED-4CBF-A34A-BDFA7C5E7E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3" y="1792"/>
                <a:ext cx="489" cy="305"/>
              </a:xfrm>
              <a:custGeom>
                <a:avLst/>
                <a:gdLst>
                  <a:gd name="T0" fmla="*/ 199 w 277"/>
                  <a:gd name="T1" fmla="*/ 0 h 170"/>
                  <a:gd name="T2" fmla="*/ 77 w 277"/>
                  <a:gd name="T3" fmla="*/ 0 h 170"/>
                  <a:gd name="T4" fmla="*/ 0 w 277"/>
                  <a:gd name="T5" fmla="*/ 84 h 170"/>
                  <a:gd name="T6" fmla="*/ 77 w 277"/>
                  <a:gd name="T7" fmla="*/ 170 h 170"/>
                  <a:gd name="T8" fmla="*/ 199 w 277"/>
                  <a:gd name="T9" fmla="*/ 170 h 170"/>
                  <a:gd name="T10" fmla="*/ 277 w 277"/>
                  <a:gd name="T11" fmla="*/ 84 h 170"/>
                  <a:gd name="T12" fmla="*/ 199 w 277"/>
                  <a:gd name="T13" fmla="*/ 0 h 170"/>
                  <a:gd name="T14" fmla="*/ 199 w 277"/>
                  <a:gd name="T15" fmla="*/ 143 h 170"/>
                  <a:gd name="T16" fmla="*/ 77 w 277"/>
                  <a:gd name="T17" fmla="*/ 143 h 170"/>
                  <a:gd name="T18" fmla="*/ 29 w 277"/>
                  <a:gd name="T19" fmla="*/ 84 h 170"/>
                  <a:gd name="T20" fmla="*/ 77 w 277"/>
                  <a:gd name="T21" fmla="*/ 27 h 170"/>
                  <a:gd name="T22" fmla="*/ 199 w 277"/>
                  <a:gd name="T23" fmla="*/ 27 h 170"/>
                  <a:gd name="T24" fmla="*/ 249 w 277"/>
                  <a:gd name="T25" fmla="*/ 84 h 170"/>
                  <a:gd name="T26" fmla="*/ 199 w 277"/>
                  <a:gd name="T27" fmla="*/ 14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7" h="170">
                    <a:moveTo>
                      <a:pt x="199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30" y="0"/>
                      <a:pt x="0" y="38"/>
                      <a:pt x="0" y="84"/>
                    </a:cubicBezTo>
                    <a:cubicBezTo>
                      <a:pt x="0" y="131"/>
                      <a:pt x="30" y="170"/>
                      <a:pt x="77" y="170"/>
                    </a:cubicBezTo>
                    <a:cubicBezTo>
                      <a:pt x="199" y="170"/>
                      <a:pt x="199" y="170"/>
                      <a:pt x="199" y="170"/>
                    </a:cubicBezTo>
                    <a:cubicBezTo>
                      <a:pt x="246" y="170"/>
                      <a:pt x="277" y="131"/>
                      <a:pt x="277" y="84"/>
                    </a:cubicBezTo>
                    <a:cubicBezTo>
                      <a:pt x="277" y="38"/>
                      <a:pt x="246" y="0"/>
                      <a:pt x="199" y="0"/>
                    </a:cubicBezTo>
                    <a:close/>
                    <a:moveTo>
                      <a:pt x="199" y="143"/>
                    </a:moveTo>
                    <a:cubicBezTo>
                      <a:pt x="77" y="143"/>
                      <a:pt x="77" y="143"/>
                      <a:pt x="77" y="143"/>
                    </a:cubicBezTo>
                    <a:cubicBezTo>
                      <a:pt x="46" y="143"/>
                      <a:pt x="29" y="117"/>
                      <a:pt x="29" y="84"/>
                    </a:cubicBezTo>
                    <a:cubicBezTo>
                      <a:pt x="29" y="53"/>
                      <a:pt x="46" y="27"/>
                      <a:pt x="77" y="27"/>
                    </a:cubicBezTo>
                    <a:cubicBezTo>
                      <a:pt x="199" y="27"/>
                      <a:pt x="199" y="27"/>
                      <a:pt x="199" y="27"/>
                    </a:cubicBezTo>
                    <a:cubicBezTo>
                      <a:pt x="232" y="27"/>
                      <a:pt x="249" y="53"/>
                      <a:pt x="249" y="84"/>
                    </a:cubicBezTo>
                    <a:cubicBezTo>
                      <a:pt x="249" y="117"/>
                      <a:pt x="232" y="143"/>
                      <a:pt x="199" y="143"/>
                    </a:cubicBez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04" name="Freeform 247">
                <a:extLst>
                  <a:ext uri="{FF2B5EF4-FFF2-40B4-BE49-F238E27FC236}">
                    <a16:creationId xmlns:a16="http://schemas.microsoft.com/office/drawing/2014/main" id="{E3F1F57E-F733-4BC8-8400-520912E0B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6" y="1792"/>
                <a:ext cx="375" cy="305"/>
              </a:xfrm>
              <a:custGeom>
                <a:avLst/>
                <a:gdLst>
                  <a:gd name="T0" fmla="*/ 79 w 212"/>
                  <a:gd name="T1" fmla="*/ 27 h 170"/>
                  <a:gd name="T2" fmla="*/ 196 w 212"/>
                  <a:gd name="T3" fmla="*/ 27 h 170"/>
                  <a:gd name="T4" fmla="*/ 212 w 212"/>
                  <a:gd name="T5" fmla="*/ 0 h 170"/>
                  <a:gd name="T6" fmla="*/ 77 w 212"/>
                  <a:gd name="T7" fmla="*/ 0 h 170"/>
                  <a:gd name="T8" fmla="*/ 0 w 212"/>
                  <a:gd name="T9" fmla="*/ 84 h 170"/>
                  <a:gd name="T10" fmla="*/ 77 w 212"/>
                  <a:gd name="T11" fmla="*/ 170 h 170"/>
                  <a:gd name="T12" fmla="*/ 192 w 212"/>
                  <a:gd name="T13" fmla="*/ 170 h 170"/>
                  <a:gd name="T14" fmla="*/ 211 w 212"/>
                  <a:gd name="T15" fmla="*/ 143 h 170"/>
                  <a:gd name="T16" fmla="*/ 79 w 212"/>
                  <a:gd name="T17" fmla="*/ 143 h 170"/>
                  <a:gd name="T18" fmla="*/ 29 w 212"/>
                  <a:gd name="T19" fmla="*/ 99 h 170"/>
                  <a:gd name="T20" fmla="*/ 176 w 212"/>
                  <a:gd name="T21" fmla="*/ 99 h 170"/>
                  <a:gd name="T22" fmla="*/ 195 w 212"/>
                  <a:gd name="T23" fmla="*/ 70 h 170"/>
                  <a:gd name="T24" fmla="*/ 29 w 212"/>
                  <a:gd name="T25" fmla="*/ 70 h 170"/>
                  <a:gd name="T26" fmla="*/ 79 w 212"/>
                  <a:gd name="T27" fmla="*/ 2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2" h="170">
                    <a:moveTo>
                      <a:pt x="79" y="27"/>
                    </a:moveTo>
                    <a:cubicBezTo>
                      <a:pt x="196" y="27"/>
                      <a:pt x="196" y="27"/>
                      <a:pt x="196" y="27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30" y="0"/>
                      <a:pt x="0" y="38"/>
                      <a:pt x="0" y="84"/>
                    </a:cubicBezTo>
                    <a:cubicBezTo>
                      <a:pt x="0" y="131"/>
                      <a:pt x="30" y="170"/>
                      <a:pt x="77" y="170"/>
                    </a:cubicBezTo>
                    <a:cubicBezTo>
                      <a:pt x="192" y="170"/>
                      <a:pt x="192" y="170"/>
                      <a:pt x="192" y="170"/>
                    </a:cubicBezTo>
                    <a:cubicBezTo>
                      <a:pt x="211" y="143"/>
                      <a:pt x="211" y="143"/>
                      <a:pt x="211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52" y="143"/>
                      <a:pt x="35" y="124"/>
                      <a:pt x="29" y="99"/>
                    </a:cubicBezTo>
                    <a:cubicBezTo>
                      <a:pt x="176" y="99"/>
                      <a:pt x="176" y="99"/>
                      <a:pt x="176" y="99"/>
                    </a:cubicBezTo>
                    <a:cubicBezTo>
                      <a:pt x="195" y="70"/>
                      <a:pt x="195" y="70"/>
                      <a:pt x="195" y="70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35" y="46"/>
                      <a:pt x="52" y="27"/>
                      <a:pt x="79" y="27"/>
                    </a:cubicBez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05" name="Freeform 248">
                <a:extLst>
                  <a:ext uri="{FF2B5EF4-FFF2-40B4-BE49-F238E27FC236}">
                    <a16:creationId xmlns:a16="http://schemas.microsoft.com/office/drawing/2014/main" id="{B833C05D-1473-443C-8712-FA54E2C2DC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4" y="1792"/>
                <a:ext cx="342" cy="305"/>
              </a:xfrm>
              <a:custGeom>
                <a:avLst/>
                <a:gdLst>
                  <a:gd name="T0" fmla="*/ 142 w 194"/>
                  <a:gd name="T1" fmla="*/ 101 h 170"/>
                  <a:gd name="T2" fmla="*/ 192 w 194"/>
                  <a:gd name="T3" fmla="*/ 50 h 170"/>
                  <a:gd name="T4" fmla="*/ 142 w 194"/>
                  <a:gd name="T5" fmla="*/ 0 h 170"/>
                  <a:gd name="T6" fmla="*/ 0 w 194"/>
                  <a:gd name="T7" fmla="*/ 0 h 170"/>
                  <a:gd name="T8" fmla="*/ 0 w 194"/>
                  <a:gd name="T9" fmla="*/ 170 h 170"/>
                  <a:gd name="T10" fmla="*/ 30 w 194"/>
                  <a:gd name="T11" fmla="*/ 170 h 170"/>
                  <a:gd name="T12" fmla="*/ 30 w 194"/>
                  <a:gd name="T13" fmla="*/ 27 h 170"/>
                  <a:gd name="T14" fmla="*/ 142 w 194"/>
                  <a:gd name="T15" fmla="*/ 27 h 170"/>
                  <a:gd name="T16" fmla="*/ 165 w 194"/>
                  <a:gd name="T17" fmla="*/ 50 h 170"/>
                  <a:gd name="T18" fmla="*/ 142 w 194"/>
                  <a:gd name="T19" fmla="*/ 73 h 170"/>
                  <a:gd name="T20" fmla="*/ 52 w 194"/>
                  <a:gd name="T21" fmla="*/ 73 h 170"/>
                  <a:gd name="T22" fmla="*/ 153 w 194"/>
                  <a:gd name="T23" fmla="*/ 170 h 170"/>
                  <a:gd name="T24" fmla="*/ 194 w 194"/>
                  <a:gd name="T25" fmla="*/ 170 h 170"/>
                  <a:gd name="T26" fmla="*/ 122 w 194"/>
                  <a:gd name="T27" fmla="*/ 101 h 170"/>
                  <a:gd name="T28" fmla="*/ 142 w 194"/>
                  <a:gd name="T29" fmla="*/ 10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4" h="170">
                    <a:moveTo>
                      <a:pt x="142" y="101"/>
                    </a:moveTo>
                    <a:cubicBezTo>
                      <a:pt x="171" y="101"/>
                      <a:pt x="192" y="78"/>
                      <a:pt x="192" y="50"/>
                    </a:cubicBezTo>
                    <a:cubicBezTo>
                      <a:pt x="192" y="23"/>
                      <a:pt x="171" y="0"/>
                      <a:pt x="1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30" y="170"/>
                      <a:pt x="30" y="170"/>
                      <a:pt x="30" y="170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142" y="27"/>
                      <a:pt x="142" y="27"/>
                      <a:pt x="142" y="27"/>
                    </a:cubicBezTo>
                    <a:cubicBezTo>
                      <a:pt x="153" y="27"/>
                      <a:pt x="165" y="37"/>
                      <a:pt x="165" y="50"/>
                    </a:cubicBezTo>
                    <a:cubicBezTo>
                      <a:pt x="165" y="63"/>
                      <a:pt x="153" y="73"/>
                      <a:pt x="142" y="73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94" y="170"/>
                      <a:pt x="194" y="170"/>
                      <a:pt x="194" y="170"/>
                    </a:cubicBezTo>
                    <a:cubicBezTo>
                      <a:pt x="122" y="101"/>
                      <a:pt x="122" y="101"/>
                      <a:pt x="122" y="101"/>
                    </a:cubicBezTo>
                    <a:lnTo>
                      <a:pt x="142" y="101"/>
                    </a:ln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06" name="Freeform 249">
                <a:extLst>
                  <a:ext uri="{FF2B5EF4-FFF2-40B4-BE49-F238E27FC236}">
                    <a16:creationId xmlns:a16="http://schemas.microsoft.com/office/drawing/2014/main" id="{79F4D6F7-EF5A-473E-8B11-FB6D875296B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59" y="1788"/>
                <a:ext cx="53" cy="52"/>
              </a:xfrm>
              <a:custGeom>
                <a:avLst/>
                <a:gdLst>
                  <a:gd name="T0" fmla="*/ 14 w 30"/>
                  <a:gd name="T1" fmla="*/ 0 h 29"/>
                  <a:gd name="T2" fmla="*/ 0 w 30"/>
                  <a:gd name="T3" fmla="*/ 15 h 29"/>
                  <a:gd name="T4" fmla="*/ 14 w 30"/>
                  <a:gd name="T5" fmla="*/ 29 h 29"/>
                  <a:gd name="T6" fmla="*/ 30 w 30"/>
                  <a:gd name="T7" fmla="*/ 15 h 29"/>
                  <a:gd name="T8" fmla="*/ 14 w 30"/>
                  <a:gd name="T9" fmla="*/ 0 h 29"/>
                  <a:gd name="T10" fmla="*/ 14 w 30"/>
                  <a:gd name="T11" fmla="*/ 27 h 29"/>
                  <a:gd name="T12" fmla="*/ 3 w 30"/>
                  <a:gd name="T13" fmla="*/ 15 h 29"/>
                  <a:gd name="T14" fmla="*/ 14 w 30"/>
                  <a:gd name="T15" fmla="*/ 2 h 29"/>
                  <a:gd name="T16" fmla="*/ 27 w 30"/>
                  <a:gd name="T17" fmla="*/ 15 h 29"/>
                  <a:gd name="T18" fmla="*/ 14 w 30"/>
                  <a:gd name="T19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9">
                    <a:moveTo>
                      <a:pt x="14" y="0"/>
                    </a:moveTo>
                    <a:cubicBezTo>
                      <a:pt x="7" y="0"/>
                      <a:pt x="0" y="6"/>
                      <a:pt x="0" y="15"/>
                    </a:cubicBezTo>
                    <a:cubicBezTo>
                      <a:pt x="0" y="23"/>
                      <a:pt x="7" y="29"/>
                      <a:pt x="14" y="29"/>
                    </a:cubicBezTo>
                    <a:cubicBezTo>
                      <a:pt x="23" y="29"/>
                      <a:pt x="30" y="23"/>
                      <a:pt x="30" y="15"/>
                    </a:cubicBezTo>
                    <a:cubicBezTo>
                      <a:pt x="30" y="6"/>
                      <a:pt x="23" y="0"/>
                      <a:pt x="14" y="0"/>
                    </a:cubicBezTo>
                    <a:close/>
                    <a:moveTo>
                      <a:pt x="14" y="27"/>
                    </a:moveTo>
                    <a:cubicBezTo>
                      <a:pt x="7" y="27"/>
                      <a:pt x="3" y="22"/>
                      <a:pt x="3" y="15"/>
                    </a:cubicBezTo>
                    <a:cubicBezTo>
                      <a:pt x="3" y="7"/>
                      <a:pt x="7" y="2"/>
                      <a:pt x="14" y="2"/>
                    </a:cubicBezTo>
                    <a:cubicBezTo>
                      <a:pt x="21" y="2"/>
                      <a:pt x="27" y="7"/>
                      <a:pt x="27" y="15"/>
                    </a:cubicBezTo>
                    <a:cubicBezTo>
                      <a:pt x="27" y="22"/>
                      <a:pt x="21" y="27"/>
                      <a:pt x="14" y="27"/>
                    </a:cubicBez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07" name="Freeform 250">
                <a:extLst>
                  <a:ext uri="{FF2B5EF4-FFF2-40B4-BE49-F238E27FC236}">
                    <a16:creationId xmlns:a16="http://schemas.microsoft.com/office/drawing/2014/main" id="{FFEFF28A-D9AF-4CC8-82BF-C175F4B1A3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77" y="1799"/>
                <a:ext cx="23" cy="30"/>
              </a:xfrm>
              <a:custGeom>
                <a:avLst/>
                <a:gdLst>
                  <a:gd name="T0" fmla="*/ 7 w 13"/>
                  <a:gd name="T1" fmla="*/ 10 h 17"/>
                  <a:gd name="T2" fmla="*/ 11 w 13"/>
                  <a:gd name="T3" fmla="*/ 6 h 17"/>
                  <a:gd name="T4" fmla="*/ 6 w 13"/>
                  <a:gd name="T5" fmla="*/ 0 h 17"/>
                  <a:gd name="T6" fmla="*/ 0 w 13"/>
                  <a:gd name="T7" fmla="*/ 0 h 17"/>
                  <a:gd name="T8" fmla="*/ 0 w 13"/>
                  <a:gd name="T9" fmla="*/ 17 h 17"/>
                  <a:gd name="T10" fmla="*/ 1 w 13"/>
                  <a:gd name="T11" fmla="*/ 17 h 17"/>
                  <a:gd name="T12" fmla="*/ 1 w 13"/>
                  <a:gd name="T13" fmla="*/ 10 h 17"/>
                  <a:gd name="T14" fmla="*/ 4 w 13"/>
                  <a:gd name="T15" fmla="*/ 10 h 17"/>
                  <a:gd name="T16" fmla="*/ 10 w 13"/>
                  <a:gd name="T17" fmla="*/ 17 h 17"/>
                  <a:gd name="T18" fmla="*/ 13 w 13"/>
                  <a:gd name="T19" fmla="*/ 17 h 17"/>
                  <a:gd name="T20" fmla="*/ 7 w 13"/>
                  <a:gd name="T21" fmla="*/ 10 h 17"/>
                  <a:gd name="T22" fmla="*/ 1 w 13"/>
                  <a:gd name="T23" fmla="*/ 7 h 17"/>
                  <a:gd name="T24" fmla="*/ 1 w 13"/>
                  <a:gd name="T25" fmla="*/ 3 h 17"/>
                  <a:gd name="T26" fmla="*/ 6 w 13"/>
                  <a:gd name="T27" fmla="*/ 3 h 17"/>
                  <a:gd name="T28" fmla="*/ 9 w 13"/>
                  <a:gd name="T29" fmla="*/ 4 h 17"/>
                  <a:gd name="T30" fmla="*/ 4 w 13"/>
                  <a:gd name="T31" fmla="*/ 7 h 17"/>
                  <a:gd name="T32" fmla="*/ 1 w 13"/>
                  <a:gd name="T3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17">
                    <a:moveTo>
                      <a:pt x="7" y="10"/>
                    </a:moveTo>
                    <a:cubicBezTo>
                      <a:pt x="10" y="10"/>
                      <a:pt x="11" y="7"/>
                      <a:pt x="11" y="6"/>
                    </a:cubicBezTo>
                    <a:cubicBezTo>
                      <a:pt x="11" y="1"/>
                      <a:pt x="10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3" y="17"/>
                      <a:pt x="13" y="17"/>
                      <a:pt x="13" y="17"/>
                    </a:cubicBezTo>
                    <a:lnTo>
                      <a:pt x="7" y="10"/>
                    </a:lnTo>
                    <a:close/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9" y="3"/>
                      <a:pt x="9" y="4"/>
                    </a:cubicBezTo>
                    <a:cubicBezTo>
                      <a:pt x="9" y="7"/>
                      <a:pt x="7" y="7"/>
                      <a:pt x="4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08" name="Freeform 251">
                <a:extLst>
                  <a:ext uri="{FF2B5EF4-FFF2-40B4-BE49-F238E27FC236}">
                    <a16:creationId xmlns:a16="http://schemas.microsoft.com/office/drawing/2014/main" id="{628108B3-8356-4007-8AF9-A7BB8A2EFF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1" y="1792"/>
                <a:ext cx="264" cy="305"/>
              </a:xfrm>
              <a:custGeom>
                <a:avLst/>
                <a:gdLst>
                  <a:gd name="T0" fmla="*/ 48 w 264"/>
                  <a:gd name="T1" fmla="*/ 0 h 305"/>
                  <a:gd name="T2" fmla="*/ 0 w 264"/>
                  <a:gd name="T3" fmla="*/ 0 h 305"/>
                  <a:gd name="T4" fmla="*/ 0 w 264"/>
                  <a:gd name="T5" fmla="*/ 305 h 305"/>
                  <a:gd name="T6" fmla="*/ 230 w 264"/>
                  <a:gd name="T7" fmla="*/ 305 h 305"/>
                  <a:gd name="T8" fmla="*/ 264 w 264"/>
                  <a:gd name="T9" fmla="*/ 256 h 305"/>
                  <a:gd name="T10" fmla="*/ 48 w 264"/>
                  <a:gd name="T11" fmla="*/ 256 h 305"/>
                  <a:gd name="T12" fmla="*/ 48 w 264"/>
                  <a:gd name="T13" fmla="*/ 0 h 305"/>
                  <a:gd name="T14" fmla="*/ 48 w 264"/>
                  <a:gd name="T15" fmla="*/ 0 h 305"/>
                  <a:gd name="T16" fmla="*/ 48 w 264"/>
                  <a:gd name="T17" fmla="*/ 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4" h="305">
                    <a:moveTo>
                      <a:pt x="48" y="0"/>
                    </a:moveTo>
                    <a:lnTo>
                      <a:pt x="0" y="0"/>
                    </a:lnTo>
                    <a:lnTo>
                      <a:pt x="0" y="305"/>
                    </a:lnTo>
                    <a:lnTo>
                      <a:pt x="230" y="305"/>
                    </a:lnTo>
                    <a:lnTo>
                      <a:pt x="264" y="256"/>
                    </a:lnTo>
                    <a:lnTo>
                      <a:pt x="48" y="256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09" name="Freeform 252">
                <a:extLst>
                  <a:ext uri="{FF2B5EF4-FFF2-40B4-BE49-F238E27FC236}">
                    <a16:creationId xmlns:a16="http://schemas.microsoft.com/office/drawing/2014/main" id="{BCA05234-CCE3-49EB-82A8-1AADCBACF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1" y="1786"/>
                <a:ext cx="420" cy="311"/>
              </a:xfrm>
              <a:custGeom>
                <a:avLst/>
                <a:gdLst>
                  <a:gd name="T0" fmla="*/ 103 w 238"/>
                  <a:gd name="T1" fmla="*/ 11 h 173"/>
                  <a:gd name="T2" fmla="*/ 0 w 238"/>
                  <a:gd name="T3" fmla="*/ 173 h 173"/>
                  <a:gd name="T4" fmla="*/ 35 w 238"/>
                  <a:gd name="T5" fmla="*/ 173 h 173"/>
                  <a:gd name="T6" fmla="*/ 66 w 238"/>
                  <a:gd name="T7" fmla="*/ 124 h 173"/>
                  <a:gd name="T8" fmla="*/ 131 w 238"/>
                  <a:gd name="T9" fmla="*/ 124 h 173"/>
                  <a:gd name="T10" fmla="*/ 149 w 238"/>
                  <a:gd name="T11" fmla="*/ 96 h 173"/>
                  <a:gd name="T12" fmla="*/ 83 w 238"/>
                  <a:gd name="T13" fmla="*/ 96 h 173"/>
                  <a:gd name="T14" fmla="*/ 119 w 238"/>
                  <a:gd name="T15" fmla="*/ 40 h 173"/>
                  <a:gd name="T16" fmla="*/ 204 w 238"/>
                  <a:gd name="T17" fmla="*/ 173 h 173"/>
                  <a:gd name="T18" fmla="*/ 238 w 238"/>
                  <a:gd name="T19" fmla="*/ 173 h 173"/>
                  <a:gd name="T20" fmla="*/ 133 w 238"/>
                  <a:gd name="T21" fmla="*/ 10 h 173"/>
                  <a:gd name="T22" fmla="*/ 103 w 238"/>
                  <a:gd name="T23" fmla="*/ 11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8" h="173">
                    <a:moveTo>
                      <a:pt x="103" y="11"/>
                    </a:moveTo>
                    <a:cubicBezTo>
                      <a:pt x="0" y="173"/>
                      <a:pt x="0" y="173"/>
                      <a:pt x="0" y="173"/>
                    </a:cubicBezTo>
                    <a:cubicBezTo>
                      <a:pt x="35" y="173"/>
                      <a:pt x="35" y="173"/>
                      <a:pt x="35" y="173"/>
                    </a:cubicBezTo>
                    <a:cubicBezTo>
                      <a:pt x="66" y="124"/>
                      <a:pt x="66" y="124"/>
                      <a:pt x="66" y="124"/>
                    </a:cubicBezTo>
                    <a:cubicBezTo>
                      <a:pt x="131" y="124"/>
                      <a:pt x="131" y="124"/>
                      <a:pt x="131" y="124"/>
                    </a:cubicBezTo>
                    <a:cubicBezTo>
                      <a:pt x="149" y="96"/>
                      <a:pt x="149" y="96"/>
                      <a:pt x="149" y="96"/>
                    </a:cubicBezTo>
                    <a:cubicBezTo>
                      <a:pt x="83" y="96"/>
                      <a:pt x="83" y="96"/>
                      <a:pt x="83" y="96"/>
                    </a:cubicBezTo>
                    <a:cubicBezTo>
                      <a:pt x="119" y="40"/>
                      <a:pt x="119" y="40"/>
                      <a:pt x="119" y="40"/>
                    </a:cubicBezTo>
                    <a:cubicBezTo>
                      <a:pt x="204" y="173"/>
                      <a:pt x="204" y="173"/>
                      <a:pt x="204" y="173"/>
                    </a:cubicBezTo>
                    <a:cubicBezTo>
                      <a:pt x="238" y="173"/>
                      <a:pt x="238" y="173"/>
                      <a:pt x="238" y="173"/>
                    </a:cubicBezTo>
                    <a:cubicBezTo>
                      <a:pt x="133" y="10"/>
                      <a:pt x="133" y="10"/>
                      <a:pt x="133" y="10"/>
                    </a:cubicBezTo>
                    <a:cubicBezTo>
                      <a:pt x="128" y="0"/>
                      <a:pt x="110" y="0"/>
                      <a:pt x="103" y="11"/>
                    </a:cubicBez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10" name="Freeform 253">
                <a:extLst>
                  <a:ext uri="{FF2B5EF4-FFF2-40B4-BE49-F238E27FC236}">
                    <a16:creationId xmlns:a16="http://schemas.microsoft.com/office/drawing/2014/main" id="{BF1ED359-8CEA-47D9-976A-E76B0B8EC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73" y="1792"/>
                <a:ext cx="379" cy="305"/>
              </a:xfrm>
              <a:custGeom>
                <a:avLst/>
                <a:gdLst>
                  <a:gd name="T0" fmla="*/ 79 w 215"/>
                  <a:gd name="T1" fmla="*/ 27 h 170"/>
                  <a:gd name="T2" fmla="*/ 197 w 215"/>
                  <a:gd name="T3" fmla="*/ 27 h 170"/>
                  <a:gd name="T4" fmla="*/ 215 w 215"/>
                  <a:gd name="T5" fmla="*/ 0 h 170"/>
                  <a:gd name="T6" fmla="*/ 79 w 215"/>
                  <a:gd name="T7" fmla="*/ 0 h 170"/>
                  <a:gd name="T8" fmla="*/ 0 w 215"/>
                  <a:gd name="T9" fmla="*/ 84 h 170"/>
                  <a:gd name="T10" fmla="*/ 79 w 215"/>
                  <a:gd name="T11" fmla="*/ 170 h 170"/>
                  <a:gd name="T12" fmla="*/ 194 w 215"/>
                  <a:gd name="T13" fmla="*/ 170 h 170"/>
                  <a:gd name="T14" fmla="*/ 212 w 215"/>
                  <a:gd name="T15" fmla="*/ 143 h 170"/>
                  <a:gd name="T16" fmla="*/ 79 w 215"/>
                  <a:gd name="T17" fmla="*/ 143 h 170"/>
                  <a:gd name="T18" fmla="*/ 29 w 215"/>
                  <a:gd name="T19" fmla="*/ 84 h 170"/>
                  <a:gd name="T20" fmla="*/ 79 w 215"/>
                  <a:gd name="T21" fmla="*/ 2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5" h="170">
                    <a:moveTo>
                      <a:pt x="79" y="27"/>
                    </a:moveTo>
                    <a:cubicBezTo>
                      <a:pt x="197" y="27"/>
                      <a:pt x="197" y="27"/>
                      <a:pt x="197" y="27"/>
                    </a:cubicBezTo>
                    <a:cubicBezTo>
                      <a:pt x="215" y="0"/>
                      <a:pt x="215" y="0"/>
                      <a:pt x="215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32" y="0"/>
                      <a:pt x="0" y="38"/>
                      <a:pt x="0" y="84"/>
                    </a:cubicBezTo>
                    <a:cubicBezTo>
                      <a:pt x="0" y="131"/>
                      <a:pt x="32" y="170"/>
                      <a:pt x="79" y="170"/>
                    </a:cubicBezTo>
                    <a:cubicBezTo>
                      <a:pt x="194" y="170"/>
                      <a:pt x="194" y="170"/>
                      <a:pt x="194" y="170"/>
                    </a:cubicBezTo>
                    <a:cubicBezTo>
                      <a:pt x="212" y="143"/>
                      <a:pt x="212" y="143"/>
                      <a:pt x="212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48" y="143"/>
                      <a:pt x="29" y="117"/>
                      <a:pt x="29" y="84"/>
                    </a:cubicBezTo>
                    <a:cubicBezTo>
                      <a:pt x="29" y="53"/>
                      <a:pt x="48" y="27"/>
                      <a:pt x="79" y="27"/>
                    </a:cubicBez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11" name="Freeform 254">
                <a:extLst>
                  <a:ext uri="{FF2B5EF4-FFF2-40B4-BE49-F238E27FC236}">
                    <a16:creationId xmlns:a16="http://schemas.microsoft.com/office/drawing/2014/main" id="{587A6722-6A1E-4C64-A2FF-5480225B87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03" y="1792"/>
                <a:ext cx="489" cy="305"/>
              </a:xfrm>
              <a:custGeom>
                <a:avLst/>
                <a:gdLst>
                  <a:gd name="T0" fmla="*/ 199 w 277"/>
                  <a:gd name="T1" fmla="*/ 0 h 170"/>
                  <a:gd name="T2" fmla="*/ 77 w 277"/>
                  <a:gd name="T3" fmla="*/ 0 h 170"/>
                  <a:gd name="T4" fmla="*/ 0 w 277"/>
                  <a:gd name="T5" fmla="*/ 84 h 170"/>
                  <a:gd name="T6" fmla="*/ 77 w 277"/>
                  <a:gd name="T7" fmla="*/ 170 h 170"/>
                  <a:gd name="T8" fmla="*/ 199 w 277"/>
                  <a:gd name="T9" fmla="*/ 170 h 170"/>
                  <a:gd name="T10" fmla="*/ 277 w 277"/>
                  <a:gd name="T11" fmla="*/ 84 h 170"/>
                  <a:gd name="T12" fmla="*/ 199 w 277"/>
                  <a:gd name="T13" fmla="*/ 0 h 170"/>
                  <a:gd name="T14" fmla="*/ 199 w 277"/>
                  <a:gd name="T15" fmla="*/ 143 h 170"/>
                  <a:gd name="T16" fmla="*/ 77 w 277"/>
                  <a:gd name="T17" fmla="*/ 143 h 170"/>
                  <a:gd name="T18" fmla="*/ 29 w 277"/>
                  <a:gd name="T19" fmla="*/ 84 h 170"/>
                  <a:gd name="T20" fmla="*/ 77 w 277"/>
                  <a:gd name="T21" fmla="*/ 27 h 170"/>
                  <a:gd name="T22" fmla="*/ 199 w 277"/>
                  <a:gd name="T23" fmla="*/ 27 h 170"/>
                  <a:gd name="T24" fmla="*/ 249 w 277"/>
                  <a:gd name="T25" fmla="*/ 84 h 170"/>
                  <a:gd name="T26" fmla="*/ 199 w 277"/>
                  <a:gd name="T27" fmla="*/ 143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7" h="170">
                    <a:moveTo>
                      <a:pt x="199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30" y="0"/>
                      <a:pt x="0" y="38"/>
                      <a:pt x="0" y="84"/>
                    </a:cubicBezTo>
                    <a:cubicBezTo>
                      <a:pt x="0" y="131"/>
                      <a:pt x="30" y="170"/>
                      <a:pt x="77" y="170"/>
                    </a:cubicBezTo>
                    <a:cubicBezTo>
                      <a:pt x="199" y="170"/>
                      <a:pt x="199" y="170"/>
                      <a:pt x="199" y="170"/>
                    </a:cubicBezTo>
                    <a:cubicBezTo>
                      <a:pt x="246" y="170"/>
                      <a:pt x="277" y="131"/>
                      <a:pt x="277" y="84"/>
                    </a:cubicBezTo>
                    <a:cubicBezTo>
                      <a:pt x="277" y="38"/>
                      <a:pt x="246" y="0"/>
                      <a:pt x="199" y="0"/>
                    </a:cubicBezTo>
                    <a:close/>
                    <a:moveTo>
                      <a:pt x="199" y="143"/>
                    </a:moveTo>
                    <a:cubicBezTo>
                      <a:pt x="77" y="143"/>
                      <a:pt x="77" y="143"/>
                      <a:pt x="77" y="143"/>
                    </a:cubicBezTo>
                    <a:cubicBezTo>
                      <a:pt x="46" y="143"/>
                      <a:pt x="29" y="117"/>
                      <a:pt x="29" y="84"/>
                    </a:cubicBezTo>
                    <a:cubicBezTo>
                      <a:pt x="29" y="53"/>
                      <a:pt x="46" y="27"/>
                      <a:pt x="77" y="27"/>
                    </a:cubicBezTo>
                    <a:cubicBezTo>
                      <a:pt x="199" y="27"/>
                      <a:pt x="199" y="27"/>
                      <a:pt x="199" y="27"/>
                    </a:cubicBezTo>
                    <a:cubicBezTo>
                      <a:pt x="232" y="27"/>
                      <a:pt x="249" y="53"/>
                      <a:pt x="249" y="84"/>
                    </a:cubicBezTo>
                    <a:cubicBezTo>
                      <a:pt x="249" y="117"/>
                      <a:pt x="232" y="143"/>
                      <a:pt x="199" y="143"/>
                    </a:cubicBez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12" name="Freeform 255">
                <a:extLst>
                  <a:ext uri="{FF2B5EF4-FFF2-40B4-BE49-F238E27FC236}">
                    <a16:creationId xmlns:a16="http://schemas.microsoft.com/office/drawing/2014/main" id="{1E83A87F-4FD4-4D1A-B9F1-3E8553195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6" y="1792"/>
                <a:ext cx="375" cy="305"/>
              </a:xfrm>
              <a:custGeom>
                <a:avLst/>
                <a:gdLst>
                  <a:gd name="T0" fmla="*/ 79 w 212"/>
                  <a:gd name="T1" fmla="*/ 27 h 170"/>
                  <a:gd name="T2" fmla="*/ 196 w 212"/>
                  <a:gd name="T3" fmla="*/ 27 h 170"/>
                  <a:gd name="T4" fmla="*/ 212 w 212"/>
                  <a:gd name="T5" fmla="*/ 0 h 170"/>
                  <a:gd name="T6" fmla="*/ 77 w 212"/>
                  <a:gd name="T7" fmla="*/ 0 h 170"/>
                  <a:gd name="T8" fmla="*/ 0 w 212"/>
                  <a:gd name="T9" fmla="*/ 84 h 170"/>
                  <a:gd name="T10" fmla="*/ 77 w 212"/>
                  <a:gd name="T11" fmla="*/ 170 h 170"/>
                  <a:gd name="T12" fmla="*/ 192 w 212"/>
                  <a:gd name="T13" fmla="*/ 170 h 170"/>
                  <a:gd name="T14" fmla="*/ 211 w 212"/>
                  <a:gd name="T15" fmla="*/ 143 h 170"/>
                  <a:gd name="T16" fmla="*/ 79 w 212"/>
                  <a:gd name="T17" fmla="*/ 143 h 170"/>
                  <a:gd name="T18" fmla="*/ 29 w 212"/>
                  <a:gd name="T19" fmla="*/ 99 h 170"/>
                  <a:gd name="T20" fmla="*/ 176 w 212"/>
                  <a:gd name="T21" fmla="*/ 99 h 170"/>
                  <a:gd name="T22" fmla="*/ 195 w 212"/>
                  <a:gd name="T23" fmla="*/ 70 h 170"/>
                  <a:gd name="T24" fmla="*/ 29 w 212"/>
                  <a:gd name="T25" fmla="*/ 70 h 170"/>
                  <a:gd name="T26" fmla="*/ 79 w 212"/>
                  <a:gd name="T27" fmla="*/ 27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2" h="170">
                    <a:moveTo>
                      <a:pt x="79" y="27"/>
                    </a:moveTo>
                    <a:cubicBezTo>
                      <a:pt x="196" y="27"/>
                      <a:pt x="196" y="27"/>
                      <a:pt x="196" y="27"/>
                    </a:cubicBezTo>
                    <a:cubicBezTo>
                      <a:pt x="212" y="0"/>
                      <a:pt x="212" y="0"/>
                      <a:pt x="212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30" y="0"/>
                      <a:pt x="0" y="38"/>
                      <a:pt x="0" y="84"/>
                    </a:cubicBezTo>
                    <a:cubicBezTo>
                      <a:pt x="0" y="131"/>
                      <a:pt x="30" y="170"/>
                      <a:pt x="77" y="170"/>
                    </a:cubicBezTo>
                    <a:cubicBezTo>
                      <a:pt x="192" y="170"/>
                      <a:pt x="192" y="170"/>
                      <a:pt x="192" y="170"/>
                    </a:cubicBezTo>
                    <a:cubicBezTo>
                      <a:pt x="211" y="143"/>
                      <a:pt x="211" y="143"/>
                      <a:pt x="211" y="143"/>
                    </a:cubicBezTo>
                    <a:cubicBezTo>
                      <a:pt x="79" y="143"/>
                      <a:pt x="79" y="143"/>
                      <a:pt x="79" y="143"/>
                    </a:cubicBezTo>
                    <a:cubicBezTo>
                      <a:pt x="52" y="143"/>
                      <a:pt x="35" y="124"/>
                      <a:pt x="29" y="99"/>
                    </a:cubicBezTo>
                    <a:cubicBezTo>
                      <a:pt x="176" y="99"/>
                      <a:pt x="176" y="99"/>
                      <a:pt x="176" y="99"/>
                    </a:cubicBezTo>
                    <a:cubicBezTo>
                      <a:pt x="195" y="70"/>
                      <a:pt x="195" y="70"/>
                      <a:pt x="195" y="70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35" y="46"/>
                      <a:pt x="52" y="27"/>
                      <a:pt x="79" y="27"/>
                    </a:cubicBez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13" name="Freeform 256">
                <a:extLst>
                  <a:ext uri="{FF2B5EF4-FFF2-40B4-BE49-F238E27FC236}">
                    <a16:creationId xmlns:a16="http://schemas.microsoft.com/office/drawing/2014/main" id="{2D125475-69DF-48AB-8179-44F6FDFCC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4" y="1792"/>
                <a:ext cx="342" cy="305"/>
              </a:xfrm>
              <a:custGeom>
                <a:avLst/>
                <a:gdLst>
                  <a:gd name="T0" fmla="*/ 142 w 194"/>
                  <a:gd name="T1" fmla="*/ 101 h 170"/>
                  <a:gd name="T2" fmla="*/ 192 w 194"/>
                  <a:gd name="T3" fmla="*/ 50 h 170"/>
                  <a:gd name="T4" fmla="*/ 142 w 194"/>
                  <a:gd name="T5" fmla="*/ 0 h 170"/>
                  <a:gd name="T6" fmla="*/ 0 w 194"/>
                  <a:gd name="T7" fmla="*/ 0 h 170"/>
                  <a:gd name="T8" fmla="*/ 0 w 194"/>
                  <a:gd name="T9" fmla="*/ 170 h 170"/>
                  <a:gd name="T10" fmla="*/ 30 w 194"/>
                  <a:gd name="T11" fmla="*/ 170 h 170"/>
                  <a:gd name="T12" fmla="*/ 30 w 194"/>
                  <a:gd name="T13" fmla="*/ 27 h 170"/>
                  <a:gd name="T14" fmla="*/ 142 w 194"/>
                  <a:gd name="T15" fmla="*/ 27 h 170"/>
                  <a:gd name="T16" fmla="*/ 165 w 194"/>
                  <a:gd name="T17" fmla="*/ 50 h 170"/>
                  <a:gd name="T18" fmla="*/ 142 w 194"/>
                  <a:gd name="T19" fmla="*/ 73 h 170"/>
                  <a:gd name="T20" fmla="*/ 52 w 194"/>
                  <a:gd name="T21" fmla="*/ 73 h 170"/>
                  <a:gd name="T22" fmla="*/ 153 w 194"/>
                  <a:gd name="T23" fmla="*/ 170 h 170"/>
                  <a:gd name="T24" fmla="*/ 194 w 194"/>
                  <a:gd name="T25" fmla="*/ 170 h 170"/>
                  <a:gd name="T26" fmla="*/ 122 w 194"/>
                  <a:gd name="T27" fmla="*/ 101 h 170"/>
                  <a:gd name="T28" fmla="*/ 142 w 194"/>
                  <a:gd name="T29" fmla="*/ 101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4" h="170">
                    <a:moveTo>
                      <a:pt x="142" y="101"/>
                    </a:moveTo>
                    <a:cubicBezTo>
                      <a:pt x="171" y="101"/>
                      <a:pt x="192" y="78"/>
                      <a:pt x="192" y="50"/>
                    </a:cubicBezTo>
                    <a:cubicBezTo>
                      <a:pt x="192" y="23"/>
                      <a:pt x="171" y="0"/>
                      <a:pt x="14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0"/>
                      <a:pt x="0" y="170"/>
                      <a:pt x="0" y="170"/>
                    </a:cubicBezTo>
                    <a:cubicBezTo>
                      <a:pt x="30" y="170"/>
                      <a:pt x="30" y="170"/>
                      <a:pt x="30" y="170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142" y="27"/>
                      <a:pt x="142" y="27"/>
                      <a:pt x="142" y="27"/>
                    </a:cubicBezTo>
                    <a:cubicBezTo>
                      <a:pt x="153" y="27"/>
                      <a:pt x="165" y="37"/>
                      <a:pt x="165" y="50"/>
                    </a:cubicBezTo>
                    <a:cubicBezTo>
                      <a:pt x="165" y="63"/>
                      <a:pt x="153" y="73"/>
                      <a:pt x="142" y="73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94" y="170"/>
                      <a:pt x="194" y="170"/>
                      <a:pt x="194" y="170"/>
                    </a:cubicBezTo>
                    <a:cubicBezTo>
                      <a:pt x="122" y="101"/>
                      <a:pt x="122" y="101"/>
                      <a:pt x="122" y="101"/>
                    </a:cubicBezTo>
                    <a:lnTo>
                      <a:pt x="142" y="101"/>
                    </a:ln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14" name="Freeform 257">
                <a:extLst>
                  <a:ext uri="{FF2B5EF4-FFF2-40B4-BE49-F238E27FC236}">
                    <a16:creationId xmlns:a16="http://schemas.microsoft.com/office/drawing/2014/main" id="{77DF1719-B4F6-4145-8921-40792A5C1F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59" y="1788"/>
                <a:ext cx="53" cy="52"/>
              </a:xfrm>
              <a:custGeom>
                <a:avLst/>
                <a:gdLst>
                  <a:gd name="T0" fmla="*/ 14 w 30"/>
                  <a:gd name="T1" fmla="*/ 0 h 29"/>
                  <a:gd name="T2" fmla="*/ 0 w 30"/>
                  <a:gd name="T3" fmla="*/ 15 h 29"/>
                  <a:gd name="T4" fmla="*/ 14 w 30"/>
                  <a:gd name="T5" fmla="*/ 29 h 29"/>
                  <a:gd name="T6" fmla="*/ 30 w 30"/>
                  <a:gd name="T7" fmla="*/ 15 h 29"/>
                  <a:gd name="T8" fmla="*/ 14 w 30"/>
                  <a:gd name="T9" fmla="*/ 0 h 29"/>
                  <a:gd name="T10" fmla="*/ 14 w 30"/>
                  <a:gd name="T11" fmla="*/ 27 h 29"/>
                  <a:gd name="T12" fmla="*/ 3 w 30"/>
                  <a:gd name="T13" fmla="*/ 15 h 29"/>
                  <a:gd name="T14" fmla="*/ 14 w 30"/>
                  <a:gd name="T15" fmla="*/ 2 h 29"/>
                  <a:gd name="T16" fmla="*/ 27 w 30"/>
                  <a:gd name="T17" fmla="*/ 15 h 29"/>
                  <a:gd name="T18" fmla="*/ 14 w 30"/>
                  <a:gd name="T19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9">
                    <a:moveTo>
                      <a:pt x="14" y="0"/>
                    </a:moveTo>
                    <a:cubicBezTo>
                      <a:pt x="7" y="0"/>
                      <a:pt x="0" y="6"/>
                      <a:pt x="0" y="15"/>
                    </a:cubicBezTo>
                    <a:cubicBezTo>
                      <a:pt x="0" y="23"/>
                      <a:pt x="7" y="29"/>
                      <a:pt x="14" y="29"/>
                    </a:cubicBezTo>
                    <a:cubicBezTo>
                      <a:pt x="23" y="29"/>
                      <a:pt x="30" y="23"/>
                      <a:pt x="30" y="15"/>
                    </a:cubicBezTo>
                    <a:cubicBezTo>
                      <a:pt x="30" y="6"/>
                      <a:pt x="23" y="0"/>
                      <a:pt x="14" y="0"/>
                    </a:cubicBezTo>
                    <a:close/>
                    <a:moveTo>
                      <a:pt x="14" y="27"/>
                    </a:moveTo>
                    <a:cubicBezTo>
                      <a:pt x="7" y="27"/>
                      <a:pt x="3" y="22"/>
                      <a:pt x="3" y="15"/>
                    </a:cubicBezTo>
                    <a:cubicBezTo>
                      <a:pt x="3" y="7"/>
                      <a:pt x="7" y="2"/>
                      <a:pt x="14" y="2"/>
                    </a:cubicBezTo>
                    <a:cubicBezTo>
                      <a:pt x="21" y="2"/>
                      <a:pt x="27" y="7"/>
                      <a:pt x="27" y="15"/>
                    </a:cubicBezTo>
                    <a:cubicBezTo>
                      <a:pt x="27" y="22"/>
                      <a:pt x="21" y="27"/>
                      <a:pt x="14" y="27"/>
                    </a:cubicBez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  <p:sp>
            <p:nvSpPr>
              <p:cNvPr id="215" name="Freeform 258">
                <a:extLst>
                  <a:ext uri="{FF2B5EF4-FFF2-40B4-BE49-F238E27FC236}">
                    <a16:creationId xmlns:a16="http://schemas.microsoft.com/office/drawing/2014/main" id="{03AE3157-3A2C-4AA6-8311-8E47A82829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277" y="1799"/>
                <a:ext cx="23" cy="30"/>
              </a:xfrm>
              <a:custGeom>
                <a:avLst/>
                <a:gdLst>
                  <a:gd name="T0" fmla="*/ 7 w 13"/>
                  <a:gd name="T1" fmla="*/ 10 h 17"/>
                  <a:gd name="T2" fmla="*/ 11 w 13"/>
                  <a:gd name="T3" fmla="*/ 6 h 17"/>
                  <a:gd name="T4" fmla="*/ 6 w 13"/>
                  <a:gd name="T5" fmla="*/ 0 h 17"/>
                  <a:gd name="T6" fmla="*/ 0 w 13"/>
                  <a:gd name="T7" fmla="*/ 0 h 17"/>
                  <a:gd name="T8" fmla="*/ 0 w 13"/>
                  <a:gd name="T9" fmla="*/ 17 h 17"/>
                  <a:gd name="T10" fmla="*/ 1 w 13"/>
                  <a:gd name="T11" fmla="*/ 17 h 17"/>
                  <a:gd name="T12" fmla="*/ 1 w 13"/>
                  <a:gd name="T13" fmla="*/ 10 h 17"/>
                  <a:gd name="T14" fmla="*/ 4 w 13"/>
                  <a:gd name="T15" fmla="*/ 10 h 17"/>
                  <a:gd name="T16" fmla="*/ 10 w 13"/>
                  <a:gd name="T17" fmla="*/ 17 h 17"/>
                  <a:gd name="T18" fmla="*/ 13 w 13"/>
                  <a:gd name="T19" fmla="*/ 17 h 17"/>
                  <a:gd name="T20" fmla="*/ 7 w 13"/>
                  <a:gd name="T21" fmla="*/ 10 h 17"/>
                  <a:gd name="T22" fmla="*/ 1 w 13"/>
                  <a:gd name="T23" fmla="*/ 7 h 17"/>
                  <a:gd name="T24" fmla="*/ 1 w 13"/>
                  <a:gd name="T25" fmla="*/ 3 h 17"/>
                  <a:gd name="T26" fmla="*/ 6 w 13"/>
                  <a:gd name="T27" fmla="*/ 3 h 17"/>
                  <a:gd name="T28" fmla="*/ 9 w 13"/>
                  <a:gd name="T29" fmla="*/ 4 h 17"/>
                  <a:gd name="T30" fmla="*/ 4 w 13"/>
                  <a:gd name="T31" fmla="*/ 7 h 17"/>
                  <a:gd name="T32" fmla="*/ 1 w 13"/>
                  <a:gd name="T3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17">
                    <a:moveTo>
                      <a:pt x="7" y="10"/>
                    </a:moveTo>
                    <a:cubicBezTo>
                      <a:pt x="10" y="10"/>
                      <a:pt x="11" y="7"/>
                      <a:pt x="11" y="6"/>
                    </a:cubicBezTo>
                    <a:cubicBezTo>
                      <a:pt x="11" y="1"/>
                      <a:pt x="10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3" y="17"/>
                      <a:pt x="13" y="17"/>
                      <a:pt x="13" y="17"/>
                    </a:cubicBezTo>
                    <a:lnTo>
                      <a:pt x="7" y="10"/>
                    </a:lnTo>
                    <a:close/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9" y="3"/>
                      <a:pt x="9" y="4"/>
                    </a:cubicBezTo>
                    <a:cubicBezTo>
                      <a:pt x="9" y="7"/>
                      <a:pt x="7" y="7"/>
                      <a:pt x="4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D023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400">
                  <a:solidFill>
                    <a:srgbClr val="545659"/>
                  </a:solidFill>
                  <a:latin typeface="+mj-lt"/>
                </a:endParaRPr>
              </a:p>
            </p:txBody>
          </p:sp>
        </p:grpSp>
        <p:pic>
          <p:nvPicPr>
            <p:cNvPr id="195" name="Picture 2" descr="Image result for aws redshift PNG">
              <a:extLst>
                <a:ext uri="{FF2B5EF4-FFF2-40B4-BE49-F238E27FC236}">
                  <a16:creationId xmlns:a16="http://schemas.microsoft.com/office/drawing/2014/main" id="{A22A29A7-F105-48B7-A535-7CE8554A42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719" y="2690886"/>
              <a:ext cx="296668" cy="29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4" descr="Image result for Azure SQL DW">
              <a:extLst>
                <a:ext uri="{FF2B5EF4-FFF2-40B4-BE49-F238E27FC236}">
                  <a16:creationId xmlns:a16="http://schemas.microsoft.com/office/drawing/2014/main" id="{FF910FC9-3DC5-4A9C-AA23-882E8E5F1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627" y="2723561"/>
              <a:ext cx="219019" cy="219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FA0A0567-0739-46B3-978A-E1282AF96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2170" y="2750682"/>
              <a:ext cx="290144" cy="193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altLang="en-US" sz="700" dirty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Azure</a:t>
              </a:r>
              <a:br>
                <a:rPr lang="en-US" altLang="en-US" sz="700" dirty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</a:br>
              <a:r>
                <a:rPr lang="en-US" altLang="en-US" sz="700" dirty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SQL DW</a:t>
              </a: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098B7D07-3DA7-4570-9FFB-EA35765D6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3051" y="2747555"/>
              <a:ext cx="296556" cy="193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  <a:defRPr/>
              </a:pPr>
              <a:r>
                <a:rPr lang="en-US" altLang="en-US" sz="700" dirty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Amazon</a:t>
              </a:r>
              <a:br>
                <a:rPr lang="en-US" altLang="en-US" sz="700" dirty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</a:br>
              <a:r>
                <a:rPr lang="en-US" altLang="en-US" sz="700" dirty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Redshift</a:t>
              </a:r>
            </a:p>
          </p:txBody>
        </p:sp>
        <p:pic>
          <p:nvPicPr>
            <p:cNvPr id="228" name="Picture 6" descr="Image result for google big query transparent logo">
              <a:extLst>
                <a:ext uri="{FF2B5EF4-FFF2-40B4-BE49-F238E27FC236}">
                  <a16:creationId xmlns:a16="http://schemas.microsoft.com/office/drawing/2014/main" id="{F5266942-325D-4559-8E38-7EB81AEE68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474" y="3115512"/>
              <a:ext cx="840248" cy="357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6" descr="Image result for sql server">
              <a:extLst>
                <a:ext uri="{FF2B5EF4-FFF2-40B4-BE49-F238E27FC236}">
                  <a16:creationId xmlns:a16="http://schemas.microsoft.com/office/drawing/2014/main" id="{C39526D2-F6CD-4440-B4FE-5419EBEDF0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01" t="25469" r="14123" b="25326"/>
            <a:stretch/>
          </p:blipFill>
          <p:spPr bwMode="auto">
            <a:xfrm>
              <a:off x="8018725" y="3150552"/>
              <a:ext cx="778218" cy="265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954574C-8095-4735-BEC9-CD72744947BE}"/>
              </a:ext>
            </a:extLst>
          </p:cNvPr>
          <p:cNvGrpSpPr/>
          <p:nvPr/>
        </p:nvGrpSpPr>
        <p:grpSpPr>
          <a:xfrm>
            <a:off x="6099942" y="4644333"/>
            <a:ext cx="2819823" cy="2057091"/>
            <a:chOff x="5768224" y="4457747"/>
            <a:chExt cx="2819822" cy="1965141"/>
          </a:xfrm>
        </p:grpSpPr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7DE833AA-66CD-42AB-AA36-D826A680DCBC}"/>
                </a:ext>
              </a:extLst>
            </p:cNvPr>
            <p:cNvSpPr/>
            <p:nvPr/>
          </p:nvSpPr>
          <p:spPr>
            <a:xfrm>
              <a:off x="5768224" y="4457747"/>
              <a:ext cx="2812956" cy="1965141"/>
            </a:xfrm>
            <a:prstGeom prst="rect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sp>
          <p:nvSpPr>
            <p:cNvPr id="300" name="TextBox 299">
              <a:extLst>
                <a:ext uri="{FF2B5EF4-FFF2-40B4-BE49-F238E27FC236}">
                  <a16:creationId xmlns:a16="http://schemas.microsoft.com/office/drawing/2014/main" id="{27DC71F4-8584-4FD0-8C5A-2D515CB56AE3}"/>
                </a:ext>
              </a:extLst>
            </p:cNvPr>
            <p:cNvSpPr txBox="1"/>
            <p:nvPr/>
          </p:nvSpPr>
          <p:spPr>
            <a:xfrm>
              <a:off x="5775091" y="4478514"/>
              <a:ext cx="2812955" cy="249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Managed Data Lake Creation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7F528B-F981-4E4E-8790-B5C1B7C12971}"/>
              </a:ext>
            </a:extLst>
          </p:cNvPr>
          <p:cNvGrpSpPr/>
          <p:nvPr/>
        </p:nvGrpSpPr>
        <p:grpSpPr>
          <a:xfrm>
            <a:off x="1752485" y="2118480"/>
            <a:ext cx="1124899" cy="2914619"/>
            <a:chOff x="1719665" y="2142577"/>
            <a:chExt cx="1124899" cy="2914618"/>
          </a:xfrm>
          <a:solidFill>
            <a:srgbClr val="0054A6"/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50DBFC9-C673-491A-999A-24DF93CCE93D}"/>
                </a:ext>
              </a:extLst>
            </p:cNvPr>
            <p:cNvSpPr/>
            <p:nvPr/>
          </p:nvSpPr>
          <p:spPr>
            <a:xfrm>
              <a:off x="1719665" y="2142577"/>
              <a:ext cx="1124899" cy="2914618"/>
            </a:xfrm>
            <a:prstGeom prst="rect">
              <a:avLst/>
            </a:prstGeom>
            <a:grpFill/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D6B5C404-3429-45F8-A335-D57E985CB033}"/>
                </a:ext>
              </a:extLst>
            </p:cNvPr>
            <p:cNvSpPr txBox="1"/>
            <p:nvPr/>
          </p:nvSpPr>
          <p:spPr>
            <a:xfrm>
              <a:off x="1744677" y="3480707"/>
              <a:ext cx="1078974" cy="2862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rgbClr val="FFFFFF"/>
                  </a:solidFill>
                  <a:latin typeface="+mj-lt"/>
                </a:rPr>
                <a:t>Generate</a:t>
              </a:r>
            </a:p>
          </p:txBody>
        </p:sp>
        <p:grpSp>
          <p:nvGrpSpPr>
            <p:cNvPr id="98" name="Graphic 96">
              <a:extLst>
                <a:ext uri="{FF2B5EF4-FFF2-40B4-BE49-F238E27FC236}">
                  <a16:creationId xmlns:a16="http://schemas.microsoft.com/office/drawing/2014/main" id="{D3E74693-EF5B-44AF-B473-A92DBC348D47}"/>
                </a:ext>
              </a:extLst>
            </p:cNvPr>
            <p:cNvGrpSpPr/>
            <p:nvPr/>
          </p:nvGrpSpPr>
          <p:grpSpPr>
            <a:xfrm>
              <a:off x="1980655" y="2718963"/>
              <a:ext cx="603576" cy="383522"/>
              <a:chOff x="1980652" y="2646781"/>
              <a:chExt cx="599707" cy="381064"/>
            </a:xfrm>
            <a:grpFill/>
          </p:grpSpPr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0709755-F63D-4000-9588-6820E398F8F5}"/>
                  </a:ext>
                </a:extLst>
              </p:cNvPr>
              <p:cNvSpPr/>
              <p:nvPr/>
            </p:nvSpPr>
            <p:spPr>
              <a:xfrm>
                <a:off x="1986898" y="2653027"/>
                <a:ext cx="587150" cy="76462"/>
              </a:xfrm>
              <a:custGeom>
                <a:avLst/>
                <a:gdLst>
                  <a:gd name="connsiteX0" fmla="*/ 587151 w 587150"/>
                  <a:gd name="connsiteY0" fmla="*/ 27674 h 76462"/>
                  <a:gd name="connsiteX1" fmla="*/ 499881 w 587150"/>
                  <a:gd name="connsiteY1" fmla="*/ 0 h 76462"/>
                  <a:gd name="connsiteX2" fmla="*/ 395744 w 587150"/>
                  <a:gd name="connsiteY2" fmla="*/ 38106 h 76462"/>
                  <a:gd name="connsiteX3" fmla="*/ 292794 w 587150"/>
                  <a:gd name="connsiteY3" fmla="*/ 76463 h 76462"/>
                  <a:gd name="connsiteX4" fmla="*/ 189470 w 587150"/>
                  <a:gd name="connsiteY4" fmla="*/ 37857 h 76462"/>
                  <a:gd name="connsiteX5" fmla="*/ 85708 w 587150"/>
                  <a:gd name="connsiteY5" fmla="*/ 0 h 76462"/>
                  <a:gd name="connsiteX6" fmla="*/ 0 w 587150"/>
                  <a:gd name="connsiteY6" fmla="*/ 27674 h 76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7150" h="76462">
                    <a:moveTo>
                      <a:pt x="587151" y="27674"/>
                    </a:moveTo>
                    <a:cubicBezTo>
                      <a:pt x="565536" y="14306"/>
                      <a:pt x="531428" y="0"/>
                      <a:pt x="499881" y="0"/>
                    </a:cubicBezTo>
                    <a:cubicBezTo>
                      <a:pt x="449655" y="0"/>
                      <a:pt x="397868" y="36545"/>
                      <a:pt x="395744" y="38106"/>
                    </a:cubicBezTo>
                    <a:cubicBezTo>
                      <a:pt x="395619" y="38231"/>
                      <a:pt x="344144" y="76463"/>
                      <a:pt x="292794" y="76463"/>
                    </a:cubicBezTo>
                    <a:cubicBezTo>
                      <a:pt x="243131" y="76463"/>
                      <a:pt x="190032" y="38231"/>
                      <a:pt x="189470" y="37857"/>
                    </a:cubicBezTo>
                    <a:cubicBezTo>
                      <a:pt x="187658" y="36545"/>
                      <a:pt x="135871" y="0"/>
                      <a:pt x="85708" y="0"/>
                    </a:cubicBezTo>
                    <a:cubicBezTo>
                      <a:pt x="55161" y="0"/>
                      <a:pt x="21365" y="14306"/>
                      <a:pt x="0" y="27674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sz="240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32C578-F47A-4ED8-9C23-97AD5C09D343}"/>
                  </a:ext>
                </a:extLst>
              </p:cNvPr>
              <p:cNvSpPr/>
              <p:nvPr/>
            </p:nvSpPr>
            <p:spPr>
              <a:xfrm>
                <a:off x="1986836" y="2797832"/>
                <a:ext cx="587213" cy="76462"/>
              </a:xfrm>
              <a:custGeom>
                <a:avLst/>
                <a:gdLst>
                  <a:gd name="connsiteX0" fmla="*/ 587213 w 587213"/>
                  <a:gd name="connsiteY0" fmla="*/ 27674 h 76462"/>
                  <a:gd name="connsiteX1" fmla="*/ 499881 w 587213"/>
                  <a:gd name="connsiteY1" fmla="*/ 0 h 76462"/>
                  <a:gd name="connsiteX2" fmla="*/ 395744 w 587213"/>
                  <a:gd name="connsiteY2" fmla="*/ 38106 h 76462"/>
                  <a:gd name="connsiteX3" fmla="*/ 292794 w 587213"/>
                  <a:gd name="connsiteY3" fmla="*/ 76463 h 76462"/>
                  <a:gd name="connsiteX4" fmla="*/ 189470 w 587213"/>
                  <a:gd name="connsiteY4" fmla="*/ 37857 h 76462"/>
                  <a:gd name="connsiteX5" fmla="*/ 85708 w 587213"/>
                  <a:gd name="connsiteY5" fmla="*/ 0 h 76462"/>
                  <a:gd name="connsiteX6" fmla="*/ 0 w 587213"/>
                  <a:gd name="connsiteY6" fmla="*/ 27674 h 76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7213" h="76462">
                    <a:moveTo>
                      <a:pt x="587213" y="27674"/>
                    </a:moveTo>
                    <a:cubicBezTo>
                      <a:pt x="565599" y="14306"/>
                      <a:pt x="531490" y="0"/>
                      <a:pt x="499881" y="0"/>
                    </a:cubicBezTo>
                    <a:cubicBezTo>
                      <a:pt x="449655" y="0"/>
                      <a:pt x="397868" y="36545"/>
                      <a:pt x="395744" y="38106"/>
                    </a:cubicBezTo>
                    <a:cubicBezTo>
                      <a:pt x="395619" y="38231"/>
                      <a:pt x="344144" y="76463"/>
                      <a:pt x="292794" y="76463"/>
                    </a:cubicBezTo>
                    <a:cubicBezTo>
                      <a:pt x="243131" y="76463"/>
                      <a:pt x="190032" y="38231"/>
                      <a:pt x="189470" y="37857"/>
                    </a:cubicBezTo>
                    <a:cubicBezTo>
                      <a:pt x="187658" y="36607"/>
                      <a:pt x="135871" y="0"/>
                      <a:pt x="85708" y="0"/>
                    </a:cubicBezTo>
                    <a:cubicBezTo>
                      <a:pt x="55161" y="0"/>
                      <a:pt x="21427" y="14306"/>
                      <a:pt x="0" y="27674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sz="2400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6167FE4E-CAA3-43B8-80FF-DA2CD841A30F}"/>
                  </a:ext>
                </a:extLst>
              </p:cNvPr>
              <p:cNvSpPr/>
              <p:nvPr/>
            </p:nvSpPr>
            <p:spPr>
              <a:xfrm>
                <a:off x="1986836" y="2942636"/>
                <a:ext cx="587213" cy="76462"/>
              </a:xfrm>
              <a:custGeom>
                <a:avLst/>
                <a:gdLst>
                  <a:gd name="connsiteX0" fmla="*/ 587213 w 587213"/>
                  <a:gd name="connsiteY0" fmla="*/ 27674 h 76462"/>
                  <a:gd name="connsiteX1" fmla="*/ 499881 w 587213"/>
                  <a:gd name="connsiteY1" fmla="*/ 0 h 76462"/>
                  <a:gd name="connsiteX2" fmla="*/ 395744 w 587213"/>
                  <a:gd name="connsiteY2" fmla="*/ 38106 h 76462"/>
                  <a:gd name="connsiteX3" fmla="*/ 292794 w 587213"/>
                  <a:gd name="connsiteY3" fmla="*/ 76463 h 76462"/>
                  <a:gd name="connsiteX4" fmla="*/ 189470 w 587213"/>
                  <a:gd name="connsiteY4" fmla="*/ 37857 h 76462"/>
                  <a:gd name="connsiteX5" fmla="*/ 85708 w 587213"/>
                  <a:gd name="connsiteY5" fmla="*/ 0 h 76462"/>
                  <a:gd name="connsiteX6" fmla="*/ 0 w 587213"/>
                  <a:gd name="connsiteY6" fmla="*/ 27674 h 76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7213" h="76462">
                    <a:moveTo>
                      <a:pt x="587213" y="27674"/>
                    </a:moveTo>
                    <a:cubicBezTo>
                      <a:pt x="565599" y="14306"/>
                      <a:pt x="531490" y="0"/>
                      <a:pt x="499881" y="0"/>
                    </a:cubicBezTo>
                    <a:cubicBezTo>
                      <a:pt x="449655" y="0"/>
                      <a:pt x="397868" y="36545"/>
                      <a:pt x="395744" y="38106"/>
                    </a:cubicBezTo>
                    <a:cubicBezTo>
                      <a:pt x="395619" y="38231"/>
                      <a:pt x="344144" y="76463"/>
                      <a:pt x="292794" y="76463"/>
                    </a:cubicBezTo>
                    <a:cubicBezTo>
                      <a:pt x="243131" y="76463"/>
                      <a:pt x="190032" y="38231"/>
                      <a:pt x="189470" y="37857"/>
                    </a:cubicBezTo>
                    <a:cubicBezTo>
                      <a:pt x="187658" y="36607"/>
                      <a:pt x="135871" y="0"/>
                      <a:pt x="85708" y="0"/>
                    </a:cubicBezTo>
                    <a:cubicBezTo>
                      <a:pt x="55161" y="0"/>
                      <a:pt x="21427" y="14306"/>
                      <a:pt x="0" y="27674"/>
                    </a:cubicBezTo>
                  </a:path>
                </a:pathLst>
              </a:custGeom>
              <a:grpFill/>
              <a:ln w="12700" cap="rnd">
                <a:solidFill>
                  <a:schemeClr val="bg1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GB" sz="2400"/>
              </a:p>
            </p:txBody>
          </p:sp>
        </p:grp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id="{90CC5111-03D4-44E8-B0F5-3BC5976D5365}"/>
                </a:ext>
              </a:extLst>
            </p:cNvPr>
            <p:cNvSpPr txBox="1"/>
            <p:nvPr/>
          </p:nvSpPr>
          <p:spPr>
            <a:xfrm>
              <a:off x="1744677" y="3929201"/>
              <a:ext cx="1053484" cy="42575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9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Change Data Streams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5DE599-E2C1-4BE2-A7BC-5E5047E3AB00}"/>
              </a:ext>
            </a:extLst>
          </p:cNvPr>
          <p:cNvGrpSpPr/>
          <p:nvPr/>
        </p:nvGrpSpPr>
        <p:grpSpPr>
          <a:xfrm>
            <a:off x="2868269" y="2118480"/>
            <a:ext cx="1072353" cy="2914619"/>
            <a:chOff x="2835446" y="2142577"/>
            <a:chExt cx="1072353" cy="2914618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DAE8C2B5-7056-4909-99AF-28944435545B}"/>
                </a:ext>
              </a:extLst>
            </p:cNvPr>
            <p:cNvSpPr/>
            <p:nvPr/>
          </p:nvSpPr>
          <p:spPr>
            <a:xfrm>
              <a:off x="2835446" y="2142577"/>
              <a:ext cx="1072353" cy="2914618"/>
            </a:xfrm>
            <a:prstGeom prst="rect">
              <a:avLst/>
            </a:prstGeom>
            <a:solidFill>
              <a:srgbClr val="0054A6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7E661CF-2DAF-41D3-94CC-D970C9944EAD}"/>
                </a:ext>
              </a:extLst>
            </p:cNvPr>
            <p:cNvSpPr txBox="1"/>
            <p:nvPr/>
          </p:nvSpPr>
          <p:spPr>
            <a:xfrm>
              <a:off x="2836521" y="3480707"/>
              <a:ext cx="1060601" cy="28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rgbClr val="FFFFFF"/>
                  </a:solidFill>
                  <a:latin typeface="+mj-lt"/>
                </a:rPr>
                <a:t>Deliver</a:t>
              </a:r>
            </a:p>
          </p:txBody>
        </p:sp>
        <p:pic>
          <p:nvPicPr>
            <p:cNvPr id="103" name="Graphic 102">
              <a:extLst>
                <a:ext uri="{FF2B5EF4-FFF2-40B4-BE49-F238E27FC236}">
                  <a16:creationId xmlns:a16="http://schemas.microsoft.com/office/drawing/2014/main" id="{FB73D18E-EF95-4741-9D91-99C1A817B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95373" y="2570296"/>
              <a:ext cx="956746" cy="635646"/>
            </a:xfrm>
            <a:prstGeom prst="rect">
              <a:avLst/>
            </a:prstGeom>
          </p:spPr>
        </p:pic>
        <p:sp>
          <p:nvSpPr>
            <p:cNvPr id="395" name="TextBox 394">
              <a:extLst>
                <a:ext uri="{FF2B5EF4-FFF2-40B4-BE49-F238E27FC236}">
                  <a16:creationId xmlns:a16="http://schemas.microsoft.com/office/drawing/2014/main" id="{146E7269-C35C-407F-B9D4-BC931D6F31D2}"/>
                </a:ext>
              </a:extLst>
            </p:cNvPr>
            <p:cNvSpPr txBox="1"/>
            <p:nvPr/>
          </p:nvSpPr>
          <p:spPr>
            <a:xfrm>
              <a:off x="2840117" y="3932021"/>
              <a:ext cx="1044841" cy="252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9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To Clouds, Lakes…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41033D-6A59-44C2-8EEB-8A7EBA77F165}"/>
              </a:ext>
            </a:extLst>
          </p:cNvPr>
          <p:cNvGrpSpPr/>
          <p:nvPr/>
        </p:nvGrpSpPr>
        <p:grpSpPr>
          <a:xfrm>
            <a:off x="3937607" y="2118480"/>
            <a:ext cx="1081047" cy="2916045"/>
            <a:chOff x="3904786" y="2142576"/>
            <a:chExt cx="1081046" cy="2916045"/>
          </a:xfrm>
          <a:solidFill>
            <a:srgbClr val="0054A6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0E2F95F8-4BDA-40A6-A2CA-6725818FDB3E}"/>
                </a:ext>
              </a:extLst>
            </p:cNvPr>
            <p:cNvSpPr/>
            <p:nvPr/>
          </p:nvSpPr>
          <p:spPr>
            <a:xfrm>
              <a:off x="3908058" y="2142576"/>
              <a:ext cx="1077774" cy="2916045"/>
            </a:xfrm>
            <a:prstGeom prst="rect">
              <a:avLst/>
            </a:prstGeom>
            <a:grpFill/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0903AC0B-55A7-4E2B-ACD7-79754829122C}"/>
                </a:ext>
              </a:extLst>
            </p:cNvPr>
            <p:cNvSpPr txBox="1"/>
            <p:nvPr/>
          </p:nvSpPr>
          <p:spPr>
            <a:xfrm>
              <a:off x="3904786" y="3480707"/>
              <a:ext cx="1075853" cy="4801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rgbClr val="FFFFFF"/>
                  </a:solidFill>
                  <a:latin typeface="+mj-lt"/>
                </a:rPr>
                <a:t>Refine &amp; Merge</a:t>
              </a:r>
            </a:p>
          </p:txBody>
        </p:sp>
        <p:pic>
          <p:nvPicPr>
            <p:cNvPr id="1025" name="Graphic 1024">
              <a:extLst>
                <a:ext uri="{FF2B5EF4-FFF2-40B4-BE49-F238E27FC236}">
                  <a16:creationId xmlns:a16="http://schemas.microsoft.com/office/drawing/2014/main" id="{77AF495D-022C-4CFE-9270-4FBD2A78F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85153" y="2530069"/>
              <a:ext cx="739789" cy="739789"/>
            </a:xfrm>
            <a:prstGeom prst="rect">
              <a:avLst/>
            </a:prstGeom>
          </p:spPr>
        </p:pic>
        <p:sp>
          <p:nvSpPr>
            <p:cNvPr id="396" name="TextBox 395">
              <a:extLst>
                <a:ext uri="{FF2B5EF4-FFF2-40B4-BE49-F238E27FC236}">
                  <a16:creationId xmlns:a16="http://schemas.microsoft.com/office/drawing/2014/main" id="{4AB7C68E-8F20-4D7E-91FB-8A019D6AA7EA}"/>
                </a:ext>
              </a:extLst>
            </p:cNvPr>
            <p:cNvSpPr txBox="1"/>
            <p:nvPr/>
          </p:nvSpPr>
          <p:spPr>
            <a:xfrm>
              <a:off x="3925803" y="3932782"/>
              <a:ext cx="1054835" cy="59888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9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For Analytics, AI/ML, Data Science…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B32F490-70F9-4FBB-8FD6-D821920274FB}"/>
              </a:ext>
            </a:extLst>
          </p:cNvPr>
          <p:cNvGrpSpPr/>
          <p:nvPr/>
        </p:nvGrpSpPr>
        <p:grpSpPr>
          <a:xfrm>
            <a:off x="9843224" y="3935727"/>
            <a:ext cx="1932069" cy="1266703"/>
            <a:chOff x="10531745" y="2887842"/>
            <a:chExt cx="1932069" cy="1582255"/>
          </a:xfrm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5313D5BF-2D92-416A-BB98-12BA8A77F8E6}"/>
                </a:ext>
              </a:extLst>
            </p:cNvPr>
            <p:cNvSpPr/>
            <p:nvPr/>
          </p:nvSpPr>
          <p:spPr>
            <a:xfrm>
              <a:off x="10531745" y="2887842"/>
              <a:ext cx="1932069" cy="15822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sp>
          <p:nvSpPr>
            <p:cNvPr id="335" name="TextBox 334">
              <a:extLst>
                <a:ext uri="{FF2B5EF4-FFF2-40B4-BE49-F238E27FC236}">
                  <a16:creationId xmlns:a16="http://schemas.microsoft.com/office/drawing/2014/main" id="{47062355-F4EB-470E-AF9C-694576269D70}"/>
                </a:ext>
              </a:extLst>
            </p:cNvPr>
            <p:cNvSpPr txBox="1"/>
            <p:nvPr/>
          </p:nvSpPr>
          <p:spPr>
            <a:xfrm>
              <a:off x="10572014" y="3513957"/>
              <a:ext cx="900057" cy="33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1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AI/ML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9C5522-97DB-4211-80F3-59898CB92CD7}"/>
              </a:ext>
            </a:extLst>
          </p:cNvPr>
          <p:cNvGrpSpPr/>
          <p:nvPr/>
        </p:nvGrpSpPr>
        <p:grpSpPr>
          <a:xfrm>
            <a:off x="9843392" y="2525827"/>
            <a:ext cx="1932069" cy="1266703"/>
            <a:chOff x="10531913" y="1126718"/>
            <a:chExt cx="1932069" cy="1582256"/>
          </a:xfrm>
        </p:grpSpPr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FEB88741-2A87-4A91-AB5D-626CADE83455}"/>
                </a:ext>
              </a:extLst>
            </p:cNvPr>
            <p:cNvSpPr/>
            <p:nvPr/>
          </p:nvSpPr>
          <p:spPr>
            <a:xfrm>
              <a:off x="10531913" y="1126718"/>
              <a:ext cx="1932069" cy="15822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sp>
          <p:nvSpPr>
            <p:cNvPr id="334" name="TextBox 333">
              <a:extLst>
                <a:ext uri="{FF2B5EF4-FFF2-40B4-BE49-F238E27FC236}">
                  <a16:creationId xmlns:a16="http://schemas.microsoft.com/office/drawing/2014/main" id="{DA9E8817-033E-438D-A421-821FB617AA3C}"/>
                </a:ext>
              </a:extLst>
            </p:cNvPr>
            <p:cNvSpPr txBox="1"/>
            <p:nvPr/>
          </p:nvSpPr>
          <p:spPr>
            <a:xfrm>
              <a:off x="10584548" y="1744844"/>
              <a:ext cx="899964" cy="336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1" b="1" dirty="0">
                  <a:solidFill>
                    <a:schemeClr val="bg1"/>
                  </a:solidFill>
                  <a:latin typeface="+mj-lt"/>
                </a:rPr>
                <a:t>Analytics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E5BDE90-82EE-400F-894A-6A3924199876}"/>
              </a:ext>
            </a:extLst>
          </p:cNvPr>
          <p:cNvGrpSpPr/>
          <p:nvPr/>
        </p:nvGrpSpPr>
        <p:grpSpPr>
          <a:xfrm>
            <a:off x="9834972" y="5378703"/>
            <a:ext cx="1946781" cy="1266703"/>
            <a:chOff x="10523493" y="4635899"/>
            <a:chExt cx="1946781" cy="1582255"/>
          </a:xfrm>
        </p:grpSpPr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B76230A7-9B95-47DF-8F11-3122E114F7A2}"/>
                </a:ext>
              </a:extLst>
            </p:cNvPr>
            <p:cNvSpPr/>
            <p:nvPr/>
          </p:nvSpPr>
          <p:spPr>
            <a:xfrm>
              <a:off x="10523493" y="4635899"/>
              <a:ext cx="1946781" cy="15822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sp>
          <p:nvSpPr>
            <p:cNvPr id="336" name="TextBox 335">
              <a:extLst>
                <a:ext uri="{FF2B5EF4-FFF2-40B4-BE49-F238E27FC236}">
                  <a16:creationId xmlns:a16="http://schemas.microsoft.com/office/drawing/2014/main" id="{C6FF3BC0-390B-4414-B852-4F2E06E199D2}"/>
                </a:ext>
              </a:extLst>
            </p:cNvPr>
            <p:cNvSpPr txBox="1"/>
            <p:nvPr/>
          </p:nvSpPr>
          <p:spPr>
            <a:xfrm>
              <a:off x="10548201" y="5145416"/>
              <a:ext cx="911431" cy="557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1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</a:t>
              </a:r>
              <a:br>
                <a:rPr lang="en-US" sz="1151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51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Science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7C33F6E-71CA-41E2-9E49-0102B0CDE8D4}"/>
              </a:ext>
            </a:extLst>
          </p:cNvPr>
          <p:cNvGrpSpPr/>
          <p:nvPr/>
        </p:nvGrpSpPr>
        <p:grpSpPr>
          <a:xfrm>
            <a:off x="5213733" y="3262866"/>
            <a:ext cx="804867" cy="683453"/>
            <a:chOff x="5070338" y="3367008"/>
            <a:chExt cx="804866" cy="683451"/>
          </a:xfrm>
        </p:grpSpPr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00BE0A4D-58D3-4A20-B4DB-DA9D35182250}"/>
                </a:ext>
              </a:extLst>
            </p:cNvPr>
            <p:cNvSpPr txBox="1"/>
            <p:nvPr/>
          </p:nvSpPr>
          <p:spPr>
            <a:xfrm>
              <a:off x="5070338" y="3764228"/>
              <a:ext cx="804866" cy="286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chemeClr val="accent5"/>
                  </a:solidFill>
                  <a:latin typeface="+mj-lt"/>
                </a:rPr>
                <a:t>Model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0E3A560-4E32-40E6-867B-F9FF730D3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50070" y="3367008"/>
              <a:ext cx="400050" cy="3429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B06C641-ED28-41F3-9613-BDBA68F98C90}"/>
              </a:ext>
            </a:extLst>
          </p:cNvPr>
          <p:cNvGrpSpPr/>
          <p:nvPr/>
        </p:nvGrpSpPr>
        <p:grpSpPr>
          <a:xfrm>
            <a:off x="5076825" y="1586574"/>
            <a:ext cx="930739" cy="690509"/>
            <a:chOff x="5031357" y="1699451"/>
            <a:chExt cx="832814" cy="690507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4DF1978-505B-49A2-92B9-4B1A77FC1570}"/>
                </a:ext>
              </a:extLst>
            </p:cNvPr>
            <p:cNvSpPr txBox="1"/>
            <p:nvPr/>
          </p:nvSpPr>
          <p:spPr>
            <a:xfrm>
              <a:off x="5031357" y="2103727"/>
              <a:ext cx="832814" cy="286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chemeClr val="accent5"/>
                  </a:solidFill>
                  <a:latin typeface="+mj-lt"/>
                </a:rPr>
                <a:t>Commit</a:t>
              </a:r>
            </a:p>
          </p:txBody>
        </p:sp>
        <p:pic>
          <p:nvPicPr>
            <p:cNvPr id="245" name="Graphic 244">
              <a:extLst>
                <a:ext uri="{FF2B5EF4-FFF2-40B4-BE49-F238E27FC236}">
                  <a16:creationId xmlns:a16="http://schemas.microsoft.com/office/drawing/2014/main" id="{B6AA4861-4FE8-461B-A41A-7AA89352F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40810" y="1699451"/>
              <a:ext cx="400050" cy="3429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A5BA698-AEDE-4F71-B623-1708172718FD}"/>
              </a:ext>
            </a:extLst>
          </p:cNvPr>
          <p:cNvGrpSpPr/>
          <p:nvPr/>
        </p:nvGrpSpPr>
        <p:grpSpPr>
          <a:xfrm>
            <a:off x="5150598" y="4987514"/>
            <a:ext cx="996593" cy="683156"/>
            <a:chOff x="5007204" y="4987076"/>
            <a:chExt cx="996594" cy="683157"/>
          </a:xfrm>
        </p:grpSpPr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856B57F6-C454-45E8-9267-FBD88A7DFA97}"/>
                </a:ext>
              </a:extLst>
            </p:cNvPr>
            <p:cNvSpPr txBox="1"/>
            <p:nvPr/>
          </p:nvSpPr>
          <p:spPr>
            <a:xfrm>
              <a:off x="5007204" y="5346558"/>
              <a:ext cx="996594" cy="3236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600" b="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sz="1400" b="1" dirty="0">
                  <a:solidFill>
                    <a:schemeClr val="accent5"/>
                  </a:solidFill>
                  <a:latin typeface="+mj-lt"/>
                </a:rPr>
                <a:t>Conform</a:t>
              </a:r>
            </a:p>
          </p:txBody>
        </p:sp>
        <p:pic>
          <p:nvPicPr>
            <p:cNvPr id="246" name="Graphic 245">
              <a:extLst>
                <a:ext uri="{FF2B5EF4-FFF2-40B4-BE49-F238E27FC236}">
                  <a16:creationId xmlns:a16="http://schemas.microsoft.com/office/drawing/2014/main" id="{30554D67-1647-48AA-8A68-E5C4D68BF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255472" y="4987076"/>
              <a:ext cx="400050" cy="342900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DF551F-64FD-47BC-ACC9-7EB07ACE6C9F}"/>
              </a:ext>
            </a:extLst>
          </p:cNvPr>
          <p:cNvGrpSpPr/>
          <p:nvPr/>
        </p:nvGrpSpPr>
        <p:grpSpPr>
          <a:xfrm>
            <a:off x="10850856" y="3972863"/>
            <a:ext cx="876505" cy="1195055"/>
            <a:chOff x="10963244" y="3684683"/>
            <a:chExt cx="876505" cy="1195055"/>
          </a:xfrm>
        </p:grpSpPr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67EC1E4F-AD84-4B72-876B-2131C23D64C0}"/>
                </a:ext>
              </a:extLst>
            </p:cNvPr>
            <p:cNvSpPr/>
            <p:nvPr/>
          </p:nvSpPr>
          <p:spPr>
            <a:xfrm>
              <a:off x="10968143" y="4096953"/>
              <a:ext cx="871606" cy="374307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D8656800-A8EF-4887-9ED6-037F6273DA40}"/>
                </a:ext>
              </a:extLst>
            </p:cNvPr>
            <p:cNvSpPr/>
            <p:nvPr/>
          </p:nvSpPr>
          <p:spPr>
            <a:xfrm>
              <a:off x="10968143" y="4505431"/>
              <a:ext cx="871606" cy="374307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FCCBB8D3-EEE4-4B09-9AC8-88522269F28F}"/>
                </a:ext>
              </a:extLst>
            </p:cNvPr>
            <p:cNvSpPr/>
            <p:nvPr/>
          </p:nvSpPr>
          <p:spPr>
            <a:xfrm>
              <a:off x="10963244" y="3684683"/>
              <a:ext cx="871606" cy="374307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276" name="Picture 275">
              <a:extLst>
                <a:ext uri="{FF2B5EF4-FFF2-40B4-BE49-F238E27FC236}">
                  <a16:creationId xmlns:a16="http://schemas.microsoft.com/office/drawing/2014/main" id="{133753CF-47EA-4EEC-A988-AE029C0A8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58290" y="4541627"/>
              <a:ext cx="304033" cy="304033"/>
            </a:xfrm>
            <a:prstGeom prst="rect">
              <a:avLst/>
            </a:prstGeom>
          </p:spPr>
        </p:pic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D182C5F9-CDF3-4AB8-8BBE-225E1597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48647" y="4128413"/>
              <a:ext cx="309014" cy="309014"/>
            </a:xfrm>
            <a:prstGeom prst="rect">
              <a:avLst/>
            </a:prstGeom>
          </p:spPr>
        </p:pic>
        <p:pic>
          <p:nvPicPr>
            <p:cNvPr id="1034" name="Picture 10" descr="Image result for tensorflow logo">
              <a:extLst>
                <a:ext uri="{FF2B5EF4-FFF2-40B4-BE49-F238E27FC236}">
                  <a16:creationId xmlns:a16="http://schemas.microsoft.com/office/drawing/2014/main" id="{3B0157C3-902B-4906-99A4-6BDC261088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877" t="11008" r="11958" b="17053"/>
            <a:stretch/>
          </p:blipFill>
          <p:spPr bwMode="auto">
            <a:xfrm>
              <a:off x="11193635" y="3720535"/>
              <a:ext cx="487934" cy="288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CB425B6-7312-4932-9869-5FE0B85E8BAC}"/>
              </a:ext>
            </a:extLst>
          </p:cNvPr>
          <p:cNvGrpSpPr/>
          <p:nvPr/>
        </p:nvGrpSpPr>
        <p:grpSpPr>
          <a:xfrm>
            <a:off x="10850066" y="2560594"/>
            <a:ext cx="876505" cy="1195055"/>
            <a:chOff x="10962455" y="2272413"/>
            <a:chExt cx="876505" cy="1195055"/>
          </a:xfrm>
        </p:grpSpPr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FB3F290D-481E-4099-AF33-CFA10F4EB483}"/>
                </a:ext>
              </a:extLst>
            </p:cNvPr>
            <p:cNvSpPr/>
            <p:nvPr/>
          </p:nvSpPr>
          <p:spPr>
            <a:xfrm>
              <a:off x="10967354" y="2684683"/>
              <a:ext cx="871606" cy="374307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F54E34A6-1AB7-469B-A3A1-7C4D78F5DD3B}"/>
                </a:ext>
              </a:extLst>
            </p:cNvPr>
            <p:cNvSpPr/>
            <p:nvPr/>
          </p:nvSpPr>
          <p:spPr>
            <a:xfrm>
              <a:off x="10967354" y="3093161"/>
              <a:ext cx="871606" cy="374307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29F20ECD-3403-49CE-8772-31F5B73ADAA9}"/>
                </a:ext>
              </a:extLst>
            </p:cNvPr>
            <p:cNvSpPr/>
            <p:nvPr/>
          </p:nvSpPr>
          <p:spPr>
            <a:xfrm>
              <a:off x="10962455" y="2272413"/>
              <a:ext cx="871606" cy="374307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17" name="Picture 2" descr="Image result for powerbi logo">
              <a:extLst>
                <a:ext uri="{FF2B5EF4-FFF2-40B4-BE49-F238E27FC236}">
                  <a16:creationId xmlns:a16="http://schemas.microsoft.com/office/drawing/2014/main" id="{6A481D39-66F3-4A98-B55B-6DC1281C5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2517" y="2705969"/>
              <a:ext cx="611729" cy="33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qlik logo">
              <a:extLst>
                <a:ext uri="{FF2B5EF4-FFF2-40B4-BE49-F238E27FC236}">
                  <a16:creationId xmlns:a16="http://schemas.microsoft.com/office/drawing/2014/main" id="{FB1C1F7F-8B32-45EE-9D80-1AC655C8B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3028" y="2299870"/>
              <a:ext cx="566370" cy="31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7" name="Picture 396" descr="A close up of a logo&#10;&#10;Description automatically generated">
              <a:extLst>
                <a:ext uri="{FF2B5EF4-FFF2-40B4-BE49-F238E27FC236}">
                  <a16:creationId xmlns:a16="http://schemas.microsoft.com/office/drawing/2014/main" id="{3BDDFAD1-A24C-4241-BA29-0F5C8206B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31254" y="3131281"/>
              <a:ext cx="516272" cy="300653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41D6B87-73C0-4FD8-AA54-C5F36E023709}"/>
              </a:ext>
            </a:extLst>
          </p:cNvPr>
          <p:cNvGrpSpPr/>
          <p:nvPr/>
        </p:nvGrpSpPr>
        <p:grpSpPr>
          <a:xfrm>
            <a:off x="10850065" y="5419799"/>
            <a:ext cx="876505" cy="1195053"/>
            <a:chOff x="10962453" y="5081119"/>
            <a:chExt cx="876505" cy="1195053"/>
          </a:xfrm>
        </p:grpSpPr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2B3CA7C2-B26A-4DCE-9A7B-185BA06B4BE4}"/>
                </a:ext>
              </a:extLst>
            </p:cNvPr>
            <p:cNvSpPr/>
            <p:nvPr/>
          </p:nvSpPr>
          <p:spPr>
            <a:xfrm>
              <a:off x="10967352" y="5493386"/>
              <a:ext cx="871606" cy="374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F6063B3-14DC-4EB4-8FE0-A8BB4F350229}"/>
                </a:ext>
              </a:extLst>
            </p:cNvPr>
            <p:cNvSpPr/>
            <p:nvPr/>
          </p:nvSpPr>
          <p:spPr>
            <a:xfrm>
              <a:off x="10967351" y="5901865"/>
              <a:ext cx="871607" cy="374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907477DA-55CF-436F-ACFD-824899E8EDA4}"/>
                </a:ext>
              </a:extLst>
            </p:cNvPr>
            <p:cNvSpPr/>
            <p:nvPr/>
          </p:nvSpPr>
          <p:spPr>
            <a:xfrm>
              <a:off x="10962453" y="5081119"/>
              <a:ext cx="871606" cy="3743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9A7F26BC-3286-4E34-A19D-AA362864C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44901" y="5175352"/>
              <a:ext cx="484186" cy="218696"/>
            </a:xfrm>
            <a:prstGeom prst="rect">
              <a:avLst/>
            </a:prstGeom>
          </p:spPr>
        </p:pic>
        <p:pic>
          <p:nvPicPr>
            <p:cNvPr id="280" name="Picture 279">
              <a:extLst>
                <a:ext uri="{FF2B5EF4-FFF2-40B4-BE49-F238E27FC236}">
                  <a16:creationId xmlns:a16="http://schemas.microsoft.com/office/drawing/2014/main" id="{75CB30EB-CA4B-4DFE-AD56-E3D94DA87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30423" y="5560369"/>
              <a:ext cx="370174" cy="245882"/>
            </a:xfrm>
            <a:prstGeom prst="rect">
              <a:avLst/>
            </a:prstGeom>
          </p:spPr>
        </p:pic>
        <p:pic>
          <p:nvPicPr>
            <p:cNvPr id="398" name="Picture 39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6F48761-7F50-4671-B7F2-74F35979E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34089" y="6007252"/>
              <a:ext cx="724248" cy="18170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A515999-BB67-4CF3-B0E3-3A3D5D2EDD74}"/>
              </a:ext>
            </a:extLst>
          </p:cNvPr>
          <p:cNvGrpSpPr/>
          <p:nvPr/>
        </p:nvGrpSpPr>
        <p:grpSpPr>
          <a:xfrm>
            <a:off x="9178726" y="2623273"/>
            <a:ext cx="384089" cy="3929219"/>
            <a:chOff x="9085081" y="2434619"/>
            <a:chExt cx="384088" cy="392921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3AA079-8F95-479D-A042-D8005A12E5B3}"/>
                </a:ext>
              </a:extLst>
            </p:cNvPr>
            <p:cNvSpPr/>
            <p:nvPr/>
          </p:nvSpPr>
          <p:spPr>
            <a:xfrm>
              <a:off x="9089299" y="3737045"/>
              <a:ext cx="379870" cy="1276728"/>
            </a:xfrm>
            <a:prstGeom prst="rect">
              <a:avLst/>
            </a:prstGeom>
            <a:solidFill>
              <a:srgbClr val="009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240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1678095-1298-45F3-B226-058ABF2BD830}"/>
                </a:ext>
              </a:extLst>
            </p:cNvPr>
            <p:cNvGrpSpPr/>
            <p:nvPr/>
          </p:nvGrpSpPr>
          <p:grpSpPr>
            <a:xfrm>
              <a:off x="9085081" y="2434619"/>
              <a:ext cx="357787" cy="3929218"/>
              <a:chOff x="9055345" y="2434619"/>
              <a:chExt cx="357787" cy="3929218"/>
            </a:xfrm>
          </p:grpSpPr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3DF7A468-C949-43A4-9263-2CB6BB16B396}"/>
                  </a:ext>
                </a:extLst>
              </p:cNvPr>
              <p:cNvSpPr txBox="1"/>
              <p:nvPr/>
            </p:nvSpPr>
            <p:spPr>
              <a:xfrm rot="5400000">
                <a:off x="8628964" y="4260041"/>
                <a:ext cx="1266705" cy="300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500" b="1" dirty="0">
                    <a:solidFill>
                      <a:schemeClr val="bg1"/>
                    </a:solidFill>
                    <a:latin typeface="+mj-lt"/>
                  </a:rPr>
                  <a:t>Consume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B692C67B-E0C0-4A3A-82E7-1636AE50E1D5}"/>
                  </a:ext>
                </a:extLst>
              </p:cNvPr>
              <p:cNvGrpSpPr/>
              <p:nvPr/>
            </p:nvGrpSpPr>
            <p:grpSpPr>
              <a:xfrm>
                <a:off x="9064239" y="2434619"/>
                <a:ext cx="348893" cy="1105555"/>
                <a:chOff x="9036187" y="2206929"/>
                <a:chExt cx="422640" cy="1339242"/>
              </a:xfrm>
            </p:grpSpPr>
            <p:pic>
              <p:nvPicPr>
                <p:cNvPr id="249" name="Graphic 248">
                  <a:extLst>
                    <a:ext uri="{FF2B5EF4-FFF2-40B4-BE49-F238E27FC236}">
                      <a16:creationId xmlns:a16="http://schemas.microsoft.com/office/drawing/2014/main" id="{A857BE61-C69C-4017-AB44-021E36ECE0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37119" y="2206929"/>
                  <a:ext cx="418670" cy="191242"/>
                </a:xfrm>
                <a:prstGeom prst="rect">
                  <a:avLst/>
                </a:prstGeom>
              </p:spPr>
            </p:pic>
            <p:pic>
              <p:nvPicPr>
                <p:cNvPr id="250" name="Graphic 249">
                  <a:extLst>
                    <a:ext uri="{FF2B5EF4-FFF2-40B4-BE49-F238E27FC236}">
                      <a16:creationId xmlns:a16="http://schemas.microsoft.com/office/drawing/2014/main" id="{9C78A18A-7A03-4EA5-BEF9-AE3E97E372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36187" y="2782338"/>
                  <a:ext cx="418670" cy="191242"/>
                </a:xfrm>
                <a:prstGeom prst="rect">
                  <a:avLst/>
                </a:prstGeom>
              </p:spPr>
            </p:pic>
            <p:pic>
              <p:nvPicPr>
                <p:cNvPr id="251" name="Graphic 250">
                  <a:extLst>
                    <a:ext uri="{FF2B5EF4-FFF2-40B4-BE49-F238E27FC236}">
                      <a16:creationId xmlns:a16="http://schemas.microsoft.com/office/drawing/2014/main" id="{223E25A4-B7FA-4F50-8509-0772AB87F7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40159" y="3354929"/>
                  <a:ext cx="418668" cy="191242"/>
                </a:xfrm>
                <a:prstGeom prst="rect">
                  <a:avLst/>
                </a:prstGeom>
              </p:spPr>
            </p:pic>
          </p:grpSp>
          <p:grpSp>
            <p:nvGrpSpPr>
              <p:cNvPr id="260" name="Group 259">
                <a:extLst>
                  <a:ext uri="{FF2B5EF4-FFF2-40B4-BE49-F238E27FC236}">
                    <a16:creationId xmlns:a16="http://schemas.microsoft.com/office/drawing/2014/main" id="{B1904A06-3AC3-4DB1-9987-ACCF5F85F501}"/>
                  </a:ext>
                </a:extLst>
              </p:cNvPr>
              <p:cNvGrpSpPr/>
              <p:nvPr/>
            </p:nvGrpSpPr>
            <p:grpSpPr>
              <a:xfrm>
                <a:off x="9055345" y="5258270"/>
                <a:ext cx="348908" cy="1105567"/>
                <a:chOff x="9036186" y="2684488"/>
                <a:chExt cx="422658" cy="1339268"/>
              </a:xfrm>
            </p:grpSpPr>
            <p:pic>
              <p:nvPicPr>
                <p:cNvPr id="261" name="Graphic 260">
                  <a:extLst>
                    <a:ext uri="{FF2B5EF4-FFF2-40B4-BE49-F238E27FC236}">
                      <a16:creationId xmlns:a16="http://schemas.microsoft.com/office/drawing/2014/main" id="{C2BC876E-A925-4ADD-B23E-1D7D334CDD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37119" y="2684488"/>
                  <a:ext cx="418670" cy="191243"/>
                </a:xfrm>
                <a:prstGeom prst="rect">
                  <a:avLst/>
                </a:prstGeom>
              </p:spPr>
            </p:pic>
            <p:pic>
              <p:nvPicPr>
                <p:cNvPr id="263" name="Graphic 262">
                  <a:extLst>
                    <a:ext uri="{FF2B5EF4-FFF2-40B4-BE49-F238E27FC236}">
                      <a16:creationId xmlns:a16="http://schemas.microsoft.com/office/drawing/2014/main" id="{26455BDC-2BF6-43E5-80F0-4F3ED50FAC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36186" y="3259919"/>
                  <a:ext cx="418670" cy="191244"/>
                </a:xfrm>
                <a:prstGeom prst="rect">
                  <a:avLst/>
                </a:prstGeom>
              </p:spPr>
            </p:pic>
            <p:pic>
              <p:nvPicPr>
                <p:cNvPr id="264" name="Graphic 263">
                  <a:extLst>
                    <a:ext uri="{FF2B5EF4-FFF2-40B4-BE49-F238E27FC236}">
                      <a16:creationId xmlns:a16="http://schemas.microsoft.com/office/drawing/2014/main" id="{C08AD5F8-DF2D-4691-A7B0-125A9AF573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40176" y="3832512"/>
                  <a:ext cx="418668" cy="191244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394101A-7CE6-4B30-8645-9609B5F85B0B}"/>
              </a:ext>
            </a:extLst>
          </p:cNvPr>
          <p:cNvGrpSpPr/>
          <p:nvPr/>
        </p:nvGrpSpPr>
        <p:grpSpPr>
          <a:xfrm>
            <a:off x="6168477" y="3713654"/>
            <a:ext cx="2697823" cy="761511"/>
            <a:chOff x="6168474" y="3567767"/>
            <a:chExt cx="2697823" cy="76151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8D0495E-5D13-44F9-922C-06CCE4396260}"/>
                </a:ext>
              </a:extLst>
            </p:cNvPr>
            <p:cNvGrpSpPr/>
            <p:nvPr/>
          </p:nvGrpSpPr>
          <p:grpSpPr>
            <a:xfrm>
              <a:off x="6168474" y="3779818"/>
              <a:ext cx="2697823" cy="549459"/>
              <a:chOff x="5836758" y="3749484"/>
              <a:chExt cx="2697823" cy="549459"/>
            </a:xfrm>
          </p:grpSpPr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AAE93C8B-1735-4003-98ED-A71B90C14991}"/>
                  </a:ext>
                </a:extLst>
              </p:cNvPr>
              <p:cNvSpPr/>
              <p:nvPr/>
            </p:nvSpPr>
            <p:spPr>
              <a:xfrm>
                <a:off x="5836758" y="3749484"/>
                <a:ext cx="2697823" cy="549459"/>
              </a:xfrm>
              <a:prstGeom prst="rect">
                <a:avLst/>
              </a:prstGeom>
              <a:solidFill>
                <a:srgbClr val="87006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>
                  <a:solidFill>
                    <a:srgbClr val="FFFFFF"/>
                  </a:solidFill>
                  <a:latin typeface="+mj-lt"/>
                </a:endParaRPr>
              </a:p>
            </p:txBody>
          </p:sp>
          <p:pic>
            <p:nvPicPr>
              <p:cNvPr id="193" name="Graphic 192">
                <a:extLst>
                  <a:ext uri="{FF2B5EF4-FFF2-40B4-BE49-F238E27FC236}">
                    <a16:creationId xmlns:a16="http://schemas.microsoft.com/office/drawing/2014/main" id="{D0807586-B06F-49EB-A504-B27C214BB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6007028" y="3833094"/>
                <a:ext cx="436790" cy="383086"/>
              </a:xfrm>
              <a:prstGeom prst="rect">
                <a:avLst/>
              </a:prstGeom>
            </p:spPr>
          </p:pic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C57F2769-3D83-4D4D-9217-DFA494EEFF67}"/>
                  </a:ext>
                </a:extLst>
              </p:cNvPr>
              <p:cNvSpPr txBox="1"/>
              <p:nvPr/>
            </p:nvSpPr>
            <p:spPr>
              <a:xfrm>
                <a:off x="6549310" y="3816171"/>
                <a:ext cx="936355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+mj-lt"/>
                  </a:rPr>
                  <a:t>Catalog</a:t>
                </a:r>
              </a:p>
            </p:txBody>
          </p:sp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975E4FA7-8663-4B08-8FAC-DC06DD6E8D8E}"/>
                  </a:ext>
                </a:extLst>
              </p:cNvPr>
              <p:cNvSpPr txBox="1"/>
              <p:nvPr/>
            </p:nvSpPr>
            <p:spPr>
              <a:xfrm>
                <a:off x="6561095" y="4011933"/>
                <a:ext cx="1905244" cy="252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sz="900" dirty="0">
                    <a:solidFill>
                      <a:schemeClr val="bg1"/>
                    </a:solidFill>
                    <a:latin typeface="+mj-lt"/>
                  </a:rPr>
                  <a:t>Shop, Organize &amp; Provision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5A82D27-BA45-47E3-B22A-0394487990E9}"/>
                </a:ext>
              </a:extLst>
            </p:cNvPr>
            <p:cNvGrpSpPr/>
            <p:nvPr/>
          </p:nvGrpSpPr>
          <p:grpSpPr>
            <a:xfrm>
              <a:off x="6536460" y="3567767"/>
              <a:ext cx="1935749" cy="189104"/>
              <a:chOff x="6632260" y="3541075"/>
              <a:chExt cx="1935749" cy="189104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AD3A7592-9FE5-47F3-976F-5362C55C60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7542008" y="3545333"/>
                <a:ext cx="115958" cy="179734"/>
              </a:xfrm>
              <a:prstGeom prst="rect">
                <a:avLst/>
              </a:prstGeom>
            </p:spPr>
          </p:pic>
          <p:pic>
            <p:nvPicPr>
              <p:cNvPr id="234" name="Graphic 233">
                <a:extLst>
                  <a:ext uri="{FF2B5EF4-FFF2-40B4-BE49-F238E27FC236}">
                    <a16:creationId xmlns:a16="http://schemas.microsoft.com/office/drawing/2014/main" id="{DEA222B9-0A45-4FFA-82AD-C84D2E06B3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7997563" y="3550445"/>
                <a:ext cx="115958" cy="179734"/>
              </a:xfrm>
              <a:prstGeom prst="rect">
                <a:avLst/>
              </a:prstGeom>
            </p:spPr>
          </p:pic>
          <p:pic>
            <p:nvPicPr>
              <p:cNvPr id="238" name="Graphic 237">
                <a:extLst>
                  <a:ext uri="{FF2B5EF4-FFF2-40B4-BE49-F238E27FC236}">
                    <a16:creationId xmlns:a16="http://schemas.microsoft.com/office/drawing/2014/main" id="{3D709B2A-1795-4EFD-BCB2-DD11EBCED2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7091433" y="3542722"/>
                <a:ext cx="115958" cy="179734"/>
              </a:xfrm>
              <a:prstGeom prst="rect">
                <a:avLst/>
              </a:prstGeom>
            </p:spPr>
          </p:pic>
          <p:pic>
            <p:nvPicPr>
              <p:cNvPr id="239" name="Graphic 238">
                <a:extLst>
                  <a:ext uri="{FF2B5EF4-FFF2-40B4-BE49-F238E27FC236}">
                    <a16:creationId xmlns:a16="http://schemas.microsoft.com/office/drawing/2014/main" id="{43526CD3-8311-4615-B02F-A0718DF94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8452051" y="3549116"/>
                <a:ext cx="115958" cy="179734"/>
              </a:xfrm>
              <a:prstGeom prst="rect">
                <a:avLst/>
              </a:prstGeom>
            </p:spPr>
          </p:pic>
          <p:pic>
            <p:nvPicPr>
              <p:cNvPr id="240" name="Graphic 239">
                <a:extLst>
                  <a:ext uri="{FF2B5EF4-FFF2-40B4-BE49-F238E27FC236}">
                    <a16:creationId xmlns:a16="http://schemas.microsoft.com/office/drawing/2014/main" id="{12FABDE8-7E33-4A9B-B70D-2A57AF3A9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6632260" y="3541075"/>
                <a:ext cx="115958" cy="179734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6709BDD-09A1-425B-A250-163E8195F0EF}"/>
              </a:ext>
            </a:extLst>
          </p:cNvPr>
          <p:cNvGrpSpPr/>
          <p:nvPr/>
        </p:nvGrpSpPr>
        <p:grpSpPr>
          <a:xfrm>
            <a:off x="6165546" y="5864948"/>
            <a:ext cx="2697823" cy="771294"/>
            <a:chOff x="6165543" y="5719063"/>
            <a:chExt cx="2697823" cy="771293"/>
          </a:xfrm>
        </p:grpSpPr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3F6FECE0-6192-4888-9981-90E527D44EB5}"/>
                </a:ext>
              </a:extLst>
            </p:cNvPr>
            <p:cNvGrpSpPr/>
            <p:nvPr/>
          </p:nvGrpSpPr>
          <p:grpSpPr>
            <a:xfrm>
              <a:off x="6165543" y="5940897"/>
              <a:ext cx="2697823" cy="549459"/>
              <a:chOff x="5836758" y="3749484"/>
              <a:chExt cx="2697823" cy="549459"/>
            </a:xfrm>
          </p:grpSpPr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5EF81FB5-69B3-4CD9-8A6E-77E5C8754CC3}"/>
                  </a:ext>
                </a:extLst>
              </p:cNvPr>
              <p:cNvSpPr/>
              <p:nvPr/>
            </p:nvSpPr>
            <p:spPr>
              <a:xfrm>
                <a:off x="5836758" y="3749484"/>
                <a:ext cx="2697823" cy="549459"/>
              </a:xfrm>
              <a:prstGeom prst="rect">
                <a:avLst/>
              </a:prstGeom>
              <a:solidFill>
                <a:srgbClr val="87006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>
                  <a:solidFill>
                    <a:srgbClr val="FFFFFF"/>
                  </a:solidFill>
                  <a:latin typeface="+mj-lt"/>
                </a:endParaRPr>
              </a:p>
            </p:txBody>
          </p:sp>
          <p:pic>
            <p:nvPicPr>
              <p:cNvPr id="235" name="Graphic 234">
                <a:extLst>
                  <a:ext uri="{FF2B5EF4-FFF2-40B4-BE49-F238E27FC236}">
                    <a16:creationId xmlns:a16="http://schemas.microsoft.com/office/drawing/2014/main" id="{53B201A7-E778-4219-882A-EE96EF8FA5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6019469" y="3820654"/>
                <a:ext cx="450974" cy="395526"/>
              </a:xfrm>
              <a:prstGeom prst="rect">
                <a:avLst/>
              </a:prstGeom>
            </p:spPr>
          </p:pic>
          <p:sp>
            <p:nvSpPr>
              <p:cNvPr id="236" name="TextBox 235">
                <a:extLst>
                  <a:ext uri="{FF2B5EF4-FFF2-40B4-BE49-F238E27FC236}">
                    <a16:creationId xmlns:a16="http://schemas.microsoft.com/office/drawing/2014/main" id="{18FFE53C-66EC-4E80-83D5-E55AEC5F5559}"/>
                  </a:ext>
                </a:extLst>
              </p:cNvPr>
              <p:cNvSpPr txBox="1"/>
              <p:nvPr/>
            </p:nvSpPr>
            <p:spPr>
              <a:xfrm>
                <a:off x="6549310" y="3816171"/>
                <a:ext cx="1023667" cy="286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bg1"/>
                    </a:solidFill>
                    <a:latin typeface="+mj-lt"/>
                  </a:rPr>
                  <a:t>Catalog</a:t>
                </a: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94A831C1-20CF-486A-87C1-501B24D3BFD7}"/>
                  </a:ext>
                </a:extLst>
              </p:cNvPr>
              <p:cNvSpPr txBox="1"/>
              <p:nvPr/>
            </p:nvSpPr>
            <p:spPr>
              <a:xfrm>
                <a:off x="6561095" y="4011933"/>
                <a:ext cx="1905244" cy="2526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sz="900" dirty="0">
                    <a:solidFill>
                      <a:schemeClr val="bg1"/>
                    </a:solidFill>
                    <a:latin typeface="+mj-lt"/>
                  </a:rPr>
                  <a:t>Shop, Organize &amp; Provision</a:t>
                </a:r>
              </a:p>
            </p:txBody>
          </p: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CFE79E22-BC0B-467B-9658-8D35C52E0841}"/>
                </a:ext>
              </a:extLst>
            </p:cNvPr>
            <p:cNvGrpSpPr/>
            <p:nvPr/>
          </p:nvGrpSpPr>
          <p:grpSpPr>
            <a:xfrm>
              <a:off x="6550422" y="5719063"/>
              <a:ext cx="1935749" cy="189104"/>
              <a:chOff x="6632260" y="3541075"/>
              <a:chExt cx="1935749" cy="189104"/>
            </a:xfrm>
          </p:grpSpPr>
          <p:pic>
            <p:nvPicPr>
              <p:cNvPr id="254" name="Graphic 253">
                <a:extLst>
                  <a:ext uri="{FF2B5EF4-FFF2-40B4-BE49-F238E27FC236}">
                    <a16:creationId xmlns:a16="http://schemas.microsoft.com/office/drawing/2014/main" id="{FF789C28-BC7A-4A67-B8FE-47449A7DC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7542008" y="3545333"/>
                <a:ext cx="115958" cy="179734"/>
              </a:xfrm>
              <a:prstGeom prst="rect">
                <a:avLst/>
              </a:prstGeom>
            </p:spPr>
          </p:pic>
          <p:pic>
            <p:nvPicPr>
              <p:cNvPr id="255" name="Graphic 254">
                <a:extLst>
                  <a:ext uri="{FF2B5EF4-FFF2-40B4-BE49-F238E27FC236}">
                    <a16:creationId xmlns:a16="http://schemas.microsoft.com/office/drawing/2014/main" id="{BF7AC42D-0709-4A81-B347-6D1687CFC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7997563" y="3550445"/>
                <a:ext cx="115958" cy="179734"/>
              </a:xfrm>
              <a:prstGeom prst="rect">
                <a:avLst/>
              </a:prstGeom>
            </p:spPr>
          </p:pic>
          <p:pic>
            <p:nvPicPr>
              <p:cNvPr id="256" name="Graphic 255">
                <a:extLst>
                  <a:ext uri="{FF2B5EF4-FFF2-40B4-BE49-F238E27FC236}">
                    <a16:creationId xmlns:a16="http://schemas.microsoft.com/office/drawing/2014/main" id="{F3E1FE4A-FCD0-40FF-B0C5-DA2CF8DF1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7091433" y="3542722"/>
                <a:ext cx="115958" cy="179734"/>
              </a:xfrm>
              <a:prstGeom prst="rect">
                <a:avLst/>
              </a:prstGeom>
            </p:spPr>
          </p:pic>
          <p:pic>
            <p:nvPicPr>
              <p:cNvPr id="257" name="Graphic 256">
                <a:extLst>
                  <a:ext uri="{FF2B5EF4-FFF2-40B4-BE49-F238E27FC236}">
                    <a16:creationId xmlns:a16="http://schemas.microsoft.com/office/drawing/2014/main" id="{B544B63A-7932-4C52-BAC9-78A213DA0C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8452051" y="3549116"/>
                <a:ext cx="115958" cy="179734"/>
              </a:xfrm>
              <a:prstGeom prst="rect">
                <a:avLst/>
              </a:prstGeom>
            </p:spPr>
          </p:pic>
          <p:pic>
            <p:nvPicPr>
              <p:cNvPr id="258" name="Graphic 257">
                <a:extLst>
                  <a:ext uri="{FF2B5EF4-FFF2-40B4-BE49-F238E27FC236}">
                    <a16:creationId xmlns:a16="http://schemas.microsoft.com/office/drawing/2014/main" id="{63DB4AB5-6D1F-41EC-9D0A-8DCE8CC939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6632260" y="3541075"/>
                <a:ext cx="115958" cy="179734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8FF11D8-E03C-436F-95A8-8552977FEB81}"/>
              </a:ext>
            </a:extLst>
          </p:cNvPr>
          <p:cNvGrpSpPr/>
          <p:nvPr/>
        </p:nvGrpSpPr>
        <p:grpSpPr>
          <a:xfrm>
            <a:off x="463313" y="1236656"/>
            <a:ext cx="932331" cy="491569"/>
            <a:chOff x="654383" y="1070301"/>
            <a:chExt cx="932331" cy="491569"/>
          </a:xfrm>
        </p:grpSpPr>
        <p:pic>
          <p:nvPicPr>
            <p:cNvPr id="226" name="Graphic 225">
              <a:extLst>
                <a:ext uri="{FF2B5EF4-FFF2-40B4-BE49-F238E27FC236}">
                  <a16:creationId xmlns:a16="http://schemas.microsoft.com/office/drawing/2014/main" id="{46BEFDEA-6BA9-43B1-8830-52CDC1F96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88829" y="1261612"/>
              <a:ext cx="197885" cy="170901"/>
            </a:xfrm>
            <a:prstGeom prst="rect">
              <a:avLst/>
            </a:prstGeom>
          </p:spPr>
        </p:pic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3A3A27CD-1976-43EE-8600-EBDD5336E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383" y="1070301"/>
              <a:ext cx="298159" cy="100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altLang="en-US" sz="800" b="1" dirty="0">
                  <a:solidFill>
                    <a:srgbClr val="009845"/>
                  </a:solidFill>
                  <a:latin typeface="+mj-lt"/>
                </a:rPr>
                <a:t>RDBMS</a:t>
              </a:r>
            </a:p>
          </p:txBody>
        </p:sp>
        <p:pic>
          <p:nvPicPr>
            <p:cNvPr id="262" name="Graphic 261">
              <a:extLst>
                <a:ext uri="{FF2B5EF4-FFF2-40B4-BE49-F238E27FC236}">
                  <a16:creationId xmlns:a16="http://schemas.microsoft.com/office/drawing/2014/main" id="{852CE875-26EA-48C9-8F1E-D15D33DE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656431" y="1193287"/>
              <a:ext cx="281857" cy="36858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49C70A3-53CD-4943-B41B-49373DF83884}"/>
              </a:ext>
            </a:extLst>
          </p:cNvPr>
          <p:cNvGrpSpPr/>
          <p:nvPr/>
        </p:nvGrpSpPr>
        <p:grpSpPr>
          <a:xfrm>
            <a:off x="213867" y="1885267"/>
            <a:ext cx="1185052" cy="581311"/>
            <a:chOff x="404937" y="1718913"/>
            <a:chExt cx="1185052" cy="581311"/>
          </a:xfrm>
        </p:grpSpPr>
        <p:pic>
          <p:nvPicPr>
            <p:cNvPr id="242" name="Graphic 241">
              <a:extLst>
                <a:ext uri="{FF2B5EF4-FFF2-40B4-BE49-F238E27FC236}">
                  <a16:creationId xmlns:a16="http://schemas.microsoft.com/office/drawing/2014/main" id="{A3816C9A-94CE-459E-8C19-5A9C8C60F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92104" y="2001389"/>
              <a:ext cx="197885" cy="170901"/>
            </a:xfrm>
            <a:prstGeom prst="rect">
              <a:avLst/>
            </a:prstGeom>
          </p:spPr>
        </p:pic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FB582647-5432-4AF0-BD46-9A07F4F63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853" y="1718913"/>
              <a:ext cx="681276" cy="100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altLang="en-US" sz="800" b="1" dirty="0">
                  <a:solidFill>
                    <a:srgbClr val="009845"/>
                  </a:solidFill>
                  <a:latin typeface="+mj-lt"/>
                </a:rPr>
                <a:t>Data Warehouse</a:t>
              </a:r>
              <a:endParaRPr lang="en-US" sz="800" b="1" dirty="0">
                <a:solidFill>
                  <a:srgbClr val="009845"/>
                </a:solidFill>
                <a:latin typeface="+mj-lt"/>
              </a:endParaRPr>
            </a:p>
          </p:txBody>
        </p:sp>
        <p:pic>
          <p:nvPicPr>
            <p:cNvPr id="265" name="Graphic 264">
              <a:extLst>
                <a:ext uri="{FF2B5EF4-FFF2-40B4-BE49-F238E27FC236}">
                  <a16:creationId xmlns:a16="http://schemas.microsoft.com/office/drawing/2014/main" id="{80C5A815-C677-413C-9C5F-793E4FEF2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404937" y="1852144"/>
              <a:ext cx="758845" cy="44808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9B447C-5D74-4334-9487-BAFB860B5CFA}"/>
              </a:ext>
            </a:extLst>
          </p:cNvPr>
          <p:cNvGrpSpPr/>
          <p:nvPr/>
        </p:nvGrpSpPr>
        <p:grpSpPr>
          <a:xfrm>
            <a:off x="240290" y="2607321"/>
            <a:ext cx="1154812" cy="492185"/>
            <a:chOff x="431360" y="2440966"/>
            <a:chExt cx="1154812" cy="492185"/>
          </a:xfrm>
        </p:grpSpPr>
        <p:pic>
          <p:nvPicPr>
            <p:cNvPr id="243" name="Graphic 242">
              <a:extLst>
                <a:ext uri="{FF2B5EF4-FFF2-40B4-BE49-F238E27FC236}">
                  <a16:creationId xmlns:a16="http://schemas.microsoft.com/office/drawing/2014/main" id="{710546A5-B9B2-4C75-8953-B0C6336CA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88287" y="2730190"/>
              <a:ext cx="197885" cy="170901"/>
            </a:xfrm>
            <a:prstGeom prst="rect">
              <a:avLst/>
            </a:prstGeom>
          </p:spPr>
        </p:pic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428549AA-2A7D-460A-837C-97DA0429CD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651" y="2440966"/>
              <a:ext cx="179536" cy="100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altLang="en-US" sz="800" b="1" dirty="0">
                  <a:solidFill>
                    <a:srgbClr val="009845"/>
                  </a:solidFill>
                  <a:latin typeface="+mj-lt"/>
                </a:rPr>
                <a:t>Files</a:t>
              </a:r>
            </a:p>
          </p:txBody>
        </p:sp>
        <p:pic>
          <p:nvPicPr>
            <p:cNvPr id="266" name="Graphic 265">
              <a:extLst>
                <a:ext uri="{FF2B5EF4-FFF2-40B4-BE49-F238E27FC236}">
                  <a16:creationId xmlns:a16="http://schemas.microsoft.com/office/drawing/2014/main" id="{C7A38B07-827D-48FD-A794-76E878127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431360" y="2571796"/>
              <a:ext cx="686574" cy="36135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79A269-4C1D-4BDB-83A5-91A8EB718243}"/>
              </a:ext>
            </a:extLst>
          </p:cNvPr>
          <p:cNvGrpSpPr/>
          <p:nvPr/>
        </p:nvGrpSpPr>
        <p:grpSpPr>
          <a:xfrm>
            <a:off x="355481" y="3295835"/>
            <a:ext cx="1035582" cy="574284"/>
            <a:chOff x="546553" y="3129482"/>
            <a:chExt cx="1035582" cy="574284"/>
          </a:xfrm>
        </p:grpSpPr>
        <p:pic>
          <p:nvPicPr>
            <p:cNvPr id="244" name="Graphic 243">
              <a:extLst>
                <a:ext uri="{FF2B5EF4-FFF2-40B4-BE49-F238E27FC236}">
                  <a16:creationId xmlns:a16="http://schemas.microsoft.com/office/drawing/2014/main" id="{801D6893-DB68-49C7-84A7-58CC489A1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84250" y="3378544"/>
              <a:ext cx="197885" cy="170901"/>
            </a:xfrm>
            <a:prstGeom prst="rect">
              <a:avLst/>
            </a:prstGeom>
          </p:spPr>
        </p:pic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7F25A5B9-2D4B-4115-9B4E-1D2EBD3C9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553" y="3129482"/>
              <a:ext cx="452047" cy="100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altLang="en-US" sz="800" b="1" dirty="0">
                  <a:solidFill>
                    <a:srgbClr val="009845"/>
                  </a:solidFill>
                  <a:latin typeface="+mj-lt"/>
                </a:rPr>
                <a:t>Mainframe</a:t>
              </a:r>
            </a:p>
          </p:txBody>
        </p:sp>
        <p:pic>
          <p:nvPicPr>
            <p:cNvPr id="267" name="Graphic 266">
              <a:extLst>
                <a:ext uri="{FF2B5EF4-FFF2-40B4-BE49-F238E27FC236}">
                  <a16:creationId xmlns:a16="http://schemas.microsoft.com/office/drawing/2014/main" id="{7113358B-2684-42F7-86AB-C8BEBA6B8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627497" y="3270140"/>
              <a:ext cx="281857" cy="43362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985694-2504-4957-8B59-1EB97432FD8F}"/>
              </a:ext>
            </a:extLst>
          </p:cNvPr>
          <p:cNvGrpSpPr/>
          <p:nvPr/>
        </p:nvGrpSpPr>
        <p:grpSpPr>
          <a:xfrm>
            <a:off x="321615" y="4032744"/>
            <a:ext cx="1072725" cy="457221"/>
            <a:chOff x="512685" y="3866392"/>
            <a:chExt cx="1072725" cy="457221"/>
          </a:xfrm>
        </p:grpSpPr>
        <p:pic>
          <p:nvPicPr>
            <p:cNvPr id="247" name="Graphic 246">
              <a:extLst>
                <a:ext uri="{FF2B5EF4-FFF2-40B4-BE49-F238E27FC236}">
                  <a16:creationId xmlns:a16="http://schemas.microsoft.com/office/drawing/2014/main" id="{855F9EFD-0BE1-4465-8E3F-2684D49B0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87525" y="4053105"/>
              <a:ext cx="197885" cy="170901"/>
            </a:xfrm>
            <a:prstGeom prst="rect">
              <a:avLst/>
            </a:prstGeom>
          </p:spPr>
        </p:pic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B1F2B20B-BB7B-4314-B19F-2CC2E2CF2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184" y="3866392"/>
              <a:ext cx="201978" cy="100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altLang="en-US" sz="800" b="1" dirty="0">
                  <a:solidFill>
                    <a:srgbClr val="009845"/>
                  </a:solidFill>
                  <a:latin typeface="+mj-lt"/>
                </a:rPr>
                <a:t>SAAS</a:t>
              </a:r>
            </a:p>
          </p:txBody>
        </p:sp>
        <p:pic>
          <p:nvPicPr>
            <p:cNvPr id="268" name="Graphic 267">
              <a:extLst>
                <a:ext uri="{FF2B5EF4-FFF2-40B4-BE49-F238E27FC236}">
                  <a16:creationId xmlns:a16="http://schemas.microsoft.com/office/drawing/2014/main" id="{C21FDF48-1DF2-4394-9A54-CC944E04D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512685" y="3991167"/>
              <a:ext cx="484214" cy="33244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74358B-3F62-4D6B-9535-6BFB54AF05B7}"/>
              </a:ext>
            </a:extLst>
          </p:cNvPr>
          <p:cNvGrpSpPr/>
          <p:nvPr/>
        </p:nvGrpSpPr>
        <p:grpSpPr>
          <a:xfrm>
            <a:off x="395537" y="4692351"/>
            <a:ext cx="994984" cy="482415"/>
            <a:chOff x="586609" y="4525997"/>
            <a:chExt cx="994984" cy="482415"/>
          </a:xfrm>
        </p:grpSpPr>
        <p:pic>
          <p:nvPicPr>
            <p:cNvPr id="248" name="Graphic 247">
              <a:extLst>
                <a:ext uri="{FF2B5EF4-FFF2-40B4-BE49-F238E27FC236}">
                  <a16:creationId xmlns:a16="http://schemas.microsoft.com/office/drawing/2014/main" id="{6EBE080E-004D-4FCE-BA90-96BEDAA46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83708" y="4720486"/>
              <a:ext cx="197885" cy="170901"/>
            </a:xfrm>
            <a:prstGeom prst="rect">
              <a:avLst/>
            </a:prstGeom>
          </p:spPr>
        </p:pic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117CFDF-86C3-41BE-8605-CC9115B20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83" y="4525997"/>
              <a:ext cx="203581" cy="100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altLang="en-US" sz="800" b="1" dirty="0">
                  <a:solidFill>
                    <a:srgbClr val="009845"/>
                  </a:solidFill>
                  <a:latin typeface="+mj-lt"/>
                </a:rPr>
                <a:t>APPS</a:t>
              </a:r>
            </a:p>
          </p:txBody>
        </p:sp>
        <p:pic>
          <p:nvPicPr>
            <p:cNvPr id="269" name="Graphic 268">
              <a:extLst>
                <a:ext uri="{FF2B5EF4-FFF2-40B4-BE49-F238E27FC236}">
                  <a16:creationId xmlns:a16="http://schemas.microsoft.com/office/drawing/2014/main" id="{0FDE3859-3137-4C74-8B85-C347A519A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586609" y="4647057"/>
              <a:ext cx="361355" cy="361355"/>
            </a:xfrm>
            <a:prstGeom prst="rect">
              <a:avLst/>
            </a:prstGeom>
          </p:spPr>
        </p:pic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A1A76828-19F2-4E2D-87B8-827CD0011E2E}"/>
              </a:ext>
            </a:extLst>
          </p:cNvPr>
          <p:cNvGrpSpPr/>
          <p:nvPr/>
        </p:nvGrpSpPr>
        <p:grpSpPr>
          <a:xfrm>
            <a:off x="6160063" y="1490685"/>
            <a:ext cx="2706239" cy="865179"/>
            <a:chOff x="6160061" y="1344803"/>
            <a:chExt cx="2706239" cy="865179"/>
          </a:xfrm>
        </p:grpSpPr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C4CF4C9D-752F-48A1-ADF3-7DEA7588023B}"/>
                </a:ext>
              </a:extLst>
            </p:cNvPr>
            <p:cNvSpPr/>
            <p:nvPr/>
          </p:nvSpPr>
          <p:spPr>
            <a:xfrm>
              <a:off x="6160061" y="1344803"/>
              <a:ext cx="871606" cy="41092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64BFD4F9-1544-41F5-9679-C62E64402C31}"/>
                </a:ext>
              </a:extLst>
            </p:cNvPr>
            <p:cNvSpPr/>
            <p:nvPr/>
          </p:nvSpPr>
          <p:spPr>
            <a:xfrm>
              <a:off x="7074350" y="1344803"/>
              <a:ext cx="871606" cy="41092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8D91FCD-E467-4383-8683-F034A4F52FF5}"/>
                </a:ext>
              </a:extLst>
            </p:cNvPr>
            <p:cNvSpPr/>
            <p:nvPr/>
          </p:nvSpPr>
          <p:spPr>
            <a:xfrm>
              <a:off x="6160061" y="1799057"/>
              <a:ext cx="871606" cy="41092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7D38B0BD-C71F-4AFA-92E3-6AA3CF7E1171}"/>
                </a:ext>
              </a:extLst>
            </p:cNvPr>
            <p:cNvSpPr/>
            <p:nvPr/>
          </p:nvSpPr>
          <p:spPr>
            <a:xfrm>
              <a:off x="7074350" y="1799057"/>
              <a:ext cx="871606" cy="41092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5A1A76B7-BC43-4829-93B5-98B2E42D4871}"/>
                </a:ext>
              </a:extLst>
            </p:cNvPr>
            <p:cNvSpPr/>
            <p:nvPr/>
          </p:nvSpPr>
          <p:spPr>
            <a:xfrm>
              <a:off x="7994694" y="1344803"/>
              <a:ext cx="871606" cy="41092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827075B4-1E19-4BFF-B1B0-A4D986FD9BF9}"/>
                </a:ext>
              </a:extLst>
            </p:cNvPr>
            <p:cNvSpPr/>
            <p:nvPr/>
          </p:nvSpPr>
          <p:spPr>
            <a:xfrm>
              <a:off x="7994694" y="1799057"/>
              <a:ext cx="871606" cy="410925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275" name="Picture 8" descr="Image result for Postgres">
              <a:extLst>
                <a:ext uri="{FF2B5EF4-FFF2-40B4-BE49-F238E27FC236}">
                  <a16:creationId xmlns:a16="http://schemas.microsoft.com/office/drawing/2014/main" id="{31E21FE4-DBD0-4C24-805A-33F7D7F309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37876" y="1429022"/>
              <a:ext cx="714690" cy="280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8" name="Picture 2" descr="Image result for azure sql db logo transparent">
              <a:extLst>
                <a:ext uri="{FF2B5EF4-FFF2-40B4-BE49-F238E27FC236}">
                  <a16:creationId xmlns:a16="http://schemas.microsoft.com/office/drawing/2014/main" id="{6E3D621C-4FE4-45BA-839D-B6DFF8501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8729" y="1820051"/>
              <a:ext cx="250353" cy="250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1" name="Picture 2" descr="https://1.bp.blogspot.com/-S1HpE_rdcbU/V2ZplPO54NI/AAAAAAAAExo/x6Nn7KF5EcocYNAffygxO8DKA3LM5j7NwCLcB/s1600/Amazon-RDS.png">
              <a:extLst>
                <a:ext uri="{FF2B5EF4-FFF2-40B4-BE49-F238E27FC236}">
                  <a16:creationId xmlns:a16="http://schemas.microsoft.com/office/drawing/2014/main" id="{41FE6011-110C-4EC5-A812-8FF6BD5F25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486816" y="1819549"/>
              <a:ext cx="222728" cy="2437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715918CB-9E44-4BB2-98E2-F50CD1C4F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8474" y="2092759"/>
              <a:ext cx="868589" cy="9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9">
                <a:lnSpc>
                  <a:spcPct val="90000"/>
                </a:lnSpc>
                <a:defRPr/>
              </a:pPr>
              <a:r>
                <a:rPr lang="en-US" altLang="en-US" sz="700" dirty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Amazon RDS</a:t>
              </a: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76E53969-27DC-4ED2-B4F6-F03E3F9E8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9548" y="2094083"/>
              <a:ext cx="868589" cy="9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309">
                <a:lnSpc>
                  <a:spcPct val="90000"/>
                </a:lnSpc>
                <a:defRPr/>
              </a:pPr>
              <a:r>
                <a:rPr lang="en-US" altLang="en-US" sz="700" dirty="0">
                  <a:solidFill>
                    <a:schemeClr val="tx1">
                      <a:lumMod val="75000"/>
                    </a:schemeClr>
                  </a:solidFill>
                  <a:latin typeface="+mj-lt"/>
                </a:rPr>
                <a:t>Azure SQL DB</a:t>
              </a:r>
            </a:p>
          </p:txBody>
        </p:sp>
        <p:pic>
          <p:nvPicPr>
            <p:cNvPr id="284" name="Picture 2" descr="Image result for transparent apache kafka logo">
              <a:extLst>
                <a:ext uri="{FF2B5EF4-FFF2-40B4-BE49-F238E27FC236}">
                  <a16:creationId xmlns:a16="http://schemas.microsoft.com/office/drawing/2014/main" id="{87A68CB9-E5EC-47F6-BC5D-F0F2DB01F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45011" y="1856574"/>
              <a:ext cx="564793" cy="296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7" name="Picture 286">
              <a:extLst>
                <a:ext uri="{FF2B5EF4-FFF2-40B4-BE49-F238E27FC236}">
                  <a16:creationId xmlns:a16="http://schemas.microsoft.com/office/drawing/2014/main" id="{09FD855B-DDED-4ECE-90C3-BCD32C80FA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18034" y="1421690"/>
              <a:ext cx="502747" cy="25933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3AF439-3905-42B3-AE31-6FFA3BF15A90}"/>
              </a:ext>
            </a:extLst>
          </p:cNvPr>
          <p:cNvGrpSpPr/>
          <p:nvPr/>
        </p:nvGrpSpPr>
        <p:grpSpPr>
          <a:xfrm>
            <a:off x="6158638" y="4950068"/>
            <a:ext cx="2707663" cy="877621"/>
            <a:chOff x="4618977" y="3712551"/>
            <a:chExt cx="2030747" cy="658216"/>
          </a:xfrm>
        </p:grpSpPr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44ABA850-F50E-4094-858E-B69F343BEA57}"/>
                </a:ext>
              </a:extLst>
            </p:cNvPr>
            <p:cNvSpPr/>
            <p:nvPr/>
          </p:nvSpPr>
          <p:spPr>
            <a:xfrm>
              <a:off x="4620044" y="3712551"/>
              <a:ext cx="653705" cy="308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54ABCBFB-DB67-4D15-A763-E4BEE6979BB4}"/>
                </a:ext>
              </a:extLst>
            </p:cNvPr>
            <p:cNvSpPr/>
            <p:nvPr/>
          </p:nvSpPr>
          <p:spPr>
            <a:xfrm>
              <a:off x="5305761" y="3712551"/>
              <a:ext cx="653705" cy="308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51DACB50-2661-4F35-B70D-C7067CCCC661}"/>
                </a:ext>
              </a:extLst>
            </p:cNvPr>
            <p:cNvSpPr/>
            <p:nvPr/>
          </p:nvSpPr>
          <p:spPr>
            <a:xfrm>
              <a:off x="5996019" y="3712551"/>
              <a:ext cx="653705" cy="308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271940C-746A-48C0-B95D-3479EDD2385D}"/>
                </a:ext>
              </a:extLst>
            </p:cNvPr>
            <p:cNvSpPr/>
            <p:nvPr/>
          </p:nvSpPr>
          <p:spPr>
            <a:xfrm>
              <a:off x="5996019" y="4055716"/>
              <a:ext cx="653705" cy="313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310" name="Picture 10" descr="Image result for google cloud logo transparent">
              <a:extLst>
                <a:ext uri="{FF2B5EF4-FFF2-40B4-BE49-F238E27FC236}">
                  <a16:creationId xmlns:a16="http://schemas.microsoft.com/office/drawing/2014/main" id="{258D2468-86E8-4718-8C33-E9AC1DB06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7658" y="3724319"/>
              <a:ext cx="455541" cy="281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3" name="Picture 312">
              <a:extLst>
                <a:ext uri="{FF2B5EF4-FFF2-40B4-BE49-F238E27FC236}">
                  <a16:creationId xmlns:a16="http://schemas.microsoft.com/office/drawing/2014/main" id="{F01B25DD-CED0-4290-A179-1384BC3BA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6712" y="3795597"/>
              <a:ext cx="324000" cy="187531"/>
            </a:xfrm>
            <a:prstGeom prst="rect">
              <a:avLst/>
            </a:prstGeom>
          </p:spPr>
        </p:pic>
        <p:pic>
          <p:nvPicPr>
            <p:cNvPr id="314" name="Picture 2" descr="https://partner.microsoft.com/-/media/mssc/mpn/partner/marketing/azure-500x375.ashx?h=375&amp;la=en&amp;w=500&amp;hash=1BC9A8FC2DBFA5FA01C5CC3185BDBCAB97EA00BB">
              <a:extLst>
                <a:ext uri="{FF2B5EF4-FFF2-40B4-BE49-F238E27FC236}">
                  <a16:creationId xmlns:a16="http://schemas.microsoft.com/office/drawing/2014/main" id="{E88805C6-306A-4453-87AC-3B41166D06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43989" y="3778697"/>
              <a:ext cx="519047" cy="164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EC95F0E9-A6F2-4670-AB12-52F85FE8E93E}"/>
                </a:ext>
              </a:extLst>
            </p:cNvPr>
            <p:cNvSpPr/>
            <p:nvPr/>
          </p:nvSpPr>
          <p:spPr>
            <a:xfrm>
              <a:off x="5304396" y="4062365"/>
              <a:ext cx="653705" cy="307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2582D7F5-2120-49E3-9FC6-8F4EA4A9E361}"/>
                </a:ext>
              </a:extLst>
            </p:cNvPr>
            <p:cNvSpPr/>
            <p:nvPr/>
          </p:nvSpPr>
          <p:spPr>
            <a:xfrm>
              <a:off x="4618977" y="4062573"/>
              <a:ext cx="653705" cy="308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>
                <a:solidFill>
                  <a:srgbClr val="FFFFFF"/>
                </a:solidFill>
                <a:latin typeface="+mj-lt"/>
              </a:endParaRPr>
            </a:p>
          </p:txBody>
        </p:sp>
        <p:pic>
          <p:nvPicPr>
            <p:cNvPr id="216" name="Picture 2" descr="Databricks">
              <a:extLst>
                <a:ext uri="{FF2B5EF4-FFF2-40B4-BE49-F238E27FC236}">
                  <a16:creationId xmlns:a16="http://schemas.microsoft.com/office/drawing/2014/main" id="{855ED493-AEA6-4B55-A86F-C47AB4099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369" y="4160808"/>
              <a:ext cx="564937" cy="89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3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B11689C-C53E-4FF9-8E5E-E691D107B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560" y="4107739"/>
              <a:ext cx="748698" cy="21436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D14677A-BB8E-407F-AC2D-AA0F17256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4667568" y="4077936"/>
              <a:ext cx="560881" cy="286537"/>
            </a:xfrm>
            <a:prstGeom prst="rect">
              <a:avLst/>
            </a:prstGeom>
          </p:spPr>
        </p:pic>
      </p:grpSp>
      <p:pic>
        <p:nvPicPr>
          <p:cNvPr id="329" name="Picture 328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2397A3EB-1B2F-4502-B908-5A9097761F55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2494" y="1565939"/>
            <a:ext cx="742633" cy="22255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10C1781-C796-40C4-A5BC-EEFD7B9FEA13}"/>
              </a:ext>
            </a:extLst>
          </p:cNvPr>
          <p:cNvGrpSpPr/>
          <p:nvPr/>
        </p:nvGrpSpPr>
        <p:grpSpPr>
          <a:xfrm>
            <a:off x="293612" y="5349885"/>
            <a:ext cx="1094981" cy="531091"/>
            <a:chOff x="220208" y="4012414"/>
            <a:chExt cx="821236" cy="398318"/>
          </a:xfrm>
        </p:grpSpPr>
        <p:pic>
          <p:nvPicPr>
            <p:cNvPr id="252" name="Graphic 251">
              <a:extLst>
                <a:ext uri="{FF2B5EF4-FFF2-40B4-BE49-F238E27FC236}">
                  <a16:creationId xmlns:a16="http://schemas.microsoft.com/office/drawing/2014/main" id="{F5388FAA-2725-448E-93EC-E980A8570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893030" y="4181020"/>
              <a:ext cx="148414" cy="128176"/>
            </a:xfrm>
            <a:prstGeom prst="rect">
              <a:avLst/>
            </a:prstGeom>
          </p:spPr>
        </p:pic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BF2D1E8C-43AF-45FD-9FDD-B29EA49A3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908" y="4012414"/>
              <a:ext cx="114215" cy="75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en-US" altLang="en-US" sz="800" b="1" dirty="0">
                  <a:solidFill>
                    <a:srgbClr val="009845"/>
                  </a:solidFill>
                  <a:latin typeface="+mj-lt"/>
                </a:rPr>
                <a:t>SAP</a:t>
              </a:r>
            </a:p>
          </p:txBody>
        </p:sp>
        <p:pic>
          <p:nvPicPr>
            <p:cNvPr id="330" name="Graphic 329">
              <a:extLst>
                <a:ext uri="{FF2B5EF4-FFF2-40B4-BE49-F238E27FC236}">
                  <a16:creationId xmlns:a16="http://schemas.microsoft.com/office/drawing/2014/main" id="{827DB94F-F4E3-4E47-9C4B-646191E10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p:blipFill>
          <p:spPr>
            <a:xfrm>
              <a:off x="220208" y="4135721"/>
              <a:ext cx="530378" cy="275011"/>
            </a:xfrm>
            <a:prstGeom prst="rect">
              <a:avLst/>
            </a:prstGeom>
          </p:spPr>
        </p:pic>
      </p:grpSp>
      <p:sp>
        <p:nvSpPr>
          <p:cNvPr id="217" name="Title 2">
            <a:extLst>
              <a:ext uri="{FF2B5EF4-FFF2-40B4-BE49-F238E27FC236}">
                <a16:creationId xmlns:a16="http://schemas.microsoft.com/office/drawing/2014/main" id="{53949E71-67CE-48F9-8298-975394321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92" y="366186"/>
            <a:ext cx="11227000" cy="684281"/>
          </a:xfrm>
        </p:spPr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/>
              </a:rPr>
              <a:t>Qlik Data Integration Platform – Core Use Cases</a:t>
            </a:r>
            <a:br>
              <a:rPr lang="en-US" sz="3200" dirty="0">
                <a:solidFill>
                  <a:srgbClr val="FF5406"/>
                </a:solidFill>
                <a:latin typeface="Proxima Nova Extrabold"/>
              </a:rPr>
            </a:br>
            <a:br>
              <a:rPr lang="en-US" sz="3200" dirty="0">
                <a:solidFill>
                  <a:srgbClr val="FF5406"/>
                </a:solidFill>
                <a:latin typeface="Proxima Nova Extrabold"/>
              </a:rPr>
            </a:br>
            <a:endParaRPr lang="en-US" sz="3200" dirty="0">
              <a:solidFill>
                <a:srgbClr val="FF5406"/>
              </a:solidFill>
              <a:latin typeface="Proxima Nova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40109172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AA9C4-0AE5-4C9F-B2BB-EFB3ECA6B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/>
              </a:rPr>
              <a:t>Real-time SAP Data Replication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AD93701-A4BC-47F1-AC21-143601EDC2D6}"/>
              </a:ext>
            </a:extLst>
          </p:cNvPr>
          <p:cNvSpPr/>
          <p:nvPr/>
        </p:nvSpPr>
        <p:spPr>
          <a:xfrm>
            <a:off x="5912285" y="1817489"/>
            <a:ext cx="2010105" cy="2524255"/>
          </a:xfrm>
          <a:prstGeom prst="roundRect">
            <a:avLst>
              <a:gd name="adj" fmla="val 6865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106698-956A-4CEE-9370-0DBF6726C28F}"/>
              </a:ext>
            </a:extLst>
          </p:cNvPr>
          <p:cNvSpPr/>
          <p:nvPr/>
        </p:nvSpPr>
        <p:spPr>
          <a:xfrm>
            <a:off x="283380" y="1484890"/>
            <a:ext cx="4871848" cy="318847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AB697F-B786-4A60-9736-114E068ADE45}"/>
              </a:ext>
            </a:extLst>
          </p:cNvPr>
          <p:cNvSpPr/>
          <p:nvPr/>
        </p:nvSpPr>
        <p:spPr>
          <a:xfrm>
            <a:off x="1795645" y="1628819"/>
            <a:ext cx="3254531" cy="2931308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t"/>
          <a:lstStyle/>
          <a:p>
            <a:pPr defTabSz="914354"/>
            <a:r>
              <a:rPr lang="en-US" sz="1600" b="1" dirty="0">
                <a:solidFill>
                  <a:srgbClr val="545659"/>
                </a:solidFill>
                <a:ea typeface="ＭＳ Ｐゴシック" charset="0"/>
              </a:rPr>
              <a:t>Qlik Transport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F686E6D-B811-4A6A-B893-CD5969FEFAA2}"/>
              </a:ext>
            </a:extLst>
          </p:cNvPr>
          <p:cNvSpPr/>
          <p:nvPr/>
        </p:nvSpPr>
        <p:spPr>
          <a:xfrm>
            <a:off x="1949030" y="2554793"/>
            <a:ext cx="2902436" cy="5092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C61A5B-B529-4E56-84C3-5099695B7FD2}"/>
              </a:ext>
            </a:extLst>
          </p:cNvPr>
          <p:cNvSpPr/>
          <p:nvPr/>
        </p:nvSpPr>
        <p:spPr>
          <a:xfrm>
            <a:off x="500633" y="3881988"/>
            <a:ext cx="4416860" cy="641237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defTabSz="914354"/>
            <a:r>
              <a:rPr lang="en-US" sz="1600" b="1" dirty="0">
                <a:solidFill>
                  <a:srgbClr val="545659"/>
                </a:solidFill>
                <a:ea typeface="ＭＳ Ｐゴシック" charset="0"/>
              </a:rPr>
              <a:t>Database</a:t>
            </a:r>
          </a:p>
          <a:p>
            <a:pPr defTabSz="914354"/>
            <a:r>
              <a:rPr lang="en-US" sz="1600" b="1">
                <a:solidFill>
                  <a:srgbClr val="545659"/>
                </a:solidFill>
                <a:ea typeface="ＭＳ Ｐゴシック" charset="0"/>
              </a:rPr>
              <a:t>(Log)</a:t>
            </a:r>
            <a:endParaRPr lang="en-US" sz="1600" b="1" dirty="0">
              <a:solidFill>
                <a:srgbClr val="545659"/>
              </a:solidFill>
              <a:ea typeface="ＭＳ Ｐゴシック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A3BD46-0719-4A64-A1DD-6121D593946C}"/>
              </a:ext>
            </a:extLst>
          </p:cNvPr>
          <p:cNvSpPr/>
          <p:nvPr/>
        </p:nvSpPr>
        <p:spPr>
          <a:xfrm>
            <a:off x="379407" y="2488808"/>
            <a:ext cx="4578092" cy="641237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defTabSz="914354"/>
            <a:r>
              <a:rPr lang="en-US" sz="1600" b="1" dirty="0">
                <a:solidFill>
                  <a:srgbClr val="545659"/>
                </a:solidFill>
                <a:ea typeface="ＭＳ Ｐゴシック" charset="0"/>
              </a:rPr>
              <a:t>Application/</a:t>
            </a:r>
          </a:p>
          <a:p>
            <a:pPr defTabSz="914354"/>
            <a:r>
              <a:rPr lang="en-US" sz="1600" b="1" dirty="0">
                <a:solidFill>
                  <a:srgbClr val="545659"/>
                </a:solidFill>
                <a:ea typeface="ＭＳ Ｐゴシック" charset="0"/>
              </a:rPr>
              <a:t>Extractor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14167D-7050-4CF3-874F-72BE5ADA572B}"/>
              </a:ext>
            </a:extLst>
          </p:cNvPr>
          <p:cNvSpPr/>
          <p:nvPr/>
        </p:nvSpPr>
        <p:spPr>
          <a:xfrm>
            <a:off x="425166" y="3203851"/>
            <a:ext cx="4492327" cy="641237"/>
          </a:xfrm>
          <a:prstGeom prst="rect">
            <a:avLst/>
          </a:prstGeom>
          <a:solidFill>
            <a:srgbClr val="0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 defTabSz="914354"/>
            <a:r>
              <a:rPr lang="en-US" sz="1600" b="1" dirty="0">
                <a:solidFill>
                  <a:srgbClr val="545659"/>
                </a:solidFill>
                <a:ea typeface="ＭＳ Ｐゴシック" charset="0"/>
              </a:rPr>
              <a:t>Database</a:t>
            </a:r>
          </a:p>
          <a:p>
            <a:pPr defTabSz="914354"/>
            <a:r>
              <a:rPr lang="en-US" sz="1600" b="1" dirty="0">
                <a:solidFill>
                  <a:srgbClr val="545659"/>
                </a:solidFill>
                <a:ea typeface="ＭＳ Ｐゴシック" charset="0"/>
              </a:rPr>
              <a:t>(Trigger)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0C0007D-BC54-4DE4-97C4-8FE14FC94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696" y="2615876"/>
            <a:ext cx="387101" cy="38710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E694B4-4323-4E15-90AF-C5D8EB07C0A4}"/>
              </a:ext>
            </a:extLst>
          </p:cNvPr>
          <p:cNvSpPr/>
          <p:nvPr/>
        </p:nvSpPr>
        <p:spPr>
          <a:xfrm>
            <a:off x="1949030" y="3269836"/>
            <a:ext cx="2902436" cy="5092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DCD0139-1997-45D5-A808-DA4677D07323}"/>
              </a:ext>
            </a:extLst>
          </p:cNvPr>
          <p:cNvSpPr/>
          <p:nvPr/>
        </p:nvSpPr>
        <p:spPr>
          <a:xfrm>
            <a:off x="1949030" y="3984876"/>
            <a:ext cx="2902436" cy="5092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EDD4BE-5D0C-4F34-9DCC-EF5B8319C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676" y="3311899"/>
            <a:ext cx="425141" cy="42514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6AF81709-3140-472D-9E02-BD7427B9BB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86568" y="4025831"/>
            <a:ext cx="427357" cy="4273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D04BEE-FF6D-40B7-85B0-4060C4F619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5972" y="1843097"/>
            <a:ext cx="731520" cy="73152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29170C6-4F27-4289-B060-8779D58D50EF}"/>
              </a:ext>
            </a:extLst>
          </p:cNvPr>
          <p:cNvSpPr/>
          <p:nvPr/>
        </p:nvSpPr>
        <p:spPr>
          <a:xfrm>
            <a:off x="1949030" y="1990930"/>
            <a:ext cx="2163735" cy="43204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67" dirty="0"/>
              <a:t>Data model mapping</a:t>
            </a:r>
            <a:endParaRPr lang="en-US" sz="24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3C2F0D-5C42-4862-A07F-9D1B5BFC8FBD}"/>
              </a:ext>
            </a:extLst>
          </p:cNvPr>
          <p:cNvGrpSpPr/>
          <p:nvPr/>
        </p:nvGrpSpPr>
        <p:grpSpPr>
          <a:xfrm>
            <a:off x="5227652" y="2929217"/>
            <a:ext cx="647045" cy="331571"/>
            <a:chOff x="3602038" y="3408363"/>
            <a:chExt cx="638175" cy="327025"/>
          </a:xfrm>
          <a:solidFill>
            <a:schemeClr val="accent5"/>
          </a:solidFill>
        </p:grpSpPr>
        <p:sp>
          <p:nvSpPr>
            <p:cNvPr id="34" name="Freeform 63">
              <a:extLst>
                <a:ext uri="{FF2B5EF4-FFF2-40B4-BE49-F238E27FC236}">
                  <a16:creationId xmlns:a16="http://schemas.microsoft.com/office/drawing/2014/main" id="{CE43B959-2430-4FE9-9495-2052062CB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3408363"/>
              <a:ext cx="192088" cy="327025"/>
            </a:xfrm>
            <a:custGeom>
              <a:avLst/>
              <a:gdLst>
                <a:gd name="T0" fmla="*/ 50 w 51"/>
                <a:gd name="T1" fmla="*/ 48 h 87"/>
                <a:gd name="T2" fmla="*/ 51 w 51"/>
                <a:gd name="T3" fmla="*/ 44 h 87"/>
                <a:gd name="T4" fmla="*/ 50 w 51"/>
                <a:gd name="T5" fmla="*/ 39 h 87"/>
                <a:gd name="T6" fmla="*/ 50 w 51"/>
                <a:gd name="T7" fmla="*/ 39 h 87"/>
                <a:gd name="T8" fmla="*/ 50 w 51"/>
                <a:gd name="T9" fmla="*/ 39 h 87"/>
                <a:gd name="T10" fmla="*/ 49 w 51"/>
                <a:gd name="T11" fmla="*/ 39 h 87"/>
                <a:gd name="T12" fmla="*/ 12 w 51"/>
                <a:gd name="T13" fmla="*/ 2 h 87"/>
                <a:gd name="T14" fmla="*/ 12 w 51"/>
                <a:gd name="T15" fmla="*/ 2 h 87"/>
                <a:gd name="T16" fmla="*/ 8 w 51"/>
                <a:gd name="T17" fmla="*/ 0 h 87"/>
                <a:gd name="T18" fmla="*/ 1 w 51"/>
                <a:gd name="T19" fmla="*/ 6 h 87"/>
                <a:gd name="T20" fmla="*/ 3 w 51"/>
                <a:gd name="T21" fmla="*/ 11 h 87"/>
                <a:gd name="T22" fmla="*/ 3 w 51"/>
                <a:gd name="T23" fmla="*/ 11 h 87"/>
                <a:gd name="T24" fmla="*/ 29 w 51"/>
                <a:gd name="T25" fmla="*/ 37 h 87"/>
                <a:gd name="T26" fmla="*/ 6 w 51"/>
                <a:gd name="T27" fmla="*/ 37 h 87"/>
                <a:gd name="T28" fmla="*/ 6 w 51"/>
                <a:gd name="T29" fmla="*/ 37 h 87"/>
                <a:gd name="T30" fmla="*/ 0 w 51"/>
                <a:gd name="T31" fmla="*/ 44 h 87"/>
                <a:gd name="T32" fmla="*/ 6 w 51"/>
                <a:gd name="T33" fmla="*/ 50 h 87"/>
                <a:gd name="T34" fmla="*/ 6 w 51"/>
                <a:gd name="T35" fmla="*/ 50 h 87"/>
                <a:gd name="T36" fmla="*/ 29 w 51"/>
                <a:gd name="T37" fmla="*/ 50 h 87"/>
                <a:gd name="T38" fmla="*/ 3 w 51"/>
                <a:gd name="T39" fmla="*/ 76 h 87"/>
                <a:gd name="T40" fmla="*/ 3 w 51"/>
                <a:gd name="T41" fmla="*/ 76 h 87"/>
                <a:gd name="T42" fmla="*/ 1 w 51"/>
                <a:gd name="T43" fmla="*/ 81 h 87"/>
                <a:gd name="T44" fmla="*/ 8 w 51"/>
                <a:gd name="T45" fmla="*/ 87 h 87"/>
                <a:gd name="T46" fmla="*/ 12 w 51"/>
                <a:gd name="T47" fmla="*/ 85 h 87"/>
                <a:gd name="T48" fmla="*/ 12 w 51"/>
                <a:gd name="T49" fmla="*/ 85 h 87"/>
                <a:gd name="T50" fmla="*/ 49 w 51"/>
                <a:gd name="T51" fmla="*/ 48 h 87"/>
                <a:gd name="T52" fmla="*/ 50 w 51"/>
                <a:gd name="T53" fmla="*/ 48 h 87"/>
                <a:gd name="T54" fmla="*/ 50 w 51"/>
                <a:gd name="T55" fmla="*/ 4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" h="87">
                  <a:moveTo>
                    <a:pt x="50" y="48"/>
                  </a:moveTo>
                  <a:cubicBezTo>
                    <a:pt x="51" y="47"/>
                    <a:pt x="51" y="45"/>
                    <a:pt x="51" y="44"/>
                  </a:cubicBezTo>
                  <a:cubicBezTo>
                    <a:pt x="51" y="42"/>
                    <a:pt x="51" y="41"/>
                    <a:pt x="50" y="39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39"/>
                    <a:pt x="49" y="39"/>
                    <a:pt x="49" y="39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0" y="0"/>
                    <a:pt x="8" y="0"/>
                  </a:cubicBezTo>
                  <a:cubicBezTo>
                    <a:pt x="4" y="0"/>
                    <a:pt x="1" y="3"/>
                    <a:pt x="1" y="6"/>
                  </a:cubicBezTo>
                  <a:cubicBezTo>
                    <a:pt x="1" y="8"/>
                    <a:pt x="2" y="10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3" y="37"/>
                    <a:pt x="0" y="40"/>
                    <a:pt x="0" y="44"/>
                  </a:cubicBezTo>
                  <a:cubicBezTo>
                    <a:pt x="0" y="47"/>
                    <a:pt x="3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2" y="77"/>
                    <a:pt x="1" y="79"/>
                    <a:pt x="1" y="81"/>
                  </a:cubicBezTo>
                  <a:cubicBezTo>
                    <a:pt x="1" y="84"/>
                    <a:pt x="4" y="87"/>
                    <a:pt x="8" y="87"/>
                  </a:cubicBezTo>
                  <a:cubicBezTo>
                    <a:pt x="10" y="87"/>
                    <a:pt x="11" y="87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0" y="48"/>
                    <a:pt x="50" y="48"/>
                  </a:cubicBezTo>
                  <a:cubicBezTo>
                    <a:pt x="50" y="48"/>
                    <a:pt x="50" y="48"/>
                    <a:pt x="5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159">
              <a:extLst>
                <a:ext uri="{FF2B5EF4-FFF2-40B4-BE49-F238E27FC236}">
                  <a16:creationId xmlns:a16="http://schemas.microsoft.com/office/drawing/2014/main" id="{608AFE69-01C1-4CBF-8F59-9BFC230BB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548063"/>
              <a:ext cx="47625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160">
              <a:extLst>
                <a:ext uri="{FF2B5EF4-FFF2-40B4-BE49-F238E27FC236}">
                  <a16:creationId xmlns:a16="http://schemas.microsoft.com/office/drawing/2014/main" id="{336782CA-353F-4636-AAE2-64F03D824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913" y="3548063"/>
              <a:ext cx="49213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Oval 161">
              <a:extLst>
                <a:ext uri="{FF2B5EF4-FFF2-40B4-BE49-F238E27FC236}">
                  <a16:creationId xmlns:a16="http://schemas.microsoft.com/office/drawing/2014/main" id="{0DB92607-674A-40BF-ACD1-6E4DAC4E9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3548063"/>
              <a:ext cx="49213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Oval 162">
              <a:extLst>
                <a:ext uri="{FF2B5EF4-FFF2-40B4-BE49-F238E27FC236}">
                  <a16:creationId xmlns:a16="http://schemas.microsoft.com/office/drawing/2014/main" id="{B923901D-92EE-4182-B28A-99B32A36C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938" y="3548063"/>
              <a:ext cx="49213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Oval 163">
              <a:extLst>
                <a:ext uri="{FF2B5EF4-FFF2-40B4-BE49-F238E27FC236}">
                  <a16:creationId xmlns:a16="http://schemas.microsoft.com/office/drawing/2014/main" id="{8E85C11F-718F-464B-A95E-08A574369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548063"/>
              <a:ext cx="47625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78FA7A-7929-4B7A-9BE0-4F87C62563D6}"/>
              </a:ext>
            </a:extLst>
          </p:cNvPr>
          <p:cNvGrpSpPr/>
          <p:nvPr/>
        </p:nvGrpSpPr>
        <p:grpSpPr>
          <a:xfrm>
            <a:off x="7988032" y="2929217"/>
            <a:ext cx="647045" cy="331571"/>
            <a:chOff x="3602038" y="3408363"/>
            <a:chExt cx="638175" cy="327025"/>
          </a:xfrm>
          <a:solidFill>
            <a:schemeClr val="accent5"/>
          </a:solidFill>
        </p:grpSpPr>
        <p:sp>
          <p:nvSpPr>
            <p:cNvPr id="41" name="Freeform 63">
              <a:extLst>
                <a:ext uri="{FF2B5EF4-FFF2-40B4-BE49-F238E27FC236}">
                  <a16:creationId xmlns:a16="http://schemas.microsoft.com/office/drawing/2014/main" id="{D7FEAA0C-CC05-42C3-87D1-7597AFC4B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3408363"/>
              <a:ext cx="192088" cy="327025"/>
            </a:xfrm>
            <a:custGeom>
              <a:avLst/>
              <a:gdLst>
                <a:gd name="T0" fmla="*/ 50 w 51"/>
                <a:gd name="T1" fmla="*/ 48 h 87"/>
                <a:gd name="T2" fmla="*/ 51 w 51"/>
                <a:gd name="T3" fmla="*/ 44 h 87"/>
                <a:gd name="T4" fmla="*/ 50 w 51"/>
                <a:gd name="T5" fmla="*/ 39 h 87"/>
                <a:gd name="T6" fmla="*/ 50 w 51"/>
                <a:gd name="T7" fmla="*/ 39 h 87"/>
                <a:gd name="T8" fmla="*/ 50 w 51"/>
                <a:gd name="T9" fmla="*/ 39 h 87"/>
                <a:gd name="T10" fmla="*/ 49 w 51"/>
                <a:gd name="T11" fmla="*/ 39 h 87"/>
                <a:gd name="T12" fmla="*/ 12 w 51"/>
                <a:gd name="T13" fmla="*/ 2 h 87"/>
                <a:gd name="T14" fmla="*/ 12 w 51"/>
                <a:gd name="T15" fmla="*/ 2 h 87"/>
                <a:gd name="T16" fmla="*/ 8 w 51"/>
                <a:gd name="T17" fmla="*/ 0 h 87"/>
                <a:gd name="T18" fmla="*/ 1 w 51"/>
                <a:gd name="T19" fmla="*/ 6 h 87"/>
                <a:gd name="T20" fmla="*/ 3 w 51"/>
                <a:gd name="T21" fmla="*/ 11 h 87"/>
                <a:gd name="T22" fmla="*/ 3 w 51"/>
                <a:gd name="T23" fmla="*/ 11 h 87"/>
                <a:gd name="T24" fmla="*/ 29 w 51"/>
                <a:gd name="T25" fmla="*/ 37 h 87"/>
                <a:gd name="T26" fmla="*/ 6 w 51"/>
                <a:gd name="T27" fmla="*/ 37 h 87"/>
                <a:gd name="T28" fmla="*/ 6 w 51"/>
                <a:gd name="T29" fmla="*/ 37 h 87"/>
                <a:gd name="T30" fmla="*/ 0 w 51"/>
                <a:gd name="T31" fmla="*/ 44 h 87"/>
                <a:gd name="T32" fmla="*/ 6 w 51"/>
                <a:gd name="T33" fmla="*/ 50 h 87"/>
                <a:gd name="T34" fmla="*/ 6 w 51"/>
                <a:gd name="T35" fmla="*/ 50 h 87"/>
                <a:gd name="T36" fmla="*/ 29 w 51"/>
                <a:gd name="T37" fmla="*/ 50 h 87"/>
                <a:gd name="T38" fmla="*/ 3 w 51"/>
                <a:gd name="T39" fmla="*/ 76 h 87"/>
                <a:gd name="T40" fmla="*/ 3 w 51"/>
                <a:gd name="T41" fmla="*/ 76 h 87"/>
                <a:gd name="T42" fmla="*/ 1 w 51"/>
                <a:gd name="T43" fmla="*/ 81 h 87"/>
                <a:gd name="T44" fmla="*/ 8 w 51"/>
                <a:gd name="T45" fmla="*/ 87 h 87"/>
                <a:gd name="T46" fmla="*/ 12 w 51"/>
                <a:gd name="T47" fmla="*/ 85 h 87"/>
                <a:gd name="T48" fmla="*/ 12 w 51"/>
                <a:gd name="T49" fmla="*/ 85 h 87"/>
                <a:gd name="T50" fmla="*/ 49 w 51"/>
                <a:gd name="T51" fmla="*/ 48 h 87"/>
                <a:gd name="T52" fmla="*/ 50 w 51"/>
                <a:gd name="T53" fmla="*/ 48 h 87"/>
                <a:gd name="T54" fmla="*/ 50 w 51"/>
                <a:gd name="T55" fmla="*/ 4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" h="87">
                  <a:moveTo>
                    <a:pt x="50" y="48"/>
                  </a:moveTo>
                  <a:cubicBezTo>
                    <a:pt x="51" y="47"/>
                    <a:pt x="51" y="45"/>
                    <a:pt x="51" y="44"/>
                  </a:cubicBezTo>
                  <a:cubicBezTo>
                    <a:pt x="51" y="42"/>
                    <a:pt x="51" y="41"/>
                    <a:pt x="50" y="39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0" y="39"/>
                    <a:pt x="49" y="39"/>
                    <a:pt x="49" y="39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0" y="0"/>
                    <a:pt x="8" y="0"/>
                  </a:cubicBezTo>
                  <a:cubicBezTo>
                    <a:pt x="4" y="0"/>
                    <a:pt x="1" y="3"/>
                    <a:pt x="1" y="6"/>
                  </a:cubicBezTo>
                  <a:cubicBezTo>
                    <a:pt x="1" y="8"/>
                    <a:pt x="2" y="10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3" y="37"/>
                    <a:pt x="0" y="40"/>
                    <a:pt x="0" y="44"/>
                  </a:cubicBezTo>
                  <a:cubicBezTo>
                    <a:pt x="0" y="47"/>
                    <a:pt x="3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cubicBezTo>
                    <a:pt x="2" y="77"/>
                    <a:pt x="1" y="79"/>
                    <a:pt x="1" y="81"/>
                  </a:cubicBezTo>
                  <a:cubicBezTo>
                    <a:pt x="1" y="84"/>
                    <a:pt x="4" y="87"/>
                    <a:pt x="8" y="87"/>
                  </a:cubicBezTo>
                  <a:cubicBezTo>
                    <a:pt x="10" y="87"/>
                    <a:pt x="11" y="87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49" y="48"/>
                    <a:pt x="50" y="48"/>
                    <a:pt x="50" y="48"/>
                  </a:cubicBezTo>
                  <a:cubicBezTo>
                    <a:pt x="50" y="48"/>
                    <a:pt x="50" y="48"/>
                    <a:pt x="50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159">
              <a:extLst>
                <a:ext uri="{FF2B5EF4-FFF2-40B4-BE49-F238E27FC236}">
                  <a16:creationId xmlns:a16="http://schemas.microsoft.com/office/drawing/2014/main" id="{0DCD68BD-A9A3-4CF5-B206-881FF45FF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2400" y="3548063"/>
              <a:ext cx="47625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Oval 160">
              <a:extLst>
                <a:ext uri="{FF2B5EF4-FFF2-40B4-BE49-F238E27FC236}">
                  <a16:creationId xmlns:a16="http://schemas.microsoft.com/office/drawing/2014/main" id="{18FABCB0-CF60-42BD-B90F-C72C9A439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913" y="3548063"/>
              <a:ext cx="49213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Oval 161">
              <a:extLst>
                <a:ext uri="{FF2B5EF4-FFF2-40B4-BE49-F238E27FC236}">
                  <a16:creationId xmlns:a16="http://schemas.microsoft.com/office/drawing/2014/main" id="{0C96CFE8-F7D1-4D1F-BCB8-79CBE3C742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1425" y="3548063"/>
              <a:ext cx="49213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Oval 162">
              <a:extLst>
                <a:ext uri="{FF2B5EF4-FFF2-40B4-BE49-F238E27FC236}">
                  <a16:creationId xmlns:a16="http://schemas.microsoft.com/office/drawing/2014/main" id="{A1008DB1-B8A4-41E4-BA28-B96AA87221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0938" y="3548063"/>
              <a:ext cx="49213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163">
              <a:extLst>
                <a:ext uri="{FF2B5EF4-FFF2-40B4-BE49-F238E27FC236}">
                  <a16:creationId xmlns:a16="http://schemas.microsoft.com/office/drawing/2014/main" id="{0EDC8BBD-0E1A-420D-A519-9433B4030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2038" y="3548063"/>
              <a:ext cx="47625" cy="476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D646F99-FD0C-47B8-814C-78D9067BBC02}"/>
              </a:ext>
            </a:extLst>
          </p:cNvPr>
          <p:cNvGrpSpPr/>
          <p:nvPr/>
        </p:nvGrpSpPr>
        <p:grpSpPr>
          <a:xfrm>
            <a:off x="460092" y="1733407"/>
            <a:ext cx="989929" cy="491189"/>
            <a:chOff x="8012773" y="3119377"/>
            <a:chExt cx="499109" cy="247651"/>
          </a:xfrm>
          <a:solidFill>
            <a:srgbClr val="1A345F"/>
          </a:solidFill>
        </p:grpSpPr>
        <p:sp>
          <p:nvSpPr>
            <p:cNvPr id="55" name="Freeform 23">
              <a:extLst>
                <a:ext uri="{FF2B5EF4-FFF2-40B4-BE49-F238E27FC236}">
                  <a16:creationId xmlns:a16="http://schemas.microsoft.com/office/drawing/2014/main" id="{4686C513-F61E-47A5-AE51-CC56A5790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0413" y="3214626"/>
              <a:ext cx="30480" cy="49531"/>
            </a:xfrm>
            <a:custGeom>
              <a:avLst/>
              <a:gdLst>
                <a:gd name="T0" fmla="*/ 4 w 9"/>
                <a:gd name="T1" fmla="*/ 0 h 15"/>
                <a:gd name="T2" fmla="*/ 0 w 9"/>
                <a:gd name="T3" fmla="*/ 14 h 15"/>
                <a:gd name="T4" fmla="*/ 5 w 9"/>
                <a:gd name="T5" fmla="*/ 15 h 15"/>
                <a:gd name="T6" fmla="*/ 9 w 9"/>
                <a:gd name="T7" fmla="*/ 15 h 15"/>
                <a:gd name="T8" fmla="*/ 5 w 9"/>
                <a:gd name="T9" fmla="*/ 0 h 15"/>
                <a:gd name="T10" fmla="*/ 4 w 9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5">
                  <a:moveTo>
                    <a:pt x="4" y="0"/>
                  </a:moveTo>
                  <a:cubicBezTo>
                    <a:pt x="4" y="0"/>
                    <a:pt x="4" y="0"/>
                    <a:pt x="0" y="14"/>
                  </a:cubicBezTo>
                  <a:cubicBezTo>
                    <a:pt x="1" y="15"/>
                    <a:pt x="3" y="15"/>
                    <a:pt x="5" y="15"/>
                  </a:cubicBezTo>
                  <a:cubicBezTo>
                    <a:pt x="6" y="15"/>
                    <a:pt x="8" y="15"/>
                    <a:pt x="9" y="15"/>
                  </a:cubicBezTo>
                  <a:cubicBezTo>
                    <a:pt x="9" y="15"/>
                    <a:pt x="9" y="15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24">
              <a:extLst>
                <a:ext uri="{FF2B5EF4-FFF2-40B4-BE49-F238E27FC236}">
                  <a16:creationId xmlns:a16="http://schemas.microsoft.com/office/drawing/2014/main" id="{C880F2B0-54EF-42E0-B835-35053120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8522" y="3199386"/>
              <a:ext cx="38100" cy="38100"/>
            </a:xfrm>
            <a:custGeom>
              <a:avLst/>
              <a:gdLst>
                <a:gd name="T0" fmla="*/ 4 w 11"/>
                <a:gd name="T1" fmla="*/ 0 h 12"/>
                <a:gd name="T2" fmla="*/ 0 w 11"/>
                <a:gd name="T3" fmla="*/ 0 h 12"/>
                <a:gd name="T4" fmla="*/ 0 w 11"/>
                <a:gd name="T5" fmla="*/ 12 h 12"/>
                <a:gd name="T6" fmla="*/ 4 w 11"/>
                <a:gd name="T7" fmla="*/ 12 h 12"/>
                <a:gd name="T8" fmla="*/ 11 w 11"/>
                <a:gd name="T9" fmla="*/ 6 h 12"/>
                <a:gd name="T10" fmla="*/ 4 w 1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2">
                  <a:moveTo>
                    <a:pt x="4" y="0"/>
                  </a:moveTo>
                  <a:cubicBezTo>
                    <a:pt x="4" y="0"/>
                    <a:pt x="4" y="0"/>
                    <a:pt x="0" y="0"/>
                  </a:cubicBezTo>
                  <a:cubicBezTo>
                    <a:pt x="0" y="0"/>
                    <a:pt x="0" y="0"/>
                    <a:pt x="0" y="12"/>
                  </a:cubicBezTo>
                  <a:cubicBezTo>
                    <a:pt x="0" y="12"/>
                    <a:pt x="0" y="12"/>
                    <a:pt x="4" y="12"/>
                  </a:cubicBezTo>
                  <a:cubicBezTo>
                    <a:pt x="8" y="12"/>
                    <a:pt x="11" y="10"/>
                    <a:pt x="11" y="6"/>
                  </a:cubicBezTo>
                  <a:cubicBezTo>
                    <a:pt x="11" y="1"/>
                    <a:pt x="8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Freeform 25">
              <a:extLst>
                <a:ext uri="{FF2B5EF4-FFF2-40B4-BE49-F238E27FC236}">
                  <a16:creationId xmlns:a16="http://schemas.microsoft.com/office/drawing/2014/main" id="{E563502C-0C78-4FC9-91EF-ACABAF951F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2773" y="3119377"/>
              <a:ext cx="499109" cy="247651"/>
            </a:xfrm>
            <a:custGeom>
              <a:avLst/>
              <a:gdLst>
                <a:gd name="T0" fmla="*/ 0 w 150"/>
                <a:gd name="T1" fmla="*/ 0 h 74"/>
                <a:gd name="T2" fmla="*/ 0 w 150"/>
                <a:gd name="T3" fmla="*/ 74 h 74"/>
                <a:gd name="T4" fmla="*/ 76 w 150"/>
                <a:gd name="T5" fmla="*/ 74 h 74"/>
                <a:gd name="T6" fmla="*/ 150 w 150"/>
                <a:gd name="T7" fmla="*/ 0 h 74"/>
                <a:gd name="T8" fmla="*/ 0 w 150"/>
                <a:gd name="T9" fmla="*/ 0 h 74"/>
                <a:gd name="T10" fmla="*/ 91 w 150"/>
                <a:gd name="T11" fmla="*/ 46 h 74"/>
                <a:gd name="T12" fmla="*/ 86 w 150"/>
                <a:gd name="T13" fmla="*/ 46 h 74"/>
                <a:gd name="T14" fmla="*/ 86 w 150"/>
                <a:gd name="T15" fmla="*/ 60 h 74"/>
                <a:gd name="T16" fmla="*/ 64 w 150"/>
                <a:gd name="T17" fmla="*/ 60 h 74"/>
                <a:gd name="T18" fmla="*/ 62 w 150"/>
                <a:gd name="T19" fmla="*/ 53 h 74"/>
                <a:gd name="T20" fmla="*/ 55 w 150"/>
                <a:gd name="T21" fmla="*/ 55 h 74"/>
                <a:gd name="T22" fmla="*/ 47 w 150"/>
                <a:gd name="T23" fmla="*/ 53 h 74"/>
                <a:gd name="T24" fmla="*/ 44 w 150"/>
                <a:gd name="T25" fmla="*/ 60 h 74"/>
                <a:gd name="T26" fmla="*/ 31 w 150"/>
                <a:gd name="T27" fmla="*/ 60 h 74"/>
                <a:gd name="T28" fmla="*/ 33 w 150"/>
                <a:gd name="T29" fmla="*/ 56 h 74"/>
                <a:gd name="T30" fmla="*/ 32 w 150"/>
                <a:gd name="T31" fmla="*/ 57 h 74"/>
                <a:gd name="T32" fmla="*/ 19 w 150"/>
                <a:gd name="T33" fmla="*/ 61 h 74"/>
                <a:gd name="T34" fmla="*/ 18 w 150"/>
                <a:gd name="T35" fmla="*/ 61 h 74"/>
                <a:gd name="T36" fmla="*/ 2 w 150"/>
                <a:gd name="T37" fmla="*/ 56 h 74"/>
                <a:gd name="T38" fmla="*/ 7 w 150"/>
                <a:gd name="T39" fmla="*/ 47 h 74"/>
                <a:gd name="T40" fmla="*/ 19 w 150"/>
                <a:gd name="T41" fmla="*/ 51 h 74"/>
                <a:gd name="T42" fmla="*/ 23 w 150"/>
                <a:gd name="T43" fmla="*/ 49 h 74"/>
                <a:gd name="T44" fmla="*/ 24 w 150"/>
                <a:gd name="T45" fmla="*/ 47 h 74"/>
                <a:gd name="T46" fmla="*/ 17 w 150"/>
                <a:gd name="T47" fmla="*/ 42 h 74"/>
                <a:gd name="T48" fmla="*/ 7 w 150"/>
                <a:gd name="T49" fmla="*/ 38 h 74"/>
                <a:gd name="T50" fmla="*/ 2 w 150"/>
                <a:gd name="T51" fmla="*/ 28 h 74"/>
                <a:gd name="T52" fmla="*/ 5 w 150"/>
                <a:gd name="T53" fmla="*/ 19 h 74"/>
                <a:gd name="T54" fmla="*/ 20 w 150"/>
                <a:gd name="T55" fmla="*/ 13 h 74"/>
                <a:gd name="T56" fmla="*/ 37 w 150"/>
                <a:gd name="T57" fmla="*/ 18 h 74"/>
                <a:gd name="T58" fmla="*/ 32 w 150"/>
                <a:gd name="T59" fmla="*/ 26 h 74"/>
                <a:gd name="T60" fmla="*/ 21 w 150"/>
                <a:gd name="T61" fmla="*/ 23 h 74"/>
                <a:gd name="T62" fmla="*/ 14 w 150"/>
                <a:gd name="T63" fmla="*/ 27 h 74"/>
                <a:gd name="T64" fmla="*/ 22 w 150"/>
                <a:gd name="T65" fmla="*/ 32 h 74"/>
                <a:gd name="T66" fmla="*/ 37 w 150"/>
                <a:gd name="T67" fmla="*/ 44 h 74"/>
                <a:gd name="T68" fmla="*/ 48 w 150"/>
                <a:gd name="T69" fmla="*/ 14 h 74"/>
                <a:gd name="T70" fmla="*/ 61 w 150"/>
                <a:gd name="T71" fmla="*/ 14 h 74"/>
                <a:gd name="T72" fmla="*/ 74 w 150"/>
                <a:gd name="T73" fmla="*/ 49 h 74"/>
                <a:gd name="T74" fmla="*/ 74 w 150"/>
                <a:gd name="T75" fmla="*/ 14 h 74"/>
                <a:gd name="T76" fmla="*/ 89 w 150"/>
                <a:gd name="T77" fmla="*/ 14 h 74"/>
                <a:gd name="T78" fmla="*/ 109 w 150"/>
                <a:gd name="T79" fmla="*/ 30 h 74"/>
                <a:gd name="T80" fmla="*/ 91 w 150"/>
                <a:gd name="T81" fmla="*/ 4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0" h="74">
                  <a:moveTo>
                    <a:pt x="0" y="0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150" y="0"/>
                    <a:pt x="150" y="0"/>
                    <a:pt x="150" y="0"/>
                  </a:cubicBezTo>
                  <a:lnTo>
                    <a:pt x="0" y="0"/>
                  </a:lnTo>
                  <a:close/>
                  <a:moveTo>
                    <a:pt x="91" y="46"/>
                  </a:moveTo>
                  <a:cubicBezTo>
                    <a:pt x="91" y="46"/>
                    <a:pt x="91" y="46"/>
                    <a:pt x="86" y="46"/>
                  </a:cubicBezTo>
                  <a:cubicBezTo>
                    <a:pt x="86" y="46"/>
                    <a:pt x="86" y="46"/>
                    <a:pt x="86" y="60"/>
                  </a:cubicBezTo>
                  <a:cubicBezTo>
                    <a:pt x="86" y="60"/>
                    <a:pt x="86" y="60"/>
                    <a:pt x="64" y="60"/>
                  </a:cubicBezTo>
                  <a:cubicBezTo>
                    <a:pt x="64" y="60"/>
                    <a:pt x="64" y="60"/>
                    <a:pt x="62" y="53"/>
                  </a:cubicBezTo>
                  <a:cubicBezTo>
                    <a:pt x="60" y="54"/>
                    <a:pt x="57" y="55"/>
                    <a:pt x="55" y="55"/>
                  </a:cubicBezTo>
                  <a:cubicBezTo>
                    <a:pt x="52" y="55"/>
                    <a:pt x="49" y="54"/>
                    <a:pt x="47" y="53"/>
                  </a:cubicBezTo>
                  <a:cubicBezTo>
                    <a:pt x="47" y="53"/>
                    <a:pt x="47" y="53"/>
                    <a:pt x="44" y="60"/>
                  </a:cubicBezTo>
                  <a:cubicBezTo>
                    <a:pt x="44" y="60"/>
                    <a:pt x="44" y="60"/>
                    <a:pt x="31" y="60"/>
                  </a:cubicBezTo>
                  <a:cubicBezTo>
                    <a:pt x="31" y="60"/>
                    <a:pt x="31" y="60"/>
                    <a:pt x="33" y="56"/>
                  </a:cubicBezTo>
                  <a:cubicBezTo>
                    <a:pt x="32" y="56"/>
                    <a:pt x="32" y="57"/>
                    <a:pt x="32" y="57"/>
                  </a:cubicBezTo>
                  <a:cubicBezTo>
                    <a:pt x="29" y="60"/>
                    <a:pt x="24" y="61"/>
                    <a:pt x="19" y="61"/>
                  </a:cubicBezTo>
                  <a:cubicBezTo>
                    <a:pt x="19" y="61"/>
                    <a:pt x="19" y="61"/>
                    <a:pt x="18" y="61"/>
                  </a:cubicBezTo>
                  <a:cubicBezTo>
                    <a:pt x="13" y="61"/>
                    <a:pt x="7" y="60"/>
                    <a:pt x="2" y="56"/>
                  </a:cubicBezTo>
                  <a:cubicBezTo>
                    <a:pt x="2" y="56"/>
                    <a:pt x="2" y="56"/>
                    <a:pt x="7" y="47"/>
                  </a:cubicBezTo>
                  <a:cubicBezTo>
                    <a:pt x="12" y="50"/>
                    <a:pt x="14" y="51"/>
                    <a:pt x="19" y="51"/>
                  </a:cubicBezTo>
                  <a:cubicBezTo>
                    <a:pt x="21" y="51"/>
                    <a:pt x="22" y="51"/>
                    <a:pt x="23" y="49"/>
                  </a:cubicBezTo>
                  <a:cubicBezTo>
                    <a:pt x="24" y="49"/>
                    <a:pt x="24" y="48"/>
                    <a:pt x="24" y="47"/>
                  </a:cubicBezTo>
                  <a:cubicBezTo>
                    <a:pt x="24" y="45"/>
                    <a:pt x="21" y="44"/>
                    <a:pt x="17" y="42"/>
                  </a:cubicBezTo>
                  <a:cubicBezTo>
                    <a:pt x="14" y="42"/>
                    <a:pt x="10" y="40"/>
                    <a:pt x="7" y="38"/>
                  </a:cubicBezTo>
                  <a:cubicBezTo>
                    <a:pt x="3" y="35"/>
                    <a:pt x="2" y="32"/>
                    <a:pt x="2" y="28"/>
                  </a:cubicBezTo>
                  <a:cubicBezTo>
                    <a:pt x="2" y="24"/>
                    <a:pt x="3" y="21"/>
                    <a:pt x="5" y="19"/>
                  </a:cubicBezTo>
                  <a:cubicBezTo>
                    <a:pt x="9" y="16"/>
                    <a:pt x="14" y="13"/>
                    <a:pt x="20" y="13"/>
                  </a:cubicBezTo>
                  <a:cubicBezTo>
                    <a:pt x="26" y="13"/>
                    <a:pt x="32" y="15"/>
                    <a:pt x="37" y="18"/>
                  </a:cubicBezTo>
                  <a:cubicBezTo>
                    <a:pt x="37" y="18"/>
                    <a:pt x="37" y="18"/>
                    <a:pt x="32" y="26"/>
                  </a:cubicBezTo>
                  <a:cubicBezTo>
                    <a:pt x="27" y="24"/>
                    <a:pt x="24" y="24"/>
                    <a:pt x="21" y="23"/>
                  </a:cubicBezTo>
                  <a:cubicBezTo>
                    <a:pt x="16" y="23"/>
                    <a:pt x="14" y="25"/>
                    <a:pt x="14" y="27"/>
                  </a:cubicBezTo>
                  <a:cubicBezTo>
                    <a:pt x="14" y="29"/>
                    <a:pt x="18" y="31"/>
                    <a:pt x="22" y="32"/>
                  </a:cubicBezTo>
                  <a:cubicBezTo>
                    <a:pt x="29" y="34"/>
                    <a:pt x="36" y="36"/>
                    <a:pt x="37" y="44"/>
                  </a:cubicBezTo>
                  <a:cubicBezTo>
                    <a:pt x="37" y="44"/>
                    <a:pt x="37" y="44"/>
                    <a:pt x="48" y="14"/>
                  </a:cubicBezTo>
                  <a:cubicBezTo>
                    <a:pt x="48" y="14"/>
                    <a:pt x="48" y="14"/>
                    <a:pt x="61" y="14"/>
                  </a:cubicBezTo>
                  <a:cubicBezTo>
                    <a:pt x="61" y="14"/>
                    <a:pt x="61" y="14"/>
                    <a:pt x="74" y="49"/>
                  </a:cubicBezTo>
                  <a:cubicBezTo>
                    <a:pt x="74" y="49"/>
                    <a:pt x="74" y="49"/>
                    <a:pt x="74" y="14"/>
                  </a:cubicBezTo>
                  <a:cubicBezTo>
                    <a:pt x="74" y="14"/>
                    <a:pt x="74" y="14"/>
                    <a:pt x="89" y="14"/>
                  </a:cubicBezTo>
                  <a:cubicBezTo>
                    <a:pt x="103" y="14"/>
                    <a:pt x="109" y="19"/>
                    <a:pt x="109" y="30"/>
                  </a:cubicBezTo>
                  <a:cubicBezTo>
                    <a:pt x="109" y="40"/>
                    <a:pt x="103" y="46"/>
                    <a:pt x="91" y="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Freeform 26">
              <a:extLst>
                <a:ext uri="{FF2B5EF4-FFF2-40B4-BE49-F238E27FC236}">
                  <a16:creationId xmlns:a16="http://schemas.microsoft.com/office/drawing/2014/main" id="{FB9F9982-DE60-442A-B435-5E0E0B4AD7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21382" y="3336546"/>
              <a:ext cx="30480" cy="30480"/>
            </a:xfrm>
            <a:custGeom>
              <a:avLst/>
              <a:gdLst>
                <a:gd name="T0" fmla="*/ 0 w 9"/>
                <a:gd name="T1" fmla="*/ 5 h 9"/>
                <a:gd name="T2" fmla="*/ 5 w 9"/>
                <a:gd name="T3" fmla="*/ 1 h 9"/>
                <a:gd name="T4" fmla="*/ 8 w 9"/>
                <a:gd name="T5" fmla="*/ 5 h 9"/>
                <a:gd name="T6" fmla="*/ 5 w 9"/>
                <a:gd name="T7" fmla="*/ 9 h 9"/>
                <a:gd name="T8" fmla="*/ 0 w 9"/>
                <a:gd name="T9" fmla="*/ 5 h 9"/>
                <a:gd name="T10" fmla="*/ 5 w 9"/>
                <a:gd name="T11" fmla="*/ 9 h 9"/>
                <a:gd name="T12" fmla="*/ 9 w 9"/>
                <a:gd name="T13" fmla="*/ 5 h 9"/>
                <a:gd name="T14" fmla="*/ 5 w 9"/>
                <a:gd name="T15" fmla="*/ 0 h 9"/>
                <a:gd name="T16" fmla="*/ 0 w 9"/>
                <a:gd name="T17" fmla="*/ 5 h 9"/>
                <a:gd name="T18" fmla="*/ 5 w 9"/>
                <a:gd name="T19" fmla="*/ 9 h 9"/>
                <a:gd name="T20" fmla="*/ 4 w 9"/>
                <a:gd name="T21" fmla="*/ 5 h 9"/>
                <a:gd name="T22" fmla="*/ 5 w 9"/>
                <a:gd name="T23" fmla="*/ 5 h 9"/>
                <a:gd name="T24" fmla="*/ 6 w 9"/>
                <a:gd name="T25" fmla="*/ 8 h 9"/>
                <a:gd name="T26" fmla="*/ 7 w 9"/>
                <a:gd name="T27" fmla="*/ 8 h 9"/>
                <a:gd name="T28" fmla="*/ 5 w 9"/>
                <a:gd name="T29" fmla="*/ 5 h 9"/>
                <a:gd name="T30" fmla="*/ 7 w 9"/>
                <a:gd name="T31" fmla="*/ 3 h 9"/>
                <a:gd name="T32" fmla="*/ 5 w 9"/>
                <a:gd name="T33" fmla="*/ 2 h 9"/>
                <a:gd name="T34" fmla="*/ 3 w 9"/>
                <a:gd name="T35" fmla="*/ 2 h 9"/>
                <a:gd name="T36" fmla="*/ 3 w 9"/>
                <a:gd name="T37" fmla="*/ 8 h 9"/>
                <a:gd name="T38" fmla="*/ 4 w 9"/>
                <a:gd name="T39" fmla="*/ 8 h 9"/>
                <a:gd name="T40" fmla="*/ 4 w 9"/>
                <a:gd name="T41" fmla="*/ 5 h 9"/>
                <a:gd name="T42" fmla="*/ 4 w 9"/>
                <a:gd name="T43" fmla="*/ 4 h 9"/>
                <a:gd name="T44" fmla="*/ 4 w 9"/>
                <a:gd name="T45" fmla="*/ 3 h 9"/>
                <a:gd name="T46" fmla="*/ 5 w 9"/>
                <a:gd name="T47" fmla="*/ 3 h 9"/>
                <a:gd name="T48" fmla="*/ 6 w 9"/>
                <a:gd name="T49" fmla="*/ 3 h 9"/>
                <a:gd name="T50" fmla="*/ 5 w 9"/>
                <a:gd name="T51" fmla="*/ 4 h 9"/>
                <a:gd name="T52" fmla="*/ 4 w 9"/>
                <a:gd name="T5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" h="9">
                  <a:moveTo>
                    <a:pt x="0" y="5"/>
                  </a:moveTo>
                  <a:cubicBezTo>
                    <a:pt x="0" y="2"/>
                    <a:pt x="2" y="1"/>
                    <a:pt x="5" y="1"/>
                  </a:cubicBezTo>
                  <a:cubicBezTo>
                    <a:pt x="6" y="1"/>
                    <a:pt x="8" y="2"/>
                    <a:pt x="8" y="5"/>
                  </a:cubicBezTo>
                  <a:cubicBezTo>
                    <a:pt x="8" y="7"/>
                    <a:pt x="6" y="9"/>
                    <a:pt x="5" y="9"/>
                  </a:cubicBezTo>
                  <a:cubicBezTo>
                    <a:pt x="2" y="9"/>
                    <a:pt x="0" y="7"/>
                    <a:pt x="0" y="5"/>
                  </a:cubicBezTo>
                  <a:close/>
                  <a:moveTo>
                    <a:pt x="5" y="9"/>
                  </a:moveTo>
                  <a:cubicBezTo>
                    <a:pt x="7" y="9"/>
                    <a:pt x="9" y="8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9"/>
                    <a:pt x="5" y="9"/>
                  </a:cubicBezTo>
                  <a:close/>
                  <a:moveTo>
                    <a:pt x="4" y="5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7" y="5"/>
                    <a:pt x="7" y="3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lnTo>
                    <a:pt x="4" y="5"/>
                  </a:lnTo>
                  <a:close/>
                  <a:moveTo>
                    <a:pt x="4" y="4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4"/>
                    <a:pt x="5" y="4"/>
                    <a:pt x="5" y="4"/>
                  </a:cubicBezTo>
                  <a:lnTo>
                    <a:pt x="4" y="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535C002-4049-4108-AE25-EC5B7E8451A8}"/>
              </a:ext>
            </a:extLst>
          </p:cNvPr>
          <p:cNvSpPr txBox="1"/>
          <p:nvPr/>
        </p:nvSpPr>
        <p:spPr>
          <a:xfrm>
            <a:off x="5124316" y="3306710"/>
            <a:ext cx="835485" cy="543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latin typeface="Arial" panose="020B0604020202020204" pitchFamily="34" charset="0"/>
                <a:cs typeface="Arial" panose="020B0604020202020204" pitchFamily="34" charset="0"/>
              </a:rPr>
              <a:t>CDC or</a:t>
            </a:r>
          </a:p>
          <a:p>
            <a:pPr algn="ctr"/>
            <a:r>
              <a:rPr lang="en-US" sz="1467" b="1" dirty="0">
                <a:latin typeface="Arial" panose="020B0604020202020204" pitchFamily="34" charset="0"/>
                <a:cs typeface="Arial" panose="020B0604020202020204" pitchFamily="34" charset="0"/>
              </a:rPr>
              <a:t>Batch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57E3F19-CD32-484F-B0A1-3AAA2C8FB4D3}"/>
              </a:ext>
            </a:extLst>
          </p:cNvPr>
          <p:cNvSpPr txBox="1"/>
          <p:nvPr/>
        </p:nvSpPr>
        <p:spPr>
          <a:xfrm>
            <a:off x="6303806" y="1939358"/>
            <a:ext cx="1247457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67" b="1" dirty="0">
                <a:latin typeface="Arial" panose="020B0604020202020204" pitchFamily="34" charset="0"/>
                <a:cs typeface="Arial" panose="020B0604020202020204" pitchFamily="34" charset="0"/>
              </a:rPr>
              <a:t>Qlik </a:t>
            </a:r>
          </a:p>
          <a:p>
            <a:pPr algn="ctr"/>
            <a:r>
              <a:rPr lang="en-US" sz="1867" b="1" dirty="0">
                <a:latin typeface="Arial" panose="020B0604020202020204" pitchFamily="34" charset="0"/>
                <a:cs typeface="Arial" panose="020B0604020202020204" pitchFamily="34" charset="0"/>
              </a:rPr>
              <a:t>Replicate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Freeform 7">
            <a:extLst>
              <a:ext uri="{FF2B5EF4-FFF2-40B4-BE49-F238E27FC236}">
                <a16:creationId xmlns:a16="http://schemas.microsoft.com/office/drawing/2014/main" id="{DCB370F6-B466-4E59-8CC8-B757F8418546}"/>
              </a:ext>
            </a:extLst>
          </p:cNvPr>
          <p:cNvSpPr>
            <a:spLocks/>
          </p:cNvSpPr>
          <p:nvPr/>
        </p:nvSpPr>
        <p:spPr bwMode="auto">
          <a:xfrm>
            <a:off x="6091158" y="2706321"/>
            <a:ext cx="1674021" cy="1493860"/>
          </a:xfrm>
          <a:custGeom>
            <a:avLst/>
            <a:gdLst>
              <a:gd name="T0" fmla="*/ 711 w 745"/>
              <a:gd name="T1" fmla="*/ 916 h 916"/>
              <a:gd name="T2" fmla="*/ 34 w 745"/>
              <a:gd name="T3" fmla="*/ 916 h 916"/>
              <a:gd name="T4" fmla="*/ 0 w 745"/>
              <a:gd name="T5" fmla="*/ 882 h 916"/>
              <a:gd name="T6" fmla="*/ 0 w 745"/>
              <a:gd name="T7" fmla="*/ 35 h 916"/>
              <a:gd name="T8" fmla="*/ 34 w 745"/>
              <a:gd name="T9" fmla="*/ 0 h 916"/>
              <a:gd name="T10" fmla="*/ 711 w 745"/>
              <a:gd name="T11" fmla="*/ 0 h 916"/>
              <a:gd name="T12" fmla="*/ 745 w 745"/>
              <a:gd name="T13" fmla="*/ 35 h 916"/>
              <a:gd name="T14" fmla="*/ 745 w 745"/>
              <a:gd name="T15" fmla="*/ 882 h 916"/>
              <a:gd name="T16" fmla="*/ 711 w 745"/>
              <a:gd name="T17" fmla="*/ 916 h 9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5" h="916">
                <a:moveTo>
                  <a:pt x="711" y="916"/>
                </a:moveTo>
                <a:cubicBezTo>
                  <a:pt x="34" y="916"/>
                  <a:pt x="34" y="916"/>
                  <a:pt x="34" y="916"/>
                </a:cubicBezTo>
                <a:cubicBezTo>
                  <a:pt x="15" y="916"/>
                  <a:pt x="0" y="901"/>
                  <a:pt x="0" y="882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16"/>
                  <a:pt x="15" y="0"/>
                  <a:pt x="34" y="0"/>
                </a:cubicBezTo>
                <a:cubicBezTo>
                  <a:pt x="711" y="0"/>
                  <a:pt x="711" y="0"/>
                  <a:pt x="711" y="0"/>
                </a:cubicBezTo>
                <a:cubicBezTo>
                  <a:pt x="729" y="0"/>
                  <a:pt x="745" y="16"/>
                  <a:pt x="745" y="35"/>
                </a:cubicBezTo>
                <a:cubicBezTo>
                  <a:pt x="745" y="882"/>
                  <a:pt x="745" y="882"/>
                  <a:pt x="745" y="882"/>
                </a:cubicBezTo>
                <a:cubicBezTo>
                  <a:pt x="745" y="901"/>
                  <a:pt x="729" y="916"/>
                  <a:pt x="711" y="916"/>
                </a:cubicBezTo>
                <a:close/>
              </a:path>
            </a:pathLst>
          </a:custGeom>
          <a:solidFill>
            <a:schemeClr val="accent5"/>
          </a:solidFill>
          <a:ln w="6350">
            <a:solidFill>
              <a:schemeClr val="bg1"/>
            </a:solidFill>
            <a:round/>
            <a:headEnd/>
            <a:tailEnd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12F3216-BB1B-4D92-A5C7-8212B6D09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2562" y="3906876"/>
            <a:ext cx="3159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40"/>
            <a:r>
              <a:rPr lang="en-US" altLang="en-US" sz="1200" dirty="0">
                <a:solidFill>
                  <a:srgbClr val="FFFFFF"/>
                </a:solidFill>
                <a:latin typeface="+mj-lt"/>
              </a:rPr>
              <a:t>Filter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3E90A7A-0F14-473D-9C03-5959BB5F2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9776" y="3906876"/>
            <a:ext cx="62081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40"/>
            <a:r>
              <a:rPr lang="en-US" altLang="en-US" sz="1200" dirty="0">
                <a:solidFill>
                  <a:schemeClr val="bg1"/>
                </a:solidFill>
                <a:latin typeface="+mj-lt"/>
              </a:rPr>
              <a:t>Transform</a:t>
            </a:r>
          </a:p>
        </p:txBody>
      </p:sp>
      <p:sp>
        <p:nvSpPr>
          <p:cNvPr id="66" name="Freeform 121">
            <a:extLst>
              <a:ext uri="{FF2B5EF4-FFF2-40B4-BE49-F238E27FC236}">
                <a16:creationId xmlns:a16="http://schemas.microsoft.com/office/drawing/2014/main" id="{4A1CA751-A1B5-4CB4-8570-9C538D6756F6}"/>
              </a:ext>
            </a:extLst>
          </p:cNvPr>
          <p:cNvSpPr>
            <a:spLocks noEditPoints="1"/>
          </p:cNvSpPr>
          <p:nvPr/>
        </p:nvSpPr>
        <p:spPr bwMode="auto">
          <a:xfrm>
            <a:off x="6314446" y="3438492"/>
            <a:ext cx="377191" cy="402877"/>
          </a:xfrm>
          <a:custGeom>
            <a:avLst/>
            <a:gdLst>
              <a:gd name="T0" fmla="*/ 132 w 134"/>
              <a:gd name="T1" fmla="*/ 7 h 143"/>
              <a:gd name="T2" fmla="*/ 121 w 134"/>
              <a:gd name="T3" fmla="*/ 0 h 143"/>
              <a:gd name="T4" fmla="*/ 13 w 134"/>
              <a:gd name="T5" fmla="*/ 0 h 143"/>
              <a:gd name="T6" fmla="*/ 2 w 134"/>
              <a:gd name="T7" fmla="*/ 7 h 143"/>
              <a:gd name="T8" fmla="*/ 3 w 134"/>
              <a:gd name="T9" fmla="*/ 19 h 143"/>
              <a:gd name="T10" fmla="*/ 50 w 134"/>
              <a:gd name="T11" fmla="*/ 85 h 143"/>
              <a:gd name="T12" fmla="*/ 50 w 134"/>
              <a:gd name="T13" fmla="*/ 143 h 143"/>
              <a:gd name="T14" fmla="*/ 84 w 134"/>
              <a:gd name="T15" fmla="*/ 124 h 143"/>
              <a:gd name="T16" fmla="*/ 84 w 134"/>
              <a:gd name="T17" fmla="*/ 85 h 143"/>
              <a:gd name="T18" fmla="*/ 131 w 134"/>
              <a:gd name="T19" fmla="*/ 19 h 143"/>
              <a:gd name="T20" fmla="*/ 132 w 134"/>
              <a:gd name="T21" fmla="*/ 7 h 143"/>
              <a:gd name="T22" fmla="*/ 60 w 134"/>
              <a:gd name="T23" fmla="*/ 127 h 143"/>
              <a:gd name="T24" fmla="*/ 60 w 134"/>
              <a:gd name="T25" fmla="*/ 88 h 143"/>
              <a:gd name="T26" fmla="*/ 74 w 134"/>
              <a:gd name="T27" fmla="*/ 88 h 143"/>
              <a:gd name="T28" fmla="*/ 74 w 134"/>
              <a:gd name="T29" fmla="*/ 118 h 143"/>
              <a:gd name="T30" fmla="*/ 60 w 134"/>
              <a:gd name="T31" fmla="*/ 127 h 143"/>
              <a:gd name="T32" fmla="*/ 122 w 134"/>
              <a:gd name="T33" fmla="*/ 13 h 143"/>
              <a:gd name="T34" fmla="*/ 78 w 134"/>
              <a:gd name="T35" fmla="*/ 77 h 143"/>
              <a:gd name="T36" fmla="*/ 76 w 134"/>
              <a:gd name="T37" fmla="*/ 78 h 143"/>
              <a:gd name="T38" fmla="*/ 58 w 134"/>
              <a:gd name="T39" fmla="*/ 78 h 143"/>
              <a:gd name="T40" fmla="*/ 56 w 134"/>
              <a:gd name="T41" fmla="*/ 77 h 143"/>
              <a:gd name="T42" fmla="*/ 12 w 134"/>
              <a:gd name="T43" fmla="*/ 13 h 143"/>
              <a:gd name="T44" fmla="*/ 12 w 134"/>
              <a:gd name="T45" fmla="*/ 12 h 143"/>
              <a:gd name="T46" fmla="*/ 13 w 134"/>
              <a:gd name="T47" fmla="*/ 11 h 143"/>
              <a:gd name="T48" fmla="*/ 121 w 134"/>
              <a:gd name="T49" fmla="*/ 11 h 143"/>
              <a:gd name="T50" fmla="*/ 122 w 134"/>
              <a:gd name="T51" fmla="*/ 12 h 143"/>
              <a:gd name="T52" fmla="*/ 122 w 134"/>
              <a:gd name="T53" fmla="*/ 13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34" h="143">
                <a:moveTo>
                  <a:pt x="132" y="7"/>
                </a:moveTo>
                <a:cubicBezTo>
                  <a:pt x="129" y="3"/>
                  <a:pt x="125" y="0"/>
                  <a:pt x="121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9" y="0"/>
                  <a:pt x="5" y="3"/>
                  <a:pt x="2" y="7"/>
                </a:cubicBezTo>
                <a:cubicBezTo>
                  <a:pt x="0" y="11"/>
                  <a:pt x="1" y="16"/>
                  <a:pt x="3" y="19"/>
                </a:cubicBezTo>
                <a:cubicBezTo>
                  <a:pt x="3" y="19"/>
                  <a:pt x="49" y="84"/>
                  <a:pt x="50" y="85"/>
                </a:cubicBezTo>
                <a:cubicBezTo>
                  <a:pt x="50" y="143"/>
                  <a:pt x="50" y="143"/>
                  <a:pt x="50" y="143"/>
                </a:cubicBezTo>
                <a:cubicBezTo>
                  <a:pt x="84" y="124"/>
                  <a:pt x="84" y="124"/>
                  <a:pt x="84" y="124"/>
                </a:cubicBezTo>
                <a:cubicBezTo>
                  <a:pt x="84" y="85"/>
                  <a:pt x="84" y="85"/>
                  <a:pt x="84" y="85"/>
                </a:cubicBezTo>
                <a:cubicBezTo>
                  <a:pt x="85" y="84"/>
                  <a:pt x="131" y="19"/>
                  <a:pt x="131" y="19"/>
                </a:cubicBezTo>
                <a:cubicBezTo>
                  <a:pt x="133" y="16"/>
                  <a:pt x="134" y="11"/>
                  <a:pt x="132" y="7"/>
                </a:cubicBezTo>
                <a:close/>
                <a:moveTo>
                  <a:pt x="60" y="127"/>
                </a:moveTo>
                <a:cubicBezTo>
                  <a:pt x="60" y="88"/>
                  <a:pt x="60" y="88"/>
                  <a:pt x="60" y="88"/>
                </a:cubicBezTo>
                <a:cubicBezTo>
                  <a:pt x="74" y="88"/>
                  <a:pt x="74" y="88"/>
                  <a:pt x="74" y="88"/>
                </a:cubicBezTo>
                <a:cubicBezTo>
                  <a:pt x="74" y="118"/>
                  <a:pt x="74" y="118"/>
                  <a:pt x="74" y="118"/>
                </a:cubicBezTo>
                <a:lnTo>
                  <a:pt x="60" y="127"/>
                </a:lnTo>
                <a:close/>
                <a:moveTo>
                  <a:pt x="122" y="13"/>
                </a:moveTo>
                <a:cubicBezTo>
                  <a:pt x="78" y="77"/>
                  <a:pt x="78" y="77"/>
                  <a:pt x="78" y="77"/>
                </a:cubicBezTo>
                <a:cubicBezTo>
                  <a:pt x="77" y="77"/>
                  <a:pt x="77" y="78"/>
                  <a:pt x="76" y="78"/>
                </a:cubicBezTo>
                <a:cubicBezTo>
                  <a:pt x="58" y="78"/>
                  <a:pt x="58" y="78"/>
                  <a:pt x="58" y="78"/>
                </a:cubicBezTo>
                <a:cubicBezTo>
                  <a:pt x="57" y="78"/>
                  <a:pt x="57" y="77"/>
                  <a:pt x="56" y="77"/>
                </a:cubicBezTo>
                <a:cubicBezTo>
                  <a:pt x="12" y="13"/>
                  <a:pt x="12" y="13"/>
                  <a:pt x="12" y="13"/>
                </a:cubicBezTo>
                <a:cubicBezTo>
                  <a:pt x="11" y="13"/>
                  <a:pt x="11" y="12"/>
                  <a:pt x="12" y="12"/>
                </a:cubicBezTo>
                <a:cubicBezTo>
                  <a:pt x="12" y="11"/>
                  <a:pt x="12" y="11"/>
                  <a:pt x="13" y="11"/>
                </a:cubicBezTo>
                <a:cubicBezTo>
                  <a:pt x="121" y="11"/>
                  <a:pt x="121" y="11"/>
                  <a:pt x="121" y="11"/>
                </a:cubicBezTo>
                <a:cubicBezTo>
                  <a:pt x="122" y="11"/>
                  <a:pt x="122" y="11"/>
                  <a:pt x="122" y="12"/>
                </a:cubicBezTo>
                <a:cubicBezTo>
                  <a:pt x="123" y="12"/>
                  <a:pt x="123" y="13"/>
                  <a:pt x="122" y="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 dirty="0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4E0384E-F1F6-458E-A60F-623D0B11F763}"/>
              </a:ext>
            </a:extLst>
          </p:cNvPr>
          <p:cNvSpPr/>
          <p:nvPr/>
        </p:nvSpPr>
        <p:spPr>
          <a:xfrm>
            <a:off x="6183709" y="2811587"/>
            <a:ext cx="1488921" cy="448623"/>
          </a:xfrm>
          <a:prstGeom prst="roundRect">
            <a:avLst>
              <a:gd name="adj" fmla="val 132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68" name="Rectangle 83">
            <a:extLst>
              <a:ext uri="{FF2B5EF4-FFF2-40B4-BE49-F238E27FC236}">
                <a16:creationId xmlns:a16="http://schemas.microsoft.com/office/drawing/2014/main" id="{CA44F9C4-6DB8-4A2E-9EC3-828377FE8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85" y="2952798"/>
            <a:ext cx="784767" cy="19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40">
              <a:lnSpc>
                <a:spcPct val="90000"/>
              </a:lnSpc>
            </a:pPr>
            <a:r>
              <a:rPr lang="en-US" altLang="en-US" sz="1400" b="1" dirty="0">
                <a:solidFill>
                  <a:schemeClr val="accent5"/>
                </a:solidFill>
                <a:latin typeface="+mj-lt"/>
              </a:rPr>
              <a:t>In-memory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904766F-14E9-4550-81A9-723B2907ED43}"/>
              </a:ext>
            </a:extLst>
          </p:cNvPr>
          <p:cNvGrpSpPr/>
          <p:nvPr/>
        </p:nvGrpSpPr>
        <p:grpSpPr>
          <a:xfrm>
            <a:off x="7023410" y="3444958"/>
            <a:ext cx="413543" cy="406113"/>
            <a:chOff x="7807182" y="5858966"/>
            <a:chExt cx="636271" cy="624840"/>
          </a:xfrm>
          <a:solidFill>
            <a:schemeClr val="bg1"/>
          </a:solidFill>
        </p:grpSpPr>
        <p:sp>
          <p:nvSpPr>
            <p:cNvPr id="70" name="Freeform 566">
              <a:extLst>
                <a:ext uri="{FF2B5EF4-FFF2-40B4-BE49-F238E27FC236}">
                  <a16:creationId xmlns:a16="http://schemas.microsoft.com/office/drawing/2014/main" id="{AF1A3BEC-C5FB-4FA4-ADC2-2D733CA12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7222" y="5858966"/>
              <a:ext cx="316231" cy="518160"/>
            </a:xfrm>
            <a:custGeom>
              <a:avLst/>
              <a:gdLst>
                <a:gd name="T0" fmla="*/ 64 w 95"/>
                <a:gd name="T1" fmla="*/ 156 h 156"/>
                <a:gd name="T2" fmla="*/ 92 w 95"/>
                <a:gd name="T3" fmla="*/ 156 h 156"/>
                <a:gd name="T4" fmla="*/ 92 w 95"/>
                <a:gd name="T5" fmla="*/ 146 h 156"/>
                <a:gd name="T6" fmla="*/ 79 w 95"/>
                <a:gd name="T7" fmla="*/ 146 h 156"/>
                <a:gd name="T8" fmla="*/ 79 w 95"/>
                <a:gd name="T9" fmla="*/ 145 h 156"/>
                <a:gd name="T10" fmla="*/ 95 w 95"/>
                <a:gd name="T11" fmla="*/ 94 h 156"/>
                <a:gd name="T12" fmla="*/ 1 w 95"/>
                <a:gd name="T13" fmla="*/ 0 h 156"/>
                <a:gd name="T14" fmla="*/ 0 w 95"/>
                <a:gd name="T15" fmla="*/ 0 h 156"/>
                <a:gd name="T16" fmla="*/ 0 w 95"/>
                <a:gd name="T17" fmla="*/ 10 h 156"/>
                <a:gd name="T18" fmla="*/ 1 w 95"/>
                <a:gd name="T19" fmla="*/ 10 h 156"/>
                <a:gd name="T20" fmla="*/ 85 w 95"/>
                <a:gd name="T21" fmla="*/ 94 h 156"/>
                <a:gd name="T22" fmla="*/ 71 w 95"/>
                <a:gd name="T23" fmla="*/ 139 h 156"/>
                <a:gd name="T24" fmla="*/ 69 w 95"/>
                <a:gd name="T25" fmla="*/ 141 h 156"/>
                <a:gd name="T26" fmla="*/ 69 w 95"/>
                <a:gd name="T27" fmla="*/ 122 h 156"/>
                <a:gd name="T28" fmla="*/ 59 w 95"/>
                <a:gd name="T29" fmla="*/ 122 h 156"/>
                <a:gd name="T30" fmla="*/ 59 w 95"/>
                <a:gd name="T31" fmla="*/ 151 h 156"/>
                <a:gd name="T32" fmla="*/ 64 w 95"/>
                <a:gd name="T33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156">
                  <a:moveTo>
                    <a:pt x="64" y="156"/>
                  </a:moveTo>
                  <a:cubicBezTo>
                    <a:pt x="92" y="156"/>
                    <a:pt x="92" y="156"/>
                    <a:pt x="92" y="156"/>
                  </a:cubicBezTo>
                  <a:cubicBezTo>
                    <a:pt x="92" y="146"/>
                    <a:pt x="92" y="146"/>
                    <a:pt x="92" y="146"/>
                  </a:cubicBezTo>
                  <a:cubicBezTo>
                    <a:pt x="79" y="146"/>
                    <a:pt x="79" y="146"/>
                    <a:pt x="79" y="146"/>
                  </a:cubicBezTo>
                  <a:cubicBezTo>
                    <a:pt x="79" y="145"/>
                    <a:pt x="79" y="145"/>
                    <a:pt x="79" y="145"/>
                  </a:cubicBezTo>
                  <a:cubicBezTo>
                    <a:pt x="89" y="129"/>
                    <a:pt x="95" y="112"/>
                    <a:pt x="95" y="94"/>
                  </a:cubicBezTo>
                  <a:cubicBezTo>
                    <a:pt x="95" y="42"/>
                    <a:pt x="52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47" y="10"/>
                    <a:pt x="85" y="47"/>
                    <a:pt x="85" y="94"/>
                  </a:cubicBezTo>
                  <a:cubicBezTo>
                    <a:pt x="85" y="109"/>
                    <a:pt x="80" y="125"/>
                    <a:pt x="71" y="139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59" y="122"/>
                    <a:pt x="59" y="122"/>
                    <a:pt x="59" y="122"/>
                  </a:cubicBezTo>
                  <a:cubicBezTo>
                    <a:pt x="59" y="151"/>
                    <a:pt x="59" y="151"/>
                    <a:pt x="59" y="151"/>
                  </a:cubicBezTo>
                  <a:cubicBezTo>
                    <a:pt x="59" y="154"/>
                    <a:pt x="61" y="156"/>
                    <a:pt x="64" y="1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1" name="Freeform 567">
              <a:extLst>
                <a:ext uri="{FF2B5EF4-FFF2-40B4-BE49-F238E27FC236}">
                  <a16:creationId xmlns:a16="http://schemas.microsoft.com/office/drawing/2014/main" id="{0DCE2506-5459-4EC3-9D86-01B9DFC63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7182" y="5958026"/>
              <a:ext cx="316231" cy="525780"/>
            </a:xfrm>
            <a:custGeom>
              <a:avLst/>
              <a:gdLst>
                <a:gd name="T0" fmla="*/ 93 w 95"/>
                <a:gd name="T1" fmla="*/ 158 h 158"/>
                <a:gd name="T2" fmla="*/ 95 w 95"/>
                <a:gd name="T3" fmla="*/ 158 h 158"/>
                <a:gd name="T4" fmla="*/ 95 w 95"/>
                <a:gd name="T5" fmla="*/ 147 h 158"/>
                <a:gd name="T6" fmla="*/ 93 w 95"/>
                <a:gd name="T7" fmla="*/ 147 h 158"/>
                <a:gd name="T8" fmla="*/ 10 w 95"/>
                <a:gd name="T9" fmla="*/ 64 h 158"/>
                <a:gd name="T10" fmla="*/ 24 w 95"/>
                <a:gd name="T11" fmla="*/ 18 h 158"/>
                <a:gd name="T12" fmla="*/ 25 w 95"/>
                <a:gd name="T13" fmla="*/ 15 h 158"/>
                <a:gd name="T14" fmla="*/ 25 w 95"/>
                <a:gd name="T15" fmla="*/ 38 h 158"/>
                <a:gd name="T16" fmla="*/ 35 w 95"/>
                <a:gd name="T17" fmla="*/ 38 h 158"/>
                <a:gd name="T18" fmla="*/ 35 w 95"/>
                <a:gd name="T19" fmla="*/ 5 h 158"/>
                <a:gd name="T20" fmla="*/ 30 w 95"/>
                <a:gd name="T21" fmla="*/ 0 h 158"/>
                <a:gd name="T22" fmla="*/ 3 w 95"/>
                <a:gd name="T23" fmla="*/ 0 h 158"/>
                <a:gd name="T24" fmla="*/ 3 w 95"/>
                <a:gd name="T25" fmla="*/ 11 h 158"/>
                <a:gd name="T26" fmla="*/ 16 w 95"/>
                <a:gd name="T27" fmla="*/ 11 h 158"/>
                <a:gd name="T28" fmla="*/ 15 w 95"/>
                <a:gd name="T29" fmla="*/ 12 h 158"/>
                <a:gd name="T30" fmla="*/ 0 w 95"/>
                <a:gd name="T31" fmla="*/ 64 h 158"/>
                <a:gd name="T32" fmla="*/ 93 w 95"/>
                <a:gd name="T33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158">
                  <a:moveTo>
                    <a:pt x="93" y="158"/>
                  </a:moveTo>
                  <a:cubicBezTo>
                    <a:pt x="95" y="158"/>
                    <a:pt x="95" y="158"/>
                    <a:pt x="95" y="158"/>
                  </a:cubicBezTo>
                  <a:cubicBezTo>
                    <a:pt x="95" y="147"/>
                    <a:pt x="95" y="147"/>
                    <a:pt x="95" y="147"/>
                  </a:cubicBezTo>
                  <a:cubicBezTo>
                    <a:pt x="93" y="147"/>
                    <a:pt x="93" y="147"/>
                    <a:pt x="93" y="147"/>
                  </a:cubicBezTo>
                  <a:cubicBezTo>
                    <a:pt x="47" y="147"/>
                    <a:pt x="10" y="109"/>
                    <a:pt x="10" y="64"/>
                  </a:cubicBezTo>
                  <a:cubicBezTo>
                    <a:pt x="10" y="47"/>
                    <a:pt x="15" y="31"/>
                    <a:pt x="24" y="18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3"/>
                    <a:pt x="33" y="0"/>
                    <a:pt x="3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5" y="27"/>
                    <a:pt x="0" y="45"/>
                    <a:pt x="0" y="64"/>
                  </a:cubicBezTo>
                  <a:cubicBezTo>
                    <a:pt x="0" y="115"/>
                    <a:pt x="42" y="158"/>
                    <a:pt x="93" y="1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Rectangle 568">
              <a:extLst>
                <a:ext uri="{FF2B5EF4-FFF2-40B4-BE49-F238E27FC236}">
                  <a16:creationId xmlns:a16="http://schemas.microsoft.com/office/drawing/2014/main" id="{99A81481-E749-4221-81BF-A8198C9F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0090" y="6106617"/>
              <a:ext cx="3811" cy="38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569">
              <a:extLst>
                <a:ext uri="{FF2B5EF4-FFF2-40B4-BE49-F238E27FC236}">
                  <a16:creationId xmlns:a16="http://schemas.microsoft.com/office/drawing/2014/main" id="{DC221C4F-CD87-4409-9177-551F8DA512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2442" y="6011366"/>
              <a:ext cx="278131" cy="293371"/>
            </a:xfrm>
            <a:custGeom>
              <a:avLst/>
              <a:gdLst>
                <a:gd name="T0" fmla="*/ 81 w 84"/>
                <a:gd name="T1" fmla="*/ 25 h 88"/>
                <a:gd name="T2" fmla="*/ 52 w 84"/>
                <a:gd name="T3" fmla="*/ 2 h 88"/>
                <a:gd name="T4" fmla="*/ 45 w 84"/>
                <a:gd name="T5" fmla="*/ 1 h 88"/>
                <a:gd name="T6" fmla="*/ 42 w 84"/>
                <a:gd name="T7" fmla="*/ 2 h 88"/>
                <a:gd name="T8" fmla="*/ 12 w 84"/>
                <a:gd name="T9" fmla="*/ 14 h 88"/>
                <a:gd name="T10" fmla="*/ 6 w 84"/>
                <a:gd name="T11" fmla="*/ 20 h 88"/>
                <a:gd name="T12" fmla="*/ 1 w 84"/>
                <a:gd name="T13" fmla="*/ 55 h 88"/>
                <a:gd name="T14" fmla="*/ 4 w 84"/>
                <a:gd name="T15" fmla="*/ 63 h 88"/>
                <a:gd name="T16" fmla="*/ 32 w 84"/>
                <a:gd name="T17" fmla="*/ 86 h 88"/>
                <a:gd name="T18" fmla="*/ 37 w 84"/>
                <a:gd name="T19" fmla="*/ 88 h 88"/>
                <a:gd name="T20" fmla="*/ 39 w 84"/>
                <a:gd name="T21" fmla="*/ 87 h 88"/>
                <a:gd name="T22" fmla="*/ 73 w 84"/>
                <a:gd name="T23" fmla="*/ 74 h 88"/>
                <a:gd name="T24" fmla="*/ 78 w 84"/>
                <a:gd name="T25" fmla="*/ 68 h 88"/>
                <a:gd name="T26" fmla="*/ 83 w 84"/>
                <a:gd name="T27" fmla="*/ 32 h 88"/>
                <a:gd name="T28" fmla="*/ 81 w 84"/>
                <a:gd name="T29" fmla="*/ 25 h 88"/>
                <a:gd name="T30" fmla="*/ 71 w 84"/>
                <a:gd name="T31" fmla="*/ 67 h 88"/>
                <a:gd name="T32" fmla="*/ 70 w 84"/>
                <a:gd name="T33" fmla="*/ 67 h 88"/>
                <a:gd name="T34" fmla="*/ 37 w 84"/>
                <a:gd name="T35" fmla="*/ 80 h 88"/>
                <a:gd name="T36" fmla="*/ 37 w 84"/>
                <a:gd name="T37" fmla="*/ 80 h 88"/>
                <a:gd name="T38" fmla="*/ 9 w 84"/>
                <a:gd name="T39" fmla="*/ 57 h 88"/>
                <a:gd name="T40" fmla="*/ 9 w 84"/>
                <a:gd name="T41" fmla="*/ 57 h 88"/>
                <a:gd name="T42" fmla="*/ 14 w 84"/>
                <a:gd name="T43" fmla="*/ 21 h 88"/>
                <a:gd name="T44" fmla="*/ 14 w 84"/>
                <a:gd name="T45" fmla="*/ 21 h 88"/>
                <a:gd name="T46" fmla="*/ 14 w 84"/>
                <a:gd name="T47" fmla="*/ 21 h 88"/>
                <a:gd name="T48" fmla="*/ 14 w 84"/>
                <a:gd name="T49" fmla="*/ 21 h 88"/>
                <a:gd name="T50" fmla="*/ 48 w 84"/>
                <a:gd name="T51" fmla="*/ 8 h 88"/>
                <a:gd name="T52" fmla="*/ 48 w 84"/>
                <a:gd name="T53" fmla="*/ 8 h 88"/>
                <a:gd name="T54" fmla="*/ 48 w 84"/>
                <a:gd name="T55" fmla="*/ 8 h 88"/>
                <a:gd name="T56" fmla="*/ 76 w 84"/>
                <a:gd name="T57" fmla="*/ 31 h 88"/>
                <a:gd name="T58" fmla="*/ 76 w 84"/>
                <a:gd name="T59" fmla="*/ 31 h 88"/>
                <a:gd name="T60" fmla="*/ 71 w 84"/>
                <a:gd name="T61" fmla="*/ 67 h 88"/>
                <a:gd name="T62" fmla="*/ 71 w 84"/>
                <a:gd name="T63" fmla="*/ 67 h 88"/>
                <a:gd name="T64" fmla="*/ 71 w 84"/>
                <a:gd name="T65" fmla="*/ 67 h 88"/>
                <a:gd name="T66" fmla="*/ 71 w 84"/>
                <a:gd name="T67" fmla="*/ 67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4" h="88">
                  <a:moveTo>
                    <a:pt x="81" y="25"/>
                  </a:moveTo>
                  <a:cubicBezTo>
                    <a:pt x="52" y="2"/>
                    <a:pt x="52" y="2"/>
                    <a:pt x="52" y="2"/>
                  </a:cubicBezTo>
                  <a:cubicBezTo>
                    <a:pt x="51" y="1"/>
                    <a:pt x="48" y="0"/>
                    <a:pt x="45" y="1"/>
                  </a:cubicBezTo>
                  <a:cubicBezTo>
                    <a:pt x="45" y="1"/>
                    <a:pt x="44" y="1"/>
                    <a:pt x="42" y="2"/>
                  </a:cubicBezTo>
                  <a:cubicBezTo>
                    <a:pt x="38" y="4"/>
                    <a:pt x="30" y="7"/>
                    <a:pt x="12" y="14"/>
                  </a:cubicBezTo>
                  <a:cubicBezTo>
                    <a:pt x="9" y="15"/>
                    <a:pt x="7" y="17"/>
                    <a:pt x="6" y="20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0" y="58"/>
                    <a:pt x="1" y="61"/>
                    <a:pt x="4" y="63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33" y="87"/>
                    <a:pt x="34" y="88"/>
                    <a:pt x="37" y="88"/>
                  </a:cubicBezTo>
                  <a:cubicBezTo>
                    <a:pt x="37" y="88"/>
                    <a:pt x="38" y="88"/>
                    <a:pt x="39" y="87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5" y="73"/>
                    <a:pt x="77" y="72"/>
                    <a:pt x="78" y="68"/>
                  </a:cubicBezTo>
                  <a:cubicBezTo>
                    <a:pt x="83" y="32"/>
                    <a:pt x="83" y="32"/>
                    <a:pt x="83" y="32"/>
                  </a:cubicBezTo>
                  <a:cubicBezTo>
                    <a:pt x="84" y="30"/>
                    <a:pt x="83" y="27"/>
                    <a:pt x="81" y="25"/>
                  </a:cubicBezTo>
                  <a:close/>
                  <a:moveTo>
                    <a:pt x="71" y="67"/>
                  </a:moveTo>
                  <a:cubicBezTo>
                    <a:pt x="70" y="67"/>
                    <a:pt x="70" y="67"/>
                    <a:pt x="70" y="67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37" y="80"/>
                    <a:pt x="37" y="80"/>
                    <a:pt x="37" y="80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23" y="18"/>
                    <a:pt x="46" y="9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76" y="31"/>
                    <a:pt x="76" y="31"/>
                    <a:pt x="76" y="31"/>
                  </a:cubicBezTo>
                  <a:cubicBezTo>
                    <a:pt x="76" y="31"/>
                    <a:pt x="76" y="31"/>
                    <a:pt x="76" y="31"/>
                  </a:cubicBezTo>
                  <a:lnTo>
                    <a:pt x="71" y="67"/>
                  </a:lnTo>
                  <a:close/>
                  <a:moveTo>
                    <a:pt x="71" y="67"/>
                  </a:move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570">
              <a:extLst>
                <a:ext uri="{FF2B5EF4-FFF2-40B4-BE49-F238E27FC236}">
                  <a16:creationId xmlns:a16="http://schemas.microsoft.com/office/drawing/2014/main" id="{6D5DE9C3-7834-4734-9DEB-AF4BACBBF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9590" y="6072326"/>
              <a:ext cx="160020" cy="156211"/>
            </a:xfrm>
            <a:custGeom>
              <a:avLst/>
              <a:gdLst>
                <a:gd name="T0" fmla="*/ 24 w 42"/>
                <a:gd name="T1" fmla="*/ 23 h 41"/>
                <a:gd name="T2" fmla="*/ 28 w 42"/>
                <a:gd name="T3" fmla="*/ 1 h 41"/>
                <a:gd name="T4" fmla="*/ 22 w 42"/>
                <a:gd name="T5" fmla="*/ 0 h 41"/>
                <a:gd name="T6" fmla="*/ 18 w 42"/>
                <a:gd name="T7" fmla="*/ 22 h 41"/>
                <a:gd name="T8" fmla="*/ 0 w 42"/>
                <a:gd name="T9" fmla="*/ 28 h 41"/>
                <a:gd name="T10" fmla="*/ 2 w 42"/>
                <a:gd name="T11" fmla="*/ 34 h 41"/>
                <a:gd name="T12" fmla="*/ 20 w 42"/>
                <a:gd name="T13" fmla="*/ 27 h 41"/>
                <a:gd name="T14" fmla="*/ 38 w 42"/>
                <a:gd name="T15" fmla="*/ 41 h 41"/>
                <a:gd name="T16" fmla="*/ 42 w 42"/>
                <a:gd name="T17" fmla="*/ 37 h 41"/>
                <a:gd name="T18" fmla="*/ 24 w 42"/>
                <a:gd name="T19" fmla="*/ 2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41">
                  <a:moveTo>
                    <a:pt x="24" y="23"/>
                  </a:moveTo>
                  <a:lnTo>
                    <a:pt x="28" y="1"/>
                  </a:lnTo>
                  <a:lnTo>
                    <a:pt x="22" y="0"/>
                  </a:lnTo>
                  <a:lnTo>
                    <a:pt x="18" y="22"/>
                  </a:lnTo>
                  <a:lnTo>
                    <a:pt x="0" y="28"/>
                  </a:lnTo>
                  <a:lnTo>
                    <a:pt x="2" y="34"/>
                  </a:lnTo>
                  <a:lnTo>
                    <a:pt x="20" y="27"/>
                  </a:lnTo>
                  <a:lnTo>
                    <a:pt x="38" y="41"/>
                  </a:lnTo>
                  <a:lnTo>
                    <a:pt x="42" y="37"/>
                  </a:lnTo>
                  <a:lnTo>
                    <a:pt x="24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888F544B-D0F6-4582-957D-D19B23117302}"/>
              </a:ext>
            </a:extLst>
          </p:cNvPr>
          <p:cNvSpPr/>
          <p:nvPr/>
        </p:nvSpPr>
        <p:spPr>
          <a:xfrm>
            <a:off x="1102410" y="4722239"/>
            <a:ext cx="3232919" cy="156966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28589" indent="-2285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Native SAP ABAP solution</a:t>
            </a:r>
          </a:p>
          <a:p>
            <a:pPr marL="228589" indent="-2285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Decodes proprietary SAP source structures</a:t>
            </a:r>
          </a:p>
          <a:p>
            <a:pPr marL="228589" indent="-2285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Simplifies complex SAP data model mapping</a:t>
            </a:r>
          </a:p>
          <a:p>
            <a:pPr marL="228589" indent="-2285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Propagates SAP metadata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13DBA8B-47BB-47C5-8335-4E07B05D6A99}"/>
              </a:ext>
            </a:extLst>
          </p:cNvPr>
          <p:cNvSpPr/>
          <p:nvPr/>
        </p:nvSpPr>
        <p:spPr>
          <a:xfrm>
            <a:off x="5227653" y="4608367"/>
            <a:ext cx="3576223" cy="181588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28589" indent="-2285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Supports all core and industry-specific SAP modules</a:t>
            </a:r>
          </a:p>
          <a:p>
            <a:pPr marL="228589" indent="-2285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Log-based, query or application-level SAP integration</a:t>
            </a:r>
          </a:p>
          <a:p>
            <a:pPr marL="228589" indent="-2285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Delivers real-time data to AWS</a:t>
            </a:r>
          </a:p>
          <a:p>
            <a:pPr marL="228589" indent="-228589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</a:rPr>
              <a:t>Reassembles critical relationships in target (with Qlik Compose) </a:t>
            </a:r>
          </a:p>
        </p:txBody>
      </p:sp>
      <p:sp>
        <p:nvSpPr>
          <p:cNvPr id="79" name="Text Placeholder 3">
            <a:extLst>
              <a:ext uri="{FF2B5EF4-FFF2-40B4-BE49-F238E27FC236}">
                <a16:creationId xmlns:a16="http://schemas.microsoft.com/office/drawing/2014/main" id="{BD746B71-4E6D-4E84-B096-EBCB4A3974EA}"/>
              </a:ext>
            </a:extLst>
          </p:cNvPr>
          <p:cNvSpPr txBox="1">
            <a:spLocks/>
          </p:cNvSpPr>
          <p:nvPr/>
        </p:nvSpPr>
        <p:spPr>
          <a:xfrm>
            <a:off x="523662" y="885887"/>
            <a:ext cx="11842277" cy="320207"/>
          </a:xfrm>
          <a:prstGeom prst="rect">
            <a:avLst/>
          </a:prstGeom>
        </p:spPr>
        <p:txBody>
          <a:bodyPr/>
          <a:lstStyle>
            <a:lvl1pPr marL="228584" indent="-228584" algn="l" defTabSz="914332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750" indent="-228584" algn="l" defTabSz="914332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914" indent="-228584" algn="l" defTabSz="914332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080" indent="-228584" algn="l" defTabSz="914332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1733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47" indent="-228584" algn="l" defTabSz="914332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1733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412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5"/>
                </a:solidFill>
              </a:rPr>
              <a:t>With Qlik Data Integration</a:t>
            </a:r>
          </a:p>
        </p:txBody>
      </p:sp>
      <p:sp>
        <p:nvSpPr>
          <p:cNvPr id="98" name="Rektangel 49">
            <a:extLst>
              <a:ext uri="{FF2B5EF4-FFF2-40B4-BE49-F238E27FC236}">
                <a16:creationId xmlns:a16="http://schemas.microsoft.com/office/drawing/2014/main" id="{CC21FBFE-8B5D-44D7-85BA-B28DA35F9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257" y="4321685"/>
            <a:ext cx="1185203" cy="16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defTabSz="450939">
              <a:spcBef>
                <a:spcPct val="20000"/>
              </a:spcBef>
              <a:defRPr/>
            </a:pPr>
            <a:r>
              <a:rPr lang="en-US" sz="1051" b="1" kern="0" noProof="1">
                <a:solidFill>
                  <a:srgbClr val="5A5A5A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On Premises</a:t>
            </a:r>
          </a:p>
        </p:txBody>
      </p:sp>
      <p:sp>
        <p:nvSpPr>
          <p:cNvPr id="99" name="Rounded Rectangle 311">
            <a:extLst>
              <a:ext uri="{FF2B5EF4-FFF2-40B4-BE49-F238E27FC236}">
                <a16:creationId xmlns:a16="http://schemas.microsoft.com/office/drawing/2014/main" id="{D59EB761-9AA9-47B7-A7CB-87F52D9D3278}"/>
              </a:ext>
            </a:extLst>
          </p:cNvPr>
          <p:cNvSpPr/>
          <p:nvPr/>
        </p:nvSpPr>
        <p:spPr>
          <a:xfrm>
            <a:off x="8982800" y="2373863"/>
            <a:ext cx="1413557" cy="1559003"/>
          </a:xfrm>
          <a:prstGeom prst="roundRect">
            <a:avLst>
              <a:gd name="adj" fmla="val 6814"/>
            </a:avLst>
          </a:prstGeom>
          <a:solidFill>
            <a:schemeClr val="bg1">
              <a:lumMod val="95000"/>
            </a:schemeClr>
          </a:solidFill>
          <a:ln w="25400">
            <a:solidFill>
              <a:schemeClr val="accent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50">
              <a:defRPr/>
            </a:pPr>
            <a:endParaRPr lang="en-US" sz="1500" dirty="0">
              <a:solidFill>
                <a:prstClr val="white"/>
              </a:solidFill>
            </a:endParaRPr>
          </a:p>
        </p:txBody>
      </p:sp>
      <p:sp>
        <p:nvSpPr>
          <p:cNvPr id="100" name="Rektangel 49">
            <a:extLst>
              <a:ext uri="{FF2B5EF4-FFF2-40B4-BE49-F238E27FC236}">
                <a16:creationId xmlns:a16="http://schemas.microsoft.com/office/drawing/2014/main" id="{FBDF76C2-745E-4405-924F-69D16BEC6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2917" y="2987167"/>
            <a:ext cx="442267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defTabSz="450939">
              <a:spcBef>
                <a:spcPct val="20000"/>
              </a:spcBef>
              <a:defRPr/>
            </a:pPr>
            <a:r>
              <a:rPr lang="en-US" sz="900" kern="0" noProof="1">
                <a:solidFill>
                  <a:srgbClr val="5A5A5A"/>
                </a:solidFill>
                <a:ea typeface="Verdana" panose="020B0604030504040204" pitchFamily="34" charset="0"/>
                <a:cs typeface="Arial" panose="020B0604020202020204" pitchFamily="34" charset="0"/>
              </a:rPr>
              <a:t>Hadoop</a:t>
            </a:r>
          </a:p>
        </p:txBody>
      </p:sp>
      <p:sp>
        <p:nvSpPr>
          <p:cNvPr id="101" name="Rektangel 49">
            <a:extLst>
              <a:ext uri="{FF2B5EF4-FFF2-40B4-BE49-F238E27FC236}">
                <a16:creationId xmlns:a16="http://schemas.microsoft.com/office/drawing/2014/main" id="{6C6DB60F-7ADB-4B5E-9BC1-3D47F69E6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21" y="2987168"/>
            <a:ext cx="48429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450939">
              <a:spcBef>
                <a:spcPct val="20000"/>
              </a:spcBef>
              <a:defRPr/>
            </a:pPr>
            <a:r>
              <a:rPr lang="en-US" sz="900" kern="0" noProof="1">
                <a:solidFill>
                  <a:srgbClr val="5A5A5A"/>
                </a:solidFill>
                <a:ea typeface="Verdana" panose="020B0604030504040204" pitchFamily="34" charset="0"/>
                <a:cs typeface="Arial" panose="020B0604020202020204" pitchFamily="34" charset="0"/>
              </a:rPr>
              <a:t>RDBMS</a:t>
            </a:r>
          </a:p>
        </p:txBody>
      </p:sp>
      <p:sp>
        <p:nvSpPr>
          <p:cNvPr id="102" name="Rektangel 49">
            <a:extLst>
              <a:ext uri="{FF2B5EF4-FFF2-40B4-BE49-F238E27FC236}">
                <a16:creationId xmlns:a16="http://schemas.microsoft.com/office/drawing/2014/main" id="{F2E3B86F-BDE3-49A9-91ED-350F3F841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1134" y="3623329"/>
            <a:ext cx="1051596" cy="215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defTabSz="450939">
              <a:lnSpc>
                <a:spcPts val="675"/>
              </a:lnSpc>
              <a:spcBef>
                <a:spcPct val="20000"/>
              </a:spcBef>
              <a:defRPr/>
            </a:pPr>
            <a:r>
              <a:rPr lang="en-US" sz="900" kern="0" noProof="1">
                <a:solidFill>
                  <a:srgbClr val="5A5A5A"/>
                </a:solidFill>
                <a:ea typeface="Verdana" panose="020B0604030504040204" pitchFamily="34" charset="0"/>
                <a:cs typeface="Arial" panose="020B0604020202020204" pitchFamily="34" charset="0"/>
              </a:rPr>
              <a:t>Data </a:t>
            </a:r>
          </a:p>
          <a:p>
            <a:pPr algn="ctr" defTabSz="450939">
              <a:lnSpc>
                <a:spcPts val="675"/>
              </a:lnSpc>
              <a:spcBef>
                <a:spcPct val="20000"/>
              </a:spcBef>
              <a:defRPr/>
            </a:pPr>
            <a:r>
              <a:rPr lang="en-US" sz="900" kern="0" noProof="1">
                <a:solidFill>
                  <a:srgbClr val="5A5A5A"/>
                </a:solidFill>
                <a:ea typeface="Verdana" panose="020B0604030504040204" pitchFamily="34" charset="0"/>
                <a:cs typeface="Arial" panose="020B0604020202020204" pitchFamily="34" charset="0"/>
              </a:rPr>
              <a:t>Warehouse</a:t>
            </a:r>
          </a:p>
        </p:txBody>
      </p:sp>
      <p:sp>
        <p:nvSpPr>
          <p:cNvPr id="103" name="Rektangel 49">
            <a:extLst>
              <a:ext uri="{FF2B5EF4-FFF2-40B4-BE49-F238E27FC236}">
                <a16:creationId xmlns:a16="http://schemas.microsoft.com/office/drawing/2014/main" id="{123CE23E-66DB-4D78-AE77-4FB828250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3247" y="3666377"/>
            <a:ext cx="310215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defTabSz="450939">
              <a:spcBef>
                <a:spcPct val="20000"/>
              </a:spcBef>
              <a:defRPr/>
            </a:pPr>
            <a:r>
              <a:rPr lang="en-US" sz="900" kern="0" noProof="1">
                <a:solidFill>
                  <a:srgbClr val="5A5A5A"/>
                </a:solidFill>
                <a:ea typeface="Verdana" panose="020B0604030504040204" pitchFamily="34" charset="0"/>
                <a:cs typeface="Arial" panose="020B0604020202020204" pitchFamily="34" charset="0"/>
              </a:rPr>
              <a:t>Kafka</a:t>
            </a:r>
          </a:p>
        </p:txBody>
      </p:sp>
      <p:sp>
        <p:nvSpPr>
          <p:cNvPr id="104" name="Rektangel 49">
            <a:extLst>
              <a:ext uri="{FF2B5EF4-FFF2-40B4-BE49-F238E27FC236}">
                <a16:creationId xmlns:a16="http://schemas.microsoft.com/office/drawing/2014/main" id="{F47A6B88-2453-4753-8F31-22549932B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1133" y="2058698"/>
            <a:ext cx="758435" cy="16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defTabSz="450939">
              <a:spcBef>
                <a:spcPct val="20000"/>
              </a:spcBef>
              <a:defRPr/>
            </a:pPr>
            <a:r>
              <a:rPr lang="en-US" sz="1051" b="1" kern="0" noProof="1">
                <a:solidFill>
                  <a:srgbClr val="5A5A5A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Cloud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70CD2C2-9522-4566-B436-0D716596B53B}"/>
              </a:ext>
            </a:extLst>
          </p:cNvPr>
          <p:cNvGrpSpPr>
            <a:grpSpLocks noChangeAspect="1"/>
          </p:cNvGrpSpPr>
          <p:nvPr/>
        </p:nvGrpSpPr>
        <p:grpSpPr>
          <a:xfrm>
            <a:off x="9820464" y="3301237"/>
            <a:ext cx="303681" cy="263275"/>
            <a:chOff x="5230227" y="581650"/>
            <a:chExt cx="2155640" cy="2548775"/>
          </a:xfrm>
          <a:solidFill>
            <a:schemeClr val="tx2"/>
          </a:solidFill>
          <a:effectLst/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0937839-8EF2-485D-A508-893A21BE7B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30227" y="581650"/>
              <a:ext cx="2155640" cy="1248785"/>
              <a:chOff x="10558964" y="4763"/>
              <a:chExt cx="6215063" cy="3600450"/>
            </a:xfrm>
            <a:grpFill/>
          </p:grpSpPr>
          <p:sp>
            <p:nvSpPr>
              <p:cNvPr id="110" name="Freeform 199">
                <a:extLst>
                  <a:ext uri="{FF2B5EF4-FFF2-40B4-BE49-F238E27FC236}">
                    <a16:creationId xmlns:a16="http://schemas.microsoft.com/office/drawing/2014/main" id="{CEF8246E-4650-4DA5-91D7-5CCF78A34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8964" y="4763"/>
                <a:ext cx="6215063" cy="1749425"/>
              </a:xfrm>
              <a:custGeom>
                <a:avLst/>
                <a:gdLst>
                  <a:gd name="T0" fmla="*/ 2097 w 3915"/>
                  <a:gd name="T1" fmla="*/ 1 h 1102"/>
                  <a:gd name="T2" fmla="*/ 2369 w 3915"/>
                  <a:gd name="T3" fmla="*/ 11 h 1102"/>
                  <a:gd name="T4" fmla="*/ 2626 w 3915"/>
                  <a:gd name="T5" fmla="*/ 32 h 1102"/>
                  <a:gd name="T6" fmla="*/ 2868 w 3915"/>
                  <a:gd name="T7" fmla="*/ 63 h 1102"/>
                  <a:gd name="T8" fmla="*/ 3091 w 3915"/>
                  <a:gd name="T9" fmla="*/ 101 h 1102"/>
                  <a:gd name="T10" fmla="*/ 3294 w 3915"/>
                  <a:gd name="T11" fmla="*/ 147 h 1102"/>
                  <a:gd name="T12" fmla="*/ 3473 w 3915"/>
                  <a:gd name="T13" fmla="*/ 202 h 1102"/>
                  <a:gd name="T14" fmla="*/ 3625 w 3915"/>
                  <a:gd name="T15" fmla="*/ 262 h 1102"/>
                  <a:gd name="T16" fmla="*/ 3748 w 3915"/>
                  <a:gd name="T17" fmla="*/ 327 h 1102"/>
                  <a:gd name="T18" fmla="*/ 3838 w 3915"/>
                  <a:gd name="T19" fmla="*/ 398 h 1102"/>
                  <a:gd name="T20" fmla="*/ 3896 w 3915"/>
                  <a:gd name="T21" fmla="*/ 473 h 1102"/>
                  <a:gd name="T22" fmla="*/ 3915 w 3915"/>
                  <a:gd name="T23" fmla="*/ 550 h 1102"/>
                  <a:gd name="T24" fmla="*/ 3896 w 3915"/>
                  <a:gd name="T25" fmla="*/ 629 h 1102"/>
                  <a:gd name="T26" fmla="*/ 3838 w 3915"/>
                  <a:gd name="T27" fmla="*/ 703 h 1102"/>
                  <a:gd name="T28" fmla="*/ 3748 w 3915"/>
                  <a:gd name="T29" fmla="*/ 773 h 1102"/>
                  <a:gd name="T30" fmla="*/ 3625 w 3915"/>
                  <a:gd name="T31" fmla="*/ 839 h 1102"/>
                  <a:gd name="T32" fmla="*/ 3473 w 3915"/>
                  <a:gd name="T33" fmla="*/ 900 h 1102"/>
                  <a:gd name="T34" fmla="*/ 3294 w 3915"/>
                  <a:gd name="T35" fmla="*/ 953 h 1102"/>
                  <a:gd name="T36" fmla="*/ 3091 w 3915"/>
                  <a:gd name="T37" fmla="*/ 999 h 1102"/>
                  <a:gd name="T38" fmla="*/ 2868 w 3915"/>
                  <a:gd name="T39" fmla="*/ 1038 h 1102"/>
                  <a:gd name="T40" fmla="*/ 2626 w 3915"/>
                  <a:gd name="T41" fmla="*/ 1069 h 1102"/>
                  <a:gd name="T42" fmla="*/ 2369 w 3915"/>
                  <a:gd name="T43" fmla="*/ 1089 h 1102"/>
                  <a:gd name="T44" fmla="*/ 2097 w 3915"/>
                  <a:gd name="T45" fmla="*/ 1100 h 1102"/>
                  <a:gd name="T46" fmla="*/ 1817 w 3915"/>
                  <a:gd name="T47" fmla="*/ 1100 h 1102"/>
                  <a:gd name="T48" fmla="*/ 1546 w 3915"/>
                  <a:gd name="T49" fmla="*/ 1089 h 1102"/>
                  <a:gd name="T50" fmla="*/ 1288 w 3915"/>
                  <a:gd name="T51" fmla="*/ 1069 h 1102"/>
                  <a:gd name="T52" fmla="*/ 1045 w 3915"/>
                  <a:gd name="T53" fmla="*/ 1038 h 1102"/>
                  <a:gd name="T54" fmla="*/ 822 w 3915"/>
                  <a:gd name="T55" fmla="*/ 999 h 1102"/>
                  <a:gd name="T56" fmla="*/ 620 w 3915"/>
                  <a:gd name="T57" fmla="*/ 953 h 1102"/>
                  <a:gd name="T58" fmla="*/ 441 w 3915"/>
                  <a:gd name="T59" fmla="*/ 900 h 1102"/>
                  <a:gd name="T60" fmla="*/ 289 w 3915"/>
                  <a:gd name="T61" fmla="*/ 839 h 1102"/>
                  <a:gd name="T62" fmla="*/ 167 w 3915"/>
                  <a:gd name="T63" fmla="*/ 773 h 1102"/>
                  <a:gd name="T64" fmla="*/ 76 w 3915"/>
                  <a:gd name="T65" fmla="*/ 703 h 1102"/>
                  <a:gd name="T66" fmla="*/ 18 w 3915"/>
                  <a:gd name="T67" fmla="*/ 629 h 1102"/>
                  <a:gd name="T68" fmla="*/ 0 w 3915"/>
                  <a:gd name="T69" fmla="*/ 550 h 1102"/>
                  <a:gd name="T70" fmla="*/ 18 w 3915"/>
                  <a:gd name="T71" fmla="*/ 473 h 1102"/>
                  <a:gd name="T72" fmla="*/ 76 w 3915"/>
                  <a:gd name="T73" fmla="*/ 398 h 1102"/>
                  <a:gd name="T74" fmla="*/ 167 w 3915"/>
                  <a:gd name="T75" fmla="*/ 327 h 1102"/>
                  <a:gd name="T76" fmla="*/ 289 w 3915"/>
                  <a:gd name="T77" fmla="*/ 262 h 1102"/>
                  <a:gd name="T78" fmla="*/ 441 w 3915"/>
                  <a:gd name="T79" fmla="*/ 202 h 1102"/>
                  <a:gd name="T80" fmla="*/ 620 w 3915"/>
                  <a:gd name="T81" fmla="*/ 147 h 1102"/>
                  <a:gd name="T82" fmla="*/ 822 w 3915"/>
                  <a:gd name="T83" fmla="*/ 101 h 1102"/>
                  <a:gd name="T84" fmla="*/ 1045 w 3915"/>
                  <a:gd name="T85" fmla="*/ 63 h 1102"/>
                  <a:gd name="T86" fmla="*/ 1288 w 3915"/>
                  <a:gd name="T87" fmla="*/ 32 h 1102"/>
                  <a:gd name="T88" fmla="*/ 1546 w 3915"/>
                  <a:gd name="T89" fmla="*/ 11 h 1102"/>
                  <a:gd name="T90" fmla="*/ 1817 w 3915"/>
                  <a:gd name="T91" fmla="*/ 1 h 1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915" h="1102">
                    <a:moveTo>
                      <a:pt x="1958" y="0"/>
                    </a:moveTo>
                    <a:lnTo>
                      <a:pt x="2097" y="1"/>
                    </a:lnTo>
                    <a:lnTo>
                      <a:pt x="2234" y="4"/>
                    </a:lnTo>
                    <a:lnTo>
                      <a:pt x="2369" y="11"/>
                    </a:lnTo>
                    <a:lnTo>
                      <a:pt x="2499" y="21"/>
                    </a:lnTo>
                    <a:lnTo>
                      <a:pt x="2626" y="32"/>
                    </a:lnTo>
                    <a:lnTo>
                      <a:pt x="2749" y="46"/>
                    </a:lnTo>
                    <a:lnTo>
                      <a:pt x="2868" y="63"/>
                    </a:lnTo>
                    <a:lnTo>
                      <a:pt x="2982" y="81"/>
                    </a:lnTo>
                    <a:lnTo>
                      <a:pt x="3091" y="101"/>
                    </a:lnTo>
                    <a:lnTo>
                      <a:pt x="3195" y="123"/>
                    </a:lnTo>
                    <a:lnTo>
                      <a:pt x="3294" y="147"/>
                    </a:lnTo>
                    <a:lnTo>
                      <a:pt x="3386" y="174"/>
                    </a:lnTo>
                    <a:lnTo>
                      <a:pt x="3473" y="202"/>
                    </a:lnTo>
                    <a:lnTo>
                      <a:pt x="3552" y="231"/>
                    </a:lnTo>
                    <a:lnTo>
                      <a:pt x="3625" y="262"/>
                    </a:lnTo>
                    <a:lnTo>
                      <a:pt x="3689" y="293"/>
                    </a:lnTo>
                    <a:lnTo>
                      <a:pt x="3748" y="327"/>
                    </a:lnTo>
                    <a:lnTo>
                      <a:pt x="3797" y="362"/>
                    </a:lnTo>
                    <a:lnTo>
                      <a:pt x="3838" y="398"/>
                    </a:lnTo>
                    <a:lnTo>
                      <a:pt x="3872" y="435"/>
                    </a:lnTo>
                    <a:lnTo>
                      <a:pt x="3896" y="473"/>
                    </a:lnTo>
                    <a:lnTo>
                      <a:pt x="3910" y="511"/>
                    </a:lnTo>
                    <a:lnTo>
                      <a:pt x="3915" y="550"/>
                    </a:lnTo>
                    <a:lnTo>
                      <a:pt x="3910" y="589"/>
                    </a:lnTo>
                    <a:lnTo>
                      <a:pt x="3896" y="629"/>
                    </a:lnTo>
                    <a:lnTo>
                      <a:pt x="3872" y="667"/>
                    </a:lnTo>
                    <a:lnTo>
                      <a:pt x="3838" y="703"/>
                    </a:lnTo>
                    <a:lnTo>
                      <a:pt x="3797" y="740"/>
                    </a:lnTo>
                    <a:lnTo>
                      <a:pt x="3748" y="773"/>
                    </a:lnTo>
                    <a:lnTo>
                      <a:pt x="3689" y="807"/>
                    </a:lnTo>
                    <a:lnTo>
                      <a:pt x="3625" y="839"/>
                    </a:lnTo>
                    <a:lnTo>
                      <a:pt x="3552" y="870"/>
                    </a:lnTo>
                    <a:lnTo>
                      <a:pt x="3473" y="900"/>
                    </a:lnTo>
                    <a:lnTo>
                      <a:pt x="3386" y="928"/>
                    </a:lnTo>
                    <a:lnTo>
                      <a:pt x="3294" y="953"/>
                    </a:lnTo>
                    <a:lnTo>
                      <a:pt x="3195" y="977"/>
                    </a:lnTo>
                    <a:lnTo>
                      <a:pt x="3091" y="999"/>
                    </a:lnTo>
                    <a:lnTo>
                      <a:pt x="2982" y="1020"/>
                    </a:lnTo>
                    <a:lnTo>
                      <a:pt x="2868" y="1038"/>
                    </a:lnTo>
                    <a:lnTo>
                      <a:pt x="2749" y="1055"/>
                    </a:lnTo>
                    <a:lnTo>
                      <a:pt x="2626" y="1069"/>
                    </a:lnTo>
                    <a:lnTo>
                      <a:pt x="2499" y="1081"/>
                    </a:lnTo>
                    <a:lnTo>
                      <a:pt x="2369" y="1089"/>
                    </a:lnTo>
                    <a:lnTo>
                      <a:pt x="2234" y="1096"/>
                    </a:lnTo>
                    <a:lnTo>
                      <a:pt x="2097" y="1100"/>
                    </a:lnTo>
                    <a:lnTo>
                      <a:pt x="1958" y="1102"/>
                    </a:lnTo>
                    <a:lnTo>
                      <a:pt x="1817" y="1100"/>
                    </a:lnTo>
                    <a:lnTo>
                      <a:pt x="1680" y="1096"/>
                    </a:lnTo>
                    <a:lnTo>
                      <a:pt x="1546" y="1089"/>
                    </a:lnTo>
                    <a:lnTo>
                      <a:pt x="1415" y="1081"/>
                    </a:lnTo>
                    <a:lnTo>
                      <a:pt x="1288" y="1069"/>
                    </a:lnTo>
                    <a:lnTo>
                      <a:pt x="1165" y="1055"/>
                    </a:lnTo>
                    <a:lnTo>
                      <a:pt x="1045" y="1038"/>
                    </a:lnTo>
                    <a:lnTo>
                      <a:pt x="932" y="1020"/>
                    </a:lnTo>
                    <a:lnTo>
                      <a:pt x="822" y="999"/>
                    </a:lnTo>
                    <a:lnTo>
                      <a:pt x="718" y="977"/>
                    </a:lnTo>
                    <a:lnTo>
                      <a:pt x="620" y="953"/>
                    </a:lnTo>
                    <a:lnTo>
                      <a:pt x="528" y="928"/>
                    </a:lnTo>
                    <a:lnTo>
                      <a:pt x="441" y="900"/>
                    </a:lnTo>
                    <a:lnTo>
                      <a:pt x="362" y="870"/>
                    </a:lnTo>
                    <a:lnTo>
                      <a:pt x="289" y="839"/>
                    </a:lnTo>
                    <a:lnTo>
                      <a:pt x="225" y="807"/>
                    </a:lnTo>
                    <a:lnTo>
                      <a:pt x="167" y="773"/>
                    </a:lnTo>
                    <a:lnTo>
                      <a:pt x="116" y="740"/>
                    </a:lnTo>
                    <a:lnTo>
                      <a:pt x="76" y="703"/>
                    </a:lnTo>
                    <a:lnTo>
                      <a:pt x="42" y="667"/>
                    </a:lnTo>
                    <a:lnTo>
                      <a:pt x="18" y="629"/>
                    </a:lnTo>
                    <a:lnTo>
                      <a:pt x="4" y="589"/>
                    </a:lnTo>
                    <a:lnTo>
                      <a:pt x="0" y="550"/>
                    </a:lnTo>
                    <a:lnTo>
                      <a:pt x="4" y="511"/>
                    </a:lnTo>
                    <a:lnTo>
                      <a:pt x="18" y="473"/>
                    </a:lnTo>
                    <a:lnTo>
                      <a:pt x="42" y="435"/>
                    </a:lnTo>
                    <a:lnTo>
                      <a:pt x="76" y="398"/>
                    </a:lnTo>
                    <a:lnTo>
                      <a:pt x="116" y="362"/>
                    </a:lnTo>
                    <a:lnTo>
                      <a:pt x="167" y="327"/>
                    </a:lnTo>
                    <a:lnTo>
                      <a:pt x="225" y="293"/>
                    </a:lnTo>
                    <a:lnTo>
                      <a:pt x="289" y="262"/>
                    </a:lnTo>
                    <a:lnTo>
                      <a:pt x="362" y="231"/>
                    </a:lnTo>
                    <a:lnTo>
                      <a:pt x="441" y="202"/>
                    </a:lnTo>
                    <a:lnTo>
                      <a:pt x="528" y="174"/>
                    </a:lnTo>
                    <a:lnTo>
                      <a:pt x="620" y="147"/>
                    </a:lnTo>
                    <a:lnTo>
                      <a:pt x="718" y="123"/>
                    </a:lnTo>
                    <a:lnTo>
                      <a:pt x="822" y="101"/>
                    </a:lnTo>
                    <a:lnTo>
                      <a:pt x="932" y="81"/>
                    </a:lnTo>
                    <a:lnTo>
                      <a:pt x="1045" y="63"/>
                    </a:lnTo>
                    <a:lnTo>
                      <a:pt x="1165" y="46"/>
                    </a:lnTo>
                    <a:lnTo>
                      <a:pt x="1288" y="32"/>
                    </a:lnTo>
                    <a:lnTo>
                      <a:pt x="1415" y="21"/>
                    </a:lnTo>
                    <a:lnTo>
                      <a:pt x="1546" y="11"/>
                    </a:lnTo>
                    <a:lnTo>
                      <a:pt x="1680" y="4"/>
                    </a:lnTo>
                    <a:lnTo>
                      <a:pt x="1817" y="1"/>
                    </a:lnTo>
                    <a:lnTo>
                      <a:pt x="195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750">
                  <a:defRPr/>
                </a:pPr>
                <a:endParaRPr lang="en-US" sz="1013">
                  <a:solidFill>
                    <a:srgbClr val="5A5A5A"/>
                  </a:solidFill>
                </a:endParaRPr>
              </a:p>
            </p:txBody>
          </p:sp>
          <p:sp>
            <p:nvSpPr>
              <p:cNvPr id="111" name="Freeform 200">
                <a:extLst>
                  <a:ext uri="{FF2B5EF4-FFF2-40B4-BE49-F238E27FC236}">
                    <a16:creationId xmlns:a16="http://schemas.microsoft.com/office/drawing/2014/main" id="{C4C1DCD5-2835-445E-B341-D0B0F3EB2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8964" y="1319213"/>
                <a:ext cx="6215063" cy="2286000"/>
              </a:xfrm>
              <a:custGeom>
                <a:avLst/>
                <a:gdLst>
                  <a:gd name="T0" fmla="*/ 34 w 3915"/>
                  <a:gd name="T1" fmla="*/ 29 h 1440"/>
                  <a:gd name="T2" fmla="*/ 133 w 3915"/>
                  <a:gd name="T3" fmla="*/ 93 h 1440"/>
                  <a:gd name="T4" fmla="*/ 272 w 3915"/>
                  <a:gd name="T5" fmla="*/ 161 h 1440"/>
                  <a:gd name="T6" fmla="*/ 441 w 3915"/>
                  <a:gd name="T7" fmla="*/ 223 h 1440"/>
                  <a:gd name="T8" fmla="*/ 653 w 3915"/>
                  <a:gd name="T9" fmla="*/ 282 h 1440"/>
                  <a:gd name="T10" fmla="*/ 908 w 3915"/>
                  <a:gd name="T11" fmla="*/ 334 h 1440"/>
                  <a:gd name="T12" fmla="*/ 1187 w 3915"/>
                  <a:gd name="T13" fmla="*/ 375 h 1440"/>
                  <a:gd name="T14" fmla="*/ 1486 w 3915"/>
                  <a:gd name="T15" fmla="*/ 401 h 1440"/>
                  <a:gd name="T16" fmla="*/ 1798 w 3915"/>
                  <a:gd name="T17" fmla="*/ 415 h 1440"/>
                  <a:gd name="T18" fmla="*/ 2116 w 3915"/>
                  <a:gd name="T19" fmla="*/ 415 h 1440"/>
                  <a:gd name="T20" fmla="*/ 2429 w 3915"/>
                  <a:gd name="T21" fmla="*/ 401 h 1440"/>
                  <a:gd name="T22" fmla="*/ 2727 w 3915"/>
                  <a:gd name="T23" fmla="*/ 375 h 1440"/>
                  <a:gd name="T24" fmla="*/ 3006 w 3915"/>
                  <a:gd name="T25" fmla="*/ 334 h 1440"/>
                  <a:gd name="T26" fmla="*/ 3261 w 3915"/>
                  <a:gd name="T27" fmla="*/ 282 h 1440"/>
                  <a:gd name="T28" fmla="*/ 3475 w 3915"/>
                  <a:gd name="T29" fmla="*/ 223 h 1440"/>
                  <a:gd name="T30" fmla="*/ 3642 w 3915"/>
                  <a:gd name="T31" fmla="*/ 161 h 1440"/>
                  <a:gd name="T32" fmla="*/ 3782 w 3915"/>
                  <a:gd name="T33" fmla="*/ 93 h 1440"/>
                  <a:gd name="T34" fmla="*/ 3880 w 3915"/>
                  <a:gd name="T35" fmla="*/ 29 h 1440"/>
                  <a:gd name="T36" fmla="*/ 3915 w 3915"/>
                  <a:gd name="T37" fmla="*/ 888 h 1440"/>
                  <a:gd name="T38" fmla="*/ 3896 w 3915"/>
                  <a:gd name="T39" fmla="*/ 967 h 1440"/>
                  <a:gd name="T40" fmla="*/ 3838 w 3915"/>
                  <a:gd name="T41" fmla="*/ 1041 h 1440"/>
                  <a:gd name="T42" fmla="*/ 3748 w 3915"/>
                  <a:gd name="T43" fmla="*/ 1112 h 1440"/>
                  <a:gd name="T44" fmla="*/ 3625 w 3915"/>
                  <a:gd name="T45" fmla="*/ 1178 h 1440"/>
                  <a:gd name="T46" fmla="*/ 3473 w 3915"/>
                  <a:gd name="T47" fmla="*/ 1238 h 1440"/>
                  <a:gd name="T48" fmla="*/ 3294 w 3915"/>
                  <a:gd name="T49" fmla="*/ 1291 h 1440"/>
                  <a:gd name="T50" fmla="*/ 3091 w 3915"/>
                  <a:gd name="T51" fmla="*/ 1338 h 1440"/>
                  <a:gd name="T52" fmla="*/ 2868 w 3915"/>
                  <a:gd name="T53" fmla="*/ 1377 h 1440"/>
                  <a:gd name="T54" fmla="*/ 2626 w 3915"/>
                  <a:gd name="T55" fmla="*/ 1406 h 1440"/>
                  <a:gd name="T56" fmla="*/ 2369 w 3915"/>
                  <a:gd name="T57" fmla="*/ 1427 h 1440"/>
                  <a:gd name="T58" fmla="*/ 2097 w 3915"/>
                  <a:gd name="T59" fmla="*/ 1439 h 1440"/>
                  <a:gd name="T60" fmla="*/ 1817 w 3915"/>
                  <a:gd name="T61" fmla="*/ 1439 h 1440"/>
                  <a:gd name="T62" fmla="*/ 1546 w 3915"/>
                  <a:gd name="T63" fmla="*/ 1427 h 1440"/>
                  <a:gd name="T64" fmla="*/ 1288 w 3915"/>
                  <a:gd name="T65" fmla="*/ 1406 h 1440"/>
                  <a:gd name="T66" fmla="*/ 1045 w 3915"/>
                  <a:gd name="T67" fmla="*/ 1377 h 1440"/>
                  <a:gd name="T68" fmla="*/ 822 w 3915"/>
                  <a:gd name="T69" fmla="*/ 1338 h 1440"/>
                  <a:gd name="T70" fmla="*/ 620 w 3915"/>
                  <a:gd name="T71" fmla="*/ 1291 h 1440"/>
                  <a:gd name="T72" fmla="*/ 441 w 3915"/>
                  <a:gd name="T73" fmla="*/ 1238 h 1440"/>
                  <a:gd name="T74" fmla="*/ 289 w 3915"/>
                  <a:gd name="T75" fmla="*/ 1178 h 1440"/>
                  <a:gd name="T76" fmla="*/ 167 w 3915"/>
                  <a:gd name="T77" fmla="*/ 1112 h 1440"/>
                  <a:gd name="T78" fmla="*/ 76 w 3915"/>
                  <a:gd name="T79" fmla="*/ 1041 h 1440"/>
                  <a:gd name="T80" fmla="*/ 18 w 3915"/>
                  <a:gd name="T81" fmla="*/ 967 h 1440"/>
                  <a:gd name="T82" fmla="*/ 0 w 3915"/>
                  <a:gd name="T83" fmla="*/ 888 h 1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915" h="1440">
                    <a:moveTo>
                      <a:pt x="0" y="0"/>
                    </a:moveTo>
                    <a:lnTo>
                      <a:pt x="34" y="29"/>
                    </a:lnTo>
                    <a:lnTo>
                      <a:pt x="73" y="58"/>
                    </a:lnTo>
                    <a:lnTo>
                      <a:pt x="133" y="93"/>
                    </a:lnTo>
                    <a:lnTo>
                      <a:pt x="199" y="128"/>
                    </a:lnTo>
                    <a:lnTo>
                      <a:pt x="272" y="161"/>
                    </a:lnTo>
                    <a:lnTo>
                      <a:pt x="352" y="192"/>
                    </a:lnTo>
                    <a:lnTo>
                      <a:pt x="441" y="223"/>
                    </a:lnTo>
                    <a:lnTo>
                      <a:pt x="533" y="251"/>
                    </a:lnTo>
                    <a:lnTo>
                      <a:pt x="653" y="282"/>
                    </a:lnTo>
                    <a:lnTo>
                      <a:pt x="777" y="310"/>
                    </a:lnTo>
                    <a:lnTo>
                      <a:pt x="908" y="334"/>
                    </a:lnTo>
                    <a:lnTo>
                      <a:pt x="1045" y="356"/>
                    </a:lnTo>
                    <a:lnTo>
                      <a:pt x="1187" y="375"/>
                    </a:lnTo>
                    <a:lnTo>
                      <a:pt x="1335" y="390"/>
                    </a:lnTo>
                    <a:lnTo>
                      <a:pt x="1486" y="401"/>
                    </a:lnTo>
                    <a:lnTo>
                      <a:pt x="1640" y="411"/>
                    </a:lnTo>
                    <a:lnTo>
                      <a:pt x="1798" y="415"/>
                    </a:lnTo>
                    <a:lnTo>
                      <a:pt x="1958" y="418"/>
                    </a:lnTo>
                    <a:lnTo>
                      <a:pt x="2116" y="415"/>
                    </a:lnTo>
                    <a:lnTo>
                      <a:pt x="2273" y="411"/>
                    </a:lnTo>
                    <a:lnTo>
                      <a:pt x="2429" y="401"/>
                    </a:lnTo>
                    <a:lnTo>
                      <a:pt x="2579" y="390"/>
                    </a:lnTo>
                    <a:lnTo>
                      <a:pt x="2727" y="375"/>
                    </a:lnTo>
                    <a:lnTo>
                      <a:pt x="2868" y="356"/>
                    </a:lnTo>
                    <a:lnTo>
                      <a:pt x="3006" y="334"/>
                    </a:lnTo>
                    <a:lnTo>
                      <a:pt x="3136" y="310"/>
                    </a:lnTo>
                    <a:lnTo>
                      <a:pt x="3261" y="282"/>
                    </a:lnTo>
                    <a:lnTo>
                      <a:pt x="3381" y="251"/>
                    </a:lnTo>
                    <a:lnTo>
                      <a:pt x="3475" y="223"/>
                    </a:lnTo>
                    <a:lnTo>
                      <a:pt x="3562" y="192"/>
                    </a:lnTo>
                    <a:lnTo>
                      <a:pt x="3642" y="161"/>
                    </a:lnTo>
                    <a:lnTo>
                      <a:pt x="3715" y="128"/>
                    </a:lnTo>
                    <a:lnTo>
                      <a:pt x="3782" y="93"/>
                    </a:lnTo>
                    <a:lnTo>
                      <a:pt x="3841" y="58"/>
                    </a:lnTo>
                    <a:lnTo>
                      <a:pt x="3880" y="29"/>
                    </a:lnTo>
                    <a:lnTo>
                      <a:pt x="3915" y="0"/>
                    </a:lnTo>
                    <a:lnTo>
                      <a:pt x="3915" y="888"/>
                    </a:lnTo>
                    <a:lnTo>
                      <a:pt x="3910" y="928"/>
                    </a:lnTo>
                    <a:lnTo>
                      <a:pt x="3896" y="967"/>
                    </a:lnTo>
                    <a:lnTo>
                      <a:pt x="3872" y="1005"/>
                    </a:lnTo>
                    <a:lnTo>
                      <a:pt x="3838" y="1041"/>
                    </a:lnTo>
                    <a:lnTo>
                      <a:pt x="3797" y="1077"/>
                    </a:lnTo>
                    <a:lnTo>
                      <a:pt x="3748" y="1112"/>
                    </a:lnTo>
                    <a:lnTo>
                      <a:pt x="3689" y="1145"/>
                    </a:lnTo>
                    <a:lnTo>
                      <a:pt x="3625" y="1178"/>
                    </a:lnTo>
                    <a:lnTo>
                      <a:pt x="3552" y="1208"/>
                    </a:lnTo>
                    <a:lnTo>
                      <a:pt x="3473" y="1238"/>
                    </a:lnTo>
                    <a:lnTo>
                      <a:pt x="3386" y="1265"/>
                    </a:lnTo>
                    <a:lnTo>
                      <a:pt x="3294" y="1291"/>
                    </a:lnTo>
                    <a:lnTo>
                      <a:pt x="3195" y="1315"/>
                    </a:lnTo>
                    <a:lnTo>
                      <a:pt x="3091" y="1338"/>
                    </a:lnTo>
                    <a:lnTo>
                      <a:pt x="2982" y="1359"/>
                    </a:lnTo>
                    <a:lnTo>
                      <a:pt x="2868" y="1377"/>
                    </a:lnTo>
                    <a:lnTo>
                      <a:pt x="2749" y="1392"/>
                    </a:lnTo>
                    <a:lnTo>
                      <a:pt x="2626" y="1406"/>
                    </a:lnTo>
                    <a:lnTo>
                      <a:pt x="2499" y="1419"/>
                    </a:lnTo>
                    <a:lnTo>
                      <a:pt x="2369" y="1427"/>
                    </a:lnTo>
                    <a:lnTo>
                      <a:pt x="2234" y="1434"/>
                    </a:lnTo>
                    <a:lnTo>
                      <a:pt x="2097" y="1439"/>
                    </a:lnTo>
                    <a:lnTo>
                      <a:pt x="1958" y="1440"/>
                    </a:lnTo>
                    <a:lnTo>
                      <a:pt x="1817" y="1439"/>
                    </a:lnTo>
                    <a:lnTo>
                      <a:pt x="1680" y="1434"/>
                    </a:lnTo>
                    <a:lnTo>
                      <a:pt x="1546" y="1427"/>
                    </a:lnTo>
                    <a:lnTo>
                      <a:pt x="1415" y="1419"/>
                    </a:lnTo>
                    <a:lnTo>
                      <a:pt x="1288" y="1406"/>
                    </a:lnTo>
                    <a:lnTo>
                      <a:pt x="1165" y="1392"/>
                    </a:lnTo>
                    <a:lnTo>
                      <a:pt x="1045" y="1377"/>
                    </a:lnTo>
                    <a:lnTo>
                      <a:pt x="932" y="1359"/>
                    </a:lnTo>
                    <a:lnTo>
                      <a:pt x="822" y="1338"/>
                    </a:lnTo>
                    <a:lnTo>
                      <a:pt x="718" y="1315"/>
                    </a:lnTo>
                    <a:lnTo>
                      <a:pt x="620" y="1291"/>
                    </a:lnTo>
                    <a:lnTo>
                      <a:pt x="528" y="1265"/>
                    </a:lnTo>
                    <a:lnTo>
                      <a:pt x="441" y="1238"/>
                    </a:lnTo>
                    <a:lnTo>
                      <a:pt x="362" y="1208"/>
                    </a:lnTo>
                    <a:lnTo>
                      <a:pt x="289" y="1178"/>
                    </a:lnTo>
                    <a:lnTo>
                      <a:pt x="225" y="1145"/>
                    </a:lnTo>
                    <a:lnTo>
                      <a:pt x="167" y="1112"/>
                    </a:lnTo>
                    <a:lnTo>
                      <a:pt x="116" y="1077"/>
                    </a:lnTo>
                    <a:lnTo>
                      <a:pt x="76" y="1041"/>
                    </a:lnTo>
                    <a:lnTo>
                      <a:pt x="42" y="1005"/>
                    </a:lnTo>
                    <a:lnTo>
                      <a:pt x="18" y="967"/>
                    </a:lnTo>
                    <a:lnTo>
                      <a:pt x="4" y="928"/>
                    </a:lnTo>
                    <a:lnTo>
                      <a:pt x="0" y="88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750">
                  <a:defRPr/>
                </a:pPr>
                <a:endParaRPr lang="en-US" sz="1013">
                  <a:solidFill>
                    <a:srgbClr val="5A5A5A"/>
                  </a:solidFill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DC9C6E17-34E4-48BD-A64D-D2C34A1FE6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30227" y="1679567"/>
              <a:ext cx="2155640" cy="1450858"/>
              <a:chOff x="10558964" y="3170238"/>
              <a:chExt cx="6215063" cy="4183063"/>
            </a:xfrm>
            <a:grpFill/>
          </p:grpSpPr>
          <p:sp>
            <p:nvSpPr>
              <p:cNvPr id="108" name="Freeform 197">
                <a:extLst>
                  <a:ext uri="{FF2B5EF4-FFF2-40B4-BE49-F238E27FC236}">
                    <a16:creationId xmlns:a16="http://schemas.microsoft.com/office/drawing/2014/main" id="{17CB2789-6229-413F-B6FC-A198563C5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8964" y="3170238"/>
                <a:ext cx="6215063" cy="2287588"/>
              </a:xfrm>
              <a:custGeom>
                <a:avLst/>
                <a:gdLst>
                  <a:gd name="T0" fmla="*/ 34 w 3915"/>
                  <a:gd name="T1" fmla="*/ 28 h 1441"/>
                  <a:gd name="T2" fmla="*/ 133 w 3915"/>
                  <a:gd name="T3" fmla="*/ 93 h 1441"/>
                  <a:gd name="T4" fmla="*/ 272 w 3915"/>
                  <a:gd name="T5" fmla="*/ 162 h 1441"/>
                  <a:gd name="T6" fmla="*/ 441 w 3915"/>
                  <a:gd name="T7" fmla="*/ 222 h 1441"/>
                  <a:gd name="T8" fmla="*/ 653 w 3915"/>
                  <a:gd name="T9" fmla="*/ 283 h 1441"/>
                  <a:gd name="T10" fmla="*/ 908 w 3915"/>
                  <a:gd name="T11" fmla="*/ 334 h 1441"/>
                  <a:gd name="T12" fmla="*/ 1187 w 3915"/>
                  <a:gd name="T13" fmla="*/ 375 h 1441"/>
                  <a:gd name="T14" fmla="*/ 1486 w 3915"/>
                  <a:gd name="T15" fmla="*/ 402 h 1441"/>
                  <a:gd name="T16" fmla="*/ 1798 w 3915"/>
                  <a:gd name="T17" fmla="*/ 416 h 1441"/>
                  <a:gd name="T18" fmla="*/ 2116 w 3915"/>
                  <a:gd name="T19" fmla="*/ 416 h 1441"/>
                  <a:gd name="T20" fmla="*/ 2429 w 3915"/>
                  <a:gd name="T21" fmla="*/ 402 h 1441"/>
                  <a:gd name="T22" fmla="*/ 2727 w 3915"/>
                  <a:gd name="T23" fmla="*/ 375 h 1441"/>
                  <a:gd name="T24" fmla="*/ 3006 w 3915"/>
                  <a:gd name="T25" fmla="*/ 334 h 1441"/>
                  <a:gd name="T26" fmla="*/ 3261 w 3915"/>
                  <a:gd name="T27" fmla="*/ 283 h 1441"/>
                  <a:gd name="T28" fmla="*/ 3475 w 3915"/>
                  <a:gd name="T29" fmla="*/ 222 h 1441"/>
                  <a:gd name="T30" fmla="*/ 3642 w 3915"/>
                  <a:gd name="T31" fmla="*/ 162 h 1441"/>
                  <a:gd name="T32" fmla="*/ 3782 w 3915"/>
                  <a:gd name="T33" fmla="*/ 93 h 1441"/>
                  <a:gd name="T34" fmla="*/ 3880 w 3915"/>
                  <a:gd name="T35" fmla="*/ 28 h 1441"/>
                  <a:gd name="T36" fmla="*/ 3915 w 3915"/>
                  <a:gd name="T37" fmla="*/ 889 h 1441"/>
                  <a:gd name="T38" fmla="*/ 3896 w 3915"/>
                  <a:gd name="T39" fmla="*/ 966 h 1441"/>
                  <a:gd name="T40" fmla="*/ 3838 w 3915"/>
                  <a:gd name="T41" fmla="*/ 1042 h 1441"/>
                  <a:gd name="T42" fmla="*/ 3748 w 3915"/>
                  <a:gd name="T43" fmla="*/ 1112 h 1441"/>
                  <a:gd name="T44" fmla="*/ 3625 w 3915"/>
                  <a:gd name="T45" fmla="*/ 1178 h 1441"/>
                  <a:gd name="T46" fmla="*/ 3473 w 3915"/>
                  <a:gd name="T47" fmla="*/ 1237 h 1441"/>
                  <a:gd name="T48" fmla="*/ 3294 w 3915"/>
                  <a:gd name="T49" fmla="*/ 1292 h 1441"/>
                  <a:gd name="T50" fmla="*/ 3091 w 3915"/>
                  <a:gd name="T51" fmla="*/ 1338 h 1441"/>
                  <a:gd name="T52" fmla="*/ 2868 w 3915"/>
                  <a:gd name="T53" fmla="*/ 1377 h 1441"/>
                  <a:gd name="T54" fmla="*/ 2626 w 3915"/>
                  <a:gd name="T55" fmla="*/ 1407 h 1441"/>
                  <a:gd name="T56" fmla="*/ 2369 w 3915"/>
                  <a:gd name="T57" fmla="*/ 1428 h 1441"/>
                  <a:gd name="T58" fmla="*/ 2097 w 3915"/>
                  <a:gd name="T59" fmla="*/ 1439 h 1441"/>
                  <a:gd name="T60" fmla="*/ 1817 w 3915"/>
                  <a:gd name="T61" fmla="*/ 1439 h 1441"/>
                  <a:gd name="T62" fmla="*/ 1546 w 3915"/>
                  <a:gd name="T63" fmla="*/ 1428 h 1441"/>
                  <a:gd name="T64" fmla="*/ 1288 w 3915"/>
                  <a:gd name="T65" fmla="*/ 1407 h 1441"/>
                  <a:gd name="T66" fmla="*/ 1045 w 3915"/>
                  <a:gd name="T67" fmla="*/ 1377 h 1441"/>
                  <a:gd name="T68" fmla="*/ 822 w 3915"/>
                  <a:gd name="T69" fmla="*/ 1338 h 1441"/>
                  <a:gd name="T70" fmla="*/ 620 w 3915"/>
                  <a:gd name="T71" fmla="*/ 1292 h 1441"/>
                  <a:gd name="T72" fmla="*/ 441 w 3915"/>
                  <a:gd name="T73" fmla="*/ 1237 h 1441"/>
                  <a:gd name="T74" fmla="*/ 289 w 3915"/>
                  <a:gd name="T75" fmla="*/ 1178 h 1441"/>
                  <a:gd name="T76" fmla="*/ 167 w 3915"/>
                  <a:gd name="T77" fmla="*/ 1112 h 1441"/>
                  <a:gd name="T78" fmla="*/ 76 w 3915"/>
                  <a:gd name="T79" fmla="*/ 1042 h 1441"/>
                  <a:gd name="T80" fmla="*/ 18 w 3915"/>
                  <a:gd name="T81" fmla="*/ 966 h 1441"/>
                  <a:gd name="T82" fmla="*/ 0 w 3915"/>
                  <a:gd name="T83" fmla="*/ 889 h 14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915" h="1441">
                    <a:moveTo>
                      <a:pt x="0" y="0"/>
                    </a:moveTo>
                    <a:lnTo>
                      <a:pt x="34" y="28"/>
                    </a:lnTo>
                    <a:lnTo>
                      <a:pt x="73" y="57"/>
                    </a:lnTo>
                    <a:lnTo>
                      <a:pt x="133" y="93"/>
                    </a:lnTo>
                    <a:lnTo>
                      <a:pt x="199" y="128"/>
                    </a:lnTo>
                    <a:lnTo>
                      <a:pt x="272" y="162"/>
                    </a:lnTo>
                    <a:lnTo>
                      <a:pt x="352" y="193"/>
                    </a:lnTo>
                    <a:lnTo>
                      <a:pt x="441" y="222"/>
                    </a:lnTo>
                    <a:lnTo>
                      <a:pt x="533" y="252"/>
                    </a:lnTo>
                    <a:lnTo>
                      <a:pt x="653" y="283"/>
                    </a:lnTo>
                    <a:lnTo>
                      <a:pt x="777" y="309"/>
                    </a:lnTo>
                    <a:lnTo>
                      <a:pt x="908" y="334"/>
                    </a:lnTo>
                    <a:lnTo>
                      <a:pt x="1045" y="357"/>
                    </a:lnTo>
                    <a:lnTo>
                      <a:pt x="1187" y="375"/>
                    </a:lnTo>
                    <a:lnTo>
                      <a:pt x="1335" y="391"/>
                    </a:lnTo>
                    <a:lnTo>
                      <a:pt x="1486" y="402"/>
                    </a:lnTo>
                    <a:lnTo>
                      <a:pt x="1640" y="410"/>
                    </a:lnTo>
                    <a:lnTo>
                      <a:pt x="1798" y="416"/>
                    </a:lnTo>
                    <a:lnTo>
                      <a:pt x="1958" y="417"/>
                    </a:lnTo>
                    <a:lnTo>
                      <a:pt x="2116" y="416"/>
                    </a:lnTo>
                    <a:lnTo>
                      <a:pt x="2273" y="410"/>
                    </a:lnTo>
                    <a:lnTo>
                      <a:pt x="2429" y="402"/>
                    </a:lnTo>
                    <a:lnTo>
                      <a:pt x="2579" y="391"/>
                    </a:lnTo>
                    <a:lnTo>
                      <a:pt x="2727" y="375"/>
                    </a:lnTo>
                    <a:lnTo>
                      <a:pt x="2868" y="357"/>
                    </a:lnTo>
                    <a:lnTo>
                      <a:pt x="3006" y="334"/>
                    </a:lnTo>
                    <a:lnTo>
                      <a:pt x="3136" y="309"/>
                    </a:lnTo>
                    <a:lnTo>
                      <a:pt x="3261" y="283"/>
                    </a:lnTo>
                    <a:lnTo>
                      <a:pt x="3381" y="252"/>
                    </a:lnTo>
                    <a:lnTo>
                      <a:pt x="3475" y="222"/>
                    </a:lnTo>
                    <a:lnTo>
                      <a:pt x="3562" y="193"/>
                    </a:lnTo>
                    <a:lnTo>
                      <a:pt x="3642" y="162"/>
                    </a:lnTo>
                    <a:lnTo>
                      <a:pt x="3715" y="128"/>
                    </a:lnTo>
                    <a:lnTo>
                      <a:pt x="3782" y="93"/>
                    </a:lnTo>
                    <a:lnTo>
                      <a:pt x="3841" y="57"/>
                    </a:lnTo>
                    <a:lnTo>
                      <a:pt x="3880" y="28"/>
                    </a:lnTo>
                    <a:lnTo>
                      <a:pt x="3915" y="0"/>
                    </a:lnTo>
                    <a:lnTo>
                      <a:pt x="3915" y="889"/>
                    </a:lnTo>
                    <a:lnTo>
                      <a:pt x="3910" y="928"/>
                    </a:lnTo>
                    <a:lnTo>
                      <a:pt x="3896" y="966"/>
                    </a:lnTo>
                    <a:lnTo>
                      <a:pt x="3872" y="1004"/>
                    </a:lnTo>
                    <a:lnTo>
                      <a:pt x="3838" y="1042"/>
                    </a:lnTo>
                    <a:lnTo>
                      <a:pt x="3797" y="1077"/>
                    </a:lnTo>
                    <a:lnTo>
                      <a:pt x="3748" y="1112"/>
                    </a:lnTo>
                    <a:lnTo>
                      <a:pt x="3689" y="1146"/>
                    </a:lnTo>
                    <a:lnTo>
                      <a:pt x="3625" y="1178"/>
                    </a:lnTo>
                    <a:lnTo>
                      <a:pt x="3552" y="1209"/>
                    </a:lnTo>
                    <a:lnTo>
                      <a:pt x="3473" y="1237"/>
                    </a:lnTo>
                    <a:lnTo>
                      <a:pt x="3386" y="1265"/>
                    </a:lnTo>
                    <a:lnTo>
                      <a:pt x="3294" y="1292"/>
                    </a:lnTo>
                    <a:lnTo>
                      <a:pt x="3195" y="1316"/>
                    </a:lnTo>
                    <a:lnTo>
                      <a:pt x="3091" y="1338"/>
                    </a:lnTo>
                    <a:lnTo>
                      <a:pt x="2982" y="1359"/>
                    </a:lnTo>
                    <a:lnTo>
                      <a:pt x="2868" y="1377"/>
                    </a:lnTo>
                    <a:lnTo>
                      <a:pt x="2749" y="1393"/>
                    </a:lnTo>
                    <a:lnTo>
                      <a:pt x="2626" y="1407"/>
                    </a:lnTo>
                    <a:lnTo>
                      <a:pt x="2499" y="1418"/>
                    </a:lnTo>
                    <a:lnTo>
                      <a:pt x="2369" y="1428"/>
                    </a:lnTo>
                    <a:lnTo>
                      <a:pt x="2234" y="1435"/>
                    </a:lnTo>
                    <a:lnTo>
                      <a:pt x="2097" y="1439"/>
                    </a:lnTo>
                    <a:lnTo>
                      <a:pt x="1958" y="1441"/>
                    </a:lnTo>
                    <a:lnTo>
                      <a:pt x="1817" y="1439"/>
                    </a:lnTo>
                    <a:lnTo>
                      <a:pt x="1680" y="1435"/>
                    </a:lnTo>
                    <a:lnTo>
                      <a:pt x="1546" y="1428"/>
                    </a:lnTo>
                    <a:lnTo>
                      <a:pt x="1415" y="1418"/>
                    </a:lnTo>
                    <a:lnTo>
                      <a:pt x="1288" y="1407"/>
                    </a:lnTo>
                    <a:lnTo>
                      <a:pt x="1165" y="1393"/>
                    </a:lnTo>
                    <a:lnTo>
                      <a:pt x="1045" y="1377"/>
                    </a:lnTo>
                    <a:lnTo>
                      <a:pt x="932" y="1359"/>
                    </a:lnTo>
                    <a:lnTo>
                      <a:pt x="822" y="1338"/>
                    </a:lnTo>
                    <a:lnTo>
                      <a:pt x="718" y="1316"/>
                    </a:lnTo>
                    <a:lnTo>
                      <a:pt x="620" y="1292"/>
                    </a:lnTo>
                    <a:lnTo>
                      <a:pt x="528" y="1265"/>
                    </a:lnTo>
                    <a:lnTo>
                      <a:pt x="441" y="1237"/>
                    </a:lnTo>
                    <a:lnTo>
                      <a:pt x="362" y="1209"/>
                    </a:lnTo>
                    <a:lnTo>
                      <a:pt x="289" y="1178"/>
                    </a:lnTo>
                    <a:lnTo>
                      <a:pt x="225" y="1146"/>
                    </a:lnTo>
                    <a:lnTo>
                      <a:pt x="167" y="1112"/>
                    </a:lnTo>
                    <a:lnTo>
                      <a:pt x="116" y="1077"/>
                    </a:lnTo>
                    <a:lnTo>
                      <a:pt x="76" y="1042"/>
                    </a:lnTo>
                    <a:lnTo>
                      <a:pt x="42" y="1004"/>
                    </a:lnTo>
                    <a:lnTo>
                      <a:pt x="18" y="966"/>
                    </a:lnTo>
                    <a:lnTo>
                      <a:pt x="4" y="928"/>
                    </a:lnTo>
                    <a:lnTo>
                      <a:pt x="0" y="88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750">
                  <a:defRPr/>
                </a:pPr>
                <a:endParaRPr lang="en-US" sz="1013">
                  <a:solidFill>
                    <a:srgbClr val="5A5A5A"/>
                  </a:solidFill>
                </a:endParaRPr>
              </a:p>
            </p:txBody>
          </p:sp>
          <p:sp>
            <p:nvSpPr>
              <p:cNvPr id="109" name="Freeform 198">
                <a:extLst>
                  <a:ext uri="{FF2B5EF4-FFF2-40B4-BE49-F238E27FC236}">
                    <a16:creationId xmlns:a16="http://schemas.microsoft.com/office/drawing/2014/main" id="{588474DB-34CE-40D6-B9F1-6D3F81F3ED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8964" y="5068888"/>
                <a:ext cx="6215063" cy="2284413"/>
              </a:xfrm>
              <a:custGeom>
                <a:avLst/>
                <a:gdLst>
                  <a:gd name="T0" fmla="*/ 34 w 3915"/>
                  <a:gd name="T1" fmla="*/ 28 h 1439"/>
                  <a:gd name="T2" fmla="*/ 133 w 3915"/>
                  <a:gd name="T3" fmla="*/ 93 h 1439"/>
                  <a:gd name="T4" fmla="*/ 272 w 3915"/>
                  <a:gd name="T5" fmla="*/ 160 h 1439"/>
                  <a:gd name="T6" fmla="*/ 441 w 3915"/>
                  <a:gd name="T7" fmla="*/ 222 h 1439"/>
                  <a:gd name="T8" fmla="*/ 653 w 3915"/>
                  <a:gd name="T9" fmla="*/ 281 h 1439"/>
                  <a:gd name="T10" fmla="*/ 908 w 3915"/>
                  <a:gd name="T11" fmla="*/ 333 h 1439"/>
                  <a:gd name="T12" fmla="*/ 1187 w 3915"/>
                  <a:gd name="T13" fmla="*/ 374 h 1439"/>
                  <a:gd name="T14" fmla="*/ 1486 w 3915"/>
                  <a:gd name="T15" fmla="*/ 402 h 1439"/>
                  <a:gd name="T16" fmla="*/ 1798 w 3915"/>
                  <a:gd name="T17" fmla="*/ 416 h 1439"/>
                  <a:gd name="T18" fmla="*/ 2116 w 3915"/>
                  <a:gd name="T19" fmla="*/ 416 h 1439"/>
                  <a:gd name="T20" fmla="*/ 2429 w 3915"/>
                  <a:gd name="T21" fmla="*/ 402 h 1439"/>
                  <a:gd name="T22" fmla="*/ 2727 w 3915"/>
                  <a:gd name="T23" fmla="*/ 374 h 1439"/>
                  <a:gd name="T24" fmla="*/ 3006 w 3915"/>
                  <a:gd name="T25" fmla="*/ 333 h 1439"/>
                  <a:gd name="T26" fmla="*/ 3261 w 3915"/>
                  <a:gd name="T27" fmla="*/ 281 h 1439"/>
                  <a:gd name="T28" fmla="*/ 3475 w 3915"/>
                  <a:gd name="T29" fmla="*/ 222 h 1439"/>
                  <a:gd name="T30" fmla="*/ 3642 w 3915"/>
                  <a:gd name="T31" fmla="*/ 160 h 1439"/>
                  <a:gd name="T32" fmla="*/ 3782 w 3915"/>
                  <a:gd name="T33" fmla="*/ 93 h 1439"/>
                  <a:gd name="T34" fmla="*/ 3880 w 3915"/>
                  <a:gd name="T35" fmla="*/ 28 h 1439"/>
                  <a:gd name="T36" fmla="*/ 3915 w 3915"/>
                  <a:gd name="T37" fmla="*/ 887 h 1439"/>
                  <a:gd name="T38" fmla="*/ 3896 w 3915"/>
                  <a:gd name="T39" fmla="*/ 966 h 1439"/>
                  <a:gd name="T40" fmla="*/ 3838 w 3915"/>
                  <a:gd name="T41" fmla="*/ 1040 h 1439"/>
                  <a:gd name="T42" fmla="*/ 3748 w 3915"/>
                  <a:gd name="T43" fmla="*/ 1111 h 1439"/>
                  <a:gd name="T44" fmla="*/ 3625 w 3915"/>
                  <a:gd name="T45" fmla="*/ 1177 h 1439"/>
                  <a:gd name="T46" fmla="*/ 3473 w 3915"/>
                  <a:gd name="T47" fmla="*/ 1237 h 1439"/>
                  <a:gd name="T48" fmla="*/ 3294 w 3915"/>
                  <a:gd name="T49" fmla="*/ 1290 h 1439"/>
                  <a:gd name="T50" fmla="*/ 3091 w 3915"/>
                  <a:gd name="T51" fmla="*/ 1337 h 1439"/>
                  <a:gd name="T52" fmla="*/ 2868 w 3915"/>
                  <a:gd name="T53" fmla="*/ 1376 h 1439"/>
                  <a:gd name="T54" fmla="*/ 2626 w 3915"/>
                  <a:gd name="T55" fmla="*/ 1405 h 1439"/>
                  <a:gd name="T56" fmla="*/ 2369 w 3915"/>
                  <a:gd name="T57" fmla="*/ 1426 h 1439"/>
                  <a:gd name="T58" fmla="*/ 2097 w 3915"/>
                  <a:gd name="T59" fmla="*/ 1438 h 1439"/>
                  <a:gd name="T60" fmla="*/ 1817 w 3915"/>
                  <a:gd name="T61" fmla="*/ 1438 h 1439"/>
                  <a:gd name="T62" fmla="*/ 1546 w 3915"/>
                  <a:gd name="T63" fmla="*/ 1426 h 1439"/>
                  <a:gd name="T64" fmla="*/ 1288 w 3915"/>
                  <a:gd name="T65" fmla="*/ 1405 h 1439"/>
                  <a:gd name="T66" fmla="*/ 1045 w 3915"/>
                  <a:gd name="T67" fmla="*/ 1376 h 1439"/>
                  <a:gd name="T68" fmla="*/ 822 w 3915"/>
                  <a:gd name="T69" fmla="*/ 1337 h 1439"/>
                  <a:gd name="T70" fmla="*/ 620 w 3915"/>
                  <a:gd name="T71" fmla="*/ 1290 h 1439"/>
                  <a:gd name="T72" fmla="*/ 441 w 3915"/>
                  <a:gd name="T73" fmla="*/ 1237 h 1439"/>
                  <a:gd name="T74" fmla="*/ 289 w 3915"/>
                  <a:gd name="T75" fmla="*/ 1177 h 1439"/>
                  <a:gd name="T76" fmla="*/ 167 w 3915"/>
                  <a:gd name="T77" fmla="*/ 1111 h 1439"/>
                  <a:gd name="T78" fmla="*/ 76 w 3915"/>
                  <a:gd name="T79" fmla="*/ 1040 h 1439"/>
                  <a:gd name="T80" fmla="*/ 18 w 3915"/>
                  <a:gd name="T81" fmla="*/ 966 h 1439"/>
                  <a:gd name="T82" fmla="*/ 0 w 3915"/>
                  <a:gd name="T83" fmla="*/ 887 h 1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915" h="1439">
                    <a:moveTo>
                      <a:pt x="0" y="0"/>
                    </a:moveTo>
                    <a:lnTo>
                      <a:pt x="34" y="28"/>
                    </a:lnTo>
                    <a:lnTo>
                      <a:pt x="73" y="56"/>
                    </a:lnTo>
                    <a:lnTo>
                      <a:pt x="133" y="93"/>
                    </a:lnTo>
                    <a:lnTo>
                      <a:pt x="199" y="127"/>
                    </a:lnTo>
                    <a:lnTo>
                      <a:pt x="272" y="160"/>
                    </a:lnTo>
                    <a:lnTo>
                      <a:pt x="352" y="191"/>
                    </a:lnTo>
                    <a:lnTo>
                      <a:pt x="441" y="222"/>
                    </a:lnTo>
                    <a:lnTo>
                      <a:pt x="533" y="250"/>
                    </a:lnTo>
                    <a:lnTo>
                      <a:pt x="653" y="281"/>
                    </a:lnTo>
                    <a:lnTo>
                      <a:pt x="777" y="309"/>
                    </a:lnTo>
                    <a:lnTo>
                      <a:pt x="908" y="333"/>
                    </a:lnTo>
                    <a:lnTo>
                      <a:pt x="1045" y="355"/>
                    </a:lnTo>
                    <a:lnTo>
                      <a:pt x="1187" y="374"/>
                    </a:lnTo>
                    <a:lnTo>
                      <a:pt x="1335" y="389"/>
                    </a:lnTo>
                    <a:lnTo>
                      <a:pt x="1486" y="402"/>
                    </a:lnTo>
                    <a:lnTo>
                      <a:pt x="1640" y="410"/>
                    </a:lnTo>
                    <a:lnTo>
                      <a:pt x="1798" y="416"/>
                    </a:lnTo>
                    <a:lnTo>
                      <a:pt x="1958" y="417"/>
                    </a:lnTo>
                    <a:lnTo>
                      <a:pt x="2116" y="416"/>
                    </a:lnTo>
                    <a:lnTo>
                      <a:pt x="2273" y="410"/>
                    </a:lnTo>
                    <a:lnTo>
                      <a:pt x="2429" y="402"/>
                    </a:lnTo>
                    <a:lnTo>
                      <a:pt x="2579" y="389"/>
                    </a:lnTo>
                    <a:lnTo>
                      <a:pt x="2727" y="374"/>
                    </a:lnTo>
                    <a:lnTo>
                      <a:pt x="2868" y="355"/>
                    </a:lnTo>
                    <a:lnTo>
                      <a:pt x="3006" y="333"/>
                    </a:lnTo>
                    <a:lnTo>
                      <a:pt x="3136" y="309"/>
                    </a:lnTo>
                    <a:lnTo>
                      <a:pt x="3261" y="281"/>
                    </a:lnTo>
                    <a:lnTo>
                      <a:pt x="3381" y="250"/>
                    </a:lnTo>
                    <a:lnTo>
                      <a:pt x="3475" y="222"/>
                    </a:lnTo>
                    <a:lnTo>
                      <a:pt x="3562" y="191"/>
                    </a:lnTo>
                    <a:lnTo>
                      <a:pt x="3642" y="160"/>
                    </a:lnTo>
                    <a:lnTo>
                      <a:pt x="3715" y="127"/>
                    </a:lnTo>
                    <a:lnTo>
                      <a:pt x="3782" y="93"/>
                    </a:lnTo>
                    <a:lnTo>
                      <a:pt x="3841" y="56"/>
                    </a:lnTo>
                    <a:lnTo>
                      <a:pt x="3880" y="28"/>
                    </a:lnTo>
                    <a:lnTo>
                      <a:pt x="3915" y="0"/>
                    </a:lnTo>
                    <a:lnTo>
                      <a:pt x="3915" y="887"/>
                    </a:lnTo>
                    <a:lnTo>
                      <a:pt x="3910" y="927"/>
                    </a:lnTo>
                    <a:lnTo>
                      <a:pt x="3896" y="966"/>
                    </a:lnTo>
                    <a:lnTo>
                      <a:pt x="3872" y="1004"/>
                    </a:lnTo>
                    <a:lnTo>
                      <a:pt x="3838" y="1040"/>
                    </a:lnTo>
                    <a:lnTo>
                      <a:pt x="3797" y="1077"/>
                    </a:lnTo>
                    <a:lnTo>
                      <a:pt x="3748" y="1111"/>
                    </a:lnTo>
                    <a:lnTo>
                      <a:pt x="3689" y="1144"/>
                    </a:lnTo>
                    <a:lnTo>
                      <a:pt x="3625" y="1177"/>
                    </a:lnTo>
                    <a:lnTo>
                      <a:pt x="3552" y="1207"/>
                    </a:lnTo>
                    <a:lnTo>
                      <a:pt x="3473" y="1237"/>
                    </a:lnTo>
                    <a:lnTo>
                      <a:pt x="3386" y="1265"/>
                    </a:lnTo>
                    <a:lnTo>
                      <a:pt x="3294" y="1290"/>
                    </a:lnTo>
                    <a:lnTo>
                      <a:pt x="3195" y="1314"/>
                    </a:lnTo>
                    <a:lnTo>
                      <a:pt x="3091" y="1337"/>
                    </a:lnTo>
                    <a:lnTo>
                      <a:pt x="2982" y="1358"/>
                    </a:lnTo>
                    <a:lnTo>
                      <a:pt x="2868" y="1376"/>
                    </a:lnTo>
                    <a:lnTo>
                      <a:pt x="2749" y="1391"/>
                    </a:lnTo>
                    <a:lnTo>
                      <a:pt x="2626" y="1405"/>
                    </a:lnTo>
                    <a:lnTo>
                      <a:pt x="2499" y="1418"/>
                    </a:lnTo>
                    <a:lnTo>
                      <a:pt x="2369" y="1426"/>
                    </a:lnTo>
                    <a:lnTo>
                      <a:pt x="2234" y="1433"/>
                    </a:lnTo>
                    <a:lnTo>
                      <a:pt x="2097" y="1438"/>
                    </a:lnTo>
                    <a:lnTo>
                      <a:pt x="1958" y="1439"/>
                    </a:lnTo>
                    <a:lnTo>
                      <a:pt x="1817" y="1438"/>
                    </a:lnTo>
                    <a:lnTo>
                      <a:pt x="1680" y="1433"/>
                    </a:lnTo>
                    <a:lnTo>
                      <a:pt x="1546" y="1426"/>
                    </a:lnTo>
                    <a:lnTo>
                      <a:pt x="1415" y="1418"/>
                    </a:lnTo>
                    <a:lnTo>
                      <a:pt x="1288" y="1405"/>
                    </a:lnTo>
                    <a:lnTo>
                      <a:pt x="1165" y="1391"/>
                    </a:lnTo>
                    <a:lnTo>
                      <a:pt x="1045" y="1376"/>
                    </a:lnTo>
                    <a:lnTo>
                      <a:pt x="932" y="1358"/>
                    </a:lnTo>
                    <a:lnTo>
                      <a:pt x="822" y="1337"/>
                    </a:lnTo>
                    <a:lnTo>
                      <a:pt x="718" y="1314"/>
                    </a:lnTo>
                    <a:lnTo>
                      <a:pt x="620" y="1290"/>
                    </a:lnTo>
                    <a:lnTo>
                      <a:pt x="528" y="1265"/>
                    </a:lnTo>
                    <a:lnTo>
                      <a:pt x="441" y="1237"/>
                    </a:lnTo>
                    <a:lnTo>
                      <a:pt x="362" y="1207"/>
                    </a:lnTo>
                    <a:lnTo>
                      <a:pt x="289" y="1177"/>
                    </a:lnTo>
                    <a:lnTo>
                      <a:pt x="225" y="1144"/>
                    </a:lnTo>
                    <a:lnTo>
                      <a:pt x="167" y="1111"/>
                    </a:lnTo>
                    <a:lnTo>
                      <a:pt x="116" y="1077"/>
                    </a:lnTo>
                    <a:lnTo>
                      <a:pt x="76" y="1040"/>
                    </a:lnTo>
                    <a:lnTo>
                      <a:pt x="42" y="1004"/>
                    </a:lnTo>
                    <a:lnTo>
                      <a:pt x="18" y="966"/>
                    </a:lnTo>
                    <a:lnTo>
                      <a:pt x="4" y="927"/>
                    </a:lnTo>
                    <a:lnTo>
                      <a:pt x="0" y="88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1" rIns="68580" bIns="34291" numCol="1" anchor="t" anchorCtr="0" compatLnSpc="1">
                <a:prstTxWarp prst="textNoShape">
                  <a:avLst/>
                </a:prstTxWarp>
              </a:bodyPr>
              <a:lstStyle/>
              <a:p>
                <a:pPr defTabSz="685750">
                  <a:defRPr/>
                </a:pPr>
                <a:endParaRPr lang="en-US" sz="1013">
                  <a:solidFill>
                    <a:srgbClr val="5A5A5A"/>
                  </a:solidFill>
                </a:endParaRPr>
              </a:p>
            </p:txBody>
          </p:sp>
        </p:grpSp>
      </p:grpSp>
      <p:pic>
        <p:nvPicPr>
          <p:cNvPr id="112" name="Picture 8" descr="Image result for transparent kafka logo">
            <a:extLst>
              <a:ext uri="{FF2B5EF4-FFF2-40B4-BE49-F238E27FC236}">
                <a16:creationId xmlns:a16="http://schemas.microsoft.com/office/drawing/2014/main" id="{B9ED2006-CEC8-4E07-BC4B-AB4009BBDF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23408" y="3220110"/>
            <a:ext cx="555368" cy="39931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91B60C86-0703-4013-9508-C9CBA62D1B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375" y="3976143"/>
            <a:ext cx="548640" cy="54864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86624C6-DC48-4FC1-9DF0-7B629CBC01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758" y="1753914"/>
            <a:ext cx="617997" cy="617997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CE65CC1-F41E-4AD0-B623-3DCED0EF7A81}"/>
              </a:ext>
            </a:extLst>
          </p:cNvPr>
          <p:cNvGrpSpPr/>
          <p:nvPr/>
        </p:nvGrpSpPr>
        <p:grpSpPr>
          <a:xfrm>
            <a:off x="9123408" y="2536046"/>
            <a:ext cx="515853" cy="398783"/>
            <a:chOff x="7989913" y="1092457"/>
            <a:chExt cx="537209" cy="415291"/>
          </a:xfrm>
          <a:solidFill>
            <a:schemeClr val="tx1"/>
          </a:solidFill>
        </p:grpSpPr>
        <p:sp>
          <p:nvSpPr>
            <p:cNvPr id="116" name="Freeform 19">
              <a:extLst>
                <a:ext uri="{FF2B5EF4-FFF2-40B4-BE49-F238E27FC236}">
                  <a16:creationId xmlns:a16="http://schemas.microsoft.com/office/drawing/2014/main" id="{97EA59AA-C42A-41B9-A338-5B9AF72EC6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89913" y="1092457"/>
              <a:ext cx="537209" cy="415291"/>
            </a:xfrm>
            <a:custGeom>
              <a:avLst/>
              <a:gdLst>
                <a:gd name="T0" fmla="*/ 155 w 161"/>
                <a:gd name="T1" fmla="*/ 25 h 125"/>
                <a:gd name="T2" fmla="*/ 139 w 161"/>
                <a:gd name="T3" fmla="*/ 30 h 125"/>
                <a:gd name="T4" fmla="*/ 112 w 161"/>
                <a:gd name="T5" fmla="*/ 6 h 125"/>
                <a:gd name="T6" fmla="*/ 67 w 161"/>
                <a:gd name="T7" fmla="*/ 20 h 125"/>
                <a:gd name="T8" fmla="*/ 45 w 161"/>
                <a:gd name="T9" fmla="*/ 30 h 125"/>
                <a:gd name="T10" fmla="*/ 15 w 161"/>
                <a:gd name="T11" fmla="*/ 54 h 125"/>
                <a:gd name="T12" fmla="*/ 19 w 161"/>
                <a:gd name="T13" fmla="*/ 39 h 125"/>
                <a:gd name="T14" fmla="*/ 6 w 161"/>
                <a:gd name="T15" fmla="*/ 43 h 125"/>
                <a:gd name="T16" fmla="*/ 15 w 161"/>
                <a:gd name="T17" fmla="*/ 80 h 125"/>
                <a:gd name="T18" fmla="*/ 23 w 161"/>
                <a:gd name="T19" fmla="*/ 109 h 125"/>
                <a:gd name="T20" fmla="*/ 50 w 161"/>
                <a:gd name="T21" fmla="*/ 116 h 125"/>
                <a:gd name="T22" fmla="*/ 59 w 161"/>
                <a:gd name="T23" fmla="*/ 103 h 125"/>
                <a:gd name="T24" fmla="*/ 78 w 161"/>
                <a:gd name="T25" fmla="*/ 123 h 125"/>
                <a:gd name="T26" fmla="*/ 98 w 161"/>
                <a:gd name="T27" fmla="*/ 114 h 125"/>
                <a:gd name="T28" fmla="*/ 108 w 161"/>
                <a:gd name="T29" fmla="*/ 98 h 125"/>
                <a:gd name="T30" fmla="*/ 124 w 161"/>
                <a:gd name="T31" fmla="*/ 87 h 125"/>
                <a:gd name="T32" fmla="*/ 132 w 161"/>
                <a:gd name="T33" fmla="*/ 80 h 125"/>
                <a:gd name="T34" fmla="*/ 91 w 161"/>
                <a:gd name="T35" fmla="*/ 109 h 125"/>
                <a:gd name="T36" fmla="*/ 104 w 161"/>
                <a:gd name="T37" fmla="*/ 107 h 125"/>
                <a:gd name="T38" fmla="*/ 135 w 161"/>
                <a:gd name="T39" fmla="*/ 75 h 125"/>
                <a:gd name="T40" fmla="*/ 121 w 161"/>
                <a:gd name="T41" fmla="*/ 79 h 125"/>
                <a:gd name="T42" fmla="*/ 115 w 161"/>
                <a:gd name="T43" fmla="*/ 87 h 125"/>
                <a:gd name="T44" fmla="*/ 90 w 161"/>
                <a:gd name="T45" fmla="*/ 72 h 125"/>
                <a:gd name="T46" fmla="*/ 91 w 161"/>
                <a:gd name="T47" fmla="*/ 102 h 125"/>
                <a:gd name="T48" fmla="*/ 75 w 161"/>
                <a:gd name="T49" fmla="*/ 118 h 125"/>
                <a:gd name="T50" fmla="*/ 62 w 161"/>
                <a:gd name="T51" fmla="*/ 107 h 125"/>
                <a:gd name="T52" fmla="*/ 72 w 161"/>
                <a:gd name="T53" fmla="*/ 97 h 125"/>
                <a:gd name="T54" fmla="*/ 59 w 161"/>
                <a:gd name="T55" fmla="*/ 98 h 125"/>
                <a:gd name="T56" fmla="*/ 49 w 161"/>
                <a:gd name="T57" fmla="*/ 105 h 125"/>
                <a:gd name="T58" fmla="*/ 33 w 161"/>
                <a:gd name="T59" fmla="*/ 116 h 125"/>
                <a:gd name="T60" fmla="*/ 30 w 161"/>
                <a:gd name="T61" fmla="*/ 100 h 125"/>
                <a:gd name="T62" fmla="*/ 27 w 161"/>
                <a:gd name="T63" fmla="*/ 48 h 125"/>
                <a:gd name="T64" fmla="*/ 46 w 161"/>
                <a:gd name="T65" fmla="*/ 71 h 125"/>
                <a:gd name="T66" fmla="*/ 59 w 161"/>
                <a:gd name="T67" fmla="*/ 85 h 125"/>
                <a:gd name="T68" fmla="*/ 86 w 161"/>
                <a:gd name="T69" fmla="*/ 68 h 125"/>
                <a:gd name="T70" fmla="*/ 81 w 161"/>
                <a:gd name="T71" fmla="*/ 51 h 125"/>
                <a:gd name="T72" fmla="*/ 80 w 161"/>
                <a:gd name="T73" fmla="*/ 72 h 125"/>
                <a:gd name="T74" fmla="*/ 61 w 161"/>
                <a:gd name="T75" fmla="*/ 81 h 125"/>
                <a:gd name="T76" fmla="*/ 43 w 161"/>
                <a:gd name="T77" fmla="*/ 57 h 125"/>
                <a:gd name="T78" fmla="*/ 60 w 161"/>
                <a:gd name="T79" fmla="*/ 32 h 125"/>
                <a:gd name="T80" fmla="*/ 77 w 161"/>
                <a:gd name="T81" fmla="*/ 21 h 125"/>
                <a:gd name="T82" fmla="*/ 110 w 161"/>
                <a:gd name="T83" fmla="*/ 10 h 125"/>
                <a:gd name="T84" fmla="*/ 127 w 161"/>
                <a:gd name="T85" fmla="*/ 22 h 125"/>
                <a:gd name="T86" fmla="*/ 128 w 161"/>
                <a:gd name="T87" fmla="*/ 34 h 125"/>
                <a:gd name="T88" fmla="*/ 135 w 161"/>
                <a:gd name="T89" fmla="*/ 39 h 125"/>
                <a:gd name="T90" fmla="*/ 127 w 161"/>
                <a:gd name="T91" fmla="*/ 45 h 125"/>
                <a:gd name="T92" fmla="*/ 135 w 161"/>
                <a:gd name="T93" fmla="*/ 46 h 125"/>
                <a:gd name="T94" fmla="*/ 138 w 161"/>
                <a:gd name="T95" fmla="*/ 38 h 125"/>
                <a:gd name="T96" fmla="*/ 149 w 161"/>
                <a:gd name="T97" fmla="*/ 27 h 125"/>
                <a:gd name="T98" fmla="*/ 139 w 161"/>
                <a:gd name="T99" fmla="*/ 38 h 125"/>
                <a:gd name="T100" fmla="*/ 154 w 161"/>
                <a:gd name="T101" fmla="*/ 62 h 125"/>
                <a:gd name="T102" fmla="*/ 12 w 161"/>
                <a:gd name="T103" fmla="*/ 51 h 125"/>
                <a:gd name="T104" fmla="*/ 17 w 161"/>
                <a:gd name="T105" fmla="*/ 57 h 125"/>
                <a:gd name="T106" fmla="*/ 12 w 161"/>
                <a:gd name="T107" fmla="*/ 44 h 125"/>
                <a:gd name="T108" fmla="*/ 23 w 161"/>
                <a:gd name="T109" fmla="*/ 103 h 125"/>
                <a:gd name="T110" fmla="*/ 18 w 161"/>
                <a:gd name="T111" fmla="*/ 8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1" h="125">
                  <a:moveTo>
                    <a:pt x="161" y="45"/>
                  </a:moveTo>
                  <a:cubicBezTo>
                    <a:pt x="160" y="41"/>
                    <a:pt x="160" y="38"/>
                    <a:pt x="159" y="34"/>
                  </a:cubicBezTo>
                  <a:cubicBezTo>
                    <a:pt x="158" y="31"/>
                    <a:pt x="157" y="27"/>
                    <a:pt x="155" y="25"/>
                  </a:cubicBezTo>
                  <a:cubicBezTo>
                    <a:pt x="153" y="23"/>
                    <a:pt x="150" y="21"/>
                    <a:pt x="147" y="23"/>
                  </a:cubicBezTo>
                  <a:cubicBezTo>
                    <a:pt x="146" y="23"/>
                    <a:pt x="145" y="25"/>
                    <a:pt x="144" y="26"/>
                  </a:cubicBezTo>
                  <a:cubicBezTo>
                    <a:pt x="143" y="28"/>
                    <a:pt x="141" y="29"/>
                    <a:pt x="139" y="30"/>
                  </a:cubicBezTo>
                  <a:cubicBezTo>
                    <a:pt x="138" y="28"/>
                    <a:pt x="137" y="26"/>
                    <a:pt x="135" y="24"/>
                  </a:cubicBezTo>
                  <a:cubicBezTo>
                    <a:pt x="133" y="21"/>
                    <a:pt x="130" y="20"/>
                    <a:pt x="128" y="18"/>
                  </a:cubicBezTo>
                  <a:cubicBezTo>
                    <a:pt x="122" y="14"/>
                    <a:pt x="118" y="9"/>
                    <a:pt x="112" y="6"/>
                  </a:cubicBezTo>
                  <a:cubicBezTo>
                    <a:pt x="101" y="0"/>
                    <a:pt x="85" y="4"/>
                    <a:pt x="76" y="12"/>
                  </a:cubicBezTo>
                  <a:cubicBezTo>
                    <a:pt x="74" y="14"/>
                    <a:pt x="72" y="16"/>
                    <a:pt x="70" y="18"/>
                  </a:cubicBezTo>
                  <a:cubicBezTo>
                    <a:pt x="69" y="19"/>
                    <a:pt x="68" y="19"/>
                    <a:pt x="67" y="20"/>
                  </a:cubicBezTo>
                  <a:cubicBezTo>
                    <a:pt x="65" y="20"/>
                    <a:pt x="64" y="21"/>
                    <a:pt x="63" y="22"/>
                  </a:cubicBezTo>
                  <a:cubicBezTo>
                    <a:pt x="60" y="24"/>
                    <a:pt x="58" y="27"/>
                    <a:pt x="55" y="28"/>
                  </a:cubicBezTo>
                  <a:cubicBezTo>
                    <a:pt x="52" y="28"/>
                    <a:pt x="49" y="29"/>
                    <a:pt x="45" y="30"/>
                  </a:cubicBezTo>
                  <a:cubicBezTo>
                    <a:pt x="39" y="32"/>
                    <a:pt x="33" y="35"/>
                    <a:pt x="28" y="39"/>
                  </a:cubicBezTo>
                  <a:cubicBezTo>
                    <a:pt x="26" y="41"/>
                    <a:pt x="24" y="43"/>
                    <a:pt x="22" y="46"/>
                  </a:cubicBezTo>
                  <a:cubicBezTo>
                    <a:pt x="20" y="49"/>
                    <a:pt x="18" y="52"/>
                    <a:pt x="15" y="54"/>
                  </a:cubicBezTo>
                  <a:cubicBezTo>
                    <a:pt x="17" y="51"/>
                    <a:pt x="17" y="49"/>
                    <a:pt x="18" y="46"/>
                  </a:cubicBezTo>
                  <a:cubicBezTo>
                    <a:pt x="18" y="45"/>
                    <a:pt x="18" y="44"/>
                    <a:pt x="18" y="43"/>
                  </a:cubicBezTo>
                  <a:cubicBezTo>
                    <a:pt x="18" y="42"/>
                    <a:pt x="19" y="40"/>
                    <a:pt x="19" y="39"/>
                  </a:cubicBezTo>
                  <a:cubicBezTo>
                    <a:pt x="18" y="39"/>
                    <a:pt x="19" y="39"/>
                    <a:pt x="18" y="39"/>
                  </a:cubicBezTo>
                  <a:cubicBezTo>
                    <a:pt x="16" y="39"/>
                    <a:pt x="14" y="39"/>
                    <a:pt x="13" y="39"/>
                  </a:cubicBezTo>
                  <a:cubicBezTo>
                    <a:pt x="10" y="40"/>
                    <a:pt x="7" y="41"/>
                    <a:pt x="6" y="43"/>
                  </a:cubicBezTo>
                  <a:cubicBezTo>
                    <a:pt x="0" y="50"/>
                    <a:pt x="4" y="68"/>
                    <a:pt x="14" y="67"/>
                  </a:cubicBezTo>
                  <a:cubicBezTo>
                    <a:pt x="14" y="69"/>
                    <a:pt x="14" y="71"/>
                    <a:pt x="15" y="73"/>
                  </a:cubicBezTo>
                  <a:cubicBezTo>
                    <a:pt x="15" y="76"/>
                    <a:pt x="16" y="78"/>
                    <a:pt x="15" y="80"/>
                  </a:cubicBezTo>
                  <a:cubicBezTo>
                    <a:pt x="14" y="82"/>
                    <a:pt x="13" y="84"/>
                    <a:pt x="12" y="85"/>
                  </a:cubicBezTo>
                  <a:cubicBezTo>
                    <a:pt x="10" y="87"/>
                    <a:pt x="7" y="89"/>
                    <a:pt x="7" y="91"/>
                  </a:cubicBezTo>
                  <a:cubicBezTo>
                    <a:pt x="5" y="99"/>
                    <a:pt x="16" y="108"/>
                    <a:pt x="23" y="109"/>
                  </a:cubicBezTo>
                  <a:cubicBezTo>
                    <a:pt x="22" y="113"/>
                    <a:pt x="21" y="117"/>
                    <a:pt x="26" y="119"/>
                  </a:cubicBezTo>
                  <a:cubicBezTo>
                    <a:pt x="31" y="121"/>
                    <a:pt x="36" y="122"/>
                    <a:pt x="41" y="122"/>
                  </a:cubicBezTo>
                  <a:cubicBezTo>
                    <a:pt x="46" y="123"/>
                    <a:pt x="49" y="121"/>
                    <a:pt x="50" y="116"/>
                  </a:cubicBezTo>
                  <a:cubicBezTo>
                    <a:pt x="50" y="114"/>
                    <a:pt x="50" y="112"/>
                    <a:pt x="51" y="110"/>
                  </a:cubicBezTo>
                  <a:cubicBezTo>
                    <a:pt x="53" y="108"/>
                    <a:pt x="54" y="105"/>
                    <a:pt x="53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6" y="106"/>
                    <a:pt x="58" y="110"/>
                    <a:pt x="59" y="113"/>
                  </a:cubicBezTo>
                  <a:cubicBezTo>
                    <a:pt x="61" y="117"/>
                    <a:pt x="63" y="120"/>
                    <a:pt x="66" y="122"/>
                  </a:cubicBezTo>
                  <a:cubicBezTo>
                    <a:pt x="70" y="125"/>
                    <a:pt x="74" y="125"/>
                    <a:pt x="78" y="123"/>
                  </a:cubicBezTo>
                  <a:cubicBezTo>
                    <a:pt x="81" y="120"/>
                    <a:pt x="83" y="116"/>
                    <a:pt x="87" y="114"/>
                  </a:cubicBezTo>
                  <a:cubicBezTo>
                    <a:pt x="88" y="113"/>
                    <a:pt x="90" y="114"/>
                    <a:pt x="92" y="114"/>
                  </a:cubicBezTo>
                  <a:cubicBezTo>
                    <a:pt x="94" y="114"/>
                    <a:pt x="96" y="114"/>
                    <a:pt x="98" y="114"/>
                  </a:cubicBezTo>
                  <a:cubicBezTo>
                    <a:pt x="102" y="114"/>
                    <a:pt x="106" y="115"/>
                    <a:pt x="108" y="110"/>
                  </a:cubicBezTo>
                  <a:cubicBezTo>
                    <a:pt x="109" y="108"/>
                    <a:pt x="109" y="106"/>
                    <a:pt x="108" y="104"/>
                  </a:cubicBezTo>
                  <a:cubicBezTo>
                    <a:pt x="107" y="102"/>
                    <a:pt x="108" y="100"/>
                    <a:pt x="108" y="98"/>
                  </a:cubicBezTo>
                  <a:cubicBezTo>
                    <a:pt x="107" y="93"/>
                    <a:pt x="106" y="89"/>
                    <a:pt x="104" y="85"/>
                  </a:cubicBezTo>
                  <a:cubicBezTo>
                    <a:pt x="107" y="87"/>
                    <a:pt x="110" y="90"/>
                    <a:pt x="114" y="91"/>
                  </a:cubicBezTo>
                  <a:cubicBezTo>
                    <a:pt x="118" y="91"/>
                    <a:pt x="122" y="90"/>
                    <a:pt x="124" y="87"/>
                  </a:cubicBezTo>
                  <a:cubicBezTo>
                    <a:pt x="126" y="85"/>
                    <a:pt x="127" y="84"/>
                    <a:pt x="127" y="82"/>
                  </a:cubicBezTo>
                  <a:cubicBezTo>
                    <a:pt x="128" y="80"/>
                    <a:pt x="128" y="80"/>
                    <a:pt x="128" y="80"/>
                  </a:cubicBezTo>
                  <a:cubicBezTo>
                    <a:pt x="129" y="80"/>
                    <a:pt x="131" y="80"/>
                    <a:pt x="132" y="80"/>
                  </a:cubicBezTo>
                  <a:cubicBezTo>
                    <a:pt x="137" y="80"/>
                    <a:pt x="141" y="80"/>
                    <a:pt x="146" y="78"/>
                  </a:cubicBezTo>
                  <a:cubicBezTo>
                    <a:pt x="158" y="72"/>
                    <a:pt x="161" y="58"/>
                    <a:pt x="161" y="45"/>
                  </a:cubicBezTo>
                  <a:close/>
                  <a:moveTo>
                    <a:pt x="91" y="109"/>
                  </a:moveTo>
                  <a:cubicBezTo>
                    <a:pt x="96" y="104"/>
                    <a:pt x="99" y="97"/>
                    <a:pt x="101" y="90"/>
                  </a:cubicBezTo>
                  <a:cubicBezTo>
                    <a:pt x="102" y="93"/>
                    <a:pt x="103" y="95"/>
                    <a:pt x="103" y="98"/>
                  </a:cubicBezTo>
                  <a:cubicBezTo>
                    <a:pt x="103" y="101"/>
                    <a:pt x="104" y="104"/>
                    <a:pt x="104" y="107"/>
                  </a:cubicBezTo>
                  <a:cubicBezTo>
                    <a:pt x="105" y="111"/>
                    <a:pt x="94" y="110"/>
                    <a:pt x="91" y="109"/>
                  </a:cubicBezTo>
                  <a:cubicBezTo>
                    <a:pt x="96" y="104"/>
                    <a:pt x="92" y="109"/>
                    <a:pt x="91" y="109"/>
                  </a:cubicBezTo>
                  <a:close/>
                  <a:moveTo>
                    <a:pt x="135" y="75"/>
                  </a:moveTo>
                  <a:cubicBezTo>
                    <a:pt x="127" y="75"/>
                    <a:pt x="119" y="73"/>
                    <a:pt x="112" y="69"/>
                  </a:cubicBezTo>
                  <a:cubicBezTo>
                    <a:pt x="112" y="74"/>
                    <a:pt x="109" y="81"/>
                    <a:pt x="115" y="83"/>
                  </a:cubicBezTo>
                  <a:cubicBezTo>
                    <a:pt x="118" y="85"/>
                    <a:pt x="120" y="82"/>
                    <a:pt x="121" y="79"/>
                  </a:cubicBezTo>
                  <a:cubicBezTo>
                    <a:pt x="122" y="78"/>
                    <a:pt x="122" y="78"/>
                    <a:pt x="124" y="78"/>
                  </a:cubicBezTo>
                  <a:cubicBezTo>
                    <a:pt x="124" y="79"/>
                    <a:pt x="123" y="82"/>
                    <a:pt x="122" y="82"/>
                  </a:cubicBezTo>
                  <a:cubicBezTo>
                    <a:pt x="121" y="85"/>
                    <a:pt x="118" y="87"/>
                    <a:pt x="115" y="87"/>
                  </a:cubicBezTo>
                  <a:cubicBezTo>
                    <a:pt x="112" y="87"/>
                    <a:pt x="109" y="83"/>
                    <a:pt x="106" y="81"/>
                  </a:cubicBezTo>
                  <a:cubicBezTo>
                    <a:pt x="103" y="78"/>
                    <a:pt x="100" y="78"/>
                    <a:pt x="97" y="76"/>
                  </a:cubicBezTo>
                  <a:cubicBezTo>
                    <a:pt x="95" y="75"/>
                    <a:pt x="93" y="73"/>
                    <a:pt x="90" y="72"/>
                  </a:cubicBezTo>
                  <a:cubicBezTo>
                    <a:pt x="91" y="74"/>
                    <a:pt x="92" y="75"/>
                    <a:pt x="94" y="77"/>
                  </a:cubicBezTo>
                  <a:cubicBezTo>
                    <a:pt x="95" y="78"/>
                    <a:pt x="99" y="80"/>
                    <a:pt x="99" y="82"/>
                  </a:cubicBezTo>
                  <a:cubicBezTo>
                    <a:pt x="98" y="89"/>
                    <a:pt x="95" y="96"/>
                    <a:pt x="91" y="102"/>
                  </a:cubicBezTo>
                  <a:cubicBezTo>
                    <a:pt x="90" y="105"/>
                    <a:pt x="87" y="107"/>
                    <a:pt x="84" y="110"/>
                  </a:cubicBezTo>
                  <a:cubicBezTo>
                    <a:pt x="83" y="111"/>
                    <a:pt x="81" y="112"/>
                    <a:pt x="80" y="113"/>
                  </a:cubicBezTo>
                  <a:cubicBezTo>
                    <a:pt x="78" y="115"/>
                    <a:pt x="77" y="116"/>
                    <a:pt x="75" y="118"/>
                  </a:cubicBezTo>
                  <a:cubicBezTo>
                    <a:pt x="73" y="121"/>
                    <a:pt x="70" y="119"/>
                    <a:pt x="68" y="116"/>
                  </a:cubicBezTo>
                  <a:cubicBezTo>
                    <a:pt x="67" y="115"/>
                    <a:pt x="66" y="114"/>
                    <a:pt x="65" y="112"/>
                  </a:cubicBezTo>
                  <a:cubicBezTo>
                    <a:pt x="64" y="111"/>
                    <a:pt x="62" y="109"/>
                    <a:pt x="62" y="107"/>
                  </a:cubicBezTo>
                  <a:cubicBezTo>
                    <a:pt x="62" y="105"/>
                    <a:pt x="66" y="104"/>
                    <a:pt x="67" y="103"/>
                  </a:cubicBezTo>
                  <a:cubicBezTo>
                    <a:pt x="68" y="102"/>
                    <a:pt x="70" y="102"/>
                    <a:pt x="71" y="101"/>
                  </a:cubicBezTo>
                  <a:cubicBezTo>
                    <a:pt x="72" y="100"/>
                    <a:pt x="72" y="97"/>
                    <a:pt x="72" y="97"/>
                  </a:cubicBezTo>
                  <a:cubicBezTo>
                    <a:pt x="72" y="96"/>
                    <a:pt x="72" y="95"/>
                    <a:pt x="71" y="95"/>
                  </a:cubicBezTo>
                  <a:cubicBezTo>
                    <a:pt x="70" y="95"/>
                    <a:pt x="69" y="95"/>
                    <a:pt x="69" y="96"/>
                  </a:cubicBezTo>
                  <a:cubicBezTo>
                    <a:pt x="68" y="99"/>
                    <a:pt x="61" y="98"/>
                    <a:pt x="59" y="98"/>
                  </a:cubicBezTo>
                  <a:cubicBezTo>
                    <a:pt x="57" y="98"/>
                    <a:pt x="54" y="98"/>
                    <a:pt x="52" y="97"/>
                  </a:cubicBezTo>
                  <a:cubicBezTo>
                    <a:pt x="51" y="97"/>
                    <a:pt x="51" y="94"/>
                    <a:pt x="50" y="95"/>
                  </a:cubicBezTo>
                  <a:cubicBezTo>
                    <a:pt x="48" y="97"/>
                    <a:pt x="49" y="103"/>
                    <a:pt x="49" y="105"/>
                  </a:cubicBezTo>
                  <a:cubicBezTo>
                    <a:pt x="47" y="108"/>
                    <a:pt x="45" y="110"/>
                    <a:pt x="44" y="114"/>
                  </a:cubicBezTo>
                  <a:cubicBezTo>
                    <a:pt x="44" y="116"/>
                    <a:pt x="44" y="117"/>
                    <a:pt x="42" y="117"/>
                  </a:cubicBezTo>
                  <a:cubicBezTo>
                    <a:pt x="39" y="117"/>
                    <a:pt x="36" y="117"/>
                    <a:pt x="33" y="116"/>
                  </a:cubicBezTo>
                  <a:cubicBezTo>
                    <a:pt x="32" y="116"/>
                    <a:pt x="28" y="115"/>
                    <a:pt x="27" y="113"/>
                  </a:cubicBezTo>
                  <a:cubicBezTo>
                    <a:pt x="27" y="111"/>
                    <a:pt x="28" y="109"/>
                    <a:pt x="29" y="107"/>
                  </a:cubicBezTo>
                  <a:cubicBezTo>
                    <a:pt x="29" y="105"/>
                    <a:pt x="30" y="102"/>
                    <a:pt x="30" y="100"/>
                  </a:cubicBezTo>
                  <a:cubicBezTo>
                    <a:pt x="29" y="97"/>
                    <a:pt x="27" y="95"/>
                    <a:pt x="26" y="93"/>
                  </a:cubicBezTo>
                  <a:cubicBezTo>
                    <a:pt x="23" y="88"/>
                    <a:pt x="21" y="83"/>
                    <a:pt x="20" y="78"/>
                  </a:cubicBezTo>
                  <a:cubicBezTo>
                    <a:pt x="18" y="67"/>
                    <a:pt x="20" y="56"/>
                    <a:pt x="27" y="48"/>
                  </a:cubicBezTo>
                  <a:cubicBezTo>
                    <a:pt x="33" y="39"/>
                    <a:pt x="43" y="35"/>
                    <a:pt x="53" y="33"/>
                  </a:cubicBezTo>
                  <a:cubicBezTo>
                    <a:pt x="47" y="40"/>
                    <a:pt x="34" y="53"/>
                    <a:pt x="42" y="63"/>
                  </a:cubicBezTo>
                  <a:cubicBezTo>
                    <a:pt x="43" y="65"/>
                    <a:pt x="46" y="69"/>
                    <a:pt x="46" y="71"/>
                  </a:cubicBezTo>
                  <a:cubicBezTo>
                    <a:pt x="46" y="73"/>
                    <a:pt x="44" y="76"/>
                    <a:pt x="45" y="78"/>
                  </a:cubicBezTo>
                  <a:cubicBezTo>
                    <a:pt x="46" y="80"/>
                    <a:pt x="49" y="82"/>
                    <a:pt x="51" y="83"/>
                  </a:cubicBezTo>
                  <a:cubicBezTo>
                    <a:pt x="53" y="85"/>
                    <a:pt x="56" y="86"/>
                    <a:pt x="59" y="85"/>
                  </a:cubicBezTo>
                  <a:cubicBezTo>
                    <a:pt x="65" y="85"/>
                    <a:pt x="70" y="80"/>
                    <a:pt x="75" y="79"/>
                  </a:cubicBezTo>
                  <a:cubicBezTo>
                    <a:pt x="78" y="78"/>
                    <a:pt x="81" y="78"/>
                    <a:pt x="83" y="76"/>
                  </a:cubicBezTo>
                  <a:cubicBezTo>
                    <a:pt x="85" y="74"/>
                    <a:pt x="85" y="71"/>
                    <a:pt x="86" y="68"/>
                  </a:cubicBezTo>
                  <a:cubicBezTo>
                    <a:pt x="87" y="62"/>
                    <a:pt x="86" y="55"/>
                    <a:pt x="85" y="49"/>
                  </a:cubicBezTo>
                  <a:cubicBezTo>
                    <a:pt x="84" y="44"/>
                    <a:pt x="83" y="39"/>
                    <a:pt x="82" y="35"/>
                  </a:cubicBezTo>
                  <a:cubicBezTo>
                    <a:pt x="81" y="40"/>
                    <a:pt x="80" y="46"/>
                    <a:pt x="81" y="51"/>
                  </a:cubicBezTo>
                  <a:cubicBezTo>
                    <a:pt x="81" y="55"/>
                    <a:pt x="82" y="59"/>
                    <a:pt x="82" y="62"/>
                  </a:cubicBezTo>
                  <a:cubicBezTo>
                    <a:pt x="82" y="64"/>
                    <a:pt x="82" y="65"/>
                    <a:pt x="82" y="67"/>
                  </a:cubicBezTo>
                  <a:cubicBezTo>
                    <a:pt x="81" y="68"/>
                    <a:pt x="81" y="72"/>
                    <a:pt x="80" y="72"/>
                  </a:cubicBezTo>
                  <a:cubicBezTo>
                    <a:pt x="79" y="73"/>
                    <a:pt x="77" y="73"/>
                    <a:pt x="76" y="74"/>
                  </a:cubicBezTo>
                  <a:cubicBezTo>
                    <a:pt x="74" y="74"/>
                    <a:pt x="72" y="75"/>
                    <a:pt x="71" y="76"/>
                  </a:cubicBezTo>
                  <a:cubicBezTo>
                    <a:pt x="67" y="77"/>
                    <a:pt x="64" y="80"/>
                    <a:pt x="61" y="81"/>
                  </a:cubicBezTo>
                  <a:cubicBezTo>
                    <a:pt x="58" y="82"/>
                    <a:pt x="54" y="81"/>
                    <a:pt x="52" y="78"/>
                  </a:cubicBezTo>
                  <a:cubicBezTo>
                    <a:pt x="50" y="76"/>
                    <a:pt x="49" y="74"/>
                    <a:pt x="50" y="72"/>
                  </a:cubicBezTo>
                  <a:cubicBezTo>
                    <a:pt x="53" y="66"/>
                    <a:pt x="44" y="62"/>
                    <a:pt x="43" y="57"/>
                  </a:cubicBezTo>
                  <a:cubicBezTo>
                    <a:pt x="43" y="54"/>
                    <a:pt x="45" y="50"/>
                    <a:pt x="47" y="48"/>
                  </a:cubicBezTo>
                  <a:cubicBezTo>
                    <a:pt x="48" y="45"/>
                    <a:pt x="50" y="43"/>
                    <a:pt x="52" y="41"/>
                  </a:cubicBezTo>
                  <a:cubicBezTo>
                    <a:pt x="55" y="38"/>
                    <a:pt x="57" y="35"/>
                    <a:pt x="60" y="32"/>
                  </a:cubicBezTo>
                  <a:cubicBezTo>
                    <a:pt x="62" y="29"/>
                    <a:pt x="64" y="26"/>
                    <a:pt x="67" y="25"/>
                  </a:cubicBezTo>
                  <a:cubicBezTo>
                    <a:pt x="70" y="23"/>
                    <a:pt x="73" y="23"/>
                    <a:pt x="76" y="23"/>
                  </a:cubicBezTo>
                  <a:cubicBezTo>
                    <a:pt x="77" y="22"/>
                    <a:pt x="77" y="22"/>
                    <a:pt x="77" y="21"/>
                  </a:cubicBezTo>
                  <a:cubicBezTo>
                    <a:pt x="77" y="19"/>
                    <a:pt x="76" y="20"/>
                    <a:pt x="75" y="20"/>
                  </a:cubicBezTo>
                  <a:cubicBezTo>
                    <a:pt x="80" y="13"/>
                    <a:pt x="90" y="9"/>
                    <a:pt x="99" y="8"/>
                  </a:cubicBezTo>
                  <a:cubicBezTo>
                    <a:pt x="102" y="8"/>
                    <a:pt x="107" y="8"/>
                    <a:pt x="110" y="10"/>
                  </a:cubicBezTo>
                  <a:cubicBezTo>
                    <a:pt x="115" y="13"/>
                    <a:pt x="119" y="17"/>
                    <a:pt x="123" y="20"/>
                  </a:cubicBezTo>
                  <a:cubicBezTo>
                    <a:pt x="122" y="20"/>
                    <a:pt x="121" y="21"/>
                    <a:pt x="120" y="21"/>
                  </a:cubicBezTo>
                  <a:cubicBezTo>
                    <a:pt x="122" y="22"/>
                    <a:pt x="124" y="22"/>
                    <a:pt x="127" y="22"/>
                  </a:cubicBezTo>
                  <a:cubicBezTo>
                    <a:pt x="130" y="24"/>
                    <a:pt x="132" y="27"/>
                    <a:pt x="134" y="30"/>
                  </a:cubicBezTo>
                  <a:cubicBezTo>
                    <a:pt x="131" y="30"/>
                    <a:pt x="127" y="32"/>
                    <a:pt x="125" y="33"/>
                  </a:cubicBezTo>
                  <a:cubicBezTo>
                    <a:pt x="126" y="33"/>
                    <a:pt x="127" y="34"/>
                    <a:pt x="128" y="34"/>
                  </a:cubicBezTo>
                  <a:cubicBezTo>
                    <a:pt x="128" y="35"/>
                    <a:pt x="128" y="36"/>
                    <a:pt x="128" y="38"/>
                  </a:cubicBezTo>
                  <a:cubicBezTo>
                    <a:pt x="129" y="36"/>
                    <a:pt x="130" y="35"/>
                    <a:pt x="131" y="35"/>
                  </a:cubicBezTo>
                  <a:cubicBezTo>
                    <a:pt x="134" y="35"/>
                    <a:pt x="135" y="37"/>
                    <a:pt x="135" y="39"/>
                  </a:cubicBezTo>
                  <a:cubicBezTo>
                    <a:pt x="131" y="39"/>
                    <a:pt x="127" y="39"/>
                    <a:pt x="125" y="43"/>
                  </a:cubicBezTo>
                  <a:cubicBezTo>
                    <a:pt x="124" y="45"/>
                    <a:pt x="124" y="48"/>
                    <a:pt x="123" y="51"/>
                  </a:cubicBezTo>
                  <a:cubicBezTo>
                    <a:pt x="125" y="49"/>
                    <a:pt x="126" y="47"/>
                    <a:pt x="127" y="45"/>
                  </a:cubicBezTo>
                  <a:cubicBezTo>
                    <a:pt x="129" y="44"/>
                    <a:pt x="130" y="43"/>
                    <a:pt x="132" y="43"/>
                  </a:cubicBezTo>
                  <a:cubicBezTo>
                    <a:pt x="133" y="43"/>
                    <a:pt x="135" y="43"/>
                    <a:pt x="135" y="43"/>
                  </a:cubicBezTo>
                  <a:cubicBezTo>
                    <a:pt x="135" y="44"/>
                    <a:pt x="135" y="45"/>
                    <a:pt x="135" y="46"/>
                  </a:cubicBezTo>
                  <a:cubicBezTo>
                    <a:pt x="135" y="47"/>
                    <a:pt x="134" y="54"/>
                    <a:pt x="135" y="54"/>
                  </a:cubicBezTo>
                  <a:cubicBezTo>
                    <a:pt x="138" y="54"/>
                    <a:pt x="138" y="45"/>
                    <a:pt x="138" y="43"/>
                  </a:cubicBezTo>
                  <a:cubicBezTo>
                    <a:pt x="139" y="42"/>
                    <a:pt x="139" y="40"/>
                    <a:pt x="138" y="38"/>
                  </a:cubicBezTo>
                  <a:cubicBezTo>
                    <a:pt x="138" y="36"/>
                    <a:pt x="138" y="35"/>
                    <a:pt x="139" y="35"/>
                  </a:cubicBezTo>
                  <a:cubicBezTo>
                    <a:pt x="141" y="34"/>
                    <a:pt x="143" y="33"/>
                    <a:pt x="145" y="32"/>
                  </a:cubicBezTo>
                  <a:cubicBezTo>
                    <a:pt x="146" y="30"/>
                    <a:pt x="147" y="28"/>
                    <a:pt x="149" y="27"/>
                  </a:cubicBezTo>
                  <a:cubicBezTo>
                    <a:pt x="151" y="26"/>
                    <a:pt x="152" y="29"/>
                    <a:pt x="153" y="30"/>
                  </a:cubicBezTo>
                  <a:cubicBezTo>
                    <a:pt x="154" y="32"/>
                    <a:pt x="150" y="35"/>
                    <a:pt x="149" y="36"/>
                  </a:cubicBezTo>
                  <a:cubicBezTo>
                    <a:pt x="146" y="39"/>
                    <a:pt x="143" y="38"/>
                    <a:pt x="139" y="38"/>
                  </a:cubicBezTo>
                  <a:cubicBezTo>
                    <a:pt x="141" y="39"/>
                    <a:pt x="143" y="41"/>
                    <a:pt x="145" y="41"/>
                  </a:cubicBezTo>
                  <a:cubicBezTo>
                    <a:pt x="149" y="41"/>
                    <a:pt x="153" y="37"/>
                    <a:pt x="154" y="34"/>
                  </a:cubicBezTo>
                  <a:cubicBezTo>
                    <a:pt x="156" y="43"/>
                    <a:pt x="157" y="54"/>
                    <a:pt x="154" y="62"/>
                  </a:cubicBezTo>
                  <a:cubicBezTo>
                    <a:pt x="150" y="70"/>
                    <a:pt x="143" y="75"/>
                    <a:pt x="135" y="75"/>
                  </a:cubicBezTo>
                  <a:close/>
                  <a:moveTo>
                    <a:pt x="12" y="47"/>
                  </a:moveTo>
                  <a:cubicBezTo>
                    <a:pt x="12" y="48"/>
                    <a:pt x="12" y="50"/>
                    <a:pt x="12" y="51"/>
                  </a:cubicBezTo>
                  <a:cubicBezTo>
                    <a:pt x="12" y="52"/>
                    <a:pt x="10" y="54"/>
                    <a:pt x="10" y="55"/>
                  </a:cubicBezTo>
                  <a:cubicBezTo>
                    <a:pt x="10" y="56"/>
                    <a:pt x="11" y="58"/>
                    <a:pt x="12" y="58"/>
                  </a:cubicBezTo>
                  <a:cubicBezTo>
                    <a:pt x="14" y="59"/>
                    <a:pt x="16" y="58"/>
                    <a:pt x="17" y="57"/>
                  </a:cubicBezTo>
                  <a:cubicBezTo>
                    <a:pt x="17" y="60"/>
                    <a:pt x="17" y="63"/>
                    <a:pt x="13" y="63"/>
                  </a:cubicBezTo>
                  <a:cubicBezTo>
                    <a:pt x="10" y="62"/>
                    <a:pt x="8" y="60"/>
                    <a:pt x="7" y="57"/>
                  </a:cubicBezTo>
                  <a:cubicBezTo>
                    <a:pt x="6" y="53"/>
                    <a:pt x="6" y="44"/>
                    <a:pt x="12" y="44"/>
                  </a:cubicBezTo>
                  <a:cubicBezTo>
                    <a:pt x="12" y="45"/>
                    <a:pt x="12" y="46"/>
                    <a:pt x="12" y="47"/>
                  </a:cubicBezTo>
                  <a:cubicBezTo>
                    <a:pt x="12" y="48"/>
                    <a:pt x="12" y="46"/>
                    <a:pt x="12" y="47"/>
                  </a:cubicBezTo>
                  <a:close/>
                  <a:moveTo>
                    <a:pt x="23" y="103"/>
                  </a:moveTo>
                  <a:cubicBezTo>
                    <a:pt x="20" y="103"/>
                    <a:pt x="16" y="100"/>
                    <a:pt x="14" y="97"/>
                  </a:cubicBezTo>
                  <a:cubicBezTo>
                    <a:pt x="13" y="96"/>
                    <a:pt x="11" y="93"/>
                    <a:pt x="12" y="91"/>
                  </a:cubicBezTo>
                  <a:cubicBezTo>
                    <a:pt x="14" y="89"/>
                    <a:pt x="16" y="88"/>
                    <a:pt x="18" y="85"/>
                  </a:cubicBezTo>
                  <a:cubicBezTo>
                    <a:pt x="19" y="89"/>
                    <a:pt x="20" y="92"/>
                    <a:pt x="22" y="95"/>
                  </a:cubicBezTo>
                  <a:cubicBezTo>
                    <a:pt x="23" y="97"/>
                    <a:pt x="28" y="103"/>
                    <a:pt x="23" y="1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117" name="Freeform 20">
              <a:extLst>
                <a:ext uri="{FF2B5EF4-FFF2-40B4-BE49-F238E27FC236}">
                  <a16:creationId xmlns:a16="http://schemas.microsoft.com/office/drawing/2014/main" id="{9A18CA13-9243-4695-A401-CEBF59CB76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5653" y="1176277"/>
              <a:ext cx="201929" cy="171451"/>
            </a:xfrm>
            <a:custGeom>
              <a:avLst/>
              <a:gdLst>
                <a:gd name="T0" fmla="*/ 58 w 61"/>
                <a:gd name="T1" fmla="*/ 14 h 52"/>
                <a:gd name="T2" fmla="*/ 55 w 61"/>
                <a:gd name="T3" fmla="*/ 14 h 52"/>
                <a:gd name="T4" fmla="*/ 52 w 61"/>
                <a:gd name="T5" fmla="*/ 11 h 52"/>
                <a:gd name="T6" fmla="*/ 55 w 61"/>
                <a:gd name="T7" fmla="*/ 8 h 52"/>
                <a:gd name="T8" fmla="*/ 43 w 61"/>
                <a:gd name="T9" fmla="*/ 12 h 52"/>
                <a:gd name="T10" fmla="*/ 36 w 61"/>
                <a:gd name="T11" fmla="*/ 21 h 52"/>
                <a:gd name="T12" fmla="*/ 41 w 61"/>
                <a:gd name="T13" fmla="*/ 18 h 52"/>
                <a:gd name="T14" fmla="*/ 43 w 61"/>
                <a:gd name="T15" fmla="*/ 21 h 52"/>
                <a:gd name="T16" fmla="*/ 44 w 61"/>
                <a:gd name="T17" fmla="*/ 20 h 52"/>
                <a:gd name="T18" fmla="*/ 43 w 61"/>
                <a:gd name="T19" fmla="*/ 16 h 52"/>
                <a:gd name="T20" fmla="*/ 47 w 61"/>
                <a:gd name="T21" fmla="*/ 18 h 52"/>
                <a:gd name="T22" fmla="*/ 43 w 61"/>
                <a:gd name="T23" fmla="*/ 23 h 52"/>
                <a:gd name="T24" fmla="*/ 43 w 61"/>
                <a:gd name="T25" fmla="*/ 27 h 52"/>
                <a:gd name="T26" fmla="*/ 61 w 61"/>
                <a:gd name="T27" fmla="*/ 15 h 52"/>
                <a:gd name="T28" fmla="*/ 58 w 61"/>
                <a:gd name="T29" fmla="*/ 14 h 52"/>
                <a:gd name="T30" fmla="*/ 20 w 61"/>
                <a:gd name="T31" fmla="*/ 1 h 52"/>
                <a:gd name="T32" fmla="*/ 19 w 61"/>
                <a:gd name="T33" fmla="*/ 1 h 52"/>
                <a:gd name="T34" fmla="*/ 13 w 61"/>
                <a:gd name="T35" fmla="*/ 1 h 52"/>
                <a:gd name="T36" fmla="*/ 6 w 61"/>
                <a:gd name="T37" fmla="*/ 4 h 52"/>
                <a:gd name="T38" fmla="*/ 1 w 61"/>
                <a:gd name="T39" fmla="*/ 15 h 52"/>
                <a:gd name="T40" fmla="*/ 0 w 61"/>
                <a:gd name="T41" fmla="*/ 22 h 52"/>
                <a:gd name="T42" fmla="*/ 3 w 61"/>
                <a:gd name="T43" fmla="*/ 16 h 52"/>
                <a:gd name="T44" fmla="*/ 8 w 61"/>
                <a:gd name="T45" fmla="*/ 7 h 52"/>
                <a:gd name="T46" fmla="*/ 14 w 61"/>
                <a:gd name="T47" fmla="*/ 4 h 52"/>
                <a:gd name="T48" fmla="*/ 18 w 61"/>
                <a:gd name="T49" fmla="*/ 3 h 52"/>
                <a:gd name="T50" fmla="*/ 20 w 61"/>
                <a:gd name="T51" fmla="*/ 1 h 52"/>
                <a:gd name="T52" fmla="*/ 42 w 61"/>
                <a:gd name="T53" fmla="*/ 2 h 52"/>
                <a:gd name="T54" fmla="*/ 44 w 61"/>
                <a:gd name="T55" fmla="*/ 0 h 52"/>
                <a:gd name="T56" fmla="*/ 36 w 61"/>
                <a:gd name="T57" fmla="*/ 3 h 52"/>
                <a:gd name="T58" fmla="*/ 35 w 61"/>
                <a:gd name="T59" fmla="*/ 12 h 52"/>
                <a:gd name="T60" fmla="*/ 42 w 61"/>
                <a:gd name="T61" fmla="*/ 2 h 52"/>
                <a:gd name="T62" fmla="*/ 45 w 61"/>
                <a:gd name="T63" fmla="*/ 40 h 52"/>
                <a:gd name="T64" fmla="*/ 44 w 61"/>
                <a:gd name="T65" fmla="*/ 52 h 52"/>
                <a:gd name="T66" fmla="*/ 46 w 61"/>
                <a:gd name="T67" fmla="*/ 44 h 52"/>
                <a:gd name="T68" fmla="*/ 54 w 61"/>
                <a:gd name="T69" fmla="*/ 39 h 52"/>
                <a:gd name="T70" fmla="*/ 45 w 61"/>
                <a:gd name="T71" fmla="*/ 40 h 52"/>
                <a:gd name="T72" fmla="*/ 45 w 61"/>
                <a:gd name="T73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1" h="52">
                  <a:moveTo>
                    <a:pt x="58" y="14"/>
                  </a:moveTo>
                  <a:cubicBezTo>
                    <a:pt x="57" y="14"/>
                    <a:pt x="56" y="15"/>
                    <a:pt x="55" y="14"/>
                  </a:cubicBezTo>
                  <a:cubicBezTo>
                    <a:pt x="54" y="14"/>
                    <a:pt x="53" y="12"/>
                    <a:pt x="52" y="11"/>
                  </a:cubicBezTo>
                  <a:cubicBezTo>
                    <a:pt x="52" y="10"/>
                    <a:pt x="54" y="9"/>
                    <a:pt x="55" y="8"/>
                  </a:cubicBezTo>
                  <a:cubicBezTo>
                    <a:pt x="50" y="8"/>
                    <a:pt x="47" y="9"/>
                    <a:pt x="43" y="12"/>
                  </a:cubicBezTo>
                  <a:cubicBezTo>
                    <a:pt x="40" y="14"/>
                    <a:pt x="38" y="18"/>
                    <a:pt x="36" y="21"/>
                  </a:cubicBezTo>
                  <a:cubicBezTo>
                    <a:pt x="38" y="20"/>
                    <a:pt x="39" y="19"/>
                    <a:pt x="41" y="18"/>
                  </a:cubicBezTo>
                  <a:cubicBezTo>
                    <a:pt x="41" y="19"/>
                    <a:pt x="42" y="21"/>
                    <a:pt x="43" y="21"/>
                  </a:cubicBezTo>
                  <a:cubicBezTo>
                    <a:pt x="44" y="21"/>
                    <a:pt x="44" y="21"/>
                    <a:pt x="44" y="20"/>
                  </a:cubicBezTo>
                  <a:cubicBezTo>
                    <a:pt x="43" y="19"/>
                    <a:pt x="43" y="17"/>
                    <a:pt x="43" y="16"/>
                  </a:cubicBezTo>
                  <a:cubicBezTo>
                    <a:pt x="45" y="13"/>
                    <a:pt x="47" y="17"/>
                    <a:pt x="47" y="18"/>
                  </a:cubicBezTo>
                  <a:cubicBezTo>
                    <a:pt x="46" y="20"/>
                    <a:pt x="44" y="21"/>
                    <a:pt x="43" y="23"/>
                  </a:cubicBezTo>
                  <a:cubicBezTo>
                    <a:pt x="43" y="24"/>
                    <a:pt x="43" y="26"/>
                    <a:pt x="43" y="27"/>
                  </a:cubicBezTo>
                  <a:cubicBezTo>
                    <a:pt x="48" y="21"/>
                    <a:pt x="54" y="18"/>
                    <a:pt x="61" y="15"/>
                  </a:cubicBezTo>
                  <a:cubicBezTo>
                    <a:pt x="60" y="15"/>
                    <a:pt x="59" y="14"/>
                    <a:pt x="58" y="14"/>
                  </a:cubicBezTo>
                  <a:close/>
                  <a:moveTo>
                    <a:pt x="20" y="1"/>
                  </a:moveTo>
                  <a:cubicBezTo>
                    <a:pt x="21" y="0"/>
                    <a:pt x="20" y="0"/>
                    <a:pt x="19" y="1"/>
                  </a:cubicBezTo>
                  <a:cubicBezTo>
                    <a:pt x="17" y="1"/>
                    <a:pt x="15" y="1"/>
                    <a:pt x="13" y="1"/>
                  </a:cubicBezTo>
                  <a:cubicBezTo>
                    <a:pt x="10" y="1"/>
                    <a:pt x="7" y="2"/>
                    <a:pt x="6" y="4"/>
                  </a:cubicBezTo>
                  <a:cubicBezTo>
                    <a:pt x="3" y="7"/>
                    <a:pt x="3" y="12"/>
                    <a:pt x="1" y="15"/>
                  </a:cubicBezTo>
                  <a:cubicBezTo>
                    <a:pt x="1" y="17"/>
                    <a:pt x="0" y="19"/>
                    <a:pt x="0" y="22"/>
                  </a:cubicBezTo>
                  <a:cubicBezTo>
                    <a:pt x="1" y="20"/>
                    <a:pt x="2" y="18"/>
                    <a:pt x="3" y="16"/>
                  </a:cubicBezTo>
                  <a:cubicBezTo>
                    <a:pt x="5" y="13"/>
                    <a:pt x="6" y="9"/>
                    <a:pt x="8" y="7"/>
                  </a:cubicBezTo>
                  <a:cubicBezTo>
                    <a:pt x="10" y="6"/>
                    <a:pt x="12" y="5"/>
                    <a:pt x="14" y="4"/>
                  </a:cubicBezTo>
                  <a:cubicBezTo>
                    <a:pt x="15" y="4"/>
                    <a:pt x="17" y="3"/>
                    <a:pt x="18" y="3"/>
                  </a:cubicBezTo>
                  <a:cubicBezTo>
                    <a:pt x="20" y="2"/>
                    <a:pt x="21" y="3"/>
                    <a:pt x="20" y="1"/>
                  </a:cubicBezTo>
                  <a:close/>
                  <a:moveTo>
                    <a:pt x="42" y="2"/>
                  </a:moveTo>
                  <a:cubicBezTo>
                    <a:pt x="43" y="1"/>
                    <a:pt x="43" y="1"/>
                    <a:pt x="44" y="0"/>
                  </a:cubicBezTo>
                  <a:cubicBezTo>
                    <a:pt x="41" y="1"/>
                    <a:pt x="39" y="1"/>
                    <a:pt x="36" y="3"/>
                  </a:cubicBezTo>
                  <a:cubicBezTo>
                    <a:pt x="33" y="5"/>
                    <a:pt x="33" y="9"/>
                    <a:pt x="35" y="12"/>
                  </a:cubicBezTo>
                  <a:cubicBezTo>
                    <a:pt x="36" y="7"/>
                    <a:pt x="38" y="4"/>
                    <a:pt x="42" y="2"/>
                  </a:cubicBezTo>
                  <a:close/>
                  <a:moveTo>
                    <a:pt x="45" y="40"/>
                  </a:moveTo>
                  <a:cubicBezTo>
                    <a:pt x="43" y="43"/>
                    <a:pt x="44" y="49"/>
                    <a:pt x="44" y="52"/>
                  </a:cubicBezTo>
                  <a:cubicBezTo>
                    <a:pt x="44" y="50"/>
                    <a:pt x="45" y="47"/>
                    <a:pt x="46" y="44"/>
                  </a:cubicBezTo>
                  <a:cubicBezTo>
                    <a:pt x="48" y="41"/>
                    <a:pt x="51" y="40"/>
                    <a:pt x="54" y="39"/>
                  </a:cubicBezTo>
                  <a:cubicBezTo>
                    <a:pt x="52" y="39"/>
                    <a:pt x="47" y="38"/>
                    <a:pt x="45" y="40"/>
                  </a:cubicBezTo>
                  <a:cubicBezTo>
                    <a:pt x="44" y="42"/>
                    <a:pt x="46" y="39"/>
                    <a:pt x="4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pic>
        <p:nvPicPr>
          <p:cNvPr id="118" name="Picture 117" descr="A picture containing drawing, sign&#10;&#10;Description automatically generated">
            <a:extLst>
              <a:ext uri="{FF2B5EF4-FFF2-40B4-BE49-F238E27FC236}">
                <a16:creationId xmlns:a16="http://schemas.microsoft.com/office/drawing/2014/main" id="{A3DD94A0-08F4-463C-8477-B6B6337D48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DFFFA"/>
              </a:clrFrom>
              <a:clrTo>
                <a:srgbClr val="FDFFFA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777" y="2651166"/>
            <a:ext cx="699315" cy="2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34133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B3DAC6-4664-ADDD-0819-91CC4149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FF5406"/>
                </a:solidFill>
                <a:latin typeface="Proxima Nova Extrabold"/>
              </a:rPr>
              <a:t>Qlik and SAP </a:t>
            </a:r>
            <a:endParaRPr lang="en-US" sz="3200" dirty="0">
              <a:solidFill>
                <a:srgbClr val="FF5406"/>
              </a:solidFill>
              <a:latin typeface="Proxima Nova Extrabold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5031F1-AFB9-3B4A-F6E7-212C77E415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3965" y="5055018"/>
            <a:ext cx="4749807" cy="855215"/>
          </a:xfrm>
          <a:noFill/>
        </p:spPr>
        <p:txBody>
          <a:bodyPr wrap="square" anchor="ctr">
            <a:noAutofit/>
          </a:bodyPr>
          <a:lstStyle/>
          <a:p>
            <a:pPr marL="482588" lvl="1" indent="0" defTabSz="609585">
              <a:spcBef>
                <a:spcPct val="0"/>
              </a:spcBef>
              <a:buNone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Supports Runtime Scenarios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9D5057-2C0F-36A0-9188-EAC3C50301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Why SAP ODP/ODQ? 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0E359F-6C7A-3626-47A6-28A412B5FD85}"/>
              </a:ext>
            </a:extLst>
          </p:cNvPr>
          <p:cNvSpPr txBox="1"/>
          <p:nvPr/>
        </p:nvSpPr>
        <p:spPr>
          <a:xfrm>
            <a:off x="6193965" y="1498602"/>
            <a:ext cx="4749805" cy="861775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355591" lvl="1"/>
            <a:r>
              <a:rPr lang="en-US" sz="2400" dirty="0">
                <a:latin typeface="Arial"/>
                <a:cs typeface="Arial"/>
              </a:rPr>
              <a:t>Supports CDS/HANA Views</a:t>
            </a:r>
          </a:p>
          <a:p>
            <a:pPr marL="355591" lvl="1"/>
            <a:r>
              <a:rPr lang="en-US" sz="2400" dirty="0">
                <a:latin typeface="Arial"/>
                <a:cs typeface="Arial"/>
              </a:rPr>
              <a:t>(various SAP BW objects)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99E884-F15C-8DD0-BBB4-B72BC9826C3C}"/>
              </a:ext>
            </a:extLst>
          </p:cNvPr>
          <p:cNvSpPr txBox="1"/>
          <p:nvPr/>
        </p:nvSpPr>
        <p:spPr>
          <a:xfrm>
            <a:off x="6193965" y="2686261"/>
            <a:ext cx="4749805" cy="861775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/>
          <a:p>
            <a:pPr marL="355591" lvl="1"/>
            <a:r>
              <a:rPr lang="en-US" sz="2400" dirty="0">
                <a:latin typeface="Arial"/>
                <a:cs typeface="Arial"/>
              </a:rPr>
              <a:t>Compression </a:t>
            </a:r>
          </a:p>
          <a:p>
            <a:pPr marL="355591" lvl="1"/>
            <a:r>
              <a:rPr lang="en-US" sz="2400" dirty="0">
                <a:latin typeface="Arial"/>
                <a:cs typeface="Arial"/>
              </a:rPr>
              <a:t>and Improved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31430E-EB5A-3A01-823C-EF4FCB318B69}"/>
              </a:ext>
            </a:extLst>
          </p:cNvPr>
          <p:cNvSpPr txBox="1"/>
          <p:nvPr/>
        </p:nvSpPr>
        <p:spPr>
          <a:xfrm>
            <a:off x="6193965" y="3873919"/>
            <a:ext cx="4749805" cy="855215"/>
          </a:xfrm>
          <a:prstGeom prst="rect">
            <a:avLst/>
          </a:prstGeom>
          <a:noFill/>
        </p:spPr>
        <p:txBody>
          <a:bodyPr wrap="square" anchor="ctr" anchorCtr="0">
            <a:noAutofit/>
          </a:bodyPr>
          <a:lstStyle>
            <a:defPPr>
              <a:defRPr lang="en-US"/>
            </a:defPPr>
            <a:lvl2pPr lvl="1">
              <a:defRPr>
                <a:latin typeface="Arial"/>
                <a:cs typeface="Arial"/>
              </a:defRPr>
            </a:lvl2pPr>
          </a:lstStyle>
          <a:p>
            <a:pPr marL="355591"/>
            <a:r>
              <a:rPr lang="en-US" sz="2400" dirty="0"/>
              <a:t>Greater visibility</a:t>
            </a:r>
          </a:p>
          <a:p>
            <a:pPr marL="355591"/>
            <a:r>
              <a:rPr lang="en-US" sz="2400" i="1" dirty="0"/>
              <a:t>(what's extracted and where)</a:t>
            </a: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601E545-0A5D-24A0-9E40-D9A8C04A2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188" y="4971890"/>
            <a:ext cx="861777" cy="861777"/>
          </a:xfrm>
          <a:prstGeom prst="rect">
            <a:avLst/>
          </a:prstGeom>
        </p:spPr>
      </p:pic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318592E0-4C4E-3DBD-4458-3E232499D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91435" y="1498602"/>
            <a:ext cx="1253212" cy="1253212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5DF6B9E-DC35-BBF5-BC86-6626C92D7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1435" y="3606621"/>
            <a:ext cx="999135" cy="999135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085955F2-05C0-7F1A-ED62-1F4354B9B3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2188" y="2593623"/>
            <a:ext cx="861776" cy="861776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C5EBE026-8442-A785-6A5B-9DB3496E89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54076" y="2646828"/>
            <a:ext cx="861776" cy="861776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86ADA104-4C1A-4E00-A287-271BF01B6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2188" y="1498601"/>
            <a:ext cx="861776" cy="861776"/>
          </a:xfrm>
          <a:prstGeom prst="rect">
            <a:avLst/>
          </a:prstGeom>
        </p:spPr>
      </p:pic>
      <p:pic>
        <p:nvPicPr>
          <p:cNvPr id="28" name="Picture 27" descr="Qr code&#10;&#10;Description automatically generated">
            <a:extLst>
              <a:ext uri="{FF2B5EF4-FFF2-40B4-BE49-F238E27FC236}">
                <a16:creationId xmlns:a16="http://schemas.microsoft.com/office/drawing/2014/main" id="{5918FE99-2862-2978-AAFB-529E708996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777286" y="-17090"/>
            <a:ext cx="1515691" cy="1515691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FD84BBDB-D73D-92C8-8668-1295726D1C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32188" y="3876869"/>
            <a:ext cx="861777" cy="861777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229C798-1905-A37C-BE57-759B751771B4}"/>
              </a:ext>
            </a:extLst>
          </p:cNvPr>
          <p:cNvSpPr txBox="1">
            <a:spLocks/>
          </p:cNvSpPr>
          <p:nvPr/>
        </p:nvSpPr>
        <p:spPr>
          <a:xfrm>
            <a:off x="870858" y="3697137"/>
            <a:ext cx="3483428" cy="1425637"/>
          </a:xfrm>
          <a:noFill/>
        </p:spPr>
        <p:txBody>
          <a:bodyPr vert="horz" wrap="square" lIns="0" tIns="0" rIns="0" bIns="0">
            <a:noAutofit/>
          </a:bodyPr>
          <a:lstStyle>
            <a:lvl1pPr marL="228594" indent="-228594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charset="0"/>
              <a:buChar char="•"/>
              <a:defRPr sz="26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85783" indent="-228594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Helvetica" charset="0"/>
              <a:buChar char="-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918610" indent="-152396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2133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221287" indent="-1502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1526079" indent="-154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21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50825" algn="ctr" defTabSz="457200">
              <a:spcBef>
                <a:spcPct val="0"/>
              </a:spcBef>
              <a:buFont typeface="Arial" charset="0"/>
              <a:buNone/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Operational Data Provisioning</a:t>
            </a:r>
          </a:p>
          <a:p>
            <a:pPr marL="0" indent="-250825" algn="ctr" defTabSz="457200">
              <a:spcBef>
                <a:spcPct val="0"/>
              </a:spcBef>
              <a:buFont typeface="Arial" charset="0"/>
              <a:buNone/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/Queue framework</a:t>
            </a:r>
          </a:p>
          <a:p>
            <a:pPr marL="92075" lvl="1" indent="0" algn="ctr" defTabSz="457200">
              <a:spcBef>
                <a:spcPct val="0"/>
              </a:spcBef>
              <a:buFont typeface="Helvetica" charset="0"/>
              <a:buNone/>
            </a:pPr>
            <a:r>
              <a:rPr lang="en-US" sz="2000" dirty="0">
                <a:latin typeface="Arial"/>
                <a:ea typeface="ＭＳ Ｐゴシック" charset="0"/>
                <a:cs typeface="Arial"/>
              </a:rPr>
              <a:t> (from SAP)</a:t>
            </a:r>
          </a:p>
        </p:txBody>
      </p:sp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2763ED2F-D334-84BE-70E7-3D674220ED0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42090" y="2122399"/>
            <a:ext cx="1425637" cy="14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06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1" name="Google Shape;9371;p746"/>
          <p:cNvSpPr/>
          <p:nvPr/>
        </p:nvSpPr>
        <p:spPr>
          <a:xfrm>
            <a:off x="4380439" y="1149259"/>
            <a:ext cx="3708000" cy="4915800"/>
          </a:xfrm>
          <a:prstGeom prst="rect">
            <a:avLst/>
          </a:prstGeom>
          <a:solidFill>
            <a:srgbClr val="870064"/>
          </a:solidFill>
          <a:ln>
            <a:noFill/>
          </a:ln>
        </p:spPr>
        <p:txBody>
          <a:bodyPr spcFirstLastPara="1" wrap="square" lIns="121900" tIns="60951" rIns="121900" bIns="60951" anchor="t" anchorCtr="0">
            <a:noAutofit/>
          </a:bodyPr>
          <a:lstStyle/>
          <a:p>
            <a:endParaRPr>
              <a:solidFill>
                <a:srgbClr val="5456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3" name="Google Shape;9373;p746"/>
          <p:cNvSpPr/>
          <p:nvPr/>
        </p:nvSpPr>
        <p:spPr>
          <a:xfrm>
            <a:off x="4524779" y="2035298"/>
            <a:ext cx="3419320" cy="597551"/>
          </a:xfrm>
          <a:custGeom>
            <a:avLst/>
            <a:gdLst/>
            <a:ahLst/>
            <a:cxnLst/>
            <a:rect l="l" t="t" r="r" b="b"/>
            <a:pathLst>
              <a:path w="871" h="152" extrusionOk="0">
                <a:moveTo>
                  <a:pt x="848" y="152"/>
                </a:moveTo>
                <a:cubicBezTo>
                  <a:pt x="23" y="152"/>
                  <a:pt x="23" y="152"/>
                  <a:pt x="23" y="152"/>
                </a:cubicBezTo>
                <a:cubicBezTo>
                  <a:pt x="10" y="152"/>
                  <a:pt x="0" y="141"/>
                  <a:pt x="0" y="129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0"/>
                  <a:pt x="10" y="0"/>
                  <a:pt x="23" y="0"/>
                </a:cubicBezTo>
                <a:cubicBezTo>
                  <a:pt x="848" y="0"/>
                  <a:pt x="848" y="0"/>
                  <a:pt x="848" y="0"/>
                </a:cubicBezTo>
                <a:cubicBezTo>
                  <a:pt x="861" y="0"/>
                  <a:pt x="871" y="10"/>
                  <a:pt x="871" y="23"/>
                </a:cubicBezTo>
                <a:cubicBezTo>
                  <a:pt x="871" y="129"/>
                  <a:pt x="871" y="129"/>
                  <a:pt x="871" y="129"/>
                </a:cubicBezTo>
                <a:cubicBezTo>
                  <a:pt x="871" y="141"/>
                  <a:pt x="861" y="152"/>
                  <a:pt x="848" y="1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51" rIns="121900" bIns="60951" anchor="t" anchorCtr="0">
            <a:noAutofit/>
          </a:bodyPr>
          <a:lstStyle/>
          <a:p>
            <a:endParaRPr>
              <a:solidFill>
                <a:srgbClr val="5456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4" name="Google Shape;9374;p746"/>
          <p:cNvSpPr/>
          <p:nvPr/>
        </p:nvSpPr>
        <p:spPr>
          <a:xfrm>
            <a:off x="4524779" y="2702563"/>
            <a:ext cx="3419320" cy="594232"/>
          </a:xfrm>
          <a:custGeom>
            <a:avLst/>
            <a:gdLst/>
            <a:ahLst/>
            <a:cxnLst/>
            <a:rect l="l" t="t" r="r" b="b"/>
            <a:pathLst>
              <a:path w="871" h="151" extrusionOk="0">
                <a:moveTo>
                  <a:pt x="848" y="151"/>
                </a:moveTo>
                <a:cubicBezTo>
                  <a:pt x="23" y="151"/>
                  <a:pt x="23" y="151"/>
                  <a:pt x="23" y="151"/>
                </a:cubicBezTo>
                <a:cubicBezTo>
                  <a:pt x="10" y="151"/>
                  <a:pt x="0" y="141"/>
                  <a:pt x="0" y="129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0"/>
                  <a:pt x="10" y="0"/>
                  <a:pt x="23" y="0"/>
                </a:cubicBezTo>
                <a:cubicBezTo>
                  <a:pt x="848" y="0"/>
                  <a:pt x="848" y="0"/>
                  <a:pt x="848" y="0"/>
                </a:cubicBezTo>
                <a:cubicBezTo>
                  <a:pt x="861" y="0"/>
                  <a:pt x="871" y="10"/>
                  <a:pt x="871" y="22"/>
                </a:cubicBezTo>
                <a:cubicBezTo>
                  <a:pt x="871" y="129"/>
                  <a:pt x="871" y="129"/>
                  <a:pt x="871" y="129"/>
                </a:cubicBezTo>
                <a:cubicBezTo>
                  <a:pt x="871" y="141"/>
                  <a:pt x="861" y="151"/>
                  <a:pt x="848" y="1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51" rIns="121900" bIns="60951" anchor="t" anchorCtr="0">
            <a:noAutofit/>
          </a:bodyPr>
          <a:lstStyle/>
          <a:p>
            <a:endParaRPr>
              <a:solidFill>
                <a:srgbClr val="5456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5" name="Google Shape;9375;p746"/>
          <p:cNvSpPr/>
          <p:nvPr/>
        </p:nvSpPr>
        <p:spPr>
          <a:xfrm>
            <a:off x="5291309" y="2218223"/>
            <a:ext cx="25164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244B59"/>
                </a:solidFill>
              </a:rPr>
              <a:t>Target schema creation </a:t>
            </a:r>
            <a:endParaRPr>
              <a:solidFill>
                <a:srgbClr val="244B59"/>
              </a:solidFill>
            </a:endParaRPr>
          </a:p>
        </p:txBody>
      </p:sp>
      <p:sp>
        <p:nvSpPr>
          <p:cNvPr id="9376" name="Google Shape;9376;p746"/>
          <p:cNvSpPr/>
          <p:nvPr/>
        </p:nvSpPr>
        <p:spPr>
          <a:xfrm>
            <a:off x="5291309" y="2741147"/>
            <a:ext cx="25164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1A345F"/>
                </a:solidFill>
              </a:rPr>
              <a:t>SAP data type preservation </a:t>
            </a:r>
            <a:endParaRPr>
              <a:solidFill>
                <a:srgbClr val="545659"/>
              </a:solidFill>
            </a:endParaRPr>
          </a:p>
        </p:txBody>
      </p:sp>
      <p:sp>
        <p:nvSpPr>
          <p:cNvPr id="9377" name="Google Shape;9377;p746"/>
          <p:cNvSpPr/>
          <p:nvPr/>
        </p:nvSpPr>
        <p:spPr>
          <a:xfrm>
            <a:off x="4525610" y="3371487"/>
            <a:ext cx="3417660" cy="595892"/>
          </a:xfrm>
          <a:custGeom>
            <a:avLst/>
            <a:gdLst/>
            <a:ahLst/>
            <a:cxnLst/>
            <a:rect l="l" t="t" r="r" b="b"/>
            <a:pathLst>
              <a:path w="871" h="152" extrusionOk="0">
                <a:moveTo>
                  <a:pt x="848" y="152"/>
                </a:moveTo>
                <a:cubicBezTo>
                  <a:pt x="23" y="152"/>
                  <a:pt x="23" y="152"/>
                  <a:pt x="23" y="152"/>
                </a:cubicBezTo>
                <a:cubicBezTo>
                  <a:pt x="10" y="152"/>
                  <a:pt x="0" y="141"/>
                  <a:pt x="0" y="129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0"/>
                  <a:pt x="10" y="0"/>
                  <a:pt x="23" y="0"/>
                </a:cubicBezTo>
                <a:cubicBezTo>
                  <a:pt x="848" y="0"/>
                  <a:pt x="848" y="0"/>
                  <a:pt x="848" y="0"/>
                </a:cubicBezTo>
                <a:cubicBezTo>
                  <a:pt x="860" y="0"/>
                  <a:pt x="871" y="10"/>
                  <a:pt x="871" y="23"/>
                </a:cubicBezTo>
                <a:cubicBezTo>
                  <a:pt x="871" y="129"/>
                  <a:pt x="871" y="129"/>
                  <a:pt x="871" y="129"/>
                </a:cubicBezTo>
                <a:cubicBezTo>
                  <a:pt x="871" y="141"/>
                  <a:pt x="860" y="152"/>
                  <a:pt x="848" y="1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51" rIns="121900" bIns="60951" anchor="t" anchorCtr="0">
            <a:noAutofit/>
          </a:bodyPr>
          <a:lstStyle/>
          <a:p>
            <a:endParaRPr>
              <a:solidFill>
                <a:srgbClr val="5456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8" name="Google Shape;9378;p746"/>
          <p:cNvSpPr/>
          <p:nvPr/>
        </p:nvSpPr>
        <p:spPr>
          <a:xfrm>
            <a:off x="5291310" y="3363191"/>
            <a:ext cx="2636260" cy="633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1A345F"/>
                </a:solidFill>
              </a:rPr>
              <a:t>Automated Batch 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1A345F"/>
                </a:solidFill>
              </a:rPr>
              <a:t>to CDC transition</a:t>
            </a:r>
            <a:endParaRPr sz="1051"/>
          </a:p>
        </p:txBody>
      </p:sp>
      <p:sp>
        <p:nvSpPr>
          <p:cNvPr id="9384" name="Google Shape;9384;p746"/>
          <p:cNvSpPr/>
          <p:nvPr/>
        </p:nvSpPr>
        <p:spPr>
          <a:xfrm>
            <a:off x="4682533" y="2124100"/>
            <a:ext cx="419947" cy="419947"/>
          </a:xfrm>
          <a:custGeom>
            <a:avLst/>
            <a:gdLst/>
            <a:ahLst/>
            <a:cxnLst/>
            <a:rect l="l" t="t" r="r" b="b"/>
            <a:pathLst>
              <a:path w="107" h="107" extrusionOk="0">
                <a:moveTo>
                  <a:pt x="98" y="69"/>
                </a:moveTo>
                <a:cubicBezTo>
                  <a:pt x="103" y="69"/>
                  <a:pt x="107" y="65"/>
                  <a:pt x="107" y="60"/>
                </a:cubicBezTo>
                <a:cubicBezTo>
                  <a:pt x="107" y="48"/>
                  <a:pt x="107" y="48"/>
                  <a:pt x="107" y="48"/>
                </a:cubicBezTo>
                <a:cubicBezTo>
                  <a:pt x="107" y="43"/>
                  <a:pt x="103" y="39"/>
                  <a:pt x="98" y="39"/>
                </a:cubicBezTo>
                <a:cubicBezTo>
                  <a:pt x="86" y="39"/>
                  <a:pt x="86" y="39"/>
                  <a:pt x="86" y="39"/>
                </a:cubicBezTo>
                <a:cubicBezTo>
                  <a:pt x="81" y="39"/>
                  <a:pt x="77" y="43"/>
                  <a:pt x="77" y="48"/>
                </a:cubicBezTo>
                <a:cubicBezTo>
                  <a:pt x="77" y="51"/>
                  <a:pt x="77" y="51"/>
                  <a:pt x="77" y="51"/>
                </a:cubicBezTo>
                <a:cubicBezTo>
                  <a:pt x="69" y="51"/>
                  <a:pt x="69" y="51"/>
                  <a:pt x="69" y="51"/>
                </a:cubicBezTo>
                <a:cubicBezTo>
                  <a:pt x="69" y="48"/>
                  <a:pt x="69" y="48"/>
                  <a:pt x="69" y="48"/>
                </a:cubicBezTo>
                <a:cubicBezTo>
                  <a:pt x="69" y="43"/>
                  <a:pt x="65" y="39"/>
                  <a:pt x="60" y="39"/>
                </a:cubicBezTo>
                <a:cubicBezTo>
                  <a:pt x="56" y="39"/>
                  <a:pt x="56" y="39"/>
                  <a:pt x="56" y="39"/>
                </a:cubicBezTo>
                <a:cubicBezTo>
                  <a:pt x="56" y="31"/>
                  <a:pt x="56" y="31"/>
                  <a:pt x="56" y="31"/>
                </a:cubicBezTo>
                <a:cubicBezTo>
                  <a:pt x="60" y="31"/>
                  <a:pt x="60" y="31"/>
                  <a:pt x="60" y="31"/>
                </a:cubicBezTo>
                <a:cubicBezTo>
                  <a:pt x="65" y="31"/>
                  <a:pt x="69" y="27"/>
                  <a:pt x="69" y="22"/>
                </a:cubicBezTo>
                <a:cubicBezTo>
                  <a:pt x="69" y="9"/>
                  <a:pt x="69" y="9"/>
                  <a:pt x="69" y="9"/>
                </a:cubicBezTo>
                <a:cubicBezTo>
                  <a:pt x="69" y="4"/>
                  <a:pt x="65" y="0"/>
                  <a:pt x="60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2" y="0"/>
                  <a:pt x="38" y="4"/>
                  <a:pt x="38" y="9"/>
                </a:cubicBezTo>
                <a:cubicBezTo>
                  <a:pt x="38" y="22"/>
                  <a:pt x="38" y="22"/>
                  <a:pt x="38" y="22"/>
                </a:cubicBezTo>
                <a:cubicBezTo>
                  <a:pt x="38" y="27"/>
                  <a:pt x="42" y="31"/>
                  <a:pt x="47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51" y="39"/>
                  <a:pt x="51" y="39"/>
                  <a:pt x="51" y="39"/>
                </a:cubicBezTo>
                <a:cubicBezTo>
                  <a:pt x="47" y="39"/>
                  <a:pt x="47" y="39"/>
                  <a:pt x="47" y="39"/>
                </a:cubicBezTo>
                <a:cubicBezTo>
                  <a:pt x="42" y="39"/>
                  <a:pt x="38" y="43"/>
                  <a:pt x="38" y="48"/>
                </a:cubicBezTo>
                <a:cubicBezTo>
                  <a:pt x="38" y="51"/>
                  <a:pt x="38" y="51"/>
                  <a:pt x="38" y="51"/>
                </a:cubicBezTo>
                <a:cubicBezTo>
                  <a:pt x="31" y="51"/>
                  <a:pt x="31" y="51"/>
                  <a:pt x="31" y="51"/>
                </a:cubicBezTo>
                <a:cubicBezTo>
                  <a:pt x="31" y="48"/>
                  <a:pt x="31" y="48"/>
                  <a:pt x="31" y="48"/>
                </a:cubicBezTo>
                <a:cubicBezTo>
                  <a:pt x="31" y="43"/>
                  <a:pt x="27" y="39"/>
                  <a:pt x="22" y="39"/>
                </a:cubicBezTo>
                <a:cubicBezTo>
                  <a:pt x="9" y="39"/>
                  <a:pt x="9" y="39"/>
                  <a:pt x="9" y="39"/>
                </a:cubicBezTo>
                <a:cubicBezTo>
                  <a:pt x="4" y="39"/>
                  <a:pt x="0" y="43"/>
                  <a:pt x="0" y="48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5"/>
                  <a:pt x="4" y="69"/>
                  <a:pt x="9" y="69"/>
                </a:cubicBezTo>
                <a:cubicBezTo>
                  <a:pt x="13" y="69"/>
                  <a:pt x="13" y="69"/>
                  <a:pt x="13" y="69"/>
                </a:cubicBezTo>
                <a:cubicBezTo>
                  <a:pt x="13" y="77"/>
                  <a:pt x="13" y="77"/>
                  <a:pt x="13" y="77"/>
                </a:cubicBezTo>
                <a:cubicBezTo>
                  <a:pt x="9" y="77"/>
                  <a:pt x="9" y="77"/>
                  <a:pt x="9" y="77"/>
                </a:cubicBezTo>
                <a:cubicBezTo>
                  <a:pt x="4" y="77"/>
                  <a:pt x="0" y="81"/>
                  <a:pt x="0" y="86"/>
                </a:cubicBezTo>
                <a:cubicBezTo>
                  <a:pt x="0" y="98"/>
                  <a:pt x="0" y="98"/>
                  <a:pt x="0" y="98"/>
                </a:cubicBezTo>
                <a:cubicBezTo>
                  <a:pt x="0" y="103"/>
                  <a:pt x="4" y="107"/>
                  <a:pt x="9" y="107"/>
                </a:cubicBezTo>
                <a:cubicBezTo>
                  <a:pt x="22" y="107"/>
                  <a:pt x="22" y="107"/>
                  <a:pt x="22" y="107"/>
                </a:cubicBezTo>
                <a:cubicBezTo>
                  <a:pt x="27" y="107"/>
                  <a:pt x="31" y="103"/>
                  <a:pt x="31" y="98"/>
                </a:cubicBezTo>
                <a:cubicBezTo>
                  <a:pt x="31" y="86"/>
                  <a:pt x="31" y="86"/>
                  <a:pt x="31" y="86"/>
                </a:cubicBezTo>
                <a:cubicBezTo>
                  <a:pt x="31" y="81"/>
                  <a:pt x="27" y="77"/>
                  <a:pt x="22" y="77"/>
                </a:cubicBezTo>
                <a:cubicBezTo>
                  <a:pt x="18" y="77"/>
                  <a:pt x="18" y="77"/>
                  <a:pt x="18" y="77"/>
                </a:cubicBezTo>
                <a:cubicBezTo>
                  <a:pt x="18" y="69"/>
                  <a:pt x="18" y="69"/>
                  <a:pt x="18" y="69"/>
                </a:cubicBezTo>
                <a:cubicBezTo>
                  <a:pt x="22" y="69"/>
                  <a:pt x="22" y="69"/>
                  <a:pt x="22" y="69"/>
                </a:cubicBezTo>
                <a:cubicBezTo>
                  <a:pt x="27" y="69"/>
                  <a:pt x="31" y="65"/>
                  <a:pt x="31" y="60"/>
                </a:cubicBezTo>
                <a:cubicBezTo>
                  <a:pt x="31" y="56"/>
                  <a:pt x="31" y="56"/>
                  <a:pt x="31" y="56"/>
                </a:cubicBezTo>
                <a:cubicBezTo>
                  <a:pt x="38" y="56"/>
                  <a:pt x="38" y="56"/>
                  <a:pt x="38" y="56"/>
                </a:cubicBezTo>
                <a:cubicBezTo>
                  <a:pt x="38" y="60"/>
                  <a:pt x="38" y="60"/>
                  <a:pt x="38" y="60"/>
                </a:cubicBezTo>
                <a:cubicBezTo>
                  <a:pt x="38" y="65"/>
                  <a:pt x="42" y="69"/>
                  <a:pt x="47" y="69"/>
                </a:cubicBezTo>
                <a:cubicBezTo>
                  <a:pt x="51" y="69"/>
                  <a:pt x="51" y="69"/>
                  <a:pt x="51" y="69"/>
                </a:cubicBezTo>
                <a:cubicBezTo>
                  <a:pt x="51" y="94"/>
                  <a:pt x="51" y="94"/>
                  <a:pt x="51" y="94"/>
                </a:cubicBezTo>
                <a:cubicBezTo>
                  <a:pt x="77" y="94"/>
                  <a:pt x="77" y="94"/>
                  <a:pt x="77" y="94"/>
                </a:cubicBezTo>
                <a:cubicBezTo>
                  <a:pt x="77" y="98"/>
                  <a:pt x="77" y="98"/>
                  <a:pt x="77" y="98"/>
                </a:cubicBezTo>
                <a:cubicBezTo>
                  <a:pt x="77" y="103"/>
                  <a:pt x="81" y="107"/>
                  <a:pt x="86" y="107"/>
                </a:cubicBezTo>
                <a:cubicBezTo>
                  <a:pt x="98" y="107"/>
                  <a:pt x="98" y="107"/>
                  <a:pt x="98" y="107"/>
                </a:cubicBezTo>
                <a:cubicBezTo>
                  <a:pt x="103" y="107"/>
                  <a:pt x="107" y="103"/>
                  <a:pt x="107" y="98"/>
                </a:cubicBezTo>
                <a:cubicBezTo>
                  <a:pt x="107" y="86"/>
                  <a:pt x="107" y="86"/>
                  <a:pt x="107" y="86"/>
                </a:cubicBezTo>
                <a:cubicBezTo>
                  <a:pt x="107" y="81"/>
                  <a:pt x="103" y="77"/>
                  <a:pt x="98" y="77"/>
                </a:cubicBezTo>
                <a:cubicBezTo>
                  <a:pt x="94" y="77"/>
                  <a:pt x="94" y="77"/>
                  <a:pt x="94" y="77"/>
                </a:cubicBezTo>
                <a:cubicBezTo>
                  <a:pt x="94" y="69"/>
                  <a:pt x="94" y="69"/>
                  <a:pt x="94" y="69"/>
                </a:cubicBezTo>
                <a:lnTo>
                  <a:pt x="98" y="69"/>
                </a:lnTo>
                <a:close/>
                <a:moveTo>
                  <a:pt x="60" y="27"/>
                </a:moveTo>
                <a:cubicBezTo>
                  <a:pt x="47" y="27"/>
                  <a:pt x="47" y="27"/>
                  <a:pt x="47" y="27"/>
                </a:cubicBezTo>
                <a:cubicBezTo>
                  <a:pt x="45" y="27"/>
                  <a:pt x="43" y="25"/>
                  <a:pt x="43" y="22"/>
                </a:cubicBezTo>
                <a:cubicBezTo>
                  <a:pt x="43" y="9"/>
                  <a:pt x="43" y="9"/>
                  <a:pt x="43" y="9"/>
                </a:cubicBezTo>
                <a:cubicBezTo>
                  <a:pt x="43" y="7"/>
                  <a:pt x="45" y="5"/>
                  <a:pt x="47" y="5"/>
                </a:cubicBezTo>
                <a:cubicBezTo>
                  <a:pt x="60" y="5"/>
                  <a:pt x="60" y="5"/>
                  <a:pt x="60" y="5"/>
                </a:cubicBezTo>
                <a:cubicBezTo>
                  <a:pt x="63" y="5"/>
                  <a:pt x="65" y="7"/>
                  <a:pt x="65" y="9"/>
                </a:cubicBezTo>
                <a:cubicBezTo>
                  <a:pt x="65" y="22"/>
                  <a:pt x="65" y="22"/>
                  <a:pt x="65" y="22"/>
                </a:cubicBezTo>
                <a:cubicBezTo>
                  <a:pt x="65" y="25"/>
                  <a:pt x="63" y="27"/>
                  <a:pt x="60" y="27"/>
                </a:cubicBezTo>
                <a:close/>
                <a:moveTo>
                  <a:pt x="65" y="60"/>
                </a:moveTo>
                <a:cubicBezTo>
                  <a:pt x="65" y="63"/>
                  <a:pt x="63" y="65"/>
                  <a:pt x="60" y="65"/>
                </a:cubicBezTo>
                <a:cubicBezTo>
                  <a:pt x="47" y="65"/>
                  <a:pt x="47" y="65"/>
                  <a:pt x="47" y="65"/>
                </a:cubicBezTo>
                <a:cubicBezTo>
                  <a:pt x="45" y="65"/>
                  <a:pt x="43" y="63"/>
                  <a:pt x="43" y="60"/>
                </a:cubicBezTo>
                <a:cubicBezTo>
                  <a:pt x="43" y="48"/>
                  <a:pt x="43" y="48"/>
                  <a:pt x="43" y="48"/>
                </a:cubicBezTo>
                <a:cubicBezTo>
                  <a:pt x="43" y="45"/>
                  <a:pt x="45" y="43"/>
                  <a:pt x="47" y="43"/>
                </a:cubicBezTo>
                <a:cubicBezTo>
                  <a:pt x="60" y="43"/>
                  <a:pt x="60" y="43"/>
                  <a:pt x="60" y="43"/>
                </a:cubicBezTo>
                <a:cubicBezTo>
                  <a:pt x="63" y="43"/>
                  <a:pt x="65" y="45"/>
                  <a:pt x="65" y="48"/>
                </a:cubicBezTo>
                <a:lnTo>
                  <a:pt x="65" y="60"/>
                </a:lnTo>
                <a:close/>
                <a:moveTo>
                  <a:pt x="98" y="81"/>
                </a:moveTo>
                <a:cubicBezTo>
                  <a:pt x="101" y="81"/>
                  <a:pt x="103" y="83"/>
                  <a:pt x="103" y="86"/>
                </a:cubicBezTo>
                <a:cubicBezTo>
                  <a:pt x="103" y="98"/>
                  <a:pt x="103" y="98"/>
                  <a:pt x="103" y="98"/>
                </a:cubicBezTo>
                <a:cubicBezTo>
                  <a:pt x="103" y="101"/>
                  <a:pt x="101" y="103"/>
                  <a:pt x="98" y="103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83" y="103"/>
                  <a:pt x="81" y="101"/>
                  <a:pt x="81" y="98"/>
                </a:cubicBezTo>
                <a:cubicBezTo>
                  <a:pt x="81" y="86"/>
                  <a:pt x="81" y="86"/>
                  <a:pt x="81" y="86"/>
                </a:cubicBezTo>
                <a:cubicBezTo>
                  <a:pt x="81" y="83"/>
                  <a:pt x="83" y="81"/>
                  <a:pt x="86" y="81"/>
                </a:cubicBezTo>
                <a:lnTo>
                  <a:pt x="98" y="81"/>
                </a:lnTo>
                <a:close/>
                <a:moveTo>
                  <a:pt x="56" y="69"/>
                </a:moveTo>
                <a:cubicBezTo>
                  <a:pt x="60" y="69"/>
                  <a:pt x="60" y="69"/>
                  <a:pt x="60" y="69"/>
                </a:cubicBezTo>
                <a:cubicBezTo>
                  <a:pt x="65" y="69"/>
                  <a:pt x="69" y="65"/>
                  <a:pt x="69" y="60"/>
                </a:cubicBezTo>
                <a:cubicBezTo>
                  <a:pt x="69" y="56"/>
                  <a:pt x="69" y="56"/>
                  <a:pt x="69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60"/>
                  <a:pt x="77" y="60"/>
                  <a:pt x="77" y="60"/>
                </a:cubicBezTo>
                <a:cubicBezTo>
                  <a:pt x="77" y="65"/>
                  <a:pt x="81" y="69"/>
                  <a:pt x="86" y="69"/>
                </a:cubicBezTo>
                <a:cubicBezTo>
                  <a:pt x="90" y="69"/>
                  <a:pt x="90" y="69"/>
                  <a:pt x="90" y="69"/>
                </a:cubicBezTo>
                <a:cubicBezTo>
                  <a:pt x="90" y="77"/>
                  <a:pt x="90" y="77"/>
                  <a:pt x="90" y="77"/>
                </a:cubicBezTo>
                <a:cubicBezTo>
                  <a:pt x="86" y="77"/>
                  <a:pt x="86" y="77"/>
                  <a:pt x="86" y="77"/>
                </a:cubicBezTo>
                <a:cubicBezTo>
                  <a:pt x="81" y="77"/>
                  <a:pt x="77" y="81"/>
                  <a:pt x="77" y="86"/>
                </a:cubicBezTo>
                <a:cubicBezTo>
                  <a:pt x="77" y="89"/>
                  <a:pt x="77" y="89"/>
                  <a:pt x="77" y="89"/>
                </a:cubicBezTo>
                <a:cubicBezTo>
                  <a:pt x="56" y="89"/>
                  <a:pt x="56" y="89"/>
                  <a:pt x="56" y="89"/>
                </a:cubicBezTo>
                <a:lnTo>
                  <a:pt x="56" y="69"/>
                </a:lnTo>
                <a:close/>
                <a:moveTo>
                  <a:pt x="81" y="60"/>
                </a:moveTo>
                <a:cubicBezTo>
                  <a:pt x="81" y="48"/>
                  <a:pt x="81" y="48"/>
                  <a:pt x="81" y="48"/>
                </a:cubicBezTo>
                <a:cubicBezTo>
                  <a:pt x="81" y="45"/>
                  <a:pt x="83" y="43"/>
                  <a:pt x="86" y="43"/>
                </a:cubicBezTo>
                <a:cubicBezTo>
                  <a:pt x="98" y="43"/>
                  <a:pt x="98" y="43"/>
                  <a:pt x="98" y="43"/>
                </a:cubicBezTo>
                <a:cubicBezTo>
                  <a:pt x="101" y="43"/>
                  <a:pt x="103" y="45"/>
                  <a:pt x="103" y="48"/>
                </a:cubicBezTo>
                <a:cubicBezTo>
                  <a:pt x="103" y="60"/>
                  <a:pt x="103" y="60"/>
                  <a:pt x="103" y="60"/>
                </a:cubicBezTo>
                <a:cubicBezTo>
                  <a:pt x="103" y="63"/>
                  <a:pt x="101" y="65"/>
                  <a:pt x="98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3" y="65"/>
                  <a:pt x="81" y="63"/>
                  <a:pt x="81" y="60"/>
                </a:cubicBezTo>
                <a:close/>
                <a:moveTo>
                  <a:pt x="22" y="81"/>
                </a:moveTo>
                <a:cubicBezTo>
                  <a:pt x="24" y="81"/>
                  <a:pt x="27" y="83"/>
                  <a:pt x="27" y="86"/>
                </a:cubicBezTo>
                <a:cubicBezTo>
                  <a:pt x="27" y="98"/>
                  <a:pt x="27" y="98"/>
                  <a:pt x="27" y="98"/>
                </a:cubicBezTo>
                <a:cubicBezTo>
                  <a:pt x="27" y="101"/>
                  <a:pt x="24" y="103"/>
                  <a:pt x="22" y="103"/>
                </a:cubicBezTo>
                <a:cubicBezTo>
                  <a:pt x="9" y="103"/>
                  <a:pt x="9" y="103"/>
                  <a:pt x="9" y="103"/>
                </a:cubicBezTo>
                <a:cubicBezTo>
                  <a:pt x="7" y="103"/>
                  <a:pt x="4" y="101"/>
                  <a:pt x="4" y="98"/>
                </a:cubicBezTo>
                <a:cubicBezTo>
                  <a:pt x="4" y="86"/>
                  <a:pt x="4" y="86"/>
                  <a:pt x="4" y="86"/>
                </a:cubicBezTo>
                <a:cubicBezTo>
                  <a:pt x="4" y="83"/>
                  <a:pt x="7" y="81"/>
                  <a:pt x="9" y="81"/>
                </a:cubicBezTo>
                <a:lnTo>
                  <a:pt x="22" y="81"/>
                </a:lnTo>
                <a:close/>
                <a:moveTo>
                  <a:pt x="27" y="48"/>
                </a:moveTo>
                <a:cubicBezTo>
                  <a:pt x="27" y="60"/>
                  <a:pt x="27" y="60"/>
                  <a:pt x="27" y="60"/>
                </a:cubicBezTo>
                <a:cubicBezTo>
                  <a:pt x="27" y="63"/>
                  <a:pt x="24" y="65"/>
                  <a:pt x="22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7" y="65"/>
                  <a:pt x="4" y="63"/>
                  <a:pt x="4" y="60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5"/>
                  <a:pt x="7" y="43"/>
                  <a:pt x="9" y="43"/>
                </a:cubicBezTo>
                <a:cubicBezTo>
                  <a:pt x="22" y="43"/>
                  <a:pt x="22" y="43"/>
                  <a:pt x="22" y="43"/>
                </a:cubicBezTo>
                <a:cubicBezTo>
                  <a:pt x="24" y="43"/>
                  <a:pt x="27" y="45"/>
                  <a:pt x="27" y="48"/>
                </a:cubicBezTo>
                <a:close/>
              </a:path>
            </a:pathLst>
          </a:custGeom>
          <a:solidFill>
            <a:srgbClr val="870064"/>
          </a:solidFill>
          <a:ln>
            <a:noFill/>
          </a:ln>
        </p:spPr>
        <p:txBody>
          <a:bodyPr spcFirstLastPara="1" wrap="square" lIns="121900" tIns="60951" rIns="121900" bIns="60951" anchor="t" anchorCtr="0">
            <a:noAutofit/>
          </a:bodyPr>
          <a:lstStyle/>
          <a:p>
            <a:endParaRPr>
              <a:solidFill>
                <a:srgbClr val="5456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385" name="Google Shape;9385;p746"/>
          <p:cNvGrpSpPr/>
          <p:nvPr/>
        </p:nvGrpSpPr>
        <p:grpSpPr>
          <a:xfrm>
            <a:off x="4717467" y="3475286"/>
            <a:ext cx="350237" cy="388415"/>
            <a:chOff x="4656138" y="3408363"/>
            <a:chExt cx="334963" cy="371475"/>
          </a:xfrm>
        </p:grpSpPr>
        <p:sp>
          <p:nvSpPr>
            <p:cNvPr id="9386" name="Google Shape;9386;p746"/>
            <p:cNvSpPr/>
            <p:nvPr/>
          </p:nvSpPr>
          <p:spPr>
            <a:xfrm>
              <a:off x="4656138" y="3465513"/>
              <a:ext cx="334963" cy="314325"/>
            </a:xfrm>
            <a:custGeom>
              <a:avLst/>
              <a:gdLst/>
              <a:ahLst/>
              <a:cxnLst/>
              <a:rect l="l" t="t" r="r" b="b"/>
              <a:pathLst>
                <a:path w="89" h="84" extrusionOk="0">
                  <a:moveTo>
                    <a:pt x="67" y="55"/>
                  </a:moveTo>
                  <a:cubicBezTo>
                    <a:pt x="76" y="64"/>
                    <a:pt x="76" y="64"/>
                    <a:pt x="76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47" y="64"/>
                    <a:pt x="40" y="57"/>
                    <a:pt x="40" y="49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0" y="9"/>
                    <a:pt x="31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7" y="6"/>
                    <a:pt x="34" y="13"/>
                    <a:pt x="34" y="20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4" y="61"/>
                    <a:pt x="43" y="70"/>
                    <a:pt x="54" y="70"/>
                  </a:cubicBezTo>
                  <a:cubicBezTo>
                    <a:pt x="76" y="70"/>
                    <a:pt x="76" y="70"/>
                    <a:pt x="76" y="70"/>
                  </a:cubicBezTo>
                  <a:cubicBezTo>
                    <a:pt x="67" y="79"/>
                    <a:pt x="67" y="79"/>
                    <a:pt x="67" y="79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89" y="67"/>
                    <a:pt x="89" y="67"/>
                    <a:pt x="89" y="67"/>
                  </a:cubicBezTo>
                  <a:cubicBezTo>
                    <a:pt x="72" y="50"/>
                    <a:pt x="72" y="50"/>
                    <a:pt x="72" y="50"/>
                  </a:cubicBezTo>
                  <a:lnTo>
                    <a:pt x="67" y="55"/>
                  </a:lnTo>
                  <a:close/>
                </a:path>
              </a:pathLst>
            </a:custGeom>
            <a:solidFill>
              <a:srgbClr val="870064"/>
            </a:solidFill>
            <a:ln>
              <a:noFill/>
            </a:ln>
          </p:spPr>
          <p:txBody>
            <a:bodyPr spcFirstLastPara="1" wrap="square" lIns="121900" tIns="60951" rIns="121900" bIns="60951" anchor="t" anchorCtr="0">
              <a:noAutofit/>
            </a:bodyPr>
            <a:lstStyle/>
            <a:p>
              <a:endParaRPr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7" name="Google Shape;9387;p746"/>
            <p:cNvSpPr/>
            <p:nvPr/>
          </p:nvSpPr>
          <p:spPr>
            <a:xfrm>
              <a:off x="4656138" y="3686176"/>
              <a:ext cx="131763" cy="49213"/>
            </a:xfrm>
            <a:custGeom>
              <a:avLst/>
              <a:gdLst/>
              <a:ahLst/>
              <a:cxnLst/>
              <a:rect l="l" t="t" r="r" b="b"/>
              <a:pathLst>
                <a:path w="35" h="13" extrusionOk="0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8" y="4"/>
                    <a:pt x="24" y="6"/>
                    <a:pt x="19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5" y="13"/>
                    <a:pt x="31" y="10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3" y="4"/>
                    <a:pt x="32" y="2"/>
                    <a:pt x="31" y="0"/>
                  </a:cubicBezTo>
                  <a:close/>
                </a:path>
              </a:pathLst>
            </a:custGeom>
            <a:solidFill>
              <a:srgbClr val="870064"/>
            </a:solidFill>
            <a:ln>
              <a:noFill/>
            </a:ln>
          </p:spPr>
          <p:txBody>
            <a:bodyPr spcFirstLastPara="1" wrap="square" lIns="121900" tIns="60951" rIns="121900" bIns="60951" anchor="t" anchorCtr="0">
              <a:noAutofit/>
            </a:bodyPr>
            <a:lstStyle/>
            <a:p>
              <a:endParaRPr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8" name="Google Shape;9388;p746"/>
            <p:cNvSpPr/>
            <p:nvPr/>
          </p:nvSpPr>
          <p:spPr>
            <a:xfrm>
              <a:off x="4802188" y="3408363"/>
              <a:ext cx="188913" cy="127000"/>
            </a:xfrm>
            <a:custGeom>
              <a:avLst/>
              <a:gdLst/>
              <a:ahLst/>
              <a:cxnLst/>
              <a:rect l="l" t="t" r="r" b="b"/>
              <a:pathLst>
                <a:path w="50" h="34" extrusionOk="0">
                  <a:moveTo>
                    <a:pt x="4" y="26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7" y="22"/>
                    <a:pt x="11" y="20"/>
                    <a:pt x="15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37" y="13"/>
                    <a:pt x="37" y="13"/>
                    <a:pt x="37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3"/>
                    <a:pt x="4" y="16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2"/>
                    <a:pt x="3" y="24"/>
                    <a:pt x="4" y="26"/>
                  </a:cubicBezTo>
                  <a:close/>
                </a:path>
              </a:pathLst>
            </a:custGeom>
            <a:solidFill>
              <a:srgbClr val="870064"/>
            </a:solidFill>
            <a:ln>
              <a:noFill/>
            </a:ln>
          </p:spPr>
          <p:txBody>
            <a:bodyPr spcFirstLastPara="1" wrap="square" lIns="121900" tIns="60951" rIns="121900" bIns="60951" anchor="t" anchorCtr="0">
              <a:noAutofit/>
            </a:bodyPr>
            <a:lstStyle/>
            <a:p>
              <a:endParaRPr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89" name="Google Shape;9389;p746"/>
          <p:cNvSpPr/>
          <p:nvPr/>
        </p:nvSpPr>
        <p:spPr>
          <a:xfrm>
            <a:off x="4702454" y="2828714"/>
            <a:ext cx="383429" cy="341932"/>
          </a:xfrm>
          <a:custGeom>
            <a:avLst/>
            <a:gdLst/>
            <a:ahLst/>
            <a:cxnLst/>
            <a:rect l="l" t="t" r="r" b="b"/>
            <a:pathLst>
              <a:path w="98" h="87" extrusionOk="0">
                <a:moveTo>
                  <a:pt x="92" y="63"/>
                </a:moveTo>
                <a:cubicBezTo>
                  <a:pt x="92" y="63"/>
                  <a:pt x="92" y="63"/>
                  <a:pt x="92" y="63"/>
                </a:cubicBezTo>
                <a:cubicBezTo>
                  <a:pt x="87" y="58"/>
                  <a:pt x="78" y="58"/>
                  <a:pt x="73" y="63"/>
                </a:cubicBezTo>
                <a:cubicBezTo>
                  <a:pt x="72" y="64"/>
                  <a:pt x="71" y="64"/>
                  <a:pt x="71" y="65"/>
                </a:cubicBezTo>
                <a:cubicBezTo>
                  <a:pt x="52" y="54"/>
                  <a:pt x="52" y="54"/>
                  <a:pt x="52" y="54"/>
                </a:cubicBezTo>
                <a:cubicBezTo>
                  <a:pt x="53" y="51"/>
                  <a:pt x="52" y="47"/>
                  <a:pt x="50" y="43"/>
                </a:cubicBezTo>
                <a:cubicBezTo>
                  <a:pt x="68" y="32"/>
                  <a:pt x="68" y="32"/>
                  <a:pt x="68" y="32"/>
                </a:cubicBezTo>
                <a:cubicBezTo>
                  <a:pt x="91" y="32"/>
                  <a:pt x="91" y="32"/>
                  <a:pt x="91" y="32"/>
                </a:cubicBezTo>
                <a:cubicBezTo>
                  <a:pt x="91" y="8"/>
                  <a:pt x="91" y="8"/>
                  <a:pt x="91" y="8"/>
                </a:cubicBezTo>
                <a:cubicBezTo>
                  <a:pt x="67" y="8"/>
                  <a:pt x="67" y="8"/>
                  <a:pt x="67" y="8"/>
                </a:cubicBezTo>
                <a:cubicBezTo>
                  <a:pt x="67" y="26"/>
                  <a:pt x="67" y="26"/>
                  <a:pt x="67" y="26"/>
                </a:cubicBezTo>
                <a:cubicBezTo>
                  <a:pt x="46" y="39"/>
                  <a:pt x="46" y="39"/>
                  <a:pt x="46" y="39"/>
                </a:cubicBezTo>
                <a:cubicBezTo>
                  <a:pt x="44" y="37"/>
                  <a:pt x="41" y="36"/>
                  <a:pt x="38" y="36"/>
                </a:cubicBezTo>
                <a:cubicBezTo>
                  <a:pt x="34" y="21"/>
                  <a:pt x="34" y="21"/>
                  <a:pt x="34" y="21"/>
                </a:cubicBezTo>
                <a:cubicBezTo>
                  <a:pt x="35" y="21"/>
                  <a:pt x="36" y="20"/>
                  <a:pt x="36" y="19"/>
                </a:cubicBezTo>
                <a:cubicBezTo>
                  <a:pt x="40" y="15"/>
                  <a:pt x="40" y="8"/>
                  <a:pt x="36" y="4"/>
                </a:cubicBezTo>
                <a:cubicBezTo>
                  <a:pt x="32" y="0"/>
                  <a:pt x="25" y="0"/>
                  <a:pt x="21" y="4"/>
                </a:cubicBezTo>
                <a:cubicBezTo>
                  <a:pt x="16" y="8"/>
                  <a:pt x="16" y="15"/>
                  <a:pt x="21" y="19"/>
                </a:cubicBezTo>
                <a:cubicBezTo>
                  <a:pt x="23" y="22"/>
                  <a:pt x="26" y="23"/>
                  <a:pt x="29" y="23"/>
                </a:cubicBezTo>
                <a:cubicBezTo>
                  <a:pt x="32" y="38"/>
                  <a:pt x="32" y="38"/>
                  <a:pt x="32" y="38"/>
                </a:cubicBezTo>
                <a:cubicBezTo>
                  <a:pt x="31" y="38"/>
                  <a:pt x="30" y="39"/>
                  <a:pt x="28" y="40"/>
                </a:cubicBezTo>
                <a:cubicBezTo>
                  <a:pt x="24" y="45"/>
                  <a:pt x="23" y="52"/>
                  <a:pt x="26" y="58"/>
                </a:cubicBezTo>
                <a:cubicBezTo>
                  <a:pt x="19" y="64"/>
                  <a:pt x="19" y="64"/>
                  <a:pt x="19" y="64"/>
                </a:cubicBezTo>
                <a:cubicBezTo>
                  <a:pt x="14" y="61"/>
                  <a:pt x="8" y="62"/>
                  <a:pt x="5" y="65"/>
                </a:cubicBezTo>
                <a:cubicBezTo>
                  <a:pt x="0" y="70"/>
                  <a:pt x="0" y="77"/>
                  <a:pt x="5" y="81"/>
                </a:cubicBezTo>
                <a:cubicBezTo>
                  <a:pt x="9" y="85"/>
                  <a:pt x="16" y="85"/>
                  <a:pt x="20" y="81"/>
                </a:cubicBezTo>
                <a:cubicBezTo>
                  <a:pt x="23" y="78"/>
                  <a:pt x="24" y="73"/>
                  <a:pt x="22" y="69"/>
                </a:cubicBezTo>
                <a:cubicBezTo>
                  <a:pt x="31" y="62"/>
                  <a:pt x="31" y="62"/>
                  <a:pt x="31" y="62"/>
                </a:cubicBezTo>
                <a:cubicBezTo>
                  <a:pt x="33" y="63"/>
                  <a:pt x="36" y="64"/>
                  <a:pt x="38" y="64"/>
                </a:cubicBezTo>
                <a:cubicBezTo>
                  <a:pt x="42" y="64"/>
                  <a:pt x="45" y="63"/>
                  <a:pt x="48" y="60"/>
                </a:cubicBezTo>
                <a:cubicBezTo>
                  <a:pt x="48" y="60"/>
                  <a:pt x="48" y="60"/>
                  <a:pt x="48" y="60"/>
                </a:cubicBezTo>
                <a:cubicBezTo>
                  <a:pt x="49" y="60"/>
                  <a:pt x="49" y="60"/>
                  <a:pt x="49" y="60"/>
                </a:cubicBezTo>
                <a:cubicBezTo>
                  <a:pt x="69" y="71"/>
                  <a:pt x="69" y="71"/>
                  <a:pt x="69" y="71"/>
                </a:cubicBezTo>
                <a:cubicBezTo>
                  <a:pt x="68" y="75"/>
                  <a:pt x="69" y="79"/>
                  <a:pt x="73" y="83"/>
                </a:cubicBezTo>
                <a:cubicBezTo>
                  <a:pt x="75" y="86"/>
                  <a:pt x="79" y="87"/>
                  <a:pt x="82" y="87"/>
                </a:cubicBezTo>
                <a:cubicBezTo>
                  <a:pt x="86" y="87"/>
                  <a:pt x="90" y="86"/>
                  <a:pt x="92" y="83"/>
                </a:cubicBezTo>
                <a:cubicBezTo>
                  <a:pt x="92" y="83"/>
                  <a:pt x="92" y="83"/>
                  <a:pt x="92" y="83"/>
                </a:cubicBezTo>
                <a:cubicBezTo>
                  <a:pt x="98" y="77"/>
                  <a:pt x="98" y="69"/>
                  <a:pt x="92" y="63"/>
                </a:cubicBezTo>
                <a:close/>
                <a:moveTo>
                  <a:pt x="72" y="13"/>
                </a:moveTo>
                <a:cubicBezTo>
                  <a:pt x="86" y="13"/>
                  <a:pt x="86" y="13"/>
                  <a:pt x="86" y="13"/>
                </a:cubicBezTo>
                <a:cubicBezTo>
                  <a:pt x="86" y="27"/>
                  <a:pt x="86" y="27"/>
                  <a:pt x="86" y="27"/>
                </a:cubicBezTo>
                <a:cubicBezTo>
                  <a:pt x="72" y="27"/>
                  <a:pt x="72" y="27"/>
                  <a:pt x="72" y="27"/>
                </a:cubicBezTo>
                <a:lnTo>
                  <a:pt x="72" y="13"/>
                </a:lnTo>
                <a:close/>
                <a:moveTo>
                  <a:pt x="44" y="56"/>
                </a:moveTo>
                <a:cubicBezTo>
                  <a:pt x="41" y="59"/>
                  <a:pt x="36" y="59"/>
                  <a:pt x="33" y="56"/>
                </a:cubicBezTo>
                <a:cubicBezTo>
                  <a:pt x="29" y="53"/>
                  <a:pt x="29" y="48"/>
                  <a:pt x="33" y="45"/>
                </a:cubicBezTo>
                <a:cubicBezTo>
                  <a:pt x="34" y="43"/>
                  <a:pt x="36" y="42"/>
                  <a:pt x="38" y="42"/>
                </a:cubicBezTo>
                <a:cubicBezTo>
                  <a:pt x="40" y="42"/>
                  <a:pt x="42" y="43"/>
                  <a:pt x="44" y="45"/>
                </a:cubicBezTo>
                <a:cubicBezTo>
                  <a:pt x="47" y="48"/>
                  <a:pt x="47" y="53"/>
                  <a:pt x="44" y="56"/>
                </a:cubicBezTo>
                <a:close/>
                <a:moveTo>
                  <a:pt x="88" y="79"/>
                </a:moveTo>
                <a:cubicBezTo>
                  <a:pt x="85" y="82"/>
                  <a:pt x="80" y="82"/>
                  <a:pt x="77" y="79"/>
                </a:cubicBezTo>
                <a:cubicBezTo>
                  <a:pt x="73" y="75"/>
                  <a:pt x="73" y="71"/>
                  <a:pt x="77" y="67"/>
                </a:cubicBezTo>
                <a:cubicBezTo>
                  <a:pt x="78" y="66"/>
                  <a:pt x="80" y="65"/>
                  <a:pt x="82" y="65"/>
                </a:cubicBezTo>
                <a:cubicBezTo>
                  <a:pt x="84" y="65"/>
                  <a:pt x="87" y="66"/>
                  <a:pt x="88" y="67"/>
                </a:cubicBezTo>
                <a:cubicBezTo>
                  <a:pt x="91" y="71"/>
                  <a:pt x="91" y="75"/>
                  <a:pt x="88" y="79"/>
                </a:cubicBezTo>
                <a:close/>
              </a:path>
            </a:pathLst>
          </a:custGeom>
          <a:solidFill>
            <a:srgbClr val="870064"/>
          </a:solidFill>
          <a:ln>
            <a:noFill/>
          </a:ln>
        </p:spPr>
        <p:txBody>
          <a:bodyPr spcFirstLastPara="1" wrap="square" lIns="121900" tIns="60951" rIns="121900" bIns="60951" anchor="t" anchorCtr="0">
            <a:noAutofit/>
          </a:bodyPr>
          <a:lstStyle/>
          <a:p>
            <a:endParaRPr>
              <a:solidFill>
                <a:srgbClr val="5456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9690E53-1E2D-A27A-D6F2-B9F68EDA63E5}"/>
              </a:ext>
            </a:extLst>
          </p:cNvPr>
          <p:cNvGrpSpPr/>
          <p:nvPr/>
        </p:nvGrpSpPr>
        <p:grpSpPr>
          <a:xfrm>
            <a:off x="4524779" y="4019751"/>
            <a:ext cx="3419320" cy="597551"/>
            <a:chOff x="3384922" y="3527024"/>
            <a:chExt cx="2564490" cy="448163"/>
          </a:xfrm>
        </p:grpSpPr>
        <p:sp>
          <p:nvSpPr>
            <p:cNvPr id="9380" name="Google Shape;9380;p746"/>
            <p:cNvSpPr/>
            <p:nvPr/>
          </p:nvSpPr>
          <p:spPr>
            <a:xfrm>
              <a:off x="3384922" y="3527024"/>
              <a:ext cx="2564490" cy="448163"/>
            </a:xfrm>
            <a:custGeom>
              <a:avLst/>
              <a:gdLst/>
              <a:ahLst/>
              <a:cxnLst/>
              <a:rect l="l" t="t" r="r" b="b"/>
              <a:pathLst>
                <a:path w="871" h="152" extrusionOk="0">
                  <a:moveTo>
                    <a:pt x="848" y="152"/>
                  </a:moveTo>
                  <a:cubicBezTo>
                    <a:pt x="23" y="152"/>
                    <a:pt x="23" y="152"/>
                    <a:pt x="23" y="152"/>
                  </a:cubicBezTo>
                  <a:cubicBezTo>
                    <a:pt x="10" y="152"/>
                    <a:pt x="0" y="142"/>
                    <a:pt x="0" y="12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848" y="0"/>
                    <a:pt x="848" y="0"/>
                    <a:pt x="848" y="0"/>
                  </a:cubicBezTo>
                  <a:cubicBezTo>
                    <a:pt x="861" y="0"/>
                    <a:pt x="871" y="10"/>
                    <a:pt x="871" y="23"/>
                  </a:cubicBezTo>
                  <a:cubicBezTo>
                    <a:pt x="871" y="129"/>
                    <a:pt x="871" y="129"/>
                    <a:pt x="871" y="129"/>
                  </a:cubicBezTo>
                  <a:cubicBezTo>
                    <a:pt x="871" y="142"/>
                    <a:pt x="861" y="152"/>
                    <a:pt x="848" y="1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1" rIns="121900" bIns="60951" anchor="t" anchorCtr="0">
              <a:noAutofit/>
            </a:bodyPr>
            <a:lstStyle/>
            <a:p>
              <a:endParaRPr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1" name="Google Shape;9381;p746"/>
            <p:cNvSpPr/>
            <p:nvPr/>
          </p:nvSpPr>
          <p:spPr>
            <a:xfrm>
              <a:off x="3968482" y="3664219"/>
              <a:ext cx="637200" cy="193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>
                  <a:solidFill>
                    <a:srgbClr val="1A345F"/>
                  </a:solidFill>
                </a:rPr>
                <a:t>Filtering</a:t>
              </a:r>
              <a:endParaRPr>
                <a:solidFill>
                  <a:srgbClr val="545659"/>
                </a:solidFill>
              </a:endParaRPr>
            </a:p>
          </p:txBody>
        </p:sp>
        <p:sp>
          <p:nvSpPr>
            <p:cNvPr id="9390" name="Google Shape;9390;p746"/>
            <p:cNvSpPr/>
            <p:nvPr/>
          </p:nvSpPr>
          <p:spPr>
            <a:xfrm>
              <a:off x="3526840" y="3606697"/>
              <a:ext cx="267653" cy="288816"/>
            </a:xfrm>
            <a:custGeom>
              <a:avLst/>
              <a:gdLst/>
              <a:ahLst/>
              <a:cxnLst/>
              <a:rect l="l" t="t" r="r" b="b"/>
              <a:pathLst>
                <a:path w="91" h="98" extrusionOk="0">
                  <a:moveTo>
                    <a:pt x="90" y="5"/>
                  </a:moveTo>
                  <a:cubicBezTo>
                    <a:pt x="88" y="2"/>
                    <a:pt x="86" y="0"/>
                    <a:pt x="8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2"/>
                    <a:pt x="1" y="5"/>
                  </a:cubicBezTo>
                  <a:cubicBezTo>
                    <a:pt x="0" y="7"/>
                    <a:pt x="0" y="10"/>
                    <a:pt x="2" y="13"/>
                  </a:cubicBezTo>
                  <a:cubicBezTo>
                    <a:pt x="13" y="28"/>
                    <a:pt x="33" y="57"/>
                    <a:pt x="34" y="58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58" y="57"/>
                    <a:pt x="78" y="28"/>
                    <a:pt x="89" y="13"/>
                  </a:cubicBezTo>
                  <a:cubicBezTo>
                    <a:pt x="91" y="10"/>
                    <a:pt x="91" y="7"/>
                    <a:pt x="90" y="5"/>
                  </a:cubicBezTo>
                  <a:close/>
                  <a:moveTo>
                    <a:pt x="51" y="82"/>
                  </a:moveTo>
                  <a:cubicBezTo>
                    <a:pt x="40" y="89"/>
                    <a:pt x="40" y="89"/>
                    <a:pt x="40" y="89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51" y="60"/>
                    <a:pt x="51" y="60"/>
                    <a:pt x="51" y="60"/>
                  </a:cubicBezTo>
                  <a:lnTo>
                    <a:pt x="51" y="82"/>
                  </a:lnTo>
                  <a:close/>
                  <a:moveTo>
                    <a:pt x="85" y="9"/>
                  </a:moveTo>
                  <a:cubicBezTo>
                    <a:pt x="85" y="9"/>
                    <a:pt x="85" y="9"/>
                    <a:pt x="85" y="9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53" y="54"/>
                    <a:pt x="52" y="54"/>
                    <a:pt x="52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9" y="54"/>
                    <a:pt x="38" y="54"/>
                    <a:pt x="38" y="53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8"/>
                    <a:pt x="6" y="7"/>
                  </a:cubicBezTo>
                  <a:cubicBezTo>
                    <a:pt x="7" y="7"/>
                    <a:pt x="7" y="6"/>
                    <a:pt x="8" y="6"/>
                  </a:cubicBezTo>
                  <a:cubicBezTo>
                    <a:pt x="83" y="6"/>
                    <a:pt x="83" y="6"/>
                    <a:pt x="83" y="6"/>
                  </a:cubicBezTo>
                  <a:cubicBezTo>
                    <a:pt x="84" y="6"/>
                    <a:pt x="84" y="7"/>
                    <a:pt x="85" y="7"/>
                  </a:cubicBezTo>
                  <a:cubicBezTo>
                    <a:pt x="85" y="8"/>
                    <a:pt x="85" y="8"/>
                    <a:pt x="85" y="9"/>
                  </a:cubicBezTo>
                  <a:close/>
                </a:path>
              </a:pathLst>
            </a:custGeom>
            <a:solidFill>
              <a:srgbClr val="870064"/>
            </a:solidFill>
            <a:ln>
              <a:noFill/>
            </a:ln>
          </p:spPr>
          <p:txBody>
            <a:bodyPr spcFirstLastPara="1" wrap="square" lIns="121900" tIns="60951" rIns="121900" bIns="60951" anchor="t" anchorCtr="0">
              <a:noAutofit/>
            </a:bodyPr>
            <a:lstStyle/>
            <a:p>
              <a:endParaRPr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72" name="Google Shape;9372;p746"/>
          <p:cNvSpPr/>
          <p:nvPr/>
        </p:nvSpPr>
        <p:spPr>
          <a:xfrm>
            <a:off x="4524779" y="5364348"/>
            <a:ext cx="3418491" cy="577531"/>
          </a:xfrm>
          <a:custGeom>
            <a:avLst/>
            <a:gdLst/>
            <a:ahLst/>
            <a:cxnLst/>
            <a:rect l="l" t="t" r="r" b="b"/>
            <a:pathLst>
              <a:path w="871" h="152" extrusionOk="0">
                <a:moveTo>
                  <a:pt x="848" y="152"/>
                </a:moveTo>
                <a:cubicBezTo>
                  <a:pt x="23" y="152"/>
                  <a:pt x="23" y="152"/>
                  <a:pt x="23" y="152"/>
                </a:cubicBezTo>
                <a:cubicBezTo>
                  <a:pt x="10" y="152"/>
                  <a:pt x="0" y="141"/>
                  <a:pt x="0" y="129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0"/>
                  <a:pt x="10" y="0"/>
                  <a:pt x="23" y="0"/>
                </a:cubicBezTo>
                <a:cubicBezTo>
                  <a:pt x="848" y="0"/>
                  <a:pt x="848" y="0"/>
                  <a:pt x="848" y="0"/>
                </a:cubicBezTo>
                <a:cubicBezTo>
                  <a:pt x="861" y="0"/>
                  <a:pt x="871" y="10"/>
                  <a:pt x="871" y="23"/>
                </a:cubicBezTo>
                <a:cubicBezTo>
                  <a:pt x="871" y="129"/>
                  <a:pt x="871" y="129"/>
                  <a:pt x="871" y="129"/>
                </a:cubicBezTo>
                <a:cubicBezTo>
                  <a:pt x="871" y="141"/>
                  <a:pt x="861" y="152"/>
                  <a:pt x="848" y="1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60951" rIns="121900" bIns="60951" anchor="ctr" anchorCtr="0">
            <a:noAutofit/>
          </a:bodyPr>
          <a:lstStyle/>
          <a:p>
            <a:r>
              <a:rPr lang="en-GB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rPr>
              <a:t>             </a:t>
            </a:r>
            <a:endParaRPr lang="en-GB">
              <a:solidFill>
                <a:srgbClr val="1A345F"/>
              </a:solidFill>
              <a:latin typeface="Calibri"/>
              <a:ea typeface="ＭＳ Ｐゴシック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408E4F-DC99-D14D-AE1F-310582728563}"/>
              </a:ext>
            </a:extLst>
          </p:cNvPr>
          <p:cNvGrpSpPr/>
          <p:nvPr/>
        </p:nvGrpSpPr>
        <p:grpSpPr>
          <a:xfrm>
            <a:off x="4524779" y="4683698"/>
            <a:ext cx="3419320" cy="597551"/>
            <a:chOff x="3384922" y="4033699"/>
            <a:chExt cx="2564490" cy="448163"/>
          </a:xfrm>
        </p:grpSpPr>
        <p:sp>
          <p:nvSpPr>
            <p:cNvPr id="9382" name="Google Shape;9382;p746"/>
            <p:cNvSpPr/>
            <p:nvPr/>
          </p:nvSpPr>
          <p:spPr>
            <a:xfrm>
              <a:off x="3384922" y="4033699"/>
              <a:ext cx="2564490" cy="448163"/>
            </a:xfrm>
            <a:custGeom>
              <a:avLst/>
              <a:gdLst/>
              <a:ahLst/>
              <a:cxnLst/>
              <a:rect l="l" t="t" r="r" b="b"/>
              <a:pathLst>
                <a:path w="871" h="152" extrusionOk="0">
                  <a:moveTo>
                    <a:pt x="848" y="152"/>
                  </a:moveTo>
                  <a:cubicBezTo>
                    <a:pt x="23" y="152"/>
                    <a:pt x="23" y="152"/>
                    <a:pt x="23" y="152"/>
                  </a:cubicBezTo>
                  <a:cubicBezTo>
                    <a:pt x="10" y="152"/>
                    <a:pt x="0" y="142"/>
                    <a:pt x="0" y="12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848" y="0"/>
                    <a:pt x="848" y="0"/>
                    <a:pt x="848" y="0"/>
                  </a:cubicBezTo>
                  <a:cubicBezTo>
                    <a:pt x="861" y="0"/>
                    <a:pt x="871" y="10"/>
                    <a:pt x="871" y="23"/>
                  </a:cubicBezTo>
                  <a:cubicBezTo>
                    <a:pt x="871" y="129"/>
                    <a:pt x="871" y="129"/>
                    <a:pt x="871" y="129"/>
                  </a:cubicBezTo>
                  <a:cubicBezTo>
                    <a:pt x="871" y="142"/>
                    <a:pt x="861" y="152"/>
                    <a:pt x="848" y="1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1" rIns="121900" bIns="60951" anchor="t" anchorCtr="0">
              <a:noAutofit/>
            </a:bodyPr>
            <a:lstStyle/>
            <a:p>
              <a:endParaRPr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3" name="Google Shape;9383;p746"/>
            <p:cNvSpPr/>
            <p:nvPr/>
          </p:nvSpPr>
          <p:spPr>
            <a:xfrm>
              <a:off x="3968482" y="4170892"/>
              <a:ext cx="1289250" cy="193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>
                  <a:solidFill>
                    <a:srgbClr val="1A345F"/>
                  </a:solidFill>
                </a:rPr>
                <a:t>Transformations</a:t>
              </a:r>
              <a:endParaRPr>
                <a:solidFill>
                  <a:srgbClr val="545659"/>
                </a:solidFill>
              </a:endParaRPr>
            </a:p>
          </p:txBody>
        </p:sp>
        <p:grpSp>
          <p:nvGrpSpPr>
            <p:cNvPr id="9397" name="Google Shape;9397;p746"/>
            <p:cNvGrpSpPr/>
            <p:nvPr/>
          </p:nvGrpSpPr>
          <p:grpSpPr>
            <a:xfrm>
              <a:off x="3443484" y="4072978"/>
              <a:ext cx="425763" cy="369741"/>
              <a:chOff x="4535488" y="5276850"/>
              <a:chExt cx="542926" cy="471488"/>
            </a:xfrm>
          </p:grpSpPr>
          <p:sp>
            <p:nvSpPr>
              <p:cNvPr id="9398" name="Google Shape;9398;p746"/>
              <p:cNvSpPr/>
              <p:nvPr/>
            </p:nvSpPr>
            <p:spPr>
              <a:xfrm>
                <a:off x="4749801" y="5492750"/>
                <a:ext cx="328613" cy="255588"/>
              </a:xfrm>
              <a:custGeom>
                <a:avLst/>
                <a:gdLst/>
                <a:ahLst/>
                <a:cxnLst/>
                <a:rect l="l" t="t" r="r" b="b"/>
                <a:pathLst>
                  <a:path w="86" h="67" extrusionOk="0">
                    <a:moveTo>
                      <a:pt x="81" y="1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75" y="2"/>
                      <a:pt x="75" y="2"/>
                      <a:pt x="75" y="2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80" y="13"/>
                      <a:pt x="80" y="25"/>
                      <a:pt x="76" y="36"/>
                    </a:cubicBezTo>
                    <a:cubicBezTo>
                      <a:pt x="69" y="51"/>
                      <a:pt x="54" y="62"/>
                      <a:pt x="37" y="62"/>
                    </a:cubicBezTo>
                    <a:cubicBezTo>
                      <a:pt x="26" y="62"/>
                      <a:pt x="16" y="57"/>
                      <a:pt x="8" y="50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14" y="62"/>
                      <a:pt x="25" y="67"/>
                      <a:pt x="37" y="67"/>
                    </a:cubicBezTo>
                    <a:cubicBezTo>
                      <a:pt x="56" y="67"/>
                      <a:pt x="73" y="56"/>
                      <a:pt x="81" y="38"/>
                    </a:cubicBezTo>
                    <a:cubicBezTo>
                      <a:pt x="86" y="26"/>
                      <a:pt x="85" y="13"/>
                      <a:pt x="81" y="1"/>
                    </a:cubicBezTo>
                    <a:close/>
                  </a:path>
                </a:pathLst>
              </a:custGeom>
              <a:solidFill>
                <a:srgbClr val="870064"/>
              </a:solidFill>
              <a:ln>
                <a:noFill/>
              </a:ln>
            </p:spPr>
            <p:txBody>
              <a:bodyPr spcFirstLastPara="1" wrap="square" lIns="121900" tIns="60951" rIns="121900" bIns="60951" anchor="t" anchorCtr="0">
                <a:noAutofit/>
              </a:bodyPr>
              <a:lstStyle/>
              <a:p>
                <a:endParaRPr>
                  <a:solidFill>
                    <a:srgbClr val="5456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99" name="Google Shape;9399;p746"/>
              <p:cNvSpPr/>
              <p:nvPr/>
            </p:nvSpPr>
            <p:spPr>
              <a:xfrm>
                <a:off x="4535488" y="5276850"/>
                <a:ext cx="279400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3" h="66" extrusionOk="0">
                    <a:moveTo>
                      <a:pt x="73" y="36"/>
                    </a:moveTo>
                    <a:cubicBezTo>
                      <a:pt x="73" y="28"/>
                      <a:pt x="70" y="21"/>
                      <a:pt x="64" y="15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7" y="16"/>
                      <a:pt x="67" y="16"/>
                      <a:pt x="67" y="16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55" y="8"/>
                      <a:pt x="51" y="7"/>
                      <a:pt x="46" y="7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32" y="7"/>
                      <a:pt x="24" y="12"/>
                      <a:pt x="1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6"/>
                      <a:pt x="15" y="28"/>
                      <a:pt x="14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29"/>
                      <a:pt x="20" y="27"/>
                      <a:pt x="21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30" y="14"/>
                      <a:pt x="37" y="11"/>
                      <a:pt x="43" y="11"/>
                    </a:cubicBezTo>
                    <a:cubicBezTo>
                      <a:pt x="57" y="11"/>
                      <a:pt x="68" y="23"/>
                      <a:pt x="68" y="36"/>
                    </a:cubicBezTo>
                    <a:cubicBezTo>
                      <a:pt x="68" y="50"/>
                      <a:pt x="57" y="61"/>
                      <a:pt x="43" y="61"/>
                    </a:cubicBezTo>
                    <a:cubicBezTo>
                      <a:pt x="34" y="61"/>
                      <a:pt x="25" y="56"/>
                      <a:pt x="21" y="4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22" y="60"/>
                      <a:pt x="32" y="66"/>
                      <a:pt x="43" y="66"/>
                    </a:cubicBezTo>
                    <a:cubicBezTo>
                      <a:pt x="60" y="66"/>
                      <a:pt x="73" y="53"/>
                      <a:pt x="73" y="36"/>
                    </a:cubicBezTo>
                    <a:close/>
                  </a:path>
                </a:pathLst>
              </a:custGeom>
              <a:solidFill>
                <a:srgbClr val="870064"/>
              </a:solidFill>
              <a:ln>
                <a:noFill/>
              </a:ln>
            </p:spPr>
            <p:txBody>
              <a:bodyPr spcFirstLastPara="1" wrap="square" lIns="121900" tIns="60951" rIns="121900" bIns="60951" anchor="t" anchorCtr="0">
                <a:noAutofit/>
              </a:bodyPr>
              <a:lstStyle/>
              <a:p>
                <a:endParaRPr>
                  <a:solidFill>
                    <a:srgbClr val="5456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0" name="Google Shape;9400;p746"/>
              <p:cNvSpPr/>
              <p:nvPr/>
            </p:nvSpPr>
            <p:spPr>
              <a:xfrm>
                <a:off x="4665663" y="5349875"/>
                <a:ext cx="103188" cy="103188"/>
              </a:xfrm>
              <a:custGeom>
                <a:avLst/>
                <a:gdLst/>
                <a:ahLst/>
                <a:cxnLst/>
                <a:rect l="l" t="t" r="r" b="b"/>
                <a:pathLst>
                  <a:path w="27" h="27" extrusionOk="0">
                    <a:moveTo>
                      <a:pt x="3" y="27"/>
                    </a:move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9" y="24"/>
                      <a:pt x="10" y="24"/>
                    </a:cubicBezTo>
                    <a:cubicBezTo>
                      <a:pt x="13" y="24"/>
                      <a:pt x="17" y="21"/>
                      <a:pt x="17" y="17"/>
                    </a:cubicBezTo>
                    <a:cubicBezTo>
                      <a:pt x="17" y="16"/>
                      <a:pt x="16" y="16"/>
                      <a:pt x="16" y="1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11"/>
                      <a:pt x="10" y="10"/>
                      <a:pt x="10" y="10"/>
                    </a:cubicBezTo>
                    <a:cubicBezTo>
                      <a:pt x="6" y="10"/>
                      <a:pt x="3" y="14"/>
                      <a:pt x="3" y="17"/>
                    </a:cubicBezTo>
                    <a:cubicBezTo>
                      <a:pt x="3" y="18"/>
                      <a:pt x="3" y="19"/>
                      <a:pt x="4" y="20"/>
                    </a:cubicBezTo>
                    <a:cubicBezTo>
                      <a:pt x="0" y="24"/>
                      <a:pt x="0" y="24"/>
                      <a:pt x="0" y="24"/>
                    </a:cubicBezTo>
                    <a:lnTo>
                      <a:pt x="3" y="27"/>
                    </a:lnTo>
                    <a:close/>
                    <a:moveTo>
                      <a:pt x="8" y="17"/>
                    </a:moveTo>
                    <a:cubicBezTo>
                      <a:pt x="8" y="16"/>
                      <a:pt x="8" y="15"/>
                      <a:pt x="10" y="15"/>
                    </a:cubicBezTo>
                    <a:cubicBezTo>
                      <a:pt x="11" y="15"/>
                      <a:pt x="12" y="16"/>
                      <a:pt x="12" y="17"/>
                    </a:cubicBezTo>
                    <a:cubicBezTo>
                      <a:pt x="12" y="18"/>
                      <a:pt x="11" y="19"/>
                      <a:pt x="10" y="19"/>
                    </a:cubicBezTo>
                    <a:cubicBezTo>
                      <a:pt x="9" y="19"/>
                      <a:pt x="8" y="18"/>
                      <a:pt x="8" y="17"/>
                    </a:cubicBezTo>
                    <a:close/>
                  </a:path>
                </a:pathLst>
              </a:custGeom>
              <a:solidFill>
                <a:srgbClr val="870064"/>
              </a:solidFill>
              <a:ln>
                <a:noFill/>
              </a:ln>
            </p:spPr>
            <p:txBody>
              <a:bodyPr spcFirstLastPara="1" wrap="square" lIns="121900" tIns="60951" rIns="121900" bIns="60951" anchor="t" anchorCtr="0">
                <a:noAutofit/>
              </a:bodyPr>
              <a:lstStyle/>
              <a:p>
                <a:endParaRPr>
                  <a:solidFill>
                    <a:srgbClr val="5456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1" name="Google Shape;9401;p746"/>
              <p:cNvSpPr/>
              <p:nvPr/>
            </p:nvSpPr>
            <p:spPr>
              <a:xfrm>
                <a:off x="4559301" y="5419725"/>
                <a:ext cx="87313" cy="33338"/>
              </a:xfrm>
              <a:custGeom>
                <a:avLst/>
                <a:gdLst/>
                <a:ahLst/>
                <a:cxnLst/>
                <a:rect l="l" t="t" r="r" b="b"/>
                <a:pathLst>
                  <a:path w="23" h="9" extrusionOk="0">
                    <a:moveTo>
                      <a:pt x="0" y="9"/>
                    </a:moveTo>
                    <a:cubicBezTo>
                      <a:pt x="23" y="9"/>
                      <a:pt x="23" y="9"/>
                      <a:pt x="23" y="9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2"/>
                      <a:pt x="13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870064"/>
              </a:solidFill>
              <a:ln>
                <a:noFill/>
              </a:ln>
            </p:spPr>
            <p:txBody>
              <a:bodyPr spcFirstLastPara="1" wrap="square" lIns="121900" tIns="60951" rIns="121900" bIns="60951" anchor="t" anchorCtr="0">
                <a:noAutofit/>
              </a:bodyPr>
              <a:lstStyle/>
              <a:p>
                <a:endParaRPr>
                  <a:solidFill>
                    <a:srgbClr val="5456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2" name="Google Shape;9402;p746"/>
              <p:cNvSpPr/>
              <p:nvPr/>
            </p:nvSpPr>
            <p:spPr>
              <a:xfrm>
                <a:off x="4714876" y="5545138"/>
                <a:ext cx="34925" cy="100013"/>
              </a:xfrm>
              <a:custGeom>
                <a:avLst/>
                <a:gdLst/>
                <a:ahLst/>
                <a:cxnLst/>
                <a:rect l="l" t="t" r="r" b="b"/>
                <a:pathLst>
                  <a:path w="9" h="26" extrusionOk="0">
                    <a:moveTo>
                      <a:pt x="9" y="23"/>
                    </a:moveTo>
                    <a:cubicBezTo>
                      <a:pt x="8" y="22"/>
                      <a:pt x="8" y="22"/>
                      <a:pt x="8" y="22"/>
                    </a:cubicBezTo>
                    <a:cubicBezTo>
                      <a:pt x="6" y="16"/>
                      <a:pt x="5" y="8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9"/>
                      <a:pt x="1" y="17"/>
                      <a:pt x="4" y="24"/>
                    </a:cubicBezTo>
                    <a:cubicBezTo>
                      <a:pt x="4" y="26"/>
                      <a:pt x="4" y="26"/>
                      <a:pt x="4" y="26"/>
                    </a:cubicBezTo>
                    <a:lnTo>
                      <a:pt x="9" y="23"/>
                    </a:lnTo>
                    <a:close/>
                  </a:path>
                </a:pathLst>
              </a:custGeom>
              <a:solidFill>
                <a:srgbClr val="870064"/>
              </a:solidFill>
              <a:ln>
                <a:noFill/>
              </a:ln>
            </p:spPr>
            <p:txBody>
              <a:bodyPr spcFirstLastPara="1" wrap="square" lIns="121900" tIns="60951" rIns="121900" bIns="60951" anchor="t" anchorCtr="0">
                <a:noAutofit/>
              </a:bodyPr>
              <a:lstStyle/>
              <a:p>
                <a:endParaRPr>
                  <a:solidFill>
                    <a:srgbClr val="5456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3" name="Google Shape;9403;p746"/>
              <p:cNvSpPr/>
              <p:nvPr/>
            </p:nvSpPr>
            <p:spPr>
              <a:xfrm>
                <a:off x="4841876" y="5384800"/>
                <a:ext cx="195263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51" h="23" extrusionOk="0">
                    <a:moveTo>
                      <a:pt x="0" y="7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6"/>
                      <a:pt x="9" y="6"/>
                      <a:pt x="14" y="6"/>
                    </a:cubicBezTo>
                    <a:cubicBezTo>
                      <a:pt x="25" y="6"/>
                      <a:pt x="35" y="10"/>
                      <a:pt x="43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51" y="23"/>
                      <a:pt x="51" y="23"/>
                      <a:pt x="51" y="23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46" y="1"/>
                      <a:pt x="46" y="1"/>
                      <a:pt x="46" y="1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37" y="5"/>
                      <a:pt x="26" y="0"/>
                      <a:pt x="14" y="0"/>
                    </a:cubicBezTo>
                    <a:cubicBezTo>
                      <a:pt x="9" y="0"/>
                      <a:pt x="4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6"/>
                      <a:pt x="0" y="7"/>
                    </a:cubicBezTo>
                    <a:close/>
                  </a:path>
                </a:pathLst>
              </a:custGeom>
              <a:solidFill>
                <a:srgbClr val="870064"/>
              </a:solidFill>
              <a:ln>
                <a:noFill/>
              </a:ln>
            </p:spPr>
            <p:txBody>
              <a:bodyPr spcFirstLastPara="1" wrap="square" lIns="121900" tIns="60951" rIns="121900" bIns="60951" anchor="t" anchorCtr="0">
                <a:noAutofit/>
              </a:bodyPr>
              <a:lstStyle/>
              <a:p>
                <a:endParaRPr>
                  <a:solidFill>
                    <a:srgbClr val="5456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04" name="Google Shape;9404;p746"/>
              <p:cNvSpPr/>
              <p:nvPr/>
            </p:nvSpPr>
            <p:spPr>
              <a:xfrm>
                <a:off x="4814888" y="5487988"/>
                <a:ext cx="149225" cy="146050"/>
              </a:xfrm>
              <a:custGeom>
                <a:avLst/>
                <a:gdLst/>
                <a:ahLst/>
                <a:cxnLst/>
                <a:rect l="l" t="t" r="r" b="b"/>
                <a:pathLst>
                  <a:path w="94" h="92" extrusionOk="0">
                    <a:moveTo>
                      <a:pt x="48" y="92"/>
                    </a:moveTo>
                    <a:lnTo>
                      <a:pt x="94" y="70"/>
                    </a:lnTo>
                    <a:lnTo>
                      <a:pt x="94" y="70"/>
                    </a:lnTo>
                    <a:lnTo>
                      <a:pt x="94" y="22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0" y="70"/>
                    </a:lnTo>
                    <a:lnTo>
                      <a:pt x="48" y="92"/>
                    </a:lnTo>
                    <a:lnTo>
                      <a:pt x="48" y="92"/>
                    </a:lnTo>
                    <a:close/>
                    <a:moveTo>
                      <a:pt x="43" y="44"/>
                    </a:moveTo>
                    <a:lnTo>
                      <a:pt x="43" y="77"/>
                    </a:lnTo>
                    <a:lnTo>
                      <a:pt x="12" y="63"/>
                    </a:lnTo>
                    <a:lnTo>
                      <a:pt x="12" y="32"/>
                    </a:lnTo>
                    <a:lnTo>
                      <a:pt x="43" y="44"/>
                    </a:lnTo>
                    <a:close/>
                    <a:moveTo>
                      <a:pt x="19" y="24"/>
                    </a:moveTo>
                    <a:lnTo>
                      <a:pt x="48" y="10"/>
                    </a:lnTo>
                    <a:lnTo>
                      <a:pt x="77" y="24"/>
                    </a:lnTo>
                    <a:lnTo>
                      <a:pt x="48" y="34"/>
                    </a:lnTo>
                    <a:lnTo>
                      <a:pt x="19" y="24"/>
                    </a:lnTo>
                    <a:close/>
                    <a:moveTo>
                      <a:pt x="53" y="77"/>
                    </a:moveTo>
                    <a:lnTo>
                      <a:pt x="53" y="44"/>
                    </a:lnTo>
                    <a:lnTo>
                      <a:pt x="84" y="32"/>
                    </a:lnTo>
                    <a:lnTo>
                      <a:pt x="84" y="63"/>
                    </a:lnTo>
                    <a:lnTo>
                      <a:pt x="53" y="77"/>
                    </a:lnTo>
                    <a:close/>
                  </a:path>
                </a:pathLst>
              </a:custGeom>
              <a:solidFill>
                <a:srgbClr val="870064"/>
              </a:solidFill>
              <a:ln>
                <a:noFill/>
              </a:ln>
            </p:spPr>
            <p:txBody>
              <a:bodyPr spcFirstLastPara="1" wrap="square" lIns="121900" tIns="60951" rIns="121900" bIns="60951" anchor="t" anchorCtr="0">
                <a:noAutofit/>
              </a:bodyPr>
              <a:lstStyle/>
              <a:p>
                <a:endParaRPr>
                  <a:solidFill>
                    <a:srgbClr val="545659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9405" name="Google Shape;9405;p746"/>
          <p:cNvSpPr/>
          <p:nvPr/>
        </p:nvSpPr>
        <p:spPr>
          <a:xfrm>
            <a:off x="4969739" y="1408770"/>
            <a:ext cx="2529600" cy="4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Qlik Replicate</a:t>
            </a:r>
            <a:endParaRPr sz="4167">
              <a:solidFill>
                <a:srgbClr val="FFFFFF"/>
              </a:solidFill>
            </a:endParaRPr>
          </a:p>
        </p:txBody>
      </p:sp>
      <p:grpSp>
        <p:nvGrpSpPr>
          <p:cNvPr id="9406" name="Google Shape;9406;p746"/>
          <p:cNvGrpSpPr/>
          <p:nvPr/>
        </p:nvGrpSpPr>
        <p:grpSpPr>
          <a:xfrm>
            <a:off x="8603185" y="3399097"/>
            <a:ext cx="306663" cy="380156"/>
            <a:chOff x="8118043" y="2708795"/>
            <a:chExt cx="293289" cy="363577"/>
          </a:xfrm>
        </p:grpSpPr>
        <p:grpSp>
          <p:nvGrpSpPr>
            <p:cNvPr id="9407" name="Google Shape;9407;p746"/>
            <p:cNvGrpSpPr/>
            <p:nvPr/>
          </p:nvGrpSpPr>
          <p:grpSpPr>
            <a:xfrm>
              <a:off x="8259727" y="2709358"/>
              <a:ext cx="151605" cy="363014"/>
              <a:chOff x="8259727" y="2709358"/>
              <a:chExt cx="151605" cy="363014"/>
            </a:xfrm>
          </p:grpSpPr>
          <p:cxnSp>
            <p:nvCxnSpPr>
              <p:cNvPr id="9408" name="Google Shape;9408;p746"/>
              <p:cNvCxnSpPr/>
              <p:nvPr/>
            </p:nvCxnSpPr>
            <p:spPr>
              <a:xfrm>
                <a:off x="8259727" y="2709358"/>
                <a:ext cx="151500" cy="180900"/>
              </a:xfrm>
              <a:prstGeom prst="straightConnector1">
                <a:avLst/>
              </a:prstGeom>
              <a:noFill/>
              <a:ln w="47625" cap="rnd" cmpd="sng">
                <a:solidFill>
                  <a:srgbClr val="87006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09" name="Google Shape;9409;p746"/>
              <p:cNvCxnSpPr/>
              <p:nvPr/>
            </p:nvCxnSpPr>
            <p:spPr>
              <a:xfrm flipH="1">
                <a:off x="8259833" y="2891472"/>
                <a:ext cx="151500" cy="180900"/>
              </a:xfrm>
              <a:prstGeom prst="straightConnector1">
                <a:avLst/>
              </a:prstGeom>
              <a:noFill/>
              <a:ln w="47625" cap="rnd" cmpd="sng">
                <a:solidFill>
                  <a:srgbClr val="87006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9410" name="Google Shape;9410;p746"/>
            <p:cNvGrpSpPr/>
            <p:nvPr/>
          </p:nvGrpSpPr>
          <p:grpSpPr>
            <a:xfrm>
              <a:off x="8118043" y="2708795"/>
              <a:ext cx="151605" cy="363014"/>
              <a:chOff x="8259727" y="2709358"/>
              <a:chExt cx="151605" cy="363014"/>
            </a:xfrm>
          </p:grpSpPr>
          <p:cxnSp>
            <p:nvCxnSpPr>
              <p:cNvPr id="9411" name="Google Shape;9411;p746"/>
              <p:cNvCxnSpPr/>
              <p:nvPr/>
            </p:nvCxnSpPr>
            <p:spPr>
              <a:xfrm>
                <a:off x="8259727" y="2709358"/>
                <a:ext cx="151500" cy="180900"/>
              </a:xfrm>
              <a:prstGeom prst="straightConnector1">
                <a:avLst/>
              </a:prstGeom>
              <a:noFill/>
              <a:ln w="47625" cap="rnd" cmpd="sng">
                <a:solidFill>
                  <a:srgbClr val="87006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12" name="Google Shape;9412;p746"/>
              <p:cNvCxnSpPr/>
              <p:nvPr/>
            </p:nvCxnSpPr>
            <p:spPr>
              <a:xfrm flipH="1">
                <a:off x="8259833" y="2891472"/>
                <a:ext cx="151500" cy="180900"/>
              </a:xfrm>
              <a:prstGeom prst="straightConnector1">
                <a:avLst/>
              </a:prstGeom>
              <a:noFill/>
              <a:ln w="47625" cap="rnd" cmpd="sng">
                <a:solidFill>
                  <a:srgbClr val="87006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9413" name="Google Shape;9413;p746"/>
          <p:cNvGrpSpPr/>
          <p:nvPr/>
        </p:nvGrpSpPr>
        <p:grpSpPr>
          <a:xfrm>
            <a:off x="3400511" y="3418011"/>
            <a:ext cx="306663" cy="380156"/>
            <a:chOff x="8118043" y="2708795"/>
            <a:chExt cx="293289" cy="363577"/>
          </a:xfrm>
        </p:grpSpPr>
        <p:grpSp>
          <p:nvGrpSpPr>
            <p:cNvPr id="9414" name="Google Shape;9414;p746"/>
            <p:cNvGrpSpPr/>
            <p:nvPr/>
          </p:nvGrpSpPr>
          <p:grpSpPr>
            <a:xfrm>
              <a:off x="8259727" y="2709358"/>
              <a:ext cx="151605" cy="363014"/>
              <a:chOff x="8259727" y="2709358"/>
              <a:chExt cx="151605" cy="363014"/>
            </a:xfrm>
          </p:grpSpPr>
          <p:cxnSp>
            <p:nvCxnSpPr>
              <p:cNvPr id="9415" name="Google Shape;9415;p746"/>
              <p:cNvCxnSpPr/>
              <p:nvPr/>
            </p:nvCxnSpPr>
            <p:spPr>
              <a:xfrm>
                <a:off x="8259727" y="2709358"/>
                <a:ext cx="151500" cy="180900"/>
              </a:xfrm>
              <a:prstGeom prst="straightConnector1">
                <a:avLst/>
              </a:prstGeom>
              <a:noFill/>
              <a:ln w="47625" cap="rnd" cmpd="sng">
                <a:solidFill>
                  <a:srgbClr val="00658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16" name="Google Shape;9416;p746"/>
              <p:cNvCxnSpPr/>
              <p:nvPr/>
            </p:nvCxnSpPr>
            <p:spPr>
              <a:xfrm flipH="1">
                <a:off x="8259833" y="2891472"/>
                <a:ext cx="151500" cy="180900"/>
              </a:xfrm>
              <a:prstGeom prst="straightConnector1">
                <a:avLst/>
              </a:prstGeom>
              <a:noFill/>
              <a:ln w="47625" cap="rnd" cmpd="sng">
                <a:solidFill>
                  <a:srgbClr val="00658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9417" name="Google Shape;9417;p746"/>
            <p:cNvGrpSpPr/>
            <p:nvPr/>
          </p:nvGrpSpPr>
          <p:grpSpPr>
            <a:xfrm>
              <a:off x="8118043" y="2708795"/>
              <a:ext cx="151605" cy="363014"/>
              <a:chOff x="8259727" y="2709358"/>
              <a:chExt cx="151605" cy="363014"/>
            </a:xfrm>
          </p:grpSpPr>
          <p:cxnSp>
            <p:nvCxnSpPr>
              <p:cNvPr id="9418" name="Google Shape;9418;p746"/>
              <p:cNvCxnSpPr/>
              <p:nvPr/>
            </p:nvCxnSpPr>
            <p:spPr>
              <a:xfrm>
                <a:off x="8259727" y="2709358"/>
                <a:ext cx="151500" cy="180900"/>
              </a:xfrm>
              <a:prstGeom prst="straightConnector1">
                <a:avLst/>
              </a:prstGeom>
              <a:noFill/>
              <a:ln w="47625" cap="rnd" cmpd="sng">
                <a:solidFill>
                  <a:srgbClr val="00658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9419" name="Google Shape;9419;p746"/>
              <p:cNvCxnSpPr/>
              <p:nvPr/>
            </p:nvCxnSpPr>
            <p:spPr>
              <a:xfrm flipH="1">
                <a:off x="8259833" y="2891472"/>
                <a:ext cx="151500" cy="180900"/>
              </a:xfrm>
              <a:prstGeom prst="straightConnector1">
                <a:avLst/>
              </a:prstGeom>
              <a:noFill/>
              <a:ln w="47625" cap="rnd" cmpd="sng">
                <a:solidFill>
                  <a:srgbClr val="00658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9420" name="Google Shape;9420;p746"/>
          <p:cNvSpPr/>
          <p:nvPr/>
        </p:nvSpPr>
        <p:spPr>
          <a:xfrm>
            <a:off x="2850805" y="4014489"/>
            <a:ext cx="1392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545659"/>
              </a:buClr>
              <a:buSzPts val="1300"/>
            </a:pPr>
            <a:r>
              <a:rPr lang="en-US" sz="1300" b="1">
                <a:solidFill>
                  <a:srgbClr val="545659"/>
                </a:solidFill>
              </a:rPr>
              <a:t>Real-time </a:t>
            </a:r>
            <a:endParaRPr sz="1051"/>
          </a:p>
          <a:p>
            <a:pPr algn="ctr">
              <a:buClr>
                <a:srgbClr val="545659"/>
              </a:buClr>
              <a:buSzPts val="1300"/>
            </a:pPr>
            <a:r>
              <a:rPr lang="en-US" sz="1300" b="1">
                <a:solidFill>
                  <a:srgbClr val="545659"/>
                </a:solidFill>
              </a:rPr>
              <a:t>CDC stream</a:t>
            </a:r>
            <a:endParaRPr sz="1051"/>
          </a:p>
          <a:p>
            <a:pPr algn="ctr">
              <a:buClr>
                <a:srgbClr val="545659"/>
              </a:buClr>
              <a:buSzPts val="1300"/>
            </a:pPr>
            <a:r>
              <a:rPr lang="en-US" sz="1300" b="1">
                <a:solidFill>
                  <a:srgbClr val="545659"/>
                </a:solidFill>
              </a:rPr>
              <a:t>or batch </a:t>
            </a:r>
          </a:p>
          <a:p>
            <a:pPr algn="ctr">
              <a:buClr>
                <a:srgbClr val="545659"/>
              </a:buClr>
              <a:buSzPts val="1300"/>
            </a:pPr>
            <a:r>
              <a:rPr lang="en-US" sz="1300" b="1">
                <a:solidFill>
                  <a:srgbClr val="545659"/>
                </a:solidFill>
              </a:rPr>
              <a:t>(full load)</a:t>
            </a:r>
            <a:endParaRPr sz="1051"/>
          </a:p>
        </p:txBody>
      </p:sp>
      <p:grpSp>
        <p:nvGrpSpPr>
          <p:cNvPr id="9421" name="Google Shape;9421;p746"/>
          <p:cNvGrpSpPr/>
          <p:nvPr/>
        </p:nvGrpSpPr>
        <p:grpSpPr>
          <a:xfrm>
            <a:off x="3073316" y="2581628"/>
            <a:ext cx="865328" cy="675547"/>
            <a:chOff x="2228498" y="2056092"/>
            <a:chExt cx="1159801" cy="905437"/>
          </a:xfrm>
        </p:grpSpPr>
        <p:sp>
          <p:nvSpPr>
            <p:cNvPr id="9422" name="Google Shape;9422;p746"/>
            <p:cNvSpPr/>
            <p:nvPr/>
          </p:nvSpPr>
          <p:spPr>
            <a:xfrm>
              <a:off x="2530965" y="2374100"/>
              <a:ext cx="117272" cy="161249"/>
            </a:xfrm>
            <a:custGeom>
              <a:avLst/>
              <a:gdLst/>
              <a:ahLst/>
              <a:cxnLst/>
              <a:rect l="l" t="t" r="r" b="b"/>
              <a:pathLst>
                <a:path w="95" h="131" extrusionOk="0">
                  <a:moveTo>
                    <a:pt x="95" y="65"/>
                  </a:moveTo>
                  <a:cubicBezTo>
                    <a:pt x="95" y="104"/>
                    <a:pt x="80" y="131"/>
                    <a:pt x="47" y="131"/>
                  </a:cubicBezTo>
                  <a:cubicBezTo>
                    <a:pt x="14" y="131"/>
                    <a:pt x="0" y="101"/>
                    <a:pt x="0" y="65"/>
                  </a:cubicBezTo>
                  <a:cubicBezTo>
                    <a:pt x="0" y="29"/>
                    <a:pt x="15" y="0"/>
                    <a:pt x="48" y="0"/>
                  </a:cubicBezTo>
                  <a:cubicBezTo>
                    <a:pt x="82" y="0"/>
                    <a:pt x="95" y="30"/>
                    <a:pt x="95" y="65"/>
                  </a:cubicBezTo>
                  <a:close/>
                  <a:moveTo>
                    <a:pt x="30" y="65"/>
                  </a:moveTo>
                  <a:cubicBezTo>
                    <a:pt x="29" y="95"/>
                    <a:pt x="36" y="108"/>
                    <a:pt x="48" y="108"/>
                  </a:cubicBezTo>
                  <a:cubicBezTo>
                    <a:pt x="59" y="108"/>
                    <a:pt x="66" y="94"/>
                    <a:pt x="66" y="65"/>
                  </a:cubicBezTo>
                  <a:cubicBezTo>
                    <a:pt x="66" y="37"/>
                    <a:pt x="60" y="22"/>
                    <a:pt x="48" y="22"/>
                  </a:cubicBezTo>
                  <a:cubicBezTo>
                    <a:pt x="37" y="22"/>
                    <a:pt x="29" y="36"/>
                    <a:pt x="30" y="65"/>
                  </a:cubicBez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3" name="Google Shape;9423;p746"/>
            <p:cNvSpPr/>
            <p:nvPr/>
          </p:nvSpPr>
          <p:spPr>
            <a:xfrm>
              <a:off x="2418875" y="2519868"/>
              <a:ext cx="71462" cy="155752"/>
            </a:xfrm>
            <a:custGeom>
              <a:avLst/>
              <a:gdLst/>
              <a:ahLst/>
              <a:cxnLst/>
              <a:rect l="l" t="t" r="r" b="b"/>
              <a:pathLst>
                <a:path w="39" h="85" extrusionOk="0">
                  <a:moveTo>
                    <a:pt x="19" y="17"/>
                  </a:moveTo>
                  <a:lnTo>
                    <a:pt x="19" y="17"/>
                  </a:lnTo>
                  <a:lnTo>
                    <a:pt x="2" y="25"/>
                  </a:lnTo>
                  <a:lnTo>
                    <a:pt x="0" y="11"/>
                  </a:lnTo>
                  <a:lnTo>
                    <a:pt x="22" y="0"/>
                  </a:lnTo>
                  <a:lnTo>
                    <a:pt x="39" y="0"/>
                  </a:lnTo>
                  <a:lnTo>
                    <a:pt x="39" y="85"/>
                  </a:lnTo>
                  <a:lnTo>
                    <a:pt x="19" y="85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4" name="Google Shape;9424;p746"/>
            <p:cNvSpPr/>
            <p:nvPr/>
          </p:nvSpPr>
          <p:spPr>
            <a:xfrm>
              <a:off x="2445981" y="2752896"/>
              <a:ext cx="119104" cy="161249"/>
            </a:xfrm>
            <a:custGeom>
              <a:avLst/>
              <a:gdLst/>
              <a:ahLst/>
              <a:cxnLst/>
              <a:rect l="l" t="t" r="r" b="b"/>
              <a:pathLst>
                <a:path w="96" h="131" extrusionOk="0">
                  <a:moveTo>
                    <a:pt x="96" y="65"/>
                  </a:moveTo>
                  <a:cubicBezTo>
                    <a:pt x="96" y="104"/>
                    <a:pt x="80" y="131"/>
                    <a:pt x="47" y="131"/>
                  </a:cubicBezTo>
                  <a:cubicBezTo>
                    <a:pt x="15" y="131"/>
                    <a:pt x="0" y="102"/>
                    <a:pt x="0" y="66"/>
                  </a:cubicBezTo>
                  <a:cubicBezTo>
                    <a:pt x="0" y="29"/>
                    <a:pt x="15" y="0"/>
                    <a:pt x="48" y="0"/>
                  </a:cubicBezTo>
                  <a:cubicBezTo>
                    <a:pt x="82" y="0"/>
                    <a:pt x="96" y="30"/>
                    <a:pt x="96" y="65"/>
                  </a:cubicBezTo>
                  <a:close/>
                  <a:moveTo>
                    <a:pt x="30" y="66"/>
                  </a:moveTo>
                  <a:cubicBezTo>
                    <a:pt x="30" y="95"/>
                    <a:pt x="37" y="109"/>
                    <a:pt x="48" y="109"/>
                  </a:cubicBezTo>
                  <a:cubicBezTo>
                    <a:pt x="60" y="109"/>
                    <a:pt x="66" y="94"/>
                    <a:pt x="66" y="65"/>
                  </a:cubicBezTo>
                  <a:cubicBezTo>
                    <a:pt x="66" y="37"/>
                    <a:pt x="60" y="22"/>
                    <a:pt x="48" y="22"/>
                  </a:cubicBezTo>
                  <a:cubicBezTo>
                    <a:pt x="37" y="22"/>
                    <a:pt x="30" y="36"/>
                    <a:pt x="30" y="66"/>
                  </a:cubicBez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5" name="Google Shape;9425;p746"/>
            <p:cNvSpPr/>
            <p:nvPr/>
          </p:nvSpPr>
          <p:spPr>
            <a:xfrm>
              <a:off x="2724186" y="2483347"/>
              <a:ext cx="71462" cy="157584"/>
            </a:xfrm>
            <a:custGeom>
              <a:avLst/>
              <a:gdLst/>
              <a:ahLst/>
              <a:cxnLst/>
              <a:rect l="l" t="t" r="r" b="b"/>
              <a:pathLst>
                <a:path w="39" h="86" extrusionOk="0">
                  <a:moveTo>
                    <a:pt x="20" y="18"/>
                  </a:moveTo>
                  <a:lnTo>
                    <a:pt x="20" y="18"/>
                  </a:lnTo>
                  <a:lnTo>
                    <a:pt x="3" y="26"/>
                  </a:lnTo>
                  <a:lnTo>
                    <a:pt x="0" y="11"/>
                  </a:lnTo>
                  <a:lnTo>
                    <a:pt x="22" y="0"/>
                  </a:lnTo>
                  <a:lnTo>
                    <a:pt x="39" y="0"/>
                  </a:lnTo>
                  <a:lnTo>
                    <a:pt x="39" y="86"/>
                  </a:lnTo>
                  <a:lnTo>
                    <a:pt x="20" y="86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6" name="Google Shape;9426;p746"/>
            <p:cNvSpPr/>
            <p:nvPr/>
          </p:nvSpPr>
          <p:spPr>
            <a:xfrm>
              <a:off x="2583599" y="2591647"/>
              <a:ext cx="117272" cy="163081"/>
            </a:xfrm>
            <a:custGeom>
              <a:avLst/>
              <a:gdLst/>
              <a:ahLst/>
              <a:cxnLst/>
              <a:rect l="l" t="t" r="r" b="b"/>
              <a:pathLst>
                <a:path w="96" h="132" extrusionOk="0">
                  <a:moveTo>
                    <a:pt x="96" y="66"/>
                  </a:moveTo>
                  <a:cubicBezTo>
                    <a:pt x="96" y="105"/>
                    <a:pt x="80" y="132"/>
                    <a:pt x="48" y="132"/>
                  </a:cubicBezTo>
                  <a:cubicBezTo>
                    <a:pt x="15" y="132"/>
                    <a:pt x="1" y="102"/>
                    <a:pt x="0" y="66"/>
                  </a:cubicBezTo>
                  <a:cubicBezTo>
                    <a:pt x="0" y="30"/>
                    <a:pt x="16" y="0"/>
                    <a:pt x="49" y="0"/>
                  </a:cubicBezTo>
                  <a:cubicBezTo>
                    <a:pt x="83" y="0"/>
                    <a:pt x="96" y="31"/>
                    <a:pt x="96" y="66"/>
                  </a:cubicBezTo>
                  <a:close/>
                  <a:moveTo>
                    <a:pt x="30" y="66"/>
                  </a:moveTo>
                  <a:cubicBezTo>
                    <a:pt x="30" y="96"/>
                    <a:pt x="37" y="109"/>
                    <a:pt x="49" y="109"/>
                  </a:cubicBezTo>
                  <a:cubicBezTo>
                    <a:pt x="60" y="109"/>
                    <a:pt x="66" y="95"/>
                    <a:pt x="66" y="66"/>
                  </a:cubicBezTo>
                  <a:cubicBezTo>
                    <a:pt x="66" y="38"/>
                    <a:pt x="60" y="23"/>
                    <a:pt x="48" y="23"/>
                  </a:cubicBezTo>
                  <a:cubicBezTo>
                    <a:pt x="37" y="23"/>
                    <a:pt x="30" y="37"/>
                    <a:pt x="30" y="66"/>
                  </a:cubicBez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7" name="Google Shape;9427;p746"/>
            <p:cNvSpPr/>
            <p:nvPr/>
          </p:nvSpPr>
          <p:spPr>
            <a:xfrm>
              <a:off x="3155919" y="2140514"/>
              <a:ext cx="71462" cy="155752"/>
            </a:xfrm>
            <a:custGeom>
              <a:avLst/>
              <a:gdLst/>
              <a:ahLst/>
              <a:cxnLst/>
              <a:rect l="l" t="t" r="r" b="b"/>
              <a:pathLst>
                <a:path w="39" h="85" extrusionOk="0">
                  <a:moveTo>
                    <a:pt x="20" y="17"/>
                  </a:moveTo>
                  <a:lnTo>
                    <a:pt x="20" y="17"/>
                  </a:lnTo>
                  <a:lnTo>
                    <a:pt x="3" y="25"/>
                  </a:lnTo>
                  <a:lnTo>
                    <a:pt x="0" y="10"/>
                  </a:lnTo>
                  <a:lnTo>
                    <a:pt x="22" y="0"/>
                  </a:lnTo>
                  <a:lnTo>
                    <a:pt x="39" y="0"/>
                  </a:lnTo>
                  <a:lnTo>
                    <a:pt x="39" y="85"/>
                  </a:lnTo>
                  <a:lnTo>
                    <a:pt x="20" y="85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8" name="Google Shape;9428;p746"/>
            <p:cNvSpPr/>
            <p:nvPr/>
          </p:nvSpPr>
          <p:spPr>
            <a:xfrm>
              <a:off x="2775808" y="2685098"/>
              <a:ext cx="117272" cy="161249"/>
            </a:xfrm>
            <a:custGeom>
              <a:avLst/>
              <a:gdLst/>
              <a:ahLst/>
              <a:cxnLst/>
              <a:rect l="l" t="t" r="r" b="b"/>
              <a:pathLst>
                <a:path w="95" h="131" extrusionOk="0">
                  <a:moveTo>
                    <a:pt x="95" y="65"/>
                  </a:moveTo>
                  <a:cubicBezTo>
                    <a:pt x="95" y="104"/>
                    <a:pt x="80" y="131"/>
                    <a:pt x="47" y="131"/>
                  </a:cubicBezTo>
                  <a:cubicBezTo>
                    <a:pt x="14" y="131"/>
                    <a:pt x="0" y="102"/>
                    <a:pt x="0" y="66"/>
                  </a:cubicBezTo>
                  <a:cubicBezTo>
                    <a:pt x="0" y="29"/>
                    <a:pt x="15" y="0"/>
                    <a:pt x="48" y="0"/>
                  </a:cubicBezTo>
                  <a:cubicBezTo>
                    <a:pt x="82" y="0"/>
                    <a:pt x="95" y="30"/>
                    <a:pt x="95" y="65"/>
                  </a:cubicBezTo>
                  <a:close/>
                  <a:moveTo>
                    <a:pt x="30" y="66"/>
                  </a:moveTo>
                  <a:cubicBezTo>
                    <a:pt x="29" y="95"/>
                    <a:pt x="36" y="109"/>
                    <a:pt x="48" y="109"/>
                  </a:cubicBezTo>
                  <a:cubicBezTo>
                    <a:pt x="59" y="109"/>
                    <a:pt x="66" y="94"/>
                    <a:pt x="66" y="65"/>
                  </a:cubicBezTo>
                  <a:cubicBezTo>
                    <a:pt x="66" y="37"/>
                    <a:pt x="60" y="22"/>
                    <a:pt x="48" y="22"/>
                  </a:cubicBezTo>
                  <a:cubicBezTo>
                    <a:pt x="37" y="22"/>
                    <a:pt x="29" y="36"/>
                    <a:pt x="30" y="66"/>
                  </a:cubicBez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9" name="Google Shape;9429;p746"/>
            <p:cNvSpPr/>
            <p:nvPr/>
          </p:nvSpPr>
          <p:spPr>
            <a:xfrm>
              <a:off x="2951715" y="2701968"/>
              <a:ext cx="73295" cy="157584"/>
            </a:xfrm>
            <a:custGeom>
              <a:avLst/>
              <a:gdLst/>
              <a:ahLst/>
              <a:cxnLst/>
              <a:rect l="l" t="t" r="r" b="b"/>
              <a:pathLst>
                <a:path w="40" h="86" extrusionOk="0">
                  <a:moveTo>
                    <a:pt x="20" y="17"/>
                  </a:moveTo>
                  <a:lnTo>
                    <a:pt x="20" y="17"/>
                  </a:lnTo>
                  <a:lnTo>
                    <a:pt x="3" y="25"/>
                  </a:lnTo>
                  <a:lnTo>
                    <a:pt x="0" y="11"/>
                  </a:lnTo>
                  <a:lnTo>
                    <a:pt x="23" y="0"/>
                  </a:lnTo>
                  <a:lnTo>
                    <a:pt x="40" y="0"/>
                  </a:lnTo>
                  <a:lnTo>
                    <a:pt x="40" y="86"/>
                  </a:lnTo>
                  <a:lnTo>
                    <a:pt x="20" y="86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0" name="Google Shape;9430;p746"/>
            <p:cNvSpPr/>
            <p:nvPr/>
          </p:nvSpPr>
          <p:spPr>
            <a:xfrm>
              <a:off x="2296233" y="2796051"/>
              <a:ext cx="71462" cy="157584"/>
            </a:xfrm>
            <a:custGeom>
              <a:avLst/>
              <a:gdLst/>
              <a:ahLst/>
              <a:cxnLst/>
              <a:rect l="l" t="t" r="r" b="b"/>
              <a:pathLst>
                <a:path w="39" h="86" extrusionOk="0">
                  <a:moveTo>
                    <a:pt x="20" y="18"/>
                  </a:moveTo>
                  <a:lnTo>
                    <a:pt x="20" y="18"/>
                  </a:lnTo>
                  <a:lnTo>
                    <a:pt x="3" y="26"/>
                  </a:lnTo>
                  <a:lnTo>
                    <a:pt x="0" y="11"/>
                  </a:lnTo>
                  <a:lnTo>
                    <a:pt x="22" y="0"/>
                  </a:lnTo>
                  <a:lnTo>
                    <a:pt x="39" y="0"/>
                  </a:lnTo>
                  <a:lnTo>
                    <a:pt x="39" y="86"/>
                  </a:lnTo>
                  <a:lnTo>
                    <a:pt x="20" y="86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1" name="Google Shape;9431;p746"/>
            <p:cNvSpPr/>
            <p:nvPr/>
          </p:nvSpPr>
          <p:spPr>
            <a:xfrm>
              <a:off x="2228498" y="2580652"/>
              <a:ext cx="117272" cy="163081"/>
            </a:xfrm>
            <a:custGeom>
              <a:avLst/>
              <a:gdLst/>
              <a:ahLst/>
              <a:cxnLst/>
              <a:rect l="l" t="t" r="r" b="b"/>
              <a:pathLst>
                <a:path w="96" h="132" extrusionOk="0">
                  <a:moveTo>
                    <a:pt x="96" y="65"/>
                  </a:moveTo>
                  <a:cubicBezTo>
                    <a:pt x="96" y="105"/>
                    <a:pt x="80" y="132"/>
                    <a:pt x="47" y="132"/>
                  </a:cubicBezTo>
                  <a:cubicBezTo>
                    <a:pt x="15" y="132"/>
                    <a:pt x="0" y="102"/>
                    <a:pt x="0" y="66"/>
                  </a:cubicBezTo>
                  <a:cubicBezTo>
                    <a:pt x="0" y="29"/>
                    <a:pt x="16" y="0"/>
                    <a:pt x="48" y="0"/>
                  </a:cubicBezTo>
                  <a:cubicBezTo>
                    <a:pt x="82" y="0"/>
                    <a:pt x="96" y="30"/>
                    <a:pt x="96" y="65"/>
                  </a:cubicBezTo>
                  <a:close/>
                  <a:moveTo>
                    <a:pt x="30" y="66"/>
                  </a:moveTo>
                  <a:cubicBezTo>
                    <a:pt x="30" y="95"/>
                    <a:pt x="37" y="109"/>
                    <a:pt x="48" y="109"/>
                  </a:cubicBezTo>
                  <a:cubicBezTo>
                    <a:pt x="60" y="109"/>
                    <a:pt x="66" y="95"/>
                    <a:pt x="66" y="66"/>
                  </a:cubicBezTo>
                  <a:cubicBezTo>
                    <a:pt x="66" y="38"/>
                    <a:pt x="60" y="23"/>
                    <a:pt x="48" y="23"/>
                  </a:cubicBezTo>
                  <a:cubicBezTo>
                    <a:pt x="37" y="23"/>
                    <a:pt x="30" y="37"/>
                    <a:pt x="30" y="66"/>
                  </a:cubicBez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2" name="Google Shape;9432;p746"/>
            <p:cNvSpPr/>
            <p:nvPr/>
          </p:nvSpPr>
          <p:spPr>
            <a:xfrm>
              <a:off x="2553775" y="2134248"/>
              <a:ext cx="71462" cy="155752"/>
            </a:xfrm>
            <a:custGeom>
              <a:avLst/>
              <a:gdLst/>
              <a:ahLst/>
              <a:cxnLst/>
              <a:rect l="l" t="t" r="r" b="b"/>
              <a:pathLst>
                <a:path w="39" h="85" extrusionOk="0">
                  <a:moveTo>
                    <a:pt x="20" y="17"/>
                  </a:moveTo>
                  <a:lnTo>
                    <a:pt x="20" y="17"/>
                  </a:lnTo>
                  <a:lnTo>
                    <a:pt x="3" y="25"/>
                  </a:lnTo>
                  <a:lnTo>
                    <a:pt x="0" y="10"/>
                  </a:lnTo>
                  <a:lnTo>
                    <a:pt x="23" y="0"/>
                  </a:lnTo>
                  <a:lnTo>
                    <a:pt x="39" y="0"/>
                  </a:lnTo>
                  <a:lnTo>
                    <a:pt x="39" y="85"/>
                  </a:lnTo>
                  <a:lnTo>
                    <a:pt x="20" y="85"/>
                  </a:lnTo>
                  <a:lnTo>
                    <a:pt x="20" y="17"/>
                  </a:ln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3" name="Google Shape;9433;p746"/>
            <p:cNvSpPr/>
            <p:nvPr/>
          </p:nvSpPr>
          <p:spPr>
            <a:xfrm>
              <a:off x="2397013" y="2245517"/>
              <a:ext cx="117272" cy="163081"/>
            </a:xfrm>
            <a:custGeom>
              <a:avLst/>
              <a:gdLst/>
              <a:ahLst/>
              <a:cxnLst/>
              <a:rect l="l" t="t" r="r" b="b"/>
              <a:pathLst>
                <a:path w="95" h="132" extrusionOk="0">
                  <a:moveTo>
                    <a:pt x="95" y="65"/>
                  </a:moveTo>
                  <a:cubicBezTo>
                    <a:pt x="95" y="105"/>
                    <a:pt x="80" y="132"/>
                    <a:pt x="47" y="132"/>
                  </a:cubicBezTo>
                  <a:cubicBezTo>
                    <a:pt x="14" y="132"/>
                    <a:pt x="0" y="102"/>
                    <a:pt x="0" y="66"/>
                  </a:cubicBezTo>
                  <a:cubicBezTo>
                    <a:pt x="0" y="30"/>
                    <a:pt x="15" y="0"/>
                    <a:pt x="48" y="0"/>
                  </a:cubicBezTo>
                  <a:cubicBezTo>
                    <a:pt x="82" y="0"/>
                    <a:pt x="95" y="31"/>
                    <a:pt x="95" y="65"/>
                  </a:cubicBezTo>
                  <a:close/>
                  <a:moveTo>
                    <a:pt x="30" y="66"/>
                  </a:moveTo>
                  <a:cubicBezTo>
                    <a:pt x="29" y="95"/>
                    <a:pt x="36" y="109"/>
                    <a:pt x="48" y="109"/>
                  </a:cubicBezTo>
                  <a:cubicBezTo>
                    <a:pt x="60" y="109"/>
                    <a:pt x="66" y="95"/>
                    <a:pt x="66" y="66"/>
                  </a:cubicBezTo>
                  <a:cubicBezTo>
                    <a:pt x="66" y="38"/>
                    <a:pt x="60" y="23"/>
                    <a:pt x="48" y="23"/>
                  </a:cubicBezTo>
                  <a:cubicBezTo>
                    <a:pt x="37" y="23"/>
                    <a:pt x="29" y="37"/>
                    <a:pt x="30" y="66"/>
                  </a:cubicBez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4" name="Google Shape;9434;p746"/>
            <p:cNvSpPr/>
            <p:nvPr/>
          </p:nvSpPr>
          <p:spPr>
            <a:xfrm>
              <a:off x="2261923" y="2359946"/>
              <a:ext cx="73295" cy="157584"/>
            </a:xfrm>
            <a:custGeom>
              <a:avLst/>
              <a:gdLst/>
              <a:ahLst/>
              <a:cxnLst/>
              <a:rect l="l" t="t" r="r" b="b"/>
              <a:pathLst>
                <a:path w="40" h="86" extrusionOk="0">
                  <a:moveTo>
                    <a:pt x="21" y="18"/>
                  </a:moveTo>
                  <a:lnTo>
                    <a:pt x="20" y="18"/>
                  </a:lnTo>
                  <a:lnTo>
                    <a:pt x="4" y="26"/>
                  </a:lnTo>
                  <a:lnTo>
                    <a:pt x="0" y="10"/>
                  </a:lnTo>
                  <a:lnTo>
                    <a:pt x="23" y="0"/>
                  </a:lnTo>
                  <a:lnTo>
                    <a:pt x="40" y="0"/>
                  </a:lnTo>
                  <a:lnTo>
                    <a:pt x="40" y="86"/>
                  </a:lnTo>
                  <a:lnTo>
                    <a:pt x="21" y="86"/>
                  </a:lnTo>
                  <a:lnTo>
                    <a:pt x="21" y="18"/>
                  </a:ln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5" name="Google Shape;9435;p746"/>
            <p:cNvSpPr/>
            <p:nvPr/>
          </p:nvSpPr>
          <p:spPr>
            <a:xfrm>
              <a:off x="2690531" y="2219995"/>
              <a:ext cx="117272" cy="161249"/>
            </a:xfrm>
            <a:custGeom>
              <a:avLst/>
              <a:gdLst/>
              <a:ahLst/>
              <a:cxnLst/>
              <a:rect l="l" t="t" r="r" b="b"/>
              <a:pathLst>
                <a:path w="95" h="131" extrusionOk="0">
                  <a:moveTo>
                    <a:pt x="95" y="65"/>
                  </a:moveTo>
                  <a:cubicBezTo>
                    <a:pt x="95" y="104"/>
                    <a:pt x="80" y="131"/>
                    <a:pt x="47" y="131"/>
                  </a:cubicBezTo>
                  <a:cubicBezTo>
                    <a:pt x="14" y="131"/>
                    <a:pt x="0" y="101"/>
                    <a:pt x="0" y="65"/>
                  </a:cubicBezTo>
                  <a:cubicBezTo>
                    <a:pt x="0" y="29"/>
                    <a:pt x="15" y="0"/>
                    <a:pt x="48" y="0"/>
                  </a:cubicBezTo>
                  <a:cubicBezTo>
                    <a:pt x="82" y="0"/>
                    <a:pt x="95" y="30"/>
                    <a:pt x="95" y="65"/>
                  </a:cubicBezTo>
                  <a:close/>
                  <a:moveTo>
                    <a:pt x="30" y="65"/>
                  </a:moveTo>
                  <a:cubicBezTo>
                    <a:pt x="29" y="95"/>
                    <a:pt x="36" y="108"/>
                    <a:pt x="48" y="108"/>
                  </a:cubicBezTo>
                  <a:cubicBezTo>
                    <a:pt x="59" y="108"/>
                    <a:pt x="66" y="94"/>
                    <a:pt x="66" y="65"/>
                  </a:cubicBezTo>
                  <a:cubicBezTo>
                    <a:pt x="66" y="37"/>
                    <a:pt x="60" y="22"/>
                    <a:pt x="48" y="22"/>
                  </a:cubicBezTo>
                  <a:cubicBezTo>
                    <a:pt x="37" y="22"/>
                    <a:pt x="29" y="36"/>
                    <a:pt x="30" y="65"/>
                  </a:cubicBez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6" name="Google Shape;9436;p746"/>
            <p:cNvSpPr/>
            <p:nvPr/>
          </p:nvSpPr>
          <p:spPr>
            <a:xfrm>
              <a:off x="3316837" y="2056092"/>
              <a:ext cx="71462" cy="157584"/>
            </a:xfrm>
            <a:custGeom>
              <a:avLst/>
              <a:gdLst/>
              <a:ahLst/>
              <a:cxnLst/>
              <a:rect l="l" t="t" r="r" b="b"/>
              <a:pathLst>
                <a:path w="39" h="86" extrusionOk="0">
                  <a:moveTo>
                    <a:pt x="20" y="18"/>
                  </a:moveTo>
                  <a:lnTo>
                    <a:pt x="20" y="18"/>
                  </a:lnTo>
                  <a:lnTo>
                    <a:pt x="3" y="26"/>
                  </a:lnTo>
                  <a:lnTo>
                    <a:pt x="0" y="11"/>
                  </a:lnTo>
                  <a:lnTo>
                    <a:pt x="22" y="0"/>
                  </a:lnTo>
                  <a:lnTo>
                    <a:pt x="39" y="0"/>
                  </a:lnTo>
                  <a:lnTo>
                    <a:pt x="39" y="86"/>
                  </a:lnTo>
                  <a:lnTo>
                    <a:pt x="20" y="86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7" name="Google Shape;9437;p746"/>
            <p:cNvSpPr/>
            <p:nvPr/>
          </p:nvSpPr>
          <p:spPr>
            <a:xfrm>
              <a:off x="2838606" y="2330351"/>
              <a:ext cx="117272" cy="163081"/>
            </a:xfrm>
            <a:custGeom>
              <a:avLst/>
              <a:gdLst/>
              <a:ahLst/>
              <a:cxnLst/>
              <a:rect l="l" t="t" r="r" b="b"/>
              <a:pathLst>
                <a:path w="96" h="132" extrusionOk="0">
                  <a:moveTo>
                    <a:pt x="96" y="65"/>
                  </a:moveTo>
                  <a:cubicBezTo>
                    <a:pt x="96" y="105"/>
                    <a:pt x="80" y="132"/>
                    <a:pt x="47" y="132"/>
                  </a:cubicBezTo>
                  <a:cubicBezTo>
                    <a:pt x="15" y="132"/>
                    <a:pt x="0" y="102"/>
                    <a:pt x="0" y="66"/>
                  </a:cubicBezTo>
                  <a:cubicBezTo>
                    <a:pt x="0" y="29"/>
                    <a:pt x="16" y="0"/>
                    <a:pt x="48" y="0"/>
                  </a:cubicBezTo>
                  <a:cubicBezTo>
                    <a:pt x="82" y="0"/>
                    <a:pt x="96" y="30"/>
                    <a:pt x="96" y="65"/>
                  </a:cubicBezTo>
                  <a:close/>
                  <a:moveTo>
                    <a:pt x="30" y="66"/>
                  </a:moveTo>
                  <a:cubicBezTo>
                    <a:pt x="30" y="95"/>
                    <a:pt x="37" y="109"/>
                    <a:pt x="48" y="109"/>
                  </a:cubicBezTo>
                  <a:cubicBezTo>
                    <a:pt x="60" y="109"/>
                    <a:pt x="66" y="95"/>
                    <a:pt x="66" y="66"/>
                  </a:cubicBezTo>
                  <a:cubicBezTo>
                    <a:pt x="66" y="38"/>
                    <a:pt x="60" y="23"/>
                    <a:pt x="48" y="23"/>
                  </a:cubicBezTo>
                  <a:cubicBezTo>
                    <a:pt x="37" y="23"/>
                    <a:pt x="30" y="37"/>
                    <a:pt x="30" y="66"/>
                  </a:cubicBez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8" name="Google Shape;9438;p746"/>
            <p:cNvSpPr/>
            <p:nvPr/>
          </p:nvSpPr>
          <p:spPr>
            <a:xfrm>
              <a:off x="2969151" y="2134248"/>
              <a:ext cx="117272" cy="163081"/>
            </a:xfrm>
            <a:custGeom>
              <a:avLst/>
              <a:gdLst/>
              <a:ahLst/>
              <a:cxnLst/>
              <a:rect l="l" t="t" r="r" b="b"/>
              <a:pathLst>
                <a:path w="96" h="132" extrusionOk="0">
                  <a:moveTo>
                    <a:pt x="96" y="65"/>
                  </a:moveTo>
                  <a:cubicBezTo>
                    <a:pt x="96" y="105"/>
                    <a:pt x="80" y="132"/>
                    <a:pt x="47" y="132"/>
                  </a:cubicBezTo>
                  <a:cubicBezTo>
                    <a:pt x="15" y="132"/>
                    <a:pt x="0" y="102"/>
                    <a:pt x="0" y="66"/>
                  </a:cubicBezTo>
                  <a:cubicBezTo>
                    <a:pt x="0" y="29"/>
                    <a:pt x="16" y="0"/>
                    <a:pt x="48" y="0"/>
                  </a:cubicBezTo>
                  <a:cubicBezTo>
                    <a:pt x="82" y="0"/>
                    <a:pt x="96" y="30"/>
                    <a:pt x="96" y="65"/>
                  </a:cubicBezTo>
                  <a:close/>
                  <a:moveTo>
                    <a:pt x="30" y="66"/>
                  </a:moveTo>
                  <a:cubicBezTo>
                    <a:pt x="30" y="95"/>
                    <a:pt x="37" y="109"/>
                    <a:pt x="48" y="109"/>
                  </a:cubicBezTo>
                  <a:cubicBezTo>
                    <a:pt x="60" y="109"/>
                    <a:pt x="66" y="95"/>
                    <a:pt x="66" y="66"/>
                  </a:cubicBezTo>
                  <a:cubicBezTo>
                    <a:pt x="66" y="38"/>
                    <a:pt x="60" y="23"/>
                    <a:pt x="48" y="23"/>
                  </a:cubicBezTo>
                  <a:cubicBezTo>
                    <a:pt x="37" y="23"/>
                    <a:pt x="30" y="37"/>
                    <a:pt x="30" y="66"/>
                  </a:cubicBez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9" name="Google Shape;9439;p746"/>
            <p:cNvSpPr/>
            <p:nvPr/>
          </p:nvSpPr>
          <p:spPr>
            <a:xfrm>
              <a:off x="2639805" y="2803945"/>
              <a:ext cx="71462" cy="157584"/>
            </a:xfrm>
            <a:custGeom>
              <a:avLst/>
              <a:gdLst/>
              <a:ahLst/>
              <a:cxnLst/>
              <a:rect l="l" t="t" r="r" b="b"/>
              <a:pathLst>
                <a:path w="39" h="86" extrusionOk="0">
                  <a:moveTo>
                    <a:pt x="20" y="18"/>
                  </a:moveTo>
                  <a:lnTo>
                    <a:pt x="20" y="18"/>
                  </a:lnTo>
                  <a:lnTo>
                    <a:pt x="3" y="26"/>
                  </a:lnTo>
                  <a:lnTo>
                    <a:pt x="0" y="11"/>
                  </a:lnTo>
                  <a:lnTo>
                    <a:pt x="22" y="0"/>
                  </a:lnTo>
                  <a:lnTo>
                    <a:pt x="39" y="0"/>
                  </a:lnTo>
                  <a:lnTo>
                    <a:pt x="39" y="86"/>
                  </a:lnTo>
                  <a:lnTo>
                    <a:pt x="20" y="86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00658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2400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41" name="Google Shape;9441;p746"/>
          <p:cNvSpPr/>
          <p:nvPr/>
        </p:nvSpPr>
        <p:spPr>
          <a:xfrm>
            <a:off x="8051839" y="3975882"/>
            <a:ext cx="13926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rgbClr val="545659"/>
              </a:buClr>
              <a:buSzPts val="1300"/>
            </a:pPr>
            <a:r>
              <a:rPr lang="en-US" sz="1300" b="1">
                <a:solidFill>
                  <a:srgbClr val="545659"/>
                </a:solidFill>
              </a:rPr>
              <a:t>Real-time </a:t>
            </a:r>
            <a:endParaRPr sz="1051"/>
          </a:p>
          <a:p>
            <a:pPr algn="ctr">
              <a:buClr>
                <a:srgbClr val="545659"/>
              </a:buClr>
              <a:buSzPts val="1300"/>
            </a:pPr>
            <a:r>
              <a:rPr lang="en-US" sz="1300" b="1">
                <a:solidFill>
                  <a:srgbClr val="545659"/>
                </a:solidFill>
              </a:rPr>
              <a:t>CDC stream</a:t>
            </a:r>
            <a:endParaRPr sz="1051"/>
          </a:p>
          <a:p>
            <a:pPr algn="ctr">
              <a:buClr>
                <a:srgbClr val="545659"/>
              </a:buClr>
              <a:buSzPts val="1300"/>
            </a:pPr>
            <a:r>
              <a:rPr lang="en-US" sz="1300" b="1">
                <a:solidFill>
                  <a:srgbClr val="545659"/>
                </a:solidFill>
              </a:rPr>
              <a:t>or batch</a:t>
            </a:r>
          </a:p>
          <a:p>
            <a:pPr algn="ctr">
              <a:buClr>
                <a:srgbClr val="545659"/>
              </a:buClr>
              <a:buSzPts val="1300"/>
            </a:pPr>
            <a:r>
              <a:rPr lang="en-US" sz="1300" b="1">
                <a:solidFill>
                  <a:srgbClr val="545659"/>
                </a:solidFill>
              </a:rPr>
              <a:t>(full load)</a:t>
            </a:r>
            <a:endParaRPr sz="1051"/>
          </a:p>
        </p:txBody>
      </p:sp>
      <p:sp>
        <p:nvSpPr>
          <p:cNvPr id="9442" name="Google Shape;9442;p746"/>
          <p:cNvSpPr txBox="1"/>
          <p:nvPr/>
        </p:nvSpPr>
        <p:spPr>
          <a:xfrm>
            <a:off x="1244403" y="5784643"/>
            <a:ext cx="1606403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300" b="1">
                <a:solidFill>
                  <a:srgbClr val="545659"/>
                </a:solidFill>
                <a:latin typeface="Calibri"/>
                <a:ea typeface="Calibri"/>
                <a:cs typeface="Calibri"/>
                <a:sym typeface="Calibri"/>
              </a:rPr>
              <a:t>ODP BASED CDC*</a:t>
            </a:r>
            <a:endParaRPr sz="1051"/>
          </a:p>
        </p:txBody>
      </p:sp>
      <p:sp>
        <p:nvSpPr>
          <p:cNvPr id="166" name="Freeform 6">
            <a:extLst>
              <a:ext uri="{FF2B5EF4-FFF2-40B4-BE49-F238E27FC236}">
                <a16:creationId xmlns:a16="http://schemas.microsoft.com/office/drawing/2014/main" id="{A2CB0931-154E-E8F1-2D80-20D5511C733E}"/>
              </a:ext>
            </a:extLst>
          </p:cNvPr>
          <p:cNvSpPr>
            <a:spLocks/>
          </p:cNvSpPr>
          <p:nvPr/>
        </p:nvSpPr>
        <p:spPr bwMode="auto">
          <a:xfrm>
            <a:off x="1256848" y="1477485"/>
            <a:ext cx="1610411" cy="4259351"/>
          </a:xfrm>
          <a:custGeom>
            <a:avLst/>
            <a:gdLst>
              <a:gd name="T0" fmla="*/ 318 w 376"/>
              <a:gd name="T1" fmla="*/ 1280 h 1280"/>
              <a:gd name="T2" fmla="*/ 58 w 376"/>
              <a:gd name="T3" fmla="*/ 1280 h 1280"/>
              <a:gd name="T4" fmla="*/ 0 w 376"/>
              <a:gd name="T5" fmla="*/ 1222 h 1280"/>
              <a:gd name="T6" fmla="*/ 0 w 376"/>
              <a:gd name="T7" fmla="*/ 58 h 1280"/>
              <a:gd name="T8" fmla="*/ 58 w 376"/>
              <a:gd name="T9" fmla="*/ 0 h 1280"/>
              <a:gd name="T10" fmla="*/ 318 w 376"/>
              <a:gd name="T11" fmla="*/ 0 h 1280"/>
              <a:gd name="T12" fmla="*/ 376 w 376"/>
              <a:gd name="T13" fmla="*/ 58 h 1280"/>
              <a:gd name="T14" fmla="*/ 376 w 376"/>
              <a:gd name="T15" fmla="*/ 1222 h 1280"/>
              <a:gd name="T16" fmla="*/ 318 w 376"/>
              <a:gd name="T17" fmla="*/ 1280 h 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6" h="1280">
                <a:moveTo>
                  <a:pt x="318" y="1280"/>
                </a:moveTo>
                <a:cubicBezTo>
                  <a:pt x="58" y="1280"/>
                  <a:pt x="58" y="1280"/>
                  <a:pt x="58" y="1280"/>
                </a:cubicBezTo>
                <a:cubicBezTo>
                  <a:pt x="26" y="1280"/>
                  <a:pt x="0" y="1254"/>
                  <a:pt x="0" y="122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26"/>
                  <a:pt x="26" y="0"/>
                  <a:pt x="58" y="0"/>
                </a:cubicBezTo>
                <a:cubicBezTo>
                  <a:pt x="318" y="0"/>
                  <a:pt x="318" y="0"/>
                  <a:pt x="318" y="0"/>
                </a:cubicBezTo>
                <a:cubicBezTo>
                  <a:pt x="350" y="0"/>
                  <a:pt x="376" y="26"/>
                  <a:pt x="376" y="58"/>
                </a:cubicBezTo>
                <a:cubicBezTo>
                  <a:pt x="376" y="1222"/>
                  <a:pt x="376" y="1222"/>
                  <a:pt x="376" y="1222"/>
                </a:cubicBezTo>
                <a:cubicBezTo>
                  <a:pt x="376" y="1254"/>
                  <a:pt x="350" y="1280"/>
                  <a:pt x="318" y="1280"/>
                </a:cubicBezTo>
                <a:close/>
              </a:path>
            </a:pathLst>
          </a:custGeom>
          <a:solidFill>
            <a:srgbClr val="0065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34">
              <a:defRPr/>
            </a:pPr>
            <a:endParaRPr lang="en-GB" sz="1351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DAC06B19-D21C-E560-7663-050AF1895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941" y="4276032"/>
            <a:ext cx="671659" cy="32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66">
              <a:defRPr/>
            </a:pPr>
            <a:r>
              <a:rPr lang="en-US" altLang="en-US" sz="1067" b="1" dirty="0">
                <a:solidFill>
                  <a:srgbClr val="FFFFFF"/>
                </a:solidFill>
                <a:latin typeface="Arial" panose="020B0604020202020204"/>
              </a:rPr>
              <a:t>SAP ECC</a:t>
            </a:r>
          </a:p>
          <a:p>
            <a:pPr algn="ctr" defTabSz="685766">
              <a:defRPr/>
            </a:pPr>
            <a:r>
              <a:rPr lang="en-US" altLang="en-US" sz="1067" b="1" dirty="0">
                <a:solidFill>
                  <a:srgbClr val="FFFFFF"/>
                </a:solidFill>
                <a:latin typeface="Arial" panose="020B0604020202020204"/>
              </a:rPr>
              <a:t>Extractors</a:t>
            </a:r>
            <a:endParaRPr lang="en-US" altLang="en-US" sz="1067" b="1" dirty="0">
              <a:solidFill>
                <a:srgbClr val="5A5A5A"/>
              </a:solidFill>
              <a:latin typeface="Arial" panose="020B0604020202020204"/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AD715081-29E8-7B1D-9812-65F19E66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369" y="2425565"/>
            <a:ext cx="9156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66">
              <a:defRPr/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/>
              </a:rPr>
              <a:t>ABAP</a:t>
            </a:r>
          </a:p>
          <a:p>
            <a:pPr algn="ctr" defTabSz="685766">
              <a:defRPr/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/>
              </a:rPr>
              <a:t>CDS Views</a:t>
            </a:r>
            <a:endParaRPr lang="en-US" altLang="en-US" sz="1600">
              <a:solidFill>
                <a:srgbClr val="5A5A5A"/>
              </a:solidFill>
              <a:latin typeface="Arial" panose="020B0604020202020204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E11249A-5A61-1784-2218-F1942C5EE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302" y="3070648"/>
            <a:ext cx="1216937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34">
              <a:lnSpc>
                <a:spcPct val="90000"/>
              </a:lnSpc>
              <a:defRPr/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/>
              </a:rPr>
              <a:t>SAP BW</a:t>
            </a:r>
          </a:p>
          <a:p>
            <a:pPr algn="ctr" defTabSz="685734">
              <a:lnSpc>
                <a:spcPct val="90000"/>
              </a:lnSpc>
              <a:defRPr/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/>
              </a:rPr>
              <a:t>SAP BW/4HANA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170828D9-8C44-247D-FF51-51CD5BAFF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1490" y="3678876"/>
            <a:ext cx="9814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66">
              <a:defRPr/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/>
              </a:rPr>
              <a:t>SAP </a:t>
            </a:r>
          </a:p>
          <a:p>
            <a:pPr algn="ctr" defTabSz="685766">
              <a:defRPr/>
            </a:pPr>
            <a:r>
              <a:rPr lang="en-US" altLang="en-US" sz="1200" b="1">
                <a:solidFill>
                  <a:srgbClr val="FFFFFF"/>
                </a:solidFill>
                <a:latin typeface="Arial" panose="020B0604020202020204"/>
              </a:rPr>
              <a:t>HANA Views</a:t>
            </a:r>
            <a:endParaRPr lang="en-US" altLang="en-US" sz="1600">
              <a:solidFill>
                <a:srgbClr val="5A5A5A"/>
              </a:solidFill>
              <a:latin typeface="Arial" panose="020B0604020202020204"/>
            </a:endParaRPr>
          </a:p>
        </p:txBody>
      </p:sp>
      <p:pic>
        <p:nvPicPr>
          <p:cNvPr id="236" name="Picture 235">
            <a:extLst>
              <a:ext uri="{FF2B5EF4-FFF2-40B4-BE49-F238E27FC236}">
                <a16:creationId xmlns:a16="http://schemas.microsoft.com/office/drawing/2014/main" id="{EDD08143-547C-8983-6A0D-9E428456C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6385" y="5090903"/>
            <a:ext cx="541576" cy="541576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7C688B19-2E57-7C7E-ED80-8E6EC2EF1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2492" y="1293120"/>
            <a:ext cx="652945" cy="652945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19C388C-9FA9-1CDD-A04F-753CD8FC4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412" y="1666112"/>
            <a:ext cx="816341" cy="41960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D54852B7-D72F-7403-6F1B-203B842FA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25" y="5090903"/>
            <a:ext cx="541576" cy="54157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51B4DA2-C12B-B9BC-615C-A89342BF2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58" y="1293120"/>
            <a:ext cx="652945" cy="652945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6F2AF23-D3A2-5C20-507E-4CD725FB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/>
                <a:ea typeface="Google Sans"/>
                <a:cs typeface="Google Sans"/>
                <a:sym typeface="Google Sans"/>
              </a:rPr>
              <a:t>Moving SAP Data with ODP</a:t>
            </a:r>
            <a:endParaRPr lang="en-US" sz="3200" dirty="0">
              <a:solidFill>
                <a:srgbClr val="FF5406"/>
              </a:solidFill>
              <a:latin typeface="Proxima Nova Extrabold"/>
            </a:endParaRPr>
          </a:p>
        </p:txBody>
      </p:sp>
      <p:sp>
        <p:nvSpPr>
          <p:cNvPr id="93" name="Freeform 6">
            <a:extLst>
              <a:ext uri="{FF2B5EF4-FFF2-40B4-BE49-F238E27FC236}">
                <a16:creationId xmlns:a16="http://schemas.microsoft.com/office/drawing/2014/main" id="{CD24E965-92C7-AA64-D8F2-11D10C192234}"/>
              </a:ext>
            </a:extLst>
          </p:cNvPr>
          <p:cNvSpPr>
            <a:spLocks/>
          </p:cNvSpPr>
          <p:nvPr/>
        </p:nvSpPr>
        <p:spPr bwMode="auto">
          <a:xfrm>
            <a:off x="9261971" y="1477485"/>
            <a:ext cx="1610411" cy="4259351"/>
          </a:xfrm>
          <a:custGeom>
            <a:avLst/>
            <a:gdLst>
              <a:gd name="T0" fmla="*/ 318 w 376"/>
              <a:gd name="T1" fmla="*/ 1280 h 1280"/>
              <a:gd name="T2" fmla="*/ 58 w 376"/>
              <a:gd name="T3" fmla="*/ 1280 h 1280"/>
              <a:gd name="T4" fmla="*/ 0 w 376"/>
              <a:gd name="T5" fmla="*/ 1222 h 1280"/>
              <a:gd name="T6" fmla="*/ 0 w 376"/>
              <a:gd name="T7" fmla="*/ 58 h 1280"/>
              <a:gd name="T8" fmla="*/ 58 w 376"/>
              <a:gd name="T9" fmla="*/ 0 h 1280"/>
              <a:gd name="T10" fmla="*/ 318 w 376"/>
              <a:gd name="T11" fmla="*/ 0 h 1280"/>
              <a:gd name="T12" fmla="*/ 376 w 376"/>
              <a:gd name="T13" fmla="*/ 58 h 1280"/>
              <a:gd name="T14" fmla="*/ 376 w 376"/>
              <a:gd name="T15" fmla="*/ 1222 h 1280"/>
              <a:gd name="T16" fmla="*/ 318 w 376"/>
              <a:gd name="T17" fmla="*/ 1280 h 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6" h="1280">
                <a:moveTo>
                  <a:pt x="318" y="1280"/>
                </a:moveTo>
                <a:cubicBezTo>
                  <a:pt x="58" y="1280"/>
                  <a:pt x="58" y="1280"/>
                  <a:pt x="58" y="1280"/>
                </a:cubicBezTo>
                <a:cubicBezTo>
                  <a:pt x="26" y="1280"/>
                  <a:pt x="0" y="1254"/>
                  <a:pt x="0" y="122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26"/>
                  <a:pt x="26" y="0"/>
                  <a:pt x="58" y="0"/>
                </a:cubicBezTo>
                <a:cubicBezTo>
                  <a:pt x="318" y="0"/>
                  <a:pt x="318" y="0"/>
                  <a:pt x="318" y="0"/>
                </a:cubicBezTo>
                <a:cubicBezTo>
                  <a:pt x="350" y="0"/>
                  <a:pt x="376" y="26"/>
                  <a:pt x="376" y="58"/>
                </a:cubicBezTo>
                <a:cubicBezTo>
                  <a:pt x="376" y="1222"/>
                  <a:pt x="376" y="1222"/>
                  <a:pt x="376" y="1222"/>
                </a:cubicBezTo>
                <a:cubicBezTo>
                  <a:pt x="376" y="1254"/>
                  <a:pt x="350" y="1280"/>
                  <a:pt x="318" y="1280"/>
                </a:cubicBezTo>
                <a:close/>
              </a:path>
            </a:pathLst>
          </a:custGeom>
          <a:solidFill>
            <a:srgbClr val="00658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734">
              <a:defRPr/>
            </a:pPr>
            <a:endParaRPr lang="en-GB" sz="1351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A2A847-9462-D7F7-D1AB-4AE63203193C}"/>
              </a:ext>
            </a:extLst>
          </p:cNvPr>
          <p:cNvSpPr txBox="1"/>
          <p:nvPr/>
        </p:nvSpPr>
        <p:spPr>
          <a:xfrm>
            <a:off x="5341344" y="5520370"/>
            <a:ext cx="2592637" cy="327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GB">
                <a:solidFill>
                  <a:srgbClr val="1A345F"/>
                </a:solidFill>
                <a:latin typeface="Calibri"/>
                <a:ea typeface="ＭＳ Ｐゴシック"/>
              </a:rPr>
              <a:t>Scheduling </a:t>
            </a:r>
            <a:r>
              <a:rPr lang="en-GB" sz="1467">
                <a:solidFill>
                  <a:srgbClr val="1A345F"/>
                </a:solidFill>
                <a:latin typeface="Calibri"/>
                <a:ea typeface="ＭＳ Ｐゴシック"/>
              </a:rPr>
              <a:t>(API)</a:t>
            </a:r>
            <a:endParaRPr lang="en-US" sz="1467">
              <a:solidFill>
                <a:srgbClr val="1A345F"/>
              </a:solidFill>
              <a:latin typeface="Calibri"/>
              <a:ea typeface="ＭＳ Ｐゴシック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5FDEFF-BED8-8DAB-8B1B-8764FBEF8500}"/>
              </a:ext>
            </a:extLst>
          </p:cNvPr>
          <p:cNvGrpSpPr/>
          <p:nvPr/>
        </p:nvGrpSpPr>
        <p:grpSpPr>
          <a:xfrm>
            <a:off x="4672095" y="5380649"/>
            <a:ext cx="445816" cy="503660"/>
            <a:chOff x="5110234" y="4093460"/>
            <a:chExt cx="232498" cy="262664"/>
          </a:xfrm>
        </p:grpSpPr>
        <p:pic>
          <p:nvPicPr>
            <p:cNvPr id="13" name="Picture 12" descr="A picture containing text, clock&#10;&#10;Description automatically generated">
              <a:extLst>
                <a:ext uri="{FF2B5EF4-FFF2-40B4-BE49-F238E27FC236}">
                  <a16:creationId xmlns:a16="http://schemas.microsoft.com/office/drawing/2014/main" id="{4DC8F503-ADFD-2DA8-5D21-A14AB1CC2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37240" y="4150632"/>
              <a:ext cx="205492" cy="205492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30328BA-EC76-6541-CB1A-C6417DD1F14F}"/>
                </a:ext>
              </a:extLst>
            </p:cNvPr>
            <p:cNvSpPr/>
            <p:nvPr/>
          </p:nvSpPr>
          <p:spPr>
            <a:xfrm>
              <a:off x="5112533" y="4098129"/>
              <a:ext cx="118587" cy="11858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7A36C9B1-D431-BB32-1EB7-C8B515AC0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10234" y="4093460"/>
              <a:ext cx="123256" cy="123256"/>
            </a:xfrm>
            <a:prstGeom prst="rect">
              <a:avLst/>
            </a:prstGeom>
          </p:spPr>
        </p:pic>
      </p:grp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410D763E-9FE9-AC75-9064-465F96190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5475" y="4230477"/>
            <a:ext cx="1207199" cy="561184"/>
          </a:xfrm>
          <a:prstGeom prst="rect">
            <a:avLst/>
          </a:prstGeom>
        </p:spPr>
      </p:pic>
      <p:pic>
        <p:nvPicPr>
          <p:cNvPr id="110" name="AWS logo">
            <a:extLst>
              <a:ext uri="{FF2B5EF4-FFF2-40B4-BE49-F238E27FC236}">
                <a16:creationId xmlns:a16="http://schemas.microsoft.com/office/drawing/2014/main" id="{20A76C7A-326C-794B-2FB7-0EE66D9A1C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192" y="1747739"/>
            <a:ext cx="469691" cy="28080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6D52EEA-FEC9-5B8E-9047-88A640E71DA0}"/>
              </a:ext>
            </a:extLst>
          </p:cNvPr>
          <p:cNvGrpSpPr/>
          <p:nvPr/>
        </p:nvGrpSpPr>
        <p:grpSpPr>
          <a:xfrm>
            <a:off x="9632089" y="2152401"/>
            <a:ext cx="831896" cy="242736"/>
            <a:chOff x="4884649" y="1132287"/>
            <a:chExt cx="772910" cy="225525"/>
          </a:xfrm>
        </p:grpSpPr>
        <p:sp>
          <p:nvSpPr>
            <p:cNvPr id="111" name="Freeform 5">
              <a:extLst>
                <a:ext uri="{FF2B5EF4-FFF2-40B4-BE49-F238E27FC236}">
                  <a16:creationId xmlns:a16="http://schemas.microsoft.com/office/drawing/2014/main" id="{53AECEA5-8F59-EE66-9B5E-9DE87F8CE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6339" y="1166639"/>
              <a:ext cx="215818" cy="191173"/>
            </a:xfrm>
            <a:custGeom>
              <a:avLst/>
              <a:gdLst>
                <a:gd name="T0" fmla="*/ 143 w 289"/>
                <a:gd name="T1" fmla="*/ 0 h 256"/>
                <a:gd name="T2" fmla="*/ 86 w 289"/>
                <a:gd name="T3" fmla="*/ 115 h 256"/>
                <a:gd name="T4" fmla="*/ 186 w 289"/>
                <a:gd name="T5" fmla="*/ 231 h 256"/>
                <a:gd name="T6" fmla="*/ 0 w 289"/>
                <a:gd name="T7" fmla="*/ 253 h 256"/>
                <a:gd name="T8" fmla="*/ 289 w 289"/>
                <a:gd name="T9" fmla="*/ 256 h 256"/>
                <a:gd name="T10" fmla="*/ 143 w 289"/>
                <a:gd name="T11" fmla="*/ 0 h 256"/>
                <a:gd name="T12" fmla="*/ 143 w 289"/>
                <a:gd name="T1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9" h="256">
                  <a:moveTo>
                    <a:pt x="143" y="0"/>
                  </a:moveTo>
                  <a:lnTo>
                    <a:pt x="86" y="115"/>
                  </a:lnTo>
                  <a:lnTo>
                    <a:pt x="186" y="231"/>
                  </a:lnTo>
                  <a:lnTo>
                    <a:pt x="0" y="253"/>
                  </a:lnTo>
                  <a:lnTo>
                    <a:pt x="289" y="256"/>
                  </a:lnTo>
                  <a:lnTo>
                    <a:pt x="143" y="0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>
                <a:defRPr/>
              </a:pPr>
              <a:endParaRPr lang="en-GB">
                <a:solidFill>
                  <a:srgbClr val="5A5A5A"/>
                </a:solidFill>
                <a:latin typeface="Open Sans"/>
              </a:endParaRPr>
            </a:p>
          </p:txBody>
        </p:sp>
        <p:sp>
          <p:nvSpPr>
            <p:cNvPr id="112" name="Freeform 6">
              <a:extLst>
                <a:ext uri="{FF2B5EF4-FFF2-40B4-BE49-F238E27FC236}">
                  <a16:creationId xmlns:a16="http://schemas.microsoft.com/office/drawing/2014/main" id="{1A1EFE3B-55B5-3954-BDE8-2C15F580C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649" y="1132287"/>
              <a:ext cx="169517" cy="205362"/>
            </a:xfrm>
            <a:custGeom>
              <a:avLst/>
              <a:gdLst>
                <a:gd name="T0" fmla="*/ 227 w 227"/>
                <a:gd name="T1" fmla="*/ 0 h 275"/>
                <a:gd name="T2" fmla="*/ 97 w 227"/>
                <a:gd name="T3" fmla="*/ 110 h 275"/>
                <a:gd name="T4" fmla="*/ 0 w 227"/>
                <a:gd name="T5" fmla="*/ 275 h 275"/>
                <a:gd name="T6" fmla="*/ 83 w 227"/>
                <a:gd name="T7" fmla="*/ 266 h 275"/>
                <a:gd name="T8" fmla="*/ 227 w 227"/>
                <a:gd name="T9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7" h="275">
                  <a:moveTo>
                    <a:pt x="227" y="0"/>
                  </a:moveTo>
                  <a:lnTo>
                    <a:pt x="97" y="110"/>
                  </a:lnTo>
                  <a:lnTo>
                    <a:pt x="0" y="275"/>
                  </a:lnTo>
                  <a:lnTo>
                    <a:pt x="83" y="266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>
                <a:defRPr/>
              </a:pPr>
              <a:endParaRPr lang="en-GB">
                <a:solidFill>
                  <a:srgbClr val="5A5A5A"/>
                </a:solidFill>
                <a:latin typeface="Open Sans"/>
              </a:endParaRPr>
            </a:p>
          </p:txBody>
        </p:sp>
        <p:sp>
          <p:nvSpPr>
            <p:cNvPr id="113" name="Freeform 7">
              <a:extLst>
                <a:ext uri="{FF2B5EF4-FFF2-40B4-BE49-F238E27FC236}">
                  <a16:creationId xmlns:a16="http://schemas.microsoft.com/office/drawing/2014/main" id="{C3C8C8AD-9C9A-9683-82BA-2B6AC56B17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06508" y="1218913"/>
              <a:ext cx="451051" cy="117243"/>
            </a:xfrm>
            <a:custGeom>
              <a:avLst/>
              <a:gdLst>
                <a:gd name="T0" fmla="*/ 0 w 1432"/>
                <a:gd name="T1" fmla="*/ 364 h 370"/>
                <a:gd name="T2" fmla="*/ 89 w 1432"/>
                <a:gd name="T3" fmla="*/ 262 h 370"/>
                <a:gd name="T4" fmla="*/ 294 w 1432"/>
                <a:gd name="T5" fmla="*/ 364 h 370"/>
                <a:gd name="T6" fmla="*/ 195 w 1432"/>
                <a:gd name="T7" fmla="*/ 0 h 370"/>
                <a:gd name="T8" fmla="*/ 171 w 1432"/>
                <a:gd name="T9" fmla="*/ 44 h 370"/>
                <a:gd name="T10" fmla="*/ 178 w 1432"/>
                <a:gd name="T11" fmla="*/ 69 h 370"/>
                <a:gd name="T12" fmla="*/ 104 w 1432"/>
                <a:gd name="T13" fmla="*/ 224 h 370"/>
                <a:gd name="T14" fmla="*/ 171 w 1432"/>
                <a:gd name="T15" fmla="*/ 44 h 370"/>
                <a:gd name="T16" fmla="*/ 1227 w 1432"/>
                <a:gd name="T17" fmla="*/ 137 h 370"/>
                <a:gd name="T18" fmla="*/ 1224 w 1432"/>
                <a:gd name="T19" fmla="*/ 335 h 370"/>
                <a:gd name="T20" fmla="*/ 1413 w 1432"/>
                <a:gd name="T21" fmla="*/ 345 h 370"/>
                <a:gd name="T22" fmla="*/ 1327 w 1432"/>
                <a:gd name="T23" fmla="*/ 335 h 370"/>
                <a:gd name="T24" fmla="*/ 1237 w 1432"/>
                <a:gd name="T25" fmla="*/ 245 h 370"/>
                <a:gd name="T26" fmla="*/ 1432 w 1432"/>
                <a:gd name="T27" fmla="*/ 223 h 370"/>
                <a:gd name="T28" fmla="*/ 1318 w 1432"/>
                <a:gd name="T29" fmla="*/ 98 h 370"/>
                <a:gd name="T30" fmla="*/ 1077 w 1432"/>
                <a:gd name="T31" fmla="*/ 115 h 370"/>
                <a:gd name="T32" fmla="*/ 1047 w 1432"/>
                <a:gd name="T33" fmla="*/ 158 h 370"/>
                <a:gd name="T34" fmla="*/ 1003 w 1432"/>
                <a:gd name="T35" fmla="*/ 104 h 370"/>
                <a:gd name="T36" fmla="*/ 1047 w 1432"/>
                <a:gd name="T37" fmla="*/ 364 h 370"/>
                <a:gd name="T38" fmla="*/ 1066 w 1432"/>
                <a:gd name="T39" fmla="*/ 163 h 370"/>
                <a:gd name="T40" fmla="*/ 1147 w 1432"/>
                <a:gd name="T41" fmla="*/ 146 h 370"/>
                <a:gd name="T42" fmla="*/ 1121 w 1432"/>
                <a:gd name="T43" fmla="*/ 100 h 370"/>
                <a:gd name="T44" fmla="*/ 389 w 1432"/>
                <a:gd name="T45" fmla="*/ 140 h 370"/>
                <a:gd name="T46" fmla="*/ 374 w 1432"/>
                <a:gd name="T47" fmla="*/ 351 h 370"/>
                <a:gd name="T48" fmla="*/ 601 w 1432"/>
                <a:gd name="T49" fmla="*/ 364 h 370"/>
                <a:gd name="T50" fmla="*/ 439 w 1432"/>
                <a:gd name="T51" fmla="*/ 329 h 370"/>
                <a:gd name="T52" fmla="*/ 603 w 1432"/>
                <a:gd name="T53" fmla="*/ 104 h 370"/>
                <a:gd name="T54" fmla="*/ 669 w 1432"/>
                <a:gd name="T55" fmla="*/ 104 h 370"/>
                <a:gd name="T56" fmla="*/ 768 w 1432"/>
                <a:gd name="T57" fmla="*/ 370 h 370"/>
                <a:gd name="T58" fmla="*/ 854 w 1432"/>
                <a:gd name="T59" fmla="*/ 323 h 370"/>
                <a:gd name="T60" fmla="*/ 899 w 1432"/>
                <a:gd name="T61" fmla="*/ 364 h 370"/>
                <a:gd name="T62" fmla="*/ 854 w 1432"/>
                <a:gd name="T63" fmla="*/ 104 h 370"/>
                <a:gd name="T64" fmla="*/ 833 w 1432"/>
                <a:gd name="T65" fmla="*/ 313 h 370"/>
                <a:gd name="T66" fmla="*/ 713 w 1432"/>
                <a:gd name="T67" fmla="*/ 253 h 370"/>
                <a:gd name="T68" fmla="*/ 669 w 1432"/>
                <a:gd name="T69" fmla="*/ 104 h 370"/>
                <a:gd name="T70" fmla="*/ 1368 w 1432"/>
                <a:gd name="T71" fmla="*/ 153 h 370"/>
                <a:gd name="T72" fmla="*/ 1237 w 1432"/>
                <a:gd name="T73" fmla="*/ 209 h 370"/>
                <a:gd name="T74" fmla="*/ 1318 w 1432"/>
                <a:gd name="T75" fmla="*/ 13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32" h="370">
                  <a:moveTo>
                    <a:pt x="149" y="0"/>
                  </a:moveTo>
                  <a:cubicBezTo>
                    <a:pt x="0" y="364"/>
                    <a:pt x="0" y="364"/>
                    <a:pt x="0" y="364"/>
                  </a:cubicBezTo>
                  <a:cubicBezTo>
                    <a:pt x="51" y="364"/>
                    <a:pt x="51" y="364"/>
                    <a:pt x="51" y="364"/>
                  </a:cubicBezTo>
                  <a:cubicBezTo>
                    <a:pt x="89" y="262"/>
                    <a:pt x="89" y="262"/>
                    <a:pt x="89" y="262"/>
                  </a:cubicBezTo>
                  <a:cubicBezTo>
                    <a:pt x="253" y="262"/>
                    <a:pt x="253" y="262"/>
                    <a:pt x="253" y="262"/>
                  </a:cubicBezTo>
                  <a:cubicBezTo>
                    <a:pt x="294" y="364"/>
                    <a:pt x="294" y="364"/>
                    <a:pt x="294" y="364"/>
                  </a:cubicBezTo>
                  <a:cubicBezTo>
                    <a:pt x="344" y="364"/>
                    <a:pt x="344" y="364"/>
                    <a:pt x="344" y="364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49" y="0"/>
                    <a:pt x="149" y="0"/>
                    <a:pt x="149" y="0"/>
                  </a:cubicBezTo>
                  <a:close/>
                  <a:moveTo>
                    <a:pt x="171" y="44"/>
                  </a:moveTo>
                  <a:cubicBezTo>
                    <a:pt x="172" y="44"/>
                    <a:pt x="172" y="44"/>
                    <a:pt x="172" y="44"/>
                  </a:cubicBezTo>
                  <a:cubicBezTo>
                    <a:pt x="174" y="56"/>
                    <a:pt x="176" y="64"/>
                    <a:pt x="178" y="69"/>
                  </a:cubicBezTo>
                  <a:cubicBezTo>
                    <a:pt x="238" y="224"/>
                    <a:pt x="238" y="224"/>
                    <a:pt x="238" y="224"/>
                  </a:cubicBezTo>
                  <a:cubicBezTo>
                    <a:pt x="104" y="224"/>
                    <a:pt x="104" y="224"/>
                    <a:pt x="104" y="224"/>
                  </a:cubicBezTo>
                  <a:cubicBezTo>
                    <a:pt x="164" y="69"/>
                    <a:pt x="164" y="69"/>
                    <a:pt x="164" y="69"/>
                  </a:cubicBezTo>
                  <a:cubicBezTo>
                    <a:pt x="167" y="63"/>
                    <a:pt x="169" y="55"/>
                    <a:pt x="171" y="44"/>
                  </a:cubicBezTo>
                  <a:close/>
                  <a:moveTo>
                    <a:pt x="1318" y="98"/>
                  </a:moveTo>
                  <a:cubicBezTo>
                    <a:pt x="1282" y="98"/>
                    <a:pt x="1252" y="111"/>
                    <a:pt x="1227" y="137"/>
                  </a:cubicBezTo>
                  <a:cubicBezTo>
                    <a:pt x="1203" y="162"/>
                    <a:pt x="1191" y="195"/>
                    <a:pt x="1191" y="235"/>
                  </a:cubicBezTo>
                  <a:cubicBezTo>
                    <a:pt x="1191" y="278"/>
                    <a:pt x="1202" y="311"/>
                    <a:pt x="1224" y="335"/>
                  </a:cubicBezTo>
                  <a:cubicBezTo>
                    <a:pt x="1247" y="359"/>
                    <a:pt x="1277" y="370"/>
                    <a:pt x="1317" y="370"/>
                  </a:cubicBezTo>
                  <a:cubicBezTo>
                    <a:pt x="1356" y="370"/>
                    <a:pt x="1389" y="362"/>
                    <a:pt x="1413" y="345"/>
                  </a:cubicBezTo>
                  <a:cubicBezTo>
                    <a:pt x="1413" y="306"/>
                    <a:pt x="1413" y="306"/>
                    <a:pt x="1413" y="306"/>
                  </a:cubicBezTo>
                  <a:cubicBezTo>
                    <a:pt x="1387" y="326"/>
                    <a:pt x="1358" y="335"/>
                    <a:pt x="1327" y="335"/>
                  </a:cubicBezTo>
                  <a:cubicBezTo>
                    <a:pt x="1299" y="335"/>
                    <a:pt x="1278" y="327"/>
                    <a:pt x="1262" y="312"/>
                  </a:cubicBezTo>
                  <a:cubicBezTo>
                    <a:pt x="1246" y="296"/>
                    <a:pt x="1238" y="274"/>
                    <a:pt x="1237" y="245"/>
                  </a:cubicBezTo>
                  <a:cubicBezTo>
                    <a:pt x="1432" y="245"/>
                    <a:pt x="1432" y="245"/>
                    <a:pt x="1432" y="245"/>
                  </a:cubicBezTo>
                  <a:cubicBezTo>
                    <a:pt x="1432" y="223"/>
                    <a:pt x="1432" y="223"/>
                    <a:pt x="1432" y="223"/>
                  </a:cubicBezTo>
                  <a:cubicBezTo>
                    <a:pt x="1432" y="184"/>
                    <a:pt x="1422" y="153"/>
                    <a:pt x="1402" y="131"/>
                  </a:cubicBezTo>
                  <a:cubicBezTo>
                    <a:pt x="1383" y="109"/>
                    <a:pt x="1355" y="98"/>
                    <a:pt x="1318" y="98"/>
                  </a:cubicBezTo>
                  <a:close/>
                  <a:moveTo>
                    <a:pt x="1121" y="100"/>
                  </a:moveTo>
                  <a:cubicBezTo>
                    <a:pt x="1105" y="100"/>
                    <a:pt x="1090" y="105"/>
                    <a:pt x="1077" y="115"/>
                  </a:cubicBezTo>
                  <a:cubicBezTo>
                    <a:pt x="1064" y="125"/>
                    <a:pt x="1055" y="140"/>
                    <a:pt x="1048" y="158"/>
                  </a:cubicBezTo>
                  <a:cubicBezTo>
                    <a:pt x="1047" y="158"/>
                    <a:pt x="1047" y="158"/>
                    <a:pt x="1047" y="158"/>
                  </a:cubicBezTo>
                  <a:cubicBezTo>
                    <a:pt x="1047" y="104"/>
                    <a:pt x="1047" y="104"/>
                    <a:pt x="1047" y="104"/>
                  </a:cubicBezTo>
                  <a:cubicBezTo>
                    <a:pt x="1003" y="104"/>
                    <a:pt x="1003" y="104"/>
                    <a:pt x="1003" y="104"/>
                  </a:cubicBezTo>
                  <a:cubicBezTo>
                    <a:pt x="1003" y="364"/>
                    <a:pt x="1003" y="364"/>
                    <a:pt x="1003" y="364"/>
                  </a:cubicBezTo>
                  <a:cubicBezTo>
                    <a:pt x="1047" y="364"/>
                    <a:pt x="1047" y="364"/>
                    <a:pt x="1047" y="364"/>
                  </a:cubicBezTo>
                  <a:cubicBezTo>
                    <a:pt x="1047" y="232"/>
                    <a:pt x="1047" y="232"/>
                    <a:pt x="1047" y="232"/>
                  </a:cubicBezTo>
                  <a:cubicBezTo>
                    <a:pt x="1047" y="203"/>
                    <a:pt x="1054" y="180"/>
                    <a:pt x="1066" y="163"/>
                  </a:cubicBezTo>
                  <a:cubicBezTo>
                    <a:pt x="1079" y="146"/>
                    <a:pt x="1095" y="138"/>
                    <a:pt x="1114" y="138"/>
                  </a:cubicBezTo>
                  <a:cubicBezTo>
                    <a:pt x="1128" y="138"/>
                    <a:pt x="1139" y="141"/>
                    <a:pt x="1147" y="146"/>
                  </a:cubicBezTo>
                  <a:cubicBezTo>
                    <a:pt x="1147" y="103"/>
                    <a:pt x="1147" y="103"/>
                    <a:pt x="1147" y="103"/>
                  </a:cubicBezTo>
                  <a:cubicBezTo>
                    <a:pt x="1141" y="101"/>
                    <a:pt x="1132" y="100"/>
                    <a:pt x="1121" y="100"/>
                  </a:cubicBezTo>
                  <a:close/>
                  <a:moveTo>
                    <a:pt x="389" y="104"/>
                  </a:moveTo>
                  <a:cubicBezTo>
                    <a:pt x="389" y="140"/>
                    <a:pt x="389" y="140"/>
                    <a:pt x="389" y="140"/>
                  </a:cubicBezTo>
                  <a:cubicBezTo>
                    <a:pt x="538" y="140"/>
                    <a:pt x="538" y="140"/>
                    <a:pt x="538" y="140"/>
                  </a:cubicBezTo>
                  <a:cubicBezTo>
                    <a:pt x="374" y="351"/>
                    <a:pt x="374" y="351"/>
                    <a:pt x="374" y="351"/>
                  </a:cubicBezTo>
                  <a:cubicBezTo>
                    <a:pt x="374" y="364"/>
                    <a:pt x="374" y="364"/>
                    <a:pt x="374" y="364"/>
                  </a:cubicBezTo>
                  <a:cubicBezTo>
                    <a:pt x="601" y="364"/>
                    <a:pt x="601" y="364"/>
                    <a:pt x="601" y="364"/>
                  </a:cubicBezTo>
                  <a:cubicBezTo>
                    <a:pt x="601" y="329"/>
                    <a:pt x="601" y="329"/>
                    <a:pt x="601" y="329"/>
                  </a:cubicBezTo>
                  <a:cubicBezTo>
                    <a:pt x="439" y="329"/>
                    <a:pt x="439" y="329"/>
                    <a:pt x="439" y="329"/>
                  </a:cubicBezTo>
                  <a:cubicBezTo>
                    <a:pt x="603" y="116"/>
                    <a:pt x="603" y="116"/>
                    <a:pt x="603" y="116"/>
                  </a:cubicBezTo>
                  <a:cubicBezTo>
                    <a:pt x="603" y="104"/>
                    <a:pt x="603" y="104"/>
                    <a:pt x="603" y="104"/>
                  </a:cubicBezTo>
                  <a:cubicBezTo>
                    <a:pt x="389" y="104"/>
                    <a:pt x="389" y="104"/>
                    <a:pt x="389" y="104"/>
                  </a:cubicBezTo>
                  <a:close/>
                  <a:moveTo>
                    <a:pt x="669" y="104"/>
                  </a:moveTo>
                  <a:cubicBezTo>
                    <a:pt x="669" y="260"/>
                    <a:pt x="669" y="260"/>
                    <a:pt x="669" y="260"/>
                  </a:cubicBezTo>
                  <a:cubicBezTo>
                    <a:pt x="669" y="333"/>
                    <a:pt x="702" y="370"/>
                    <a:pt x="768" y="370"/>
                  </a:cubicBezTo>
                  <a:cubicBezTo>
                    <a:pt x="807" y="370"/>
                    <a:pt x="835" y="355"/>
                    <a:pt x="853" y="323"/>
                  </a:cubicBezTo>
                  <a:cubicBezTo>
                    <a:pt x="854" y="323"/>
                    <a:pt x="854" y="323"/>
                    <a:pt x="854" y="323"/>
                  </a:cubicBezTo>
                  <a:cubicBezTo>
                    <a:pt x="854" y="364"/>
                    <a:pt x="854" y="364"/>
                    <a:pt x="854" y="364"/>
                  </a:cubicBezTo>
                  <a:cubicBezTo>
                    <a:pt x="899" y="364"/>
                    <a:pt x="899" y="364"/>
                    <a:pt x="899" y="364"/>
                  </a:cubicBezTo>
                  <a:cubicBezTo>
                    <a:pt x="899" y="104"/>
                    <a:pt x="899" y="104"/>
                    <a:pt x="899" y="104"/>
                  </a:cubicBezTo>
                  <a:cubicBezTo>
                    <a:pt x="854" y="104"/>
                    <a:pt x="854" y="104"/>
                    <a:pt x="854" y="104"/>
                  </a:cubicBezTo>
                  <a:cubicBezTo>
                    <a:pt x="854" y="254"/>
                    <a:pt x="854" y="254"/>
                    <a:pt x="854" y="254"/>
                  </a:cubicBezTo>
                  <a:cubicBezTo>
                    <a:pt x="854" y="278"/>
                    <a:pt x="847" y="298"/>
                    <a:pt x="833" y="313"/>
                  </a:cubicBezTo>
                  <a:cubicBezTo>
                    <a:pt x="819" y="328"/>
                    <a:pt x="802" y="335"/>
                    <a:pt x="780" y="335"/>
                  </a:cubicBezTo>
                  <a:cubicBezTo>
                    <a:pt x="736" y="335"/>
                    <a:pt x="713" y="308"/>
                    <a:pt x="713" y="253"/>
                  </a:cubicBezTo>
                  <a:cubicBezTo>
                    <a:pt x="713" y="104"/>
                    <a:pt x="713" y="104"/>
                    <a:pt x="713" y="104"/>
                  </a:cubicBezTo>
                  <a:cubicBezTo>
                    <a:pt x="669" y="104"/>
                    <a:pt x="669" y="104"/>
                    <a:pt x="669" y="104"/>
                  </a:cubicBezTo>
                  <a:close/>
                  <a:moveTo>
                    <a:pt x="1318" y="133"/>
                  </a:moveTo>
                  <a:cubicBezTo>
                    <a:pt x="1339" y="133"/>
                    <a:pt x="1356" y="140"/>
                    <a:pt x="1368" y="153"/>
                  </a:cubicBezTo>
                  <a:cubicBezTo>
                    <a:pt x="1380" y="167"/>
                    <a:pt x="1386" y="185"/>
                    <a:pt x="1387" y="209"/>
                  </a:cubicBezTo>
                  <a:cubicBezTo>
                    <a:pt x="1237" y="209"/>
                    <a:pt x="1237" y="209"/>
                    <a:pt x="1237" y="209"/>
                  </a:cubicBezTo>
                  <a:cubicBezTo>
                    <a:pt x="1241" y="187"/>
                    <a:pt x="1250" y="168"/>
                    <a:pt x="1264" y="154"/>
                  </a:cubicBezTo>
                  <a:cubicBezTo>
                    <a:pt x="1279" y="140"/>
                    <a:pt x="1297" y="133"/>
                    <a:pt x="1318" y="1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32">
                <a:defRPr/>
              </a:pPr>
              <a:endParaRPr lang="en-GB">
                <a:solidFill>
                  <a:srgbClr val="5A5A5A"/>
                </a:solidFill>
                <a:latin typeface="Open San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7C8B8D-0A96-92E9-4410-8B216DE473AE}"/>
              </a:ext>
            </a:extLst>
          </p:cNvPr>
          <p:cNvGrpSpPr/>
          <p:nvPr/>
        </p:nvGrpSpPr>
        <p:grpSpPr>
          <a:xfrm>
            <a:off x="9427408" y="2586388"/>
            <a:ext cx="1284019" cy="543045"/>
            <a:chOff x="7062366" y="1595772"/>
            <a:chExt cx="963014" cy="407284"/>
          </a:xfrm>
        </p:grpSpPr>
        <p:pic>
          <p:nvPicPr>
            <p:cNvPr id="115" name="GCP Text" descr="Image result for google cloud platform white">
              <a:extLst>
                <a:ext uri="{FF2B5EF4-FFF2-40B4-BE49-F238E27FC236}">
                  <a16:creationId xmlns:a16="http://schemas.microsoft.com/office/drawing/2014/main" id="{BB4FFB19-A2B3-24E3-3683-6A5918434B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94"/>
            <a:stretch/>
          </p:blipFill>
          <p:spPr bwMode="auto">
            <a:xfrm>
              <a:off x="7062366" y="1867256"/>
              <a:ext cx="963014" cy="13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GCP Logo" descr="Image result for transparent google cloud platform logo">
              <a:extLst>
                <a:ext uri="{FF2B5EF4-FFF2-40B4-BE49-F238E27FC236}">
                  <a16:creationId xmlns:a16="http://schemas.microsoft.com/office/drawing/2014/main" id="{8FEBEF58-EB16-2682-8B0F-6034CD9DF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3328" y="1595772"/>
              <a:ext cx="257728" cy="257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292D98-D3D8-010C-CE21-76EE69295F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10046" y="3267100"/>
            <a:ext cx="1075985" cy="247353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1D85CBE-CD8E-97D2-3B4F-710935E02B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62022" y="3560905"/>
            <a:ext cx="772033" cy="60376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FEBAA2CC-6B40-7204-D277-8728CA1A179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62075" y="5011436"/>
            <a:ext cx="220317" cy="363525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177F7D63-864A-15C2-E3BC-2642DF0199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99748" y="4984931"/>
            <a:ext cx="416533" cy="41653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6357FA21-FB8E-BDFF-11E3-5C16C8640C5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42962" y="5022048"/>
            <a:ext cx="342301" cy="3423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B3DAC6-4664-ADDD-0819-91CC4149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FF5406"/>
                </a:solidFill>
                <a:latin typeface="Proxima Nova Extrabold"/>
              </a:rPr>
              <a:t>Qlik and SAP </a:t>
            </a:r>
            <a:endParaRPr lang="en-US" sz="3200" dirty="0">
              <a:solidFill>
                <a:srgbClr val="FF5406"/>
              </a:solidFill>
              <a:latin typeface="Proxima Nova Extrabold"/>
            </a:endParaRPr>
          </a:p>
        </p:txBody>
      </p:sp>
      <p:sp>
        <p:nvSpPr>
          <p:cNvPr id="5" name="Google Shape;9562;p748">
            <a:extLst>
              <a:ext uri="{FF2B5EF4-FFF2-40B4-BE49-F238E27FC236}">
                <a16:creationId xmlns:a16="http://schemas.microsoft.com/office/drawing/2014/main" id="{9E5410AD-8B95-E874-B015-52964AAFA510}"/>
              </a:ext>
            </a:extLst>
          </p:cNvPr>
          <p:cNvSpPr txBox="1"/>
          <p:nvPr/>
        </p:nvSpPr>
        <p:spPr>
          <a:xfrm>
            <a:off x="8135677" y="1992943"/>
            <a:ext cx="3522900" cy="2927700"/>
          </a:xfrm>
          <a:prstGeom prst="rect">
            <a:avLst/>
          </a:prstGeom>
          <a:solidFill>
            <a:srgbClr val="FFFFFF"/>
          </a:solidFill>
          <a:ln w="101600" cap="flat" cmpd="sng">
            <a:solidFill>
              <a:srgbClr val="00658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656000" rIns="288000" bIns="45700" anchor="t" anchorCtr="0">
            <a:normAutofit/>
          </a:bodyPr>
          <a:lstStyle/>
          <a:p>
            <a:pPr marL="361942" algn="ctr">
              <a:lnSpc>
                <a:spcPct val="90000"/>
              </a:lnSpc>
            </a:pPr>
            <a:r>
              <a:rPr lang="en-US" sz="2200">
                <a:latin typeface="Open Sans Light"/>
                <a:ea typeface="Open Sans Light"/>
                <a:cs typeface="Open Sans Light"/>
                <a:sym typeface="Open Sans Light"/>
              </a:rPr>
              <a:t>Pre templated PS approach to accelerate customer’s time to value </a:t>
            </a:r>
            <a:endParaRPr sz="2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6" name="Google Shape;9563;p748">
            <a:extLst>
              <a:ext uri="{FF2B5EF4-FFF2-40B4-BE49-F238E27FC236}">
                <a16:creationId xmlns:a16="http://schemas.microsoft.com/office/drawing/2014/main" id="{2947E8A2-E69C-6652-0EA1-55E63BB555DF}"/>
              </a:ext>
            </a:extLst>
          </p:cNvPr>
          <p:cNvSpPr txBox="1"/>
          <p:nvPr/>
        </p:nvSpPr>
        <p:spPr>
          <a:xfrm>
            <a:off x="493913" y="1998689"/>
            <a:ext cx="3522900" cy="2927700"/>
          </a:xfrm>
          <a:prstGeom prst="rect">
            <a:avLst/>
          </a:prstGeom>
          <a:solidFill>
            <a:srgbClr val="FFFFFF"/>
          </a:solidFill>
          <a:ln w="101600" cap="flat" cmpd="sng">
            <a:solidFill>
              <a:srgbClr val="00658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656000" rIns="288000" bIns="45700" anchor="t" anchorCtr="0">
            <a:normAutofit/>
          </a:bodyPr>
          <a:lstStyle/>
          <a:p>
            <a:pPr marL="361942" algn="ctr">
              <a:lnSpc>
                <a:spcPct val="90000"/>
              </a:lnSpc>
            </a:pPr>
            <a:r>
              <a:rPr lang="en-US" sz="2200">
                <a:latin typeface="Open Sans Light"/>
                <a:ea typeface="Open Sans Light"/>
                <a:cs typeface="Open Sans Light"/>
                <a:sym typeface="Open Sans Light"/>
              </a:rPr>
              <a:t>Automated, universal and real-time data integration</a:t>
            </a:r>
            <a:endParaRPr sz="2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7" name="Google Shape;9564;p748">
            <a:extLst>
              <a:ext uri="{FF2B5EF4-FFF2-40B4-BE49-F238E27FC236}">
                <a16:creationId xmlns:a16="http://schemas.microsoft.com/office/drawing/2014/main" id="{14184EA3-5DEB-50E9-2D50-19B5175AD28E}"/>
              </a:ext>
            </a:extLst>
          </p:cNvPr>
          <p:cNvSpPr txBox="1"/>
          <p:nvPr/>
        </p:nvSpPr>
        <p:spPr>
          <a:xfrm>
            <a:off x="4336570" y="1998689"/>
            <a:ext cx="3522900" cy="2927700"/>
          </a:xfrm>
          <a:prstGeom prst="rect">
            <a:avLst/>
          </a:prstGeom>
          <a:solidFill>
            <a:srgbClr val="FFFFFF"/>
          </a:solidFill>
          <a:ln w="101600" cap="flat" cmpd="sng">
            <a:solidFill>
              <a:srgbClr val="00658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656000" rIns="288000" bIns="45700" anchor="t" anchorCtr="0">
            <a:normAutofit/>
          </a:bodyPr>
          <a:lstStyle/>
          <a:p>
            <a:pPr marL="361942" algn="ctr">
              <a:lnSpc>
                <a:spcPct val="90000"/>
              </a:lnSpc>
            </a:pPr>
            <a:r>
              <a:rPr lang="en-US" sz="2200">
                <a:latin typeface="Open Sans Light"/>
                <a:ea typeface="Open Sans Light"/>
                <a:cs typeface="Open Sans Light"/>
                <a:sym typeface="Open Sans Light"/>
              </a:rPr>
              <a:t>Data Warehouse and Data Lake automation for Analytics Ready Data.</a:t>
            </a:r>
            <a:endParaRPr sz="2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174621">
              <a:lnSpc>
                <a:spcPct val="90000"/>
              </a:lnSpc>
              <a:spcBef>
                <a:spcPts val="1000"/>
              </a:spcBef>
            </a:pPr>
            <a:endParaRPr sz="22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8" name="Google Shape;9565;p748">
            <a:extLst>
              <a:ext uri="{FF2B5EF4-FFF2-40B4-BE49-F238E27FC236}">
                <a16:creationId xmlns:a16="http://schemas.microsoft.com/office/drawing/2014/main" id="{BEC566FC-CFF1-ED78-602C-CAB4DA710841}"/>
              </a:ext>
            </a:extLst>
          </p:cNvPr>
          <p:cNvSpPr txBox="1"/>
          <p:nvPr/>
        </p:nvSpPr>
        <p:spPr>
          <a:xfrm>
            <a:off x="8146567" y="1974927"/>
            <a:ext cx="3512100" cy="1448700"/>
          </a:xfrm>
          <a:prstGeom prst="rect">
            <a:avLst/>
          </a:prstGeom>
          <a:solidFill>
            <a:srgbClr val="006580"/>
          </a:solidFill>
          <a:ln>
            <a:noFill/>
          </a:ln>
        </p:spPr>
        <p:txBody>
          <a:bodyPr spcFirstLastPara="1" wrap="square" lIns="0" tIns="0" rIns="0" bIns="10800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QLIK SAP ACCELERATORS</a:t>
            </a:r>
            <a:endParaRPr sz="2200">
              <a:solidFill>
                <a:srgbClr val="022852"/>
              </a:solidFill>
            </a:endParaRPr>
          </a:p>
        </p:txBody>
      </p:sp>
      <p:sp>
        <p:nvSpPr>
          <p:cNvPr id="11" name="Google Shape;9566;p748">
            <a:extLst>
              <a:ext uri="{FF2B5EF4-FFF2-40B4-BE49-F238E27FC236}">
                <a16:creationId xmlns:a16="http://schemas.microsoft.com/office/drawing/2014/main" id="{D9A26502-54A0-7252-7344-9568520EEE78}"/>
              </a:ext>
            </a:extLst>
          </p:cNvPr>
          <p:cNvSpPr txBox="1"/>
          <p:nvPr/>
        </p:nvSpPr>
        <p:spPr>
          <a:xfrm>
            <a:off x="493911" y="1974927"/>
            <a:ext cx="3512100" cy="1454400"/>
          </a:xfrm>
          <a:prstGeom prst="rect">
            <a:avLst/>
          </a:prstGeom>
          <a:solidFill>
            <a:srgbClr val="006580"/>
          </a:solidFill>
          <a:ln w="9525" cap="flat" cmpd="sng">
            <a:solidFill>
              <a:srgbClr val="00658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10800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QLIK REPLICATE</a:t>
            </a:r>
            <a:endParaRPr sz="2200">
              <a:solidFill>
                <a:srgbClr val="022852"/>
              </a:solidFill>
            </a:endParaRPr>
          </a:p>
        </p:txBody>
      </p:sp>
      <p:sp>
        <p:nvSpPr>
          <p:cNvPr id="12" name="Google Shape;9567;p748">
            <a:extLst>
              <a:ext uri="{FF2B5EF4-FFF2-40B4-BE49-F238E27FC236}">
                <a16:creationId xmlns:a16="http://schemas.microsoft.com/office/drawing/2014/main" id="{60CDACFE-4E79-87D9-0DC1-5F4FFEDC7D39}"/>
              </a:ext>
            </a:extLst>
          </p:cNvPr>
          <p:cNvSpPr txBox="1"/>
          <p:nvPr/>
        </p:nvSpPr>
        <p:spPr>
          <a:xfrm>
            <a:off x="4347459" y="1974927"/>
            <a:ext cx="3512100" cy="1454400"/>
          </a:xfrm>
          <a:prstGeom prst="rect">
            <a:avLst/>
          </a:prstGeom>
          <a:solidFill>
            <a:srgbClr val="006580"/>
          </a:solidFill>
          <a:ln>
            <a:noFill/>
          </a:ln>
        </p:spPr>
        <p:txBody>
          <a:bodyPr spcFirstLastPara="1" wrap="square" lIns="0" tIns="0" rIns="0" bIns="108000" anchor="b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QLIK COMPOSE</a:t>
            </a:r>
            <a:endParaRPr sz="2200">
              <a:solidFill>
                <a:srgbClr val="022852"/>
              </a:solidFill>
            </a:endParaRPr>
          </a:p>
        </p:txBody>
      </p:sp>
      <p:pic>
        <p:nvPicPr>
          <p:cNvPr id="13" name="Google Shape;9568;p748">
            <a:extLst>
              <a:ext uri="{FF2B5EF4-FFF2-40B4-BE49-F238E27FC236}">
                <a16:creationId xmlns:a16="http://schemas.microsoft.com/office/drawing/2014/main" id="{52B71740-5F39-3A27-870C-537682EC6B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0989" y="2049642"/>
            <a:ext cx="894081" cy="78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9569;p748">
            <a:extLst>
              <a:ext uri="{FF2B5EF4-FFF2-40B4-BE49-F238E27FC236}">
                <a16:creationId xmlns:a16="http://schemas.microsoft.com/office/drawing/2014/main" id="{69ED8B7C-B5D8-B74B-D43A-15701821E5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49035" y="2043895"/>
            <a:ext cx="848800" cy="8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9570;p748">
            <a:extLst>
              <a:ext uri="{FF2B5EF4-FFF2-40B4-BE49-F238E27FC236}">
                <a16:creationId xmlns:a16="http://schemas.microsoft.com/office/drawing/2014/main" id="{CFBC523C-342C-EE09-79C3-584D68475868}"/>
              </a:ext>
            </a:extLst>
          </p:cNvPr>
          <p:cNvPicPr preferRelativeResize="0"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10441" y="2074280"/>
            <a:ext cx="1070859" cy="818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621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35BDA-13ED-8A4F-A464-7D7BA3513430}"/>
              </a:ext>
            </a:extLst>
          </p:cNvPr>
          <p:cNvSpPr txBox="1">
            <a:spLocks/>
          </p:cNvSpPr>
          <p:nvPr/>
        </p:nvSpPr>
        <p:spPr>
          <a:xfrm>
            <a:off x="719909" y="346313"/>
            <a:ext cx="10756744" cy="901204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A90533"/>
                </a:solidFill>
                <a:effectLst/>
                <a:latin typeface="Benton Sans" panose="02000504020000020004" pitchFamily="2" charset="77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4E00"/>
                </a:solidFill>
                <a:latin typeface="Proxima Nova Extrabold" panose="02000506030000020004" pitchFamily="2" charset="0"/>
                <a:cs typeface="Arial Black" panose="020B0604020202020204" pitchFamily="34" charset="0"/>
              </a:rPr>
              <a:t>Key Outcomes/Objectives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FAFAAC-C329-3545-92FF-AD34DB084B28}"/>
              </a:ext>
            </a:extLst>
          </p:cNvPr>
          <p:cNvSpPr txBox="1"/>
          <p:nvPr/>
        </p:nvSpPr>
        <p:spPr>
          <a:xfrm>
            <a:off x="719910" y="1247517"/>
            <a:ext cx="106546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latin typeface="Proxima Nova" panose="02000506030000020004" pitchFamily="2" charset="0"/>
              </a:rPr>
              <a:t>Learn how to leverage SAP data in modern data warehouses 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Proxima Nova" panose="02000506030000020004" pitchFamily="2" charset="0"/>
              </a:rPr>
              <a:t>Overcome common limitations and challenges when working with SAP data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Proxima Nova" panose="02000506030000020004" pitchFamily="2" charset="0"/>
              </a:rPr>
              <a:t>How to land SAP workloads in the cloud and prepare the data in an analytics ready format</a:t>
            </a:r>
          </a:p>
          <a:p>
            <a:pPr marL="342900" indent="-342900">
              <a:buAutoNum type="arabicPeriod"/>
            </a:pPr>
            <a:r>
              <a:rPr lang="en-US" sz="2000" dirty="0">
                <a:latin typeface="Proxima Nova" panose="02000506030000020004" pitchFamily="2" charset="0"/>
              </a:rPr>
              <a:t>Envisioning real-world Analytics use cases with SAP &amp; non-SAP data</a:t>
            </a:r>
          </a:p>
          <a:p>
            <a:pPr marL="342900" indent="-342900">
              <a:buAutoNum type="arabicPeriod"/>
            </a:pPr>
            <a:endParaRPr lang="en-US" sz="2000" dirty="0">
              <a:latin typeface="Proxima Nova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533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86F3127-AA04-4E58-830E-64866F9DCC40}"/>
              </a:ext>
            </a:extLst>
          </p:cNvPr>
          <p:cNvSpPr/>
          <p:nvPr/>
        </p:nvSpPr>
        <p:spPr>
          <a:xfrm>
            <a:off x="2169601" y="-792976"/>
            <a:ext cx="7354151" cy="4928451"/>
          </a:xfrm>
          <a:prstGeom prst="triangle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85000"/>
                </a:schemeClr>
              </a:gs>
              <a:gs pos="65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2D4CAB31-3ECB-4EB6-8B3C-0016435B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/>
              </a:rPr>
              <a:t>Solution Accelerators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E19B2D7-E95D-49F1-9F58-741F72CF45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Pre-configured content and templates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BEBE17-38AC-4EDA-9193-308F6987F889}"/>
              </a:ext>
            </a:extLst>
          </p:cNvPr>
          <p:cNvSpPr txBox="1"/>
          <p:nvPr/>
        </p:nvSpPr>
        <p:spPr>
          <a:xfrm>
            <a:off x="1591368" y="4986835"/>
            <a:ext cx="1437669" cy="584775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dirty="0"/>
              <a:t>SAP Data  </a:t>
            </a:r>
            <a:r>
              <a:rPr lang="en-US" sz="1600" b="1" dirty="0">
                <a:solidFill>
                  <a:schemeClr val="accent2"/>
                </a:solidFill>
              </a:rPr>
              <a:t>Extractors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5FD416-269C-4975-A8C9-FDAFE5E2B0D9}"/>
              </a:ext>
            </a:extLst>
          </p:cNvPr>
          <p:cNvSpPr txBox="1"/>
          <p:nvPr/>
        </p:nvSpPr>
        <p:spPr>
          <a:xfrm>
            <a:off x="3701865" y="4986835"/>
            <a:ext cx="2032001" cy="584775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b="1" dirty="0">
                <a:solidFill>
                  <a:schemeClr val="accent1"/>
                </a:solidFill>
              </a:rPr>
              <a:t>Replication</a:t>
            </a:r>
          </a:p>
          <a:p>
            <a:pPr algn="ctr"/>
            <a:r>
              <a:rPr lang="en-US" sz="1600" dirty="0"/>
              <a:t>Tasks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9A96F64-209C-4255-88F5-66BAAC20B85D}"/>
              </a:ext>
            </a:extLst>
          </p:cNvPr>
          <p:cNvSpPr txBox="1"/>
          <p:nvPr/>
        </p:nvSpPr>
        <p:spPr>
          <a:xfrm>
            <a:off x="6125981" y="4986835"/>
            <a:ext cx="2032001" cy="584775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4CFC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Data</a:t>
            </a:r>
            <a:endParaRPr lang="en-US" sz="1600" dirty="0">
              <a:solidFill>
                <a:srgbClr val="14CFC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Models for SAP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0A10E21-FD95-423E-A74A-805FC98CA840}"/>
              </a:ext>
            </a:extLst>
          </p:cNvPr>
          <p:cNvSpPr txBox="1"/>
          <p:nvPr/>
        </p:nvSpPr>
        <p:spPr>
          <a:xfrm>
            <a:off x="8745339" y="4986835"/>
            <a:ext cx="1656756" cy="584775"/>
          </a:xfrm>
          <a:prstGeom prst="rect">
            <a:avLst/>
          </a:prstGeom>
          <a:solidFill>
            <a:srgbClr val="FFFFFF">
              <a:alpha val="70980"/>
            </a:srgb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600" b="1" dirty="0">
                <a:solidFill>
                  <a:schemeClr val="accent6"/>
                </a:solidFill>
              </a:rPr>
              <a:t>Analytics </a:t>
            </a:r>
          </a:p>
          <a:p>
            <a:pPr algn="ctr"/>
            <a:r>
              <a:rPr lang="en-US" sz="1600" dirty="0"/>
              <a:t>App Templates</a:t>
            </a:r>
            <a:endParaRPr lang="en-US" sz="1600" b="1" dirty="0">
              <a:solidFill>
                <a:srgbClr val="54538F"/>
              </a:solidFill>
            </a:endParaRPr>
          </a:p>
        </p:txBody>
      </p:sp>
      <p:pic>
        <p:nvPicPr>
          <p:cNvPr id="60" name="Graphic 59">
            <a:extLst>
              <a:ext uri="{FF2B5EF4-FFF2-40B4-BE49-F238E27FC236}">
                <a16:creationId xmlns:a16="http://schemas.microsoft.com/office/drawing/2014/main" id="{F2AF65FF-A77C-6146-BF6A-82EE1EDDD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822" y="3369918"/>
            <a:ext cx="11193121" cy="1543879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E2EFF0A3-1D8C-8945-8B69-09A4ED436082}"/>
              </a:ext>
            </a:extLst>
          </p:cNvPr>
          <p:cNvSpPr/>
          <p:nvPr/>
        </p:nvSpPr>
        <p:spPr>
          <a:xfrm>
            <a:off x="2414436" y="1827989"/>
            <a:ext cx="1975925" cy="1221073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600" b="1" dirty="0">
                <a:solidFill>
                  <a:schemeClr val="tx1"/>
                </a:solidFill>
              </a:rPr>
              <a:t>Order-to-Cash</a:t>
            </a:r>
          </a:p>
          <a:p>
            <a:pPr lvl="0" algn="ctr"/>
            <a:r>
              <a:rPr lang="en-US" sz="1333" dirty="0">
                <a:solidFill>
                  <a:schemeClr val="tx1"/>
                </a:solidFill>
              </a:rPr>
              <a:t>Optimize sales order fulfillment, billings,</a:t>
            </a:r>
            <a:br>
              <a:rPr lang="en-US" sz="1333" dirty="0">
                <a:solidFill>
                  <a:schemeClr val="tx1"/>
                </a:solidFill>
              </a:rPr>
            </a:br>
            <a:r>
              <a:rPr lang="en-US" sz="1333" dirty="0">
                <a:solidFill>
                  <a:schemeClr val="tx1"/>
                </a:solidFill>
              </a:rPr>
              <a:t>and working capital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C5EAE03-EF45-254D-B2C2-8C57DE100DA8}"/>
              </a:ext>
            </a:extLst>
          </p:cNvPr>
          <p:cNvSpPr/>
          <p:nvPr/>
        </p:nvSpPr>
        <p:spPr>
          <a:xfrm>
            <a:off x="4801100" y="1825242"/>
            <a:ext cx="2112592" cy="1221073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600" b="1" dirty="0">
                <a:solidFill>
                  <a:schemeClr val="tx1"/>
                </a:solidFill>
              </a:rPr>
              <a:t>Financials</a:t>
            </a:r>
          </a:p>
          <a:p>
            <a:pPr lvl="0" algn="ctr"/>
            <a:r>
              <a:rPr lang="en-US" sz="1333" dirty="0">
                <a:solidFill>
                  <a:schemeClr val="tx1"/>
                </a:solidFill>
              </a:rPr>
              <a:t>Manage and control your P&amp;L, operating costs, and assets &amp; liabilities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8A10505-10FB-A143-B1FF-A7E7110B53F2}"/>
              </a:ext>
            </a:extLst>
          </p:cNvPr>
          <p:cNvSpPr/>
          <p:nvPr/>
        </p:nvSpPr>
        <p:spPr>
          <a:xfrm>
            <a:off x="7324433" y="1825242"/>
            <a:ext cx="1939604" cy="1221073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en-US" sz="1600" b="1" dirty="0">
                <a:solidFill>
                  <a:schemeClr val="tx1"/>
                </a:solidFill>
              </a:rPr>
              <a:t>Inventory Management</a:t>
            </a:r>
          </a:p>
          <a:p>
            <a:pPr lvl="0" algn="ctr"/>
            <a:r>
              <a:rPr lang="en-US" sz="1333" dirty="0">
                <a:solidFill>
                  <a:schemeClr val="tx1"/>
                </a:solidFill>
              </a:rPr>
              <a:t>Track inventory levels, movement, and costs</a:t>
            </a:r>
          </a:p>
        </p:txBody>
      </p:sp>
    </p:spTree>
    <p:extLst>
      <p:ext uri="{BB962C8B-B14F-4D97-AF65-F5344CB8AC3E}">
        <p14:creationId xmlns:p14="http://schemas.microsoft.com/office/powerpoint/2010/main" val="1549844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4">
            <a:extLst>
              <a:ext uri="{FF2B5EF4-FFF2-40B4-BE49-F238E27FC236}">
                <a16:creationId xmlns:a16="http://schemas.microsoft.com/office/drawing/2014/main" id="{CFC07249-DAE4-4C92-B21E-7815E6FC0425}"/>
              </a:ext>
            </a:extLst>
          </p:cNvPr>
          <p:cNvSpPr txBox="1">
            <a:spLocks/>
          </p:cNvSpPr>
          <p:nvPr/>
        </p:nvSpPr>
        <p:spPr bwMode="auto">
          <a:xfrm>
            <a:off x="0" y="2920"/>
            <a:ext cx="12192000" cy="1044629"/>
          </a:xfrm>
          <a:prstGeom prst="rect">
            <a:avLst/>
          </a:prstGeom>
          <a:solidFill>
            <a:srgbClr val="06355F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60960" rIns="0" bIns="60960" numCol="1" anchor="t" anchorCtr="0" compatLnSpc="1">
            <a:prstTxWarp prst="textNoShape">
              <a:avLst/>
            </a:prstTxWarp>
          </a:bodyPr>
          <a:lstStyle>
            <a:lvl1pPr algn="l" defTabSz="51435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1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algn="l" defTabSz="51435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defRPr>
            </a:lvl2pPr>
            <a:lvl3pPr algn="l" defTabSz="51435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defRPr>
            </a:lvl3pPr>
            <a:lvl4pPr algn="l" defTabSz="51435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defRPr>
            </a:lvl4pPr>
            <a:lvl5pPr algn="l" defTabSz="51435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defRPr>
            </a:lvl5pPr>
            <a:lvl6pPr marL="342900" algn="l" defTabSz="51435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defRPr>
            </a:lvl6pPr>
            <a:lvl7pPr marL="685800" algn="l" defTabSz="51435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defRPr>
            </a:lvl7pPr>
            <a:lvl8pPr marL="1028700" algn="l" defTabSz="51435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defRPr>
            </a:lvl8pPr>
            <a:lvl9pPr marL="1371600" algn="l" defTabSz="514350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 b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</a:defRPr>
            </a:lvl9pPr>
          </a:lstStyle>
          <a:p>
            <a:pPr defTabSz="685766">
              <a:spcBef>
                <a:spcPts val="0"/>
              </a:spcBef>
            </a:pPr>
            <a:br>
              <a:rPr lang="en-GB" sz="2667" dirty="0">
                <a:solidFill>
                  <a:srgbClr val="545659"/>
                </a:solidFill>
              </a:rPr>
            </a:br>
            <a:endParaRPr lang="en-US" sz="3000" dirty="0">
              <a:solidFill>
                <a:srgbClr val="FFFFFF"/>
              </a:solidFill>
            </a:endParaRPr>
          </a:p>
        </p:txBody>
      </p:sp>
      <p:pic>
        <p:nvPicPr>
          <p:cNvPr id="97" name="Picture 96" descr="Shape&#10;&#10;Description automatically generated">
            <a:extLst>
              <a:ext uri="{FF2B5EF4-FFF2-40B4-BE49-F238E27FC236}">
                <a16:creationId xmlns:a16="http://schemas.microsoft.com/office/drawing/2014/main" id="{8BC37753-BF93-4AC6-BB54-95FA5B5001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6644" y="7420144"/>
            <a:ext cx="4734909" cy="4734909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33C73AA4-1973-47E4-AB68-35FFEA59A4B4}"/>
              </a:ext>
            </a:extLst>
          </p:cNvPr>
          <p:cNvGrpSpPr/>
          <p:nvPr/>
        </p:nvGrpSpPr>
        <p:grpSpPr>
          <a:xfrm>
            <a:off x="4689351" y="9565135"/>
            <a:ext cx="2749468" cy="861660"/>
            <a:chOff x="3745572" y="1490227"/>
            <a:chExt cx="2062101" cy="646245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009B83D-1694-4BF3-BDC8-71A35070BCBC}"/>
                </a:ext>
              </a:extLst>
            </p:cNvPr>
            <p:cNvSpPr/>
            <p:nvPr/>
          </p:nvSpPr>
          <p:spPr>
            <a:xfrm>
              <a:off x="3745572" y="1490227"/>
              <a:ext cx="81854" cy="646245"/>
            </a:xfrm>
            <a:prstGeom prst="rect">
              <a:avLst/>
            </a:pr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BB513D8-4D3D-4AB0-B487-8420122BF740}"/>
                </a:ext>
              </a:extLst>
            </p:cNvPr>
            <p:cNvSpPr txBox="1"/>
            <p:nvPr/>
          </p:nvSpPr>
          <p:spPr>
            <a:xfrm>
              <a:off x="3840648" y="1551739"/>
              <a:ext cx="1967025" cy="500233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867" b="1"/>
                <a:t>Qlik </a:t>
              </a:r>
            </a:p>
            <a:p>
              <a:r>
                <a:rPr lang="en-US" sz="1867" b="1"/>
                <a:t>accelerator package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432F70B-F388-4A77-A121-41FC313C1596}"/>
              </a:ext>
            </a:extLst>
          </p:cNvPr>
          <p:cNvSpPr txBox="1"/>
          <p:nvPr/>
        </p:nvSpPr>
        <p:spPr>
          <a:xfrm>
            <a:off x="678998" y="8538844"/>
            <a:ext cx="10770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Big portion of the implementation effort is repetitive across our customer base. 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9FC32D3-91CC-4977-9556-21C6915DB942}"/>
              </a:ext>
            </a:extLst>
          </p:cNvPr>
          <p:cNvGrpSpPr/>
          <p:nvPr/>
        </p:nvGrpSpPr>
        <p:grpSpPr>
          <a:xfrm>
            <a:off x="8416144" y="-64086"/>
            <a:ext cx="2332365" cy="2281508"/>
            <a:chOff x="1711129" y="2833788"/>
            <a:chExt cx="1497906" cy="192240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84B4411-178F-49C6-9A5D-D2CB163AC187}"/>
                </a:ext>
              </a:extLst>
            </p:cNvPr>
            <p:cNvSpPr/>
            <p:nvPr/>
          </p:nvSpPr>
          <p:spPr>
            <a:xfrm>
              <a:off x="1711129" y="3341601"/>
              <a:ext cx="1497906" cy="959180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3CB8DFB-BD23-462F-9D10-F71F67D6811D}"/>
                </a:ext>
              </a:extLst>
            </p:cNvPr>
            <p:cNvSpPr/>
            <p:nvPr/>
          </p:nvSpPr>
          <p:spPr>
            <a:xfrm>
              <a:off x="1872210" y="2833788"/>
              <a:ext cx="1132288" cy="6896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E8762B47-DC70-4071-8B21-310EDDA398F4}"/>
                </a:ext>
              </a:extLst>
            </p:cNvPr>
            <p:cNvSpPr/>
            <p:nvPr/>
          </p:nvSpPr>
          <p:spPr>
            <a:xfrm>
              <a:off x="1795954" y="4066582"/>
              <a:ext cx="1305004" cy="689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9911E2-87A4-43A0-9306-17D2F799696C}"/>
              </a:ext>
            </a:extLst>
          </p:cNvPr>
          <p:cNvGrpSpPr/>
          <p:nvPr/>
        </p:nvGrpSpPr>
        <p:grpSpPr>
          <a:xfrm>
            <a:off x="6100252" y="-64701"/>
            <a:ext cx="2332365" cy="2281508"/>
            <a:chOff x="1711129" y="2833788"/>
            <a:chExt cx="1497906" cy="1922405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A8C6C76-4D4D-48F3-86FB-6B0BA1DD1D34}"/>
                </a:ext>
              </a:extLst>
            </p:cNvPr>
            <p:cNvSpPr/>
            <p:nvPr/>
          </p:nvSpPr>
          <p:spPr>
            <a:xfrm>
              <a:off x="1711129" y="3341601"/>
              <a:ext cx="1497906" cy="959180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129040C-2E2C-4E01-AAB2-B11C68498BC0}"/>
                </a:ext>
              </a:extLst>
            </p:cNvPr>
            <p:cNvSpPr/>
            <p:nvPr/>
          </p:nvSpPr>
          <p:spPr>
            <a:xfrm>
              <a:off x="1872210" y="2833788"/>
              <a:ext cx="1132288" cy="6896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326181A-EAFE-4C89-B035-C97FB600C2F4}"/>
                </a:ext>
              </a:extLst>
            </p:cNvPr>
            <p:cNvSpPr/>
            <p:nvPr/>
          </p:nvSpPr>
          <p:spPr>
            <a:xfrm>
              <a:off x="1795954" y="4066582"/>
              <a:ext cx="1305004" cy="689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0B13356-43C9-496A-9FC9-E650107735D4}"/>
              </a:ext>
            </a:extLst>
          </p:cNvPr>
          <p:cNvGrpSpPr/>
          <p:nvPr/>
        </p:nvGrpSpPr>
        <p:grpSpPr>
          <a:xfrm>
            <a:off x="3767888" y="-60197"/>
            <a:ext cx="2332365" cy="2281508"/>
            <a:chOff x="1711129" y="2833788"/>
            <a:chExt cx="1497906" cy="192240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F681920-16AF-449E-B15E-BB38AB5CC96B}"/>
                </a:ext>
              </a:extLst>
            </p:cNvPr>
            <p:cNvSpPr/>
            <p:nvPr/>
          </p:nvSpPr>
          <p:spPr>
            <a:xfrm>
              <a:off x="1711129" y="3341601"/>
              <a:ext cx="1497906" cy="959180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D490F7F9-CC3E-46F0-A3F2-76FD352CC6CC}"/>
                </a:ext>
              </a:extLst>
            </p:cNvPr>
            <p:cNvSpPr/>
            <p:nvPr/>
          </p:nvSpPr>
          <p:spPr>
            <a:xfrm>
              <a:off x="1872210" y="2833788"/>
              <a:ext cx="1132288" cy="6896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276B041-4219-4384-9900-8764215670F3}"/>
                </a:ext>
              </a:extLst>
            </p:cNvPr>
            <p:cNvSpPr/>
            <p:nvPr/>
          </p:nvSpPr>
          <p:spPr>
            <a:xfrm>
              <a:off x="1795954" y="4066582"/>
              <a:ext cx="1305004" cy="689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2FE6D4-CE08-4911-8C7A-CD999F7653E8}"/>
              </a:ext>
            </a:extLst>
          </p:cNvPr>
          <p:cNvGrpSpPr/>
          <p:nvPr/>
        </p:nvGrpSpPr>
        <p:grpSpPr>
          <a:xfrm>
            <a:off x="1432560" y="-64985"/>
            <a:ext cx="2332365" cy="2281508"/>
            <a:chOff x="1711129" y="2833788"/>
            <a:chExt cx="1497906" cy="192240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1701C73-5C51-4473-A7B6-E3EC1E8AC487}"/>
                </a:ext>
              </a:extLst>
            </p:cNvPr>
            <p:cNvSpPr/>
            <p:nvPr/>
          </p:nvSpPr>
          <p:spPr>
            <a:xfrm>
              <a:off x="1711129" y="3341601"/>
              <a:ext cx="1497906" cy="959180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097D35D0-6383-4C85-AD3E-214BC4918889}"/>
                </a:ext>
              </a:extLst>
            </p:cNvPr>
            <p:cNvSpPr/>
            <p:nvPr/>
          </p:nvSpPr>
          <p:spPr>
            <a:xfrm>
              <a:off x="1872210" y="2833788"/>
              <a:ext cx="1132288" cy="6896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1430A2A-F38B-40A1-A170-F29B09BF7E02}"/>
                </a:ext>
              </a:extLst>
            </p:cNvPr>
            <p:cNvSpPr/>
            <p:nvPr/>
          </p:nvSpPr>
          <p:spPr>
            <a:xfrm>
              <a:off x="1795954" y="4066582"/>
              <a:ext cx="1305004" cy="68961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2C73528-3E4B-425C-81E0-AC17629A0155}"/>
              </a:ext>
            </a:extLst>
          </p:cNvPr>
          <p:cNvGrpSpPr/>
          <p:nvPr/>
        </p:nvGrpSpPr>
        <p:grpSpPr>
          <a:xfrm>
            <a:off x="678996" y="303061"/>
            <a:ext cx="1509717" cy="1508747"/>
            <a:chOff x="509246" y="1484594"/>
            <a:chExt cx="1132288" cy="113156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937C60D-A87F-4A10-BF64-8B1378AEA9D2}"/>
                </a:ext>
              </a:extLst>
            </p:cNvPr>
            <p:cNvGrpSpPr/>
            <p:nvPr/>
          </p:nvGrpSpPr>
          <p:grpSpPr>
            <a:xfrm>
              <a:off x="509246" y="1484594"/>
              <a:ext cx="1132288" cy="1131560"/>
              <a:chOff x="509246" y="1507454"/>
              <a:chExt cx="1132288" cy="1131560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45204A3F-3291-48EB-A43A-3133AB43BC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09246" y="1507454"/>
                <a:ext cx="1132288" cy="1131560"/>
              </a:xfrm>
              <a:prstGeom prst="ellipse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5532399-4E22-45DE-A0F4-0A6D9C0D00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6814" y="1584972"/>
                <a:ext cx="977151" cy="976523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/>
              </a:p>
            </p:txBody>
          </p:sp>
        </p:grp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CCAFEC3A-3EFA-4517-A090-C331F1747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7087" y="1671387"/>
              <a:ext cx="734666" cy="73466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36C1FF1-7972-48D2-89B2-869548F7CA50}"/>
              </a:ext>
            </a:extLst>
          </p:cNvPr>
          <p:cNvGrpSpPr/>
          <p:nvPr/>
        </p:nvGrpSpPr>
        <p:grpSpPr>
          <a:xfrm>
            <a:off x="10003292" y="303061"/>
            <a:ext cx="1509717" cy="1508747"/>
            <a:chOff x="7502467" y="1484594"/>
            <a:chExt cx="1132288" cy="113156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8186C97-577E-407C-960B-879E64D5ACA9}"/>
                </a:ext>
              </a:extLst>
            </p:cNvPr>
            <p:cNvGrpSpPr/>
            <p:nvPr/>
          </p:nvGrpSpPr>
          <p:grpSpPr>
            <a:xfrm>
              <a:off x="7502467" y="1484594"/>
              <a:ext cx="1132288" cy="1131560"/>
              <a:chOff x="7502467" y="1507454"/>
              <a:chExt cx="1132288" cy="113156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C86D1FD-52C8-4A1C-83CC-EE032F5564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02467" y="1507454"/>
                <a:ext cx="1132288" cy="1131560"/>
              </a:xfrm>
              <a:prstGeom prst="ellipse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A0598E9-F0FE-4265-88E4-D34805852C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580035" y="1584972"/>
                <a:ext cx="977151" cy="97652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/>
              </a:p>
            </p:txBody>
          </p:sp>
        </p:grp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4ECA1D5A-9E39-4705-A80A-3A84FC40A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91527" y="1527076"/>
              <a:ext cx="976523" cy="976523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6305C0D-23F4-4927-8C8A-3F2CE3CB0708}"/>
              </a:ext>
            </a:extLst>
          </p:cNvPr>
          <p:cNvGrpSpPr/>
          <p:nvPr/>
        </p:nvGrpSpPr>
        <p:grpSpPr>
          <a:xfrm>
            <a:off x="7672216" y="303061"/>
            <a:ext cx="1509717" cy="1508747"/>
            <a:chOff x="5754161" y="1484594"/>
            <a:chExt cx="1132288" cy="113156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4001311-F021-4119-BDAD-2AC4F4960310}"/>
                </a:ext>
              </a:extLst>
            </p:cNvPr>
            <p:cNvGrpSpPr/>
            <p:nvPr/>
          </p:nvGrpSpPr>
          <p:grpSpPr>
            <a:xfrm>
              <a:off x="5754161" y="1484594"/>
              <a:ext cx="1132288" cy="1131560"/>
              <a:chOff x="5790084" y="1507454"/>
              <a:chExt cx="1132288" cy="113156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DD5FBB67-02A8-4C9B-BF89-89666EBC9B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90084" y="1507454"/>
                <a:ext cx="1132288" cy="1131560"/>
              </a:xfrm>
              <a:prstGeom prst="ellipse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4B357CF-B6BA-453E-AF18-BC0E16BF8B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867652" y="1584972"/>
                <a:ext cx="977151" cy="9765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/>
              </a:p>
            </p:txBody>
          </p:sp>
        </p:grp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2A245DB6-26B2-4905-8553-D94E6D4B9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0707" y="1642287"/>
              <a:ext cx="750495" cy="750495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90D293D-5143-48AF-BD86-DD4AD9159ADB}"/>
              </a:ext>
            </a:extLst>
          </p:cNvPr>
          <p:cNvGrpSpPr/>
          <p:nvPr/>
        </p:nvGrpSpPr>
        <p:grpSpPr>
          <a:xfrm>
            <a:off x="3010068" y="303061"/>
            <a:ext cx="1509717" cy="1508747"/>
            <a:chOff x="2257551" y="1484594"/>
            <a:chExt cx="1132288" cy="11315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E2D389-3CA5-4F88-A17A-1E7F4E75A09E}"/>
                </a:ext>
              </a:extLst>
            </p:cNvPr>
            <p:cNvGrpSpPr/>
            <p:nvPr/>
          </p:nvGrpSpPr>
          <p:grpSpPr>
            <a:xfrm>
              <a:off x="2257551" y="1484594"/>
              <a:ext cx="1132288" cy="1131560"/>
              <a:chOff x="2360906" y="1507454"/>
              <a:chExt cx="1132288" cy="113156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3F8F03C-245C-4F53-9ADB-70CE89BE26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60906" y="1507454"/>
                <a:ext cx="1132288" cy="1131560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3AEFE02-0F02-490F-B0A0-CD6CC0ECBB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38474" y="1584972"/>
                <a:ext cx="977151" cy="97652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/>
              </a:p>
            </p:txBody>
          </p:sp>
        </p:grp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7B192D1-5D6E-43FB-BCCF-68B7ABED5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</a:blip>
            <a:stretch>
              <a:fillRect/>
            </a:stretch>
          </p:blipFill>
          <p:spPr>
            <a:xfrm>
              <a:off x="2434480" y="1765030"/>
              <a:ext cx="676930" cy="555429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E18FCDA-0F40-49A7-9D3A-12C285D36BEB}"/>
              </a:ext>
            </a:extLst>
          </p:cNvPr>
          <p:cNvGrpSpPr/>
          <p:nvPr/>
        </p:nvGrpSpPr>
        <p:grpSpPr>
          <a:xfrm>
            <a:off x="5341144" y="303061"/>
            <a:ext cx="1509717" cy="1508747"/>
            <a:chOff x="4005856" y="1484594"/>
            <a:chExt cx="1132288" cy="11315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F12AFB9-DADD-4B5B-BEB9-904FCE42E20A}"/>
                </a:ext>
              </a:extLst>
            </p:cNvPr>
            <p:cNvGrpSpPr/>
            <p:nvPr/>
          </p:nvGrpSpPr>
          <p:grpSpPr>
            <a:xfrm>
              <a:off x="4005856" y="1484594"/>
              <a:ext cx="1132288" cy="1131560"/>
              <a:chOff x="4005856" y="1507454"/>
              <a:chExt cx="1132288" cy="1131560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81EFEEE1-35AB-4273-9497-D6142BD0D6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5856" y="1507454"/>
                <a:ext cx="1132288" cy="1131560"/>
              </a:xfrm>
              <a:prstGeom prst="ellipse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/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3AD6331-2562-4803-AEEE-622035E922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83424" y="1584972"/>
                <a:ext cx="977151" cy="97652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/>
              </a:p>
            </p:txBody>
          </p:sp>
        </p:grpSp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F2105423-ED38-453F-9CE1-91A2C4FD2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158052" y="1651825"/>
              <a:ext cx="834274" cy="808994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D86B4C7-03BB-4829-A57F-6A615A4FB854}"/>
              </a:ext>
            </a:extLst>
          </p:cNvPr>
          <p:cNvGrpSpPr/>
          <p:nvPr/>
        </p:nvGrpSpPr>
        <p:grpSpPr>
          <a:xfrm>
            <a:off x="600436" y="1989079"/>
            <a:ext cx="1812805" cy="607573"/>
            <a:chOff x="450326" y="2771970"/>
            <a:chExt cx="1359604" cy="455680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DBEBE17-38AC-4EDA-9193-308F6987F889}"/>
                </a:ext>
              </a:extLst>
            </p:cNvPr>
            <p:cNvSpPr txBox="1"/>
            <p:nvPr/>
          </p:nvSpPr>
          <p:spPr>
            <a:xfrm>
              <a:off x="450326" y="2819750"/>
              <a:ext cx="1359604" cy="4079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467" dirty="0"/>
                <a:t>prebuilt </a:t>
              </a:r>
              <a:r>
                <a:rPr lang="en-US" sz="1467" b="1" dirty="0"/>
                <a:t>extractors</a:t>
              </a:r>
            </a:p>
            <a:p>
              <a:r>
                <a:rPr lang="en-US" sz="1467" dirty="0"/>
                <a:t>ready to use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80F3C75-7659-47A2-81C7-2F5750880E6B}"/>
                </a:ext>
              </a:extLst>
            </p:cNvPr>
            <p:cNvSpPr/>
            <p:nvPr/>
          </p:nvSpPr>
          <p:spPr>
            <a:xfrm>
              <a:off x="457887" y="2771970"/>
              <a:ext cx="1233066" cy="4778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81A9A45-4C0F-46FE-A555-9D8471D23C9D}"/>
              </a:ext>
            </a:extLst>
          </p:cNvPr>
          <p:cNvGrpSpPr/>
          <p:nvPr/>
        </p:nvGrpSpPr>
        <p:grpSpPr>
          <a:xfrm>
            <a:off x="2948196" y="1989079"/>
            <a:ext cx="2032001" cy="607573"/>
            <a:chOff x="2211144" y="2771970"/>
            <a:chExt cx="1524001" cy="4556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A5FD416-269C-4975-A8C9-FDAFE5E2B0D9}"/>
                </a:ext>
              </a:extLst>
            </p:cNvPr>
            <p:cNvSpPr txBox="1"/>
            <p:nvPr/>
          </p:nvSpPr>
          <p:spPr>
            <a:xfrm>
              <a:off x="2211144" y="2819750"/>
              <a:ext cx="1524001" cy="4079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467"/>
                <a:t>prebuilt </a:t>
              </a:r>
              <a:r>
                <a:rPr lang="en-US" sz="1467" b="1"/>
                <a:t>replicate</a:t>
              </a:r>
            </a:p>
            <a:p>
              <a:r>
                <a:rPr lang="en-US" sz="1467"/>
                <a:t>tasks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6E1CA0F-1472-4904-8029-59D03E443B15}"/>
                </a:ext>
              </a:extLst>
            </p:cNvPr>
            <p:cNvSpPr/>
            <p:nvPr/>
          </p:nvSpPr>
          <p:spPr>
            <a:xfrm>
              <a:off x="2211144" y="2771970"/>
              <a:ext cx="1233066" cy="477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CF82712C-35AB-409D-99B2-67E000E6F3F9}"/>
              </a:ext>
            </a:extLst>
          </p:cNvPr>
          <p:cNvGrpSpPr/>
          <p:nvPr/>
        </p:nvGrpSpPr>
        <p:grpSpPr>
          <a:xfrm>
            <a:off x="5276708" y="1989079"/>
            <a:ext cx="2032001" cy="607573"/>
            <a:chOff x="3957528" y="2771970"/>
            <a:chExt cx="1524001" cy="4556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9A96F64-209C-4255-88F5-66BAAC20B85D}"/>
                </a:ext>
              </a:extLst>
            </p:cNvPr>
            <p:cNvSpPr txBox="1"/>
            <p:nvPr/>
          </p:nvSpPr>
          <p:spPr>
            <a:xfrm>
              <a:off x="3957528" y="2819750"/>
              <a:ext cx="1524001" cy="4079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67" dirty="0">
                  <a:latin typeface="Arial" panose="020B0604020202020204" pitchFamily="34" charset="0"/>
                  <a:cs typeface="Arial" panose="020B0604020202020204" pitchFamily="34" charset="0"/>
                </a:rPr>
                <a:t>prebuilt </a:t>
              </a:r>
              <a:r>
                <a:rPr lang="en-US" sz="1467" b="1" dirty="0">
                  <a:latin typeface="Arial" panose="020B0604020202020204" pitchFamily="34" charset="0"/>
                  <a:cs typeface="Arial" panose="020B0604020202020204" pitchFamily="34" charset="0"/>
                </a:rPr>
                <a:t>compose</a:t>
              </a:r>
              <a:r>
                <a:rPr lang="en-US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l"/>
              <a:r>
                <a:rPr lang="en-US" sz="1467" dirty="0">
                  <a:latin typeface="Arial" panose="020B0604020202020204" pitchFamily="34" charset="0"/>
                  <a:cs typeface="Arial" panose="020B0604020202020204" pitchFamily="34" charset="0"/>
                </a:rPr>
                <a:t>models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B7A00FE-F2BE-4E28-B7EF-63E2F5961D69}"/>
                </a:ext>
              </a:extLst>
            </p:cNvPr>
            <p:cNvSpPr/>
            <p:nvPr/>
          </p:nvSpPr>
          <p:spPr>
            <a:xfrm>
              <a:off x="3964401" y="2771970"/>
              <a:ext cx="1233066" cy="477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B57400A-EA53-497A-BB0C-2286FC2B241E}"/>
              </a:ext>
            </a:extLst>
          </p:cNvPr>
          <p:cNvGrpSpPr/>
          <p:nvPr/>
        </p:nvGrpSpPr>
        <p:grpSpPr>
          <a:xfrm>
            <a:off x="7603535" y="1989079"/>
            <a:ext cx="1650895" cy="607573"/>
            <a:chOff x="5702649" y="2771970"/>
            <a:chExt cx="1238171" cy="455680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476F4B2-6F5A-4D86-A1B6-A40ED8544C87}"/>
                </a:ext>
              </a:extLst>
            </p:cNvPr>
            <p:cNvSpPr txBox="1"/>
            <p:nvPr/>
          </p:nvSpPr>
          <p:spPr>
            <a:xfrm>
              <a:off x="5702649" y="2819750"/>
              <a:ext cx="1238171" cy="4079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467" b="1"/>
                <a:t>catalog </a:t>
              </a:r>
              <a:r>
                <a:rPr lang="en-US" sz="1467"/>
                <a:t>ready </a:t>
              </a:r>
            </a:p>
            <a:p>
              <a:r>
                <a:rPr lang="en-US" sz="1467"/>
                <a:t>data-marts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A08D570-B693-4AB1-8F5E-3386FCF2694D}"/>
                </a:ext>
              </a:extLst>
            </p:cNvPr>
            <p:cNvSpPr/>
            <p:nvPr/>
          </p:nvSpPr>
          <p:spPr>
            <a:xfrm>
              <a:off x="5707754" y="2771970"/>
              <a:ext cx="1233066" cy="477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E589559-307A-42DA-A4E3-61C558CFF761}"/>
              </a:ext>
            </a:extLst>
          </p:cNvPr>
          <p:cNvGrpSpPr/>
          <p:nvPr/>
        </p:nvGrpSpPr>
        <p:grpSpPr>
          <a:xfrm>
            <a:off x="9934811" y="1989079"/>
            <a:ext cx="1656756" cy="607573"/>
            <a:chOff x="7451107" y="2771970"/>
            <a:chExt cx="1242567" cy="455680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0A10E21-FD95-423E-A74A-805FC98CA840}"/>
                </a:ext>
              </a:extLst>
            </p:cNvPr>
            <p:cNvSpPr txBox="1"/>
            <p:nvPr/>
          </p:nvSpPr>
          <p:spPr>
            <a:xfrm>
              <a:off x="7451107" y="2819750"/>
              <a:ext cx="1242567" cy="4079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100"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sz="1467"/>
                <a:t>prebuilt</a:t>
              </a:r>
            </a:p>
            <a:p>
              <a:r>
                <a:rPr lang="en-US" sz="1467"/>
                <a:t>template </a:t>
              </a:r>
              <a:r>
                <a:rPr lang="en-US" sz="1467" b="1"/>
                <a:t>apps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80127F4-C858-445C-9F54-7341A97D6E4D}"/>
                </a:ext>
              </a:extLst>
            </p:cNvPr>
            <p:cNvSpPr/>
            <p:nvPr/>
          </p:nvSpPr>
          <p:spPr>
            <a:xfrm>
              <a:off x="7456060" y="2771970"/>
              <a:ext cx="1233066" cy="477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0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4F6F7A68-C9C5-498E-8F9C-123C91B0D60D}"/>
              </a:ext>
            </a:extLst>
          </p:cNvPr>
          <p:cNvSpPr/>
          <p:nvPr/>
        </p:nvSpPr>
        <p:spPr>
          <a:xfrm>
            <a:off x="5" y="-2"/>
            <a:ext cx="12191999" cy="1870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A6F415E-4EE2-413E-8EB8-CA16442B5F1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3007" r="27591" b="50924"/>
          <a:stretch/>
        </p:blipFill>
        <p:spPr>
          <a:xfrm>
            <a:off x="3361990" y="49808"/>
            <a:ext cx="8828124" cy="16202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E82F02-E6AF-4DAA-A826-DA346A6EF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rgbClr val="FF5406"/>
                </a:solidFill>
                <a:latin typeface="Proxima Nova Extrabold"/>
              </a:rPr>
              <a:t>SAP – Order 2 Cash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93FAD3-0D48-453F-B96F-26FFECAEF6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Putting it all together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C8F2D027-6C41-41D9-B692-45A5A0D0F995}"/>
              </a:ext>
            </a:extLst>
          </p:cNvPr>
          <p:cNvSpPr/>
          <p:nvPr/>
        </p:nvSpPr>
        <p:spPr>
          <a:xfrm>
            <a:off x="0" y="1574803"/>
            <a:ext cx="12192000" cy="45719"/>
          </a:xfrm>
          <a:prstGeom prst="rect">
            <a:avLst/>
          </a:prstGeom>
          <a:gradFill flip="none" rotWithShape="1">
            <a:gsLst>
              <a:gs pos="14000">
                <a:schemeClr val="accent5"/>
              </a:gs>
              <a:gs pos="85000">
                <a:schemeClr val="accent2"/>
              </a:gs>
              <a:gs pos="69000">
                <a:schemeClr val="accent6"/>
              </a:gs>
              <a:gs pos="51000">
                <a:schemeClr val="accent3"/>
              </a:gs>
              <a:gs pos="32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8A5DA4-6D65-4589-8902-CA5812D4E6E7}"/>
              </a:ext>
            </a:extLst>
          </p:cNvPr>
          <p:cNvGrpSpPr/>
          <p:nvPr/>
        </p:nvGrpSpPr>
        <p:grpSpPr>
          <a:xfrm>
            <a:off x="416562" y="2708740"/>
            <a:ext cx="2032001" cy="3377101"/>
            <a:chOff x="312419" y="2031554"/>
            <a:chExt cx="1524001" cy="253282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9872D155-32D2-42E7-97E0-C67BBB2AB456}"/>
                </a:ext>
              </a:extLst>
            </p:cNvPr>
            <p:cNvSpPr/>
            <p:nvPr/>
          </p:nvSpPr>
          <p:spPr>
            <a:xfrm>
              <a:off x="312419" y="2031554"/>
              <a:ext cx="1524001" cy="2532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0ADA766-33EE-4412-9504-6EA6FA3ACF4B}"/>
                </a:ext>
              </a:extLst>
            </p:cNvPr>
            <p:cNvSpPr/>
            <p:nvPr/>
          </p:nvSpPr>
          <p:spPr>
            <a:xfrm>
              <a:off x="367576" y="3335335"/>
              <a:ext cx="1413689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/>
                <a:t>2LIS_11_VAITM</a:t>
              </a:r>
            </a:p>
            <a:p>
              <a:pPr algn="ctr"/>
              <a:r>
                <a:rPr lang="en-US" sz="933"/>
                <a:t>(Sales Item Extractor)</a:t>
              </a:r>
              <a:endParaRPr lang="en-US" sz="1333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12D21C4-5F4C-4893-92CB-05F2D84660B6}"/>
                </a:ext>
              </a:extLst>
            </p:cNvPr>
            <p:cNvSpPr/>
            <p:nvPr/>
          </p:nvSpPr>
          <p:spPr>
            <a:xfrm>
              <a:off x="367576" y="3751838"/>
              <a:ext cx="1413689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/>
                <a:t>2LIS_11_VDITM</a:t>
              </a:r>
            </a:p>
            <a:p>
              <a:pPr algn="ctr"/>
              <a:r>
                <a:rPr lang="en-US" sz="933"/>
                <a:t>(Billing Document)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6316BAE9-6A2D-4D22-83E4-34F0596DE985}"/>
                </a:ext>
              </a:extLst>
            </p:cNvPr>
            <p:cNvSpPr/>
            <p:nvPr/>
          </p:nvSpPr>
          <p:spPr>
            <a:xfrm>
              <a:off x="367574" y="4159096"/>
              <a:ext cx="1413689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/>
                <a:t>Sales Order Status</a:t>
              </a:r>
            </a:p>
            <a:p>
              <a:pPr algn="ctr"/>
              <a:r>
                <a:rPr lang="en-US" sz="933"/>
                <a:t>(2LIS_11_VASTI)</a:t>
              </a:r>
            </a:p>
          </p:txBody>
        </p:sp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EE5874DA-B0D2-4AD7-88AF-E7406C80E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4751" y="2101941"/>
              <a:ext cx="1273407" cy="651340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90E9961-1B7D-436F-BCC2-8D89B57FE077}"/>
                </a:ext>
              </a:extLst>
            </p:cNvPr>
            <p:cNvSpPr/>
            <p:nvPr/>
          </p:nvSpPr>
          <p:spPr>
            <a:xfrm>
              <a:off x="368127" y="2931797"/>
              <a:ext cx="1413136" cy="3542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33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B8D6516-81D7-4889-8119-943E0B930234}"/>
                </a:ext>
              </a:extLst>
            </p:cNvPr>
            <p:cNvGrpSpPr/>
            <p:nvPr/>
          </p:nvGrpSpPr>
          <p:grpSpPr>
            <a:xfrm>
              <a:off x="598233" y="2953650"/>
              <a:ext cx="1024029" cy="284597"/>
              <a:chOff x="2383344" y="3692706"/>
              <a:chExt cx="1024029" cy="284597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D475A6D3-3B47-468B-A2BD-063D6B75C3DD}"/>
                  </a:ext>
                </a:extLst>
              </p:cNvPr>
              <p:cNvSpPr txBox="1"/>
              <p:nvPr/>
            </p:nvSpPr>
            <p:spPr>
              <a:xfrm>
                <a:off x="2872130" y="3692706"/>
                <a:ext cx="535243" cy="284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33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Extractor</a:t>
                </a:r>
              </a:p>
              <a:p>
                <a:r>
                  <a:rPr lang="en-US" sz="933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Queue</a:t>
                </a: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79D0CBCF-7903-479F-BA33-D1D82BEEF89A}"/>
                  </a:ext>
                </a:extLst>
              </p:cNvPr>
              <p:cNvGrpSpPr/>
              <p:nvPr/>
            </p:nvGrpSpPr>
            <p:grpSpPr>
              <a:xfrm>
                <a:off x="2383344" y="3773472"/>
                <a:ext cx="469006" cy="186219"/>
                <a:chOff x="488744" y="2084647"/>
                <a:chExt cx="703509" cy="247651"/>
              </a:xfrm>
              <a:solidFill>
                <a:schemeClr val="bg1"/>
              </a:solidFill>
            </p:grpSpPr>
            <p:sp>
              <p:nvSpPr>
                <p:cNvPr id="104" name="Rectangle 95">
                  <a:extLst>
                    <a:ext uri="{FF2B5EF4-FFF2-40B4-BE49-F238E27FC236}">
                      <a16:creationId xmlns:a16="http://schemas.microsoft.com/office/drawing/2014/main" id="{DE3F9452-C946-4A8E-A897-86267D5636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04" y="2111318"/>
                  <a:ext cx="19049" cy="17145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33"/>
                </a:p>
              </p:txBody>
            </p:sp>
            <p:sp>
              <p:nvSpPr>
                <p:cNvPr id="105" name="Rectangle 96">
                  <a:extLst>
                    <a:ext uri="{FF2B5EF4-FFF2-40B4-BE49-F238E27FC236}">
                      <a16:creationId xmlns:a16="http://schemas.microsoft.com/office/drawing/2014/main" id="{58F08663-30F4-4621-894D-1E5CEF6A10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8744" y="2111318"/>
                  <a:ext cx="22860" cy="17145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33"/>
                </a:p>
              </p:txBody>
            </p:sp>
            <p:sp>
              <p:nvSpPr>
                <p:cNvPr id="106" name="Freeform 97">
                  <a:extLst>
                    <a:ext uri="{FF2B5EF4-FFF2-40B4-BE49-F238E27FC236}">
                      <a16:creationId xmlns:a16="http://schemas.microsoft.com/office/drawing/2014/main" id="{415A5112-43E5-4533-AFC9-50D22FF67B2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2684" y="2183707"/>
                  <a:ext cx="129540" cy="148591"/>
                </a:xfrm>
                <a:custGeom>
                  <a:avLst/>
                  <a:gdLst>
                    <a:gd name="T0" fmla="*/ 34 w 34"/>
                    <a:gd name="T1" fmla="*/ 39 h 39"/>
                    <a:gd name="T2" fmla="*/ 0 w 34"/>
                    <a:gd name="T3" fmla="*/ 39 h 39"/>
                    <a:gd name="T4" fmla="*/ 0 w 34"/>
                    <a:gd name="T5" fmla="*/ 0 h 39"/>
                    <a:gd name="T6" fmla="*/ 34 w 34"/>
                    <a:gd name="T7" fmla="*/ 0 h 39"/>
                    <a:gd name="T8" fmla="*/ 34 w 34"/>
                    <a:gd name="T9" fmla="*/ 39 h 39"/>
                    <a:gd name="T10" fmla="*/ 5 w 34"/>
                    <a:gd name="T11" fmla="*/ 35 h 39"/>
                    <a:gd name="T12" fmla="*/ 30 w 34"/>
                    <a:gd name="T13" fmla="*/ 35 h 39"/>
                    <a:gd name="T14" fmla="*/ 30 w 34"/>
                    <a:gd name="T15" fmla="*/ 4 h 39"/>
                    <a:gd name="T16" fmla="*/ 5 w 34"/>
                    <a:gd name="T17" fmla="*/ 4 h 39"/>
                    <a:gd name="T18" fmla="*/ 5 w 34"/>
                    <a:gd name="T19" fmla="*/ 35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4" h="39">
                      <a:moveTo>
                        <a:pt x="34" y="39"/>
                      </a:moveTo>
                      <a:lnTo>
                        <a:pt x="0" y="39"/>
                      </a:lnTo>
                      <a:lnTo>
                        <a:pt x="0" y="0"/>
                      </a:lnTo>
                      <a:lnTo>
                        <a:pt x="34" y="0"/>
                      </a:lnTo>
                      <a:lnTo>
                        <a:pt x="34" y="39"/>
                      </a:lnTo>
                      <a:close/>
                      <a:moveTo>
                        <a:pt x="5" y="35"/>
                      </a:moveTo>
                      <a:lnTo>
                        <a:pt x="30" y="35"/>
                      </a:lnTo>
                      <a:lnTo>
                        <a:pt x="30" y="4"/>
                      </a:lnTo>
                      <a:lnTo>
                        <a:pt x="5" y="4"/>
                      </a:lnTo>
                      <a:lnTo>
                        <a:pt x="5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33"/>
                </a:p>
              </p:txBody>
            </p:sp>
            <p:sp>
              <p:nvSpPr>
                <p:cNvPr id="107" name="Freeform 98">
                  <a:extLst>
                    <a:ext uri="{FF2B5EF4-FFF2-40B4-BE49-F238E27FC236}">
                      <a16:creationId xmlns:a16="http://schemas.microsoft.com/office/drawing/2014/main" id="{76F38D25-1A64-4A7F-8DFD-972F239B0E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6964" y="2134178"/>
                  <a:ext cx="125729" cy="152400"/>
                </a:xfrm>
                <a:custGeom>
                  <a:avLst/>
                  <a:gdLst>
                    <a:gd name="T0" fmla="*/ 11 w 33"/>
                    <a:gd name="T1" fmla="*/ 35 h 40"/>
                    <a:gd name="T2" fmla="*/ 5 w 33"/>
                    <a:gd name="T3" fmla="*/ 35 h 40"/>
                    <a:gd name="T4" fmla="*/ 5 w 33"/>
                    <a:gd name="T5" fmla="*/ 4 h 40"/>
                    <a:gd name="T6" fmla="*/ 29 w 33"/>
                    <a:gd name="T7" fmla="*/ 4 h 40"/>
                    <a:gd name="T8" fmla="*/ 29 w 33"/>
                    <a:gd name="T9" fmla="*/ 10 h 40"/>
                    <a:gd name="T10" fmla="*/ 33 w 33"/>
                    <a:gd name="T11" fmla="*/ 10 h 40"/>
                    <a:gd name="T12" fmla="*/ 33 w 33"/>
                    <a:gd name="T13" fmla="*/ 0 h 40"/>
                    <a:gd name="T14" fmla="*/ 0 w 33"/>
                    <a:gd name="T15" fmla="*/ 0 h 40"/>
                    <a:gd name="T16" fmla="*/ 0 w 33"/>
                    <a:gd name="T17" fmla="*/ 40 h 40"/>
                    <a:gd name="T18" fmla="*/ 11 w 33"/>
                    <a:gd name="T19" fmla="*/ 40 h 40"/>
                    <a:gd name="T20" fmla="*/ 11 w 33"/>
                    <a:gd name="T21" fmla="*/ 3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" h="40">
                      <a:moveTo>
                        <a:pt x="11" y="35"/>
                      </a:moveTo>
                      <a:lnTo>
                        <a:pt x="5" y="35"/>
                      </a:lnTo>
                      <a:lnTo>
                        <a:pt x="5" y="4"/>
                      </a:lnTo>
                      <a:lnTo>
                        <a:pt x="29" y="4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11" y="40"/>
                      </a:lnTo>
                      <a:lnTo>
                        <a:pt x="11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33"/>
                </a:p>
              </p:txBody>
            </p:sp>
            <p:sp>
              <p:nvSpPr>
                <p:cNvPr id="108" name="Freeform 99">
                  <a:extLst>
                    <a:ext uri="{FF2B5EF4-FFF2-40B4-BE49-F238E27FC236}">
                      <a16:creationId xmlns:a16="http://schemas.microsoft.com/office/drawing/2014/main" id="{4B325C34-D3D8-4A4E-B35E-61638F165D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433" y="2084647"/>
                  <a:ext cx="125729" cy="152400"/>
                </a:xfrm>
                <a:custGeom>
                  <a:avLst/>
                  <a:gdLst>
                    <a:gd name="T0" fmla="*/ 10 w 33"/>
                    <a:gd name="T1" fmla="*/ 36 h 40"/>
                    <a:gd name="T2" fmla="*/ 4 w 33"/>
                    <a:gd name="T3" fmla="*/ 36 h 40"/>
                    <a:gd name="T4" fmla="*/ 4 w 33"/>
                    <a:gd name="T5" fmla="*/ 5 h 40"/>
                    <a:gd name="T6" fmla="*/ 29 w 33"/>
                    <a:gd name="T7" fmla="*/ 5 h 40"/>
                    <a:gd name="T8" fmla="*/ 29 w 33"/>
                    <a:gd name="T9" fmla="*/ 10 h 40"/>
                    <a:gd name="T10" fmla="*/ 33 w 33"/>
                    <a:gd name="T11" fmla="*/ 10 h 40"/>
                    <a:gd name="T12" fmla="*/ 33 w 33"/>
                    <a:gd name="T13" fmla="*/ 0 h 40"/>
                    <a:gd name="T14" fmla="*/ 0 w 33"/>
                    <a:gd name="T15" fmla="*/ 0 h 40"/>
                    <a:gd name="T16" fmla="*/ 0 w 33"/>
                    <a:gd name="T17" fmla="*/ 40 h 40"/>
                    <a:gd name="T18" fmla="*/ 10 w 33"/>
                    <a:gd name="T19" fmla="*/ 40 h 40"/>
                    <a:gd name="T20" fmla="*/ 10 w 33"/>
                    <a:gd name="T21" fmla="*/ 36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" h="40">
                      <a:moveTo>
                        <a:pt x="10" y="36"/>
                      </a:moveTo>
                      <a:lnTo>
                        <a:pt x="4" y="36"/>
                      </a:lnTo>
                      <a:lnTo>
                        <a:pt x="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0" y="40"/>
                      </a:lnTo>
                      <a:lnTo>
                        <a:pt x="10" y="40"/>
                      </a:lnTo>
                      <a:lnTo>
                        <a:pt x="10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33"/>
                </a:p>
              </p:txBody>
            </p:sp>
            <p:sp>
              <p:nvSpPr>
                <p:cNvPr id="109" name="Freeform 100">
                  <a:extLst>
                    <a:ext uri="{FF2B5EF4-FFF2-40B4-BE49-F238E27FC236}">
                      <a16:creationId xmlns:a16="http://schemas.microsoft.com/office/drawing/2014/main" id="{7028C420-C995-473B-8445-79285C192B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3124" y="2134178"/>
                  <a:ext cx="171449" cy="129540"/>
                </a:xfrm>
                <a:custGeom>
                  <a:avLst/>
                  <a:gdLst>
                    <a:gd name="T0" fmla="*/ 11 w 52"/>
                    <a:gd name="T1" fmla="*/ 22 h 39"/>
                    <a:gd name="T2" fmla="*/ 52 w 52"/>
                    <a:gd name="T3" fmla="*/ 22 h 39"/>
                    <a:gd name="T4" fmla="*/ 52 w 52"/>
                    <a:gd name="T5" fmla="*/ 16 h 39"/>
                    <a:gd name="T6" fmla="*/ 11 w 52"/>
                    <a:gd name="T7" fmla="*/ 16 h 39"/>
                    <a:gd name="T8" fmla="*/ 23 w 52"/>
                    <a:gd name="T9" fmla="*/ 4 h 39"/>
                    <a:gd name="T10" fmla="*/ 18 w 52"/>
                    <a:gd name="T11" fmla="*/ 0 h 39"/>
                    <a:gd name="T12" fmla="*/ 2 w 52"/>
                    <a:gd name="T13" fmla="*/ 16 h 39"/>
                    <a:gd name="T14" fmla="*/ 2 w 52"/>
                    <a:gd name="T15" fmla="*/ 23 h 39"/>
                    <a:gd name="T16" fmla="*/ 18 w 52"/>
                    <a:gd name="T17" fmla="*/ 39 h 39"/>
                    <a:gd name="T18" fmla="*/ 23 w 52"/>
                    <a:gd name="T19" fmla="*/ 34 h 39"/>
                    <a:gd name="T20" fmla="*/ 11 w 52"/>
                    <a:gd name="T21" fmla="*/ 2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2" h="39">
                      <a:moveTo>
                        <a:pt x="11" y="22"/>
                      </a:moveTo>
                      <a:cubicBezTo>
                        <a:pt x="14" y="22"/>
                        <a:pt x="36" y="22"/>
                        <a:pt x="52" y="22"/>
                      </a:cubicBezTo>
                      <a:cubicBezTo>
                        <a:pt x="52" y="16"/>
                        <a:pt x="52" y="16"/>
                        <a:pt x="52" y="16"/>
                      </a:cubicBezTo>
                      <a:cubicBezTo>
                        <a:pt x="33" y="16"/>
                        <a:pt x="11" y="16"/>
                        <a:pt x="11" y="16"/>
                      </a:cubicBezTo>
                      <a:cubicBezTo>
                        <a:pt x="23" y="4"/>
                        <a:pt x="23" y="4"/>
                        <a:pt x="23" y="4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" y="16"/>
                        <a:pt x="2" y="16"/>
                        <a:pt x="2" y="16"/>
                      </a:cubicBezTo>
                      <a:cubicBezTo>
                        <a:pt x="0" y="18"/>
                        <a:pt x="0" y="21"/>
                        <a:pt x="2" y="23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23" y="34"/>
                        <a:pt x="23" y="34"/>
                        <a:pt x="23" y="34"/>
                      </a:cubicBezTo>
                      <a:cubicBezTo>
                        <a:pt x="11" y="22"/>
                        <a:pt x="11" y="22"/>
                        <a:pt x="11" y="2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33"/>
                </a:p>
              </p:txBody>
            </p:sp>
            <p:sp>
              <p:nvSpPr>
                <p:cNvPr id="110" name="Freeform 101">
                  <a:extLst>
                    <a:ext uri="{FF2B5EF4-FFF2-40B4-BE49-F238E27FC236}">
                      <a16:creationId xmlns:a16="http://schemas.microsoft.com/office/drawing/2014/main" id="{54B63020-7F29-4E2B-99D9-70A780B3C4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5084" y="2134178"/>
                  <a:ext cx="179069" cy="129540"/>
                </a:xfrm>
                <a:custGeom>
                  <a:avLst/>
                  <a:gdLst>
                    <a:gd name="T0" fmla="*/ 51 w 53"/>
                    <a:gd name="T1" fmla="*/ 16 h 39"/>
                    <a:gd name="T2" fmla="*/ 35 w 53"/>
                    <a:gd name="T3" fmla="*/ 0 h 39"/>
                    <a:gd name="T4" fmla="*/ 31 w 53"/>
                    <a:gd name="T5" fmla="*/ 4 h 39"/>
                    <a:gd name="T6" fmla="*/ 43 w 53"/>
                    <a:gd name="T7" fmla="*/ 16 h 39"/>
                    <a:gd name="T8" fmla="*/ 0 w 53"/>
                    <a:gd name="T9" fmla="*/ 16 h 39"/>
                    <a:gd name="T10" fmla="*/ 0 w 53"/>
                    <a:gd name="T11" fmla="*/ 22 h 39"/>
                    <a:gd name="T12" fmla="*/ 43 w 53"/>
                    <a:gd name="T13" fmla="*/ 22 h 39"/>
                    <a:gd name="T14" fmla="*/ 31 w 53"/>
                    <a:gd name="T15" fmla="*/ 34 h 39"/>
                    <a:gd name="T16" fmla="*/ 35 w 53"/>
                    <a:gd name="T17" fmla="*/ 39 h 39"/>
                    <a:gd name="T18" fmla="*/ 51 w 53"/>
                    <a:gd name="T19" fmla="*/ 23 h 39"/>
                    <a:gd name="T20" fmla="*/ 51 w 53"/>
                    <a:gd name="T21" fmla="*/ 16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3" h="39">
                      <a:moveTo>
                        <a:pt x="51" y="16"/>
                      </a:move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1" y="4"/>
                        <a:pt x="31" y="4"/>
                        <a:pt x="31" y="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40" y="16"/>
                        <a:pt x="14" y="16"/>
                        <a:pt x="0" y="16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16" y="22"/>
                        <a:pt x="43" y="22"/>
                        <a:pt x="43" y="22"/>
                      </a:cubicBezTo>
                      <a:cubicBezTo>
                        <a:pt x="31" y="34"/>
                        <a:pt x="31" y="34"/>
                        <a:pt x="31" y="34"/>
                      </a:cubicBezTo>
                      <a:cubicBezTo>
                        <a:pt x="35" y="39"/>
                        <a:pt x="35" y="39"/>
                        <a:pt x="35" y="39"/>
                      </a:cubicBezTo>
                      <a:cubicBezTo>
                        <a:pt x="51" y="23"/>
                        <a:pt x="51" y="23"/>
                        <a:pt x="51" y="23"/>
                      </a:cubicBezTo>
                      <a:cubicBezTo>
                        <a:pt x="53" y="21"/>
                        <a:pt x="53" y="18"/>
                        <a:pt x="51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62560" tIns="81280" rIns="162560" bIns="8128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333"/>
                </a:p>
              </p:txBody>
            </p:sp>
          </p:grp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2F45FBA-23D6-493C-8D00-9CD15917FC50}"/>
              </a:ext>
            </a:extLst>
          </p:cNvPr>
          <p:cNvGrpSpPr/>
          <p:nvPr/>
        </p:nvGrpSpPr>
        <p:grpSpPr>
          <a:xfrm>
            <a:off x="5101996" y="2708740"/>
            <a:ext cx="2032001" cy="3377101"/>
            <a:chOff x="3826494" y="2031554"/>
            <a:chExt cx="1524001" cy="2532826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BA1EF60-FD2C-46C6-B49F-3BBB2A0CE13A}"/>
                </a:ext>
              </a:extLst>
            </p:cNvPr>
            <p:cNvSpPr/>
            <p:nvPr/>
          </p:nvSpPr>
          <p:spPr>
            <a:xfrm>
              <a:off x="3826494" y="2031554"/>
              <a:ext cx="1524001" cy="2532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9B77555-E20C-43E4-A296-88BB292E6097}"/>
                </a:ext>
              </a:extLst>
            </p:cNvPr>
            <p:cNvSpPr/>
            <p:nvPr/>
          </p:nvSpPr>
          <p:spPr>
            <a:xfrm>
              <a:off x="3881441" y="3336208"/>
              <a:ext cx="1413689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333"/>
                <a:t>Shipment &amp; Distribution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69167C1-83AC-4EE8-8AE0-021B47D47DB8}"/>
                </a:ext>
              </a:extLst>
            </p:cNvPr>
            <p:cNvSpPr/>
            <p:nvPr/>
          </p:nvSpPr>
          <p:spPr>
            <a:xfrm>
              <a:off x="3881441" y="3745091"/>
              <a:ext cx="1413689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333"/>
                <a:t>Billing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EAC1AAA-58FC-4305-8746-1900D091D6DA}"/>
                </a:ext>
              </a:extLst>
            </p:cNvPr>
            <p:cNvSpPr/>
            <p:nvPr/>
          </p:nvSpPr>
          <p:spPr>
            <a:xfrm>
              <a:off x="3881439" y="4159969"/>
              <a:ext cx="1413689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DE" sz="1333"/>
                <a:t>Accounts Receivables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6914090-AAAD-4384-BED1-6B49FF40279B}"/>
                </a:ext>
              </a:extLst>
            </p:cNvPr>
            <p:cNvSpPr/>
            <p:nvPr/>
          </p:nvSpPr>
          <p:spPr>
            <a:xfrm>
              <a:off x="3881441" y="2931797"/>
              <a:ext cx="1413689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/>
                <a:t>Sales Order Management</a:t>
              </a:r>
            </a:p>
          </p:txBody>
        </p:sp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D7BEC3DB-8FF2-40A1-B176-4C31F613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269374" y="2139863"/>
              <a:ext cx="605249" cy="58690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084EC3E-F472-4285-B3F3-9C2FD49B0EBA}"/>
              </a:ext>
            </a:extLst>
          </p:cNvPr>
          <p:cNvGrpSpPr/>
          <p:nvPr/>
        </p:nvGrpSpPr>
        <p:grpSpPr>
          <a:xfrm>
            <a:off x="2764320" y="2708740"/>
            <a:ext cx="2032001" cy="3377101"/>
            <a:chOff x="2073237" y="2031554"/>
            <a:chExt cx="1524001" cy="2532826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637B879-5C6D-4774-99BA-50A003081A39}"/>
                </a:ext>
              </a:extLst>
            </p:cNvPr>
            <p:cNvSpPr/>
            <p:nvPr/>
          </p:nvSpPr>
          <p:spPr>
            <a:xfrm>
              <a:off x="2073237" y="2031554"/>
              <a:ext cx="1524001" cy="2532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A9A710CF-2A31-49DA-AC4E-8A2D31A9C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grayscl/>
            </a:blip>
            <a:stretch>
              <a:fillRect/>
            </a:stretch>
          </p:blipFill>
          <p:spPr>
            <a:xfrm>
              <a:off x="2485229" y="2165946"/>
              <a:ext cx="676930" cy="555429"/>
            </a:xfrm>
            <a:prstGeom prst="rect">
              <a:avLst/>
            </a:prstGeom>
          </p:spPr>
        </p:pic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817B5FAE-0E86-4CC2-988E-C8F9E08726AD}"/>
                </a:ext>
              </a:extLst>
            </p:cNvPr>
            <p:cNvSpPr/>
            <p:nvPr/>
          </p:nvSpPr>
          <p:spPr>
            <a:xfrm>
              <a:off x="2128669" y="2931797"/>
              <a:ext cx="1413136" cy="35428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33"/>
            </a:p>
          </p:txBody>
        </p:sp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73668B47-EBC6-482F-9707-3803A3CB2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08237" y="2914549"/>
              <a:ext cx="365760" cy="412546"/>
            </a:xfrm>
            <a:prstGeom prst="rect">
              <a:avLst/>
            </a:prstGeom>
          </p:spPr>
        </p:pic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BE7C8A77-21E3-4C68-9C21-D21D7A5B2F8D}"/>
                </a:ext>
              </a:extLst>
            </p:cNvPr>
            <p:cNvSpPr txBox="1"/>
            <p:nvPr/>
          </p:nvSpPr>
          <p:spPr>
            <a:xfrm>
              <a:off x="2744859" y="2947249"/>
              <a:ext cx="601840" cy="284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33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Qlik</a:t>
              </a:r>
            </a:p>
            <a:p>
              <a:r>
                <a:rPr lang="en-US" sz="933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Transport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4200403A-C3D2-4565-95B5-3990D59A1630}"/>
                </a:ext>
              </a:extLst>
            </p:cNvPr>
            <p:cNvSpPr/>
            <p:nvPr/>
          </p:nvSpPr>
          <p:spPr>
            <a:xfrm>
              <a:off x="2127982" y="3335335"/>
              <a:ext cx="1413689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/>
                <a:t>Replicate Tasks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BC0240-AC45-4712-ADBE-4985C7A85838}"/>
              </a:ext>
            </a:extLst>
          </p:cNvPr>
          <p:cNvGrpSpPr/>
          <p:nvPr/>
        </p:nvGrpSpPr>
        <p:grpSpPr>
          <a:xfrm>
            <a:off x="7416385" y="2708740"/>
            <a:ext cx="2032001" cy="3377101"/>
            <a:chOff x="5562286" y="2031554"/>
            <a:chExt cx="1524001" cy="253282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93254D9-1ADA-4395-958A-88AB0DE10989}"/>
                </a:ext>
              </a:extLst>
            </p:cNvPr>
            <p:cNvSpPr/>
            <p:nvPr/>
          </p:nvSpPr>
          <p:spPr>
            <a:xfrm>
              <a:off x="5562286" y="2031554"/>
              <a:ext cx="1524001" cy="2532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pic>
          <p:nvPicPr>
            <p:cNvPr id="131" name="Picture 130" descr="Icon&#10;&#10;Description automatically generated">
              <a:extLst>
                <a:ext uri="{FF2B5EF4-FFF2-40B4-BE49-F238E27FC236}">
                  <a16:creationId xmlns:a16="http://schemas.microsoft.com/office/drawing/2014/main" id="{DDA36DE3-581D-47FB-8FF2-1EA5DA154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960570" y="2054201"/>
              <a:ext cx="750495" cy="750495"/>
            </a:xfrm>
            <a:prstGeom prst="rect">
              <a:avLst/>
            </a:prstGeom>
          </p:spPr>
        </p:pic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DDE2EB0B-42F2-476A-8D60-3F7810C7C846}"/>
                </a:ext>
              </a:extLst>
            </p:cNvPr>
            <p:cNvSpPr/>
            <p:nvPr/>
          </p:nvSpPr>
          <p:spPr>
            <a:xfrm>
              <a:off x="5613459" y="2926663"/>
              <a:ext cx="1413689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/>
                <a:t>Accessible SAP Data</a:t>
              </a: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D36A9E3-99CA-4B83-9002-7FEB6CF2E2B1}"/>
                </a:ext>
              </a:extLst>
            </p:cNvPr>
            <p:cNvSpPr/>
            <p:nvPr/>
          </p:nvSpPr>
          <p:spPr>
            <a:xfrm>
              <a:off x="5617974" y="3334623"/>
              <a:ext cx="1413689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/>
                <a:t>Documented KPI catalog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AD59B46-F764-4936-A8A9-00EE8E07934E}"/>
              </a:ext>
            </a:extLst>
          </p:cNvPr>
          <p:cNvGrpSpPr/>
          <p:nvPr/>
        </p:nvGrpSpPr>
        <p:grpSpPr>
          <a:xfrm>
            <a:off x="9754061" y="2708740"/>
            <a:ext cx="2032001" cy="3377101"/>
            <a:chOff x="7315543" y="2031554"/>
            <a:chExt cx="1524001" cy="2532826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7474379-4FAE-4698-8D04-CC83A79AF3F5}"/>
                </a:ext>
              </a:extLst>
            </p:cNvPr>
            <p:cNvSpPr/>
            <p:nvPr/>
          </p:nvSpPr>
          <p:spPr>
            <a:xfrm>
              <a:off x="7315543" y="2031554"/>
              <a:ext cx="1524001" cy="25328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6A70444-6F6B-4D48-9718-9ABA4E7FA2F4}"/>
                </a:ext>
              </a:extLst>
            </p:cNvPr>
            <p:cNvSpPr/>
            <p:nvPr/>
          </p:nvSpPr>
          <p:spPr>
            <a:xfrm>
              <a:off x="7371213" y="2931797"/>
              <a:ext cx="1413689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/>
                <a:t>Prebuilt Qlik App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4201F9CB-9EAA-4C4C-92EC-C820973733F8}"/>
                </a:ext>
              </a:extLst>
            </p:cNvPr>
            <p:cNvSpPr/>
            <p:nvPr/>
          </p:nvSpPr>
          <p:spPr>
            <a:xfrm>
              <a:off x="7371213" y="3336567"/>
              <a:ext cx="1413689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/>
                <a:t>Prebuilt Power BI Apps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3C6CC33-798D-46A7-90A2-199B56769FB6}"/>
                </a:ext>
              </a:extLst>
            </p:cNvPr>
            <p:cNvSpPr/>
            <p:nvPr/>
          </p:nvSpPr>
          <p:spPr>
            <a:xfrm>
              <a:off x="7371213" y="3741337"/>
              <a:ext cx="1404660" cy="3584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333"/>
                <a:t>Ready for Alerting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0D6190C5-3F34-4F8B-86F8-EAE958934E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4977" y="2089134"/>
              <a:ext cx="1384276" cy="664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A1F6FD12-B724-488B-BADF-DD315DD463E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50000" r="50000"/>
          <a:stretch/>
        </p:blipFill>
        <p:spPr>
          <a:xfrm rot="10800000">
            <a:off x="8564880" y="887909"/>
            <a:ext cx="3627120" cy="707952"/>
          </a:xfrm>
          <a:prstGeom prst="rect">
            <a:avLst/>
          </a:prstGeom>
        </p:spPr>
      </p:pic>
      <p:sp>
        <p:nvSpPr>
          <p:cNvPr id="112" name="Rectangle 111">
            <a:extLst>
              <a:ext uri="{FF2B5EF4-FFF2-40B4-BE49-F238E27FC236}">
                <a16:creationId xmlns:a16="http://schemas.microsoft.com/office/drawing/2014/main" id="{B77461BC-58B5-D14E-B5E0-78E199325A9A}"/>
              </a:ext>
            </a:extLst>
          </p:cNvPr>
          <p:cNvSpPr/>
          <p:nvPr/>
        </p:nvSpPr>
        <p:spPr>
          <a:xfrm>
            <a:off x="9824187" y="5525230"/>
            <a:ext cx="1872880" cy="47789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62560" tIns="81280" rIns="162560" bIns="812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333"/>
              <a:t>Ready for AI/ML</a:t>
            </a:r>
          </a:p>
        </p:txBody>
      </p:sp>
    </p:spTree>
    <p:extLst>
      <p:ext uri="{BB962C8B-B14F-4D97-AF65-F5344CB8AC3E}">
        <p14:creationId xmlns:p14="http://schemas.microsoft.com/office/powerpoint/2010/main" val="2227548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CB7FAD2-2E2F-A7AA-B025-09B7D5B0DE99}"/>
              </a:ext>
            </a:extLst>
          </p:cNvPr>
          <p:cNvSpPr/>
          <p:nvPr/>
        </p:nvSpPr>
        <p:spPr>
          <a:xfrm>
            <a:off x="414017" y="6250885"/>
            <a:ext cx="1845619" cy="47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EA061-1FB3-ADCD-D7C9-1B825DC70CD7}"/>
              </a:ext>
            </a:extLst>
          </p:cNvPr>
          <p:cNvSpPr/>
          <p:nvPr/>
        </p:nvSpPr>
        <p:spPr>
          <a:xfrm>
            <a:off x="11515618" y="6375401"/>
            <a:ext cx="320783" cy="311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9ED522D-6F72-5F6A-69FF-9871E73DF6FA}"/>
              </a:ext>
            </a:extLst>
          </p:cNvPr>
          <p:cNvSpPr/>
          <p:nvPr/>
        </p:nvSpPr>
        <p:spPr>
          <a:xfrm>
            <a:off x="2202116" y="1618721"/>
            <a:ext cx="9456485" cy="5054771"/>
          </a:xfrm>
          <a:prstGeom prst="roundRect">
            <a:avLst>
              <a:gd name="adj" fmla="val 7099"/>
            </a:avLst>
          </a:prstGeom>
          <a:solidFill>
            <a:schemeClr val="accent1">
              <a:alpha val="7079"/>
            </a:schemeClr>
          </a:solidFill>
          <a:ln>
            <a:solidFill>
              <a:srgbClr val="10CF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A6DA1A-AF4C-8399-E136-5D8B35276F37}"/>
              </a:ext>
            </a:extLst>
          </p:cNvPr>
          <p:cNvSpPr txBox="1"/>
          <p:nvPr/>
        </p:nvSpPr>
        <p:spPr>
          <a:xfrm>
            <a:off x="8372068" y="1556984"/>
            <a:ext cx="2994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ea typeface="Source Sans Pro" panose="020B0503030403020204" pitchFamily="34" charset="0"/>
                <a:cs typeface="Arial" panose="020B0604020202020204" pitchFamily="34" charset="0"/>
              </a:rPr>
              <a:t>Qlik SaaS Platform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83743A-991A-5E4A-8801-C52522592FCB}"/>
              </a:ext>
            </a:extLst>
          </p:cNvPr>
          <p:cNvSpPr/>
          <p:nvPr/>
        </p:nvSpPr>
        <p:spPr>
          <a:xfrm>
            <a:off x="2" y="9494"/>
            <a:ext cx="12191999" cy="14424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A2AA8A-CFF4-404F-94FD-9E3D803721E8}"/>
              </a:ext>
            </a:extLst>
          </p:cNvPr>
          <p:cNvSpPr/>
          <p:nvPr/>
        </p:nvSpPr>
        <p:spPr>
          <a:xfrm>
            <a:off x="4075840" y="2947461"/>
            <a:ext cx="4769923" cy="30877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2700" cap="rnd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78D4">
                <a:alpha val="70000"/>
              </a:srgbClr>
            </a:outerShdw>
          </a:effectLst>
        </p:spPr>
        <p:txBody>
          <a:bodyPr wrap="square" rtlCol="0" anchor="t">
            <a:noAutofit/>
          </a:bodyPr>
          <a:lstStyle/>
          <a:p>
            <a:pPr algn="ctr" defTabSz="914377">
              <a:defRPr/>
            </a:pPr>
            <a:endParaRPr lang="en-US">
              <a:solidFill>
                <a:srgbClr val="545659"/>
              </a:solidFill>
              <a:latin typeface="Segoe UI Semibold"/>
              <a:cs typeface="Segoe UI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A9AC7B-40A1-4450-BEC1-E0E7089E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18" y="147853"/>
            <a:ext cx="10679895" cy="684281"/>
          </a:xfrm>
        </p:spPr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/>
              </a:rPr>
              <a:t>Data Pipeline &amp; Analytics Architecture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77F321-ACD2-4092-90BA-DD68BD2292B7}"/>
              </a:ext>
            </a:extLst>
          </p:cNvPr>
          <p:cNvSpPr/>
          <p:nvPr/>
        </p:nvSpPr>
        <p:spPr>
          <a:xfrm>
            <a:off x="414018" y="3512167"/>
            <a:ext cx="961401" cy="1252696"/>
          </a:xfrm>
          <a:prstGeom prst="rect">
            <a:avLst/>
          </a:prstGeom>
          <a:ln>
            <a:solidFill>
              <a:schemeClr val="accent5"/>
            </a:solidFill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t"/>
          <a:lstStyle/>
          <a:p>
            <a:pPr algn="ctr" defTabSz="914377">
              <a:defRPr/>
            </a:pPr>
            <a:endParaRPr lang="en-US" dirty="0">
              <a:solidFill>
                <a:srgbClr val="545659"/>
              </a:solidFill>
              <a:latin typeface="Arial" panose="020B0604020202020204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F96C133-5AC2-43C3-A735-1C66348B1FA1}"/>
              </a:ext>
            </a:extLst>
          </p:cNvPr>
          <p:cNvGrpSpPr/>
          <p:nvPr/>
        </p:nvGrpSpPr>
        <p:grpSpPr>
          <a:xfrm>
            <a:off x="624911" y="3740835"/>
            <a:ext cx="474131" cy="474131"/>
            <a:chOff x="529654" y="1608571"/>
            <a:chExt cx="474131" cy="474131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1101452-99D3-4401-915B-F60288D4D47B}"/>
                </a:ext>
              </a:extLst>
            </p:cNvPr>
            <p:cNvSpPr/>
            <p:nvPr/>
          </p:nvSpPr>
          <p:spPr>
            <a:xfrm>
              <a:off x="529654" y="1608571"/>
              <a:ext cx="474131" cy="4741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36E784D9-F400-4A80-B309-6160273A3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791" y="1764171"/>
              <a:ext cx="391740" cy="203125"/>
            </a:xfrm>
            <a:prstGeom prst="rect">
              <a:avLst/>
            </a:prstGeom>
          </p:spPr>
        </p:pic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0863EA90-03EE-4E53-9CF2-942E381D3031}"/>
              </a:ext>
            </a:extLst>
          </p:cNvPr>
          <p:cNvSpPr txBox="1"/>
          <p:nvPr/>
        </p:nvSpPr>
        <p:spPr>
          <a:xfrm>
            <a:off x="9622791" y="2011283"/>
            <a:ext cx="186006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545659"/>
                </a:solidFill>
                <a:latin typeface="Arial"/>
              </a:rPr>
              <a:t>Qlik Sense </a:t>
            </a:r>
          </a:p>
          <a:p>
            <a:pPr algn="ctr" defTabSz="609555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545659"/>
                </a:solidFill>
                <a:latin typeface="Arial"/>
              </a:rPr>
              <a:t>Data Analytics</a:t>
            </a:r>
          </a:p>
        </p:txBody>
      </p:sp>
      <p:sp>
        <p:nvSpPr>
          <p:cNvPr id="110" name="TextBox 16">
            <a:extLst>
              <a:ext uri="{FF2B5EF4-FFF2-40B4-BE49-F238E27FC236}">
                <a16:creationId xmlns:a16="http://schemas.microsoft.com/office/drawing/2014/main" id="{2F1C00C9-979A-4101-9F2C-731E7BDD4441}"/>
              </a:ext>
            </a:extLst>
          </p:cNvPr>
          <p:cNvSpPr txBox="1"/>
          <p:nvPr/>
        </p:nvSpPr>
        <p:spPr>
          <a:xfrm>
            <a:off x="9614255" y="5629865"/>
            <a:ext cx="103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078">
              <a:defRPr/>
            </a:pP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Conversational</a:t>
            </a:r>
            <a:br>
              <a:rPr lang="en-US" sz="1000" dirty="0">
                <a:solidFill>
                  <a:srgbClr val="545659"/>
                </a:solidFill>
                <a:latin typeface="Arial" panose="020B0604020202020204"/>
              </a:rPr>
            </a:b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Analytics</a:t>
            </a:r>
          </a:p>
        </p:txBody>
      </p:sp>
      <p:sp>
        <p:nvSpPr>
          <p:cNvPr id="111" name="TextBox 16">
            <a:extLst>
              <a:ext uri="{FF2B5EF4-FFF2-40B4-BE49-F238E27FC236}">
                <a16:creationId xmlns:a16="http://schemas.microsoft.com/office/drawing/2014/main" id="{111C42F5-8B5C-42BD-A179-C62D15D9B4CC}"/>
              </a:ext>
            </a:extLst>
          </p:cNvPr>
          <p:cNvSpPr txBox="1"/>
          <p:nvPr/>
        </p:nvSpPr>
        <p:spPr>
          <a:xfrm>
            <a:off x="9657207" y="4710080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078">
              <a:defRPr/>
            </a:pP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AI / ML </a:t>
            </a:r>
            <a:br>
              <a:rPr lang="en-US" sz="1000" dirty="0">
                <a:solidFill>
                  <a:srgbClr val="545659"/>
                </a:solidFill>
                <a:latin typeface="Arial" panose="020B0604020202020204"/>
              </a:rPr>
            </a:b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Integration</a:t>
            </a:r>
          </a:p>
        </p:txBody>
      </p:sp>
      <p:sp>
        <p:nvSpPr>
          <p:cNvPr id="112" name="TextBox 16">
            <a:extLst>
              <a:ext uri="{FF2B5EF4-FFF2-40B4-BE49-F238E27FC236}">
                <a16:creationId xmlns:a16="http://schemas.microsoft.com/office/drawing/2014/main" id="{48AC2DE9-FCC6-492A-8BAC-8B6046FF5C33}"/>
              </a:ext>
            </a:extLst>
          </p:cNvPr>
          <p:cNvSpPr txBox="1"/>
          <p:nvPr/>
        </p:nvSpPr>
        <p:spPr>
          <a:xfrm>
            <a:off x="10560708" y="5629866"/>
            <a:ext cx="875997" cy="321015"/>
          </a:xfrm>
          <a:prstGeom prst="rect">
            <a:avLst/>
          </a:prstGeom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078">
              <a:defRPr/>
            </a:pP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Reporting</a:t>
            </a:r>
            <a:br>
              <a:rPr lang="en-US" sz="1000" dirty="0">
                <a:solidFill>
                  <a:srgbClr val="545659"/>
                </a:solidFill>
                <a:latin typeface="Arial" panose="020B0604020202020204"/>
              </a:rPr>
            </a:b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&amp; Alerting</a:t>
            </a:r>
          </a:p>
        </p:txBody>
      </p:sp>
      <p:sp>
        <p:nvSpPr>
          <p:cNvPr id="113" name="TextBox 16">
            <a:extLst>
              <a:ext uri="{FF2B5EF4-FFF2-40B4-BE49-F238E27FC236}">
                <a16:creationId xmlns:a16="http://schemas.microsoft.com/office/drawing/2014/main" id="{C1271D00-5AE1-41AE-A3D6-D64F4C2C3F7C}"/>
              </a:ext>
            </a:extLst>
          </p:cNvPr>
          <p:cNvSpPr txBox="1"/>
          <p:nvPr/>
        </p:nvSpPr>
        <p:spPr>
          <a:xfrm>
            <a:off x="10554381" y="458017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078">
              <a:defRPr/>
            </a:pP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Analytics</a:t>
            </a:r>
          </a:p>
          <a:p>
            <a:pPr algn="ctr" defTabSz="1219078">
              <a:defRPr/>
            </a:pP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Applications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9A1C42D-46AD-4ADB-B649-B0DCA92E2B1C}"/>
              </a:ext>
            </a:extLst>
          </p:cNvPr>
          <p:cNvSpPr/>
          <p:nvPr/>
        </p:nvSpPr>
        <p:spPr>
          <a:xfrm>
            <a:off x="9536838" y="1899590"/>
            <a:ext cx="1978780" cy="4131453"/>
          </a:xfrm>
          <a:prstGeom prst="roundRect">
            <a:avLst>
              <a:gd name="adj" fmla="val 5101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endParaRPr lang="en-GB" sz="24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7A5F50EC-A574-462E-88C0-1626D40F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736" y="5161207"/>
            <a:ext cx="571464" cy="57146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97D351EB-B8C1-4AC9-932A-8D3ABFDA8C0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25" y="3980957"/>
            <a:ext cx="537408" cy="537408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EDC44ADE-DBB4-43DA-B59D-2D219527E08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017" y="5181339"/>
            <a:ext cx="517380" cy="420371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D695CFCA-20F5-4974-B380-5D4AD48B65F7}"/>
              </a:ext>
            </a:extLst>
          </p:cNvPr>
          <p:cNvCxnSpPr>
            <a:cxnSpLocks/>
          </p:cNvCxnSpPr>
          <p:nvPr/>
        </p:nvCxnSpPr>
        <p:spPr>
          <a:xfrm flipH="1">
            <a:off x="8834674" y="3622779"/>
            <a:ext cx="713255" cy="1567"/>
          </a:xfrm>
          <a:prstGeom prst="straightConnector1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95F2C6D-2B88-4F69-B28C-36A7A7AF41FB}"/>
              </a:ext>
            </a:extLst>
          </p:cNvPr>
          <p:cNvSpPr/>
          <p:nvPr/>
        </p:nvSpPr>
        <p:spPr>
          <a:xfrm flipH="1" flipV="1">
            <a:off x="4940859" y="3127474"/>
            <a:ext cx="86123" cy="4571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en-US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5383F4-F1C4-4BCB-A64B-E81F87DF5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38" y="4282551"/>
            <a:ext cx="5754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>
              <a:lnSpc>
                <a:spcPct val="80000"/>
              </a:lnSpc>
              <a:defRPr/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SAP</a:t>
            </a:r>
          </a:p>
          <a:p>
            <a:pPr algn="ctr" defTabSz="914354">
              <a:lnSpc>
                <a:spcPct val="80000"/>
              </a:lnSpc>
              <a:defRPr/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Extractors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F6A597-A94E-4701-B2E8-31FF53F5C8CC}"/>
              </a:ext>
            </a:extLst>
          </p:cNvPr>
          <p:cNvCxnSpPr/>
          <p:nvPr/>
        </p:nvCxnSpPr>
        <p:spPr>
          <a:xfrm>
            <a:off x="2462812" y="2778351"/>
            <a:ext cx="1186424" cy="0"/>
          </a:xfrm>
          <a:prstGeom prst="line">
            <a:avLst/>
          </a:prstGeom>
          <a:ln w="28575">
            <a:solidFill>
              <a:srgbClr val="10CF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2CB128F6-2094-455C-9603-4F23B3FD1ED8}"/>
              </a:ext>
            </a:extLst>
          </p:cNvPr>
          <p:cNvSpPr/>
          <p:nvPr/>
        </p:nvSpPr>
        <p:spPr>
          <a:xfrm>
            <a:off x="2292631" y="1899591"/>
            <a:ext cx="6553133" cy="4131455"/>
          </a:xfrm>
          <a:custGeom>
            <a:avLst/>
            <a:gdLst>
              <a:gd name="connsiteX0" fmla="*/ 55451 w 6553133"/>
              <a:gd name="connsiteY0" fmla="*/ 0 h 4131454"/>
              <a:gd name="connsiteX1" fmla="*/ 97909 w 6553133"/>
              <a:gd name="connsiteY1" fmla="*/ 0 h 4131454"/>
              <a:gd name="connsiteX2" fmla="*/ 1421000 w 6553133"/>
              <a:gd name="connsiteY2" fmla="*/ 0 h 4131454"/>
              <a:gd name="connsiteX3" fmla="*/ 6497683 w 6553133"/>
              <a:gd name="connsiteY3" fmla="*/ 0 h 4131454"/>
              <a:gd name="connsiteX4" fmla="*/ 6553133 w 6553133"/>
              <a:gd name="connsiteY4" fmla="*/ 55450 h 4131454"/>
              <a:gd name="connsiteX5" fmla="*/ 6553133 w 6553133"/>
              <a:gd name="connsiteY5" fmla="*/ 804772 h 4131454"/>
              <a:gd name="connsiteX6" fmla="*/ 6497683 w 6553133"/>
              <a:gd name="connsiteY6" fmla="*/ 860222 h 4131454"/>
              <a:gd name="connsiteX7" fmla="*/ 1518909 w 6553133"/>
              <a:gd name="connsiteY7" fmla="*/ 860222 h 4131454"/>
              <a:gd name="connsiteX8" fmla="*/ 1518909 w 6553133"/>
              <a:gd name="connsiteY8" fmla="*/ 2402871 h 4131454"/>
              <a:gd name="connsiteX9" fmla="*/ 1802826 w 6553133"/>
              <a:gd name="connsiteY9" fmla="*/ 2591732 h 4131454"/>
              <a:gd name="connsiteX10" fmla="*/ 1518909 w 6553133"/>
              <a:gd name="connsiteY10" fmla="*/ 2780592 h 4131454"/>
              <a:gd name="connsiteX11" fmla="*/ 1518909 w 6553133"/>
              <a:gd name="connsiteY11" fmla="*/ 4033545 h 4131454"/>
              <a:gd name="connsiteX12" fmla="*/ 1421000 w 6553133"/>
              <a:gd name="connsiteY12" fmla="*/ 4131454 h 4131454"/>
              <a:gd name="connsiteX13" fmla="*/ 97909 w 6553133"/>
              <a:gd name="connsiteY13" fmla="*/ 4131454 h 4131454"/>
              <a:gd name="connsiteX14" fmla="*/ 0 w 6553133"/>
              <a:gd name="connsiteY14" fmla="*/ 4033545 h 4131454"/>
              <a:gd name="connsiteX15" fmla="*/ 0 w 6553133"/>
              <a:gd name="connsiteY15" fmla="*/ 97909 h 4131454"/>
              <a:gd name="connsiteX16" fmla="*/ 1 w 6553133"/>
              <a:gd name="connsiteY16" fmla="*/ 97904 h 4131454"/>
              <a:gd name="connsiteX17" fmla="*/ 1 w 6553133"/>
              <a:gd name="connsiteY17" fmla="*/ 55450 h 4131454"/>
              <a:gd name="connsiteX18" fmla="*/ 55451 w 6553133"/>
              <a:gd name="connsiteY18" fmla="*/ 0 h 41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53133" h="4131454">
                <a:moveTo>
                  <a:pt x="55451" y="0"/>
                </a:moveTo>
                <a:lnTo>
                  <a:pt x="97909" y="0"/>
                </a:lnTo>
                <a:lnTo>
                  <a:pt x="1421000" y="0"/>
                </a:lnTo>
                <a:lnTo>
                  <a:pt x="6497683" y="0"/>
                </a:lnTo>
                <a:cubicBezTo>
                  <a:pt x="6528307" y="0"/>
                  <a:pt x="6553133" y="24826"/>
                  <a:pt x="6553133" y="55450"/>
                </a:cubicBezTo>
                <a:lnTo>
                  <a:pt x="6553133" y="804772"/>
                </a:lnTo>
                <a:cubicBezTo>
                  <a:pt x="6553133" y="835396"/>
                  <a:pt x="6528307" y="860222"/>
                  <a:pt x="6497683" y="860222"/>
                </a:cubicBezTo>
                <a:lnTo>
                  <a:pt x="1518909" y="860222"/>
                </a:lnTo>
                <a:lnTo>
                  <a:pt x="1518909" y="2402871"/>
                </a:lnTo>
                <a:lnTo>
                  <a:pt x="1802826" y="2591732"/>
                </a:lnTo>
                <a:lnTo>
                  <a:pt x="1518909" y="2780592"/>
                </a:lnTo>
                <a:lnTo>
                  <a:pt x="1518909" y="4033545"/>
                </a:lnTo>
                <a:cubicBezTo>
                  <a:pt x="1518909" y="4087619"/>
                  <a:pt x="1475074" y="4131454"/>
                  <a:pt x="1421000" y="4131454"/>
                </a:cubicBezTo>
                <a:lnTo>
                  <a:pt x="97909" y="4131454"/>
                </a:lnTo>
                <a:cubicBezTo>
                  <a:pt x="43835" y="4131454"/>
                  <a:pt x="0" y="4087619"/>
                  <a:pt x="0" y="4033545"/>
                </a:cubicBezTo>
                <a:lnTo>
                  <a:pt x="0" y="97909"/>
                </a:lnTo>
                <a:lnTo>
                  <a:pt x="1" y="97904"/>
                </a:lnTo>
                <a:lnTo>
                  <a:pt x="1" y="55450"/>
                </a:lnTo>
                <a:cubicBezTo>
                  <a:pt x="1" y="24826"/>
                  <a:pt x="24827" y="0"/>
                  <a:pt x="55451" y="0"/>
                </a:cubicBezTo>
                <a:close/>
              </a:path>
            </a:pathLst>
          </a:custGeom>
          <a:solidFill>
            <a:srgbClr val="10CFC9">
              <a:alpha val="15000"/>
            </a:srgbClr>
          </a:solidFill>
          <a:ln w="28575" cap="flat" cmpd="sng" algn="ctr">
            <a:solidFill>
              <a:srgbClr val="10CFC9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6">
              <a:defRPr/>
            </a:pPr>
            <a:endParaRPr lang="en-US" sz="1200" b="1" kern="0" dirty="0">
              <a:solidFill>
                <a:srgbClr val="0098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501">
            <a:extLst>
              <a:ext uri="{FF2B5EF4-FFF2-40B4-BE49-F238E27FC236}">
                <a16:creationId xmlns:a16="http://schemas.microsoft.com/office/drawing/2014/main" id="{027648A2-EF00-4ABD-9875-2673EE0546C3}"/>
              </a:ext>
            </a:extLst>
          </p:cNvPr>
          <p:cNvSpPr/>
          <p:nvPr/>
        </p:nvSpPr>
        <p:spPr>
          <a:xfrm>
            <a:off x="2461024" y="4268368"/>
            <a:ext cx="1200523" cy="52312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CDC</a:t>
            </a:r>
          </a:p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Updates</a:t>
            </a:r>
          </a:p>
        </p:txBody>
      </p:sp>
      <p:sp>
        <p:nvSpPr>
          <p:cNvPr id="10" name="Rounded Rectangle 503">
            <a:extLst>
              <a:ext uri="{FF2B5EF4-FFF2-40B4-BE49-F238E27FC236}">
                <a16:creationId xmlns:a16="http://schemas.microsoft.com/office/drawing/2014/main" id="{86E9B6DA-88D7-4330-BB91-3A81B9F15AC8}"/>
              </a:ext>
            </a:extLst>
          </p:cNvPr>
          <p:cNvSpPr/>
          <p:nvPr/>
        </p:nvSpPr>
        <p:spPr>
          <a:xfrm>
            <a:off x="2461025" y="3624346"/>
            <a:ext cx="1200524" cy="547301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Data </a:t>
            </a:r>
          </a:p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Loading</a:t>
            </a:r>
          </a:p>
        </p:txBody>
      </p:sp>
      <p:sp>
        <p:nvSpPr>
          <p:cNvPr id="94" name="Rounded Rectangle 503">
            <a:extLst>
              <a:ext uri="{FF2B5EF4-FFF2-40B4-BE49-F238E27FC236}">
                <a16:creationId xmlns:a16="http://schemas.microsoft.com/office/drawing/2014/main" id="{738246EF-81E8-4C0C-AD94-D1B1693FCB10}"/>
              </a:ext>
            </a:extLst>
          </p:cNvPr>
          <p:cNvSpPr/>
          <p:nvPr/>
        </p:nvSpPr>
        <p:spPr>
          <a:xfrm>
            <a:off x="5739405" y="2230502"/>
            <a:ext cx="915340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Pre-defined ELT mappings</a:t>
            </a:r>
          </a:p>
        </p:txBody>
      </p:sp>
      <p:sp>
        <p:nvSpPr>
          <p:cNvPr id="104" name="Rounded Rectangle 503">
            <a:extLst>
              <a:ext uri="{FF2B5EF4-FFF2-40B4-BE49-F238E27FC236}">
                <a16:creationId xmlns:a16="http://schemas.microsoft.com/office/drawing/2014/main" id="{CDC5DA2F-6DD9-47AE-939D-B2AABA3F998B}"/>
              </a:ext>
            </a:extLst>
          </p:cNvPr>
          <p:cNvSpPr/>
          <p:nvPr/>
        </p:nvSpPr>
        <p:spPr>
          <a:xfrm>
            <a:off x="2502667" y="2238750"/>
            <a:ext cx="915340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Leverage DW Automation</a:t>
            </a:r>
          </a:p>
        </p:txBody>
      </p:sp>
      <p:sp>
        <p:nvSpPr>
          <p:cNvPr id="105" name="Rounded Rectangle 503">
            <a:extLst>
              <a:ext uri="{FF2B5EF4-FFF2-40B4-BE49-F238E27FC236}">
                <a16:creationId xmlns:a16="http://schemas.microsoft.com/office/drawing/2014/main" id="{BA0F8FD4-3E6F-4D62-B27B-18EB5C258FDE}"/>
              </a:ext>
            </a:extLst>
          </p:cNvPr>
          <p:cNvSpPr/>
          <p:nvPr/>
        </p:nvSpPr>
        <p:spPr>
          <a:xfrm>
            <a:off x="4699962" y="2230502"/>
            <a:ext cx="915340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Pre-defined DW model</a:t>
            </a:r>
          </a:p>
        </p:txBody>
      </p:sp>
      <p:sp>
        <p:nvSpPr>
          <p:cNvPr id="106" name="Rounded Rectangle 503">
            <a:extLst>
              <a:ext uri="{FF2B5EF4-FFF2-40B4-BE49-F238E27FC236}">
                <a16:creationId xmlns:a16="http://schemas.microsoft.com/office/drawing/2014/main" id="{CE46EC1E-F200-44DF-98B2-E06083BD2B68}"/>
              </a:ext>
            </a:extLst>
          </p:cNvPr>
          <p:cNvSpPr/>
          <p:nvPr/>
        </p:nvSpPr>
        <p:spPr>
          <a:xfrm>
            <a:off x="6778849" y="2230502"/>
            <a:ext cx="915340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Pre-defined data marts</a:t>
            </a:r>
          </a:p>
        </p:txBody>
      </p:sp>
      <p:sp>
        <p:nvSpPr>
          <p:cNvPr id="116" name="Rounded Rectangle 503">
            <a:extLst>
              <a:ext uri="{FF2B5EF4-FFF2-40B4-BE49-F238E27FC236}">
                <a16:creationId xmlns:a16="http://schemas.microsoft.com/office/drawing/2014/main" id="{A65B8942-BD16-491F-9B90-C3D15C670AAA}"/>
              </a:ext>
            </a:extLst>
          </p:cNvPr>
          <p:cNvSpPr/>
          <p:nvPr/>
        </p:nvSpPr>
        <p:spPr>
          <a:xfrm>
            <a:off x="3545161" y="2253546"/>
            <a:ext cx="1039441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Pre-Defined SQL Transforms</a:t>
            </a:r>
          </a:p>
        </p:txBody>
      </p:sp>
      <p:sp>
        <p:nvSpPr>
          <p:cNvPr id="120" name="Rounded Rectangle 503">
            <a:extLst>
              <a:ext uri="{FF2B5EF4-FFF2-40B4-BE49-F238E27FC236}">
                <a16:creationId xmlns:a16="http://schemas.microsoft.com/office/drawing/2014/main" id="{64634F7D-9FAC-40A8-B244-354D73542467}"/>
              </a:ext>
            </a:extLst>
          </p:cNvPr>
          <p:cNvSpPr/>
          <p:nvPr/>
        </p:nvSpPr>
        <p:spPr>
          <a:xfrm>
            <a:off x="7818291" y="2228609"/>
            <a:ext cx="915340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Extensible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7E9AE-E81E-49D5-81A7-C5138780CE7D}"/>
              </a:ext>
            </a:extLst>
          </p:cNvPr>
          <p:cNvSpPr txBox="1"/>
          <p:nvPr/>
        </p:nvSpPr>
        <p:spPr>
          <a:xfrm>
            <a:off x="2292631" y="1910102"/>
            <a:ext cx="6533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2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Qlik Cloud Data Integration</a:t>
            </a:r>
            <a:endParaRPr lang="en-US" sz="1600" b="1" dirty="0">
              <a:solidFill>
                <a:srgbClr val="5456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67B249F-FAC9-4DC3-BCB6-672129B56519}"/>
              </a:ext>
            </a:extLst>
          </p:cNvPr>
          <p:cNvSpPr txBox="1"/>
          <p:nvPr/>
        </p:nvSpPr>
        <p:spPr>
          <a:xfrm>
            <a:off x="2443111" y="2916366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2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Qlik Replicate</a:t>
            </a:r>
            <a:endParaRPr lang="en-US" sz="1600" b="1" dirty="0">
              <a:solidFill>
                <a:srgbClr val="5456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>
              <a:defRPr/>
            </a:pPr>
            <a:r>
              <a:rPr lang="en-US" sz="12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Ingestion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E0B203D-48B6-47B4-A7FA-4E840D4C02B9}"/>
              </a:ext>
            </a:extLst>
          </p:cNvPr>
          <p:cNvSpPr txBox="1"/>
          <p:nvPr/>
        </p:nvSpPr>
        <p:spPr>
          <a:xfrm>
            <a:off x="2202115" y="5469366"/>
            <a:ext cx="170735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545659"/>
                </a:solidFill>
                <a:latin typeface="Arial"/>
              </a:rPr>
              <a:t>Cloud Data SaaS</a:t>
            </a:r>
          </a:p>
        </p:txBody>
      </p:sp>
      <p:pic>
        <p:nvPicPr>
          <p:cNvPr id="93" name="Picture 92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7EB9DD9B-0995-4906-80B1-A6FEFD26EC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331" y="5093726"/>
            <a:ext cx="1146775" cy="336948"/>
          </a:xfrm>
          <a:prstGeom prst="rect">
            <a:avLst/>
          </a:prstGeom>
        </p:spPr>
      </p:pic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26C633E2-78FF-4C4A-9273-9981D1BD12C9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1463526" y="4146107"/>
            <a:ext cx="738591" cy="0"/>
          </a:xfrm>
          <a:prstGeom prst="line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4" name="Rounded Rectangle 503">
            <a:extLst>
              <a:ext uri="{FF2B5EF4-FFF2-40B4-BE49-F238E27FC236}">
                <a16:creationId xmlns:a16="http://schemas.microsoft.com/office/drawing/2014/main" id="{FED9EB64-3074-40F5-8DAD-F1F4B7782811}"/>
              </a:ext>
            </a:extLst>
          </p:cNvPr>
          <p:cNvSpPr/>
          <p:nvPr/>
        </p:nvSpPr>
        <p:spPr>
          <a:xfrm>
            <a:off x="9660711" y="2608671"/>
            <a:ext cx="1640552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Pre-defined Applications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E9A38E40-C0D9-47F5-94BE-0F46B238AE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478" y="3035544"/>
            <a:ext cx="1734817" cy="769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09E6981-F3AB-9F44-B8B4-30F39DC9B1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3007" r="27591" b="50924"/>
          <a:stretch/>
        </p:blipFill>
        <p:spPr>
          <a:xfrm>
            <a:off x="3379779" y="-166285"/>
            <a:ext cx="8787771" cy="1612828"/>
          </a:xfrm>
          <a:prstGeom prst="rect">
            <a:avLst/>
          </a:prstGeom>
        </p:spPr>
      </p:pic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89B16155-37A9-614A-9FCE-F952B4D11684}"/>
              </a:ext>
            </a:extLst>
          </p:cNvPr>
          <p:cNvSpPr txBox="1">
            <a:spLocks/>
          </p:cNvSpPr>
          <p:nvPr/>
        </p:nvSpPr>
        <p:spPr>
          <a:xfrm>
            <a:off x="597493" y="808604"/>
            <a:ext cx="10808407" cy="32488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15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13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13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5"/>
              </a:solidFill>
            </a:endParaRPr>
          </a:p>
        </p:txBody>
      </p:sp>
      <p:pic>
        <p:nvPicPr>
          <p:cNvPr id="1026" name="Picture 2" descr="Machine Learning with Amazon SageMaker » Nub8">
            <a:extLst>
              <a:ext uri="{FF2B5EF4-FFF2-40B4-BE49-F238E27FC236}">
                <a16:creationId xmlns:a16="http://schemas.microsoft.com/office/drawing/2014/main" id="{139E7919-3003-75F7-CC88-8F32222E4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729" y="4377876"/>
            <a:ext cx="1094745" cy="4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Amazon Web Services Vector Logo - Download Free SVG Icon | Worldvectorlogo">
            <a:extLst>
              <a:ext uri="{FF2B5EF4-FFF2-40B4-BE49-F238E27FC236}">
                <a16:creationId xmlns:a16="http://schemas.microsoft.com/office/drawing/2014/main" id="{F29E2847-3346-A2B1-C5F1-8075848460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8" name="AutoShape 10" descr="Amazon Web Services Vector Logo - Download Free SVG Icon | Worldvectorlogo">
            <a:extLst>
              <a:ext uri="{FF2B5EF4-FFF2-40B4-BE49-F238E27FC236}">
                <a16:creationId xmlns:a16="http://schemas.microsoft.com/office/drawing/2014/main" id="{D214EBC4-749A-ED3E-46D7-C1A5A80089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3" name="AutoShape 12" descr="Amazon Web Services Vector Logo - Download Free SVG Icon | Worldvectorlogo">
            <a:extLst>
              <a:ext uri="{FF2B5EF4-FFF2-40B4-BE49-F238E27FC236}">
                <a16:creationId xmlns:a16="http://schemas.microsoft.com/office/drawing/2014/main" id="{2BF2B935-4591-4175-4D96-B4BFA5C753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9200" y="36322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4" name="AutoShape 14" descr="Amazon Web Services Vector Logo - Download Free SVG Icon | Worldvectorlogo">
            <a:extLst>
              <a:ext uri="{FF2B5EF4-FFF2-40B4-BE49-F238E27FC236}">
                <a16:creationId xmlns:a16="http://schemas.microsoft.com/office/drawing/2014/main" id="{4C8FD71E-B58E-2CCE-FD79-90DEC94235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02400" y="3835400"/>
            <a:ext cx="2546563" cy="25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040" name="Picture 16" descr="Certifications Temperfield">
            <a:extLst>
              <a:ext uri="{FF2B5EF4-FFF2-40B4-BE49-F238E27FC236}">
                <a16:creationId xmlns:a16="http://schemas.microsoft.com/office/drawing/2014/main" id="{57DE11BD-02AC-5B17-F4E3-15A3B056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343" y="6148869"/>
            <a:ext cx="842787" cy="4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ur Partners | NX3 Corporation">
            <a:extLst>
              <a:ext uri="{FF2B5EF4-FFF2-40B4-BE49-F238E27FC236}">
                <a16:creationId xmlns:a16="http://schemas.microsoft.com/office/drawing/2014/main" id="{227B35D2-0F87-0669-F247-3F2D7D97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221" y="3929639"/>
            <a:ext cx="797516" cy="51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804C10-58B5-3110-B2E9-C96BEB9B30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87171" y="2970506"/>
            <a:ext cx="4754101" cy="3060537"/>
          </a:xfrm>
          <a:prstGeom prst="rect">
            <a:avLst/>
          </a:prstGeom>
        </p:spPr>
      </p:pic>
      <p:pic>
        <p:nvPicPr>
          <p:cNvPr id="12" name="Picture 2" descr="Group: Snowpipe">
            <a:extLst>
              <a:ext uri="{FF2B5EF4-FFF2-40B4-BE49-F238E27FC236}">
                <a16:creationId xmlns:a16="http://schemas.microsoft.com/office/drawing/2014/main" id="{3700D9D6-F97F-556E-5982-A1601AB97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129" y="3330679"/>
            <a:ext cx="5842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nowpark - Snowflake">
            <a:extLst>
              <a:ext uri="{FF2B5EF4-FFF2-40B4-BE49-F238E27FC236}">
                <a16:creationId xmlns:a16="http://schemas.microsoft.com/office/drawing/2014/main" id="{BDF6F80D-FF86-8E14-90C5-3EAFAA4BF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008" y="4419841"/>
            <a:ext cx="877872" cy="8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3A183A-15B1-158C-546B-F0AFFFDE5722}"/>
              </a:ext>
            </a:extLst>
          </p:cNvPr>
          <p:cNvCxnSpPr>
            <a:cxnSpLocks/>
          </p:cNvCxnSpPr>
          <p:nvPr/>
        </p:nvCxnSpPr>
        <p:spPr>
          <a:xfrm flipH="1">
            <a:off x="8840775" y="4372003"/>
            <a:ext cx="713255" cy="1567"/>
          </a:xfrm>
          <a:prstGeom prst="straightConnector1">
            <a:avLst/>
          </a:prstGeom>
          <a:noFill/>
          <a:ln w="19050" cap="flat" cmpd="sng" algn="ctr">
            <a:solidFill>
              <a:schemeClr val="accent3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342B080-8770-07F3-C6A8-68A1852F4CAB}"/>
              </a:ext>
            </a:extLst>
          </p:cNvPr>
          <p:cNvCxnSpPr>
            <a:cxnSpLocks/>
          </p:cNvCxnSpPr>
          <p:nvPr/>
        </p:nvCxnSpPr>
        <p:spPr>
          <a:xfrm flipH="1">
            <a:off x="1463526" y="3808220"/>
            <a:ext cx="738589" cy="0"/>
          </a:xfrm>
          <a:prstGeom prst="straightConnector1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miter lim="800000"/>
            <a:headEnd type="triangle" w="med" len="med"/>
            <a:tailEnd type="none" w="sm" len="sm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06F8CA9-C329-9751-C396-B64618AF3DD8}"/>
              </a:ext>
            </a:extLst>
          </p:cNvPr>
          <p:cNvSpPr txBox="1"/>
          <p:nvPr/>
        </p:nvSpPr>
        <p:spPr>
          <a:xfrm>
            <a:off x="1493639" y="3287400"/>
            <a:ext cx="7385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Snowpipe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92EE05E-500E-83D2-0461-4E267979547B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2362201" y="1710873"/>
            <a:ext cx="6009867" cy="20516"/>
          </a:xfrm>
          <a:prstGeom prst="line">
            <a:avLst/>
          </a:prstGeom>
          <a:ln w="12700" cap="rnd">
            <a:bevel/>
            <a:headEnd type="none" w="lg" len="lg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16C410-CE0E-43C8-13BC-D26F29E4E6AF}"/>
              </a:ext>
            </a:extLst>
          </p:cNvPr>
          <p:cNvCxnSpPr>
            <a:cxnSpLocks/>
          </p:cNvCxnSpPr>
          <p:nvPr/>
        </p:nvCxnSpPr>
        <p:spPr>
          <a:xfrm flipH="1">
            <a:off x="10132185" y="1712912"/>
            <a:ext cx="1350673" cy="1641"/>
          </a:xfrm>
          <a:prstGeom prst="line">
            <a:avLst/>
          </a:prstGeom>
          <a:ln w="12700"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Welcome to Snowflake Documentation — Snowflake Documentation">
            <a:extLst>
              <a:ext uri="{FF2B5EF4-FFF2-40B4-BE49-F238E27FC236}">
                <a16:creationId xmlns:a16="http://schemas.microsoft.com/office/drawing/2014/main" id="{A9328156-2FA8-210A-FF1F-20ED85FEB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053" y="6117553"/>
            <a:ext cx="2079096" cy="4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84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CB7FAD2-2E2F-A7AA-B025-09B7D5B0DE99}"/>
              </a:ext>
            </a:extLst>
          </p:cNvPr>
          <p:cNvSpPr/>
          <p:nvPr/>
        </p:nvSpPr>
        <p:spPr>
          <a:xfrm>
            <a:off x="414017" y="6250885"/>
            <a:ext cx="1845619" cy="47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EA061-1FB3-ADCD-D7C9-1B825DC70CD7}"/>
              </a:ext>
            </a:extLst>
          </p:cNvPr>
          <p:cNvSpPr/>
          <p:nvPr/>
        </p:nvSpPr>
        <p:spPr>
          <a:xfrm>
            <a:off x="11515618" y="6375401"/>
            <a:ext cx="320783" cy="311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B9ED522D-6F72-5F6A-69FF-9871E73DF6FA}"/>
              </a:ext>
            </a:extLst>
          </p:cNvPr>
          <p:cNvSpPr/>
          <p:nvPr/>
        </p:nvSpPr>
        <p:spPr>
          <a:xfrm>
            <a:off x="2202116" y="1618721"/>
            <a:ext cx="9456485" cy="5054771"/>
          </a:xfrm>
          <a:prstGeom prst="roundRect">
            <a:avLst>
              <a:gd name="adj" fmla="val 7099"/>
            </a:avLst>
          </a:prstGeom>
          <a:solidFill>
            <a:schemeClr val="accent1">
              <a:alpha val="7079"/>
            </a:schemeClr>
          </a:solidFill>
          <a:ln>
            <a:solidFill>
              <a:srgbClr val="10CF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A6DA1A-AF4C-8399-E136-5D8B35276F37}"/>
              </a:ext>
            </a:extLst>
          </p:cNvPr>
          <p:cNvSpPr txBox="1"/>
          <p:nvPr/>
        </p:nvSpPr>
        <p:spPr>
          <a:xfrm>
            <a:off x="8372068" y="1556984"/>
            <a:ext cx="2994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ea typeface="Source Sans Pro" panose="020B0503030403020204" pitchFamily="34" charset="0"/>
                <a:cs typeface="Arial" panose="020B0604020202020204" pitchFamily="34" charset="0"/>
              </a:rPr>
              <a:t>Qlik SaaS Platform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83743A-991A-5E4A-8801-C52522592FCB}"/>
              </a:ext>
            </a:extLst>
          </p:cNvPr>
          <p:cNvSpPr/>
          <p:nvPr/>
        </p:nvSpPr>
        <p:spPr>
          <a:xfrm>
            <a:off x="2" y="9494"/>
            <a:ext cx="12191999" cy="14424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A2AA8A-CFF4-404F-94FD-9E3D803721E8}"/>
              </a:ext>
            </a:extLst>
          </p:cNvPr>
          <p:cNvSpPr/>
          <p:nvPr/>
        </p:nvSpPr>
        <p:spPr>
          <a:xfrm>
            <a:off x="4075840" y="2947461"/>
            <a:ext cx="4769923" cy="30877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12700" cap="rnd">
            <a:solidFill>
              <a:schemeClr val="tx1"/>
            </a:solidFill>
            <a:miter lim="800000"/>
            <a:headEnd/>
            <a:tailEnd/>
          </a:ln>
          <a:effectLst>
            <a:outerShdw blurRad="254000" algn="tl" rotWithShape="0">
              <a:srgbClr val="0078D4">
                <a:alpha val="70000"/>
              </a:srgbClr>
            </a:outerShdw>
          </a:effectLst>
        </p:spPr>
        <p:txBody>
          <a:bodyPr wrap="square" rtlCol="0" anchor="t">
            <a:noAutofit/>
          </a:bodyPr>
          <a:lstStyle/>
          <a:p>
            <a:pPr algn="ctr" defTabSz="914377">
              <a:defRPr/>
            </a:pPr>
            <a:endParaRPr lang="en-US">
              <a:solidFill>
                <a:srgbClr val="545659"/>
              </a:solidFill>
              <a:latin typeface="Segoe UI Semibold"/>
              <a:cs typeface="Segoe UI" panose="020B0502040204020203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A9AC7B-40A1-4450-BEC1-E0E7089E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18" y="147853"/>
            <a:ext cx="10679895" cy="684281"/>
          </a:xfrm>
        </p:spPr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/>
              </a:rPr>
              <a:t>Data Pipeline &amp; Analytics Architecture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77F321-ACD2-4092-90BA-DD68BD2292B7}"/>
              </a:ext>
            </a:extLst>
          </p:cNvPr>
          <p:cNvSpPr/>
          <p:nvPr/>
        </p:nvSpPr>
        <p:spPr>
          <a:xfrm>
            <a:off x="414018" y="3512167"/>
            <a:ext cx="961401" cy="1252696"/>
          </a:xfrm>
          <a:prstGeom prst="rect">
            <a:avLst/>
          </a:prstGeom>
          <a:ln>
            <a:solidFill>
              <a:schemeClr val="accent5"/>
            </a:solidFill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t"/>
          <a:lstStyle/>
          <a:p>
            <a:pPr algn="ctr" defTabSz="914377">
              <a:defRPr/>
            </a:pPr>
            <a:endParaRPr lang="en-US" dirty="0">
              <a:solidFill>
                <a:srgbClr val="545659"/>
              </a:solidFill>
              <a:latin typeface="Arial" panose="020B0604020202020204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F96C133-5AC2-43C3-A735-1C66348B1FA1}"/>
              </a:ext>
            </a:extLst>
          </p:cNvPr>
          <p:cNvGrpSpPr/>
          <p:nvPr/>
        </p:nvGrpSpPr>
        <p:grpSpPr>
          <a:xfrm>
            <a:off x="624911" y="3740835"/>
            <a:ext cx="474131" cy="474131"/>
            <a:chOff x="529654" y="1608571"/>
            <a:chExt cx="474131" cy="474131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1101452-99D3-4401-915B-F60288D4D47B}"/>
                </a:ext>
              </a:extLst>
            </p:cNvPr>
            <p:cNvSpPr/>
            <p:nvPr/>
          </p:nvSpPr>
          <p:spPr>
            <a:xfrm>
              <a:off x="529654" y="1608571"/>
              <a:ext cx="474131" cy="4741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Arial" panose="020B0604020202020204"/>
              </a:endParaRPr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36E784D9-F400-4A80-B309-6160273A3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4791" y="1764171"/>
              <a:ext cx="391740" cy="203125"/>
            </a:xfrm>
            <a:prstGeom prst="rect">
              <a:avLst/>
            </a:prstGeom>
          </p:spPr>
        </p:pic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0863EA90-03EE-4E53-9CF2-942E381D3031}"/>
              </a:ext>
            </a:extLst>
          </p:cNvPr>
          <p:cNvSpPr txBox="1"/>
          <p:nvPr/>
        </p:nvSpPr>
        <p:spPr>
          <a:xfrm>
            <a:off x="9622791" y="2011283"/>
            <a:ext cx="186006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545659"/>
                </a:solidFill>
                <a:latin typeface="Arial"/>
              </a:rPr>
              <a:t>Qlik Sense </a:t>
            </a:r>
          </a:p>
          <a:p>
            <a:pPr algn="ctr" defTabSz="609555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545659"/>
                </a:solidFill>
                <a:latin typeface="Arial"/>
              </a:rPr>
              <a:t>Data Analytics</a:t>
            </a:r>
          </a:p>
        </p:txBody>
      </p:sp>
      <p:sp>
        <p:nvSpPr>
          <p:cNvPr id="110" name="TextBox 16">
            <a:extLst>
              <a:ext uri="{FF2B5EF4-FFF2-40B4-BE49-F238E27FC236}">
                <a16:creationId xmlns:a16="http://schemas.microsoft.com/office/drawing/2014/main" id="{2F1C00C9-979A-4101-9F2C-731E7BDD4441}"/>
              </a:ext>
            </a:extLst>
          </p:cNvPr>
          <p:cNvSpPr txBox="1"/>
          <p:nvPr/>
        </p:nvSpPr>
        <p:spPr>
          <a:xfrm>
            <a:off x="9614255" y="5629865"/>
            <a:ext cx="1035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078">
              <a:defRPr/>
            </a:pP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Conversational</a:t>
            </a:r>
            <a:br>
              <a:rPr lang="en-US" sz="1000" dirty="0">
                <a:solidFill>
                  <a:srgbClr val="545659"/>
                </a:solidFill>
                <a:latin typeface="Arial" panose="020B0604020202020204"/>
              </a:rPr>
            </a:b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Analytics</a:t>
            </a:r>
          </a:p>
        </p:txBody>
      </p:sp>
      <p:sp>
        <p:nvSpPr>
          <p:cNvPr id="111" name="TextBox 16">
            <a:extLst>
              <a:ext uri="{FF2B5EF4-FFF2-40B4-BE49-F238E27FC236}">
                <a16:creationId xmlns:a16="http://schemas.microsoft.com/office/drawing/2014/main" id="{111C42F5-8B5C-42BD-A179-C62D15D9B4CC}"/>
              </a:ext>
            </a:extLst>
          </p:cNvPr>
          <p:cNvSpPr txBox="1"/>
          <p:nvPr/>
        </p:nvSpPr>
        <p:spPr>
          <a:xfrm>
            <a:off x="9657207" y="4710080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078">
              <a:defRPr/>
            </a:pP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AI / ML </a:t>
            </a:r>
            <a:br>
              <a:rPr lang="en-US" sz="1000" dirty="0">
                <a:solidFill>
                  <a:srgbClr val="545659"/>
                </a:solidFill>
                <a:latin typeface="Arial" panose="020B0604020202020204"/>
              </a:rPr>
            </a:b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Integration</a:t>
            </a:r>
          </a:p>
        </p:txBody>
      </p:sp>
      <p:sp>
        <p:nvSpPr>
          <p:cNvPr id="112" name="TextBox 16">
            <a:extLst>
              <a:ext uri="{FF2B5EF4-FFF2-40B4-BE49-F238E27FC236}">
                <a16:creationId xmlns:a16="http://schemas.microsoft.com/office/drawing/2014/main" id="{48AC2DE9-FCC6-492A-8BAC-8B6046FF5C33}"/>
              </a:ext>
            </a:extLst>
          </p:cNvPr>
          <p:cNvSpPr txBox="1"/>
          <p:nvPr/>
        </p:nvSpPr>
        <p:spPr>
          <a:xfrm>
            <a:off x="10560708" y="5629866"/>
            <a:ext cx="875997" cy="321015"/>
          </a:xfrm>
          <a:prstGeom prst="rect">
            <a:avLst/>
          </a:prstGeom>
        </p:spPr>
        <p:txBody>
          <a:bodyPr wrap="square" lIns="0" rIns="0" rtlCol="0">
            <a:no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078">
              <a:defRPr/>
            </a:pP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Reporting</a:t>
            </a:r>
            <a:br>
              <a:rPr lang="en-US" sz="1000" dirty="0">
                <a:solidFill>
                  <a:srgbClr val="545659"/>
                </a:solidFill>
                <a:latin typeface="Arial" panose="020B0604020202020204"/>
              </a:rPr>
            </a:b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&amp; Alerting</a:t>
            </a:r>
          </a:p>
        </p:txBody>
      </p:sp>
      <p:sp>
        <p:nvSpPr>
          <p:cNvPr id="113" name="TextBox 16">
            <a:extLst>
              <a:ext uri="{FF2B5EF4-FFF2-40B4-BE49-F238E27FC236}">
                <a16:creationId xmlns:a16="http://schemas.microsoft.com/office/drawing/2014/main" id="{C1271D00-5AE1-41AE-A3D6-D64F4C2C3F7C}"/>
              </a:ext>
            </a:extLst>
          </p:cNvPr>
          <p:cNvSpPr txBox="1"/>
          <p:nvPr/>
        </p:nvSpPr>
        <p:spPr>
          <a:xfrm>
            <a:off x="10554381" y="4580173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078">
              <a:defRPr/>
            </a:pP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Analytics</a:t>
            </a:r>
          </a:p>
          <a:p>
            <a:pPr algn="ctr" defTabSz="1219078">
              <a:defRPr/>
            </a:pPr>
            <a:r>
              <a:rPr lang="en-US" sz="1000" dirty="0">
                <a:solidFill>
                  <a:srgbClr val="545659"/>
                </a:solidFill>
                <a:latin typeface="Arial" panose="020B0604020202020204"/>
              </a:rPr>
              <a:t>Applications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9A1C42D-46AD-4ADB-B649-B0DCA92E2B1C}"/>
              </a:ext>
            </a:extLst>
          </p:cNvPr>
          <p:cNvSpPr/>
          <p:nvPr/>
        </p:nvSpPr>
        <p:spPr>
          <a:xfrm>
            <a:off x="9536838" y="1899590"/>
            <a:ext cx="1978780" cy="4131453"/>
          </a:xfrm>
          <a:prstGeom prst="roundRect">
            <a:avLst>
              <a:gd name="adj" fmla="val 5101"/>
            </a:avLst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55">
              <a:defRPr/>
            </a:pPr>
            <a:endParaRPr lang="en-GB" sz="24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7A5F50EC-A574-462E-88C0-1626D40F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736" y="5161207"/>
            <a:ext cx="571464" cy="57146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97D351EB-B8C1-4AC9-932A-8D3ABFDA8C0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425" y="3980957"/>
            <a:ext cx="537408" cy="537408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EDC44ADE-DBB4-43DA-B59D-2D219527E08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017" y="5181339"/>
            <a:ext cx="517380" cy="420371"/>
          </a:xfrm>
          <a:prstGeom prst="rect">
            <a:avLst/>
          </a:prstGeom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D695CFCA-20F5-4974-B380-5D4AD48B65F7}"/>
              </a:ext>
            </a:extLst>
          </p:cNvPr>
          <p:cNvCxnSpPr>
            <a:cxnSpLocks/>
          </p:cNvCxnSpPr>
          <p:nvPr/>
        </p:nvCxnSpPr>
        <p:spPr>
          <a:xfrm flipH="1">
            <a:off x="8834674" y="3622779"/>
            <a:ext cx="713255" cy="1567"/>
          </a:xfrm>
          <a:prstGeom prst="straightConnector1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695F2C6D-2B88-4F69-B28C-36A7A7AF41FB}"/>
              </a:ext>
            </a:extLst>
          </p:cNvPr>
          <p:cNvSpPr/>
          <p:nvPr/>
        </p:nvSpPr>
        <p:spPr>
          <a:xfrm flipH="1" flipV="1">
            <a:off x="4940859" y="3127474"/>
            <a:ext cx="86123" cy="4571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354">
              <a:defRPr/>
            </a:pPr>
            <a:endParaRPr lang="en-US" ker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35383F4-F1C4-4BCB-A64B-E81F87DF5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38" y="4282551"/>
            <a:ext cx="5754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>
              <a:lnSpc>
                <a:spcPct val="80000"/>
              </a:lnSpc>
              <a:defRPr/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SAP</a:t>
            </a:r>
          </a:p>
          <a:p>
            <a:pPr algn="ctr" defTabSz="914354">
              <a:lnSpc>
                <a:spcPct val="80000"/>
              </a:lnSpc>
              <a:defRPr/>
            </a:pPr>
            <a:r>
              <a:rPr lang="en-US" altLang="en-US" sz="1000" dirty="0">
                <a:solidFill>
                  <a:srgbClr val="000000"/>
                </a:solidFill>
                <a:cs typeface="Arial" panose="020B0604020202020204" pitchFamily="34" charset="0"/>
              </a:rPr>
              <a:t>Extractors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F6A597-A94E-4701-B2E8-31FF53F5C8CC}"/>
              </a:ext>
            </a:extLst>
          </p:cNvPr>
          <p:cNvCxnSpPr/>
          <p:nvPr/>
        </p:nvCxnSpPr>
        <p:spPr>
          <a:xfrm>
            <a:off x="2462812" y="2778351"/>
            <a:ext cx="1186424" cy="0"/>
          </a:xfrm>
          <a:prstGeom prst="line">
            <a:avLst/>
          </a:prstGeom>
          <a:ln w="28575">
            <a:solidFill>
              <a:srgbClr val="10CF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2CB128F6-2094-455C-9603-4F23B3FD1ED8}"/>
              </a:ext>
            </a:extLst>
          </p:cNvPr>
          <p:cNvSpPr/>
          <p:nvPr/>
        </p:nvSpPr>
        <p:spPr>
          <a:xfrm>
            <a:off x="2292631" y="1899591"/>
            <a:ext cx="6553133" cy="4131455"/>
          </a:xfrm>
          <a:custGeom>
            <a:avLst/>
            <a:gdLst>
              <a:gd name="connsiteX0" fmla="*/ 55451 w 6553133"/>
              <a:gd name="connsiteY0" fmla="*/ 0 h 4131454"/>
              <a:gd name="connsiteX1" fmla="*/ 97909 w 6553133"/>
              <a:gd name="connsiteY1" fmla="*/ 0 h 4131454"/>
              <a:gd name="connsiteX2" fmla="*/ 1421000 w 6553133"/>
              <a:gd name="connsiteY2" fmla="*/ 0 h 4131454"/>
              <a:gd name="connsiteX3" fmla="*/ 6497683 w 6553133"/>
              <a:gd name="connsiteY3" fmla="*/ 0 h 4131454"/>
              <a:gd name="connsiteX4" fmla="*/ 6553133 w 6553133"/>
              <a:gd name="connsiteY4" fmla="*/ 55450 h 4131454"/>
              <a:gd name="connsiteX5" fmla="*/ 6553133 w 6553133"/>
              <a:gd name="connsiteY5" fmla="*/ 804772 h 4131454"/>
              <a:gd name="connsiteX6" fmla="*/ 6497683 w 6553133"/>
              <a:gd name="connsiteY6" fmla="*/ 860222 h 4131454"/>
              <a:gd name="connsiteX7" fmla="*/ 1518909 w 6553133"/>
              <a:gd name="connsiteY7" fmla="*/ 860222 h 4131454"/>
              <a:gd name="connsiteX8" fmla="*/ 1518909 w 6553133"/>
              <a:gd name="connsiteY8" fmla="*/ 2402871 h 4131454"/>
              <a:gd name="connsiteX9" fmla="*/ 1802826 w 6553133"/>
              <a:gd name="connsiteY9" fmla="*/ 2591732 h 4131454"/>
              <a:gd name="connsiteX10" fmla="*/ 1518909 w 6553133"/>
              <a:gd name="connsiteY10" fmla="*/ 2780592 h 4131454"/>
              <a:gd name="connsiteX11" fmla="*/ 1518909 w 6553133"/>
              <a:gd name="connsiteY11" fmla="*/ 4033545 h 4131454"/>
              <a:gd name="connsiteX12" fmla="*/ 1421000 w 6553133"/>
              <a:gd name="connsiteY12" fmla="*/ 4131454 h 4131454"/>
              <a:gd name="connsiteX13" fmla="*/ 97909 w 6553133"/>
              <a:gd name="connsiteY13" fmla="*/ 4131454 h 4131454"/>
              <a:gd name="connsiteX14" fmla="*/ 0 w 6553133"/>
              <a:gd name="connsiteY14" fmla="*/ 4033545 h 4131454"/>
              <a:gd name="connsiteX15" fmla="*/ 0 w 6553133"/>
              <a:gd name="connsiteY15" fmla="*/ 97909 h 4131454"/>
              <a:gd name="connsiteX16" fmla="*/ 1 w 6553133"/>
              <a:gd name="connsiteY16" fmla="*/ 97904 h 4131454"/>
              <a:gd name="connsiteX17" fmla="*/ 1 w 6553133"/>
              <a:gd name="connsiteY17" fmla="*/ 55450 h 4131454"/>
              <a:gd name="connsiteX18" fmla="*/ 55451 w 6553133"/>
              <a:gd name="connsiteY18" fmla="*/ 0 h 413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53133" h="4131454">
                <a:moveTo>
                  <a:pt x="55451" y="0"/>
                </a:moveTo>
                <a:lnTo>
                  <a:pt x="97909" y="0"/>
                </a:lnTo>
                <a:lnTo>
                  <a:pt x="1421000" y="0"/>
                </a:lnTo>
                <a:lnTo>
                  <a:pt x="6497683" y="0"/>
                </a:lnTo>
                <a:cubicBezTo>
                  <a:pt x="6528307" y="0"/>
                  <a:pt x="6553133" y="24826"/>
                  <a:pt x="6553133" y="55450"/>
                </a:cubicBezTo>
                <a:lnTo>
                  <a:pt x="6553133" y="804772"/>
                </a:lnTo>
                <a:cubicBezTo>
                  <a:pt x="6553133" y="835396"/>
                  <a:pt x="6528307" y="860222"/>
                  <a:pt x="6497683" y="860222"/>
                </a:cubicBezTo>
                <a:lnTo>
                  <a:pt x="1518909" y="860222"/>
                </a:lnTo>
                <a:lnTo>
                  <a:pt x="1518909" y="2402871"/>
                </a:lnTo>
                <a:lnTo>
                  <a:pt x="1802826" y="2591732"/>
                </a:lnTo>
                <a:lnTo>
                  <a:pt x="1518909" y="2780592"/>
                </a:lnTo>
                <a:lnTo>
                  <a:pt x="1518909" y="4033545"/>
                </a:lnTo>
                <a:cubicBezTo>
                  <a:pt x="1518909" y="4087619"/>
                  <a:pt x="1475074" y="4131454"/>
                  <a:pt x="1421000" y="4131454"/>
                </a:cubicBezTo>
                <a:lnTo>
                  <a:pt x="97909" y="4131454"/>
                </a:lnTo>
                <a:cubicBezTo>
                  <a:pt x="43835" y="4131454"/>
                  <a:pt x="0" y="4087619"/>
                  <a:pt x="0" y="4033545"/>
                </a:cubicBezTo>
                <a:lnTo>
                  <a:pt x="0" y="97909"/>
                </a:lnTo>
                <a:lnTo>
                  <a:pt x="1" y="97904"/>
                </a:lnTo>
                <a:lnTo>
                  <a:pt x="1" y="55450"/>
                </a:lnTo>
                <a:cubicBezTo>
                  <a:pt x="1" y="24826"/>
                  <a:pt x="24827" y="0"/>
                  <a:pt x="55451" y="0"/>
                </a:cubicBezTo>
                <a:close/>
              </a:path>
            </a:pathLst>
          </a:custGeom>
          <a:solidFill>
            <a:srgbClr val="10CFC9">
              <a:alpha val="15000"/>
            </a:srgbClr>
          </a:solidFill>
          <a:ln w="28575" cap="flat" cmpd="sng" algn="ctr">
            <a:solidFill>
              <a:srgbClr val="10CFC9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286">
              <a:defRPr/>
            </a:pPr>
            <a:endParaRPr lang="en-US" sz="1200" b="1" kern="0" dirty="0">
              <a:solidFill>
                <a:srgbClr val="00984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501">
            <a:extLst>
              <a:ext uri="{FF2B5EF4-FFF2-40B4-BE49-F238E27FC236}">
                <a16:creationId xmlns:a16="http://schemas.microsoft.com/office/drawing/2014/main" id="{027648A2-EF00-4ABD-9875-2673EE0546C3}"/>
              </a:ext>
            </a:extLst>
          </p:cNvPr>
          <p:cNvSpPr/>
          <p:nvPr/>
        </p:nvSpPr>
        <p:spPr>
          <a:xfrm>
            <a:off x="2461024" y="4268368"/>
            <a:ext cx="1200523" cy="523128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CDC</a:t>
            </a:r>
          </a:p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Updates</a:t>
            </a:r>
          </a:p>
        </p:txBody>
      </p:sp>
      <p:sp>
        <p:nvSpPr>
          <p:cNvPr id="10" name="Rounded Rectangle 503">
            <a:extLst>
              <a:ext uri="{FF2B5EF4-FFF2-40B4-BE49-F238E27FC236}">
                <a16:creationId xmlns:a16="http://schemas.microsoft.com/office/drawing/2014/main" id="{86E9B6DA-88D7-4330-BB91-3A81B9F15AC8}"/>
              </a:ext>
            </a:extLst>
          </p:cNvPr>
          <p:cNvSpPr/>
          <p:nvPr/>
        </p:nvSpPr>
        <p:spPr>
          <a:xfrm>
            <a:off x="2461025" y="3624346"/>
            <a:ext cx="1200524" cy="547301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Data </a:t>
            </a:r>
          </a:p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Loading</a:t>
            </a:r>
          </a:p>
        </p:txBody>
      </p:sp>
      <p:sp>
        <p:nvSpPr>
          <p:cNvPr id="94" name="Rounded Rectangle 503">
            <a:extLst>
              <a:ext uri="{FF2B5EF4-FFF2-40B4-BE49-F238E27FC236}">
                <a16:creationId xmlns:a16="http://schemas.microsoft.com/office/drawing/2014/main" id="{738246EF-81E8-4C0C-AD94-D1B1693FCB10}"/>
              </a:ext>
            </a:extLst>
          </p:cNvPr>
          <p:cNvSpPr/>
          <p:nvPr/>
        </p:nvSpPr>
        <p:spPr>
          <a:xfrm>
            <a:off x="5739405" y="2230502"/>
            <a:ext cx="915340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Pre-defined ELT mappings</a:t>
            </a:r>
          </a:p>
        </p:txBody>
      </p:sp>
      <p:sp>
        <p:nvSpPr>
          <p:cNvPr id="104" name="Rounded Rectangle 503">
            <a:extLst>
              <a:ext uri="{FF2B5EF4-FFF2-40B4-BE49-F238E27FC236}">
                <a16:creationId xmlns:a16="http://schemas.microsoft.com/office/drawing/2014/main" id="{CDC5DA2F-6DD9-47AE-939D-B2AABA3F998B}"/>
              </a:ext>
            </a:extLst>
          </p:cNvPr>
          <p:cNvSpPr/>
          <p:nvPr/>
        </p:nvSpPr>
        <p:spPr>
          <a:xfrm>
            <a:off x="2502667" y="2238750"/>
            <a:ext cx="915340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Leverage DW Automation</a:t>
            </a:r>
          </a:p>
        </p:txBody>
      </p:sp>
      <p:sp>
        <p:nvSpPr>
          <p:cNvPr id="105" name="Rounded Rectangle 503">
            <a:extLst>
              <a:ext uri="{FF2B5EF4-FFF2-40B4-BE49-F238E27FC236}">
                <a16:creationId xmlns:a16="http://schemas.microsoft.com/office/drawing/2014/main" id="{BA0F8FD4-3E6F-4D62-B27B-18EB5C258FDE}"/>
              </a:ext>
            </a:extLst>
          </p:cNvPr>
          <p:cNvSpPr/>
          <p:nvPr/>
        </p:nvSpPr>
        <p:spPr>
          <a:xfrm>
            <a:off x="4699962" y="2230502"/>
            <a:ext cx="915340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Pre-defined DW model</a:t>
            </a:r>
          </a:p>
        </p:txBody>
      </p:sp>
      <p:sp>
        <p:nvSpPr>
          <p:cNvPr id="106" name="Rounded Rectangle 503">
            <a:extLst>
              <a:ext uri="{FF2B5EF4-FFF2-40B4-BE49-F238E27FC236}">
                <a16:creationId xmlns:a16="http://schemas.microsoft.com/office/drawing/2014/main" id="{CE46EC1E-F200-44DF-98B2-E06083BD2B68}"/>
              </a:ext>
            </a:extLst>
          </p:cNvPr>
          <p:cNvSpPr/>
          <p:nvPr/>
        </p:nvSpPr>
        <p:spPr>
          <a:xfrm>
            <a:off x="6778849" y="2230502"/>
            <a:ext cx="915340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Pre-defined data marts</a:t>
            </a:r>
          </a:p>
        </p:txBody>
      </p:sp>
      <p:sp>
        <p:nvSpPr>
          <p:cNvPr id="116" name="Rounded Rectangle 503">
            <a:extLst>
              <a:ext uri="{FF2B5EF4-FFF2-40B4-BE49-F238E27FC236}">
                <a16:creationId xmlns:a16="http://schemas.microsoft.com/office/drawing/2014/main" id="{A65B8942-BD16-491F-9B90-C3D15C670AAA}"/>
              </a:ext>
            </a:extLst>
          </p:cNvPr>
          <p:cNvSpPr/>
          <p:nvPr/>
        </p:nvSpPr>
        <p:spPr>
          <a:xfrm>
            <a:off x="3545161" y="2253546"/>
            <a:ext cx="1039441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Pre-Defined SQL Transforms</a:t>
            </a:r>
          </a:p>
        </p:txBody>
      </p:sp>
      <p:sp>
        <p:nvSpPr>
          <p:cNvPr id="120" name="Rounded Rectangle 503">
            <a:extLst>
              <a:ext uri="{FF2B5EF4-FFF2-40B4-BE49-F238E27FC236}">
                <a16:creationId xmlns:a16="http://schemas.microsoft.com/office/drawing/2014/main" id="{64634F7D-9FAC-40A8-B244-354D73542467}"/>
              </a:ext>
            </a:extLst>
          </p:cNvPr>
          <p:cNvSpPr/>
          <p:nvPr/>
        </p:nvSpPr>
        <p:spPr>
          <a:xfrm>
            <a:off x="7818291" y="2228609"/>
            <a:ext cx="915340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Extensible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7E9AE-E81E-49D5-81A7-C5138780CE7D}"/>
              </a:ext>
            </a:extLst>
          </p:cNvPr>
          <p:cNvSpPr txBox="1"/>
          <p:nvPr/>
        </p:nvSpPr>
        <p:spPr>
          <a:xfrm>
            <a:off x="2292631" y="1910102"/>
            <a:ext cx="65335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2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Qlik Cloud Data Integration</a:t>
            </a:r>
            <a:endParaRPr lang="en-US" sz="1600" b="1" dirty="0">
              <a:solidFill>
                <a:srgbClr val="5456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67B249F-FAC9-4DC3-BCB6-672129B56519}"/>
              </a:ext>
            </a:extLst>
          </p:cNvPr>
          <p:cNvSpPr txBox="1"/>
          <p:nvPr/>
        </p:nvSpPr>
        <p:spPr>
          <a:xfrm>
            <a:off x="2443111" y="2916366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12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Qlik Replicate</a:t>
            </a:r>
            <a:endParaRPr lang="en-US" sz="1600" b="1" dirty="0">
              <a:solidFill>
                <a:srgbClr val="5456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377">
              <a:defRPr/>
            </a:pPr>
            <a:r>
              <a:rPr lang="en-US" sz="12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Ingestion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E0B203D-48B6-47B4-A7FA-4E840D4C02B9}"/>
              </a:ext>
            </a:extLst>
          </p:cNvPr>
          <p:cNvSpPr txBox="1"/>
          <p:nvPr/>
        </p:nvSpPr>
        <p:spPr>
          <a:xfrm>
            <a:off x="2202115" y="5469366"/>
            <a:ext cx="170735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55">
              <a:lnSpc>
                <a:spcPct val="90000"/>
              </a:lnSpc>
              <a:defRPr/>
            </a:pPr>
            <a:r>
              <a:rPr lang="en-US" sz="1400" b="1" dirty="0">
                <a:solidFill>
                  <a:srgbClr val="545659"/>
                </a:solidFill>
                <a:latin typeface="Arial"/>
              </a:rPr>
              <a:t>Cloud Data SaaS</a:t>
            </a:r>
          </a:p>
        </p:txBody>
      </p:sp>
      <p:pic>
        <p:nvPicPr>
          <p:cNvPr id="93" name="Picture 92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7EB9DD9B-0995-4906-80B1-A6FEFD26EC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4331" y="5093726"/>
            <a:ext cx="1146775" cy="336948"/>
          </a:xfrm>
          <a:prstGeom prst="rect">
            <a:avLst/>
          </a:prstGeom>
        </p:spPr>
      </p:pic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26C633E2-78FF-4C4A-9273-9981D1BD12C9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1463526" y="4146107"/>
            <a:ext cx="738591" cy="0"/>
          </a:xfrm>
          <a:prstGeom prst="line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34" name="Rounded Rectangle 503">
            <a:extLst>
              <a:ext uri="{FF2B5EF4-FFF2-40B4-BE49-F238E27FC236}">
                <a16:creationId xmlns:a16="http://schemas.microsoft.com/office/drawing/2014/main" id="{FED9EB64-3074-40F5-8DAD-F1F4B7782811}"/>
              </a:ext>
            </a:extLst>
          </p:cNvPr>
          <p:cNvSpPr/>
          <p:nvPr/>
        </p:nvSpPr>
        <p:spPr>
          <a:xfrm>
            <a:off x="9660711" y="2608671"/>
            <a:ext cx="1640552" cy="380063"/>
          </a:xfrm>
          <a:prstGeom prst="roundRect">
            <a:avLst/>
          </a:prstGeom>
          <a:solidFill>
            <a:schemeClr val="bg1"/>
          </a:solidFill>
          <a:ln w="3175" cap="flat" cmpd="sng" algn="ctr">
            <a:solidFill>
              <a:srgbClr val="757579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algn="ctr" defTabSz="914309">
              <a:defRPr/>
            </a:pPr>
            <a:r>
              <a:rPr lang="en-US" sz="1000" kern="0" dirty="0">
                <a:solidFill>
                  <a:srgbClr val="000000"/>
                </a:solidFill>
                <a:latin typeface="Arial" panose="020B0604020202020204"/>
                <a:ea typeface="Verdana" panose="020B0604030504040204" pitchFamily="34" charset="0"/>
                <a:cs typeface="Arial" panose="020B0604020202020204" pitchFamily="34" charset="0"/>
              </a:rPr>
              <a:t>Pre-defined Applications</a:t>
            </a: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E9A38E40-C0D9-47F5-94BE-0F46B238AE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478" y="3035544"/>
            <a:ext cx="1734817" cy="769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09E6981-F3AB-9F44-B8B4-30F39DC9B1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t="13007" r="27591" b="50924"/>
          <a:stretch/>
        </p:blipFill>
        <p:spPr>
          <a:xfrm>
            <a:off x="3379779" y="-166285"/>
            <a:ext cx="8787771" cy="1612828"/>
          </a:xfrm>
          <a:prstGeom prst="rect">
            <a:avLst/>
          </a:prstGeom>
        </p:spPr>
      </p:pic>
      <p:sp>
        <p:nvSpPr>
          <p:cNvPr id="47" name="Textplatzhalter 2">
            <a:extLst>
              <a:ext uri="{FF2B5EF4-FFF2-40B4-BE49-F238E27FC236}">
                <a16:creationId xmlns:a16="http://schemas.microsoft.com/office/drawing/2014/main" id="{89B16155-37A9-614A-9FCE-F952B4D11684}"/>
              </a:ext>
            </a:extLst>
          </p:cNvPr>
          <p:cNvSpPr txBox="1">
            <a:spLocks/>
          </p:cNvSpPr>
          <p:nvPr/>
        </p:nvSpPr>
        <p:spPr>
          <a:xfrm>
            <a:off x="597493" y="808604"/>
            <a:ext cx="10808407" cy="32488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1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15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13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13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5"/>
              </a:solidFill>
            </a:endParaRPr>
          </a:p>
        </p:txBody>
      </p:sp>
      <p:pic>
        <p:nvPicPr>
          <p:cNvPr id="1026" name="Picture 2" descr="Machine Learning with Amazon SageMaker » Nub8">
            <a:extLst>
              <a:ext uri="{FF2B5EF4-FFF2-40B4-BE49-F238E27FC236}">
                <a16:creationId xmlns:a16="http://schemas.microsoft.com/office/drawing/2014/main" id="{139E7919-3003-75F7-CC88-8F32222E4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729" y="4377876"/>
            <a:ext cx="1094745" cy="46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Amazon Web Services Vector Logo - Download Free SVG Icon | Worldvectorlogo">
            <a:extLst>
              <a:ext uri="{FF2B5EF4-FFF2-40B4-BE49-F238E27FC236}">
                <a16:creationId xmlns:a16="http://schemas.microsoft.com/office/drawing/2014/main" id="{F29E2847-3346-A2B1-C5F1-8075848460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8" name="AutoShape 10" descr="Amazon Web Services Vector Logo - Download Free SVG Icon | Worldvectorlogo">
            <a:extLst>
              <a:ext uri="{FF2B5EF4-FFF2-40B4-BE49-F238E27FC236}">
                <a16:creationId xmlns:a16="http://schemas.microsoft.com/office/drawing/2014/main" id="{D214EBC4-749A-ED3E-46D7-C1A5A80089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3" name="AutoShape 12" descr="Amazon Web Services Vector Logo - Download Free SVG Icon | Worldvectorlogo">
            <a:extLst>
              <a:ext uri="{FF2B5EF4-FFF2-40B4-BE49-F238E27FC236}">
                <a16:creationId xmlns:a16="http://schemas.microsoft.com/office/drawing/2014/main" id="{2BF2B935-4591-4175-4D96-B4BFA5C753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9200" y="36322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4" name="AutoShape 14" descr="Amazon Web Services Vector Logo - Download Free SVG Icon | Worldvectorlogo">
            <a:extLst>
              <a:ext uri="{FF2B5EF4-FFF2-40B4-BE49-F238E27FC236}">
                <a16:creationId xmlns:a16="http://schemas.microsoft.com/office/drawing/2014/main" id="{4C8FD71E-B58E-2CCE-FD79-90DEC94235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02400" y="3835400"/>
            <a:ext cx="2546563" cy="254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1040" name="Picture 16" descr="Certifications Temperfield">
            <a:extLst>
              <a:ext uri="{FF2B5EF4-FFF2-40B4-BE49-F238E27FC236}">
                <a16:creationId xmlns:a16="http://schemas.microsoft.com/office/drawing/2014/main" id="{57DE11BD-02AC-5B17-F4E3-15A3B0568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343" y="6148869"/>
            <a:ext cx="842787" cy="4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ur Partners | NX3 Corporation">
            <a:extLst>
              <a:ext uri="{FF2B5EF4-FFF2-40B4-BE49-F238E27FC236}">
                <a16:creationId xmlns:a16="http://schemas.microsoft.com/office/drawing/2014/main" id="{227B35D2-0F87-0669-F247-3F2D7D97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4221" y="3929639"/>
            <a:ext cx="797516" cy="51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804C10-58B5-3110-B2E9-C96BEB9B30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3526" y="818062"/>
            <a:ext cx="8713441" cy="56094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06F8CA9-C329-9751-C396-B64618AF3DD8}"/>
              </a:ext>
            </a:extLst>
          </p:cNvPr>
          <p:cNvSpPr txBox="1"/>
          <p:nvPr/>
        </p:nvSpPr>
        <p:spPr>
          <a:xfrm>
            <a:off x="1493639" y="3287400"/>
            <a:ext cx="7385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Snowpipe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92EE05E-500E-83D2-0461-4E267979547B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2362201" y="1710873"/>
            <a:ext cx="6009867" cy="20516"/>
          </a:xfrm>
          <a:prstGeom prst="line">
            <a:avLst/>
          </a:prstGeom>
          <a:ln w="12700" cap="rnd">
            <a:bevel/>
            <a:headEnd type="none" w="lg" len="lg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216C410-CE0E-43C8-13BC-D26F29E4E6AF}"/>
              </a:ext>
            </a:extLst>
          </p:cNvPr>
          <p:cNvCxnSpPr>
            <a:cxnSpLocks/>
          </p:cNvCxnSpPr>
          <p:nvPr/>
        </p:nvCxnSpPr>
        <p:spPr>
          <a:xfrm flipH="1">
            <a:off x="10132185" y="1712912"/>
            <a:ext cx="1350673" cy="1641"/>
          </a:xfrm>
          <a:prstGeom prst="line">
            <a:avLst/>
          </a:prstGeom>
          <a:ln w="12700"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9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91B25E-0E33-40F1-87D8-EB3D2EE8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/>
              </a:rPr>
              <a:t>Optimize Working Capital and DSO*</a:t>
            </a:r>
            <a:br>
              <a:rPr lang="en-US" dirty="0">
                <a:latin typeface="Proxima Nova Extrabold"/>
              </a:rPr>
            </a:br>
            <a:r>
              <a:rPr lang="en-US" sz="1467" b="0" dirty="0">
                <a:latin typeface="Proxima Nova Extrabold"/>
              </a:rPr>
              <a:t>* days sales outstanding = cycle time between order booking and customer payment; lower DSO = more cash, better liquidity</a:t>
            </a:r>
            <a:endParaRPr lang="en-US" sz="1467" dirty="0">
              <a:latin typeface="Proxima Nova Extra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805A9-3724-4963-B7B8-912FB1D5D779}"/>
              </a:ext>
            </a:extLst>
          </p:cNvPr>
          <p:cNvSpPr txBox="1"/>
          <p:nvPr/>
        </p:nvSpPr>
        <p:spPr>
          <a:xfrm>
            <a:off x="902242" y="1530983"/>
            <a:ext cx="2125772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4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accent5"/>
                </a:solidFill>
              </a:rPr>
              <a:t>Gain actionable insights into sales orders and trends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D1D9C8-A054-4218-AEBF-A24C52D4140E}"/>
              </a:ext>
            </a:extLst>
          </p:cNvPr>
          <p:cNvSpPr txBox="1"/>
          <p:nvPr/>
        </p:nvSpPr>
        <p:spPr>
          <a:xfrm>
            <a:off x="9274988" y="1486969"/>
            <a:ext cx="2237453" cy="697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4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accent5"/>
                </a:solidFill>
              </a:rPr>
              <a:t>Improve working capital &amp; DSO by accelerating customer payments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08FBAC-C347-4580-946D-7A8D6940A3D0}"/>
              </a:ext>
            </a:extLst>
          </p:cNvPr>
          <p:cNvSpPr txBox="1"/>
          <p:nvPr/>
        </p:nvSpPr>
        <p:spPr>
          <a:xfrm>
            <a:off x="6243395" y="1493431"/>
            <a:ext cx="2586395" cy="697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4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accent5"/>
                </a:solidFill>
              </a:rPr>
              <a:t>Analyze billings, discounts, and taxes with visibility down to billing documents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1D8334-88C0-4D0E-893C-46D7102AD6C8}"/>
              </a:ext>
            </a:extLst>
          </p:cNvPr>
          <p:cNvSpPr txBox="1"/>
          <p:nvPr/>
        </p:nvSpPr>
        <p:spPr>
          <a:xfrm>
            <a:off x="3570735" y="1542963"/>
            <a:ext cx="223745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4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accent5"/>
                </a:solidFill>
              </a:rPr>
              <a:t>Take proactive decisions on order fulfilment and delays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87FC4D-8E38-48A8-9FF9-D0C72FCC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92" y="2471238"/>
            <a:ext cx="10972800" cy="345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41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3B08B8-CCBA-45A3-9FEE-76AD67A3D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92" y="2301352"/>
            <a:ext cx="10972800" cy="375931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C91B25E-0E33-40F1-87D8-EB3D2EE8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 panose="02000506030000020004"/>
              </a:rPr>
              <a:t>Improve Financial Profitability and Resilience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2F323E-C277-064F-8495-8CC879278AB8}"/>
              </a:ext>
            </a:extLst>
          </p:cNvPr>
          <p:cNvSpPr txBox="1"/>
          <p:nvPr/>
        </p:nvSpPr>
        <p:spPr>
          <a:xfrm>
            <a:off x="1050752" y="1314116"/>
            <a:ext cx="2496921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4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accent5"/>
                </a:solidFill>
              </a:rPr>
              <a:t>Drive growth &amp; profitability with near real-time P&amp;L and expenditure insights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C65D41-8C6B-CA42-94C9-C982EE8D2F7F}"/>
              </a:ext>
            </a:extLst>
          </p:cNvPr>
          <p:cNvSpPr txBox="1"/>
          <p:nvPr/>
        </p:nvSpPr>
        <p:spPr>
          <a:xfrm>
            <a:off x="8929807" y="1375076"/>
            <a:ext cx="2312603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4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accent5"/>
                </a:solidFill>
              </a:rPr>
              <a:t>Collaborate with business units on key management KPIs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596953-8C65-C143-B1D0-A469D86F71C5}"/>
              </a:ext>
            </a:extLst>
          </p:cNvPr>
          <p:cNvSpPr txBox="1"/>
          <p:nvPr/>
        </p:nvSpPr>
        <p:spPr>
          <a:xfrm>
            <a:off x="5053847" y="1362096"/>
            <a:ext cx="2189904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4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accent5"/>
                </a:solidFill>
              </a:rPr>
              <a:t>Improve financial resilience with balance sheet analytics</a:t>
            </a:r>
          </a:p>
        </p:txBody>
      </p:sp>
    </p:spTree>
    <p:extLst>
      <p:ext uri="{BB962C8B-B14F-4D97-AF65-F5344CB8AC3E}">
        <p14:creationId xmlns:p14="http://schemas.microsoft.com/office/powerpoint/2010/main" val="1276110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91B25E-0E33-40F1-87D8-EB3D2EE8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 panose="02000506030000020004"/>
              </a:rPr>
              <a:t>Decrease Inventory Inefficiencies and Costs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805A9-3724-4963-B7B8-912FB1D5D779}"/>
              </a:ext>
            </a:extLst>
          </p:cNvPr>
          <p:cNvSpPr txBox="1"/>
          <p:nvPr/>
        </p:nvSpPr>
        <p:spPr>
          <a:xfrm>
            <a:off x="622667" y="1180529"/>
            <a:ext cx="268224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4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accent5"/>
                </a:solidFill>
              </a:rPr>
              <a:t>Gain actionable insights into materials receiving &amp; returns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D1D9C8-A054-4218-AEBF-A24C52D4140E}"/>
              </a:ext>
            </a:extLst>
          </p:cNvPr>
          <p:cNvSpPr txBox="1"/>
          <p:nvPr/>
        </p:nvSpPr>
        <p:spPr>
          <a:xfrm>
            <a:off x="9055137" y="1210509"/>
            <a:ext cx="280416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4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accent5"/>
                </a:solidFill>
              </a:rPr>
              <a:t>Improve inventory turnover by identifying slow moving items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08FBAC-C347-4580-946D-7A8D6940A3D0}"/>
              </a:ext>
            </a:extLst>
          </p:cNvPr>
          <p:cNvSpPr txBox="1"/>
          <p:nvPr/>
        </p:nvSpPr>
        <p:spPr>
          <a:xfrm>
            <a:off x="6250976" y="1210509"/>
            <a:ext cx="268224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4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accent5"/>
                </a:solidFill>
              </a:rPr>
              <a:t>Identify inventory bottlenecks in locations and movements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1D8334-88C0-4D0E-893C-46D7102AD6C8}"/>
              </a:ext>
            </a:extLst>
          </p:cNvPr>
          <p:cNvSpPr txBox="1"/>
          <p:nvPr/>
        </p:nvSpPr>
        <p:spPr>
          <a:xfrm>
            <a:off x="3446815" y="1200516"/>
            <a:ext cx="268224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sz="14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67" dirty="0">
                <a:solidFill>
                  <a:schemeClr val="accent5"/>
                </a:solidFill>
              </a:rPr>
              <a:t>Manage stock quality, inspections, and scrap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0F8E2-5510-4BE4-BD6C-8F3DB5DC3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20" y="1986065"/>
            <a:ext cx="10972800" cy="389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22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4F6F7A68-C9C5-498E-8F9C-123C91B0D60D}"/>
              </a:ext>
            </a:extLst>
          </p:cNvPr>
          <p:cNvSpPr/>
          <p:nvPr/>
        </p:nvSpPr>
        <p:spPr>
          <a:xfrm>
            <a:off x="3" y="9494"/>
            <a:ext cx="12191999" cy="2428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A6F415E-4EE2-413E-8EB8-CA16442B5F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b="50924"/>
          <a:stretch/>
        </p:blipFill>
        <p:spPr>
          <a:xfrm>
            <a:off x="-19405" y="248843"/>
            <a:ext cx="12192000" cy="22045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E82F02-E6AF-4DAA-A826-DA346A6EF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rgbClr val="FF5406"/>
                </a:solidFill>
                <a:latin typeface="Proxima Nova Extrabold"/>
              </a:rPr>
              <a:t>The Vision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93FAD3-0D48-453F-B96F-26FFECAEF6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Acceleration through business content </a:t>
            </a:r>
          </a:p>
        </p:txBody>
      </p:sp>
      <p:pic>
        <p:nvPicPr>
          <p:cNvPr id="35" name="Graphic 34" descr="Add">
            <a:extLst>
              <a:ext uri="{FF2B5EF4-FFF2-40B4-BE49-F238E27FC236}">
                <a16:creationId xmlns:a16="http://schemas.microsoft.com/office/drawing/2014/main" id="{EDB52574-927D-4C04-8E49-700264691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10587" y="2660425"/>
            <a:ext cx="855983" cy="855983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C8F2D027-6C41-41D9-B692-45A5A0D0F995}"/>
              </a:ext>
            </a:extLst>
          </p:cNvPr>
          <p:cNvSpPr/>
          <p:nvPr/>
        </p:nvSpPr>
        <p:spPr>
          <a:xfrm>
            <a:off x="0" y="2438402"/>
            <a:ext cx="12192000" cy="45719"/>
          </a:xfrm>
          <a:prstGeom prst="rect">
            <a:avLst/>
          </a:prstGeom>
          <a:gradFill flip="none" rotWithShape="1">
            <a:gsLst>
              <a:gs pos="14000">
                <a:schemeClr val="accent5"/>
              </a:gs>
              <a:gs pos="85000">
                <a:schemeClr val="accent2"/>
              </a:gs>
              <a:gs pos="69000">
                <a:schemeClr val="accent6"/>
              </a:gs>
              <a:gs pos="51000">
                <a:schemeClr val="accent3"/>
              </a:gs>
              <a:gs pos="32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AD2A7F3-5288-4D97-B90B-7CBA2023F623}"/>
              </a:ext>
            </a:extLst>
          </p:cNvPr>
          <p:cNvSpPr txBox="1"/>
          <p:nvPr/>
        </p:nvSpPr>
        <p:spPr>
          <a:xfrm>
            <a:off x="7603256" y="2116107"/>
            <a:ext cx="1003304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9C77D20-DD25-4FDD-9502-32D45CBCF358}"/>
              </a:ext>
            </a:extLst>
          </p:cNvPr>
          <p:cNvGrpSpPr/>
          <p:nvPr/>
        </p:nvGrpSpPr>
        <p:grpSpPr>
          <a:xfrm>
            <a:off x="5092698" y="2059969"/>
            <a:ext cx="1960881" cy="1855168"/>
            <a:chOff x="3819522" y="1544977"/>
            <a:chExt cx="1470661" cy="1391376"/>
          </a:xfrm>
        </p:grpSpPr>
        <p:sp>
          <p:nvSpPr>
            <p:cNvPr id="54" name="Oval 15">
              <a:extLst>
                <a:ext uri="{FF2B5EF4-FFF2-40B4-BE49-F238E27FC236}">
                  <a16:creationId xmlns:a16="http://schemas.microsoft.com/office/drawing/2014/main" id="{41CFAACB-7E39-4DF3-9CAA-F1C560BA9154}"/>
                </a:ext>
              </a:extLst>
            </p:cNvPr>
            <p:cNvSpPr/>
            <p:nvPr/>
          </p:nvSpPr>
          <p:spPr>
            <a:xfrm>
              <a:off x="3819522" y="1544977"/>
              <a:ext cx="1470661" cy="1251995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796E315-D1CA-4434-9E8B-F4DED2A88C85}"/>
                </a:ext>
              </a:extLst>
            </p:cNvPr>
            <p:cNvSpPr/>
            <p:nvPr/>
          </p:nvSpPr>
          <p:spPr>
            <a:xfrm>
              <a:off x="3931046" y="1684358"/>
              <a:ext cx="1252800" cy="12519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pic>
          <p:nvPicPr>
            <p:cNvPr id="60" name="Picture 59" descr="Icon&#10;&#10;Description automatically generated">
              <a:extLst>
                <a:ext uri="{FF2B5EF4-FFF2-40B4-BE49-F238E27FC236}">
                  <a16:creationId xmlns:a16="http://schemas.microsoft.com/office/drawing/2014/main" id="{F73B830E-337B-4178-8447-0E81E2A68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2525" y="1776283"/>
              <a:ext cx="1098000" cy="1098000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BA0E5C9-9296-4AB5-B897-AE493CD85647}"/>
              </a:ext>
            </a:extLst>
          </p:cNvPr>
          <p:cNvGrpSpPr/>
          <p:nvPr/>
        </p:nvGrpSpPr>
        <p:grpSpPr>
          <a:xfrm>
            <a:off x="1220121" y="2059969"/>
            <a:ext cx="1960881" cy="1855168"/>
            <a:chOff x="915089" y="1544977"/>
            <a:chExt cx="1470661" cy="1391376"/>
          </a:xfrm>
        </p:grpSpPr>
        <p:sp>
          <p:nvSpPr>
            <p:cNvPr id="53" name="Oval 15">
              <a:extLst>
                <a:ext uri="{FF2B5EF4-FFF2-40B4-BE49-F238E27FC236}">
                  <a16:creationId xmlns:a16="http://schemas.microsoft.com/office/drawing/2014/main" id="{D6321A90-C86D-4DA6-AC90-91806AC891D5}"/>
                </a:ext>
              </a:extLst>
            </p:cNvPr>
            <p:cNvSpPr/>
            <p:nvPr/>
          </p:nvSpPr>
          <p:spPr>
            <a:xfrm>
              <a:off x="915089" y="1544977"/>
              <a:ext cx="1470661" cy="1251995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9536452-945D-424D-A909-8060B2CCEAA1}"/>
                </a:ext>
              </a:extLst>
            </p:cNvPr>
            <p:cNvSpPr/>
            <p:nvPr/>
          </p:nvSpPr>
          <p:spPr>
            <a:xfrm>
              <a:off x="1024020" y="1684358"/>
              <a:ext cx="1252800" cy="125199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pic>
          <p:nvPicPr>
            <p:cNvPr id="62" name="Picture 6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1570CEE-ABA8-428C-B59B-AE242F20B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1136712" y="1768663"/>
              <a:ext cx="1098000" cy="109800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943DA28-81C1-4039-AC7B-7406F6093978}"/>
              </a:ext>
            </a:extLst>
          </p:cNvPr>
          <p:cNvGrpSpPr/>
          <p:nvPr/>
        </p:nvGrpSpPr>
        <p:grpSpPr>
          <a:xfrm>
            <a:off x="1220121" y="4308940"/>
            <a:ext cx="2907207" cy="812501"/>
            <a:chOff x="915089" y="3231708"/>
            <a:chExt cx="2180405" cy="60937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CDFBBAF-CE02-457F-993A-ABEC9E432938}"/>
                </a:ext>
              </a:extLst>
            </p:cNvPr>
            <p:cNvSpPr txBox="1"/>
            <p:nvPr/>
          </p:nvSpPr>
          <p:spPr>
            <a:xfrm>
              <a:off x="915089" y="3279488"/>
              <a:ext cx="2180405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33">
                  <a:latin typeface="Arial" panose="020B0604020202020204" pitchFamily="34" charset="0"/>
                  <a:cs typeface="Arial" panose="020B0604020202020204" pitchFamily="34" charset="0"/>
                </a:rPr>
                <a:t>technological advantage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4757641-BF19-4A67-9051-C50B7C42F863}"/>
                </a:ext>
              </a:extLst>
            </p:cNvPr>
            <p:cNvSpPr/>
            <p:nvPr/>
          </p:nvSpPr>
          <p:spPr>
            <a:xfrm>
              <a:off x="915089" y="3231708"/>
              <a:ext cx="1470661" cy="4870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8B7D100-F76D-4C08-A8D3-229C0F794885}"/>
              </a:ext>
            </a:extLst>
          </p:cNvPr>
          <p:cNvGrpSpPr/>
          <p:nvPr/>
        </p:nvGrpSpPr>
        <p:grpSpPr>
          <a:xfrm>
            <a:off x="5092698" y="4276476"/>
            <a:ext cx="2907207" cy="844969"/>
            <a:chOff x="3819522" y="3207356"/>
            <a:chExt cx="2180405" cy="63372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07E87A6-E6C3-4F05-B759-F7E94E30E52B}"/>
                </a:ext>
              </a:extLst>
            </p:cNvPr>
            <p:cNvSpPr txBox="1"/>
            <p:nvPr/>
          </p:nvSpPr>
          <p:spPr>
            <a:xfrm>
              <a:off x="3819522" y="3279487"/>
              <a:ext cx="2180405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33">
                  <a:latin typeface="Arial" panose="020B0604020202020204" pitchFamily="34" charset="0"/>
                  <a:cs typeface="Arial" panose="020B0604020202020204" pitchFamily="34" charset="0"/>
                </a:rPr>
                <a:t>prebuilt </a:t>
              </a:r>
            </a:p>
            <a:p>
              <a:pPr algn="l"/>
              <a:r>
                <a:rPr lang="en-US" sz="2133">
                  <a:latin typeface="Arial" panose="020B0604020202020204" pitchFamily="34" charset="0"/>
                  <a:cs typeface="Arial" panose="020B0604020202020204" pitchFamily="34" charset="0"/>
                </a:rPr>
                <a:t>business content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DA361FA-A04E-480F-B1E0-FEAE9DD95BCC}"/>
                </a:ext>
              </a:extLst>
            </p:cNvPr>
            <p:cNvSpPr/>
            <p:nvPr/>
          </p:nvSpPr>
          <p:spPr>
            <a:xfrm>
              <a:off x="3819522" y="3207356"/>
              <a:ext cx="1470661" cy="487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BAF422A-002E-421D-8FC0-5D3BD21AEF8E}"/>
              </a:ext>
            </a:extLst>
          </p:cNvPr>
          <p:cNvGrpSpPr/>
          <p:nvPr/>
        </p:nvGrpSpPr>
        <p:grpSpPr>
          <a:xfrm>
            <a:off x="9018116" y="4276474"/>
            <a:ext cx="2558240" cy="844968"/>
            <a:chOff x="6763587" y="3207356"/>
            <a:chExt cx="1918680" cy="633726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C773989-7FB1-4551-9C4D-4BE2752A1B21}"/>
                </a:ext>
              </a:extLst>
            </p:cNvPr>
            <p:cNvSpPr txBox="1"/>
            <p:nvPr/>
          </p:nvSpPr>
          <p:spPr>
            <a:xfrm>
              <a:off x="6763587" y="3279486"/>
              <a:ext cx="1918680" cy="561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33">
                  <a:latin typeface="Arial" panose="020B0604020202020204" pitchFamily="34" charset="0"/>
                  <a:cs typeface="Arial" panose="020B0604020202020204" pitchFamily="34" charset="0"/>
                </a:rPr>
                <a:t>accelerated success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2BE0E53-2D53-4504-AE9D-4E057B14E501}"/>
                </a:ext>
              </a:extLst>
            </p:cNvPr>
            <p:cNvSpPr/>
            <p:nvPr/>
          </p:nvSpPr>
          <p:spPr>
            <a:xfrm>
              <a:off x="6763587" y="3207356"/>
              <a:ext cx="1470661" cy="487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0D3A011-5D67-49CD-9774-6BF6A62A93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50000" r="50000"/>
          <a:stretch/>
        </p:blipFill>
        <p:spPr>
          <a:xfrm rot="10800000">
            <a:off x="6664961" y="1742115"/>
            <a:ext cx="5535707" cy="707952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4EFFAABE-C6FF-4656-B3DF-BB37F258D9F4}"/>
              </a:ext>
            </a:extLst>
          </p:cNvPr>
          <p:cNvGrpSpPr/>
          <p:nvPr/>
        </p:nvGrpSpPr>
        <p:grpSpPr>
          <a:xfrm>
            <a:off x="9014458" y="2059969"/>
            <a:ext cx="1960881" cy="1855168"/>
            <a:chOff x="6760842" y="1544977"/>
            <a:chExt cx="1470661" cy="1391376"/>
          </a:xfrm>
        </p:grpSpPr>
        <p:sp>
          <p:nvSpPr>
            <p:cNvPr id="55" name="Oval 15">
              <a:extLst>
                <a:ext uri="{FF2B5EF4-FFF2-40B4-BE49-F238E27FC236}">
                  <a16:creationId xmlns:a16="http://schemas.microsoft.com/office/drawing/2014/main" id="{B8A883AB-370A-4BC9-98EE-971D55AC35AD}"/>
                </a:ext>
              </a:extLst>
            </p:cNvPr>
            <p:cNvSpPr/>
            <p:nvPr/>
          </p:nvSpPr>
          <p:spPr>
            <a:xfrm>
              <a:off x="6760842" y="1544977"/>
              <a:ext cx="1470661" cy="1251995"/>
            </a:xfrm>
            <a:prstGeom prst="ellipse">
              <a:avLst/>
            </a:prstGeom>
            <a:solidFill>
              <a:schemeClr val="bg1">
                <a:alpha val="60000"/>
              </a:scheme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528083F-FECC-48F9-B665-4404797DDE27}"/>
                </a:ext>
              </a:extLst>
            </p:cNvPr>
            <p:cNvSpPr/>
            <p:nvPr/>
          </p:nvSpPr>
          <p:spPr>
            <a:xfrm>
              <a:off x="6867180" y="1684358"/>
              <a:ext cx="1252800" cy="125199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400"/>
            </a:p>
          </p:txBody>
        </p:sp>
        <p:pic>
          <p:nvPicPr>
            <p:cNvPr id="58" name="Picture 57" descr="Text&#10;&#10;Description automatically generated">
              <a:extLst>
                <a:ext uri="{FF2B5EF4-FFF2-40B4-BE49-F238E27FC236}">
                  <a16:creationId xmlns:a16="http://schemas.microsoft.com/office/drawing/2014/main" id="{4A18740B-6929-4F50-B96F-3A58D0AD5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44892" y="1699597"/>
              <a:ext cx="1097375" cy="1097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4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369C76-8FE2-4845-A223-DAB9128430C4}"/>
              </a:ext>
            </a:extLst>
          </p:cNvPr>
          <p:cNvSpPr/>
          <p:nvPr/>
        </p:nvSpPr>
        <p:spPr>
          <a:xfrm>
            <a:off x="1057155" y="2503951"/>
            <a:ext cx="85382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Proxima Nova" panose="02000506030000020004" pitchFamily="2" charset="0"/>
              </a:rPr>
              <a:t>For questions after this session, contact us at </a:t>
            </a:r>
            <a:r>
              <a:rPr lang="en-US" sz="2000" b="1" dirty="0">
                <a:latin typeface="Proxima Nova" panose="020005060300000200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thomas.olivero@qlik.com</a:t>
            </a:r>
            <a:r>
              <a:rPr lang="en-US" sz="2000" dirty="0">
                <a:latin typeface="Proxima Nova" panose="02000506030000020004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0112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E9C504-0C85-D14D-B81B-F7C14518548E}"/>
              </a:ext>
            </a:extLst>
          </p:cNvPr>
          <p:cNvSpPr/>
          <p:nvPr/>
        </p:nvSpPr>
        <p:spPr>
          <a:xfrm>
            <a:off x="1057155" y="2503951"/>
            <a:ext cx="85382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Proxima Nova" panose="02000506030000020004" pitchFamily="2" charset="0"/>
              </a:rPr>
              <a:t>Stay connected. Share your SAP experiences anytime, anywhere. </a:t>
            </a:r>
          </a:p>
          <a:p>
            <a:r>
              <a:rPr lang="en-US" sz="2000" dirty="0">
                <a:latin typeface="Proxima Nova" panose="02000506030000020004" pitchFamily="2" charset="0"/>
              </a:rPr>
              <a:t>Join the ASUG conversation on social media: </a:t>
            </a:r>
            <a:r>
              <a:rPr lang="en-US" sz="2000" b="1" dirty="0">
                <a:latin typeface="Proxima Nova" panose="02000506030000020004" pitchFamily="2" charset="0"/>
              </a:rPr>
              <a:t>@ASUG365 #ASUG</a:t>
            </a:r>
          </a:p>
          <a:p>
            <a:endParaRPr lang="en-US" sz="2000" dirty="0">
              <a:latin typeface="Proxima Nova" panose="02000506030000020004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69DD9-2FC9-E944-A29C-7D3B287D6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27" y="3519614"/>
            <a:ext cx="2704444" cy="56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47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0929D2-E49E-4912-AC30-53BC81ABD6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Understanding the current use of SAP Data for Analytics in the broader analytics market</a:t>
            </a:r>
          </a:p>
          <a:p>
            <a:r>
              <a:rPr lang="en-US" dirty="0">
                <a:solidFill>
                  <a:schemeClr val="tx1"/>
                </a:solidFill>
              </a:rPr>
              <a:t>SAP Data in real-world Analytics use cases</a:t>
            </a:r>
          </a:p>
          <a:p>
            <a:r>
              <a:rPr lang="en-US" dirty="0">
                <a:solidFill>
                  <a:schemeClr val="tx1"/>
                </a:solidFill>
              </a:rPr>
              <a:t>Unique Data Integration challenges for SAP data in modern Analytics architectures</a:t>
            </a:r>
          </a:p>
          <a:p>
            <a:r>
              <a:rPr lang="en-US" dirty="0">
                <a:solidFill>
                  <a:schemeClr val="tx1"/>
                </a:solidFill>
              </a:rPr>
              <a:t>Provisioning SAP data in an Analytics ready format</a:t>
            </a:r>
          </a:p>
          <a:p>
            <a:r>
              <a:rPr lang="en-US" dirty="0">
                <a:solidFill>
                  <a:schemeClr val="tx1"/>
                </a:solidFill>
              </a:rPr>
              <a:t>Use Cases realized: Raw to ready insights in real-time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95DBA-0EE0-4FF2-82E3-6B0A8058E2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7323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82B44-9BB4-44FB-9DB1-2D202790F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79" y="1857415"/>
            <a:ext cx="10142583" cy="416414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784CF8A-63CD-4EC7-A10D-7E1A6BA5D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 panose="02000506030000020004"/>
              </a:rPr>
              <a:t>Where are SAP Customers Investing?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C00E2A-4673-401F-B84B-3767AB8F95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Real-time data and analytics pipelines are top priority</a:t>
            </a:r>
          </a:p>
        </p:txBody>
      </p:sp>
    </p:spTree>
    <p:extLst>
      <p:ext uri="{BB962C8B-B14F-4D97-AF65-F5344CB8AC3E}">
        <p14:creationId xmlns:p14="http://schemas.microsoft.com/office/powerpoint/2010/main" val="57942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phic 43">
            <a:extLst>
              <a:ext uri="{FF2B5EF4-FFF2-40B4-BE49-F238E27FC236}">
                <a16:creationId xmlns:a16="http://schemas.microsoft.com/office/drawing/2014/main" id="{50C64C8D-13FE-4044-A6AE-790FD2807E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1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03044" y="2196416"/>
            <a:ext cx="4098401" cy="3469344"/>
          </a:xfrm>
          <a:prstGeom prst="rect">
            <a:avLst/>
          </a:prstGeom>
        </p:spPr>
      </p:pic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EAE27E3-FEC2-4282-82AD-AF2A662F4D55}"/>
              </a:ext>
            </a:extLst>
          </p:cNvPr>
          <p:cNvSpPr txBox="1">
            <a:spLocks/>
          </p:cNvSpPr>
          <p:nvPr/>
        </p:nvSpPr>
        <p:spPr>
          <a:xfrm>
            <a:off x="8936610" y="2539095"/>
            <a:ext cx="1746381" cy="7315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Font typeface="Helvetica" charset="0"/>
              <a:buChar char="-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8975" indent="-1143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112713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115888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750">
              <a:spcBef>
                <a:spcPts val="751"/>
              </a:spcBef>
              <a:buClr>
                <a:srgbClr val="009845"/>
              </a:buClr>
              <a:buNone/>
            </a:pPr>
            <a:r>
              <a:rPr lang="en-US" sz="1600" b="1" dirty="0"/>
              <a:t>Business-relevant data used for analysis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D05CB30F-2957-4518-91CE-FA006A0C3FB9}"/>
              </a:ext>
            </a:extLst>
          </p:cNvPr>
          <p:cNvSpPr txBox="1">
            <a:spLocks/>
          </p:cNvSpPr>
          <p:nvPr/>
        </p:nvSpPr>
        <p:spPr>
          <a:xfrm>
            <a:off x="8936609" y="4804509"/>
            <a:ext cx="2438400" cy="7315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Font typeface="Helvetica" charset="0"/>
              <a:buChar char="-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8975" indent="-1143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112713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115888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750">
              <a:spcBef>
                <a:spcPts val="751"/>
              </a:spcBef>
              <a:buClr>
                <a:srgbClr val="009845"/>
              </a:buClr>
              <a:buNone/>
            </a:pPr>
            <a:r>
              <a:rPr lang="en-US" sz="1600" b="1" dirty="0"/>
              <a:t>Executives who </a:t>
            </a:r>
            <a:br>
              <a:rPr lang="en-US" sz="1600" b="1" dirty="0"/>
            </a:br>
            <a:r>
              <a:rPr lang="en-US" sz="1600" b="1" dirty="0"/>
              <a:t>say they can create </a:t>
            </a:r>
            <a:br>
              <a:rPr lang="en-US" sz="1600" b="1" dirty="0"/>
            </a:br>
            <a:r>
              <a:rPr lang="en-US" sz="1600" b="1" dirty="0"/>
              <a:t>value from data</a:t>
            </a: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5B5ECBFD-4FC5-46F7-B9CC-798398801EBF}"/>
              </a:ext>
            </a:extLst>
          </p:cNvPr>
          <p:cNvSpPr txBox="1">
            <a:spLocks/>
          </p:cNvSpPr>
          <p:nvPr/>
        </p:nvSpPr>
        <p:spPr>
          <a:xfrm>
            <a:off x="8936610" y="3701008"/>
            <a:ext cx="1652023" cy="7315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Font typeface="Helvetica" charset="0"/>
              <a:buChar char="-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8975" indent="-1143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112713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115888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750">
              <a:spcBef>
                <a:spcPts val="751"/>
              </a:spcBef>
              <a:buClr>
                <a:srgbClr val="009845"/>
              </a:buClr>
              <a:buNone/>
            </a:pPr>
            <a:r>
              <a:rPr lang="en-US" sz="1600" b="1" dirty="0"/>
              <a:t>Top analytics pain point is data integration</a:t>
            </a: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E22471D3-1E49-4C09-BE2B-84916A7C9EC4}"/>
              </a:ext>
            </a:extLst>
          </p:cNvPr>
          <p:cNvSpPr/>
          <p:nvPr/>
        </p:nvSpPr>
        <p:spPr>
          <a:xfrm>
            <a:off x="1652349" y="6061060"/>
            <a:ext cx="9144000" cy="304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Sources: IDG </a:t>
            </a:r>
            <a:r>
              <a:rPr lang="en-US" sz="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research</a:t>
            </a:r>
            <a:r>
              <a:rPr lang="en-US" sz="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667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SAPinsider</a:t>
            </a:r>
            <a:r>
              <a:rPr lang="en-US" sz="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research from May 2020 </a:t>
            </a:r>
            <a:r>
              <a:rPr lang="en-US" sz="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link</a:t>
            </a:r>
            <a:r>
              <a:rPr lang="en-US" sz="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IDC Worldwide Global </a:t>
            </a:r>
            <a:r>
              <a:rPr lang="en-US" sz="667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DataSphere</a:t>
            </a:r>
            <a:r>
              <a:rPr lang="en-US" sz="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Forecast 2019-2023 (2019); Accenture Closing The Data-Value Gap (2019), Qlik How to Drive Data Literacy Within the Enterprise (2018)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089F6-2F19-4052-B327-9CD261ECC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4742" y="2424560"/>
            <a:ext cx="960593" cy="960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32E1F5-1F54-4F2E-A5EF-1C5594E70D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4742" y="4708676"/>
            <a:ext cx="960593" cy="966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2F917-DE02-4EB7-8EE2-4535F11DC7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4742" y="3563977"/>
            <a:ext cx="960593" cy="966083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1C02512-76C7-4240-9E32-3B70BC6F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/>
              </a:rPr>
              <a:t>Data Challenge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070003-8655-4786-9B22-EFC245336D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Businesses have lots of data but not enough value from it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254A9C-291E-44C7-AD97-D716F572FDDC}"/>
              </a:ext>
            </a:extLst>
          </p:cNvPr>
          <p:cNvSpPr txBox="1"/>
          <p:nvPr/>
        </p:nvSpPr>
        <p:spPr>
          <a:xfrm>
            <a:off x="8398963" y="1993604"/>
            <a:ext cx="292608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b="1" dirty="0">
                <a:latin typeface="Arial" panose="020B0604020202020204" pitchFamily="34" charset="0"/>
                <a:cs typeface="Arial" panose="020B0604020202020204" pitchFamily="34" charset="0"/>
              </a:rPr>
              <a:t>Data-Value Gaps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66494D-403E-43B3-A3D6-EFAC319265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24000" y="2912942"/>
            <a:ext cx="487680" cy="3408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10B487C-20A6-4323-A042-BFEF44DF2B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8331" y="4843025"/>
            <a:ext cx="365760" cy="3673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BD17AF-5B19-4B70-A340-384269BD25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5689" y="4767750"/>
            <a:ext cx="365760" cy="3631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F1294B-CF47-465A-87EF-19486DFD17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17025" y="5402656"/>
            <a:ext cx="365760" cy="3633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44E94F-158C-42A5-BF44-280B58FFB0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25609" y="5177012"/>
            <a:ext cx="365760" cy="3684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05B49B-CD42-4A00-8D6C-9805AB062F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58589" y="4089202"/>
            <a:ext cx="365760" cy="3624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631C44E-2BA0-48EC-9BDC-65A52AE969E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11680" y="3470546"/>
            <a:ext cx="426720" cy="32766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BA766FE-9855-4EA4-9933-3587AC8C4B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44052" y="5527436"/>
            <a:ext cx="365760" cy="338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42C329D-2101-4096-A1D9-7FA8C2A66E2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32089" y="4306539"/>
            <a:ext cx="365760" cy="3284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93378D2-8226-4A0F-89DB-3A2499EA22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93644" y="3593118"/>
            <a:ext cx="365760" cy="3768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AFEB4FE-EC23-4F7C-9025-D7708274A4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7257" y="2841745"/>
            <a:ext cx="365760" cy="37060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4E9D13B-FD1D-4ACA-AEF6-C7BBB1FA0DB7}"/>
              </a:ext>
            </a:extLst>
          </p:cNvPr>
          <p:cNvSpPr txBox="1"/>
          <p:nvPr/>
        </p:nvSpPr>
        <p:spPr>
          <a:xfrm>
            <a:off x="2579769" y="1976750"/>
            <a:ext cx="1879137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b="1" dirty="0">
                <a:latin typeface="Arial" panose="020B0604020202020204" pitchFamily="34" charset="0"/>
                <a:cs typeface="Arial" panose="020B0604020202020204" pitchFamily="34" charset="0"/>
              </a:rPr>
              <a:t>Business Data</a:t>
            </a:r>
          </a:p>
          <a:p>
            <a:pPr marL="148163" indent="-148163">
              <a:buFont typeface="Wingdings" panose="05000000000000000000" pitchFamily="2" charset="2"/>
              <a:buChar char="§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1C8B2AE-F921-442F-8BCE-1DBC463C609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13275" y="5461049"/>
            <a:ext cx="365760" cy="307313"/>
          </a:xfrm>
          <a:prstGeom prst="rect">
            <a:avLst/>
          </a:prstGeom>
        </p:spPr>
      </p:pic>
      <p:pic>
        <p:nvPicPr>
          <p:cNvPr id="60" name="Google Shape;2032;p167">
            <a:extLst>
              <a:ext uri="{FF2B5EF4-FFF2-40B4-BE49-F238E27FC236}">
                <a16:creationId xmlns:a16="http://schemas.microsoft.com/office/drawing/2014/main" id="{0701B23A-EF4F-4837-8B52-D2FD02ACDF3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58524" y="1976750"/>
            <a:ext cx="1179153" cy="59651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Arrow: Right 41">
            <a:extLst>
              <a:ext uri="{FF2B5EF4-FFF2-40B4-BE49-F238E27FC236}">
                <a16:creationId xmlns:a16="http://schemas.microsoft.com/office/drawing/2014/main" id="{44617AD1-4ECF-9246-A4D8-05345C9B454D}"/>
              </a:ext>
            </a:extLst>
          </p:cNvPr>
          <p:cNvSpPr/>
          <p:nvPr/>
        </p:nvSpPr>
        <p:spPr>
          <a:xfrm>
            <a:off x="6696845" y="3604201"/>
            <a:ext cx="728948" cy="365760"/>
          </a:xfrm>
          <a:prstGeom prst="rightArrow">
            <a:avLst/>
          </a:prstGeom>
          <a:solidFill>
            <a:srgbClr val="DC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73848D-C5C3-2641-B7D7-8F284CD816AE}"/>
              </a:ext>
            </a:extLst>
          </p:cNvPr>
          <p:cNvSpPr/>
          <p:nvPr/>
        </p:nvSpPr>
        <p:spPr>
          <a:xfrm>
            <a:off x="2476423" y="2693522"/>
            <a:ext cx="25260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163" indent="-148163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enterprise </a:t>
            </a:r>
            <a:br>
              <a:rPr lang="en-US" sz="16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350TB of data</a:t>
            </a:r>
            <a:br>
              <a:rPr lang="en-US" sz="16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1" dirty="0">
              <a:solidFill>
                <a:srgbClr val="5456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163" indent="-148163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SMB has 50TB of data</a:t>
            </a:r>
            <a:br>
              <a:rPr lang="en-US" sz="16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b="1" dirty="0">
              <a:solidFill>
                <a:srgbClr val="5456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8163" indent="-148163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5456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at 52%</a:t>
            </a:r>
          </a:p>
        </p:txBody>
      </p:sp>
    </p:spTree>
    <p:extLst>
      <p:ext uri="{BB962C8B-B14F-4D97-AF65-F5344CB8AC3E}">
        <p14:creationId xmlns:p14="http://schemas.microsoft.com/office/powerpoint/2010/main" val="4186693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202">
            <a:extLst>
              <a:ext uri="{FF2B5EF4-FFF2-40B4-BE49-F238E27FC236}">
                <a16:creationId xmlns:a16="http://schemas.microsoft.com/office/drawing/2014/main" id="{E22471D3-1E49-4C09-BE2B-84916A7C9EC4}"/>
              </a:ext>
            </a:extLst>
          </p:cNvPr>
          <p:cNvSpPr/>
          <p:nvPr/>
        </p:nvSpPr>
        <p:spPr>
          <a:xfrm>
            <a:off x="2538569" y="6355548"/>
            <a:ext cx="9144000" cy="194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Sources: </a:t>
            </a:r>
            <a:r>
              <a:rPr lang="en-US" sz="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https://www.sap.com/about/company.html</a:t>
            </a:r>
            <a:r>
              <a:rPr lang="en-US" sz="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/>
              </a:rPr>
              <a:t>https://assets.cdn.sap.com/sapcom/docs/2017/04/4666ecdd-b67c-0010-82c7-eda71af511fa.pdf</a:t>
            </a:r>
            <a:r>
              <a:rPr lang="en-US" sz="66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C02512-76C7-4240-9E32-3B70BC6FB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/>
              </a:rPr>
              <a:t>SAP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4070003-8655-4786-9B22-EFC245336D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Holds valuable business data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7C6390-FEE7-4C7D-815E-7C5ADD2413D9}"/>
              </a:ext>
            </a:extLst>
          </p:cNvPr>
          <p:cNvSpPr txBox="1"/>
          <p:nvPr/>
        </p:nvSpPr>
        <p:spPr>
          <a:xfrm>
            <a:off x="5103797" y="3098353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77%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C97A7B5-4D63-4A2E-AFA7-A9ABB8A1D7A0}"/>
              </a:ext>
            </a:extLst>
          </p:cNvPr>
          <p:cNvSpPr txBox="1">
            <a:spLocks/>
          </p:cNvSpPr>
          <p:nvPr/>
        </p:nvSpPr>
        <p:spPr>
          <a:xfrm>
            <a:off x="4528445" y="4252791"/>
            <a:ext cx="1905367" cy="8072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Font typeface="Helvetica" charset="0"/>
              <a:buChar char="-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8975" indent="-1143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112713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115888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spcBef>
                <a:spcPts val="751"/>
              </a:spcBef>
              <a:buClr>
                <a:srgbClr val="009845"/>
              </a:buClr>
              <a:buNone/>
            </a:pPr>
            <a:r>
              <a:rPr lang="en-US" sz="1600" dirty="0"/>
              <a:t>of world’s transaction revenue touches SAP systems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AC2161D7-A3C7-4308-8650-A482149EBB89}"/>
              </a:ext>
            </a:extLst>
          </p:cNvPr>
          <p:cNvSpPr txBox="1">
            <a:spLocks/>
          </p:cNvSpPr>
          <p:nvPr/>
        </p:nvSpPr>
        <p:spPr>
          <a:xfrm>
            <a:off x="6773391" y="4252865"/>
            <a:ext cx="2260959" cy="13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Font typeface="Helvetica" charset="0"/>
              <a:buChar char="-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8975" indent="-1143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112713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115888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spcBef>
                <a:spcPts val="751"/>
              </a:spcBef>
              <a:buClr>
                <a:srgbClr val="009845"/>
              </a:buClr>
              <a:buNone/>
            </a:pPr>
            <a:r>
              <a:rPr lang="en-US" sz="1600" dirty="0"/>
              <a:t>of the Forbes Global 2000 companies are SAP customers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022AAE9-8C0F-4C8B-8340-9B218CE5FB03}"/>
              </a:ext>
            </a:extLst>
          </p:cNvPr>
          <p:cNvGrpSpPr>
            <a:grpSpLocks noChangeAspect="1"/>
          </p:cNvGrpSpPr>
          <p:nvPr/>
        </p:nvGrpSpPr>
        <p:grpSpPr>
          <a:xfrm>
            <a:off x="4786095" y="2642977"/>
            <a:ext cx="1420156" cy="1423137"/>
            <a:chOff x="4205288" y="1536701"/>
            <a:chExt cx="3781425" cy="3789363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4C170C16-0708-4BD2-AC8D-4CD14CE9B07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05288" y="1536701"/>
              <a:ext cx="3781425" cy="3789363"/>
              <a:chOff x="2649" y="968"/>
              <a:chExt cx="2382" cy="2387"/>
            </a:xfrm>
            <a:solidFill>
              <a:srgbClr val="D3D3D3"/>
            </a:solidFill>
          </p:grpSpPr>
          <p:sp>
            <p:nvSpPr>
              <p:cNvPr id="51" name="Freeform 5">
                <a:extLst>
                  <a:ext uri="{FF2B5EF4-FFF2-40B4-BE49-F238E27FC236}">
                    <a16:creationId xmlns:a16="http://schemas.microsoft.com/office/drawing/2014/main" id="{44E333E8-F536-4AFB-A079-12013EF6E7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968"/>
                <a:ext cx="335" cy="539"/>
              </a:xfrm>
              <a:custGeom>
                <a:avLst/>
                <a:gdLst>
                  <a:gd name="T0" fmla="*/ 0 w 852"/>
                  <a:gd name="T1" fmla="*/ 0 h 1368"/>
                  <a:gd name="T2" fmla="*/ 852 w 852"/>
                  <a:gd name="T3" fmla="*/ 135 h 1368"/>
                  <a:gd name="T4" fmla="*/ 452 w 852"/>
                  <a:gd name="T5" fmla="*/ 1368 h 1368"/>
                  <a:gd name="T6" fmla="*/ 0 w 852"/>
                  <a:gd name="T7" fmla="*/ 1297 h 1368"/>
                  <a:gd name="T8" fmla="*/ 0 w 852"/>
                  <a:gd name="T9" fmla="*/ 0 h 1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2" h="1368">
                    <a:moveTo>
                      <a:pt x="0" y="0"/>
                    </a:moveTo>
                    <a:cubicBezTo>
                      <a:pt x="289" y="0"/>
                      <a:pt x="577" y="45"/>
                      <a:pt x="852" y="135"/>
                    </a:cubicBezTo>
                    <a:lnTo>
                      <a:pt x="452" y="1368"/>
                    </a:lnTo>
                    <a:cubicBezTo>
                      <a:pt x="306" y="1321"/>
                      <a:pt x="153" y="1297"/>
                      <a:pt x="0" y="129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 6">
                <a:extLst>
                  <a:ext uri="{FF2B5EF4-FFF2-40B4-BE49-F238E27FC236}">
                    <a16:creationId xmlns:a16="http://schemas.microsoft.com/office/drawing/2014/main" id="{C06EADA8-4882-4D76-B037-D84B1209CD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1031"/>
                <a:ext cx="460" cy="568"/>
              </a:xfrm>
              <a:custGeom>
                <a:avLst/>
                <a:gdLst>
                  <a:gd name="T0" fmla="*/ 401 w 1170"/>
                  <a:gd name="T1" fmla="*/ 0 h 1442"/>
                  <a:gd name="T2" fmla="*/ 1170 w 1170"/>
                  <a:gd name="T3" fmla="*/ 392 h 1442"/>
                  <a:gd name="T4" fmla="*/ 407 w 1170"/>
                  <a:gd name="T5" fmla="*/ 1442 h 1442"/>
                  <a:gd name="T6" fmla="*/ 0 w 1170"/>
                  <a:gd name="T7" fmla="*/ 1234 h 1442"/>
                  <a:gd name="T8" fmla="*/ 401 w 1170"/>
                  <a:gd name="T9" fmla="*/ 0 h 1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0" h="1442">
                    <a:moveTo>
                      <a:pt x="401" y="0"/>
                    </a:moveTo>
                    <a:cubicBezTo>
                      <a:pt x="676" y="90"/>
                      <a:pt x="936" y="222"/>
                      <a:pt x="1170" y="392"/>
                    </a:cubicBezTo>
                    <a:lnTo>
                      <a:pt x="407" y="1442"/>
                    </a:lnTo>
                    <a:cubicBezTo>
                      <a:pt x="283" y="1352"/>
                      <a:pt x="146" y="1281"/>
                      <a:pt x="0" y="1234"/>
                    </a:cubicBezTo>
                    <a:lnTo>
                      <a:pt x="401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6" name="Freeform 7">
                <a:extLst>
                  <a:ext uri="{FF2B5EF4-FFF2-40B4-BE49-F238E27FC236}">
                    <a16:creationId xmlns:a16="http://schemas.microsoft.com/office/drawing/2014/main" id="{CB7855BC-A3D2-4907-A453-15C44FEF6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4" y="1206"/>
                <a:ext cx="540" cy="540"/>
              </a:xfrm>
              <a:custGeom>
                <a:avLst/>
                <a:gdLst>
                  <a:gd name="T0" fmla="*/ 763 w 1373"/>
                  <a:gd name="T1" fmla="*/ 0 h 1373"/>
                  <a:gd name="T2" fmla="*/ 1373 w 1373"/>
                  <a:gd name="T3" fmla="*/ 611 h 1373"/>
                  <a:gd name="T4" fmla="*/ 324 w 1373"/>
                  <a:gd name="T5" fmla="*/ 1373 h 1373"/>
                  <a:gd name="T6" fmla="*/ 0 w 1373"/>
                  <a:gd name="T7" fmla="*/ 1050 h 1373"/>
                  <a:gd name="T8" fmla="*/ 763 w 1373"/>
                  <a:gd name="T9" fmla="*/ 0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3" h="1373">
                    <a:moveTo>
                      <a:pt x="763" y="0"/>
                    </a:moveTo>
                    <a:cubicBezTo>
                      <a:pt x="997" y="170"/>
                      <a:pt x="1203" y="376"/>
                      <a:pt x="1373" y="611"/>
                    </a:cubicBezTo>
                    <a:lnTo>
                      <a:pt x="324" y="1373"/>
                    </a:lnTo>
                    <a:cubicBezTo>
                      <a:pt x="234" y="1249"/>
                      <a:pt x="125" y="1140"/>
                      <a:pt x="0" y="1050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 8">
                <a:extLst>
                  <a:ext uri="{FF2B5EF4-FFF2-40B4-BE49-F238E27FC236}">
                    <a16:creationId xmlns:a16="http://schemas.microsoft.com/office/drawing/2014/main" id="{8E5A212D-0E17-4257-A7F7-6C12EB8310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1474"/>
                <a:ext cx="566" cy="460"/>
              </a:xfrm>
              <a:custGeom>
                <a:avLst/>
                <a:gdLst>
                  <a:gd name="T0" fmla="*/ 1049 w 1441"/>
                  <a:gd name="T1" fmla="*/ 0 h 1170"/>
                  <a:gd name="T2" fmla="*/ 1441 w 1441"/>
                  <a:gd name="T3" fmla="*/ 769 h 1170"/>
                  <a:gd name="T4" fmla="*/ 207 w 1441"/>
                  <a:gd name="T5" fmla="*/ 1170 h 1170"/>
                  <a:gd name="T6" fmla="*/ 0 w 1441"/>
                  <a:gd name="T7" fmla="*/ 762 h 1170"/>
                  <a:gd name="T8" fmla="*/ 1049 w 1441"/>
                  <a:gd name="T9" fmla="*/ 0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1" h="1170">
                    <a:moveTo>
                      <a:pt x="1049" y="0"/>
                    </a:moveTo>
                    <a:cubicBezTo>
                      <a:pt x="1219" y="234"/>
                      <a:pt x="1352" y="493"/>
                      <a:pt x="1441" y="769"/>
                    </a:cubicBezTo>
                    <a:lnTo>
                      <a:pt x="207" y="1170"/>
                    </a:lnTo>
                    <a:cubicBezTo>
                      <a:pt x="160" y="1024"/>
                      <a:pt x="90" y="886"/>
                      <a:pt x="0" y="762"/>
                    </a:cubicBezTo>
                    <a:lnTo>
                      <a:pt x="104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9">
                <a:extLst>
                  <a:ext uri="{FF2B5EF4-FFF2-40B4-BE49-F238E27FC236}">
                    <a16:creationId xmlns:a16="http://schemas.microsoft.com/office/drawing/2014/main" id="{7F661F5A-C717-4412-8339-504BA6D32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4" y="1809"/>
                <a:ext cx="537" cy="336"/>
              </a:xfrm>
              <a:custGeom>
                <a:avLst/>
                <a:gdLst>
                  <a:gd name="T0" fmla="*/ 1234 w 1369"/>
                  <a:gd name="T1" fmla="*/ 0 h 853"/>
                  <a:gd name="T2" fmla="*/ 1369 w 1369"/>
                  <a:gd name="T3" fmla="*/ 853 h 853"/>
                  <a:gd name="T4" fmla="*/ 72 w 1369"/>
                  <a:gd name="T5" fmla="*/ 853 h 853"/>
                  <a:gd name="T6" fmla="*/ 0 w 1369"/>
                  <a:gd name="T7" fmla="*/ 401 h 853"/>
                  <a:gd name="T8" fmla="*/ 1234 w 1369"/>
                  <a:gd name="T9" fmla="*/ 0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9" h="853">
                    <a:moveTo>
                      <a:pt x="1234" y="0"/>
                    </a:moveTo>
                    <a:cubicBezTo>
                      <a:pt x="1323" y="275"/>
                      <a:pt x="1369" y="563"/>
                      <a:pt x="1369" y="853"/>
                    </a:cubicBezTo>
                    <a:lnTo>
                      <a:pt x="72" y="853"/>
                    </a:lnTo>
                    <a:cubicBezTo>
                      <a:pt x="72" y="699"/>
                      <a:pt x="48" y="547"/>
                      <a:pt x="0" y="401"/>
                    </a:cubicBezTo>
                    <a:lnTo>
                      <a:pt x="1234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2" name="Freeform 10">
                <a:extLst>
                  <a:ext uri="{FF2B5EF4-FFF2-40B4-BE49-F238E27FC236}">
                    <a16:creationId xmlns:a16="http://schemas.microsoft.com/office/drawing/2014/main" id="{3DDBBF44-42A4-465A-9CC6-4FD950FDF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4" y="2179"/>
                <a:ext cx="537" cy="335"/>
              </a:xfrm>
              <a:custGeom>
                <a:avLst/>
                <a:gdLst>
                  <a:gd name="T0" fmla="*/ 1369 w 1369"/>
                  <a:gd name="T1" fmla="*/ 0 h 853"/>
                  <a:gd name="T2" fmla="*/ 1234 w 1369"/>
                  <a:gd name="T3" fmla="*/ 853 h 853"/>
                  <a:gd name="T4" fmla="*/ 0 w 1369"/>
                  <a:gd name="T5" fmla="*/ 452 h 853"/>
                  <a:gd name="T6" fmla="*/ 72 w 1369"/>
                  <a:gd name="T7" fmla="*/ 0 h 853"/>
                  <a:gd name="T8" fmla="*/ 1369 w 1369"/>
                  <a:gd name="T9" fmla="*/ 0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9" h="853">
                    <a:moveTo>
                      <a:pt x="1369" y="0"/>
                    </a:moveTo>
                    <a:cubicBezTo>
                      <a:pt x="1369" y="290"/>
                      <a:pt x="1323" y="578"/>
                      <a:pt x="1234" y="853"/>
                    </a:cubicBezTo>
                    <a:lnTo>
                      <a:pt x="0" y="452"/>
                    </a:lnTo>
                    <a:cubicBezTo>
                      <a:pt x="48" y="306"/>
                      <a:pt x="72" y="154"/>
                      <a:pt x="72" y="0"/>
                    </a:cubicBezTo>
                    <a:lnTo>
                      <a:pt x="136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11">
                <a:extLst>
                  <a:ext uri="{FF2B5EF4-FFF2-40B4-BE49-F238E27FC236}">
                    <a16:creationId xmlns:a16="http://schemas.microsoft.com/office/drawing/2014/main" id="{8503E3AB-C0C2-48F6-89F2-B5A34E994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2389"/>
                <a:ext cx="566" cy="460"/>
              </a:xfrm>
              <a:custGeom>
                <a:avLst/>
                <a:gdLst>
                  <a:gd name="T0" fmla="*/ 1441 w 1441"/>
                  <a:gd name="T1" fmla="*/ 401 h 1170"/>
                  <a:gd name="T2" fmla="*/ 1049 w 1441"/>
                  <a:gd name="T3" fmla="*/ 1170 h 1170"/>
                  <a:gd name="T4" fmla="*/ 0 w 1441"/>
                  <a:gd name="T5" fmla="*/ 408 h 1170"/>
                  <a:gd name="T6" fmla="*/ 207 w 1441"/>
                  <a:gd name="T7" fmla="*/ 0 h 1170"/>
                  <a:gd name="T8" fmla="*/ 1441 w 1441"/>
                  <a:gd name="T9" fmla="*/ 4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1" h="1170">
                    <a:moveTo>
                      <a:pt x="1441" y="401"/>
                    </a:moveTo>
                    <a:cubicBezTo>
                      <a:pt x="1352" y="676"/>
                      <a:pt x="1219" y="936"/>
                      <a:pt x="1049" y="1170"/>
                    </a:cubicBezTo>
                    <a:lnTo>
                      <a:pt x="0" y="408"/>
                    </a:lnTo>
                    <a:cubicBezTo>
                      <a:pt x="90" y="284"/>
                      <a:pt x="160" y="146"/>
                      <a:pt x="207" y="0"/>
                    </a:cubicBezTo>
                    <a:lnTo>
                      <a:pt x="1441" y="401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 12">
                <a:extLst>
                  <a:ext uri="{FF2B5EF4-FFF2-40B4-BE49-F238E27FC236}">
                    <a16:creationId xmlns:a16="http://schemas.microsoft.com/office/drawing/2014/main" id="{147D5E14-B757-488A-8136-BE13520E4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4" y="2577"/>
                <a:ext cx="540" cy="540"/>
              </a:xfrm>
              <a:custGeom>
                <a:avLst/>
                <a:gdLst>
                  <a:gd name="T0" fmla="*/ 1373 w 1373"/>
                  <a:gd name="T1" fmla="*/ 762 h 1373"/>
                  <a:gd name="T2" fmla="*/ 763 w 1373"/>
                  <a:gd name="T3" fmla="*/ 1373 h 1373"/>
                  <a:gd name="T4" fmla="*/ 0 w 1373"/>
                  <a:gd name="T5" fmla="*/ 323 h 1373"/>
                  <a:gd name="T6" fmla="*/ 324 w 1373"/>
                  <a:gd name="T7" fmla="*/ 0 h 1373"/>
                  <a:gd name="T8" fmla="*/ 1373 w 1373"/>
                  <a:gd name="T9" fmla="*/ 762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3" h="1373">
                    <a:moveTo>
                      <a:pt x="1373" y="762"/>
                    </a:moveTo>
                    <a:cubicBezTo>
                      <a:pt x="1203" y="997"/>
                      <a:pt x="997" y="1203"/>
                      <a:pt x="763" y="1373"/>
                    </a:cubicBezTo>
                    <a:lnTo>
                      <a:pt x="0" y="323"/>
                    </a:lnTo>
                    <a:cubicBezTo>
                      <a:pt x="125" y="233"/>
                      <a:pt x="234" y="124"/>
                      <a:pt x="324" y="0"/>
                    </a:cubicBezTo>
                    <a:lnTo>
                      <a:pt x="1373" y="762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 13">
                <a:extLst>
                  <a:ext uri="{FF2B5EF4-FFF2-40B4-BE49-F238E27FC236}">
                    <a16:creationId xmlns:a16="http://schemas.microsoft.com/office/drawing/2014/main" id="{E44FF024-EF5A-445F-B435-2256848B5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724"/>
                <a:ext cx="460" cy="568"/>
              </a:xfrm>
              <a:custGeom>
                <a:avLst/>
                <a:gdLst>
                  <a:gd name="T0" fmla="*/ 1170 w 1170"/>
                  <a:gd name="T1" fmla="*/ 1050 h 1442"/>
                  <a:gd name="T2" fmla="*/ 401 w 1170"/>
                  <a:gd name="T3" fmla="*/ 1442 h 1442"/>
                  <a:gd name="T4" fmla="*/ 0 w 1170"/>
                  <a:gd name="T5" fmla="*/ 208 h 1442"/>
                  <a:gd name="T6" fmla="*/ 407 w 1170"/>
                  <a:gd name="T7" fmla="*/ 0 h 1442"/>
                  <a:gd name="T8" fmla="*/ 1170 w 1170"/>
                  <a:gd name="T9" fmla="*/ 1050 h 1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0" h="1442">
                    <a:moveTo>
                      <a:pt x="1170" y="1050"/>
                    </a:moveTo>
                    <a:cubicBezTo>
                      <a:pt x="936" y="1220"/>
                      <a:pt x="676" y="1352"/>
                      <a:pt x="401" y="1442"/>
                    </a:cubicBezTo>
                    <a:lnTo>
                      <a:pt x="0" y="208"/>
                    </a:lnTo>
                    <a:cubicBezTo>
                      <a:pt x="146" y="160"/>
                      <a:pt x="283" y="90"/>
                      <a:pt x="407" y="0"/>
                    </a:cubicBezTo>
                    <a:lnTo>
                      <a:pt x="1170" y="105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6" name="Freeform 14">
                <a:extLst>
                  <a:ext uri="{FF2B5EF4-FFF2-40B4-BE49-F238E27FC236}">
                    <a16:creationId xmlns:a16="http://schemas.microsoft.com/office/drawing/2014/main" id="{436C8922-7CC7-4DD5-9CB0-F876F366B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817"/>
                <a:ext cx="335" cy="538"/>
              </a:xfrm>
              <a:custGeom>
                <a:avLst/>
                <a:gdLst>
                  <a:gd name="T0" fmla="*/ 852 w 852"/>
                  <a:gd name="T1" fmla="*/ 1233 h 1368"/>
                  <a:gd name="T2" fmla="*/ 0 w 852"/>
                  <a:gd name="T3" fmla="*/ 1368 h 1368"/>
                  <a:gd name="T4" fmla="*/ 0 w 852"/>
                  <a:gd name="T5" fmla="*/ 71 h 1368"/>
                  <a:gd name="T6" fmla="*/ 452 w 852"/>
                  <a:gd name="T7" fmla="*/ 0 h 1368"/>
                  <a:gd name="T8" fmla="*/ 852 w 852"/>
                  <a:gd name="T9" fmla="*/ 1233 h 1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2" h="1368">
                    <a:moveTo>
                      <a:pt x="852" y="1233"/>
                    </a:moveTo>
                    <a:cubicBezTo>
                      <a:pt x="577" y="1323"/>
                      <a:pt x="289" y="1368"/>
                      <a:pt x="0" y="1368"/>
                    </a:cubicBezTo>
                    <a:lnTo>
                      <a:pt x="0" y="71"/>
                    </a:lnTo>
                    <a:cubicBezTo>
                      <a:pt x="153" y="71"/>
                      <a:pt x="306" y="47"/>
                      <a:pt x="452" y="0"/>
                    </a:cubicBezTo>
                    <a:lnTo>
                      <a:pt x="852" y="1233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15">
                <a:extLst>
                  <a:ext uri="{FF2B5EF4-FFF2-40B4-BE49-F238E27FC236}">
                    <a16:creationId xmlns:a16="http://schemas.microsoft.com/office/drawing/2014/main" id="{372A4F0E-A008-4EE1-AB77-F05929AB2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817"/>
                <a:ext cx="335" cy="538"/>
              </a:xfrm>
              <a:custGeom>
                <a:avLst/>
                <a:gdLst>
                  <a:gd name="T0" fmla="*/ 852 w 852"/>
                  <a:gd name="T1" fmla="*/ 1368 h 1368"/>
                  <a:gd name="T2" fmla="*/ 0 w 852"/>
                  <a:gd name="T3" fmla="*/ 1233 h 1368"/>
                  <a:gd name="T4" fmla="*/ 400 w 852"/>
                  <a:gd name="T5" fmla="*/ 0 h 1368"/>
                  <a:gd name="T6" fmla="*/ 852 w 852"/>
                  <a:gd name="T7" fmla="*/ 71 h 1368"/>
                  <a:gd name="T8" fmla="*/ 852 w 852"/>
                  <a:gd name="T9" fmla="*/ 1368 h 1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2" h="1368">
                    <a:moveTo>
                      <a:pt x="852" y="1368"/>
                    </a:moveTo>
                    <a:cubicBezTo>
                      <a:pt x="563" y="1368"/>
                      <a:pt x="275" y="1323"/>
                      <a:pt x="0" y="1233"/>
                    </a:cubicBezTo>
                    <a:lnTo>
                      <a:pt x="400" y="0"/>
                    </a:lnTo>
                    <a:cubicBezTo>
                      <a:pt x="546" y="47"/>
                      <a:pt x="699" y="71"/>
                      <a:pt x="852" y="71"/>
                    </a:cubicBezTo>
                    <a:lnTo>
                      <a:pt x="852" y="1368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8" name="Freeform 16">
                <a:extLst>
                  <a:ext uri="{FF2B5EF4-FFF2-40B4-BE49-F238E27FC236}">
                    <a16:creationId xmlns:a16="http://schemas.microsoft.com/office/drawing/2014/main" id="{E909AAB2-A09C-47E1-9E31-8AF59D636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" y="2724"/>
                <a:ext cx="459" cy="568"/>
              </a:xfrm>
              <a:custGeom>
                <a:avLst/>
                <a:gdLst>
                  <a:gd name="T0" fmla="*/ 769 w 1170"/>
                  <a:gd name="T1" fmla="*/ 1442 h 1442"/>
                  <a:gd name="T2" fmla="*/ 0 w 1170"/>
                  <a:gd name="T3" fmla="*/ 1050 h 1442"/>
                  <a:gd name="T4" fmla="*/ 762 w 1170"/>
                  <a:gd name="T5" fmla="*/ 0 h 1442"/>
                  <a:gd name="T6" fmla="*/ 1170 w 1170"/>
                  <a:gd name="T7" fmla="*/ 208 h 1442"/>
                  <a:gd name="T8" fmla="*/ 769 w 1170"/>
                  <a:gd name="T9" fmla="*/ 1442 h 1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0" h="1442">
                    <a:moveTo>
                      <a:pt x="769" y="1442"/>
                    </a:moveTo>
                    <a:cubicBezTo>
                      <a:pt x="494" y="1352"/>
                      <a:pt x="234" y="1220"/>
                      <a:pt x="0" y="1050"/>
                    </a:cubicBezTo>
                    <a:lnTo>
                      <a:pt x="762" y="0"/>
                    </a:lnTo>
                    <a:cubicBezTo>
                      <a:pt x="887" y="90"/>
                      <a:pt x="1024" y="161"/>
                      <a:pt x="1170" y="208"/>
                    </a:cubicBezTo>
                    <a:lnTo>
                      <a:pt x="769" y="1442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17">
                <a:extLst>
                  <a:ext uri="{FF2B5EF4-FFF2-40B4-BE49-F238E27FC236}">
                    <a16:creationId xmlns:a16="http://schemas.microsoft.com/office/drawing/2014/main" id="{CEEFB974-8042-4C42-8001-76D2E712E6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2577"/>
                <a:ext cx="539" cy="540"/>
              </a:xfrm>
              <a:custGeom>
                <a:avLst/>
                <a:gdLst>
                  <a:gd name="T0" fmla="*/ 610 w 1373"/>
                  <a:gd name="T1" fmla="*/ 1373 h 1373"/>
                  <a:gd name="T2" fmla="*/ 0 w 1373"/>
                  <a:gd name="T3" fmla="*/ 762 h 1373"/>
                  <a:gd name="T4" fmla="*/ 1049 w 1373"/>
                  <a:gd name="T5" fmla="*/ 0 h 1373"/>
                  <a:gd name="T6" fmla="*/ 1373 w 1373"/>
                  <a:gd name="T7" fmla="*/ 323 h 1373"/>
                  <a:gd name="T8" fmla="*/ 610 w 1373"/>
                  <a:gd name="T9" fmla="*/ 1373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3" h="1373">
                    <a:moveTo>
                      <a:pt x="610" y="1373"/>
                    </a:moveTo>
                    <a:cubicBezTo>
                      <a:pt x="376" y="1203"/>
                      <a:pt x="170" y="997"/>
                      <a:pt x="0" y="762"/>
                    </a:cubicBezTo>
                    <a:lnTo>
                      <a:pt x="1049" y="0"/>
                    </a:lnTo>
                    <a:cubicBezTo>
                      <a:pt x="1139" y="124"/>
                      <a:pt x="1248" y="233"/>
                      <a:pt x="1373" y="323"/>
                    </a:cubicBezTo>
                    <a:lnTo>
                      <a:pt x="610" y="1373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0" name="Freeform 18">
                <a:extLst>
                  <a:ext uri="{FF2B5EF4-FFF2-40B4-BE49-F238E27FC236}">
                    <a16:creationId xmlns:a16="http://schemas.microsoft.com/office/drawing/2014/main" id="{BA31F9E8-9778-461C-98F8-0B5300863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2389"/>
                <a:ext cx="566" cy="460"/>
              </a:xfrm>
              <a:custGeom>
                <a:avLst/>
                <a:gdLst>
                  <a:gd name="T0" fmla="*/ 392 w 1441"/>
                  <a:gd name="T1" fmla="*/ 1170 h 1170"/>
                  <a:gd name="T2" fmla="*/ 0 w 1441"/>
                  <a:gd name="T3" fmla="*/ 401 h 1170"/>
                  <a:gd name="T4" fmla="*/ 1234 w 1441"/>
                  <a:gd name="T5" fmla="*/ 0 h 1170"/>
                  <a:gd name="T6" fmla="*/ 1441 w 1441"/>
                  <a:gd name="T7" fmla="*/ 408 h 1170"/>
                  <a:gd name="T8" fmla="*/ 392 w 1441"/>
                  <a:gd name="T9" fmla="*/ 1170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1" h="1170">
                    <a:moveTo>
                      <a:pt x="392" y="1170"/>
                    </a:moveTo>
                    <a:cubicBezTo>
                      <a:pt x="222" y="936"/>
                      <a:pt x="89" y="676"/>
                      <a:pt x="0" y="401"/>
                    </a:cubicBezTo>
                    <a:lnTo>
                      <a:pt x="1234" y="0"/>
                    </a:lnTo>
                    <a:cubicBezTo>
                      <a:pt x="1281" y="146"/>
                      <a:pt x="1351" y="284"/>
                      <a:pt x="1441" y="408"/>
                    </a:cubicBezTo>
                    <a:lnTo>
                      <a:pt x="392" y="1170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 19">
                <a:extLst>
                  <a:ext uri="{FF2B5EF4-FFF2-40B4-BE49-F238E27FC236}">
                    <a16:creationId xmlns:a16="http://schemas.microsoft.com/office/drawing/2014/main" id="{69D3C483-1120-4ADF-A9F2-EFD8AB8AD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" y="2179"/>
                <a:ext cx="538" cy="335"/>
              </a:xfrm>
              <a:custGeom>
                <a:avLst/>
                <a:gdLst>
                  <a:gd name="T0" fmla="*/ 135 w 1369"/>
                  <a:gd name="T1" fmla="*/ 853 h 853"/>
                  <a:gd name="T2" fmla="*/ 0 w 1369"/>
                  <a:gd name="T3" fmla="*/ 0 h 853"/>
                  <a:gd name="T4" fmla="*/ 1297 w 1369"/>
                  <a:gd name="T5" fmla="*/ 0 h 853"/>
                  <a:gd name="T6" fmla="*/ 1369 w 1369"/>
                  <a:gd name="T7" fmla="*/ 452 h 853"/>
                  <a:gd name="T8" fmla="*/ 135 w 1369"/>
                  <a:gd name="T9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9" h="853">
                    <a:moveTo>
                      <a:pt x="135" y="853"/>
                    </a:moveTo>
                    <a:cubicBezTo>
                      <a:pt x="46" y="578"/>
                      <a:pt x="0" y="290"/>
                      <a:pt x="0" y="0"/>
                    </a:cubicBezTo>
                    <a:lnTo>
                      <a:pt x="1297" y="0"/>
                    </a:lnTo>
                    <a:cubicBezTo>
                      <a:pt x="1297" y="154"/>
                      <a:pt x="1321" y="306"/>
                      <a:pt x="1369" y="452"/>
                    </a:cubicBezTo>
                    <a:lnTo>
                      <a:pt x="135" y="853"/>
                    </a:lnTo>
                    <a:close/>
                  </a:path>
                </a:pathLst>
              </a:custGeom>
              <a:solidFill>
                <a:schemeClr val="accent5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Freeform 20">
                <a:extLst>
                  <a:ext uri="{FF2B5EF4-FFF2-40B4-BE49-F238E27FC236}">
                    <a16:creationId xmlns:a16="http://schemas.microsoft.com/office/drawing/2014/main" id="{2EE56248-03C7-4768-AE28-299F28D33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" y="1809"/>
                <a:ext cx="538" cy="336"/>
              </a:xfrm>
              <a:custGeom>
                <a:avLst/>
                <a:gdLst>
                  <a:gd name="T0" fmla="*/ 0 w 1369"/>
                  <a:gd name="T1" fmla="*/ 853 h 853"/>
                  <a:gd name="T2" fmla="*/ 135 w 1369"/>
                  <a:gd name="T3" fmla="*/ 0 h 853"/>
                  <a:gd name="T4" fmla="*/ 1369 w 1369"/>
                  <a:gd name="T5" fmla="*/ 401 h 853"/>
                  <a:gd name="T6" fmla="*/ 1297 w 1369"/>
                  <a:gd name="T7" fmla="*/ 853 h 853"/>
                  <a:gd name="T8" fmla="*/ 0 w 1369"/>
                  <a:gd name="T9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9" h="853">
                    <a:moveTo>
                      <a:pt x="0" y="853"/>
                    </a:moveTo>
                    <a:cubicBezTo>
                      <a:pt x="0" y="563"/>
                      <a:pt x="46" y="275"/>
                      <a:pt x="135" y="0"/>
                    </a:cubicBezTo>
                    <a:lnTo>
                      <a:pt x="1369" y="401"/>
                    </a:lnTo>
                    <a:cubicBezTo>
                      <a:pt x="1321" y="547"/>
                      <a:pt x="1297" y="699"/>
                      <a:pt x="1297" y="853"/>
                    </a:cubicBezTo>
                    <a:lnTo>
                      <a:pt x="0" y="85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 21">
                <a:extLst>
                  <a:ext uri="{FF2B5EF4-FFF2-40B4-BE49-F238E27FC236}">
                    <a16:creationId xmlns:a16="http://schemas.microsoft.com/office/drawing/2014/main" id="{6951989A-1145-40C9-9285-F295A3D0F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1474"/>
                <a:ext cx="566" cy="460"/>
              </a:xfrm>
              <a:custGeom>
                <a:avLst/>
                <a:gdLst>
                  <a:gd name="T0" fmla="*/ 0 w 1441"/>
                  <a:gd name="T1" fmla="*/ 769 h 1170"/>
                  <a:gd name="T2" fmla="*/ 392 w 1441"/>
                  <a:gd name="T3" fmla="*/ 0 h 1170"/>
                  <a:gd name="T4" fmla="*/ 1441 w 1441"/>
                  <a:gd name="T5" fmla="*/ 762 h 1170"/>
                  <a:gd name="T6" fmla="*/ 1234 w 1441"/>
                  <a:gd name="T7" fmla="*/ 1170 h 1170"/>
                  <a:gd name="T8" fmla="*/ 0 w 1441"/>
                  <a:gd name="T9" fmla="*/ 769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1" h="1170">
                    <a:moveTo>
                      <a:pt x="0" y="769"/>
                    </a:moveTo>
                    <a:cubicBezTo>
                      <a:pt x="89" y="493"/>
                      <a:pt x="222" y="234"/>
                      <a:pt x="392" y="0"/>
                    </a:cubicBezTo>
                    <a:lnTo>
                      <a:pt x="1441" y="762"/>
                    </a:lnTo>
                    <a:cubicBezTo>
                      <a:pt x="1351" y="886"/>
                      <a:pt x="1281" y="1024"/>
                      <a:pt x="1234" y="1170"/>
                    </a:cubicBezTo>
                    <a:lnTo>
                      <a:pt x="0" y="76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Freeform 22">
                <a:extLst>
                  <a:ext uri="{FF2B5EF4-FFF2-40B4-BE49-F238E27FC236}">
                    <a16:creationId xmlns:a16="http://schemas.microsoft.com/office/drawing/2014/main" id="{A3C207E2-9D7E-4878-AEEB-7A75D5C68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1206"/>
                <a:ext cx="539" cy="540"/>
              </a:xfrm>
              <a:custGeom>
                <a:avLst/>
                <a:gdLst>
                  <a:gd name="T0" fmla="*/ 0 w 1373"/>
                  <a:gd name="T1" fmla="*/ 611 h 1373"/>
                  <a:gd name="T2" fmla="*/ 610 w 1373"/>
                  <a:gd name="T3" fmla="*/ 0 h 1373"/>
                  <a:gd name="T4" fmla="*/ 1373 w 1373"/>
                  <a:gd name="T5" fmla="*/ 1050 h 1373"/>
                  <a:gd name="T6" fmla="*/ 1049 w 1373"/>
                  <a:gd name="T7" fmla="*/ 1373 h 1373"/>
                  <a:gd name="T8" fmla="*/ 0 w 1373"/>
                  <a:gd name="T9" fmla="*/ 611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3" h="1373">
                    <a:moveTo>
                      <a:pt x="0" y="611"/>
                    </a:moveTo>
                    <a:cubicBezTo>
                      <a:pt x="170" y="376"/>
                      <a:pt x="376" y="170"/>
                      <a:pt x="610" y="0"/>
                    </a:cubicBezTo>
                    <a:lnTo>
                      <a:pt x="1373" y="1050"/>
                    </a:lnTo>
                    <a:cubicBezTo>
                      <a:pt x="1248" y="1140"/>
                      <a:pt x="1139" y="1249"/>
                      <a:pt x="1049" y="1373"/>
                    </a:cubicBezTo>
                    <a:lnTo>
                      <a:pt x="0" y="61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 23">
                <a:extLst>
                  <a:ext uri="{FF2B5EF4-FFF2-40B4-BE49-F238E27FC236}">
                    <a16:creationId xmlns:a16="http://schemas.microsoft.com/office/drawing/2014/main" id="{311DCC94-2D53-4F59-BD39-8F93436A2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" y="1031"/>
                <a:ext cx="459" cy="568"/>
              </a:xfrm>
              <a:custGeom>
                <a:avLst/>
                <a:gdLst>
                  <a:gd name="T0" fmla="*/ 0 w 1170"/>
                  <a:gd name="T1" fmla="*/ 392 h 1442"/>
                  <a:gd name="T2" fmla="*/ 769 w 1170"/>
                  <a:gd name="T3" fmla="*/ 0 h 1442"/>
                  <a:gd name="T4" fmla="*/ 1170 w 1170"/>
                  <a:gd name="T5" fmla="*/ 1234 h 1442"/>
                  <a:gd name="T6" fmla="*/ 762 w 1170"/>
                  <a:gd name="T7" fmla="*/ 1442 h 1442"/>
                  <a:gd name="T8" fmla="*/ 0 w 1170"/>
                  <a:gd name="T9" fmla="*/ 392 h 1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0" h="1442">
                    <a:moveTo>
                      <a:pt x="0" y="392"/>
                    </a:moveTo>
                    <a:cubicBezTo>
                      <a:pt x="234" y="222"/>
                      <a:pt x="494" y="90"/>
                      <a:pt x="769" y="0"/>
                    </a:cubicBezTo>
                    <a:lnTo>
                      <a:pt x="1170" y="1234"/>
                    </a:lnTo>
                    <a:cubicBezTo>
                      <a:pt x="1024" y="1281"/>
                      <a:pt x="887" y="1352"/>
                      <a:pt x="762" y="1442"/>
                    </a:cubicBezTo>
                    <a:lnTo>
                      <a:pt x="0" y="39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Freeform 24">
                <a:extLst>
                  <a:ext uri="{FF2B5EF4-FFF2-40B4-BE49-F238E27FC236}">
                    <a16:creationId xmlns:a16="http://schemas.microsoft.com/office/drawing/2014/main" id="{BAE8AF1A-A238-461D-B267-E24E5DC12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968"/>
                <a:ext cx="335" cy="539"/>
              </a:xfrm>
              <a:custGeom>
                <a:avLst/>
                <a:gdLst>
                  <a:gd name="T0" fmla="*/ 0 w 853"/>
                  <a:gd name="T1" fmla="*/ 135 h 1368"/>
                  <a:gd name="T2" fmla="*/ 853 w 853"/>
                  <a:gd name="T3" fmla="*/ 0 h 1368"/>
                  <a:gd name="T4" fmla="*/ 853 w 853"/>
                  <a:gd name="T5" fmla="*/ 1297 h 1368"/>
                  <a:gd name="T6" fmla="*/ 401 w 853"/>
                  <a:gd name="T7" fmla="*/ 1368 h 1368"/>
                  <a:gd name="T8" fmla="*/ 0 w 853"/>
                  <a:gd name="T9" fmla="*/ 135 h 1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3" h="1368">
                    <a:moveTo>
                      <a:pt x="0" y="135"/>
                    </a:moveTo>
                    <a:cubicBezTo>
                      <a:pt x="276" y="45"/>
                      <a:pt x="564" y="0"/>
                      <a:pt x="853" y="0"/>
                    </a:cubicBezTo>
                    <a:lnTo>
                      <a:pt x="853" y="1297"/>
                    </a:lnTo>
                    <a:cubicBezTo>
                      <a:pt x="700" y="1297"/>
                      <a:pt x="547" y="1321"/>
                      <a:pt x="401" y="1368"/>
                    </a:cubicBezTo>
                    <a:lnTo>
                      <a:pt x="0" y="13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17EFF57-A2DA-40F3-8C8D-EEDBE7F2E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38" y="1982660"/>
              <a:ext cx="2897527" cy="2897447"/>
            </a:xfrm>
            <a:custGeom>
              <a:avLst/>
              <a:gdLst>
                <a:gd name="connsiteX0" fmla="*/ 1757886 w 2897527"/>
                <a:gd name="connsiteY0" fmla="*/ 2489329 h 2897447"/>
                <a:gd name="connsiteX1" fmla="*/ 1870356 w 2897527"/>
                <a:gd name="connsiteY1" fmla="*/ 2836089 h 2897447"/>
                <a:gd name="connsiteX2" fmla="*/ 1741006 w 2897527"/>
                <a:gd name="connsiteY2" fmla="*/ 2869349 h 2897447"/>
                <a:gd name="connsiteX3" fmla="*/ 1597026 w 2897527"/>
                <a:gd name="connsiteY3" fmla="*/ 2891323 h 2897447"/>
                <a:gd name="connsiteX4" fmla="*/ 1475750 w 2897527"/>
                <a:gd name="connsiteY4" fmla="*/ 2897447 h 2897447"/>
                <a:gd name="connsiteX5" fmla="*/ 1475750 w 2897527"/>
                <a:gd name="connsiteY5" fmla="*/ 2533656 h 2897447"/>
                <a:gd name="connsiteX6" fmla="*/ 1757886 w 2897527"/>
                <a:gd name="connsiteY6" fmla="*/ 2489329 h 2897447"/>
                <a:gd name="connsiteX7" fmla="*/ 1139640 w 2897527"/>
                <a:gd name="connsiteY7" fmla="*/ 2489329 h 2897447"/>
                <a:gd name="connsiteX8" fmla="*/ 1421776 w 2897527"/>
                <a:gd name="connsiteY8" fmla="*/ 2533656 h 2897447"/>
                <a:gd name="connsiteX9" fmla="*/ 1421776 w 2897527"/>
                <a:gd name="connsiteY9" fmla="*/ 2897447 h 2897447"/>
                <a:gd name="connsiteX10" fmla="*/ 1300500 w 2897527"/>
                <a:gd name="connsiteY10" fmla="*/ 2891323 h 2897447"/>
                <a:gd name="connsiteX11" fmla="*/ 1156520 w 2897527"/>
                <a:gd name="connsiteY11" fmla="*/ 2869349 h 2897447"/>
                <a:gd name="connsiteX12" fmla="*/ 1027171 w 2897527"/>
                <a:gd name="connsiteY12" fmla="*/ 2836089 h 2897447"/>
                <a:gd name="connsiteX13" fmla="*/ 2063152 w 2897527"/>
                <a:gd name="connsiteY13" fmla="*/ 2341691 h 2897447"/>
                <a:gd name="connsiteX14" fmla="*/ 2277733 w 2897527"/>
                <a:gd name="connsiteY14" fmla="*/ 2637538 h 2897447"/>
                <a:gd name="connsiteX15" fmla="*/ 2259520 w 2897527"/>
                <a:gd name="connsiteY15" fmla="*/ 2651157 h 2897447"/>
                <a:gd name="connsiteX16" fmla="*/ 2013202 w 2897527"/>
                <a:gd name="connsiteY16" fmla="*/ 2784854 h 2897447"/>
                <a:gd name="connsiteX17" fmla="*/ 1921559 w 2897527"/>
                <a:gd name="connsiteY17" fmla="*/ 2818396 h 2897447"/>
                <a:gd name="connsiteX18" fmla="*/ 1809125 w 2897527"/>
                <a:gd name="connsiteY18" fmla="*/ 2471756 h 2897447"/>
                <a:gd name="connsiteX19" fmla="*/ 2063152 w 2897527"/>
                <a:gd name="connsiteY19" fmla="*/ 2341691 h 2897447"/>
                <a:gd name="connsiteX20" fmla="*/ 834303 w 2897527"/>
                <a:gd name="connsiteY20" fmla="*/ 2341691 h 2897447"/>
                <a:gd name="connsiteX21" fmla="*/ 1088401 w 2897527"/>
                <a:gd name="connsiteY21" fmla="*/ 2471756 h 2897447"/>
                <a:gd name="connsiteX22" fmla="*/ 976186 w 2897527"/>
                <a:gd name="connsiteY22" fmla="*/ 2818476 h 2897447"/>
                <a:gd name="connsiteX23" fmla="*/ 884325 w 2897527"/>
                <a:gd name="connsiteY23" fmla="*/ 2784854 h 2897447"/>
                <a:gd name="connsiteX24" fmla="*/ 638007 w 2897527"/>
                <a:gd name="connsiteY24" fmla="*/ 2651157 h 2897447"/>
                <a:gd name="connsiteX25" fmla="*/ 620233 w 2897527"/>
                <a:gd name="connsiteY25" fmla="*/ 2637866 h 2897447"/>
                <a:gd name="connsiteX26" fmla="*/ 2308282 w 2897527"/>
                <a:gd name="connsiteY26" fmla="*/ 2108329 h 2897447"/>
                <a:gd name="connsiteX27" fmla="*/ 2603736 w 2897527"/>
                <a:gd name="connsiteY27" fmla="*/ 2322949 h 2897447"/>
                <a:gd name="connsiteX28" fmla="*/ 2567720 w 2897527"/>
                <a:gd name="connsiteY28" fmla="*/ 2371112 h 2897447"/>
                <a:gd name="connsiteX29" fmla="*/ 2371152 w 2897527"/>
                <a:gd name="connsiteY29" fmla="*/ 2567680 h 2897447"/>
                <a:gd name="connsiteX30" fmla="*/ 2320669 w 2897527"/>
                <a:gd name="connsiteY30" fmla="*/ 2605431 h 2897447"/>
                <a:gd name="connsiteX31" fmla="*/ 2105988 w 2897527"/>
                <a:gd name="connsiteY31" fmla="*/ 2309998 h 2897447"/>
                <a:gd name="connsiteX32" fmla="*/ 2308282 w 2897527"/>
                <a:gd name="connsiteY32" fmla="*/ 2108329 h 2897447"/>
                <a:gd name="connsiteX33" fmla="*/ 589619 w 2897527"/>
                <a:gd name="connsiteY33" fmla="*/ 2108329 h 2897447"/>
                <a:gd name="connsiteX34" fmla="*/ 791538 w 2897527"/>
                <a:gd name="connsiteY34" fmla="*/ 2309998 h 2897447"/>
                <a:gd name="connsiteX35" fmla="*/ 577115 w 2897527"/>
                <a:gd name="connsiteY35" fmla="*/ 2605623 h 2897447"/>
                <a:gd name="connsiteX36" fmla="*/ 526374 w 2897527"/>
                <a:gd name="connsiteY36" fmla="*/ 2567680 h 2897447"/>
                <a:gd name="connsiteX37" fmla="*/ 329807 w 2897527"/>
                <a:gd name="connsiteY37" fmla="*/ 2371112 h 2897447"/>
                <a:gd name="connsiteX38" fmla="*/ 294115 w 2897527"/>
                <a:gd name="connsiteY38" fmla="*/ 2323383 h 2897447"/>
                <a:gd name="connsiteX39" fmla="*/ 2470012 w 2897527"/>
                <a:gd name="connsiteY39" fmla="*/ 1809879 h 2897447"/>
                <a:gd name="connsiteX40" fmla="*/ 2817882 w 2897527"/>
                <a:gd name="connsiteY40" fmla="*/ 1923032 h 2897447"/>
                <a:gd name="connsiteX41" fmla="*/ 2784894 w 2897527"/>
                <a:gd name="connsiteY41" fmla="*/ 2013162 h 2897447"/>
                <a:gd name="connsiteX42" fmla="*/ 2651197 w 2897527"/>
                <a:gd name="connsiteY42" fmla="*/ 2259480 h 2897447"/>
                <a:gd name="connsiteX43" fmla="*/ 2636354 w 2897527"/>
                <a:gd name="connsiteY43" fmla="*/ 2279330 h 2897447"/>
                <a:gd name="connsiteX44" fmla="*/ 2340938 w 2897527"/>
                <a:gd name="connsiteY44" fmla="*/ 2064530 h 2897447"/>
                <a:gd name="connsiteX45" fmla="*/ 2470012 w 2897527"/>
                <a:gd name="connsiteY45" fmla="*/ 1809879 h 2897447"/>
                <a:gd name="connsiteX46" fmla="*/ 429101 w 2897527"/>
                <a:gd name="connsiteY46" fmla="*/ 1809879 h 2897447"/>
                <a:gd name="connsiteX47" fmla="*/ 558175 w 2897527"/>
                <a:gd name="connsiteY47" fmla="*/ 2064530 h 2897447"/>
                <a:gd name="connsiteX48" fmla="*/ 261731 w 2897527"/>
                <a:gd name="connsiteY48" fmla="*/ 2280077 h 2897447"/>
                <a:gd name="connsiteX49" fmla="*/ 246329 w 2897527"/>
                <a:gd name="connsiteY49" fmla="*/ 2259480 h 2897447"/>
                <a:gd name="connsiteX50" fmla="*/ 112632 w 2897527"/>
                <a:gd name="connsiteY50" fmla="*/ 2013162 h 2897447"/>
                <a:gd name="connsiteX51" fmla="*/ 79813 w 2897527"/>
                <a:gd name="connsiteY51" fmla="*/ 1923493 h 2897447"/>
                <a:gd name="connsiteX52" fmla="*/ 2531823 w 2897527"/>
                <a:gd name="connsiteY52" fmla="*/ 1476504 h 2897447"/>
                <a:gd name="connsiteX53" fmla="*/ 2897446 w 2897527"/>
                <a:gd name="connsiteY53" fmla="*/ 1476504 h 2897447"/>
                <a:gd name="connsiteX54" fmla="*/ 2891363 w 2897527"/>
                <a:gd name="connsiteY54" fmla="*/ 1596986 h 2897447"/>
                <a:gd name="connsiteX55" fmla="*/ 2869389 w 2897527"/>
                <a:gd name="connsiteY55" fmla="*/ 1740966 h 2897447"/>
                <a:gd name="connsiteX56" fmla="*/ 2835753 w 2897527"/>
                <a:gd name="connsiteY56" fmla="*/ 1871780 h 2897447"/>
                <a:gd name="connsiteX57" fmla="*/ 2486988 w 2897527"/>
                <a:gd name="connsiteY57" fmla="*/ 1758309 h 2897447"/>
                <a:gd name="connsiteX58" fmla="*/ 2531823 w 2897527"/>
                <a:gd name="connsiteY58" fmla="*/ 1476504 h 2897447"/>
                <a:gd name="connsiteX59" fmla="*/ 80 w 2897527"/>
                <a:gd name="connsiteY59" fmla="*/ 1476504 h 2897447"/>
                <a:gd name="connsiteX60" fmla="*/ 367206 w 2897527"/>
                <a:gd name="connsiteY60" fmla="*/ 1476504 h 2897447"/>
                <a:gd name="connsiteX61" fmla="*/ 412125 w 2897527"/>
                <a:gd name="connsiteY61" fmla="*/ 1758309 h 2897447"/>
                <a:gd name="connsiteX62" fmla="*/ 61846 w 2897527"/>
                <a:gd name="connsiteY62" fmla="*/ 1872062 h 2897447"/>
                <a:gd name="connsiteX63" fmla="*/ 28138 w 2897527"/>
                <a:gd name="connsiteY63" fmla="*/ 1740966 h 2897447"/>
                <a:gd name="connsiteX64" fmla="*/ 6164 w 2897527"/>
                <a:gd name="connsiteY64" fmla="*/ 1596986 h 2897447"/>
                <a:gd name="connsiteX65" fmla="*/ 2835849 w 2897527"/>
                <a:gd name="connsiteY65" fmla="*/ 1026042 h 2897447"/>
                <a:gd name="connsiteX66" fmla="*/ 2869389 w 2897527"/>
                <a:gd name="connsiteY66" fmla="*/ 1156480 h 2897447"/>
                <a:gd name="connsiteX67" fmla="*/ 2891363 w 2897527"/>
                <a:gd name="connsiteY67" fmla="*/ 1300460 h 2897447"/>
                <a:gd name="connsiteX68" fmla="*/ 2897527 w 2897527"/>
                <a:gd name="connsiteY68" fmla="*/ 1422529 h 2897447"/>
                <a:gd name="connsiteX69" fmla="*/ 2531823 w 2897527"/>
                <a:gd name="connsiteY69" fmla="*/ 1422529 h 2897447"/>
                <a:gd name="connsiteX70" fmla="*/ 2486988 w 2897527"/>
                <a:gd name="connsiteY70" fmla="*/ 1139883 h 2897447"/>
                <a:gd name="connsiteX71" fmla="*/ 61750 w 2897527"/>
                <a:gd name="connsiteY71" fmla="*/ 1025760 h 2897447"/>
                <a:gd name="connsiteX72" fmla="*/ 412125 w 2897527"/>
                <a:gd name="connsiteY72" fmla="*/ 1139883 h 2897447"/>
                <a:gd name="connsiteX73" fmla="*/ 367206 w 2897527"/>
                <a:gd name="connsiteY73" fmla="*/ 1422529 h 2897447"/>
                <a:gd name="connsiteX74" fmla="*/ 0 w 2897527"/>
                <a:gd name="connsiteY74" fmla="*/ 1422529 h 2897447"/>
                <a:gd name="connsiteX75" fmla="*/ 6164 w 2897527"/>
                <a:gd name="connsiteY75" fmla="*/ 1300460 h 2897447"/>
                <a:gd name="connsiteX76" fmla="*/ 28138 w 2897527"/>
                <a:gd name="connsiteY76" fmla="*/ 1156480 h 2897447"/>
                <a:gd name="connsiteX77" fmla="*/ 2636353 w 2897527"/>
                <a:gd name="connsiteY77" fmla="*/ 618116 h 2897447"/>
                <a:gd name="connsiteX78" fmla="*/ 2651197 w 2897527"/>
                <a:gd name="connsiteY78" fmla="*/ 637966 h 2897447"/>
                <a:gd name="connsiteX79" fmla="*/ 2784894 w 2897527"/>
                <a:gd name="connsiteY79" fmla="*/ 884284 h 2897447"/>
                <a:gd name="connsiteX80" fmla="*/ 2817882 w 2897527"/>
                <a:gd name="connsiteY80" fmla="*/ 974413 h 2897447"/>
                <a:gd name="connsiteX81" fmla="*/ 2470012 w 2897527"/>
                <a:gd name="connsiteY81" fmla="*/ 1087566 h 2897447"/>
                <a:gd name="connsiteX82" fmla="*/ 2340938 w 2897527"/>
                <a:gd name="connsiteY82" fmla="*/ 832915 h 2897447"/>
                <a:gd name="connsiteX83" fmla="*/ 261732 w 2897527"/>
                <a:gd name="connsiteY83" fmla="*/ 617369 h 2897447"/>
                <a:gd name="connsiteX84" fmla="*/ 558175 w 2897527"/>
                <a:gd name="connsiteY84" fmla="*/ 832915 h 2897447"/>
                <a:gd name="connsiteX85" fmla="*/ 429101 w 2897527"/>
                <a:gd name="connsiteY85" fmla="*/ 1087566 h 2897447"/>
                <a:gd name="connsiteX86" fmla="*/ 79813 w 2897527"/>
                <a:gd name="connsiteY86" fmla="*/ 973952 h 2897447"/>
                <a:gd name="connsiteX87" fmla="*/ 112632 w 2897527"/>
                <a:gd name="connsiteY87" fmla="*/ 884284 h 2897447"/>
                <a:gd name="connsiteX88" fmla="*/ 246329 w 2897527"/>
                <a:gd name="connsiteY88" fmla="*/ 637966 h 2897447"/>
                <a:gd name="connsiteX89" fmla="*/ 2320669 w 2897527"/>
                <a:gd name="connsiteY89" fmla="*/ 292015 h 2897447"/>
                <a:gd name="connsiteX90" fmla="*/ 2371152 w 2897527"/>
                <a:gd name="connsiteY90" fmla="*/ 329766 h 2897447"/>
                <a:gd name="connsiteX91" fmla="*/ 2567720 w 2897527"/>
                <a:gd name="connsiteY91" fmla="*/ 526334 h 2897447"/>
                <a:gd name="connsiteX92" fmla="*/ 2603736 w 2897527"/>
                <a:gd name="connsiteY92" fmla="*/ 574497 h 2897447"/>
                <a:gd name="connsiteX93" fmla="*/ 2308282 w 2897527"/>
                <a:gd name="connsiteY93" fmla="*/ 789116 h 2897447"/>
                <a:gd name="connsiteX94" fmla="*/ 2105988 w 2897527"/>
                <a:gd name="connsiteY94" fmla="*/ 587447 h 2897447"/>
                <a:gd name="connsiteX95" fmla="*/ 577116 w 2897527"/>
                <a:gd name="connsiteY95" fmla="*/ 291823 h 2897447"/>
                <a:gd name="connsiteX96" fmla="*/ 791538 w 2897527"/>
                <a:gd name="connsiteY96" fmla="*/ 587447 h 2897447"/>
                <a:gd name="connsiteX97" fmla="*/ 589619 w 2897527"/>
                <a:gd name="connsiteY97" fmla="*/ 789116 h 2897447"/>
                <a:gd name="connsiteX98" fmla="*/ 294116 w 2897527"/>
                <a:gd name="connsiteY98" fmla="*/ 574063 h 2897447"/>
                <a:gd name="connsiteX99" fmla="*/ 329807 w 2897527"/>
                <a:gd name="connsiteY99" fmla="*/ 526334 h 2897447"/>
                <a:gd name="connsiteX100" fmla="*/ 526374 w 2897527"/>
                <a:gd name="connsiteY100" fmla="*/ 329766 h 2897447"/>
                <a:gd name="connsiteX101" fmla="*/ 1921559 w 2897527"/>
                <a:gd name="connsiteY101" fmla="*/ 79050 h 2897447"/>
                <a:gd name="connsiteX102" fmla="*/ 2013202 w 2897527"/>
                <a:gd name="connsiteY102" fmla="*/ 112592 h 2897447"/>
                <a:gd name="connsiteX103" fmla="*/ 2259520 w 2897527"/>
                <a:gd name="connsiteY103" fmla="*/ 246289 h 2897447"/>
                <a:gd name="connsiteX104" fmla="*/ 2277733 w 2897527"/>
                <a:gd name="connsiteY104" fmla="*/ 259908 h 2897447"/>
                <a:gd name="connsiteX105" fmla="*/ 2063152 w 2897527"/>
                <a:gd name="connsiteY105" fmla="*/ 555754 h 2897447"/>
                <a:gd name="connsiteX106" fmla="*/ 1809125 w 2897527"/>
                <a:gd name="connsiteY106" fmla="*/ 425689 h 2897447"/>
                <a:gd name="connsiteX107" fmla="*/ 976186 w 2897527"/>
                <a:gd name="connsiteY107" fmla="*/ 78970 h 2897447"/>
                <a:gd name="connsiteX108" fmla="*/ 1088401 w 2897527"/>
                <a:gd name="connsiteY108" fmla="*/ 425689 h 2897447"/>
                <a:gd name="connsiteX109" fmla="*/ 834303 w 2897527"/>
                <a:gd name="connsiteY109" fmla="*/ 555754 h 2897447"/>
                <a:gd name="connsiteX110" fmla="*/ 620233 w 2897527"/>
                <a:gd name="connsiteY110" fmla="*/ 259580 h 2897447"/>
                <a:gd name="connsiteX111" fmla="*/ 638007 w 2897527"/>
                <a:gd name="connsiteY111" fmla="*/ 246289 h 2897447"/>
                <a:gd name="connsiteX112" fmla="*/ 884325 w 2897527"/>
                <a:gd name="connsiteY112" fmla="*/ 112592 h 2897447"/>
                <a:gd name="connsiteX113" fmla="*/ 1475750 w 2897527"/>
                <a:gd name="connsiteY113" fmla="*/ 0 h 2897447"/>
                <a:gd name="connsiteX114" fmla="*/ 1597026 w 2897527"/>
                <a:gd name="connsiteY114" fmla="*/ 6124 h 2897447"/>
                <a:gd name="connsiteX115" fmla="*/ 1741006 w 2897527"/>
                <a:gd name="connsiteY115" fmla="*/ 28098 h 2897447"/>
                <a:gd name="connsiteX116" fmla="*/ 1870637 w 2897527"/>
                <a:gd name="connsiteY116" fmla="*/ 61429 h 2897447"/>
                <a:gd name="connsiteX117" fmla="*/ 1757886 w 2897527"/>
                <a:gd name="connsiteY117" fmla="*/ 409704 h 2897447"/>
                <a:gd name="connsiteX118" fmla="*/ 1475750 w 2897527"/>
                <a:gd name="connsiteY118" fmla="*/ 365295 h 2897447"/>
                <a:gd name="connsiteX119" fmla="*/ 1421776 w 2897527"/>
                <a:gd name="connsiteY119" fmla="*/ 0 h 2897447"/>
                <a:gd name="connsiteX120" fmla="*/ 1421776 w 2897527"/>
                <a:gd name="connsiteY120" fmla="*/ 365295 h 2897447"/>
                <a:gd name="connsiteX121" fmla="*/ 1139971 w 2897527"/>
                <a:gd name="connsiteY121" fmla="*/ 409704 h 2897447"/>
                <a:gd name="connsiteX122" fmla="*/ 1027057 w 2897527"/>
                <a:gd name="connsiteY122" fmla="*/ 61386 h 2897447"/>
                <a:gd name="connsiteX123" fmla="*/ 1156520 w 2897527"/>
                <a:gd name="connsiteY123" fmla="*/ 28098 h 2897447"/>
                <a:gd name="connsiteX124" fmla="*/ 1300500 w 2897527"/>
                <a:gd name="connsiteY124" fmla="*/ 6124 h 289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897527" h="2897447">
                  <a:moveTo>
                    <a:pt x="1757886" y="2489329"/>
                  </a:moveTo>
                  <a:lnTo>
                    <a:pt x="1870356" y="2836089"/>
                  </a:lnTo>
                  <a:lnTo>
                    <a:pt x="1741006" y="2869349"/>
                  </a:lnTo>
                  <a:cubicBezTo>
                    <a:pt x="1693808" y="2879007"/>
                    <a:pt x="1645774" y="2886372"/>
                    <a:pt x="1597026" y="2891323"/>
                  </a:cubicBezTo>
                  <a:lnTo>
                    <a:pt x="1475750" y="2897447"/>
                  </a:lnTo>
                  <a:lnTo>
                    <a:pt x="1475750" y="2533656"/>
                  </a:lnTo>
                  <a:cubicBezTo>
                    <a:pt x="1571252" y="2533656"/>
                    <a:pt x="1666754" y="2518672"/>
                    <a:pt x="1757886" y="2489329"/>
                  </a:cubicBezTo>
                  <a:close/>
                  <a:moveTo>
                    <a:pt x="1139640" y="2489329"/>
                  </a:moveTo>
                  <a:cubicBezTo>
                    <a:pt x="1230773" y="2518672"/>
                    <a:pt x="1326274" y="2533656"/>
                    <a:pt x="1421776" y="2533656"/>
                  </a:cubicBezTo>
                  <a:lnTo>
                    <a:pt x="1421776" y="2897447"/>
                  </a:lnTo>
                  <a:lnTo>
                    <a:pt x="1300500" y="2891323"/>
                  </a:lnTo>
                  <a:cubicBezTo>
                    <a:pt x="1251753" y="2886372"/>
                    <a:pt x="1203719" y="2879007"/>
                    <a:pt x="1156520" y="2869349"/>
                  </a:cubicBezTo>
                  <a:lnTo>
                    <a:pt x="1027171" y="2836089"/>
                  </a:lnTo>
                  <a:close/>
                  <a:moveTo>
                    <a:pt x="2063152" y="2341691"/>
                  </a:moveTo>
                  <a:lnTo>
                    <a:pt x="2277733" y="2637538"/>
                  </a:lnTo>
                  <a:lnTo>
                    <a:pt x="2259520" y="2651157"/>
                  </a:lnTo>
                  <a:cubicBezTo>
                    <a:pt x="2182375" y="2703275"/>
                    <a:pt x="2099945" y="2748165"/>
                    <a:pt x="2013202" y="2784854"/>
                  </a:cubicBezTo>
                  <a:lnTo>
                    <a:pt x="1921559" y="2818396"/>
                  </a:lnTo>
                  <a:lnTo>
                    <a:pt x="1809125" y="2471756"/>
                  </a:lnTo>
                  <a:cubicBezTo>
                    <a:pt x="1900250" y="2441741"/>
                    <a:pt x="1985758" y="2397969"/>
                    <a:pt x="2063152" y="2341691"/>
                  </a:cubicBezTo>
                  <a:close/>
                  <a:moveTo>
                    <a:pt x="834303" y="2341691"/>
                  </a:moveTo>
                  <a:cubicBezTo>
                    <a:pt x="912152" y="2397969"/>
                    <a:pt x="997474" y="2442366"/>
                    <a:pt x="1088401" y="2471756"/>
                  </a:cubicBezTo>
                  <a:lnTo>
                    <a:pt x="976186" y="2818476"/>
                  </a:lnTo>
                  <a:lnTo>
                    <a:pt x="884325" y="2784854"/>
                  </a:lnTo>
                  <a:cubicBezTo>
                    <a:pt x="797582" y="2748165"/>
                    <a:pt x="715152" y="2703275"/>
                    <a:pt x="638007" y="2651157"/>
                  </a:cubicBezTo>
                  <a:lnTo>
                    <a:pt x="620233" y="2637866"/>
                  </a:lnTo>
                  <a:close/>
                  <a:moveTo>
                    <a:pt x="2308282" y="2108329"/>
                  </a:moveTo>
                  <a:lnTo>
                    <a:pt x="2603736" y="2322949"/>
                  </a:lnTo>
                  <a:lnTo>
                    <a:pt x="2567720" y="2371112"/>
                  </a:lnTo>
                  <a:cubicBezTo>
                    <a:pt x="2508616" y="2442730"/>
                    <a:pt x="2442770" y="2508576"/>
                    <a:pt x="2371152" y="2567680"/>
                  </a:cubicBezTo>
                  <a:lnTo>
                    <a:pt x="2320669" y="2605431"/>
                  </a:lnTo>
                  <a:lnTo>
                    <a:pt x="2105988" y="2309998"/>
                  </a:lnTo>
                  <a:cubicBezTo>
                    <a:pt x="2184034" y="2253806"/>
                    <a:pt x="2252089" y="2185750"/>
                    <a:pt x="2308282" y="2108329"/>
                  </a:cubicBezTo>
                  <a:close/>
                  <a:moveTo>
                    <a:pt x="589619" y="2108329"/>
                  </a:moveTo>
                  <a:cubicBezTo>
                    <a:pt x="645707" y="2185750"/>
                    <a:pt x="713637" y="2253806"/>
                    <a:pt x="791538" y="2309998"/>
                  </a:cubicBezTo>
                  <a:lnTo>
                    <a:pt x="577115" y="2605623"/>
                  </a:lnTo>
                  <a:lnTo>
                    <a:pt x="526374" y="2567680"/>
                  </a:lnTo>
                  <a:cubicBezTo>
                    <a:pt x="454757" y="2508576"/>
                    <a:pt x="388910" y="2442730"/>
                    <a:pt x="329807" y="2371112"/>
                  </a:cubicBezTo>
                  <a:lnTo>
                    <a:pt x="294115" y="2323383"/>
                  </a:lnTo>
                  <a:close/>
                  <a:moveTo>
                    <a:pt x="2470012" y="1809879"/>
                  </a:moveTo>
                  <a:lnTo>
                    <a:pt x="2817882" y="1923032"/>
                  </a:lnTo>
                  <a:lnTo>
                    <a:pt x="2784894" y="2013162"/>
                  </a:lnTo>
                  <a:cubicBezTo>
                    <a:pt x="2748205" y="2099905"/>
                    <a:pt x="2703315" y="2182335"/>
                    <a:pt x="2651197" y="2259480"/>
                  </a:cubicBezTo>
                  <a:lnTo>
                    <a:pt x="2636354" y="2279330"/>
                  </a:lnTo>
                  <a:lnTo>
                    <a:pt x="2340938" y="2064530"/>
                  </a:lnTo>
                  <a:cubicBezTo>
                    <a:pt x="2397057" y="1987136"/>
                    <a:pt x="2440705" y="1901004"/>
                    <a:pt x="2470012" y="1809879"/>
                  </a:cubicBezTo>
                  <a:close/>
                  <a:moveTo>
                    <a:pt x="429101" y="1809879"/>
                  </a:moveTo>
                  <a:cubicBezTo>
                    <a:pt x="458408" y="1901004"/>
                    <a:pt x="502056" y="1987136"/>
                    <a:pt x="558175" y="2064530"/>
                  </a:cubicBezTo>
                  <a:lnTo>
                    <a:pt x="261731" y="2280077"/>
                  </a:lnTo>
                  <a:lnTo>
                    <a:pt x="246329" y="2259480"/>
                  </a:lnTo>
                  <a:cubicBezTo>
                    <a:pt x="194211" y="2182335"/>
                    <a:pt x="149321" y="2099905"/>
                    <a:pt x="112632" y="2013162"/>
                  </a:cubicBezTo>
                  <a:lnTo>
                    <a:pt x="79813" y="1923493"/>
                  </a:lnTo>
                  <a:close/>
                  <a:moveTo>
                    <a:pt x="2531823" y="1476504"/>
                  </a:moveTo>
                  <a:lnTo>
                    <a:pt x="2897446" y="1476504"/>
                  </a:lnTo>
                  <a:lnTo>
                    <a:pt x="2891363" y="1596986"/>
                  </a:lnTo>
                  <a:cubicBezTo>
                    <a:pt x="2886412" y="1645734"/>
                    <a:pt x="2879047" y="1693767"/>
                    <a:pt x="2869389" y="1740966"/>
                  </a:cubicBezTo>
                  <a:lnTo>
                    <a:pt x="2835753" y="1871780"/>
                  </a:lnTo>
                  <a:lnTo>
                    <a:pt x="2486988" y="1758309"/>
                  </a:lnTo>
                  <a:cubicBezTo>
                    <a:pt x="2516878" y="1667283"/>
                    <a:pt x="2531823" y="1572517"/>
                    <a:pt x="2531823" y="1476504"/>
                  </a:cubicBezTo>
                  <a:close/>
                  <a:moveTo>
                    <a:pt x="80" y="1476504"/>
                  </a:moveTo>
                  <a:lnTo>
                    <a:pt x="367206" y="1476504"/>
                  </a:lnTo>
                  <a:cubicBezTo>
                    <a:pt x="367206" y="1572517"/>
                    <a:pt x="382179" y="1667283"/>
                    <a:pt x="412125" y="1758309"/>
                  </a:cubicBezTo>
                  <a:lnTo>
                    <a:pt x="61846" y="1872062"/>
                  </a:lnTo>
                  <a:lnTo>
                    <a:pt x="28138" y="1740966"/>
                  </a:lnTo>
                  <a:cubicBezTo>
                    <a:pt x="18480" y="1693767"/>
                    <a:pt x="11115" y="1645734"/>
                    <a:pt x="6164" y="1596986"/>
                  </a:cubicBezTo>
                  <a:close/>
                  <a:moveTo>
                    <a:pt x="2835849" y="1026042"/>
                  </a:moveTo>
                  <a:lnTo>
                    <a:pt x="2869389" y="1156480"/>
                  </a:lnTo>
                  <a:cubicBezTo>
                    <a:pt x="2879047" y="1203679"/>
                    <a:pt x="2886412" y="1251713"/>
                    <a:pt x="2891363" y="1300460"/>
                  </a:cubicBezTo>
                  <a:lnTo>
                    <a:pt x="2897527" y="1422529"/>
                  </a:lnTo>
                  <a:lnTo>
                    <a:pt x="2531823" y="1422529"/>
                  </a:lnTo>
                  <a:cubicBezTo>
                    <a:pt x="2531823" y="1326229"/>
                    <a:pt x="2516878" y="1231180"/>
                    <a:pt x="2486988" y="1139883"/>
                  </a:cubicBezTo>
                  <a:close/>
                  <a:moveTo>
                    <a:pt x="61750" y="1025760"/>
                  </a:moveTo>
                  <a:lnTo>
                    <a:pt x="412125" y="1139883"/>
                  </a:lnTo>
                  <a:cubicBezTo>
                    <a:pt x="382179" y="1231180"/>
                    <a:pt x="367206" y="1326229"/>
                    <a:pt x="367206" y="1422529"/>
                  </a:cubicBezTo>
                  <a:lnTo>
                    <a:pt x="0" y="1422529"/>
                  </a:lnTo>
                  <a:lnTo>
                    <a:pt x="6164" y="1300460"/>
                  </a:lnTo>
                  <a:cubicBezTo>
                    <a:pt x="11115" y="1251713"/>
                    <a:pt x="18480" y="1203679"/>
                    <a:pt x="28138" y="1156480"/>
                  </a:cubicBezTo>
                  <a:close/>
                  <a:moveTo>
                    <a:pt x="2636353" y="618116"/>
                  </a:moveTo>
                  <a:lnTo>
                    <a:pt x="2651197" y="637966"/>
                  </a:lnTo>
                  <a:cubicBezTo>
                    <a:pt x="2703315" y="715112"/>
                    <a:pt x="2748205" y="797541"/>
                    <a:pt x="2784894" y="884284"/>
                  </a:cubicBezTo>
                  <a:lnTo>
                    <a:pt x="2817882" y="974413"/>
                  </a:lnTo>
                  <a:lnTo>
                    <a:pt x="2470012" y="1087566"/>
                  </a:lnTo>
                  <a:cubicBezTo>
                    <a:pt x="2440705" y="996441"/>
                    <a:pt x="2397057" y="910309"/>
                    <a:pt x="2340938" y="832915"/>
                  </a:cubicBezTo>
                  <a:close/>
                  <a:moveTo>
                    <a:pt x="261732" y="617369"/>
                  </a:moveTo>
                  <a:lnTo>
                    <a:pt x="558175" y="832915"/>
                  </a:lnTo>
                  <a:cubicBezTo>
                    <a:pt x="502056" y="910309"/>
                    <a:pt x="458408" y="996441"/>
                    <a:pt x="429101" y="1087566"/>
                  </a:cubicBezTo>
                  <a:lnTo>
                    <a:pt x="79813" y="973952"/>
                  </a:lnTo>
                  <a:lnTo>
                    <a:pt x="112632" y="884284"/>
                  </a:lnTo>
                  <a:cubicBezTo>
                    <a:pt x="149321" y="797541"/>
                    <a:pt x="194211" y="715112"/>
                    <a:pt x="246329" y="637966"/>
                  </a:cubicBezTo>
                  <a:close/>
                  <a:moveTo>
                    <a:pt x="2320669" y="292015"/>
                  </a:moveTo>
                  <a:lnTo>
                    <a:pt x="2371152" y="329766"/>
                  </a:lnTo>
                  <a:cubicBezTo>
                    <a:pt x="2442770" y="388870"/>
                    <a:pt x="2508616" y="454717"/>
                    <a:pt x="2567720" y="526334"/>
                  </a:cubicBezTo>
                  <a:lnTo>
                    <a:pt x="2603736" y="574497"/>
                  </a:lnTo>
                  <a:lnTo>
                    <a:pt x="2308282" y="789116"/>
                  </a:lnTo>
                  <a:cubicBezTo>
                    <a:pt x="2252089" y="711695"/>
                    <a:pt x="2184034" y="643640"/>
                    <a:pt x="2105988" y="587447"/>
                  </a:cubicBezTo>
                  <a:close/>
                  <a:moveTo>
                    <a:pt x="577116" y="291823"/>
                  </a:moveTo>
                  <a:lnTo>
                    <a:pt x="791538" y="587447"/>
                  </a:lnTo>
                  <a:cubicBezTo>
                    <a:pt x="713637" y="643640"/>
                    <a:pt x="645707" y="711695"/>
                    <a:pt x="589619" y="789116"/>
                  </a:cubicBezTo>
                  <a:lnTo>
                    <a:pt x="294116" y="574063"/>
                  </a:lnTo>
                  <a:lnTo>
                    <a:pt x="329807" y="526334"/>
                  </a:lnTo>
                  <a:cubicBezTo>
                    <a:pt x="388910" y="454717"/>
                    <a:pt x="454757" y="388870"/>
                    <a:pt x="526374" y="329766"/>
                  </a:cubicBezTo>
                  <a:close/>
                  <a:moveTo>
                    <a:pt x="1921559" y="79050"/>
                  </a:moveTo>
                  <a:lnTo>
                    <a:pt x="2013202" y="112592"/>
                  </a:lnTo>
                  <a:cubicBezTo>
                    <a:pt x="2099945" y="149281"/>
                    <a:pt x="2182375" y="194171"/>
                    <a:pt x="2259520" y="246289"/>
                  </a:cubicBezTo>
                  <a:lnTo>
                    <a:pt x="2277733" y="259908"/>
                  </a:lnTo>
                  <a:lnTo>
                    <a:pt x="2063152" y="555754"/>
                  </a:lnTo>
                  <a:cubicBezTo>
                    <a:pt x="1985758" y="499476"/>
                    <a:pt x="1900250" y="455079"/>
                    <a:pt x="1809125" y="425689"/>
                  </a:cubicBezTo>
                  <a:close/>
                  <a:moveTo>
                    <a:pt x="976186" y="78970"/>
                  </a:moveTo>
                  <a:lnTo>
                    <a:pt x="1088401" y="425689"/>
                  </a:lnTo>
                  <a:cubicBezTo>
                    <a:pt x="997474" y="455079"/>
                    <a:pt x="912152" y="499476"/>
                    <a:pt x="834303" y="555754"/>
                  </a:cubicBezTo>
                  <a:lnTo>
                    <a:pt x="620233" y="259580"/>
                  </a:lnTo>
                  <a:lnTo>
                    <a:pt x="638007" y="246289"/>
                  </a:lnTo>
                  <a:cubicBezTo>
                    <a:pt x="715152" y="194171"/>
                    <a:pt x="797582" y="149281"/>
                    <a:pt x="884325" y="112592"/>
                  </a:cubicBezTo>
                  <a:close/>
                  <a:moveTo>
                    <a:pt x="1475750" y="0"/>
                  </a:moveTo>
                  <a:lnTo>
                    <a:pt x="1597026" y="6124"/>
                  </a:lnTo>
                  <a:cubicBezTo>
                    <a:pt x="1645774" y="11074"/>
                    <a:pt x="1693808" y="18439"/>
                    <a:pt x="1741006" y="28098"/>
                  </a:cubicBezTo>
                  <a:lnTo>
                    <a:pt x="1870637" y="61429"/>
                  </a:lnTo>
                  <a:lnTo>
                    <a:pt x="1757886" y="409704"/>
                  </a:lnTo>
                  <a:cubicBezTo>
                    <a:pt x="1666754" y="380306"/>
                    <a:pt x="1571252" y="365295"/>
                    <a:pt x="1475750" y="365295"/>
                  </a:cubicBezTo>
                  <a:close/>
                  <a:moveTo>
                    <a:pt x="1421776" y="0"/>
                  </a:moveTo>
                  <a:lnTo>
                    <a:pt x="1421776" y="365295"/>
                  </a:lnTo>
                  <a:cubicBezTo>
                    <a:pt x="1326386" y="365295"/>
                    <a:pt x="1230996" y="380306"/>
                    <a:pt x="1139971" y="409704"/>
                  </a:cubicBezTo>
                  <a:lnTo>
                    <a:pt x="1027057" y="61386"/>
                  </a:lnTo>
                  <a:lnTo>
                    <a:pt x="1156520" y="28098"/>
                  </a:lnTo>
                  <a:cubicBezTo>
                    <a:pt x="1203719" y="18439"/>
                    <a:pt x="1251753" y="11074"/>
                    <a:pt x="1300500" y="6124"/>
                  </a:cubicBezTo>
                  <a:close/>
                </a:path>
              </a:pathLst>
            </a:custGeom>
            <a:solidFill>
              <a:sysClr val="windowText" lastClr="000000">
                <a:alpha val="20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4CF6B8A-AD6D-0F4F-B590-EFC8FED18B80}"/>
              </a:ext>
            </a:extLst>
          </p:cNvPr>
          <p:cNvGrpSpPr/>
          <p:nvPr/>
        </p:nvGrpSpPr>
        <p:grpSpPr>
          <a:xfrm>
            <a:off x="7209855" y="2642977"/>
            <a:ext cx="1420156" cy="1423137"/>
            <a:chOff x="5414841" y="1982232"/>
            <a:chExt cx="1065117" cy="106735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CAE9450-3E13-4202-A6B4-7981EB2EA110}"/>
                </a:ext>
              </a:extLst>
            </p:cNvPr>
            <p:cNvSpPr txBox="1"/>
            <p:nvPr/>
          </p:nvSpPr>
          <p:spPr>
            <a:xfrm>
              <a:off x="5647516" y="2333162"/>
              <a:ext cx="601367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92%</a:t>
              </a: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97276E5-3643-4CB0-B2C5-B51FB3E9D2F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14841" y="1982232"/>
              <a:ext cx="1065117" cy="1067353"/>
              <a:chOff x="4205288" y="1536701"/>
              <a:chExt cx="3781425" cy="3789363"/>
            </a:xfrm>
          </p:grpSpPr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DAB5DFB9-2B4A-4EDA-B5F1-A2F0FDBEAF2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205288" y="1536701"/>
                <a:ext cx="3781425" cy="3789363"/>
                <a:chOff x="2649" y="968"/>
                <a:chExt cx="2382" cy="2387"/>
              </a:xfrm>
              <a:solidFill>
                <a:srgbClr val="D3D3D3"/>
              </a:solidFill>
            </p:grpSpPr>
            <p:sp>
              <p:nvSpPr>
                <p:cNvPr id="80" name="Freeform 5">
                  <a:extLst>
                    <a:ext uri="{FF2B5EF4-FFF2-40B4-BE49-F238E27FC236}">
                      <a16:creationId xmlns:a16="http://schemas.microsoft.com/office/drawing/2014/main" id="{E7F7B2C1-1B2F-49B5-8C8C-DC644E0A4C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7" y="968"/>
                  <a:ext cx="335" cy="539"/>
                </a:xfrm>
                <a:custGeom>
                  <a:avLst/>
                  <a:gdLst>
                    <a:gd name="T0" fmla="*/ 0 w 852"/>
                    <a:gd name="T1" fmla="*/ 0 h 1368"/>
                    <a:gd name="T2" fmla="*/ 852 w 852"/>
                    <a:gd name="T3" fmla="*/ 135 h 1368"/>
                    <a:gd name="T4" fmla="*/ 452 w 852"/>
                    <a:gd name="T5" fmla="*/ 1368 h 1368"/>
                    <a:gd name="T6" fmla="*/ 0 w 852"/>
                    <a:gd name="T7" fmla="*/ 1297 h 1368"/>
                    <a:gd name="T8" fmla="*/ 0 w 852"/>
                    <a:gd name="T9" fmla="*/ 0 h 1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2" h="1368">
                      <a:moveTo>
                        <a:pt x="0" y="0"/>
                      </a:moveTo>
                      <a:cubicBezTo>
                        <a:pt x="289" y="0"/>
                        <a:pt x="577" y="45"/>
                        <a:pt x="852" y="135"/>
                      </a:cubicBezTo>
                      <a:lnTo>
                        <a:pt x="452" y="1368"/>
                      </a:lnTo>
                      <a:cubicBezTo>
                        <a:pt x="306" y="1321"/>
                        <a:pt x="153" y="1297"/>
                        <a:pt x="0" y="129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1" name="Freeform 6">
                  <a:extLst>
                    <a:ext uri="{FF2B5EF4-FFF2-40B4-BE49-F238E27FC236}">
                      <a16:creationId xmlns:a16="http://schemas.microsoft.com/office/drawing/2014/main" id="{15189C69-0299-4871-B255-F2FE53DEA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7" y="1031"/>
                  <a:ext cx="460" cy="568"/>
                </a:xfrm>
                <a:custGeom>
                  <a:avLst/>
                  <a:gdLst>
                    <a:gd name="T0" fmla="*/ 401 w 1170"/>
                    <a:gd name="T1" fmla="*/ 0 h 1442"/>
                    <a:gd name="T2" fmla="*/ 1170 w 1170"/>
                    <a:gd name="T3" fmla="*/ 392 h 1442"/>
                    <a:gd name="T4" fmla="*/ 407 w 1170"/>
                    <a:gd name="T5" fmla="*/ 1442 h 1442"/>
                    <a:gd name="T6" fmla="*/ 0 w 1170"/>
                    <a:gd name="T7" fmla="*/ 1234 h 1442"/>
                    <a:gd name="T8" fmla="*/ 401 w 1170"/>
                    <a:gd name="T9" fmla="*/ 0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0" h="1442">
                      <a:moveTo>
                        <a:pt x="401" y="0"/>
                      </a:moveTo>
                      <a:cubicBezTo>
                        <a:pt x="676" y="90"/>
                        <a:pt x="936" y="222"/>
                        <a:pt x="1170" y="392"/>
                      </a:cubicBezTo>
                      <a:lnTo>
                        <a:pt x="407" y="1442"/>
                      </a:lnTo>
                      <a:cubicBezTo>
                        <a:pt x="283" y="1352"/>
                        <a:pt x="146" y="1281"/>
                        <a:pt x="0" y="1234"/>
                      </a:cubicBezTo>
                      <a:lnTo>
                        <a:pt x="40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2" name="Freeform 7">
                  <a:extLst>
                    <a:ext uri="{FF2B5EF4-FFF2-40B4-BE49-F238E27FC236}">
                      <a16:creationId xmlns:a16="http://schemas.microsoft.com/office/drawing/2014/main" id="{A4AC1FC7-6FE8-4AE0-BAD9-DDB39087D7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4" y="1206"/>
                  <a:ext cx="540" cy="540"/>
                </a:xfrm>
                <a:custGeom>
                  <a:avLst/>
                  <a:gdLst>
                    <a:gd name="T0" fmla="*/ 763 w 1373"/>
                    <a:gd name="T1" fmla="*/ 0 h 1373"/>
                    <a:gd name="T2" fmla="*/ 1373 w 1373"/>
                    <a:gd name="T3" fmla="*/ 611 h 1373"/>
                    <a:gd name="T4" fmla="*/ 324 w 1373"/>
                    <a:gd name="T5" fmla="*/ 1373 h 1373"/>
                    <a:gd name="T6" fmla="*/ 0 w 1373"/>
                    <a:gd name="T7" fmla="*/ 1050 h 1373"/>
                    <a:gd name="T8" fmla="*/ 763 w 1373"/>
                    <a:gd name="T9" fmla="*/ 0 h 1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73" h="1373">
                      <a:moveTo>
                        <a:pt x="763" y="0"/>
                      </a:moveTo>
                      <a:cubicBezTo>
                        <a:pt x="997" y="170"/>
                        <a:pt x="1203" y="376"/>
                        <a:pt x="1373" y="611"/>
                      </a:cubicBezTo>
                      <a:lnTo>
                        <a:pt x="324" y="1373"/>
                      </a:lnTo>
                      <a:cubicBezTo>
                        <a:pt x="234" y="1249"/>
                        <a:pt x="125" y="1140"/>
                        <a:pt x="0" y="1050"/>
                      </a:cubicBezTo>
                      <a:lnTo>
                        <a:pt x="76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3" name="Freeform 8">
                  <a:extLst>
                    <a:ext uri="{FF2B5EF4-FFF2-40B4-BE49-F238E27FC236}">
                      <a16:creationId xmlns:a16="http://schemas.microsoft.com/office/drawing/2014/main" id="{F1DE3471-53D9-4A22-AF7B-883EFB74F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2" y="1474"/>
                  <a:ext cx="566" cy="460"/>
                </a:xfrm>
                <a:custGeom>
                  <a:avLst/>
                  <a:gdLst>
                    <a:gd name="T0" fmla="*/ 1049 w 1441"/>
                    <a:gd name="T1" fmla="*/ 0 h 1170"/>
                    <a:gd name="T2" fmla="*/ 1441 w 1441"/>
                    <a:gd name="T3" fmla="*/ 769 h 1170"/>
                    <a:gd name="T4" fmla="*/ 207 w 1441"/>
                    <a:gd name="T5" fmla="*/ 1170 h 1170"/>
                    <a:gd name="T6" fmla="*/ 0 w 1441"/>
                    <a:gd name="T7" fmla="*/ 762 h 1170"/>
                    <a:gd name="T8" fmla="*/ 1049 w 1441"/>
                    <a:gd name="T9" fmla="*/ 0 h 1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1" h="1170">
                      <a:moveTo>
                        <a:pt x="1049" y="0"/>
                      </a:moveTo>
                      <a:cubicBezTo>
                        <a:pt x="1219" y="234"/>
                        <a:pt x="1352" y="493"/>
                        <a:pt x="1441" y="769"/>
                      </a:cubicBezTo>
                      <a:lnTo>
                        <a:pt x="207" y="1170"/>
                      </a:lnTo>
                      <a:cubicBezTo>
                        <a:pt x="160" y="1024"/>
                        <a:pt x="90" y="886"/>
                        <a:pt x="0" y="762"/>
                      </a:cubicBezTo>
                      <a:lnTo>
                        <a:pt x="104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4" name="Freeform 9">
                  <a:extLst>
                    <a:ext uri="{FF2B5EF4-FFF2-40B4-BE49-F238E27FC236}">
                      <a16:creationId xmlns:a16="http://schemas.microsoft.com/office/drawing/2014/main" id="{88E489A7-A75B-49EB-BF22-B504CB2978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4" y="1809"/>
                  <a:ext cx="537" cy="336"/>
                </a:xfrm>
                <a:custGeom>
                  <a:avLst/>
                  <a:gdLst>
                    <a:gd name="T0" fmla="*/ 1234 w 1369"/>
                    <a:gd name="T1" fmla="*/ 0 h 853"/>
                    <a:gd name="T2" fmla="*/ 1369 w 1369"/>
                    <a:gd name="T3" fmla="*/ 853 h 853"/>
                    <a:gd name="T4" fmla="*/ 72 w 1369"/>
                    <a:gd name="T5" fmla="*/ 853 h 853"/>
                    <a:gd name="T6" fmla="*/ 0 w 1369"/>
                    <a:gd name="T7" fmla="*/ 401 h 853"/>
                    <a:gd name="T8" fmla="*/ 1234 w 1369"/>
                    <a:gd name="T9" fmla="*/ 0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9" h="853">
                      <a:moveTo>
                        <a:pt x="1234" y="0"/>
                      </a:moveTo>
                      <a:cubicBezTo>
                        <a:pt x="1323" y="275"/>
                        <a:pt x="1369" y="563"/>
                        <a:pt x="1369" y="853"/>
                      </a:cubicBezTo>
                      <a:lnTo>
                        <a:pt x="72" y="853"/>
                      </a:lnTo>
                      <a:cubicBezTo>
                        <a:pt x="72" y="699"/>
                        <a:pt x="48" y="547"/>
                        <a:pt x="0" y="401"/>
                      </a:cubicBezTo>
                      <a:lnTo>
                        <a:pt x="123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5" name="Freeform 10">
                  <a:extLst>
                    <a:ext uri="{FF2B5EF4-FFF2-40B4-BE49-F238E27FC236}">
                      <a16:creationId xmlns:a16="http://schemas.microsoft.com/office/drawing/2014/main" id="{CBA0FAE4-F0FF-4AB0-98F6-C9593CC4C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4" y="2179"/>
                  <a:ext cx="537" cy="335"/>
                </a:xfrm>
                <a:custGeom>
                  <a:avLst/>
                  <a:gdLst>
                    <a:gd name="T0" fmla="*/ 1369 w 1369"/>
                    <a:gd name="T1" fmla="*/ 0 h 853"/>
                    <a:gd name="T2" fmla="*/ 1234 w 1369"/>
                    <a:gd name="T3" fmla="*/ 853 h 853"/>
                    <a:gd name="T4" fmla="*/ 0 w 1369"/>
                    <a:gd name="T5" fmla="*/ 452 h 853"/>
                    <a:gd name="T6" fmla="*/ 72 w 1369"/>
                    <a:gd name="T7" fmla="*/ 0 h 853"/>
                    <a:gd name="T8" fmla="*/ 1369 w 1369"/>
                    <a:gd name="T9" fmla="*/ 0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9" h="853">
                      <a:moveTo>
                        <a:pt x="1369" y="0"/>
                      </a:moveTo>
                      <a:cubicBezTo>
                        <a:pt x="1369" y="290"/>
                        <a:pt x="1323" y="578"/>
                        <a:pt x="1234" y="853"/>
                      </a:cubicBezTo>
                      <a:lnTo>
                        <a:pt x="0" y="452"/>
                      </a:lnTo>
                      <a:cubicBezTo>
                        <a:pt x="48" y="306"/>
                        <a:pt x="72" y="154"/>
                        <a:pt x="72" y="0"/>
                      </a:cubicBezTo>
                      <a:lnTo>
                        <a:pt x="136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6" name="Freeform 11">
                  <a:extLst>
                    <a:ext uri="{FF2B5EF4-FFF2-40B4-BE49-F238E27FC236}">
                      <a16:creationId xmlns:a16="http://schemas.microsoft.com/office/drawing/2014/main" id="{3B60308D-2746-4974-9E84-D87A2FAFC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2" y="2389"/>
                  <a:ext cx="566" cy="460"/>
                </a:xfrm>
                <a:custGeom>
                  <a:avLst/>
                  <a:gdLst>
                    <a:gd name="T0" fmla="*/ 1441 w 1441"/>
                    <a:gd name="T1" fmla="*/ 401 h 1170"/>
                    <a:gd name="T2" fmla="*/ 1049 w 1441"/>
                    <a:gd name="T3" fmla="*/ 1170 h 1170"/>
                    <a:gd name="T4" fmla="*/ 0 w 1441"/>
                    <a:gd name="T5" fmla="*/ 408 h 1170"/>
                    <a:gd name="T6" fmla="*/ 207 w 1441"/>
                    <a:gd name="T7" fmla="*/ 0 h 1170"/>
                    <a:gd name="T8" fmla="*/ 1441 w 1441"/>
                    <a:gd name="T9" fmla="*/ 401 h 1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1" h="1170">
                      <a:moveTo>
                        <a:pt x="1441" y="401"/>
                      </a:moveTo>
                      <a:cubicBezTo>
                        <a:pt x="1352" y="676"/>
                        <a:pt x="1219" y="936"/>
                        <a:pt x="1049" y="1170"/>
                      </a:cubicBezTo>
                      <a:lnTo>
                        <a:pt x="0" y="408"/>
                      </a:lnTo>
                      <a:cubicBezTo>
                        <a:pt x="90" y="284"/>
                        <a:pt x="160" y="146"/>
                        <a:pt x="207" y="0"/>
                      </a:cubicBezTo>
                      <a:lnTo>
                        <a:pt x="1441" y="40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7" name="Freeform 12">
                  <a:extLst>
                    <a:ext uri="{FF2B5EF4-FFF2-40B4-BE49-F238E27FC236}">
                      <a16:creationId xmlns:a16="http://schemas.microsoft.com/office/drawing/2014/main" id="{0CDF3483-6510-4DAC-8F34-3B8C803F10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4" y="2577"/>
                  <a:ext cx="540" cy="540"/>
                </a:xfrm>
                <a:custGeom>
                  <a:avLst/>
                  <a:gdLst>
                    <a:gd name="T0" fmla="*/ 1373 w 1373"/>
                    <a:gd name="T1" fmla="*/ 762 h 1373"/>
                    <a:gd name="T2" fmla="*/ 763 w 1373"/>
                    <a:gd name="T3" fmla="*/ 1373 h 1373"/>
                    <a:gd name="T4" fmla="*/ 0 w 1373"/>
                    <a:gd name="T5" fmla="*/ 323 h 1373"/>
                    <a:gd name="T6" fmla="*/ 324 w 1373"/>
                    <a:gd name="T7" fmla="*/ 0 h 1373"/>
                    <a:gd name="T8" fmla="*/ 1373 w 1373"/>
                    <a:gd name="T9" fmla="*/ 762 h 1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73" h="1373">
                      <a:moveTo>
                        <a:pt x="1373" y="762"/>
                      </a:moveTo>
                      <a:cubicBezTo>
                        <a:pt x="1203" y="997"/>
                        <a:pt x="997" y="1203"/>
                        <a:pt x="763" y="1373"/>
                      </a:cubicBezTo>
                      <a:lnTo>
                        <a:pt x="0" y="323"/>
                      </a:lnTo>
                      <a:cubicBezTo>
                        <a:pt x="125" y="233"/>
                        <a:pt x="234" y="124"/>
                        <a:pt x="324" y="0"/>
                      </a:cubicBezTo>
                      <a:lnTo>
                        <a:pt x="1373" y="76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8" name="Freeform 13">
                  <a:extLst>
                    <a:ext uri="{FF2B5EF4-FFF2-40B4-BE49-F238E27FC236}">
                      <a16:creationId xmlns:a16="http://schemas.microsoft.com/office/drawing/2014/main" id="{EBC17EC1-00B9-4FA1-A3DB-58EDE4464F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7" y="2724"/>
                  <a:ext cx="460" cy="568"/>
                </a:xfrm>
                <a:custGeom>
                  <a:avLst/>
                  <a:gdLst>
                    <a:gd name="T0" fmla="*/ 1170 w 1170"/>
                    <a:gd name="T1" fmla="*/ 1050 h 1442"/>
                    <a:gd name="T2" fmla="*/ 401 w 1170"/>
                    <a:gd name="T3" fmla="*/ 1442 h 1442"/>
                    <a:gd name="T4" fmla="*/ 0 w 1170"/>
                    <a:gd name="T5" fmla="*/ 208 h 1442"/>
                    <a:gd name="T6" fmla="*/ 407 w 1170"/>
                    <a:gd name="T7" fmla="*/ 0 h 1442"/>
                    <a:gd name="T8" fmla="*/ 1170 w 1170"/>
                    <a:gd name="T9" fmla="*/ 1050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0" h="1442">
                      <a:moveTo>
                        <a:pt x="1170" y="1050"/>
                      </a:moveTo>
                      <a:cubicBezTo>
                        <a:pt x="936" y="1220"/>
                        <a:pt x="676" y="1352"/>
                        <a:pt x="401" y="1442"/>
                      </a:cubicBezTo>
                      <a:lnTo>
                        <a:pt x="0" y="208"/>
                      </a:lnTo>
                      <a:cubicBezTo>
                        <a:pt x="146" y="160"/>
                        <a:pt x="283" y="90"/>
                        <a:pt x="407" y="0"/>
                      </a:cubicBezTo>
                      <a:lnTo>
                        <a:pt x="1170" y="105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89" name="Freeform 14">
                  <a:extLst>
                    <a:ext uri="{FF2B5EF4-FFF2-40B4-BE49-F238E27FC236}">
                      <a16:creationId xmlns:a16="http://schemas.microsoft.com/office/drawing/2014/main" id="{4B846780-32F7-4734-8A36-A9CC9299B8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7" y="2817"/>
                  <a:ext cx="335" cy="538"/>
                </a:xfrm>
                <a:custGeom>
                  <a:avLst/>
                  <a:gdLst>
                    <a:gd name="T0" fmla="*/ 852 w 852"/>
                    <a:gd name="T1" fmla="*/ 1233 h 1368"/>
                    <a:gd name="T2" fmla="*/ 0 w 852"/>
                    <a:gd name="T3" fmla="*/ 1368 h 1368"/>
                    <a:gd name="T4" fmla="*/ 0 w 852"/>
                    <a:gd name="T5" fmla="*/ 71 h 1368"/>
                    <a:gd name="T6" fmla="*/ 452 w 852"/>
                    <a:gd name="T7" fmla="*/ 0 h 1368"/>
                    <a:gd name="T8" fmla="*/ 852 w 852"/>
                    <a:gd name="T9" fmla="*/ 1233 h 1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2" h="1368">
                      <a:moveTo>
                        <a:pt x="852" y="1233"/>
                      </a:moveTo>
                      <a:cubicBezTo>
                        <a:pt x="577" y="1323"/>
                        <a:pt x="289" y="1368"/>
                        <a:pt x="0" y="1368"/>
                      </a:cubicBezTo>
                      <a:lnTo>
                        <a:pt x="0" y="71"/>
                      </a:lnTo>
                      <a:cubicBezTo>
                        <a:pt x="153" y="71"/>
                        <a:pt x="306" y="47"/>
                        <a:pt x="452" y="0"/>
                      </a:cubicBezTo>
                      <a:lnTo>
                        <a:pt x="852" y="123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0" name="Freeform 15">
                  <a:extLst>
                    <a:ext uri="{FF2B5EF4-FFF2-40B4-BE49-F238E27FC236}">
                      <a16:creationId xmlns:a16="http://schemas.microsoft.com/office/drawing/2014/main" id="{2A35F15C-5BBB-4254-A2DF-9D4C867073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2817"/>
                  <a:ext cx="335" cy="538"/>
                </a:xfrm>
                <a:custGeom>
                  <a:avLst/>
                  <a:gdLst>
                    <a:gd name="T0" fmla="*/ 852 w 852"/>
                    <a:gd name="T1" fmla="*/ 1368 h 1368"/>
                    <a:gd name="T2" fmla="*/ 0 w 852"/>
                    <a:gd name="T3" fmla="*/ 1233 h 1368"/>
                    <a:gd name="T4" fmla="*/ 400 w 852"/>
                    <a:gd name="T5" fmla="*/ 0 h 1368"/>
                    <a:gd name="T6" fmla="*/ 852 w 852"/>
                    <a:gd name="T7" fmla="*/ 71 h 1368"/>
                    <a:gd name="T8" fmla="*/ 852 w 852"/>
                    <a:gd name="T9" fmla="*/ 1368 h 1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2" h="1368">
                      <a:moveTo>
                        <a:pt x="852" y="1368"/>
                      </a:moveTo>
                      <a:cubicBezTo>
                        <a:pt x="563" y="1368"/>
                        <a:pt x="275" y="1323"/>
                        <a:pt x="0" y="1233"/>
                      </a:cubicBezTo>
                      <a:lnTo>
                        <a:pt x="400" y="0"/>
                      </a:lnTo>
                      <a:cubicBezTo>
                        <a:pt x="546" y="47"/>
                        <a:pt x="699" y="71"/>
                        <a:pt x="852" y="71"/>
                      </a:cubicBezTo>
                      <a:lnTo>
                        <a:pt x="852" y="1368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1" name="Freeform 16">
                  <a:extLst>
                    <a:ext uri="{FF2B5EF4-FFF2-40B4-BE49-F238E27FC236}">
                      <a16:creationId xmlns:a16="http://schemas.microsoft.com/office/drawing/2014/main" id="{02C7C25A-5EE4-45DE-9DCA-674B25DC9D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4" y="2724"/>
                  <a:ext cx="459" cy="568"/>
                </a:xfrm>
                <a:custGeom>
                  <a:avLst/>
                  <a:gdLst>
                    <a:gd name="T0" fmla="*/ 769 w 1170"/>
                    <a:gd name="T1" fmla="*/ 1442 h 1442"/>
                    <a:gd name="T2" fmla="*/ 0 w 1170"/>
                    <a:gd name="T3" fmla="*/ 1050 h 1442"/>
                    <a:gd name="T4" fmla="*/ 762 w 1170"/>
                    <a:gd name="T5" fmla="*/ 0 h 1442"/>
                    <a:gd name="T6" fmla="*/ 1170 w 1170"/>
                    <a:gd name="T7" fmla="*/ 208 h 1442"/>
                    <a:gd name="T8" fmla="*/ 769 w 1170"/>
                    <a:gd name="T9" fmla="*/ 1442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0" h="1442">
                      <a:moveTo>
                        <a:pt x="769" y="1442"/>
                      </a:moveTo>
                      <a:cubicBezTo>
                        <a:pt x="494" y="1352"/>
                        <a:pt x="234" y="1220"/>
                        <a:pt x="0" y="1050"/>
                      </a:cubicBezTo>
                      <a:lnTo>
                        <a:pt x="762" y="0"/>
                      </a:lnTo>
                      <a:cubicBezTo>
                        <a:pt x="887" y="90"/>
                        <a:pt x="1024" y="161"/>
                        <a:pt x="1170" y="208"/>
                      </a:cubicBezTo>
                      <a:lnTo>
                        <a:pt x="769" y="1442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2" name="Freeform 17">
                  <a:extLst>
                    <a:ext uri="{FF2B5EF4-FFF2-40B4-BE49-F238E27FC236}">
                      <a16:creationId xmlns:a16="http://schemas.microsoft.com/office/drawing/2014/main" id="{4E53C4D3-38B1-48F4-839B-3346FF8AB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7" y="2577"/>
                  <a:ext cx="539" cy="540"/>
                </a:xfrm>
                <a:custGeom>
                  <a:avLst/>
                  <a:gdLst>
                    <a:gd name="T0" fmla="*/ 610 w 1373"/>
                    <a:gd name="T1" fmla="*/ 1373 h 1373"/>
                    <a:gd name="T2" fmla="*/ 0 w 1373"/>
                    <a:gd name="T3" fmla="*/ 762 h 1373"/>
                    <a:gd name="T4" fmla="*/ 1049 w 1373"/>
                    <a:gd name="T5" fmla="*/ 0 h 1373"/>
                    <a:gd name="T6" fmla="*/ 1373 w 1373"/>
                    <a:gd name="T7" fmla="*/ 323 h 1373"/>
                    <a:gd name="T8" fmla="*/ 610 w 1373"/>
                    <a:gd name="T9" fmla="*/ 1373 h 1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73" h="1373">
                      <a:moveTo>
                        <a:pt x="610" y="1373"/>
                      </a:moveTo>
                      <a:cubicBezTo>
                        <a:pt x="376" y="1203"/>
                        <a:pt x="170" y="997"/>
                        <a:pt x="0" y="762"/>
                      </a:cubicBezTo>
                      <a:lnTo>
                        <a:pt x="1049" y="0"/>
                      </a:lnTo>
                      <a:cubicBezTo>
                        <a:pt x="1139" y="124"/>
                        <a:pt x="1248" y="233"/>
                        <a:pt x="1373" y="323"/>
                      </a:cubicBezTo>
                      <a:lnTo>
                        <a:pt x="610" y="137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3" name="Freeform 18">
                  <a:extLst>
                    <a:ext uri="{FF2B5EF4-FFF2-40B4-BE49-F238E27FC236}">
                      <a16:creationId xmlns:a16="http://schemas.microsoft.com/office/drawing/2014/main" id="{8E8A6B36-D777-49B2-844D-E1A07F5A1F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3" y="2389"/>
                  <a:ext cx="566" cy="460"/>
                </a:xfrm>
                <a:custGeom>
                  <a:avLst/>
                  <a:gdLst>
                    <a:gd name="T0" fmla="*/ 392 w 1441"/>
                    <a:gd name="T1" fmla="*/ 1170 h 1170"/>
                    <a:gd name="T2" fmla="*/ 0 w 1441"/>
                    <a:gd name="T3" fmla="*/ 401 h 1170"/>
                    <a:gd name="T4" fmla="*/ 1234 w 1441"/>
                    <a:gd name="T5" fmla="*/ 0 h 1170"/>
                    <a:gd name="T6" fmla="*/ 1441 w 1441"/>
                    <a:gd name="T7" fmla="*/ 408 h 1170"/>
                    <a:gd name="T8" fmla="*/ 392 w 1441"/>
                    <a:gd name="T9" fmla="*/ 1170 h 1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1" h="1170">
                      <a:moveTo>
                        <a:pt x="392" y="1170"/>
                      </a:moveTo>
                      <a:cubicBezTo>
                        <a:pt x="222" y="936"/>
                        <a:pt x="89" y="676"/>
                        <a:pt x="0" y="401"/>
                      </a:cubicBezTo>
                      <a:lnTo>
                        <a:pt x="1234" y="0"/>
                      </a:lnTo>
                      <a:cubicBezTo>
                        <a:pt x="1281" y="146"/>
                        <a:pt x="1351" y="284"/>
                        <a:pt x="1441" y="408"/>
                      </a:cubicBezTo>
                      <a:lnTo>
                        <a:pt x="392" y="117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4" name="Freeform 19">
                  <a:extLst>
                    <a:ext uri="{FF2B5EF4-FFF2-40B4-BE49-F238E27FC236}">
                      <a16:creationId xmlns:a16="http://schemas.microsoft.com/office/drawing/2014/main" id="{1413AC3E-EB18-48E0-AFAA-697F08784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9" y="2179"/>
                  <a:ext cx="538" cy="335"/>
                </a:xfrm>
                <a:custGeom>
                  <a:avLst/>
                  <a:gdLst>
                    <a:gd name="T0" fmla="*/ 135 w 1369"/>
                    <a:gd name="T1" fmla="*/ 853 h 853"/>
                    <a:gd name="T2" fmla="*/ 0 w 1369"/>
                    <a:gd name="T3" fmla="*/ 0 h 853"/>
                    <a:gd name="T4" fmla="*/ 1297 w 1369"/>
                    <a:gd name="T5" fmla="*/ 0 h 853"/>
                    <a:gd name="T6" fmla="*/ 1369 w 1369"/>
                    <a:gd name="T7" fmla="*/ 452 h 853"/>
                    <a:gd name="T8" fmla="*/ 135 w 1369"/>
                    <a:gd name="T9" fmla="*/ 853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9" h="853">
                      <a:moveTo>
                        <a:pt x="135" y="853"/>
                      </a:moveTo>
                      <a:cubicBezTo>
                        <a:pt x="46" y="578"/>
                        <a:pt x="0" y="290"/>
                        <a:pt x="0" y="0"/>
                      </a:cubicBezTo>
                      <a:lnTo>
                        <a:pt x="1297" y="0"/>
                      </a:lnTo>
                      <a:cubicBezTo>
                        <a:pt x="1297" y="154"/>
                        <a:pt x="1321" y="306"/>
                        <a:pt x="1369" y="452"/>
                      </a:cubicBezTo>
                      <a:lnTo>
                        <a:pt x="135" y="85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5" name="Freeform 20">
                  <a:extLst>
                    <a:ext uri="{FF2B5EF4-FFF2-40B4-BE49-F238E27FC236}">
                      <a16:creationId xmlns:a16="http://schemas.microsoft.com/office/drawing/2014/main" id="{50799547-8188-422F-8E55-030DA16C8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9" y="1809"/>
                  <a:ext cx="538" cy="336"/>
                </a:xfrm>
                <a:custGeom>
                  <a:avLst/>
                  <a:gdLst>
                    <a:gd name="T0" fmla="*/ 0 w 1369"/>
                    <a:gd name="T1" fmla="*/ 853 h 853"/>
                    <a:gd name="T2" fmla="*/ 135 w 1369"/>
                    <a:gd name="T3" fmla="*/ 0 h 853"/>
                    <a:gd name="T4" fmla="*/ 1369 w 1369"/>
                    <a:gd name="T5" fmla="*/ 401 h 853"/>
                    <a:gd name="T6" fmla="*/ 1297 w 1369"/>
                    <a:gd name="T7" fmla="*/ 853 h 853"/>
                    <a:gd name="T8" fmla="*/ 0 w 1369"/>
                    <a:gd name="T9" fmla="*/ 853 h 8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69" h="853">
                      <a:moveTo>
                        <a:pt x="0" y="853"/>
                      </a:moveTo>
                      <a:cubicBezTo>
                        <a:pt x="0" y="563"/>
                        <a:pt x="46" y="275"/>
                        <a:pt x="135" y="0"/>
                      </a:cubicBezTo>
                      <a:lnTo>
                        <a:pt x="1369" y="401"/>
                      </a:lnTo>
                      <a:cubicBezTo>
                        <a:pt x="1321" y="547"/>
                        <a:pt x="1297" y="699"/>
                        <a:pt x="1297" y="853"/>
                      </a:cubicBezTo>
                      <a:lnTo>
                        <a:pt x="0" y="85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6" name="Freeform 21">
                  <a:extLst>
                    <a:ext uri="{FF2B5EF4-FFF2-40B4-BE49-F238E27FC236}">
                      <a16:creationId xmlns:a16="http://schemas.microsoft.com/office/drawing/2014/main" id="{F8DA0BA1-FA06-49A0-ABD0-BF8DF9BBBD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3" y="1474"/>
                  <a:ext cx="566" cy="460"/>
                </a:xfrm>
                <a:custGeom>
                  <a:avLst/>
                  <a:gdLst>
                    <a:gd name="T0" fmla="*/ 0 w 1441"/>
                    <a:gd name="T1" fmla="*/ 769 h 1170"/>
                    <a:gd name="T2" fmla="*/ 392 w 1441"/>
                    <a:gd name="T3" fmla="*/ 0 h 1170"/>
                    <a:gd name="T4" fmla="*/ 1441 w 1441"/>
                    <a:gd name="T5" fmla="*/ 762 h 1170"/>
                    <a:gd name="T6" fmla="*/ 1234 w 1441"/>
                    <a:gd name="T7" fmla="*/ 1170 h 1170"/>
                    <a:gd name="T8" fmla="*/ 0 w 1441"/>
                    <a:gd name="T9" fmla="*/ 769 h 1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41" h="1170">
                      <a:moveTo>
                        <a:pt x="0" y="769"/>
                      </a:moveTo>
                      <a:cubicBezTo>
                        <a:pt x="89" y="493"/>
                        <a:pt x="222" y="234"/>
                        <a:pt x="392" y="0"/>
                      </a:cubicBezTo>
                      <a:lnTo>
                        <a:pt x="1441" y="762"/>
                      </a:lnTo>
                      <a:cubicBezTo>
                        <a:pt x="1351" y="886"/>
                        <a:pt x="1281" y="1024"/>
                        <a:pt x="1234" y="1170"/>
                      </a:cubicBezTo>
                      <a:lnTo>
                        <a:pt x="0" y="76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7" name="Freeform 22">
                  <a:extLst>
                    <a:ext uri="{FF2B5EF4-FFF2-40B4-BE49-F238E27FC236}">
                      <a16:creationId xmlns:a16="http://schemas.microsoft.com/office/drawing/2014/main" id="{247D015B-1E87-42C0-9063-BEDC72727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7" y="1206"/>
                  <a:ext cx="539" cy="540"/>
                </a:xfrm>
                <a:custGeom>
                  <a:avLst/>
                  <a:gdLst>
                    <a:gd name="T0" fmla="*/ 0 w 1373"/>
                    <a:gd name="T1" fmla="*/ 611 h 1373"/>
                    <a:gd name="T2" fmla="*/ 610 w 1373"/>
                    <a:gd name="T3" fmla="*/ 0 h 1373"/>
                    <a:gd name="T4" fmla="*/ 1373 w 1373"/>
                    <a:gd name="T5" fmla="*/ 1050 h 1373"/>
                    <a:gd name="T6" fmla="*/ 1049 w 1373"/>
                    <a:gd name="T7" fmla="*/ 1373 h 1373"/>
                    <a:gd name="T8" fmla="*/ 0 w 1373"/>
                    <a:gd name="T9" fmla="*/ 611 h 13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73" h="1373">
                      <a:moveTo>
                        <a:pt x="0" y="611"/>
                      </a:moveTo>
                      <a:cubicBezTo>
                        <a:pt x="170" y="376"/>
                        <a:pt x="376" y="170"/>
                        <a:pt x="610" y="0"/>
                      </a:cubicBezTo>
                      <a:lnTo>
                        <a:pt x="1373" y="1050"/>
                      </a:lnTo>
                      <a:cubicBezTo>
                        <a:pt x="1248" y="1140"/>
                        <a:pt x="1139" y="1249"/>
                        <a:pt x="1049" y="1373"/>
                      </a:cubicBezTo>
                      <a:lnTo>
                        <a:pt x="0" y="61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/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8" name="Freeform 23">
                  <a:extLst>
                    <a:ext uri="{FF2B5EF4-FFF2-40B4-BE49-F238E27FC236}">
                      <a16:creationId xmlns:a16="http://schemas.microsoft.com/office/drawing/2014/main" id="{5A4F3CD4-ECC5-4569-BDA3-58F1EC214E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4" y="1031"/>
                  <a:ext cx="459" cy="568"/>
                </a:xfrm>
                <a:custGeom>
                  <a:avLst/>
                  <a:gdLst>
                    <a:gd name="T0" fmla="*/ 0 w 1170"/>
                    <a:gd name="T1" fmla="*/ 392 h 1442"/>
                    <a:gd name="T2" fmla="*/ 769 w 1170"/>
                    <a:gd name="T3" fmla="*/ 0 h 1442"/>
                    <a:gd name="T4" fmla="*/ 1170 w 1170"/>
                    <a:gd name="T5" fmla="*/ 1234 h 1442"/>
                    <a:gd name="T6" fmla="*/ 762 w 1170"/>
                    <a:gd name="T7" fmla="*/ 1442 h 1442"/>
                    <a:gd name="T8" fmla="*/ 0 w 1170"/>
                    <a:gd name="T9" fmla="*/ 392 h 14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0" h="1442">
                      <a:moveTo>
                        <a:pt x="0" y="392"/>
                      </a:moveTo>
                      <a:cubicBezTo>
                        <a:pt x="234" y="222"/>
                        <a:pt x="494" y="90"/>
                        <a:pt x="769" y="0"/>
                      </a:cubicBezTo>
                      <a:lnTo>
                        <a:pt x="1170" y="1234"/>
                      </a:lnTo>
                      <a:cubicBezTo>
                        <a:pt x="1024" y="1281"/>
                        <a:pt x="887" y="1352"/>
                        <a:pt x="762" y="1442"/>
                      </a:cubicBezTo>
                      <a:lnTo>
                        <a:pt x="0" y="39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9" name="Freeform 24">
                  <a:extLst>
                    <a:ext uri="{FF2B5EF4-FFF2-40B4-BE49-F238E27FC236}">
                      <a16:creationId xmlns:a16="http://schemas.microsoft.com/office/drawing/2014/main" id="{377C1896-A4FC-4F59-AD66-61A239EB5E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968"/>
                  <a:ext cx="335" cy="539"/>
                </a:xfrm>
                <a:custGeom>
                  <a:avLst/>
                  <a:gdLst>
                    <a:gd name="T0" fmla="*/ 0 w 853"/>
                    <a:gd name="T1" fmla="*/ 135 h 1368"/>
                    <a:gd name="T2" fmla="*/ 853 w 853"/>
                    <a:gd name="T3" fmla="*/ 0 h 1368"/>
                    <a:gd name="T4" fmla="*/ 853 w 853"/>
                    <a:gd name="T5" fmla="*/ 1297 h 1368"/>
                    <a:gd name="T6" fmla="*/ 401 w 853"/>
                    <a:gd name="T7" fmla="*/ 1368 h 1368"/>
                    <a:gd name="T8" fmla="*/ 0 w 853"/>
                    <a:gd name="T9" fmla="*/ 135 h 13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3" h="1368">
                      <a:moveTo>
                        <a:pt x="0" y="135"/>
                      </a:moveTo>
                      <a:cubicBezTo>
                        <a:pt x="276" y="45"/>
                        <a:pt x="564" y="0"/>
                        <a:pt x="853" y="0"/>
                      </a:cubicBezTo>
                      <a:lnTo>
                        <a:pt x="853" y="1297"/>
                      </a:lnTo>
                      <a:cubicBezTo>
                        <a:pt x="700" y="1297"/>
                        <a:pt x="547" y="1321"/>
                        <a:pt x="401" y="1368"/>
                      </a:cubicBezTo>
                      <a:lnTo>
                        <a:pt x="0" y="13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EC868A7-E867-40D3-9E71-2013AFA44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7238" y="1982660"/>
                <a:ext cx="2897527" cy="2897447"/>
              </a:xfrm>
              <a:custGeom>
                <a:avLst/>
                <a:gdLst>
                  <a:gd name="connsiteX0" fmla="*/ 1757886 w 2897527"/>
                  <a:gd name="connsiteY0" fmla="*/ 2489329 h 2897447"/>
                  <a:gd name="connsiteX1" fmla="*/ 1870356 w 2897527"/>
                  <a:gd name="connsiteY1" fmla="*/ 2836089 h 2897447"/>
                  <a:gd name="connsiteX2" fmla="*/ 1741006 w 2897527"/>
                  <a:gd name="connsiteY2" fmla="*/ 2869349 h 2897447"/>
                  <a:gd name="connsiteX3" fmla="*/ 1597026 w 2897527"/>
                  <a:gd name="connsiteY3" fmla="*/ 2891323 h 2897447"/>
                  <a:gd name="connsiteX4" fmla="*/ 1475750 w 2897527"/>
                  <a:gd name="connsiteY4" fmla="*/ 2897447 h 2897447"/>
                  <a:gd name="connsiteX5" fmla="*/ 1475750 w 2897527"/>
                  <a:gd name="connsiteY5" fmla="*/ 2533656 h 2897447"/>
                  <a:gd name="connsiteX6" fmla="*/ 1757886 w 2897527"/>
                  <a:gd name="connsiteY6" fmla="*/ 2489329 h 2897447"/>
                  <a:gd name="connsiteX7" fmla="*/ 1139640 w 2897527"/>
                  <a:gd name="connsiteY7" fmla="*/ 2489329 h 2897447"/>
                  <a:gd name="connsiteX8" fmla="*/ 1421776 w 2897527"/>
                  <a:gd name="connsiteY8" fmla="*/ 2533656 h 2897447"/>
                  <a:gd name="connsiteX9" fmla="*/ 1421776 w 2897527"/>
                  <a:gd name="connsiteY9" fmla="*/ 2897447 h 2897447"/>
                  <a:gd name="connsiteX10" fmla="*/ 1300500 w 2897527"/>
                  <a:gd name="connsiteY10" fmla="*/ 2891323 h 2897447"/>
                  <a:gd name="connsiteX11" fmla="*/ 1156520 w 2897527"/>
                  <a:gd name="connsiteY11" fmla="*/ 2869349 h 2897447"/>
                  <a:gd name="connsiteX12" fmla="*/ 1027171 w 2897527"/>
                  <a:gd name="connsiteY12" fmla="*/ 2836089 h 2897447"/>
                  <a:gd name="connsiteX13" fmla="*/ 2063152 w 2897527"/>
                  <a:gd name="connsiteY13" fmla="*/ 2341691 h 2897447"/>
                  <a:gd name="connsiteX14" fmla="*/ 2277733 w 2897527"/>
                  <a:gd name="connsiteY14" fmla="*/ 2637538 h 2897447"/>
                  <a:gd name="connsiteX15" fmla="*/ 2259520 w 2897527"/>
                  <a:gd name="connsiteY15" fmla="*/ 2651157 h 2897447"/>
                  <a:gd name="connsiteX16" fmla="*/ 2013202 w 2897527"/>
                  <a:gd name="connsiteY16" fmla="*/ 2784854 h 2897447"/>
                  <a:gd name="connsiteX17" fmla="*/ 1921559 w 2897527"/>
                  <a:gd name="connsiteY17" fmla="*/ 2818396 h 2897447"/>
                  <a:gd name="connsiteX18" fmla="*/ 1809125 w 2897527"/>
                  <a:gd name="connsiteY18" fmla="*/ 2471756 h 2897447"/>
                  <a:gd name="connsiteX19" fmla="*/ 2063152 w 2897527"/>
                  <a:gd name="connsiteY19" fmla="*/ 2341691 h 2897447"/>
                  <a:gd name="connsiteX20" fmla="*/ 834303 w 2897527"/>
                  <a:gd name="connsiteY20" fmla="*/ 2341691 h 2897447"/>
                  <a:gd name="connsiteX21" fmla="*/ 1088401 w 2897527"/>
                  <a:gd name="connsiteY21" fmla="*/ 2471756 h 2897447"/>
                  <a:gd name="connsiteX22" fmla="*/ 976186 w 2897527"/>
                  <a:gd name="connsiteY22" fmla="*/ 2818476 h 2897447"/>
                  <a:gd name="connsiteX23" fmla="*/ 884325 w 2897527"/>
                  <a:gd name="connsiteY23" fmla="*/ 2784854 h 2897447"/>
                  <a:gd name="connsiteX24" fmla="*/ 638007 w 2897527"/>
                  <a:gd name="connsiteY24" fmla="*/ 2651157 h 2897447"/>
                  <a:gd name="connsiteX25" fmla="*/ 620233 w 2897527"/>
                  <a:gd name="connsiteY25" fmla="*/ 2637866 h 2897447"/>
                  <a:gd name="connsiteX26" fmla="*/ 2308282 w 2897527"/>
                  <a:gd name="connsiteY26" fmla="*/ 2108329 h 2897447"/>
                  <a:gd name="connsiteX27" fmla="*/ 2603736 w 2897527"/>
                  <a:gd name="connsiteY27" fmla="*/ 2322949 h 2897447"/>
                  <a:gd name="connsiteX28" fmla="*/ 2567720 w 2897527"/>
                  <a:gd name="connsiteY28" fmla="*/ 2371112 h 2897447"/>
                  <a:gd name="connsiteX29" fmla="*/ 2371152 w 2897527"/>
                  <a:gd name="connsiteY29" fmla="*/ 2567680 h 2897447"/>
                  <a:gd name="connsiteX30" fmla="*/ 2320669 w 2897527"/>
                  <a:gd name="connsiteY30" fmla="*/ 2605431 h 2897447"/>
                  <a:gd name="connsiteX31" fmla="*/ 2105988 w 2897527"/>
                  <a:gd name="connsiteY31" fmla="*/ 2309998 h 2897447"/>
                  <a:gd name="connsiteX32" fmla="*/ 2308282 w 2897527"/>
                  <a:gd name="connsiteY32" fmla="*/ 2108329 h 2897447"/>
                  <a:gd name="connsiteX33" fmla="*/ 589619 w 2897527"/>
                  <a:gd name="connsiteY33" fmla="*/ 2108329 h 2897447"/>
                  <a:gd name="connsiteX34" fmla="*/ 791538 w 2897527"/>
                  <a:gd name="connsiteY34" fmla="*/ 2309998 h 2897447"/>
                  <a:gd name="connsiteX35" fmla="*/ 577115 w 2897527"/>
                  <a:gd name="connsiteY35" fmla="*/ 2605623 h 2897447"/>
                  <a:gd name="connsiteX36" fmla="*/ 526374 w 2897527"/>
                  <a:gd name="connsiteY36" fmla="*/ 2567680 h 2897447"/>
                  <a:gd name="connsiteX37" fmla="*/ 329807 w 2897527"/>
                  <a:gd name="connsiteY37" fmla="*/ 2371112 h 2897447"/>
                  <a:gd name="connsiteX38" fmla="*/ 294115 w 2897527"/>
                  <a:gd name="connsiteY38" fmla="*/ 2323383 h 2897447"/>
                  <a:gd name="connsiteX39" fmla="*/ 2470012 w 2897527"/>
                  <a:gd name="connsiteY39" fmla="*/ 1809879 h 2897447"/>
                  <a:gd name="connsiteX40" fmla="*/ 2817882 w 2897527"/>
                  <a:gd name="connsiteY40" fmla="*/ 1923032 h 2897447"/>
                  <a:gd name="connsiteX41" fmla="*/ 2784894 w 2897527"/>
                  <a:gd name="connsiteY41" fmla="*/ 2013162 h 2897447"/>
                  <a:gd name="connsiteX42" fmla="*/ 2651197 w 2897527"/>
                  <a:gd name="connsiteY42" fmla="*/ 2259480 h 2897447"/>
                  <a:gd name="connsiteX43" fmla="*/ 2636354 w 2897527"/>
                  <a:gd name="connsiteY43" fmla="*/ 2279330 h 2897447"/>
                  <a:gd name="connsiteX44" fmla="*/ 2340938 w 2897527"/>
                  <a:gd name="connsiteY44" fmla="*/ 2064530 h 2897447"/>
                  <a:gd name="connsiteX45" fmla="*/ 2470012 w 2897527"/>
                  <a:gd name="connsiteY45" fmla="*/ 1809879 h 2897447"/>
                  <a:gd name="connsiteX46" fmla="*/ 429101 w 2897527"/>
                  <a:gd name="connsiteY46" fmla="*/ 1809879 h 2897447"/>
                  <a:gd name="connsiteX47" fmla="*/ 558175 w 2897527"/>
                  <a:gd name="connsiteY47" fmla="*/ 2064530 h 2897447"/>
                  <a:gd name="connsiteX48" fmla="*/ 261731 w 2897527"/>
                  <a:gd name="connsiteY48" fmla="*/ 2280077 h 2897447"/>
                  <a:gd name="connsiteX49" fmla="*/ 246329 w 2897527"/>
                  <a:gd name="connsiteY49" fmla="*/ 2259480 h 2897447"/>
                  <a:gd name="connsiteX50" fmla="*/ 112632 w 2897527"/>
                  <a:gd name="connsiteY50" fmla="*/ 2013162 h 2897447"/>
                  <a:gd name="connsiteX51" fmla="*/ 79813 w 2897527"/>
                  <a:gd name="connsiteY51" fmla="*/ 1923493 h 2897447"/>
                  <a:gd name="connsiteX52" fmla="*/ 2531823 w 2897527"/>
                  <a:gd name="connsiteY52" fmla="*/ 1476504 h 2897447"/>
                  <a:gd name="connsiteX53" fmla="*/ 2897446 w 2897527"/>
                  <a:gd name="connsiteY53" fmla="*/ 1476504 h 2897447"/>
                  <a:gd name="connsiteX54" fmla="*/ 2891363 w 2897527"/>
                  <a:gd name="connsiteY54" fmla="*/ 1596986 h 2897447"/>
                  <a:gd name="connsiteX55" fmla="*/ 2869389 w 2897527"/>
                  <a:gd name="connsiteY55" fmla="*/ 1740966 h 2897447"/>
                  <a:gd name="connsiteX56" fmla="*/ 2835753 w 2897527"/>
                  <a:gd name="connsiteY56" fmla="*/ 1871780 h 2897447"/>
                  <a:gd name="connsiteX57" fmla="*/ 2486988 w 2897527"/>
                  <a:gd name="connsiteY57" fmla="*/ 1758309 h 2897447"/>
                  <a:gd name="connsiteX58" fmla="*/ 2531823 w 2897527"/>
                  <a:gd name="connsiteY58" fmla="*/ 1476504 h 2897447"/>
                  <a:gd name="connsiteX59" fmla="*/ 80 w 2897527"/>
                  <a:gd name="connsiteY59" fmla="*/ 1476504 h 2897447"/>
                  <a:gd name="connsiteX60" fmla="*/ 367206 w 2897527"/>
                  <a:gd name="connsiteY60" fmla="*/ 1476504 h 2897447"/>
                  <a:gd name="connsiteX61" fmla="*/ 412125 w 2897527"/>
                  <a:gd name="connsiteY61" fmla="*/ 1758309 h 2897447"/>
                  <a:gd name="connsiteX62" fmla="*/ 61846 w 2897527"/>
                  <a:gd name="connsiteY62" fmla="*/ 1872062 h 2897447"/>
                  <a:gd name="connsiteX63" fmla="*/ 28138 w 2897527"/>
                  <a:gd name="connsiteY63" fmla="*/ 1740966 h 2897447"/>
                  <a:gd name="connsiteX64" fmla="*/ 6164 w 2897527"/>
                  <a:gd name="connsiteY64" fmla="*/ 1596986 h 2897447"/>
                  <a:gd name="connsiteX65" fmla="*/ 2835849 w 2897527"/>
                  <a:gd name="connsiteY65" fmla="*/ 1026042 h 2897447"/>
                  <a:gd name="connsiteX66" fmla="*/ 2869389 w 2897527"/>
                  <a:gd name="connsiteY66" fmla="*/ 1156480 h 2897447"/>
                  <a:gd name="connsiteX67" fmla="*/ 2891363 w 2897527"/>
                  <a:gd name="connsiteY67" fmla="*/ 1300460 h 2897447"/>
                  <a:gd name="connsiteX68" fmla="*/ 2897527 w 2897527"/>
                  <a:gd name="connsiteY68" fmla="*/ 1422529 h 2897447"/>
                  <a:gd name="connsiteX69" fmla="*/ 2531823 w 2897527"/>
                  <a:gd name="connsiteY69" fmla="*/ 1422529 h 2897447"/>
                  <a:gd name="connsiteX70" fmla="*/ 2486988 w 2897527"/>
                  <a:gd name="connsiteY70" fmla="*/ 1139883 h 2897447"/>
                  <a:gd name="connsiteX71" fmla="*/ 61750 w 2897527"/>
                  <a:gd name="connsiteY71" fmla="*/ 1025760 h 2897447"/>
                  <a:gd name="connsiteX72" fmla="*/ 412125 w 2897527"/>
                  <a:gd name="connsiteY72" fmla="*/ 1139883 h 2897447"/>
                  <a:gd name="connsiteX73" fmla="*/ 367206 w 2897527"/>
                  <a:gd name="connsiteY73" fmla="*/ 1422529 h 2897447"/>
                  <a:gd name="connsiteX74" fmla="*/ 0 w 2897527"/>
                  <a:gd name="connsiteY74" fmla="*/ 1422529 h 2897447"/>
                  <a:gd name="connsiteX75" fmla="*/ 6164 w 2897527"/>
                  <a:gd name="connsiteY75" fmla="*/ 1300460 h 2897447"/>
                  <a:gd name="connsiteX76" fmla="*/ 28138 w 2897527"/>
                  <a:gd name="connsiteY76" fmla="*/ 1156480 h 2897447"/>
                  <a:gd name="connsiteX77" fmla="*/ 2636353 w 2897527"/>
                  <a:gd name="connsiteY77" fmla="*/ 618116 h 2897447"/>
                  <a:gd name="connsiteX78" fmla="*/ 2651197 w 2897527"/>
                  <a:gd name="connsiteY78" fmla="*/ 637966 h 2897447"/>
                  <a:gd name="connsiteX79" fmla="*/ 2784894 w 2897527"/>
                  <a:gd name="connsiteY79" fmla="*/ 884284 h 2897447"/>
                  <a:gd name="connsiteX80" fmla="*/ 2817882 w 2897527"/>
                  <a:gd name="connsiteY80" fmla="*/ 974413 h 2897447"/>
                  <a:gd name="connsiteX81" fmla="*/ 2470012 w 2897527"/>
                  <a:gd name="connsiteY81" fmla="*/ 1087566 h 2897447"/>
                  <a:gd name="connsiteX82" fmla="*/ 2340938 w 2897527"/>
                  <a:gd name="connsiteY82" fmla="*/ 832915 h 2897447"/>
                  <a:gd name="connsiteX83" fmla="*/ 261732 w 2897527"/>
                  <a:gd name="connsiteY83" fmla="*/ 617369 h 2897447"/>
                  <a:gd name="connsiteX84" fmla="*/ 558175 w 2897527"/>
                  <a:gd name="connsiteY84" fmla="*/ 832915 h 2897447"/>
                  <a:gd name="connsiteX85" fmla="*/ 429101 w 2897527"/>
                  <a:gd name="connsiteY85" fmla="*/ 1087566 h 2897447"/>
                  <a:gd name="connsiteX86" fmla="*/ 79813 w 2897527"/>
                  <a:gd name="connsiteY86" fmla="*/ 973952 h 2897447"/>
                  <a:gd name="connsiteX87" fmla="*/ 112632 w 2897527"/>
                  <a:gd name="connsiteY87" fmla="*/ 884284 h 2897447"/>
                  <a:gd name="connsiteX88" fmla="*/ 246329 w 2897527"/>
                  <a:gd name="connsiteY88" fmla="*/ 637966 h 2897447"/>
                  <a:gd name="connsiteX89" fmla="*/ 2320669 w 2897527"/>
                  <a:gd name="connsiteY89" fmla="*/ 292015 h 2897447"/>
                  <a:gd name="connsiteX90" fmla="*/ 2371152 w 2897527"/>
                  <a:gd name="connsiteY90" fmla="*/ 329766 h 2897447"/>
                  <a:gd name="connsiteX91" fmla="*/ 2567720 w 2897527"/>
                  <a:gd name="connsiteY91" fmla="*/ 526334 h 2897447"/>
                  <a:gd name="connsiteX92" fmla="*/ 2603736 w 2897527"/>
                  <a:gd name="connsiteY92" fmla="*/ 574497 h 2897447"/>
                  <a:gd name="connsiteX93" fmla="*/ 2308282 w 2897527"/>
                  <a:gd name="connsiteY93" fmla="*/ 789116 h 2897447"/>
                  <a:gd name="connsiteX94" fmla="*/ 2105988 w 2897527"/>
                  <a:gd name="connsiteY94" fmla="*/ 587447 h 2897447"/>
                  <a:gd name="connsiteX95" fmla="*/ 577116 w 2897527"/>
                  <a:gd name="connsiteY95" fmla="*/ 291823 h 2897447"/>
                  <a:gd name="connsiteX96" fmla="*/ 791538 w 2897527"/>
                  <a:gd name="connsiteY96" fmla="*/ 587447 h 2897447"/>
                  <a:gd name="connsiteX97" fmla="*/ 589619 w 2897527"/>
                  <a:gd name="connsiteY97" fmla="*/ 789116 h 2897447"/>
                  <a:gd name="connsiteX98" fmla="*/ 294116 w 2897527"/>
                  <a:gd name="connsiteY98" fmla="*/ 574063 h 2897447"/>
                  <a:gd name="connsiteX99" fmla="*/ 329807 w 2897527"/>
                  <a:gd name="connsiteY99" fmla="*/ 526334 h 2897447"/>
                  <a:gd name="connsiteX100" fmla="*/ 526374 w 2897527"/>
                  <a:gd name="connsiteY100" fmla="*/ 329766 h 2897447"/>
                  <a:gd name="connsiteX101" fmla="*/ 1921559 w 2897527"/>
                  <a:gd name="connsiteY101" fmla="*/ 79050 h 2897447"/>
                  <a:gd name="connsiteX102" fmla="*/ 2013202 w 2897527"/>
                  <a:gd name="connsiteY102" fmla="*/ 112592 h 2897447"/>
                  <a:gd name="connsiteX103" fmla="*/ 2259520 w 2897527"/>
                  <a:gd name="connsiteY103" fmla="*/ 246289 h 2897447"/>
                  <a:gd name="connsiteX104" fmla="*/ 2277733 w 2897527"/>
                  <a:gd name="connsiteY104" fmla="*/ 259908 h 2897447"/>
                  <a:gd name="connsiteX105" fmla="*/ 2063152 w 2897527"/>
                  <a:gd name="connsiteY105" fmla="*/ 555754 h 2897447"/>
                  <a:gd name="connsiteX106" fmla="*/ 1809125 w 2897527"/>
                  <a:gd name="connsiteY106" fmla="*/ 425689 h 2897447"/>
                  <a:gd name="connsiteX107" fmla="*/ 976186 w 2897527"/>
                  <a:gd name="connsiteY107" fmla="*/ 78970 h 2897447"/>
                  <a:gd name="connsiteX108" fmla="*/ 1088401 w 2897527"/>
                  <a:gd name="connsiteY108" fmla="*/ 425689 h 2897447"/>
                  <a:gd name="connsiteX109" fmla="*/ 834303 w 2897527"/>
                  <a:gd name="connsiteY109" fmla="*/ 555754 h 2897447"/>
                  <a:gd name="connsiteX110" fmla="*/ 620233 w 2897527"/>
                  <a:gd name="connsiteY110" fmla="*/ 259580 h 2897447"/>
                  <a:gd name="connsiteX111" fmla="*/ 638007 w 2897527"/>
                  <a:gd name="connsiteY111" fmla="*/ 246289 h 2897447"/>
                  <a:gd name="connsiteX112" fmla="*/ 884325 w 2897527"/>
                  <a:gd name="connsiteY112" fmla="*/ 112592 h 2897447"/>
                  <a:gd name="connsiteX113" fmla="*/ 1475750 w 2897527"/>
                  <a:gd name="connsiteY113" fmla="*/ 0 h 2897447"/>
                  <a:gd name="connsiteX114" fmla="*/ 1597026 w 2897527"/>
                  <a:gd name="connsiteY114" fmla="*/ 6124 h 2897447"/>
                  <a:gd name="connsiteX115" fmla="*/ 1741006 w 2897527"/>
                  <a:gd name="connsiteY115" fmla="*/ 28098 h 2897447"/>
                  <a:gd name="connsiteX116" fmla="*/ 1870637 w 2897527"/>
                  <a:gd name="connsiteY116" fmla="*/ 61429 h 2897447"/>
                  <a:gd name="connsiteX117" fmla="*/ 1757886 w 2897527"/>
                  <a:gd name="connsiteY117" fmla="*/ 409704 h 2897447"/>
                  <a:gd name="connsiteX118" fmla="*/ 1475750 w 2897527"/>
                  <a:gd name="connsiteY118" fmla="*/ 365295 h 2897447"/>
                  <a:gd name="connsiteX119" fmla="*/ 1421776 w 2897527"/>
                  <a:gd name="connsiteY119" fmla="*/ 0 h 2897447"/>
                  <a:gd name="connsiteX120" fmla="*/ 1421776 w 2897527"/>
                  <a:gd name="connsiteY120" fmla="*/ 365295 h 2897447"/>
                  <a:gd name="connsiteX121" fmla="*/ 1139971 w 2897527"/>
                  <a:gd name="connsiteY121" fmla="*/ 409704 h 2897447"/>
                  <a:gd name="connsiteX122" fmla="*/ 1027057 w 2897527"/>
                  <a:gd name="connsiteY122" fmla="*/ 61386 h 2897447"/>
                  <a:gd name="connsiteX123" fmla="*/ 1156520 w 2897527"/>
                  <a:gd name="connsiteY123" fmla="*/ 28098 h 2897447"/>
                  <a:gd name="connsiteX124" fmla="*/ 1300500 w 2897527"/>
                  <a:gd name="connsiteY124" fmla="*/ 6124 h 2897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</a:cxnLst>
                <a:rect l="l" t="t" r="r" b="b"/>
                <a:pathLst>
                  <a:path w="2897527" h="2897447">
                    <a:moveTo>
                      <a:pt x="1757886" y="2489329"/>
                    </a:moveTo>
                    <a:lnTo>
                      <a:pt x="1870356" y="2836089"/>
                    </a:lnTo>
                    <a:lnTo>
                      <a:pt x="1741006" y="2869349"/>
                    </a:lnTo>
                    <a:cubicBezTo>
                      <a:pt x="1693808" y="2879007"/>
                      <a:pt x="1645774" y="2886372"/>
                      <a:pt x="1597026" y="2891323"/>
                    </a:cubicBezTo>
                    <a:lnTo>
                      <a:pt x="1475750" y="2897447"/>
                    </a:lnTo>
                    <a:lnTo>
                      <a:pt x="1475750" y="2533656"/>
                    </a:lnTo>
                    <a:cubicBezTo>
                      <a:pt x="1571252" y="2533656"/>
                      <a:pt x="1666754" y="2518672"/>
                      <a:pt x="1757886" y="2489329"/>
                    </a:cubicBezTo>
                    <a:close/>
                    <a:moveTo>
                      <a:pt x="1139640" y="2489329"/>
                    </a:moveTo>
                    <a:cubicBezTo>
                      <a:pt x="1230773" y="2518672"/>
                      <a:pt x="1326274" y="2533656"/>
                      <a:pt x="1421776" y="2533656"/>
                    </a:cubicBezTo>
                    <a:lnTo>
                      <a:pt x="1421776" y="2897447"/>
                    </a:lnTo>
                    <a:lnTo>
                      <a:pt x="1300500" y="2891323"/>
                    </a:lnTo>
                    <a:cubicBezTo>
                      <a:pt x="1251753" y="2886372"/>
                      <a:pt x="1203719" y="2879007"/>
                      <a:pt x="1156520" y="2869349"/>
                    </a:cubicBezTo>
                    <a:lnTo>
                      <a:pt x="1027171" y="2836089"/>
                    </a:lnTo>
                    <a:close/>
                    <a:moveTo>
                      <a:pt x="2063152" y="2341691"/>
                    </a:moveTo>
                    <a:lnTo>
                      <a:pt x="2277733" y="2637538"/>
                    </a:lnTo>
                    <a:lnTo>
                      <a:pt x="2259520" y="2651157"/>
                    </a:lnTo>
                    <a:cubicBezTo>
                      <a:pt x="2182375" y="2703275"/>
                      <a:pt x="2099945" y="2748165"/>
                      <a:pt x="2013202" y="2784854"/>
                    </a:cubicBezTo>
                    <a:lnTo>
                      <a:pt x="1921559" y="2818396"/>
                    </a:lnTo>
                    <a:lnTo>
                      <a:pt x="1809125" y="2471756"/>
                    </a:lnTo>
                    <a:cubicBezTo>
                      <a:pt x="1900250" y="2441741"/>
                      <a:pt x="1985758" y="2397969"/>
                      <a:pt x="2063152" y="2341691"/>
                    </a:cubicBezTo>
                    <a:close/>
                    <a:moveTo>
                      <a:pt x="834303" y="2341691"/>
                    </a:moveTo>
                    <a:cubicBezTo>
                      <a:pt x="912152" y="2397969"/>
                      <a:pt x="997474" y="2442366"/>
                      <a:pt x="1088401" y="2471756"/>
                    </a:cubicBezTo>
                    <a:lnTo>
                      <a:pt x="976186" y="2818476"/>
                    </a:lnTo>
                    <a:lnTo>
                      <a:pt x="884325" y="2784854"/>
                    </a:lnTo>
                    <a:cubicBezTo>
                      <a:pt x="797582" y="2748165"/>
                      <a:pt x="715152" y="2703275"/>
                      <a:pt x="638007" y="2651157"/>
                    </a:cubicBezTo>
                    <a:lnTo>
                      <a:pt x="620233" y="2637866"/>
                    </a:lnTo>
                    <a:close/>
                    <a:moveTo>
                      <a:pt x="2308282" y="2108329"/>
                    </a:moveTo>
                    <a:lnTo>
                      <a:pt x="2603736" y="2322949"/>
                    </a:lnTo>
                    <a:lnTo>
                      <a:pt x="2567720" y="2371112"/>
                    </a:lnTo>
                    <a:cubicBezTo>
                      <a:pt x="2508616" y="2442730"/>
                      <a:pt x="2442770" y="2508576"/>
                      <a:pt x="2371152" y="2567680"/>
                    </a:cubicBezTo>
                    <a:lnTo>
                      <a:pt x="2320669" y="2605431"/>
                    </a:lnTo>
                    <a:lnTo>
                      <a:pt x="2105988" y="2309998"/>
                    </a:lnTo>
                    <a:cubicBezTo>
                      <a:pt x="2184034" y="2253806"/>
                      <a:pt x="2252089" y="2185750"/>
                      <a:pt x="2308282" y="2108329"/>
                    </a:cubicBezTo>
                    <a:close/>
                    <a:moveTo>
                      <a:pt x="589619" y="2108329"/>
                    </a:moveTo>
                    <a:cubicBezTo>
                      <a:pt x="645707" y="2185750"/>
                      <a:pt x="713637" y="2253806"/>
                      <a:pt x="791538" y="2309998"/>
                    </a:cubicBezTo>
                    <a:lnTo>
                      <a:pt x="577115" y="2605623"/>
                    </a:lnTo>
                    <a:lnTo>
                      <a:pt x="526374" y="2567680"/>
                    </a:lnTo>
                    <a:cubicBezTo>
                      <a:pt x="454757" y="2508576"/>
                      <a:pt x="388910" y="2442730"/>
                      <a:pt x="329807" y="2371112"/>
                    </a:cubicBezTo>
                    <a:lnTo>
                      <a:pt x="294115" y="2323383"/>
                    </a:lnTo>
                    <a:close/>
                    <a:moveTo>
                      <a:pt x="2470012" y="1809879"/>
                    </a:moveTo>
                    <a:lnTo>
                      <a:pt x="2817882" y="1923032"/>
                    </a:lnTo>
                    <a:lnTo>
                      <a:pt x="2784894" y="2013162"/>
                    </a:lnTo>
                    <a:cubicBezTo>
                      <a:pt x="2748205" y="2099905"/>
                      <a:pt x="2703315" y="2182335"/>
                      <a:pt x="2651197" y="2259480"/>
                    </a:cubicBezTo>
                    <a:lnTo>
                      <a:pt x="2636354" y="2279330"/>
                    </a:lnTo>
                    <a:lnTo>
                      <a:pt x="2340938" y="2064530"/>
                    </a:lnTo>
                    <a:cubicBezTo>
                      <a:pt x="2397057" y="1987136"/>
                      <a:pt x="2440705" y="1901004"/>
                      <a:pt x="2470012" y="1809879"/>
                    </a:cubicBezTo>
                    <a:close/>
                    <a:moveTo>
                      <a:pt x="429101" y="1809879"/>
                    </a:moveTo>
                    <a:cubicBezTo>
                      <a:pt x="458408" y="1901004"/>
                      <a:pt x="502056" y="1987136"/>
                      <a:pt x="558175" y="2064530"/>
                    </a:cubicBezTo>
                    <a:lnTo>
                      <a:pt x="261731" y="2280077"/>
                    </a:lnTo>
                    <a:lnTo>
                      <a:pt x="246329" y="2259480"/>
                    </a:lnTo>
                    <a:cubicBezTo>
                      <a:pt x="194211" y="2182335"/>
                      <a:pt x="149321" y="2099905"/>
                      <a:pt x="112632" y="2013162"/>
                    </a:cubicBezTo>
                    <a:lnTo>
                      <a:pt x="79813" y="1923493"/>
                    </a:lnTo>
                    <a:close/>
                    <a:moveTo>
                      <a:pt x="2531823" y="1476504"/>
                    </a:moveTo>
                    <a:lnTo>
                      <a:pt x="2897446" y="1476504"/>
                    </a:lnTo>
                    <a:lnTo>
                      <a:pt x="2891363" y="1596986"/>
                    </a:lnTo>
                    <a:cubicBezTo>
                      <a:pt x="2886412" y="1645734"/>
                      <a:pt x="2879047" y="1693767"/>
                      <a:pt x="2869389" y="1740966"/>
                    </a:cubicBezTo>
                    <a:lnTo>
                      <a:pt x="2835753" y="1871780"/>
                    </a:lnTo>
                    <a:lnTo>
                      <a:pt x="2486988" y="1758309"/>
                    </a:lnTo>
                    <a:cubicBezTo>
                      <a:pt x="2516878" y="1667283"/>
                      <a:pt x="2531823" y="1572517"/>
                      <a:pt x="2531823" y="1476504"/>
                    </a:cubicBezTo>
                    <a:close/>
                    <a:moveTo>
                      <a:pt x="80" y="1476504"/>
                    </a:moveTo>
                    <a:lnTo>
                      <a:pt x="367206" y="1476504"/>
                    </a:lnTo>
                    <a:cubicBezTo>
                      <a:pt x="367206" y="1572517"/>
                      <a:pt x="382179" y="1667283"/>
                      <a:pt x="412125" y="1758309"/>
                    </a:cubicBezTo>
                    <a:lnTo>
                      <a:pt x="61846" y="1872062"/>
                    </a:lnTo>
                    <a:lnTo>
                      <a:pt x="28138" y="1740966"/>
                    </a:lnTo>
                    <a:cubicBezTo>
                      <a:pt x="18480" y="1693767"/>
                      <a:pt x="11115" y="1645734"/>
                      <a:pt x="6164" y="1596986"/>
                    </a:cubicBezTo>
                    <a:close/>
                    <a:moveTo>
                      <a:pt x="2835849" y="1026042"/>
                    </a:moveTo>
                    <a:lnTo>
                      <a:pt x="2869389" y="1156480"/>
                    </a:lnTo>
                    <a:cubicBezTo>
                      <a:pt x="2879047" y="1203679"/>
                      <a:pt x="2886412" y="1251713"/>
                      <a:pt x="2891363" y="1300460"/>
                    </a:cubicBezTo>
                    <a:lnTo>
                      <a:pt x="2897527" y="1422529"/>
                    </a:lnTo>
                    <a:lnTo>
                      <a:pt x="2531823" y="1422529"/>
                    </a:lnTo>
                    <a:cubicBezTo>
                      <a:pt x="2531823" y="1326229"/>
                      <a:pt x="2516878" y="1231180"/>
                      <a:pt x="2486988" y="1139883"/>
                    </a:cubicBezTo>
                    <a:close/>
                    <a:moveTo>
                      <a:pt x="61750" y="1025760"/>
                    </a:moveTo>
                    <a:lnTo>
                      <a:pt x="412125" y="1139883"/>
                    </a:lnTo>
                    <a:cubicBezTo>
                      <a:pt x="382179" y="1231180"/>
                      <a:pt x="367206" y="1326229"/>
                      <a:pt x="367206" y="1422529"/>
                    </a:cubicBezTo>
                    <a:lnTo>
                      <a:pt x="0" y="1422529"/>
                    </a:lnTo>
                    <a:lnTo>
                      <a:pt x="6164" y="1300460"/>
                    </a:lnTo>
                    <a:cubicBezTo>
                      <a:pt x="11115" y="1251713"/>
                      <a:pt x="18480" y="1203679"/>
                      <a:pt x="28138" y="1156480"/>
                    </a:cubicBezTo>
                    <a:close/>
                    <a:moveTo>
                      <a:pt x="2636353" y="618116"/>
                    </a:moveTo>
                    <a:lnTo>
                      <a:pt x="2651197" y="637966"/>
                    </a:lnTo>
                    <a:cubicBezTo>
                      <a:pt x="2703315" y="715112"/>
                      <a:pt x="2748205" y="797541"/>
                      <a:pt x="2784894" y="884284"/>
                    </a:cubicBezTo>
                    <a:lnTo>
                      <a:pt x="2817882" y="974413"/>
                    </a:lnTo>
                    <a:lnTo>
                      <a:pt x="2470012" y="1087566"/>
                    </a:lnTo>
                    <a:cubicBezTo>
                      <a:pt x="2440705" y="996441"/>
                      <a:pt x="2397057" y="910309"/>
                      <a:pt x="2340938" y="832915"/>
                    </a:cubicBezTo>
                    <a:close/>
                    <a:moveTo>
                      <a:pt x="261732" y="617369"/>
                    </a:moveTo>
                    <a:lnTo>
                      <a:pt x="558175" y="832915"/>
                    </a:lnTo>
                    <a:cubicBezTo>
                      <a:pt x="502056" y="910309"/>
                      <a:pt x="458408" y="996441"/>
                      <a:pt x="429101" y="1087566"/>
                    </a:cubicBezTo>
                    <a:lnTo>
                      <a:pt x="79813" y="973952"/>
                    </a:lnTo>
                    <a:lnTo>
                      <a:pt x="112632" y="884284"/>
                    </a:lnTo>
                    <a:cubicBezTo>
                      <a:pt x="149321" y="797541"/>
                      <a:pt x="194211" y="715112"/>
                      <a:pt x="246329" y="637966"/>
                    </a:cubicBezTo>
                    <a:close/>
                    <a:moveTo>
                      <a:pt x="2320669" y="292015"/>
                    </a:moveTo>
                    <a:lnTo>
                      <a:pt x="2371152" y="329766"/>
                    </a:lnTo>
                    <a:cubicBezTo>
                      <a:pt x="2442770" y="388870"/>
                      <a:pt x="2508616" y="454717"/>
                      <a:pt x="2567720" y="526334"/>
                    </a:cubicBezTo>
                    <a:lnTo>
                      <a:pt x="2603736" y="574497"/>
                    </a:lnTo>
                    <a:lnTo>
                      <a:pt x="2308282" y="789116"/>
                    </a:lnTo>
                    <a:cubicBezTo>
                      <a:pt x="2252089" y="711695"/>
                      <a:pt x="2184034" y="643640"/>
                      <a:pt x="2105988" y="587447"/>
                    </a:cubicBezTo>
                    <a:close/>
                    <a:moveTo>
                      <a:pt x="577116" y="291823"/>
                    </a:moveTo>
                    <a:lnTo>
                      <a:pt x="791538" y="587447"/>
                    </a:lnTo>
                    <a:cubicBezTo>
                      <a:pt x="713637" y="643640"/>
                      <a:pt x="645707" y="711695"/>
                      <a:pt x="589619" y="789116"/>
                    </a:cubicBezTo>
                    <a:lnTo>
                      <a:pt x="294116" y="574063"/>
                    </a:lnTo>
                    <a:lnTo>
                      <a:pt x="329807" y="526334"/>
                    </a:lnTo>
                    <a:cubicBezTo>
                      <a:pt x="388910" y="454717"/>
                      <a:pt x="454757" y="388870"/>
                      <a:pt x="526374" y="329766"/>
                    </a:cubicBezTo>
                    <a:close/>
                    <a:moveTo>
                      <a:pt x="1921559" y="79050"/>
                    </a:moveTo>
                    <a:lnTo>
                      <a:pt x="2013202" y="112592"/>
                    </a:lnTo>
                    <a:cubicBezTo>
                      <a:pt x="2099945" y="149281"/>
                      <a:pt x="2182375" y="194171"/>
                      <a:pt x="2259520" y="246289"/>
                    </a:cubicBezTo>
                    <a:lnTo>
                      <a:pt x="2277733" y="259908"/>
                    </a:lnTo>
                    <a:lnTo>
                      <a:pt x="2063152" y="555754"/>
                    </a:lnTo>
                    <a:cubicBezTo>
                      <a:pt x="1985758" y="499476"/>
                      <a:pt x="1900250" y="455079"/>
                      <a:pt x="1809125" y="425689"/>
                    </a:cubicBezTo>
                    <a:close/>
                    <a:moveTo>
                      <a:pt x="976186" y="78970"/>
                    </a:moveTo>
                    <a:lnTo>
                      <a:pt x="1088401" y="425689"/>
                    </a:lnTo>
                    <a:cubicBezTo>
                      <a:pt x="997474" y="455079"/>
                      <a:pt x="912152" y="499476"/>
                      <a:pt x="834303" y="555754"/>
                    </a:cubicBezTo>
                    <a:lnTo>
                      <a:pt x="620233" y="259580"/>
                    </a:lnTo>
                    <a:lnTo>
                      <a:pt x="638007" y="246289"/>
                    </a:lnTo>
                    <a:cubicBezTo>
                      <a:pt x="715152" y="194171"/>
                      <a:pt x="797582" y="149281"/>
                      <a:pt x="884325" y="112592"/>
                    </a:cubicBezTo>
                    <a:close/>
                    <a:moveTo>
                      <a:pt x="1475750" y="0"/>
                    </a:moveTo>
                    <a:lnTo>
                      <a:pt x="1597026" y="6124"/>
                    </a:lnTo>
                    <a:cubicBezTo>
                      <a:pt x="1645774" y="11074"/>
                      <a:pt x="1693808" y="18439"/>
                      <a:pt x="1741006" y="28098"/>
                    </a:cubicBezTo>
                    <a:lnTo>
                      <a:pt x="1870637" y="61429"/>
                    </a:lnTo>
                    <a:lnTo>
                      <a:pt x="1757886" y="409704"/>
                    </a:lnTo>
                    <a:cubicBezTo>
                      <a:pt x="1666754" y="380306"/>
                      <a:pt x="1571252" y="365295"/>
                      <a:pt x="1475750" y="365295"/>
                    </a:cubicBezTo>
                    <a:close/>
                    <a:moveTo>
                      <a:pt x="1421776" y="0"/>
                    </a:moveTo>
                    <a:lnTo>
                      <a:pt x="1421776" y="365295"/>
                    </a:lnTo>
                    <a:cubicBezTo>
                      <a:pt x="1326386" y="365295"/>
                      <a:pt x="1230996" y="380306"/>
                      <a:pt x="1139971" y="409704"/>
                    </a:cubicBezTo>
                    <a:lnTo>
                      <a:pt x="1027057" y="61386"/>
                    </a:lnTo>
                    <a:lnTo>
                      <a:pt x="1156520" y="28098"/>
                    </a:lnTo>
                    <a:cubicBezTo>
                      <a:pt x="1203719" y="18439"/>
                      <a:pt x="1251753" y="11074"/>
                      <a:pt x="1300500" y="6124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B27E892E-CA21-4199-BBA8-23B9BB4C53BA}"/>
              </a:ext>
            </a:extLst>
          </p:cNvPr>
          <p:cNvSpPr txBox="1"/>
          <p:nvPr/>
        </p:nvSpPr>
        <p:spPr>
          <a:xfrm>
            <a:off x="9938952" y="311196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E8B6456E-1122-4A85-A25D-D9F1604EE998}"/>
              </a:ext>
            </a:extLst>
          </p:cNvPr>
          <p:cNvSpPr txBox="1">
            <a:spLocks/>
          </p:cNvSpPr>
          <p:nvPr/>
        </p:nvSpPr>
        <p:spPr>
          <a:xfrm>
            <a:off x="9373930" y="4258551"/>
            <a:ext cx="1922127" cy="8012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50" indent="-171450" algn="l" defTabSz="685800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chemeClr val="accent5"/>
              </a:buClr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Font typeface="Helvetica" charset="0"/>
              <a:buChar char="-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8975" indent="-114300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15988" indent="-112713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44588" indent="-115888" algn="l" defTabSz="685800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70000"/>
              <a:buFont typeface="Arial" charset="0"/>
              <a:buChar char="•"/>
              <a:tabLst/>
              <a:defRPr sz="16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766">
              <a:spcBef>
                <a:spcPts val="751"/>
              </a:spcBef>
              <a:buClr>
                <a:srgbClr val="009845"/>
              </a:buClr>
              <a:buNone/>
            </a:pPr>
            <a:r>
              <a:rPr lang="en-US" sz="1600" dirty="0"/>
              <a:t>of SAP</a:t>
            </a:r>
            <a:br>
              <a:rPr lang="en-US" sz="1600" dirty="0"/>
            </a:br>
            <a:r>
              <a:rPr lang="en-US" sz="1600" dirty="0"/>
              <a:t>customers </a:t>
            </a:r>
            <a:br>
              <a:rPr lang="en-US" sz="1600" dirty="0"/>
            </a:br>
            <a:r>
              <a:rPr lang="en-US" sz="1600" dirty="0"/>
              <a:t>are SME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DC28B2B-BFD3-4125-9F62-4E2A5B6AAD5A}"/>
              </a:ext>
            </a:extLst>
          </p:cNvPr>
          <p:cNvGrpSpPr>
            <a:grpSpLocks noChangeAspect="1"/>
          </p:cNvGrpSpPr>
          <p:nvPr/>
        </p:nvGrpSpPr>
        <p:grpSpPr>
          <a:xfrm>
            <a:off x="9586429" y="2646073"/>
            <a:ext cx="1420156" cy="1423137"/>
            <a:chOff x="4205288" y="1536701"/>
            <a:chExt cx="3781425" cy="3789363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C4079C9-FBB2-45D0-9711-8E71CE4A936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05288" y="1536701"/>
              <a:ext cx="3781425" cy="3789363"/>
              <a:chOff x="2649" y="968"/>
              <a:chExt cx="2382" cy="2387"/>
            </a:xfrm>
            <a:solidFill>
              <a:srgbClr val="D3D3D3"/>
            </a:solidFill>
          </p:grpSpPr>
          <p:sp>
            <p:nvSpPr>
              <p:cNvPr id="106" name="Freeform 5">
                <a:extLst>
                  <a:ext uri="{FF2B5EF4-FFF2-40B4-BE49-F238E27FC236}">
                    <a16:creationId xmlns:a16="http://schemas.microsoft.com/office/drawing/2014/main" id="{550C341F-1AA5-46CF-81F1-0218E8B4A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968"/>
                <a:ext cx="335" cy="539"/>
              </a:xfrm>
              <a:custGeom>
                <a:avLst/>
                <a:gdLst>
                  <a:gd name="T0" fmla="*/ 0 w 852"/>
                  <a:gd name="T1" fmla="*/ 0 h 1368"/>
                  <a:gd name="T2" fmla="*/ 852 w 852"/>
                  <a:gd name="T3" fmla="*/ 135 h 1368"/>
                  <a:gd name="T4" fmla="*/ 452 w 852"/>
                  <a:gd name="T5" fmla="*/ 1368 h 1368"/>
                  <a:gd name="T6" fmla="*/ 0 w 852"/>
                  <a:gd name="T7" fmla="*/ 1297 h 1368"/>
                  <a:gd name="T8" fmla="*/ 0 w 852"/>
                  <a:gd name="T9" fmla="*/ 0 h 1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2" h="1368">
                    <a:moveTo>
                      <a:pt x="0" y="0"/>
                    </a:moveTo>
                    <a:cubicBezTo>
                      <a:pt x="289" y="0"/>
                      <a:pt x="577" y="45"/>
                      <a:pt x="852" y="135"/>
                    </a:cubicBezTo>
                    <a:lnTo>
                      <a:pt x="452" y="1368"/>
                    </a:lnTo>
                    <a:cubicBezTo>
                      <a:pt x="306" y="1321"/>
                      <a:pt x="153" y="1297"/>
                      <a:pt x="0" y="129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7" name="Freeform 6">
                <a:extLst>
                  <a:ext uri="{FF2B5EF4-FFF2-40B4-BE49-F238E27FC236}">
                    <a16:creationId xmlns:a16="http://schemas.microsoft.com/office/drawing/2014/main" id="{D061B883-DF05-4AA8-BDB6-326B60C65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1031"/>
                <a:ext cx="460" cy="568"/>
              </a:xfrm>
              <a:custGeom>
                <a:avLst/>
                <a:gdLst>
                  <a:gd name="T0" fmla="*/ 401 w 1170"/>
                  <a:gd name="T1" fmla="*/ 0 h 1442"/>
                  <a:gd name="T2" fmla="*/ 1170 w 1170"/>
                  <a:gd name="T3" fmla="*/ 392 h 1442"/>
                  <a:gd name="T4" fmla="*/ 407 w 1170"/>
                  <a:gd name="T5" fmla="*/ 1442 h 1442"/>
                  <a:gd name="T6" fmla="*/ 0 w 1170"/>
                  <a:gd name="T7" fmla="*/ 1234 h 1442"/>
                  <a:gd name="T8" fmla="*/ 401 w 1170"/>
                  <a:gd name="T9" fmla="*/ 0 h 1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0" h="1442">
                    <a:moveTo>
                      <a:pt x="401" y="0"/>
                    </a:moveTo>
                    <a:cubicBezTo>
                      <a:pt x="676" y="90"/>
                      <a:pt x="936" y="222"/>
                      <a:pt x="1170" y="392"/>
                    </a:cubicBezTo>
                    <a:lnTo>
                      <a:pt x="407" y="1442"/>
                    </a:lnTo>
                    <a:cubicBezTo>
                      <a:pt x="283" y="1352"/>
                      <a:pt x="146" y="1281"/>
                      <a:pt x="0" y="1234"/>
                    </a:cubicBezTo>
                    <a:lnTo>
                      <a:pt x="40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8" name="Freeform 7">
                <a:extLst>
                  <a:ext uri="{FF2B5EF4-FFF2-40B4-BE49-F238E27FC236}">
                    <a16:creationId xmlns:a16="http://schemas.microsoft.com/office/drawing/2014/main" id="{73D9ACE6-9099-4DB2-A1B7-08C1B0B6C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4" y="1206"/>
                <a:ext cx="540" cy="540"/>
              </a:xfrm>
              <a:custGeom>
                <a:avLst/>
                <a:gdLst>
                  <a:gd name="T0" fmla="*/ 763 w 1373"/>
                  <a:gd name="T1" fmla="*/ 0 h 1373"/>
                  <a:gd name="T2" fmla="*/ 1373 w 1373"/>
                  <a:gd name="T3" fmla="*/ 611 h 1373"/>
                  <a:gd name="T4" fmla="*/ 324 w 1373"/>
                  <a:gd name="T5" fmla="*/ 1373 h 1373"/>
                  <a:gd name="T6" fmla="*/ 0 w 1373"/>
                  <a:gd name="T7" fmla="*/ 1050 h 1373"/>
                  <a:gd name="T8" fmla="*/ 763 w 1373"/>
                  <a:gd name="T9" fmla="*/ 0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3" h="1373">
                    <a:moveTo>
                      <a:pt x="763" y="0"/>
                    </a:moveTo>
                    <a:cubicBezTo>
                      <a:pt x="997" y="170"/>
                      <a:pt x="1203" y="376"/>
                      <a:pt x="1373" y="611"/>
                    </a:cubicBezTo>
                    <a:lnTo>
                      <a:pt x="324" y="1373"/>
                    </a:lnTo>
                    <a:cubicBezTo>
                      <a:pt x="234" y="1249"/>
                      <a:pt x="125" y="1140"/>
                      <a:pt x="0" y="1050"/>
                    </a:cubicBezTo>
                    <a:lnTo>
                      <a:pt x="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 8">
                <a:extLst>
                  <a:ext uri="{FF2B5EF4-FFF2-40B4-BE49-F238E27FC236}">
                    <a16:creationId xmlns:a16="http://schemas.microsoft.com/office/drawing/2014/main" id="{8F5B580F-AA80-4381-AFC7-6A46C286E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1474"/>
                <a:ext cx="566" cy="460"/>
              </a:xfrm>
              <a:custGeom>
                <a:avLst/>
                <a:gdLst>
                  <a:gd name="T0" fmla="*/ 1049 w 1441"/>
                  <a:gd name="T1" fmla="*/ 0 h 1170"/>
                  <a:gd name="T2" fmla="*/ 1441 w 1441"/>
                  <a:gd name="T3" fmla="*/ 769 h 1170"/>
                  <a:gd name="T4" fmla="*/ 207 w 1441"/>
                  <a:gd name="T5" fmla="*/ 1170 h 1170"/>
                  <a:gd name="T6" fmla="*/ 0 w 1441"/>
                  <a:gd name="T7" fmla="*/ 762 h 1170"/>
                  <a:gd name="T8" fmla="*/ 1049 w 1441"/>
                  <a:gd name="T9" fmla="*/ 0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1" h="1170">
                    <a:moveTo>
                      <a:pt x="1049" y="0"/>
                    </a:moveTo>
                    <a:cubicBezTo>
                      <a:pt x="1219" y="234"/>
                      <a:pt x="1352" y="493"/>
                      <a:pt x="1441" y="769"/>
                    </a:cubicBezTo>
                    <a:lnTo>
                      <a:pt x="207" y="1170"/>
                    </a:lnTo>
                    <a:cubicBezTo>
                      <a:pt x="160" y="1024"/>
                      <a:pt x="90" y="886"/>
                      <a:pt x="0" y="762"/>
                    </a:cubicBezTo>
                    <a:lnTo>
                      <a:pt x="104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 9">
                <a:extLst>
                  <a:ext uri="{FF2B5EF4-FFF2-40B4-BE49-F238E27FC236}">
                    <a16:creationId xmlns:a16="http://schemas.microsoft.com/office/drawing/2014/main" id="{B29BCD9E-7BB6-41F8-820A-03B343556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4" y="1809"/>
                <a:ext cx="537" cy="336"/>
              </a:xfrm>
              <a:custGeom>
                <a:avLst/>
                <a:gdLst>
                  <a:gd name="T0" fmla="*/ 1234 w 1369"/>
                  <a:gd name="T1" fmla="*/ 0 h 853"/>
                  <a:gd name="T2" fmla="*/ 1369 w 1369"/>
                  <a:gd name="T3" fmla="*/ 853 h 853"/>
                  <a:gd name="T4" fmla="*/ 72 w 1369"/>
                  <a:gd name="T5" fmla="*/ 853 h 853"/>
                  <a:gd name="T6" fmla="*/ 0 w 1369"/>
                  <a:gd name="T7" fmla="*/ 401 h 853"/>
                  <a:gd name="T8" fmla="*/ 1234 w 1369"/>
                  <a:gd name="T9" fmla="*/ 0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9" h="853">
                    <a:moveTo>
                      <a:pt x="1234" y="0"/>
                    </a:moveTo>
                    <a:cubicBezTo>
                      <a:pt x="1323" y="275"/>
                      <a:pt x="1369" y="563"/>
                      <a:pt x="1369" y="853"/>
                    </a:cubicBezTo>
                    <a:lnTo>
                      <a:pt x="72" y="853"/>
                    </a:lnTo>
                    <a:cubicBezTo>
                      <a:pt x="72" y="699"/>
                      <a:pt x="48" y="547"/>
                      <a:pt x="0" y="401"/>
                    </a:cubicBezTo>
                    <a:lnTo>
                      <a:pt x="123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1" name="Freeform 10">
                <a:extLst>
                  <a:ext uri="{FF2B5EF4-FFF2-40B4-BE49-F238E27FC236}">
                    <a16:creationId xmlns:a16="http://schemas.microsoft.com/office/drawing/2014/main" id="{8900ABFB-C60E-48DE-BF6C-77CA97478B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4" y="2179"/>
                <a:ext cx="537" cy="335"/>
              </a:xfrm>
              <a:custGeom>
                <a:avLst/>
                <a:gdLst>
                  <a:gd name="T0" fmla="*/ 1369 w 1369"/>
                  <a:gd name="T1" fmla="*/ 0 h 853"/>
                  <a:gd name="T2" fmla="*/ 1234 w 1369"/>
                  <a:gd name="T3" fmla="*/ 853 h 853"/>
                  <a:gd name="T4" fmla="*/ 0 w 1369"/>
                  <a:gd name="T5" fmla="*/ 452 h 853"/>
                  <a:gd name="T6" fmla="*/ 72 w 1369"/>
                  <a:gd name="T7" fmla="*/ 0 h 853"/>
                  <a:gd name="T8" fmla="*/ 1369 w 1369"/>
                  <a:gd name="T9" fmla="*/ 0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9" h="853">
                    <a:moveTo>
                      <a:pt x="1369" y="0"/>
                    </a:moveTo>
                    <a:cubicBezTo>
                      <a:pt x="1369" y="290"/>
                      <a:pt x="1323" y="578"/>
                      <a:pt x="1234" y="853"/>
                    </a:cubicBezTo>
                    <a:lnTo>
                      <a:pt x="0" y="452"/>
                    </a:lnTo>
                    <a:cubicBezTo>
                      <a:pt x="48" y="306"/>
                      <a:pt x="72" y="154"/>
                      <a:pt x="72" y="0"/>
                    </a:cubicBezTo>
                    <a:lnTo>
                      <a:pt x="136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2" name="Freeform 11">
                <a:extLst>
                  <a:ext uri="{FF2B5EF4-FFF2-40B4-BE49-F238E27FC236}">
                    <a16:creationId xmlns:a16="http://schemas.microsoft.com/office/drawing/2014/main" id="{2A05E89E-2831-403C-8BBE-B2B5CBC625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" y="2389"/>
                <a:ext cx="566" cy="460"/>
              </a:xfrm>
              <a:custGeom>
                <a:avLst/>
                <a:gdLst>
                  <a:gd name="T0" fmla="*/ 1441 w 1441"/>
                  <a:gd name="T1" fmla="*/ 401 h 1170"/>
                  <a:gd name="T2" fmla="*/ 1049 w 1441"/>
                  <a:gd name="T3" fmla="*/ 1170 h 1170"/>
                  <a:gd name="T4" fmla="*/ 0 w 1441"/>
                  <a:gd name="T5" fmla="*/ 408 h 1170"/>
                  <a:gd name="T6" fmla="*/ 207 w 1441"/>
                  <a:gd name="T7" fmla="*/ 0 h 1170"/>
                  <a:gd name="T8" fmla="*/ 1441 w 1441"/>
                  <a:gd name="T9" fmla="*/ 401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1" h="1170">
                    <a:moveTo>
                      <a:pt x="1441" y="401"/>
                    </a:moveTo>
                    <a:cubicBezTo>
                      <a:pt x="1352" y="676"/>
                      <a:pt x="1219" y="936"/>
                      <a:pt x="1049" y="1170"/>
                    </a:cubicBezTo>
                    <a:lnTo>
                      <a:pt x="0" y="408"/>
                    </a:lnTo>
                    <a:cubicBezTo>
                      <a:pt x="90" y="284"/>
                      <a:pt x="160" y="146"/>
                      <a:pt x="207" y="0"/>
                    </a:cubicBezTo>
                    <a:lnTo>
                      <a:pt x="1441" y="401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3" name="Freeform 12">
                <a:extLst>
                  <a:ext uri="{FF2B5EF4-FFF2-40B4-BE49-F238E27FC236}">
                    <a16:creationId xmlns:a16="http://schemas.microsoft.com/office/drawing/2014/main" id="{17DA08B7-0B82-4F74-8509-8EC36C36F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4" y="2577"/>
                <a:ext cx="540" cy="540"/>
              </a:xfrm>
              <a:custGeom>
                <a:avLst/>
                <a:gdLst>
                  <a:gd name="T0" fmla="*/ 1373 w 1373"/>
                  <a:gd name="T1" fmla="*/ 762 h 1373"/>
                  <a:gd name="T2" fmla="*/ 763 w 1373"/>
                  <a:gd name="T3" fmla="*/ 1373 h 1373"/>
                  <a:gd name="T4" fmla="*/ 0 w 1373"/>
                  <a:gd name="T5" fmla="*/ 323 h 1373"/>
                  <a:gd name="T6" fmla="*/ 324 w 1373"/>
                  <a:gd name="T7" fmla="*/ 0 h 1373"/>
                  <a:gd name="T8" fmla="*/ 1373 w 1373"/>
                  <a:gd name="T9" fmla="*/ 762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3" h="1373">
                    <a:moveTo>
                      <a:pt x="1373" y="762"/>
                    </a:moveTo>
                    <a:cubicBezTo>
                      <a:pt x="1203" y="997"/>
                      <a:pt x="997" y="1203"/>
                      <a:pt x="763" y="1373"/>
                    </a:cubicBezTo>
                    <a:lnTo>
                      <a:pt x="0" y="323"/>
                    </a:lnTo>
                    <a:cubicBezTo>
                      <a:pt x="125" y="233"/>
                      <a:pt x="234" y="124"/>
                      <a:pt x="324" y="0"/>
                    </a:cubicBezTo>
                    <a:lnTo>
                      <a:pt x="1373" y="762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Freeform 13">
                <a:extLst>
                  <a:ext uri="{FF2B5EF4-FFF2-40B4-BE49-F238E27FC236}">
                    <a16:creationId xmlns:a16="http://schemas.microsoft.com/office/drawing/2014/main" id="{4A6073F6-7EC2-4B86-ACAB-683903503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7" y="2724"/>
                <a:ext cx="460" cy="568"/>
              </a:xfrm>
              <a:custGeom>
                <a:avLst/>
                <a:gdLst>
                  <a:gd name="T0" fmla="*/ 1170 w 1170"/>
                  <a:gd name="T1" fmla="*/ 1050 h 1442"/>
                  <a:gd name="T2" fmla="*/ 401 w 1170"/>
                  <a:gd name="T3" fmla="*/ 1442 h 1442"/>
                  <a:gd name="T4" fmla="*/ 0 w 1170"/>
                  <a:gd name="T5" fmla="*/ 208 h 1442"/>
                  <a:gd name="T6" fmla="*/ 407 w 1170"/>
                  <a:gd name="T7" fmla="*/ 0 h 1442"/>
                  <a:gd name="T8" fmla="*/ 1170 w 1170"/>
                  <a:gd name="T9" fmla="*/ 1050 h 1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0" h="1442">
                    <a:moveTo>
                      <a:pt x="1170" y="1050"/>
                    </a:moveTo>
                    <a:cubicBezTo>
                      <a:pt x="936" y="1220"/>
                      <a:pt x="676" y="1352"/>
                      <a:pt x="401" y="1442"/>
                    </a:cubicBezTo>
                    <a:lnTo>
                      <a:pt x="0" y="208"/>
                    </a:lnTo>
                    <a:cubicBezTo>
                      <a:pt x="146" y="160"/>
                      <a:pt x="283" y="90"/>
                      <a:pt x="407" y="0"/>
                    </a:cubicBezTo>
                    <a:lnTo>
                      <a:pt x="1170" y="105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5" name="Freeform 14">
                <a:extLst>
                  <a:ext uri="{FF2B5EF4-FFF2-40B4-BE49-F238E27FC236}">
                    <a16:creationId xmlns:a16="http://schemas.microsoft.com/office/drawing/2014/main" id="{A7036D31-E616-4599-8839-51568C630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" y="2817"/>
                <a:ext cx="335" cy="538"/>
              </a:xfrm>
              <a:custGeom>
                <a:avLst/>
                <a:gdLst>
                  <a:gd name="T0" fmla="*/ 852 w 852"/>
                  <a:gd name="T1" fmla="*/ 1233 h 1368"/>
                  <a:gd name="T2" fmla="*/ 0 w 852"/>
                  <a:gd name="T3" fmla="*/ 1368 h 1368"/>
                  <a:gd name="T4" fmla="*/ 0 w 852"/>
                  <a:gd name="T5" fmla="*/ 71 h 1368"/>
                  <a:gd name="T6" fmla="*/ 452 w 852"/>
                  <a:gd name="T7" fmla="*/ 0 h 1368"/>
                  <a:gd name="T8" fmla="*/ 852 w 852"/>
                  <a:gd name="T9" fmla="*/ 1233 h 1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2" h="1368">
                    <a:moveTo>
                      <a:pt x="852" y="1233"/>
                    </a:moveTo>
                    <a:cubicBezTo>
                      <a:pt x="577" y="1323"/>
                      <a:pt x="289" y="1368"/>
                      <a:pt x="0" y="1368"/>
                    </a:cubicBezTo>
                    <a:lnTo>
                      <a:pt x="0" y="71"/>
                    </a:lnTo>
                    <a:cubicBezTo>
                      <a:pt x="153" y="71"/>
                      <a:pt x="306" y="47"/>
                      <a:pt x="452" y="0"/>
                    </a:cubicBezTo>
                    <a:lnTo>
                      <a:pt x="852" y="1233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5">
                <a:extLst>
                  <a:ext uri="{FF2B5EF4-FFF2-40B4-BE49-F238E27FC236}">
                    <a16:creationId xmlns:a16="http://schemas.microsoft.com/office/drawing/2014/main" id="{2A8470B4-9D56-46BB-86DD-8E9105D25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2817"/>
                <a:ext cx="335" cy="538"/>
              </a:xfrm>
              <a:custGeom>
                <a:avLst/>
                <a:gdLst>
                  <a:gd name="T0" fmla="*/ 852 w 852"/>
                  <a:gd name="T1" fmla="*/ 1368 h 1368"/>
                  <a:gd name="T2" fmla="*/ 0 w 852"/>
                  <a:gd name="T3" fmla="*/ 1233 h 1368"/>
                  <a:gd name="T4" fmla="*/ 400 w 852"/>
                  <a:gd name="T5" fmla="*/ 0 h 1368"/>
                  <a:gd name="T6" fmla="*/ 852 w 852"/>
                  <a:gd name="T7" fmla="*/ 71 h 1368"/>
                  <a:gd name="T8" fmla="*/ 852 w 852"/>
                  <a:gd name="T9" fmla="*/ 1368 h 1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2" h="1368">
                    <a:moveTo>
                      <a:pt x="852" y="1368"/>
                    </a:moveTo>
                    <a:cubicBezTo>
                      <a:pt x="563" y="1368"/>
                      <a:pt x="275" y="1323"/>
                      <a:pt x="0" y="1233"/>
                    </a:cubicBezTo>
                    <a:lnTo>
                      <a:pt x="400" y="0"/>
                    </a:lnTo>
                    <a:cubicBezTo>
                      <a:pt x="546" y="47"/>
                      <a:pt x="699" y="71"/>
                      <a:pt x="852" y="71"/>
                    </a:cubicBezTo>
                    <a:lnTo>
                      <a:pt x="852" y="1368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6">
                <a:extLst>
                  <a:ext uri="{FF2B5EF4-FFF2-40B4-BE49-F238E27FC236}">
                    <a16:creationId xmlns:a16="http://schemas.microsoft.com/office/drawing/2014/main" id="{10A5239B-8842-46E1-B131-1B53452489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" y="2724"/>
                <a:ext cx="459" cy="568"/>
              </a:xfrm>
              <a:custGeom>
                <a:avLst/>
                <a:gdLst>
                  <a:gd name="T0" fmla="*/ 769 w 1170"/>
                  <a:gd name="T1" fmla="*/ 1442 h 1442"/>
                  <a:gd name="T2" fmla="*/ 0 w 1170"/>
                  <a:gd name="T3" fmla="*/ 1050 h 1442"/>
                  <a:gd name="T4" fmla="*/ 762 w 1170"/>
                  <a:gd name="T5" fmla="*/ 0 h 1442"/>
                  <a:gd name="T6" fmla="*/ 1170 w 1170"/>
                  <a:gd name="T7" fmla="*/ 208 h 1442"/>
                  <a:gd name="T8" fmla="*/ 769 w 1170"/>
                  <a:gd name="T9" fmla="*/ 1442 h 1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0" h="1442">
                    <a:moveTo>
                      <a:pt x="769" y="1442"/>
                    </a:moveTo>
                    <a:cubicBezTo>
                      <a:pt x="494" y="1352"/>
                      <a:pt x="234" y="1220"/>
                      <a:pt x="0" y="1050"/>
                    </a:cubicBezTo>
                    <a:lnTo>
                      <a:pt x="762" y="0"/>
                    </a:lnTo>
                    <a:cubicBezTo>
                      <a:pt x="887" y="90"/>
                      <a:pt x="1024" y="161"/>
                      <a:pt x="1170" y="208"/>
                    </a:cubicBezTo>
                    <a:lnTo>
                      <a:pt x="769" y="1442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7">
                <a:extLst>
                  <a:ext uri="{FF2B5EF4-FFF2-40B4-BE49-F238E27FC236}">
                    <a16:creationId xmlns:a16="http://schemas.microsoft.com/office/drawing/2014/main" id="{27124D81-1E51-49B8-BE96-7ABC68368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2577"/>
                <a:ext cx="539" cy="540"/>
              </a:xfrm>
              <a:custGeom>
                <a:avLst/>
                <a:gdLst>
                  <a:gd name="T0" fmla="*/ 610 w 1373"/>
                  <a:gd name="T1" fmla="*/ 1373 h 1373"/>
                  <a:gd name="T2" fmla="*/ 0 w 1373"/>
                  <a:gd name="T3" fmla="*/ 762 h 1373"/>
                  <a:gd name="T4" fmla="*/ 1049 w 1373"/>
                  <a:gd name="T5" fmla="*/ 0 h 1373"/>
                  <a:gd name="T6" fmla="*/ 1373 w 1373"/>
                  <a:gd name="T7" fmla="*/ 323 h 1373"/>
                  <a:gd name="T8" fmla="*/ 610 w 1373"/>
                  <a:gd name="T9" fmla="*/ 1373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3" h="1373">
                    <a:moveTo>
                      <a:pt x="610" y="1373"/>
                    </a:moveTo>
                    <a:cubicBezTo>
                      <a:pt x="376" y="1203"/>
                      <a:pt x="170" y="997"/>
                      <a:pt x="0" y="762"/>
                    </a:cubicBezTo>
                    <a:lnTo>
                      <a:pt x="1049" y="0"/>
                    </a:lnTo>
                    <a:cubicBezTo>
                      <a:pt x="1139" y="124"/>
                      <a:pt x="1248" y="233"/>
                      <a:pt x="1373" y="323"/>
                    </a:cubicBezTo>
                    <a:lnTo>
                      <a:pt x="610" y="1373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8">
                <a:extLst>
                  <a:ext uri="{FF2B5EF4-FFF2-40B4-BE49-F238E27FC236}">
                    <a16:creationId xmlns:a16="http://schemas.microsoft.com/office/drawing/2014/main" id="{8E1E8000-F562-4DB4-9224-EEC1E1190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2389"/>
                <a:ext cx="566" cy="460"/>
              </a:xfrm>
              <a:custGeom>
                <a:avLst/>
                <a:gdLst>
                  <a:gd name="T0" fmla="*/ 392 w 1441"/>
                  <a:gd name="T1" fmla="*/ 1170 h 1170"/>
                  <a:gd name="T2" fmla="*/ 0 w 1441"/>
                  <a:gd name="T3" fmla="*/ 401 h 1170"/>
                  <a:gd name="T4" fmla="*/ 1234 w 1441"/>
                  <a:gd name="T5" fmla="*/ 0 h 1170"/>
                  <a:gd name="T6" fmla="*/ 1441 w 1441"/>
                  <a:gd name="T7" fmla="*/ 408 h 1170"/>
                  <a:gd name="T8" fmla="*/ 392 w 1441"/>
                  <a:gd name="T9" fmla="*/ 1170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1" h="1170">
                    <a:moveTo>
                      <a:pt x="392" y="1170"/>
                    </a:moveTo>
                    <a:cubicBezTo>
                      <a:pt x="222" y="936"/>
                      <a:pt x="89" y="676"/>
                      <a:pt x="0" y="401"/>
                    </a:cubicBezTo>
                    <a:lnTo>
                      <a:pt x="1234" y="0"/>
                    </a:lnTo>
                    <a:cubicBezTo>
                      <a:pt x="1281" y="146"/>
                      <a:pt x="1351" y="284"/>
                      <a:pt x="1441" y="408"/>
                    </a:cubicBezTo>
                    <a:lnTo>
                      <a:pt x="392" y="117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9">
                <a:extLst>
                  <a:ext uri="{FF2B5EF4-FFF2-40B4-BE49-F238E27FC236}">
                    <a16:creationId xmlns:a16="http://schemas.microsoft.com/office/drawing/2014/main" id="{B75BB50C-F380-4A44-9493-CF7E7DB20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" y="2179"/>
                <a:ext cx="538" cy="335"/>
              </a:xfrm>
              <a:custGeom>
                <a:avLst/>
                <a:gdLst>
                  <a:gd name="T0" fmla="*/ 135 w 1369"/>
                  <a:gd name="T1" fmla="*/ 853 h 853"/>
                  <a:gd name="T2" fmla="*/ 0 w 1369"/>
                  <a:gd name="T3" fmla="*/ 0 h 853"/>
                  <a:gd name="T4" fmla="*/ 1297 w 1369"/>
                  <a:gd name="T5" fmla="*/ 0 h 853"/>
                  <a:gd name="T6" fmla="*/ 1369 w 1369"/>
                  <a:gd name="T7" fmla="*/ 452 h 853"/>
                  <a:gd name="T8" fmla="*/ 135 w 1369"/>
                  <a:gd name="T9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9" h="853">
                    <a:moveTo>
                      <a:pt x="135" y="853"/>
                    </a:moveTo>
                    <a:cubicBezTo>
                      <a:pt x="46" y="578"/>
                      <a:pt x="0" y="290"/>
                      <a:pt x="0" y="0"/>
                    </a:cubicBezTo>
                    <a:lnTo>
                      <a:pt x="1297" y="0"/>
                    </a:lnTo>
                    <a:cubicBezTo>
                      <a:pt x="1297" y="154"/>
                      <a:pt x="1321" y="306"/>
                      <a:pt x="1369" y="452"/>
                    </a:cubicBezTo>
                    <a:lnTo>
                      <a:pt x="135" y="853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20">
                <a:extLst>
                  <a:ext uri="{FF2B5EF4-FFF2-40B4-BE49-F238E27FC236}">
                    <a16:creationId xmlns:a16="http://schemas.microsoft.com/office/drawing/2014/main" id="{BF114702-F04E-4729-AA80-D6C7C2ECB3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" y="1809"/>
                <a:ext cx="538" cy="336"/>
              </a:xfrm>
              <a:custGeom>
                <a:avLst/>
                <a:gdLst>
                  <a:gd name="T0" fmla="*/ 0 w 1369"/>
                  <a:gd name="T1" fmla="*/ 853 h 853"/>
                  <a:gd name="T2" fmla="*/ 135 w 1369"/>
                  <a:gd name="T3" fmla="*/ 0 h 853"/>
                  <a:gd name="T4" fmla="*/ 1369 w 1369"/>
                  <a:gd name="T5" fmla="*/ 401 h 853"/>
                  <a:gd name="T6" fmla="*/ 1297 w 1369"/>
                  <a:gd name="T7" fmla="*/ 853 h 853"/>
                  <a:gd name="T8" fmla="*/ 0 w 1369"/>
                  <a:gd name="T9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69" h="853">
                    <a:moveTo>
                      <a:pt x="0" y="853"/>
                    </a:moveTo>
                    <a:cubicBezTo>
                      <a:pt x="0" y="563"/>
                      <a:pt x="46" y="275"/>
                      <a:pt x="135" y="0"/>
                    </a:cubicBezTo>
                    <a:lnTo>
                      <a:pt x="1369" y="401"/>
                    </a:lnTo>
                    <a:cubicBezTo>
                      <a:pt x="1321" y="547"/>
                      <a:pt x="1297" y="699"/>
                      <a:pt x="1297" y="853"/>
                    </a:cubicBezTo>
                    <a:lnTo>
                      <a:pt x="0" y="853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21">
                <a:extLst>
                  <a:ext uri="{FF2B5EF4-FFF2-40B4-BE49-F238E27FC236}">
                    <a16:creationId xmlns:a16="http://schemas.microsoft.com/office/drawing/2014/main" id="{EAC922EA-C5C0-47F2-A287-4C50DACA1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" y="1474"/>
                <a:ext cx="566" cy="460"/>
              </a:xfrm>
              <a:custGeom>
                <a:avLst/>
                <a:gdLst>
                  <a:gd name="T0" fmla="*/ 0 w 1441"/>
                  <a:gd name="T1" fmla="*/ 769 h 1170"/>
                  <a:gd name="T2" fmla="*/ 392 w 1441"/>
                  <a:gd name="T3" fmla="*/ 0 h 1170"/>
                  <a:gd name="T4" fmla="*/ 1441 w 1441"/>
                  <a:gd name="T5" fmla="*/ 762 h 1170"/>
                  <a:gd name="T6" fmla="*/ 1234 w 1441"/>
                  <a:gd name="T7" fmla="*/ 1170 h 1170"/>
                  <a:gd name="T8" fmla="*/ 0 w 1441"/>
                  <a:gd name="T9" fmla="*/ 769 h 1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1" h="1170">
                    <a:moveTo>
                      <a:pt x="0" y="769"/>
                    </a:moveTo>
                    <a:cubicBezTo>
                      <a:pt x="89" y="493"/>
                      <a:pt x="222" y="234"/>
                      <a:pt x="392" y="0"/>
                    </a:cubicBezTo>
                    <a:lnTo>
                      <a:pt x="1441" y="762"/>
                    </a:lnTo>
                    <a:cubicBezTo>
                      <a:pt x="1351" y="886"/>
                      <a:pt x="1281" y="1024"/>
                      <a:pt x="1234" y="1170"/>
                    </a:cubicBezTo>
                    <a:lnTo>
                      <a:pt x="0" y="76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22">
                <a:extLst>
                  <a:ext uri="{FF2B5EF4-FFF2-40B4-BE49-F238E27FC236}">
                    <a16:creationId xmlns:a16="http://schemas.microsoft.com/office/drawing/2014/main" id="{E4FD561B-D79B-4CE3-A8EA-F529BB2DF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7" y="1206"/>
                <a:ext cx="539" cy="540"/>
              </a:xfrm>
              <a:custGeom>
                <a:avLst/>
                <a:gdLst>
                  <a:gd name="T0" fmla="*/ 0 w 1373"/>
                  <a:gd name="T1" fmla="*/ 611 h 1373"/>
                  <a:gd name="T2" fmla="*/ 610 w 1373"/>
                  <a:gd name="T3" fmla="*/ 0 h 1373"/>
                  <a:gd name="T4" fmla="*/ 1373 w 1373"/>
                  <a:gd name="T5" fmla="*/ 1050 h 1373"/>
                  <a:gd name="T6" fmla="*/ 1049 w 1373"/>
                  <a:gd name="T7" fmla="*/ 1373 h 1373"/>
                  <a:gd name="T8" fmla="*/ 0 w 1373"/>
                  <a:gd name="T9" fmla="*/ 611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3" h="1373">
                    <a:moveTo>
                      <a:pt x="0" y="611"/>
                    </a:moveTo>
                    <a:cubicBezTo>
                      <a:pt x="170" y="376"/>
                      <a:pt x="376" y="170"/>
                      <a:pt x="610" y="0"/>
                    </a:cubicBezTo>
                    <a:lnTo>
                      <a:pt x="1373" y="1050"/>
                    </a:lnTo>
                    <a:cubicBezTo>
                      <a:pt x="1248" y="1140"/>
                      <a:pt x="1139" y="1249"/>
                      <a:pt x="1049" y="1373"/>
                    </a:cubicBezTo>
                    <a:lnTo>
                      <a:pt x="0" y="61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23">
                <a:extLst>
                  <a:ext uri="{FF2B5EF4-FFF2-40B4-BE49-F238E27FC236}">
                    <a16:creationId xmlns:a16="http://schemas.microsoft.com/office/drawing/2014/main" id="{773D6906-CAD5-4779-B055-577D2330C1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4" y="1031"/>
                <a:ext cx="459" cy="568"/>
              </a:xfrm>
              <a:custGeom>
                <a:avLst/>
                <a:gdLst>
                  <a:gd name="T0" fmla="*/ 0 w 1170"/>
                  <a:gd name="T1" fmla="*/ 392 h 1442"/>
                  <a:gd name="T2" fmla="*/ 769 w 1170"/>
                  <a:gd name="T3" fmla="*/ 0 h 1442"/>
                  <a:gd name="T4" fmla="*/ 1170 w 1170"/>
                  <a:gd name="T5" fmla="*/ 1234 h 1442"/>
                  <a:gd name="T6" fmla="*/ 762 w 1170"/>
                  <a:gd name="T7" fmla="*/ 1442 h 1442"/>
                  <a:gd name="T8" fmla="*/ 0 w 1170"/>
                  <a:gd name="T9" fmla="*/ 392 h 1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0" h="1442">
                    <a:moveTo>
                      <a:pt x="0" y="392"/>
                    </a:moveTo>
                    <a:cubicBezTo>
                      <a:pt x="234" y="222"/>
                      <a:pt x="494" y="90"/>
                      <a:pt x="769" y="0"/>
                    </a:cubicBezTo>
                    <a:lnTo>
                      <a:pt x="1170" y="1234"/>
                    </a:lnTo>
                    <a:cubicBezTo>
                      <a:pt x="1024" y="1281"/>
                      <a:pt x="887" y="1352"/>
                      <a:pt x="762" y="1442"/>
                    </a:cubicBezTo>
                    <a:lnTo>
                      <a:pt x="0" y="39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24">
                <a:extLst>
                  <a:ext uri="{FF2B5EF4-FFF2-40B4-BE49-F238E27FC236}">
                    <a16:creationId xmlns:a16="http://schemas.microsoft.com/office/drawing/2014/main" id="{DFF5EE2A-DD16-42F9-A895-200DD5328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8" y="968"/>
                <a:ext cx="335" cy="539"/>
              </a:xfrm>
              <a:custGeom>
                <a:avLst/>
                <a:gdLst>
                  <a:gd name="T0" fmla="*/ 0 w 853"/>
                  <a:gd name="T1" fmla="*/ 135 h 1368"/>
                  <a:gd name="T2" fmla="*/ 853 w 853"/>
                  <a:gd name="T3" fmla="*/ 0 h 1368"/>
                  <a:gd name="T4" fmla="*/ 853 w 853"/>
                  <a:gd name="T5" fmla="*/ 1297 h 1368"/>
                  <a:gd name="T6" fmla="*/ 401 w 853"/>
                  <a:gd name="T7" fmla="*/ 1368 h 1368"/>
                  <a:gd name="T8" fmla="*/ 0 w 853"/>
                  <a:gd name="T9" fmla="*/ 135 h 1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3" h="1368">
                    <a:moveTo>
                      <a:pt x="0" y="135"/>
                    </a:moveTo>
                    <a:cubicBezTo>
                      <a:pt x="276" y="45"/>
                      <a:pt x="564" y="0"/>
                      <a:pt x="853" y="0"/>
                    </a:cubicBezTo>
                    <a:lnTo>
                      <a:pt x="853" y="1297"/>
                    </a:lnTo>
                    <a:cubicBezTo>
                      <a:pt x="700" y="1297"/>
                      <a:pt x="547" y="1321"/>
                      <a:pt x="401" y="1368"/>
                    </a:cubicBezTo>
                    <a:lnTo>
                      <a:pt x="0" y="13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E1C3CC3-9716-4082-8DFC-536CFD8B5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7238" y="1982660"/>
              <a:ext cx="2897527" cy="2897447"/>
            </a:xfrm>
            <a:custGeom>
              <a:avLst/>
              <a:gdLst>
                <a:gd name="connsiteX0" fmla="*/ 1757886 w 2897527"/>
                <a:gd name="connsiteY0" fmla="*/ 2489329 h 2897447"/>
                <a:gd name="connsiteX1" fmla="*/ 1870356 w 2897527"/>
                <a:gd name="connsiteY1" fmla="*/ 2836089 h 2897447"/>
                <a:gd name="connsiteX2" fmla="*/ 1741006 w 2897527"/>
                <a:gd name="connsiteY2" fmla="*/ 2869349 h 2897447"/>
                <a:gd name="connsiteX3" fmla="*/ 1597026 w 2897527"/>
                <a:gd name="connsiteY3" fmla="*/ 2891323 h 2897447"/>
                <a:gd name="connsiteX4" fmla="*/ 1475750 w 2897527"/>
                <a:gd name="connsiteY4" fmla="*/ 2897447 h 2897447"/>
                <a:gd name="connsiteX5" fmla="*/ 1475750 w 2897527"/>
                <a:gd name="connsiteY5" fmla="*/ 2533656 h 2897447"/>
                <a:gd name="connsiteX6" fmla="*/ 1757886 w 2897527"/>
                <a:gd name="connsiteY6" fmla="*/ 2489329 h 2897447"/>
                <a:gd name="connsiteX7" fmla="*/ 1139640 w 2897527"/>
                <a:gd name="connsiteY7" fmla="*/ 2489329 h 2897447"/>
                <a:gd name="connsiteX8" fmla="*/ 1421776 w 2897527"/>
                <a:gd name="connsiteY8" fmla="*/ 2533656 h 2897447"/>
                <a:gd name="connsiteX9" fmla="*/ 1421776 w 2897527"/>
                <a:gd name="connsiteY9" fmla="*/ 2897447 h 2897447"/>
                <a:gd name="connsiteX10" fmla="*/ 1300500 w 2897527"/>
                <a:gd name="connsiteY10" fmla="*/ 2891323 h 2897447"/>
                <a:gd name="connsiteX11" fmla="*/ 1156520 w 2897527"/>
                <a:gd name="connsiteY11" fmla="*/ 2869349 h 2897447"/>
                <a:gd name="connsiteX12" fmla="*/ 1027171 w 2897527"/>
                <a:gd name="connsiteY12" fmla="*/ 2836089 h 2897447"/>
                <a:gd name="connsiteX13" fmla="*/ 2063152 w 2897527"/>
                <a:gd name="connsiteY13" fmla="*/ 2341691 h 2897447"/>
                <a:gd name="connsiteX14" fmla="*/ 2277733 w 2897527"/>
                <a:gd name="connsiteY14" fmla="*/ 2637538 h 2897447"/>
                <a:gd name="connsiteX15" fmla="*/ 2259520 w 2897527"/>
                <a:gd name="connsiteY15" fmla="*/ 2651157 h 2897447"/>
                <a:gd name="connsiteX16" fmla="*/ 2013202 w 2897527"/>
                <a:gd name="connsiteY16" fmla="*/ 2784854 h 2897447"/>
                <a:gd name="connsiteX17" fmla="*/ 1921559 w 2897527"/>
                <a:gd name="connsiteY17" fmla="*/ 2818396 h 2897447"/>
                <a:gd name="connsiteX18" fmla="*/ 1809125 w 2897527"/>
                <a:gd name="connsiteY18" fmla="*/ 2471756 h 2897447"/>
                <a:gd name="connsiteX19" fmla="*/ 2063152 w 2897527"/>
                <a:gd name="connsiteY19" fmla="*/ 2341691 h 2897447"/>
                <a:gd name="connsiteX20" fmla="*/ 834303 w 2897527"/>
                <a:gd name="connsiteY20" fmla="*/ 2341691 h 2897447"/>
                <a:gd name="connsiteX21" fmla="*/ 1088401 w 2897527"/>
                <a:gd name="connsiteY21" fmla="*/ 2471756 h 2897447"/>
                <a:gd name="connsiteX22" fmla="*/ 976186 w 2897527"/>
                <a:gd name="connsiteY22" fmla="*/ 2818476 h 2897447"/>
                <a:gd name="connsiteX23" fmla="*/ 884325 w 2897527"/>
                <a:gd name="connsiteY23" fmla="*/ 2784854 h 2897447"/>
                <a:gd name="connsiteX24" fmla="*/ 638007 w 2897527"/>
                <a:gd name="connsiteY24" fmla="*/ 2651157 h 2897447"/>
                <a:gd name="connsiteX25" fmla="*/ 620233 w 2897527"/>
                <a:gd name="connsiteY25" fmla="*/ 2637866 h 2897447"/>
                <a:gd name="connsiteX26" fmla="*/ 2308282 w 2897527"/>
                <a:gd name="connsiteY26" fmla="*/ 2108329 h 2897447"/>
                <a:gd name="connsiteX27" fmla="*/ 2603736 w 2897527"/>
                <a:gd name="connsiteY27" fmla="*/ 2322949 h 2897447"/>
                <a:gd name="connsiteX28" fmla="*/ 2567720 w 2897527"/>
                <a:gd name="connsiteY28" fmla="*/ 2371112 h 2897447"/>
                <a:gd name="connsiteX29" fmla="*/ 2371152 w 2897527"/>
                <a:gd name="connsiteY29" fmla="*/ 2567680 h 2897447"/>
                <a:gd name="connsiteX30" fmla="*/ 2320669 w 2897527"/>
                <a:gd name="connsiteY30" fmla="*/ 2605431 h 2897447"/>
                <a:gd name="connsiteX31" fmla="*/ 2105988 w 2897527"/>
                <a:gd name="connsiteY31" fmla="*/ 2309998 h 2897447"/>
                <a:gd name="connsiteX32" fmla="*/ 2308282 w 2897527"/>
                <a:gd name="connsiteY32" fmla="*/ 2108329 h 2897447"/>
                <a:gd name="connsiteX33" fmla="*/ 589619 w 2897527"/>
                <a:gd name="connsiteY33" fmla="*/ 2108329 h 2897447"/>
                <a:gd name="connsiteX34" fmla="*/ 791538 w 2897527"/>
                <a:gd name="connsiteY34" fmla="*/ 2309998 h 2897447"/>
                <a:gd name="connsiteX35" fmla="*/ 577115 w 2897527"/>
                <a:gd name="connsiteY35" fmla="*/ 2605623 h 2897447"/>
                <a:gd name="connsiteX36" fmla="*/ 526374 w 2897527"/>
                <a:gd name="connsiteY36" fmla="*/ 2567680 h 2897447"/>
                <a:gd name="connsiteX37" fmla="*/ 329807 w 2897527"/>
                <a:gd name="connsiteY37" fmla="*/ 2371112 h 2897447"/>
                <a:gd name="connsiteX38" fmla="*/ 294115 w 2897527"/>
                <a:gd name="connsiteY38" fmla="*/ 2323383 h 2897447"/>
                <a:gd name="connsiteX39" fmla="*/ 2470012 w 2897527"/>
                <a:gd name="connsiteY39" fmla="*/ 1809879 h 2897447"/>
                <a:gd name="connsiteX40" fmla="*/ 2817882 w 2897527"/>
                <a:gd name="connsiteY40" fmla="*/ 1923032 h 2897447"/>
                <a:gd name="connsiteX41" fmla="*/ 2784894 w 2897527"/>
                <a:gd name="connsiteY41" fmla="*/ 2013162 h 2897447"/>
                <a:gd name="connsiteX42" fmla="*/ 2651197 w 2897527"/>
                <a:gd name="connsiteY42" fmla="*/ 2259480 h 2897447"/>
                <a:gd name="connsiteX43" fmla="*/ 2636354 w 2897527"/>
                <a:gd name="connsiteY43" fmla="*/ 2279330 h 2897447"/>
                <a:gd name="connsiteX44" fmla="*/ 2340938 w 2897527"/>
                <a:gd name="connsiteY44" fmla="*/ 2064530 h 2897447"/>
                <a:gd name="connsiteX45" fmla="*/ 2470012 w 2897527"/>
                <a:gd name="connsiteY45" fmla="*/ 1809879 h 2897447"/>
                <a:gd name="connsiteX46" fmla="*/ 429101 w 2897527"/>
                <a:gd name="connsiteY46" fmla="*/ 1809879 h 2897447"/>
                <a:gd name="connsiteX47" fmla="*/ 558175 w 2897527"/>
                <a:gd name="connsiteY47" fmla="*/ 2064530 h 2897447"/>
                <a:gd name="connsiteX48" fmla="*/ 261731 w 2897527"/>
                <a:gd name="connsiteY48" fmla="*/ 2280077 h 2897447"/>
                <a:gd name="connsiteX49" fmla="*/ 246329 w 2897527"/>
                <a:gd name="connsiteY49" fmla="*/ 2259480 h 2897447"/>
                <a:gd name="connsiteX50" fmla="*/ 112632 w 2897527"/>
                <a:gd name="connsiteY50" fmla="*/ 2013162 h 2897447"/>
                <a:gd name="connsiteX51" fmla="*/ 79813 w 2897527"/>
                <a:gd name="connsiteY51" fmla="*/ 1923493 h 2897447"/>
                <a:gd name="connsiteX52" fmla="*/ 2531823 w 2897527"/>
                <a:gd name="connsiteY52" fmla="*/ 1476504 h 2897447"/>
                <a:gd name="connsiteX53" fmla="*/ 2897446 w 2897527"/>
                <a:gd name="connsiteY53" fmla="*/ 1476504 h 2897447"/>
                <a:gd name="connsiteX54" fmla="*/ 2891363 w 2897527"/>
                <a:gd name="connsiteY54" fmla="*/ 1596986 h 2897447"/>
                <a:gd name="connsiteX55" fmla="*/ 2869389 w 2897527"/>
                <a:gd name="connsiteY55" fmla="*/ 1740966 h 2897447"/>
                <a:gd name="connsiteX56" fmla="*/ 2835753 w 2897527"/>
                <a:gd name="connsiteY56" fmla="*/ 1871780 h 2897447"/>
                <a:gd name="connsiteX57" fmla="*/ 2486988 w 2897527"/>
                <a:gd name="connsiteY57" fmla="*/ 1758309 h 2897447"/>
                <a:gd name="connsiteX58" fmla="*/ 2531823 w 2897527"/>
                <a:gd name="connsiteY58" fmla="*/ 1476504 h 2897447"/>
                <a:gd name="connsiteX59" fmla="*/ 80 w 2897527"/>
                <a:gd name="connsiteY59" fmla="*/ 1476504 h 2897447"/>
                <a:gd name="connsiteX60" fmla="*/ 367206 w 2897527"/>
                <a:gd name="connsiteY60" fmla="*/ 1476504 h 2897447"/>
                <a:gd name="connsiteX61" fmla="*/ 412125 w 2897527"/>
                <a:gd name="connsiteY61" fmla="*/ 1758309 h 2897447"/>
                <a:gd name="connsiteX62" fmla="*/ 61846 w 2897527"/>
                <a:gd name="connsiteY62" fmla="*/ 1872062 h 2897447"/>
                <a:gd name="connsiteX63" fmla="*/ 28138 w 2897527"/>
                <a:gd name="connsiteY63" fmla="*/ 1740966 h 2897447"/>
                <a:gd name="connsiteX64" fmla="*/ 6164 w 2897527"/>
                <a:gd name="connsiteY64" fmla="*/ 1596986 h 2897447"/>
                <a:gd name="connsiteX65" fmla="*/ 2835849 w 2897527"/>
                <a:gd name="connsiteY65" fmla="*/ 1026042 h 2897447"/>
                <a:gd name="connsiteX66" fmla="*/ 2869389 w 2897527"/>
                <a:gd name="connsiteY66" fmla="*/ 1156480 h 2897447"/>
                <a:gd name="connsiteX67" fmla="*/ 2891363 w 2897527"/>
                <a:gd name="connsiteY67" fmla="*/ 1300460 h 2897447"/>
                <a:gd name="connsiteX68" fmla="*/ 2897527 w 2897527"/>
                <a:gd name="connsiteY68" fmla="*/ 1422529 h 2897447"/>
                <a:gd name="connsiteX69" fmla="*/ 2531823 w 2897527"/>
                <a:gd name="connsiteY69" fmla="*/ 1422529 h 2897447"/>
                <a:gd name="connsiteX70" fmla="*/ 2486988 w 2897527"/>
                <a:gd name="connsiteY70" fmla="*/ 1139883 h 2897447"/>
                <a:gd name="connsiteX71" fmla="*/ 61750 w 2897527"/>
                <a:gd name="connsiteY71" fmla="*/ 1025760 h 2897447"/>
                <a:gd name="connsiteX72" fmla="*/ 412125 w 2897527"/>
                <a:gd name="connsiteY72" fmla="*/ 1139883 h 2897447"/>
                <a:gd name="connsiteX73" fmla="*/ 367206 w 2897527"/>
                <a:gd name="connsiteY73" fmla="*/ 1422529 h 2897447"/>
                <a:gd name="connsiteX74" fmla="*/ 0 w 2897527"/>
                <a:gd name="connsiteY74" fmla="*/ 1422529 h 2897447"/>
                <a:gd name="connsiteX75" fmla="*/ 6164 w 2897527"/>
                <a:gd name="connsiteY75" fmla="*/ 1300460 h 2897447"/>
                <a:gd name="connsiteX76" fmla="*/ 28138 w 2897527"/>
                <a:gd name="connsiteY76" fmla="*/ 1156480 h 2897447"/>
                <a:gd name="connsiteX77" fmla="*/ 2636353 w 2897527"/>
                <a:gd name="connsiteY77" fmla="*/ 618116 h 2897447"/>
                <a:gd name="connsiteX78" fmla="*/ 2651197 w 2897527"/>
                <a:gd name="connsiteY78" fmla="*/ 637966 h 2897447"/>
                <a:gd name="connsiteX79" fmla="*/ 2784894 w 2897527"/>
                <a:gd name="connsiteY79" fmla="*/ 884284 h 2897447"/>
                <a:gd name="connsiteX80" fmla="*/ 2817882 w 2897527"/>
                <a:gd name="connsiteY80" fmla="*/ 974413 h 2897447"/>
                <a:gd name="connsiteX81" fmla="*/ 2470012 w 2897527"/>
                <a:gd name="connsiteY81" fmla="*/ 1087566 h 2897447"/>
                <a:gd name="connsiteX82" fmla="*/ 2340938 w 2897527"/>
                <a:gd name="connsiteY82" fmla="*/ 832915 h 2897447"/>
                <a:gd name="connsiteX83" fmla="*/ 261732 w 2897527"/>
                <a:gd name="connsiteY83" fmla="*/ 617369 h 2897447"/>
                <a:gd name="connsiteX84" fmla="*/ 558175 w 2897527"/>
                <a:gd name="connsiteY84" fmla="*/ 832915 h 2897447"/>
                <a:gd name="connsiteX85" fmla="*/ 429101 w 2897527"/>
                <a:gd name="connsiteY85" fmla="*/ 1087566 h 2897447"/>
                <a:gd name="connsiteX86" fmla="*/ 79813 w 2897527"/>
                <a:gd name="connsiteY86" fmla="*/ 973952 h 2897447"/>
                <a:gd name="connsiteX87" fmla="*/ 112632 w 2897527"/>
                <a:gd name="connsiteY87" fmla="*/ 884284 h 2897447"/>
                <a:gd name="connsiteX88" fmla="*/ 246329 w 2897527"/>
                <a:gd name="connsiteY88" fmla="*/ 637966 h 2897447"/>
                <a:gd name="connsiteX89" fmla="*/ 2320669 w 2897527"/>
                <a:gd name="connsiteY89" fmla="*/ 292015 h 2897447"/>
                <a:gd name="connsiteX90" fmla="*/ 2371152 w 2897527"/>
                <a:gd name="connsiteY90" fmla="*/ 329766 h 2897447"/>
                <a:gd name="connsiteX91" fmla="*/ 2567720 w 2897527"/>
                <a:gd name="connsiteY91" fmla="*/ 526334 h 2897447"/>
                <a:gd name="connsiteX92" fmla="*/ 2603736 w 2897527"/>
                <a:gd name="connsiteY92" fmla="*/ 574497 h 2897447"/>
                <a:gd name="connsiteX93" fmla="*/ 2308282 w 2897527"/>
                <a:gd name="connsiteY93" fmla="*/ 789116 h 2897447"/>
                <a:gd name="connsiteX94" fmla="*/ 2105988 w 2897527"/>
                <a:gd name="connsiteY94" fmla="*/ 587447 h 2897447"/>
                <a:gd name="connsiteX95" fmla="*/ 577116 w 2897527"/>
                <a:gd name="connsiteY95" fmla="*/ 291823 h 2897447"/>
                <a:gd name="connsiteX96" fmla="*/ 791538 w 2897527"/>
                <a:gd name="connsiteY96" fmla="*/ 587447 h 2897447"/>
                <a:gd name="connsiteX97" fmla="*/ 589619 w 2897527"/>
                <a:gd name="connsiteY97" fmla="*/ 789116 h 2897447"/>
                <a:gd name="connsiteX98" fmla="*/ 294116 w 2897527"/>
                <a:gd name="connsiteY98" fmla="*/ 574063 h 2897447"/>
                <a:gd name="connsiteX99" fmla="*/ 329807 w 2897527"/>
                <a:gd name="connsiteY99" fmla="*/ 526334 h 2897447"/>
                <a:gd name="connsiteX100" fmla="*/ 526374 w 2897527"/>
                <a:gd name="connsiteY100" fmla="*/ 329766 h 2897447"/>
                <a:gd name="connsiteX101" fmla="*/ 1921559 w 2897527"/>
                <a:gd name="connsiteY101" fmla="*/ 79050 h 2897447"/>
                <a:gd name="connsiteX102" fmla="*/ 2013202 w 2897527"/>
                <a:gd name="connsiteY102" fmla="*/ 112592 h 2897447"/>
                <a:gd name="connsiteX103" fmla="*/ 2259520 w 2897527"/>
                <a:gd name="connsiteY103" fmla="*/ 246289 h 2897447"/>
                <a:gd name="connsiteX104" fmla="*/ 2277733 w 2897527"/>
                <a:gd name="connsiteY104" fmla="*/ 259908 h 2897447"/>
                <a:gd name="connsiteX105" fmla="*/ 2063152 w 2897527"/>
                <a:gd name="connsiteY105" fmla="*/ 555754 h 2897447"/>
                <a:gd name="connsiteX106" fmla="*/ 1809125 w 2897527"/>
                <a:gd name="connsiteY106" fmla="*/ 425689 h 2897447"/>
                <a:gd name="connsiteX107" fmla="*/ 976186 w 2897527"/>
                <a:gd name="connsiteY107" fmla="*/ 78970 h 2897447"/>
                <a:gd name="connsiteX108" fmla="*/ 1088401 w 2897527"/>
                <a:gd name="connsiteY108" fmla="*/ 425689 h 2897447"/>
                <a:gd name="connsiteX109" fmla="*/ 834303 w 2897527"/>
                <a:gd name="connsiteY109" fmla="*/ 555754 h 2897447"/>
                <a:gd name="connsiteX110" fmla="*/ 620233 w 2897527"/>
                <a:gd name="connsiteY110" fmla="*/ 259580 h 2897447"/>
                <a:gd name="connsiteX111" fmla="*/ 638007 w 2897527"/>
                <a:gd name="connsiteY111" fmla="*/ 246289 h 2897447"/>
                <a:gd name="connsiteX112" fmla="*/ 884325 w 2897527"/>
                <a:gd name="connsiteY112" fmla="*/ 112592 h 2897447"/>
                <a:gd name="connsiteX113" fmla="*/ 1475750 w 2897527"/>
                <a:gd name="connsiteY113" fmla="*/ 0 h 2897447"/>
                <a:gd name="connsiteX114" fmla="*/ 1597026 w 2897527"/>
                <a:gd name="connsiteY114" fmla="*/ 6124 h 2897447"/>
                <a:gd name="connsiteX115" fmla="*/ 1741006 w 2897527"/>
                <a:gd name="connsiteY115" fmla="*/ 28098 h 2897447"/>
                <a:gd name="connsiteX116" fmla="*/ 1870637 w 2897527"/>
                <a:gd name="connsiteY116" fmla="*/ 61429 h 2897447"/>
                <a:gd name="connsiteX117" fmla="*/ 1757886 w 2897527"/>
                <a:gd name="connsiteY117" fmla="*/ 409704 h 2897447"/>
                <a:gd name="connsiteX118" fmla="*/ 1475750 w 2897527"/>
                <a:gd name="connsiteY118" fmla="*/ 365295 h 2897447"/>
                <a:gd name="connsiteX119" fmla="*/ 1421776 w 2897527"/>
                <a:gd name="connsiteY119" fmla="*/ 0 h 2897447"/>
                <a:gd name="connsiteX120" fmla="*/ 1421776 w 2897527"/>
                <a:gd name="connsiteY120" fmla="*/ 365295 h 2897447"/>
                <a:gd name="connsiteX121" fmla="*/ 1139971 w 2897527"/>
                <a:gd name="connsiteY121" fmla="*/ 409704 h 2897447"/>
                <a:gd name="connsiteX122" fmla="*/ 1027057 w 2897527"/>
                <a:gd name="connsiteY122" fmla="*/ 61386 h 2897447"/>
                <a:gd name="connsiteX123" fmla="*/ 1156520 w 2897527"/>
                <a:gd name="connsiteY123" fmla="*/ 28098 h 2897447"/>
                <a:gd name="connsiteX124" fmla="*/ 1300500 w 2897527"/>
                <a:gd name="connsiteY124" fmla="*/ 6124 h 2897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897527" h="2897447">
                  <a:moveTo>
                    <a:pt x="1757886" y="2489329"/>
                  </a:moveTo>
                  <a:lnTo>
                    <a:pt x="1870356" y="2836089"/>
                  </a:lnTo>
                  <a:lnTo>
                    <a:pt x="1741006" y="2869349"/>
                  </a:lnTo>
                  <a:cubicBezTo>
                    <a:pt x="1693808" y="2879007"/>
                    <a:pt x="1645774" y="2886372"/>
                    <a:pt x="1597026" y="2891323"/>
                  </a:cubicBezTo>
                  <a:lnTo>
                    <a:pt x="1475750" y="2897447"/>
                  </a:lnTo>
                  <a:lnTo>
                    <a:pt x="1475750" y="2533656"/>
                  </a:lnTo>
                  <a:cubicBezTo>
                    <a:pt x="1571252" y="2533656"/>
                    <a:pt x="1666754" y="2518672"/>
                    <a:pt x="1757886" y="2489329"/>
                  </a:cubicBezTo>
                  <a:close/>
                  <a:moveTo>
                    <a:pt x="1139640" y="2489329"/>
                  </a:moveTo>
                  <a:cubicBezTo>
                    <a:pt x="1230773" y="2518672"/>
                    <a:pt x="1326274" y="2533656"/>
                    <a:pt x="1421776" y="2533656"/>
                  </a:cubicBezTo>
                  <a:lnTo>
                    <a:pt x="1421776" y="2897447"/>
                  </a:lnTo>
                  <a:lnTo>
                    <a:pt x="1300500" y="2891323"/>
                  </a:lnTo>
                  <a:cubicBezTo>
                    <a:pt x="1251753" y="2886372"/>
                    <a:pt x="1203719" y="2879007"/>
                    <a:pt x="1156520" y="2869349"/>
                  </a:cubicBezTo>
                  <a:lnTo>
                    <a:pt x="1027171" y="2836089"/>
                  </a:lnTo>
                  <a:close/>
                  <a:moveTo>
                    <a:pt x="2063152" y="2341691"/>
                  </a:moveTo>
                  <a:lnTo>
                    <a:pt x="2277733" y="2637538"/>
                  </a:lnTo>
                  <a:lnTo>
                    <a:pt x="2259520" y="2651157"/>
                  </a:lnTo>
                  <a:cubicBezTo>
                    <a:pt x="2182375" y="2703275"/>
                    <a:pt x="2099945" y="2748165"/>
                    <a:pt x="2013202" y="2784854"/>
                  </a:cubicBezTo>
                  <a:lnTo>
                    <a:pt x="1921559" y="2818396"/>
                  </a:lnTo>
                  <a:lnTo>
                    <a:pt x="1809125" y="2471756"/>
                  </a:lnTo>
                  <a:cubicBezTo>
                    <a:pt x="1900250" y="2441741"/>
                    <a:pt x="1985758" y="2397969"/>
                    <a:pt x="2063152" y="2341691"/>
                  </a:cubicBezTo>
                  <a:close/>
                  <a:moveTo>
                    <a:pt x="834303" y="2341691"/>
                  </a:moveTo>
                  <a:cubicBezTo>
                    <a:pt x="912152" y="2397969"/>
                    <a:pt x="997474" y="2442366"/>
                    <a:pt x="1088401" y="2471756"/>
                  </a:cubicBezTo>
                  <a:lnTo>
                    <a:pt x="976186" y="2818476"/>
                  </a:lnTo>
                  <a:lnTo>
                    <a:pt x="884325" y="2784854"/>
                  </a:lnTo>
                  <a:cubicBezTo>
                    <a:pt x="797582" y="2748165"/>
                    <a:pt x="715152" y="2703275"/>
                    <a:pt x="638007" y="2651157"/>
                  </a:cubicBezTo>
                  <a:lnTo>
                    <a:pt x="620233" y="2637866"/>
                  </a:lnTo>
                  <a:close/>
                  <a:moveTo>
                    <a:pt x="2308282" y="2108329"/>
                  </a:moveTo>
                  <a:lnTo>
                    <a:pt x="2603736" y="2322949"/>
                  </a:lnTo>
                  <a:lnTo>
                    <a:pt x="2567720" y="2371112"/>
                  </a:lnTo>
                  <a:cubicBezTo>
                    <a:pt x="2508616" y="2442730"/>
                    <a:pt x="2442770" y="2508576"/>
                    <a:pt x="2371152" y="2567680"/>
                  </a:cubicBezTo>
                  <a:lnTo>
                    <a:pt x="2320669" y="2605431"/>
                  </a:lnTo>
                  <a:lnTo>
                    <a:pt x="2105988" y="2309998"/>
                  </a:lnTo>
                  <a:cubicBezTo>
                    <a:pt x="2184034" y="2253806"/>
                    <a:pt x="2252089" y="2185750"/>
                    <a:pt x="2308282" y="2108329"/>
                  </a:cubicBezTo>
                  <a:close/>
                  <a:moveTo>
                    <a:pt x="589619" y="2108329"/>
                  </a:moveTo>
                  <a:cubicBezTo>
                    <a:pt x="645707" y="2185750"/>
                    <a:pt x="713637" y="2253806"/>
                    <a:pt x="791538" y="2309998"/>
                  </a:cubicBezTo>
                  <a:lnTo>
                    <a:pt x="577115" y="2605623"/>
                  </a:lnTo>
                  <a:lnTo>
                    <a:pt x="526374" y="2567680"/>
                  </a:lnTo>
                  <a:cubicBezTo>
                    <a:pt x="454757" y="2508576"/>
                    <a:pt x="388910" y="2442730"/>
                    <a:pt x="329807" y="2371112"/>
                  </a:cubicBezTo>
                  <a:lnTo>
                    <a:pt x="294115" y="2323383"/>
                  </a:lnTo>
                  <a:close/>
                  <a:moveTo>
                    <a:pt x="2470012" y="1809879"/>
                  </a:moveTo>
                  <a:lnTo>
                    <a:pt x="2817882" y="1923032"/>
                  </a:lnTo>
                  <a:lnTo>
                    <a:pt x="2784894" y="2013162"/>
                  </a:lnTo>
                  <a:cubicBezTo>
                    <a:pt x="2748205" y="2099905"/>
                    <a:pt x="2703315" y="2182335"/>
                    <a:pt x="2651197" y="2259480"/>
                  </a:cubicBezTo>
                  <a:lnTo>
                    <a:pt x="2636354" y="2279330"/>
                  </a:lnTo>
                  <a:lnTo>
                    <a:pt x="2340938" y="2064530"/>
                  </a:lnTo>
                  <a:cubicBezTo>
                    <a:pt x="2397057" y="1987136"/>
                    <a:pt x="2440705" y="1901004"/>
                    <a:pt x="2470012" y="1809879"/>
                  </a:cubicBezTo>
                  <a:close/>
                  <a:moveTo>
                    <a:pt x="429101" y="1809879"/>
                  </a:moveTo>
                  <a:cubicBezTo>
                    <a:pt x="458408" y="1901004"/>
                    <a:pt x="502056" y="1987136"/>
                    <a:pt x="558175" y="2064530"/>
                  </a:cubicBezTo>
                  <a:lnTo>
                    <a:pt x="261731" y="2280077"/>
                  </a:lnTo>
                  <a:lnTo>
                    <a:pt x="246329" y="2259480"/>
                  </a:lnTo>
                  <a:cubicBezTo>
                    <a:pt x="194211" y="2182335"/>
                    <a:pt x="149321" y="2099905"/>
                    <a:pt x="112632" y="2013162"/>
                  </a:cubicBezTo>
                  <a:lnTo>
                    <a:pt x="79813" y="1923493"/>
                  </a:lnTo>
                  <a:close/>
                  <a:moveTo>
                    <a:pt x="2531823" y="1476504"/>
                  </a:moveTo>
                  <a:lnTo>
                    <a:pt x="2897446" y="1476504"/>
                  </a:lnTo>
                  <a:lnTo>
                    <a:pt x="2891363" y="1596986"/>
                  </a:lnTo>
                  <a:cubicBezTo>
                    <a:pt x="2886412" y="1645734"/>
                    <a:pt x="2879047" y="1693767"/>
                    <a:pt x="2869389" y="1740966"/>
                  </a:cubicBezTo>
                  <a:lnTo>
                    <a:pt x="2835753" y="1871780"/>
                  </a:lnTo>
                  <a:lnTo>
                    <a:pt x="2486988" y="1758309"/>
                  </a:lnTo>
                  <a:cubicBezTo>
                    <a:pt x="2516878" y="1667283"/>
                    <a:pt x="2531823" y="1572517"/>
                    <a:pt x="2531823" y="1476504"/>
                  </a:cubicBezTo>
                  <a:close/>
                  <a:moveTo>
                    <a:pt x="80" y="1476504"/>
                  </a:moveTo>
                  <a:lnTo>
                    <a:pt x="367206" y="1476504"/>
                  </a:lnTo>
                  <a:cubicBezTo>
                    <a:pt x="367206" y="1572517"/>
                    <a:pt x="382179" y="1667283"/>
                    <a:pt x="412125" y="1758309"/>
                  </a:cubicBezTo>
                  <a:lnTo>
                    <a:pt x="61846" y="1872062"/>
                  </a:lnTo>
                  <a:lnTo>
                    <a:pt x="28138" y="1740966"/>
                  </a:lnTo>
                  <a:cubicBezTo>
                    <a:pt x="18480" y="1693767"/>
                    <a:pt x="11115" y="1645734"/>
                    <a:pt x="6164" y="1596986"/>
                  </a:cubicBezTo>
                  <a:close/>
                  <a:moveTo>
                    <a:pt x="2835849" y="1026042"/>
                  </a:moveTo>
                  <a:lnTo>
                    <a:pt x="2869389" y="1156480"/>
                  </a:lnTo>
                  <a:cubicBezTo>
                    <a:pt x="2879047" y="1203679"/>
                    <a:pt x="2886412" y="1251713"/>
                    <a:pt x="2891363" y="1300460"/>
                  </a:cubicBezTo>
                  <a:lnTo>
                    <a:pt x="2897527" y="1422529"/>
                  </a:lnTo>
                  <a:lnTo>
                    <a:pt x="2531823" y="1422529"/>
                  </a:lnTo>
                  <a:cubicBezTo>
                    <a:pt x="2531823" y="1326229"/>
                    <a:pt x="2516878" y="1231180"/>
                    <a:pt x="2486988" y="1139883"/>
                  </a:cubicBezTo>
                  <a:close/>
                  <a:moveTo>
                    <a:pt x="61750" y="1025760"/>
                  </a:moveTo>
                  <a:lnTo>
                    <a:pt x="412125" y="1139883"/>
                  </a:lnTo>
                  <a:cubicBezTo>
                    <a:pt x="382179" y="1231180"/>
                    <a:pt x="367206" y="1326229"/>
                    <a:pt x="367206" y="1422529"/>
                  </a:cubicBezTo>
                  <a:lnTo>
                    <a:pt x="0" y="1422529"/>
                  </a:lnTo>
                  <a:lnTo>
                    <a:pt x="6164" y="1300460"/>
                  </a:lnTo>
                  <a:cubicBezTo>
                    <a:pt x="11115" y="1251713"/>
                    <a:pt x="18480" y="1203679"/>
                    <a:pt x="28138" y="1156480"/>
                  </a:cubicBezTo>
                  <a:close/>
                  <a:moveTo>
                    <a:pt x="2636353" y="618116"/>
                  </a:moveTo>
                  <a:lnTo>
                    <a:pt x="2651197" y="637966"/>
                  </a:lnTo>
                  <a:cubicBezTo>
                    <a:pt x="2703315" y="715112"/>
                    <a:pt x="2748205" y="797541"/>
                    <a:pt x="2784894" y="884284"/>
                  </a:cubicBezTo>
                  <a:lnTo>
                    <a:pt x="2817882" y="974413"/>
                  </a:lnTo>
                  <a:lnTo>
                    <a:pt x="2470012" y="1087566"/>
                  </a:lnTo>
                  <a:cubicBezTo>
                    <a:pt x="2440705" y="996441"/>
                    <a:pt x="2397057" y="910309"/>
                    <a:pt x="2340938" y="832915"/>
                  </a:cubicBezTo>
                  <a:close/>
                  <a:moveTo>
                    <a:pt x="261732" y="617369"/>
                  </a:moveTo>
                  <a:lnTo>
                    <a:pt x="558175" y="832915"/>
                  </a:lnTo>
                  <a:cubicBezTo>
                    <a:pt x="502056" y="910309"/>
                    <a:pt x="458408" y="996441"/>
                    <a:pt x="429101" y="1087566"/>
                  </a:cubicBezTo>
                  <a:lnTo>
                    <a:pt x="79813" y="973952"/>
                  </a:lnTo>
                  <a:lnTo>
                    <a:pt x="112632" y="884284"/>
                  </a:lnTo>
                  <a:cubicBezTo>
                    <a:pt x="149321" y="797541"/>
                    <a:pt x="194211" y="715112"/>
                    <a:pt x="246329" y="637966"/>
                  </a:cubicBezTo>
                  <a:close/>
                  <a:moveTo>
                    <a:pt x="2320669" y="292015"/>
                  </a:moveTo>
                  <a:lnTo>
                    <a:pt x="2371152" y="329766"/>
                  </a:lnTo>
                  <a:cubicBezTo>
                    <a:pt x="2442770" y="388870"/>
                    <a:pt x="2508616" y="454717"/>
                    <a:pt x="2567720" y="526334"/>
                  </a:cubicBezTo>
                  <a:lnTo>
                    <a:pt x="2603736" y="574497"/>
                  </a:lnTo>
                  <a:lnTo>
                    <a:pt x="2308282" y="789116"/>
                  </a:lnTo>
                  <a:cubicBezTo>
                    <a:pt x="2252089" y="711695"/>
                    <a:pt x="2184034" y="643640"/>
                    <a:pt x="2105988" y="587447"/>
                  </a:cubicBezTo>
                  <a:close/>
                  <a:moveTo>
                    <a:pt x="577116" y="291823"/>
                  </a:moveTo>
                  <a:lnTo>
                    <a:pt x="791538" y="587447"/>
                  </a:lnTo>
                  <a:cubicBezTo>
                    <a:pt x="713637" y="643640"/>
                    <a:pt x="645707" y="711695"/>
                    <a:pt x="589619" y="789116"/>
                  </a:cubicBezTo>
                  <a:lnTo>
                    <a:pt x="294116" y="574063"/>
                  </a:lnTo>
                  <a:lnTo>
                    <a:pt x="329807" y="526334"/>
                  </a:lnTo>
                  <a:cubicBezTo>
                    <a:pt x="388910" y="454717"/>
                    <a:pt x="454757" y="388870"/>
                    <a:pt x="526374" y="329766"/>
                  </a:cubicBezTo>
                  <a:close/>
                  <a:moveTo>
                    <a:pt x="1921559" y="79050"/>
                  </a:moveTo>
                  <a:lnTo>
                    <a:pt x="2013202" y="112592"/>
                  </a:lnTo>
                  <a:cubicBezTo>
                    <a:pt x="2099945" y="149281"/>
                    <a:pt x="2182375" y="194171"/>
                    <a:pt x="2259520" y="246289"/>
                  </a:cubicBezTo>
                  <a:lnTo>
                    <a:pt x="2277733" y="259908"/>
                  </a:lnTo>
                  <a:lnTo>
                    <a:pt x="2063152" y="555754"/>
                  </a:lnTo>
                  <a:cubicBezTo>
                    <a:pt x="1985758" y="499476"/>
                    <a:pt x="1900250" y="455079"/>
                    <a:pt x="1809125" y="425689"/>
                  </a:cubicBezTo>
                  <a:close/>
                  <a:moveTo>
                    <a:pt x="976186" y="78970"/>
                  </a:moveTo>
                  <a:lnTo>
                    <a:pt x="1088401" y="425689"/>
                  </a:lnTo>
                  <a:cubicBezTo>
                    <a:pt x="997474" y="455079"/>
                    <a:pt x="912152" y="499476"/>
                    <a:pt x="834303" y="555754"/>
                  </a:cubicBezTo>
                  <a:lnTo>
                    <a:pt x="620233" y="259580"/>
                  </a:lnTo>
                  <a:lnTo>
                    <a:pt x="638007" y="246289"/>
                  </a:lnTo>
                  <a:cubicBezTo>
                    <a:pt x="715152" y="194171"/>
                    <a:pt x="797582" y="149281"/>
                    <a:pt x="884325" y="112592"/>
                  </a:cubicBezTo>
                  <a:close/>
                  <a:moveTo>
                    <a:pt x="1475750" y="0"/>
                  </a:moveTo>
                  <a:lnTo>
                    <a:pt x="1597026" y="6124"/>
                  </a:lnTo>
                  <a:cubicBezTo>
                    <a:pt x="1645774" y="11074"/>
                    <a:pt x="1693808" y="18439"/>
                    <a:pt x="1741006" y="28098"/>
                  </a:cubicBezTo>
                  <a:lnTo>
                    <a:pt x="1870637" y="61429"/>
                  </a:lnTo>
                  <a:lnTo>
                    <a:pt x="1757886" y="409704"/>
                  </a:lnTo>
                  <a:cubicBezTo>
                    <a:pt x="1666754" y="380306"/>
                    <a:pt x="1571252" y="365295"/>
                    <a:pt x="1475750" y="365295"/>
                  </a:cubicBezTo>
                  <a:close/>
                  <a:moveTo>
                    <a:pt x="1421776" y="0"/>
                  </a:moveTo>
                  <a:lnTo>
                    <a:pt x="1421776" y="365295"/>
                  </a:lnTo>
                  <a:cubicBezTo>
                    <a:pt x="1326386" y="365295"/>
                    <a:pt x="1230996" y="380306"/>
                    <a:pt x="1139971" y="409704"/>
                  </a:cubicBezTo>
                  <a:lnTo>
                    <a:pt x="1027057" y="61386"/>
                  </a:lnTo>
                  <a:lnTo>
                    <a:pt x="1156520" y="28098"/>
                  </a:lnTo>
                  <a:cubicBezTo>
                    <a:pt x="1203719" y="18439"/>
                    <a:pt x="1251753" y="11074"/>
                    <a:pt x="1300500" y="6124"/>
                  </a:cubicBezTo>
                  <a:close/>
                </a:path>
              </a:pathLst>
            </a:custGeom>
            <a:solidFill>
              <a:sysClr val="windowText" lastClr="000000">
                <a:alpha val="20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26" name="Picture 125">
            <a:extLst>
              <a:ext uri="{FF2B5EF4-FFF2-40B4-BE49-F238E27FC236}">
                <a16:creationId xmlns:a16="http://schemas.microsoft.com/office/drawing/2014/main" id="{7CE61DA4-96DB-4BED-BB84-C4FC44C4A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76" y="2111899"/>
            <a:ext cx="2804160" cy="2789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3B5781-3140-4D00-8347-C8F85AEE7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5294" y="3325961"/>
            <a:ext cx="728156" cy="37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29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62F6645-6716-4F90-8A45-1678AD2D051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17E4B8D8-135D-4D1F-8F44-BE3850958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120" y="1308127"/>
            <a:ext cx="5206201" cy="1043020"/>
          </a:xfrm>
        </p:spPr>
        <p:txBody>
          <a:bodyPr/>
          <a:lstStyle/>
          <a:p>
            <a:r>
              <a:rPr lang="en-US" dirty="0"/>
              <a:t>What does your SAP data do for you?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F52E0BD-840B-429C-A583-6B3CA29A4A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99667" y="2690516"/>
            <a:ext cx="5218192" cy="383728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accent5"/>
                </a:solidFill>
              </a:rPr>
              <a:t>Your Business Runs on SAP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sz="2133" dirty="0"/>
              <a:t>Processes Orders and Revenue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sz="2133" dirty="0"/>
              <a:t>Controls and Moves Inventory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sz="2133" dirty="0"/>
              <a:t>Pays Vendors and Employees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US" sz="2133" dirty="0"/>
              <a:t>Maintains Company Financials / GL</a:t>
            </a:r>
          </a:p>
          <a:p>
            <a:endParaRPr lang="en-US" dirty="0"/>
          </a:p>
        </p:txBody>
      </p:sp>
      <p:pic>
        <p:nvPicPr>
          <p:cNvPr id="7" name="Picture 6" descr="A picture containing air, man, jumping, riding&#10;&#10;Description automatically generated">
            <a:extLst>
              <a:ext uri="{FF2B5EF4-FFF2-40B4-BE49-F238E27FC236}">
                <a16:creationId xmlns:a16="http://schemas.microsoft.com/office/drawing/2014/main" id="{8E0FF1E2-105C-4732-BD32-0F2C821D2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" y="13"/>
            <a:ext cx="6079067" cy="685798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51BB9B-A541-48F3-A1B4-E56616669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615552"/>
            <a:ext cx="6079065" cy="4242437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5015021-9E4E-41C4-8D95-08F3A4807B78}"/>
              </a:ext>
            </a:extLst>
          </p:cNvPr>
          <p:cNvSpPr/>
          <p:nvPr/>
        </p:nvSpPr>
        <p:spPr>
          <a:xfrm>
            <a:off x="6599666" y="5055051"/>
            <a:ext cx="5202591" cy="919401"/>
          </a:xfrm>
          <a:prstGeom prst="roundRect">
            <a:avLst/>
          </a:prstGeom>
          <a:solidFill>
            <a:schemeClr val="accent5"/>
          </a:solidFill>
        </p:spPr>
        <p:txBody>
          <a:bodyPr wrap="square" lIns="60960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is the lifeblood </a:t>
            </a:r>
            <a:b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your business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528052C-F2BB-455F-BA47-07B44A538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9434" y="5216420"/>
            <a:ext cx="755969" cy="75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EC7C1D0-C592-483E-A8E3-37312EE9DA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6510F76-1E85-4E21-BC98-7D7FF34CC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439" y="218668"/>
            <a:ext cx="6012736" cy="656785"/>
          </a:xfrm>
        </p:spPr>
        <p:txBody>
          <a:bodyPr>
            <a:noAutofit/>
          </a:bodyPr>
          <a:lstStyle/>
          <a:p>
            <a:r>
              <a:rPr lang="en-US" sz="3200" dirty="0"/>
              <a:t>Your SAP data can </a:t>
            </a:r>
            <a:br>
              <a:rPr lang="en-US" sz="3200" dirty="0"/>
            </a:br>
            <a:r>
              <a:rPr lang="en-US" sz="3200" dirty="0"/>
              <a:t>do MORE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2A4D79-6CF1-4454-A8D5-5FC865160C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26439" y="1432327"/>
            <a:ext cx="5218192" cy="3837285"/>
          </a:xfrm>
        </p:spPr>
        <p:txBody>
          <a:bodyPr/>
          <a:lstStyle/>
          <a:p>
            <a:r>
              <a:rPr lang="en-US" sz="2400" dirty="0"/>
              <a:t>Integrate SAP Data into modern data lakes or enterprise/cloud data warehouses</a:t>
            </a:r>
          </a:p>
          <a:p>
            <a:r>
              <a:rPr lang="en-US" sz="2400" dirty="0"/>
              <a:t>Enable Machine Learning (ML) initiatives by combining data from SAP with data from other trusted sources</a:t>
            </a:r>
          </a:p>
          <a:p>
            <a:r>
              <a:rPr lang="en-US" sz="2400" dirty="0"/>
              <a:t>Derive valuable, actionable insights by analyzing data in real-time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0927AB-1396-4E78-ADF8-D8C91FA4C8CD}"/>
              </a:ext>
            </a:extLst>
          </p:cNvPr>
          <p:cNvSpPr/>
          <p:nvPr/>
        </p:nvSpPr>
        <p:spPr>
          <a:xfrm>
            <a:off x="6526439" y="4904872"/>
            <a:ext cx="5202591" cy="919401"/>
          </a:xfrm>
          <a:prstGeom prst="roundRect">
            <a:avLst/>
          </a:prstGeom>
          <a:solidFill>
            <a:schemeClr val="accent5"/>
          </a:solidFill>
        </p:spPr>
        <p:txBody>
          <a:bodyPr wrap="square" lIns="48768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Data has 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Story to Tell</a:t>
            </a: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3ACBAF34-EE5F-4300-A18F-F996A12232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99" y="602172"/>
            <a:ext cx="2716887" cy="2976417"/>
          </a:xfrm>
          <a:prstGeom prst="rect">
            <a:avLst/>
          </a:prstGeom>
        </p:spPr>
      </p:pic>
      <p:pic>
        <p:nvPicPr>
          <p:cNvPr id="27" name="Picture 26" descr="A close up of a logo&#10;&#10;Description automatically generated">
            <a:extLst>
              <a:ext uri="{FF2B5EF4-FFF2-40B4-BE49-F238E27FC236}">
                <a16:creationId xmlns:a16="http://schemas.microsoft.com/office/drawing/2014/main" id="{029DFC7F-7BD4-4E97-8D1D-22DFEEAA87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05711" y="-116724"/>
            <a:ext cx="2904476" cy="31819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167A6-E105-488B-8B79-0D9D9E0360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159" y="4982806"/>
            <a:ext cx="763531" cy="76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DCE57-8922-4DB7-AC0E-EC18BFA5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94" y="366186"/>
            <a:ext cx="11275767" cy="684281"/>
          </a:xfrm>
        </p:spPr>
        <p:txBody>
          <a:bodyPr/>
          <a:lstStyle/>
          <a:p>
            <a:r>
              <a:rPr lang="en-US" sz="3200" dirty="0">
                <a:solidFill>
                  <a:srgbClr val="FF5406"/>
                </a:solidFill>
                <a:latin typeface="Proxima Nova Extrabold"/>
              </a:rPr>
              <a:t>Use Cases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A9C33B-3294-4274-993B-C10AA69FB0B7}"/>
              </a:ext>
            </a:extLst>
          </p:cNvPr>
          <p:cNvSpPr txBox="1"/>
          <p:nvPr/>
        </p:nvSpPr>
        <p:spPr>
          <a:xfrm>
            <a:off x="2253972" y="1991470"/>
            <a:ext cx="2194560" cy="69775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l"/>
            <a:r>
              <a:rPr lang="en-US" sz="1867" b="1" dirty="0">
                <a:ea typeface="ＭＳ Ｐゴシック"/>
                <a:cs typeface="Arial"/>
              </a:rPr>
              <a:t>Sales</a:t>
            </a:r>
            <a:r>
              <a:rPr lang="en-US" sz="1867" dirty="0">
                <a:ea typeface="ＭＳ Ｐゴシック"/>
                <a:cs typeface="Arial"/>
              </a:rPr>
              <a:t> have </a:t>
            </a:r>
          </a:p>
          <a:p>
            <a:pPr algn="l"/>
            <a:r>
              <a:rPr lang="en-US" sz="1867" dirty="0">
                <a:ea typeface="ＭＳ Ｐゴシック"/>
                <a:cs typeface="Arial"/>
              </a:rPr>
              <a:t>shifted online</a:t>
            </a:r>
            <a:endParaRPr lang="en-US" sz="1400" baseline="30000" dirty="0">
              <a:ea typeface="ＭＳ Ｐゴシック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3CAB1A-C518-47E8-84A6-3E32FBDEF8CA}"/>
              </a:ext>
            </a:extLst>
          </p:cNvPr>
          <p:cNvSpPr txBox="1"/>
          <p:nvPr/>
        </p:nvSpPr>
        <p:spPr>
          <a:xfrm>
            <a:off x="2251017" y="3097601"/>
            <a:ext cx="219456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b="1" dirty="0">
                <a:cs typeface="Arial" panose="020B0604020202020204" pitchFamily="34" charset="0"/>
              </a:rPr>
              <a:t>Supply chains </a:t>
            </a:r>
            <a:r>
              <a:rPr lang="en-US" sz="1867" dirty="0">
                <a:cs typeface="Arial" panose="020B0604020202020204" pitchFamily="34" charset="0"/>
              </a:rPr>
              <a:t>are disrupted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EDAFB7-A657-49A3-BF39-63B00CEC4918}"/>
              </a:ext>
            </a:extLst>
          </p:cNvPr>
          <p:cNvSpPr txBox="1"/>
          <p:nvPr/>
        </p:nvSpPr>
        <p:spPr>
          <a:xfrm>
            <a:off x="2253972" y="4211663"/>
            <a:ext cx="219456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b="1" dirty="0">
                <a:cs typeface="Arial" panose="020B0604020202020204" pitchFamily="34" charset="0"/>
              </a:rPr>
              <a:t>Working capital </a:t>
            </a:r>
            <a:r>
              <a:rPr lang="en-US" sz="1867" dirty="0">
                <a:cs typeface="Arial" panose="020B0604020202020204" pitchFamily="34" charset="0"/>
              </a:rPr>
              <a:t>is scarce</a:t>
            </a:r>
            <a:endParaRPr lang="en-US" sz="1400" baseline="30000" dirty="0"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640DFE-E10C-4FDB-84BD-FDC20DBEF555}"/>
              </a:ext>
            </a:extLst>
          </p:cNvPr>
          <p:cNvSpPr txBox="1"/>
          <p:nvPr/>
        </p:nvSpPr>
        <p:spPr>
          <a:xfrm>
            <a:off x="2217239" y="5310865"/>
            <a:ext cx="219456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b="1" dirty="0">
                <a:cs typeface="Arial" panose="020B0604020202020204" pitchFamily="34" charset="0"/>
              </a:rPr>
              <a:t>Digitization </a:t>
            </a:r>
            <a:r>
              <a:rPr lang="en-US" sz="1867" dirty="0">
                <a:cs typeface="Arial" panose="020B0604020202020204" pitchFamily="34" charset="0"/>
              </a:rPr>
              <a:t>has accelerated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87AC802-ED2E-4F36-9E21-15BB8B8AC121}"/>
              </a:ext>
            </a:extLst>
          </p:cNvPr>
          <p:cNvSpPr/>
          <p:nvPr/>
        </p:nvSpPr>
        <p:spPr>
          <a:xfrm>
            <a:off x="1165914" y="2946985"/>
            <a:ext cx="974175" cy="974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34B7CB5-B460-43C0-860C-BC6E06342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292" y="3079281"/>
            <a:ext cx="714819" cy="714819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92342406-756A-4877-89CA-3D5578760FFB}"/>
              </a:ext>
            </a:extLst>
          </p:cNvPr>
          <p:cNvSpPr/>
          <p:nvPr/>
        </p:nvSpPr>
        <p:spPr>
          <a:xfrm>
            <a:off x="1165914" y="5161073"/>
            <a:ext cx="974175" cy="974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3A4D0D4-B790-4C7F-9CFD-89C521CBC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327" y="5284597"/>
            <a:ext cx="794703" cy="794703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EF39F55E-0A71-4354-A0F2-1FB582255CCB}"/>
              </a:ext>
            </a:extLst>
          </p:cNvPr>
          <p:cNvSpPr/>
          <p:nvPr/>
        </p:nvSpPr>
        <p:spPr>
          <a:xfrm>
            <a:off x="1165914" y="1848678"/>
            <a:ext cx="974175" cy="974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BDE7EB19-F144-47C6-AEB8-66AA26006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695" y="2037324"/>
            <a:ext cx="641768" cy="641768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5B325323-16EE-4CC2-9695-CD81B00CCC5F}"/>
              </a:ext>
            </a:extLst>
          </p:cNvPr>
          <p:cNvSpPr/>
          <p:nvPr/>
        </p:nvSpPr>
        <p:spPr>
          <a:xfrm>
            <a:off x="1165914" y="4054601"/>
            <a:ext cx="974175" cy="974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19C7267-756E-44C6-A8D2-07034085D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942" y="4207224"/>
            <a:ext cx="658469" cy="65846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977355A-AEB0-4957-8AA8-08C335BC27D5}"/>
              </a:ext>
            </a:extLst>
          </p:cNvPr>
          <p:cNvSpPr txBox="1"/>
          <p:nvPr/>
        </p:nvSpPr>
        <p:spPr>
          <a:xfrm>
            <a:off x="5135717" y="1991469"/>
            <a:ext cx="6217920" cy="697755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l"/>
            <a:r>
              <a:rPr lang="en-US" sz="1867" b="1" dirty="0">
                <a:ea typeface="ＭＳ Ｐゴシック"/>
                <a:cs typeface="Arial"/>
              </a:rPr>
              <a:t>Active intelligence </a:t>
            </a:r>
            <a:r>
              <a:rPr lang="en-US" sz="1867" dirty="0">
                <a:ea typeface="ＭＳ Ｐゴシック"/>
                <a:cs typeface="Arial"/>
              </a:rPr>
              <a:t>on sales order trends, order fulfillment and distribution, and customer satisfaction</a:t>
            </a:r>
            <a:endParaRPr lang="en-US" sz="1400" baseline="30000" dirty="0">
              <a:ea typeface="ＭＳ Ｐゴシック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10974C-0D01-4796-914D-971E1AFBBDBC}"/>
              </a:ext>
            </a:extLst>
          </p:cNvPr>
          <p:cNvSpPr txBox="1"/>
          <p:nvPr/>
        </p:nvSpPr>
        <p:spPr>
          <a:xfrm>
            <a:off x="5135719" y="3097601"/>
            <a:ext cx="621792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b="1" dirty="0">
                <a:cs typeface="Arial" panose="020B0604020202020204" pitchFamily="34" charset="0"/>
              </a:rPr>
              <a:t>Real-time</a:t>
            </a:r>
            <a:r>
              <a:rPr lang="en-US" sz="1867" dirty="0">
                <a:cs typeface="Arial" panose="020B0604020202020204" pitchFamily="34" charset="0"/>
              </a:rPr>
              <a:t> visibility into inventory, logistics, and risks across global supply chains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DF6E10-E29E-45AD-A441-D46366077CF1}"/>
              </a:ext>
            </a:extLst>
          </p:cNvPr>
          <p:cNvSpPr txBox="1"/>
          <p:nvPr/>
        </p:nvSpPr>
        <p:spPr>
          <a:xfrm>
            <a:off x="5135719" y="4211663"/>
            <a:ext cx="621792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b="1" dirty="0">
                <a:cs typeface="Arial" panose="020B0604020202020204" pitchFamily="34" charset="0"/>
              </a:rPr>
              <a:t>Increased speed and agility </a:t>
            </a:r>
            <a:r>
              <a:rPr lang="en-US" sz="1867" dirty="0">
                <a:cs typeface="Arial" panose="020B0604020202020204" pitchFamily="34" charset="0"/>
              </a:rPr>
              <a:t>to analyze critical financials and operational data to reduce time to insights</a:t>
            </a:r>
            <a:endParaRPr lang="en-US" sz="1400" baseline="30000" dirty="0"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D544E5-4515-4955-BFC2-052FB0334339}"/>
              </a:ext>
            </a:extLst>
          </p:cNvPr>
          <p:cNvSpPr txBox="1"/>
          <p:nvPr/>
        </p:nvSpPr>
        <p:spPr>
          <a:xfrm>
            <a:off x="5135719" y="5310865"/>
            <a:ext cx="621792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67" b="1" dirty="0">
                <a:cs typeface="Arial" panose="020B0604020202020204" pitchFamily="34" charset="0"/>
              </a:rPr>
              <a:t>Scalable, modern data architectures </a:t>
            </a:r>
            <a:r>
              <a:rPr lang="en-US" sz="1867" dirty="0">
                <a:cs typeface="Arial" panose="020B0604020202020204" pitchFamily="34" charset="0"/>
              </a:rPr>
              <a:t>that automate data integration and delivery to next-gen platforms</a:t>
            </a:r>
            <a:endParaRPr lang="en-US" sz="1867" strike="sngStrike" dirty="0">
              <a:cs typeface="Arial" panose="020B0604020202020204" pitchFamily="34" charset="0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E38A1F68-4AE1-4C97-AC53-EFE495ED4E33}"/>
              </a:ext>
            </a:extLst>
          </p:cNvPr>
          <p:cNvSpPr/>
          <p:nvPr/>
        </p:nvSpPr>
        <p:spPr>
          <a:xfrm>
            <a:off x="4411439" y="2157403"/>
            <a:ext cx="517440" cy="365760"/>
          </a:xfrm>
          <a:prstGeom prst="rightArrow">
            <a:avLst/>
          </a:prstGeom>
          <a:solidFill>
            <a:srgbClr val="DC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42B29DFF-AC97-44B4-8A45-D028994813F4}"/>
              </a:ext>
            </a:extLst>
          </p:cNvPr>
          <p:cNvSpPr/>
          <p:nvPr/>
        </p:nvSpPr>
        <p:spPr>
          <a:xfrm>
            <a:off x="4431785" y="3263533"/>
            <a:ext cx="517440" cy="365760"/>
          </a:xfrm>
          <a:prstGeom prst="rightArrow">
            <a:avLst/>
          </a:prstGeom>
          <a:solidFill>
            <a:srgbClr val="DC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3359724F-7EB0-4224-BF62-F022D2862DDB}"/>
              </a:ext>
            </a:extLst>
          </p:cNvPr>
          <p:cNvSpPr/>
          <p:nvPr/>
        </p:nvSpPr>
        <p:spPr>
          <a:xfrm>
            <a:off x="4437005" y="4377596"/>
            <a:ext cx="517440" cy="365760"/>
          </a:xfrm>
          <a:prstGeom prst="rightArrow">
            <a:avLst/>
          </a:prstGeom>
          <a:solidFill>
            <a:srgbClr val="DC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44" name="Arrow: Right 43">
            <a:extLst>
              <a:ext uri="{FF2B5EF4-FFF2-40B4-BE49-F238E27FC236}">
                <a16:creationId xmlns:a16="http://schemas.microsoft.com/office/drawing/2014/main" id="{A664650D-1BA0-4961-BA21-A9A417C7A343}"/>
              </a:ext>
            </a:extLst>
          </p:cNvPr>
          <p:cNvSpPr/>
          <p:nvPr/>
        </p:nvSpPr>
        <p:spPr>
          <a:xfrm>
            <a:off x="4457352" y="5476799"/>
            <a:ext cx="517440" cy="365760"/>
          </a:xfrm>
          <a:prstGeom prst="rightArrow">
            <a:avLst/>
          </a:prstGeom>
          <a:solidFill>
            <a:srgbClr val="DCD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3069A9-DCC8-4E3B-B40C-154BDBC61D7D}"/>
              </a:ext>
            </a:extLst>
          </p:cNvPr>
          <p:cNvSpPr txBox="1"/>
          <p:nvPr/>
        </p:nvSpPr>
        <p:spPr>
          <a:xfrm>
            <a:off x="2252344" y="1593798"/>
            <a:ext cx="24384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33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3EFA47-7C0D-4B80-B995-BBEB799C136B}"/>
              </a:ext>
            </a:extLst>
          </p:cNvPr>
          <p:cNvSpPr txBox="1"/>
          <p:nvPr/>
        </p:nvSpPr>
        <p:spPr>
          <a:xfrm>
            <a:off x="5135717" y="1594242"/>
            <a:ext cx="24384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33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NEEDS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4965230-528B-AF13-7D4C-2FB435EB87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72393" y="1050467"/>
            <a:ext cx="10808407" cy="324883"/>
          </a:xfrm>
        </p:spPr>
        <p:txBody>
          <a:bodyPr/>
          <a:lstStyle/>
          <a:p>
            <a:r>
              <a:rPr lang="en-US" dirty="0"/>
              <a:t>The Art of the Possible</a:t>
            </a:r>
          </a:p>
        </p:txBody>
      </p:sp>
    </p:spTree>
    <p:extLst>
      <p:ext uri="{BB962C8B-B14F-4D97-AF65-F5344CB8AC3E}">
        <p14:creationId xmlns:p14="http://schemas.microsoft.com/office/powerpoint/2010/main" val="6193361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10.xml><?xml version="1.0" encoding="utf-8"?>
<a:theme xmlns:a="http://schemas.openxmlformats.org/drawingml/2006/main" name="1_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11.xml><?xml version="1.0" encoding="utf-8"?>
<a:theme xmlns:a="http://schemas.openxmlformats.org/drawingml/2006/main" name="2_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1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6924</TotalTime>
  <Words>1538</Words>
  <Application>Microsoft Office PowerPoint</Application>
  <PresentationFormat>Widescreen</PresentationFormat>
  <Paragraphs>384</Paragraphs>
  <Slides>29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56" baseType="lpstr">
      <vt:lpstr>Arial</vt:lpstr>
      <vt:lpstr>Benton Sans</vt:lpstr>
      <vt:lpstr>Calibri</vt:lpstr>
      <vt:lpstr>Calibri Light</vt:lpstr>
      <vt:lpstr>Century Gothic</vt:lpstr>
      <vt:lpstr>Helvetica</vt:lpstr>
      <vt:lpstr>Open Sans</vt:lpstr>
      <vt:lpstr>Open Sans Light</vt:lpstr>
      <vt:lpstr>Proxima Nova</vt:lpstr>
      <vt:lpstr>Proxima Nova Extrabold</vt:lpstr>
      <vt:lpstr>Proxima Nova Light</vt:lpstr>
      <vt:lpstr>Segoe UI Semibold</vt:lpstr>
      <vt:lpstr>Wingdings</vt:lpstr>
      <vt:lpstr>Wingdings 2</vt:lpstr>
      <vt:lpstr>Quotable</vt:lpstr>
      <vt:lpstr>3_Custom Design</vt:lpstr>
      <vt:lpstr>6_Custom Design</vt:lpstr>
      <vt:lpstr>2_Custom Design</vt:lpstr>
      <vt:lpstr>1_Custom Design</vt:lpstr>
      <vt:lpstr>4_Custom Design</vt:lpstr>
      <vt:lpstr>8_Custom Design</vt:lpstr>
      <vt:lpstr>7_Custom Design</vt:lpstr>
      <vt:lpstr>5_Custom Design</vt:lpstr>
      <vt:lpstr>1_Quotable</vt:lpstr>
      <vt:lpstr>2_Quotable</vt:lpstr>
      <vt:lpstr>Custom Design</vt:lpstr>
      <vt:lpstr>think-cell Slide</vt:lpstr>
      <vt:lpstr>PowerPoint Presentation</vt:lpstr>
      <vt:lpstr>PowerPoint Presentation</vt:lpstr>
      <vt:lpstr>PowerPoint Presentation</vt:lpstr>
      <vt:lpstr>Where are SAP Customers Investing?</vt:lpstr>
      <vt:lpstr>Data Challenge</vt:lpstr>
      <vt:lpstr>SAP</vt:lpstr>
      <vt:lpstr>What does your SAP data do for you?</vt:lpstr>
      <vt:lpstr>Your SAP data can  do MORE</vt:lpstr>
      <vt:lpstr>Use Cases</vt:lpstr>
      <vt:lpstr>Turning SAP Application Data Into Valuable Insights</vt:lpstr>
      <vt:lpstr>Turning Raw Data into Actionable Insights</vt:lpstr>
      <vt:lpstr>SAP Data Challenges</vt:lpstr>
      <vt:lpstr>What Customers are Looking for…</vt:lpstr>
      <vt:lpstr>PowerPoint Presentation</vt:lpstr>
      <vt:lpstr>Qlik Data Integration Platform – Core Use Cases  </vt:lpstr>
      <vt:lpstr>Real-time SAP Data Replication</vt:lpstr>
      <vt:lpstr>Qlik and SAP </vt:lpstr>
      <vt:lpstr>Moving SAP Data with ODP</vt:lpstr>
      <vt:lpstr>Qlik and SAP </vt:lpstr>
      <vt:lpstr>Solution Accelerators</vt:lpstr>
      <vt:lpstr>SAP – Order 2 Cash</vt:lpstr>
      <vt:lpstr>Data Pipeline &amp; Analytics Architecture</vt:lpstr>
      <vt:lpstr>Data Pipeline &amp; Analytics Architecture</vt:lpstr>
      <vt:lpstr>Optimize Working Capital and DSO* * days sales outstanding = cycle time between order booking and customer payment; lower DSO = more cash, better liquidity</vt:lpstr>
      <vt:lpstr>Improve Financial Profitability and Resilience</vt:lpstr>
      <vt:lpstr>Decrease Inventory Inefficiencies and Costs</vt:lpstr>
      <vt:lpstr>The Vision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Brett</dc:creator>
  <cp:lastModifiedBy>Thomas Olivero</cp:lastModifiedBy>
  <cp:revision>233</cp:revision>
  <cp:lastPrinted>2022-10-24T20:42:01Z</cp:lastPrinted>
  <dcterms:created xsi:type="dcterms:W3CDTF">2019-06-20T17:26:24Z</dcterms:created>
  <dcterms:modified xsi:type="dcterms:W3CDTF">2022-11-01T22:07:05Z</dcterms:modified>
</cp:coreProperties>
</file>