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56B2D-8687-4C1A-9987-2AD2BAEEF38C}" v="5" dt="2024-03-08T18:37:40.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6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Hickman" userId="523c29d6-2bd4-4e59-ad9e-13a93685e647" providerId="ADAL" clId="{6ED56B2D-8687-4C1A-9987-2AD2BAEEF38C}"/>
    <pc:docChg chg="custSel addSld modSld">
      <pc:chgData name="Chris Hickman" userId="523c29d6-2bd4-4e59-ad9e-13a93685e647" providerId="ADAL" clId="{6ED56B2D-8687-4C1A-9987-2AD2BAEEF38C}" dt="2024-03-08T18:37:58.606" v="217" actId="1076"/>
      <pc:docMkLst>
        <pc:docMk/>
      </pc:docMkLst>
      <pc:sldChg chg="addSp modSp mod">
        <pc:chgData name="Chris Hickman" userId="523c29d6-2bd4-4e59-ad9e-13a93685e647" providerId="ADAL" clId="{6ED56B2D-8687-4C1A-9987-2AD2BAEEF38C}" dt="2024-03-08T18:37:58.606" v="217" actId="1076"/>
        <pc:sldMkLst>
          <pc:docMk/>
          <pc:sldMk cId="3553868669" sldId="256"/>
        </pc:sldMkLst>
        <pc:spChg chg="add mod">
          <ac:chgData name="Chris Hickman" userId="523c29d6-2bd4-4e59-ad9e-13a93685e647" providerId="ADAL" clId="{6ED56B2D-8687-4C1A-9987-2AD2BAEEF38C}" dt="2024-03-08T18:37:58.606" v="217" actId="1076"/>
          <ac:spMkLst>
            <pc:docMk/>
            <pc:sldMk cId="3553868669" sldId="256"/>
            <ac:spMk id="4" creationId="{872046F9-3618-C1F4-22FB-5C071BD9D287}"/>
          </ac:spMkLst>
        </pc:spChg>
        <pc:picChg chg="add mod">
          <ac:chgData name="Chris Hickman" userId="523c29d6-2bd4-4e59-ad9e-13a93685e647" providerId="ADAL" clId="{6ED56B2D-8687-4C1A-9987-2AD2BAEEF38C}" dt="2024-03-08T18:37:49.934" v="216" actId="1076"/>
          <ac:picMkLst>
            <pc:docMk/>
            <pc:sldMk cId="3553868669" sldId="256"/>
            <ac:picMk id="3" creationId="{C780BA6F-0A36-8B6E-B6CD-06FFABB06C24}"/>
          </ac:picMkLst>
        </pc:picChg>
        <pc:picChg chg="mod">
          <ac:chgData name="Chris Hickman" userId="523c29d6-2bd4-4e59-ad9e-13a93685e647" providerId="ADAL" clId="{6ED56B2D-8687-4C1A-9987-2AD2BAEEF38C}" dt="2024-03-08T18:37:29.651" v="213" actId="1035"/>
          <ac:picMkLst>
            <pc:docMk/>
            <pc:sldMk cId="3553868669" sldId="256"/>
            <ac:picMk id="7" creationId="{5E26CD44-98CB-8895-D5E0-FA28C9FB41D4}"/>
          </ac:picMkLst>
        </pc:picChg>
      </pc:sldChg>
      <pc:sldChg chg="addSp delSp modSp new mod">
        <pc:chgData name="Chris Hickman" userId="523c29d6-2bd4-4e59-ad9e-13a93685e647" providerId="ADAL" clId="{6ED56B2D-8687-4C1A-9987-2AD2BAEEF38C}" dt="2024-03-08T16:56:11.962" v="176" actId="1035"/>
        <pc:sldMkLst>
          <pc:docMk/>
          <pc:sldMk cId="72052394" sldId="269"/>
        </pc:sldMkLst>
        <pc:spChg chg="del mod">
          <ac:chgData name="Chris Hickman" userId="523c29d6-2bd4-4e59-ad9e-13a93685e647" providerId="ADAL" clId="{6ED56B2D-8687-4C1A-9987-2AD2BAEEF38C}" dt="2024-03-08T16:47:45.079" v="4" actId="478"/>
          <ac:spMkLst>
            <pc:docMk/>
            <pc:sldMk cId="72052394" sldId="269"/>
            <ac:spMk id="2" creationId="{E9E8F5D2-F67B-71B3-D6D1-937297AB81E5}"/>
          </ac:spMkLst>
        </pc:spChg>
        <pc:spChg chg="del">
          <ac:chgData name="Chris Hickman" userId="523c29d6-2bd4-4e59-ad9e-13a93685e647" providerId="ADAL" clId="{6ED56B2D-8687-4C1A-9987-2AD2BAEEF38C}" dt="2024-03-08T16:46:36.657" v="1" actId="478"/>
          <ac:spMkLst>
            <pc:docMk/>
            <pc:sldMk cId="72052394" sldId="269"/>
            <ac:spMk id="3" creationId="{DB3E0D12-5269-FABF-43D4-B5A5A3C0781D}"/>
          </ac:spMkLst>
        </pc:spChg>
        <pc:spChg chg="del">
          <ac:chgData name="Chris Hickman" userId="523c29d6-2bd4-4e59-ad9e-13a93685e647" providerId="ADAL" clId="{6ED56B2D-8687-4C1A-9987-2AD2BAEEF38C}" dt="2024-03-08T16:46:39.083" v="2" actId="478"/>
          <ac:spMkLst>
            <pc:docMk/>
            <pc:sldMk cId="72052394" sldId="269"/>
            <ac:spMk id="4" creationId="{2663E58D-4E42-90C0-225A-983CBD7F1E40}"/>
          </ac:spMkLst>
        </pc:spChg>
        <pc:spChg chg="add mod">
          <ac:chgData name="Chris Hickman" userId="523c29d6-2bd4-4e59-ad9e-13a93685e647" providerId="ADAL" clId="{6ED56B2D-8687-4C1A-9987-2AD2BAEEF38C}" dt="2024-03-08T16:56:11.962" v="176" actId="1035"/>
          <ac:spMkLst>
            <pc:docMk/>
            <pc:sldMk cId="72052394" sldId="269"/>
            <ac:spMk id="7" creationId="{30F9A231-DA66-F31B-D70E-610CEE827887}"/>
          </ac:spMkLst>
        </pc:spChg>
        <pc:picChg chg="add mod">
          <ac:chgData name="Chris Hickman" userId="523c29d6-2bd4-4e59-ad9e-13a93685e647" providerId="ADAL" clId="{6ED56B2D-8687-4C1A-9987-2AD2BAEEF38C}" dt="2024-03-08T16:56:11.962" v="176" actId="1035"/>
          <ac:picMkLst>
            <pc:docMk/>
            <pc:sldMk cId="72052394" sldId="269"/>
            <ac:picMk id="6" creationId="{82BB8CE3-49B8-6A9F-2FF0-9B23C08C78E7}"/>
          </ac:picMkLst>
        </pc:picChg>
        <pc:picChg chg="add mod">
          <ac:chgData name="Chris Hickman" userId="523c29d6-2bd4-4e59-ad9e-13a93685e647" providerId="ADAL" clId="{6ED56B2D-8687-4C1A-9987-2AD2BAEEF38C}" dt="2024-03-08T16:56:11.962" v="176" actId="1035"/>
          <ac:picMkLst>
            <pc:docMk/>
            <pc:sldMk cId="72052394" sldId="269"/>
            <ac:picMk id="9" creationId="{49BA5C52-32EB-B033-0A8B-3946B8E18AB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BCD98-D7ED-44E3-B037-7B10AC9F9113}"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6322A-66BD-4F28-ABCA-3B52B9AA0A2C}" type="slidenum">
              <a:rPr lang="en-US" smtClean="0"/>
              <a:t>‹#›</a:t>
            </a:fld>
            <a:endParaRPr lang="en-US"/>
          </a:p>
        </p:txBody>
      </p:sp>
    </p:spTree>
    <p:extLst>
      <p:ext uri="{BB962C8B-B14F-4D97-AF65-F5344CB8AC3E}">
        <p14:creationId xmlns:p14="http://schemas.microsoft.com/office/powerpoint/2010/main" val="312450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Analytics Cloud is SAP's strategic offering to help customers to make better and faster decisions. Along with this, SAP BusinessObjects BI suite helps organizations manage enterprise reporting use cases at scale. SAP BusinessObjects Enterprise, private cloud edition, and SAP Analytics Cloud can work together to provide a flexible framework to adjust the number of users and adopt SAP Analytics Cloud at their own pace.</a:t>
            </a:r>
          </a:p>
        </p:txBody>
      </p:sp>
      <p:sp>
        <p:nvSpPr>
          <p:cNvPr id="4" name="Slide Number Placeholder 3"/>
          <p:cNvSpPr>
            <a:spLocks noGrp="1"/>
          </p:cNvSpPr>
          <p:nvPr>
            <p:ph type="sldNum" sz="quarter" idx="5"/>
          </p:nvPr>
        </p:nvSpPr>
        <p:spPr/>
        <p:txBody>
          <a:bodyPr/>
          <a:lstStyle/>
          <a:p>
            <a:fld id="{37061415-5819-4B34-9CC0-AF445F87B1B3}" type="slidenum">
              <a:rPr lang="en-US" smtClean="0"/>
              <a:t>2</a:t>
            </a:fld>
            <a:endParaRPr lang="en-US"/>
          </a:p>
        </p:txBody>
      </p:sp>
    </p:spTree>
    <p:extLst>
      <p:ext uri="{BB962C8B-B14F-4D97-AF65-F5344CB8AC3E}">
        <p14:creationId xmlns:p14="http://schemas.microsoft.com/office/powerpoint/2010/main" val="144398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EC26-8C09-FF48-DFC0-DD1CF22E5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B5D67-131F-9E88-B1B8-A536BF87A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6868B-0283-5538-C0A9-200F7C832EA4}"/>
              </a:ext>
            </a:extLst>
          </p:cNvPr>
          <p:cNvSpPr>
            <a:spLocks noGrp="1"/>
          </p:cNvSpPr>
          <p:nvPr>
            <p:ph type="body" idx="1"/>
          </p:nvPr>
        </p:nvSpPr>
        <p:spPr/>
        <p:txBody>
          <a:bodyPr/>
          <a:lstStyle/>
          <a:p>
            <a:r>
              <a:rPr lang="en-US"/>
              <a:t>SAP Analytics Cloud provides live connectivity to SAP data sources including SAP HANA, SAP BW, SAP S/4HANA, SAP Datasphere and SAP BusinessObjects universes, allowing customers to benefit from additional live data connectivity, cloud semantic layer, cross source modelling, and storage/compute elasticity. Pre-built business content packages, leveraging industry best practices, are included for many business processes and can be deployed directly, only requiring a connection to the underlying SAP application.</a:t>
            </a:r>
          </a:p>
        </p:txBody>
      </p:sp>
      <p:sp>
        <p:nvSpPr>
          <p:cNvPr id="4" name="Slide Number Placeholder 3">
            <a:extLst>
              <a:ext uri="{FF2B5EF4-FFF2-40B4-BE49-F238E27FC236}">
                <a16:creationId xmlns:a16="http://schemas.microsoft.com/office/drawing/2014/main" id="{984905C0-AC41-6DE5-2EE3-380E01C85C39}"/>
              </a:ext>
            </a:extLst>
          </p:cNvPr>
          <p:cNvSpPr>
            <a:spLocks noGrp="1"/>
          </p:cNvSpPr>
          <p:nvPr>
            <p:ph type="sldNum" sz="quarter" idx="5"/>
          </p:nvPr>
        </p:nvSpPr>
        <p:spPr/>
        <p:txBody>
          <a:bodyPr/>
          <a:lstStyle/>
          <a:p>
            <a:fld id="{9CA6322A-66BD-4F28-ABCA-3B52B9AA0A2C}" type="slidenum">
              <a:rPr lang="en-US" smtClean="0"/>
              <a:t>11</a:t>
            </a:fld>
            <a:endParaRPr lang="en-US"/>
          </a:p>
        </p:txBody>
      </p:sp>
    </p:spTree>
    <p:extLst>
      <p:ext uri="{BB962C8B-B14F-4D97-AF65-F5344CB8AC3E}">
        <p14:creationId xmlns:p14="http://schemas.microsoft.com/office/powerpoint/2010/main" val="47082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03695-7170-0D9C-3BE5-69D9DF76A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03962-E148-FF69-8ADA-0AEF41D96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68136-39BF-4095-3FA6-C6E3B211D324}"/>
              </a:ext>
            </a:extLst>
          </p:cNvPr>
          <p:cNvSpPr>
            <a:spLocks noGrp="1"/>
          </p:cNvSpPr>
          <p:nvPr>
            <p:ph type="body" idx="1"/>
          </p:nvPr>
        </p:nvSpPr>
        <p:spPr/>
        <p:txBody>
          <a:bodyPr/>
          <a:lstStyle/>
          <a:p>
            <a:r>
              <a:rPr lang="en-US"/>
              <a:t>SAP Analytics Cloud provides live connectivity to SAP data sources including SAP HANA, SAP BW, SAP S/4HANA, SAP Datasphere and SAP BusinessObjects universes, allowing customers to benefit from additional live data connectivity, cloud semantic layer, cross source modelling, and storage/compute elasticity. Pre-built business content packages, leveraging industry best practices, are included for many business processes and can be deployed directly, only requiring a connection to the underlying SAP application.</a:t>
            </a:r>
          </a:p>
        </p:txBody>
      </p:sp>
      <p:sp>
        <p:nvSpPr>
          <p:cNvPr id="4" name="Slide Number Placeholder 3">
            <a:extLst>
              <a:ext uri="{FF2B5EF4-FFF2-40B4-BE49-F238E27FC236}">
                <a16:creationId xmlns:a16="http://schemas.microsoft.com/office/drawing/2014/main" id="{F30D06D8-F253-420C-3EC4-965D5B70ABE6}"/>
              </a:ext>
            </a:extLst>
          </p:cNvPr>
          <p:cNvSpPr>
            <a:spLocks noGrp="1"/>
          </p:cNvSpPr>
          <p:nvPr>
            <p:ph type="sldNum" sz="quarter" idx="5"/>
          </p:nvPr>
        </p:nvSpPr>
        <p:spPr/>
        <p:txBody>
          <a:bodyPr/>
          <a:lstStyle/>
          <a:p>
            <a:fld id="{9CA6322A-66BD-4F28-ABCA-3B52B9AA0A2C}" type="slidenum">
              <a:rPr lang="en-US" smtClean="0"/>
              <a:t>12</a:t>
            </a:fld>
            <a:endParaRPr lang="en-US"/>
          </a:p>
        </p:txBody>
      </p:sp>
    </p:spTree>
    <p:extLst>
      <p:ext uri="{BB962C8B-B14F-4D97-AF65-F5344CB8AC3E}">
        <p14:creationId xmlns:p14="http://schemas.microsoft.com/office/powerpoint/2010/main" val="238477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an overview of SAP BusinessObjects BI 2025, the successor of SAP BusinessObjects BI 4.3. It highlights the key points that SAP BusinessObjects BI 2025 will be enhanced and focused on the core strengths and most widely adopted solutions, supported on Windows and Linux platforms. It also notes that the first version of SAP BusinessObjects BI 2025 will be released in Q4 2024 followed by support packages every year. Lastly, it notes that alternatives will be provided for the components not supported after 4.3.</a:t>
            </a:r>
          </a:p>
        </p:txBody>
      </p:sp>
      <p:sp>
        <p:nvSpPr>
          <p:cNvPr id="4" name="Slide Number Placeholder 3"/>
          <p:cNvSpPr>
            <a:spLocks noGrp="1"/>
          </p:cNvSpPr>
          <p:nvPr>
            <p:ph type="sldNum" sz="quarter" idx="5"/>
          </p:nvPr>
        </p:nvSpPr>
        <p:spPr/>
        <p:txBody>
          <a:bodyPr/>
          <a:lstStyle/>
          <a:p>
            <a:fld id="{9CA6322A-66BD-4F28-ABCA-3B52B9AA0A2C}" type="slidenum">
              <a:rPr lang="en-US" smtClean="0"/>
              <a:t>3</a:t>
            </a:fld>
            <a:endParaRPr lang="en-US"/>
          </a:p>
        </p:txBody>
      </p:sp>
    </p:spTree>
    <p:extLst>
      <p:ext uri="{BB962C8B-B14F-4D97-AF65-F5344CB8AC3E}">
        <p14:creationId xmlns:p14="http://schemas.microsoft.com/office/powerpoint/2010/main" val="13261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Analytics Cloud is a closed-loop solution that provides trustworthy analytics for any user from any context, making it easier to identify and solve business problems. It offers several key features like enterprise analytics, which allows every employee to consume critical information in their preferred way, and the ability to burst personalized reports to multiple people based on their security profile. In addition, the solution includes features like formatted stories, scheduled and distributed stories, and exporting large tables and stories to multiple-page documents. It also extends calculation capabilities and table formatting to allow for more powerful reporting.</a:t>
            </a:r>
          </a:p>
        </p:txBody>
      </p:sp>
      <p:sp>
        <p:nvSpPr>
          <p:cNvPr id="4" name="Slide Number Placeholder 3"/>
          <p:cNvSpPr>
            <a:spLocks noGrp="1"/>
          </p:cNvSpPr>
          <p:nvPr>
            <p:ph type="sldNum" sz="quarter" idx="5"/>
          </p:nvPr>
        </p:nvSpPr>
        <p:spPr/>
        <p:txBody>
          <a:bodyPr/>
          <a:lstStyle/>
          <a:p>
            <a:fld id="{9CA6322A-66BD-4F28-ABCA-3B52B9AA0A2C}" type="slidenum">
              <a:rPr lang="en-US" smtClean="0"/>
              <a:t>4</a:t>
            </a:fld>
            <a:endParaRPr lang="en-US"/>
          </a:p>
        </p:txBody>
      </p:sp>
    </p:spTree>
    <p:extLst>
      <p:ext uri="{BB962C8B-B14F-4D97-AF65-F5344CB8AC3E}">
        <p14:creationId xmlns:p14="http://schemas.microsoft.com/office/powerpoint/2010/main" val="196801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Analytics Cloud provides an enterprise analytics solution that caters to every employee's needs, making it easier to consume critical information in their preferred way. End users can interact with governed stories, power users can slice and dice using Data Analyzer, and designers can build no or low code dashboards. The solution also extends calculation capabilities and table formatting to allow for more powerful reporting.</a:t>
            </a:r>
          </a:p>
        </p:txBody>
      </p:sp>
      <p:sp>
        <p:nvSpPr>
          <p:cNvPr id="4" name="Slide Number Placeholder 3"/>
          <p:cNvSpPr>
            <a:spLocks noGrp="1"/>
          </p:cNvSpPr>
          <p:nvPr>
            <p:ph type="sldNum" sz="quarter" idx="5"/>
          </p:nvPr>
        </p:nvSpPr>
        <p:spPr/>
        <p:txBody>
          <a:bodyPr/>
          <a:lstStyle/>
          <a:p>
            <a:fld id="{9CA6322A-66BD-4F28-ABCA-3B52B9AA0A2C}" type="slidenum">
              <a:rPr lang="en-US" smtClean="0"/>
              <a:t>5</a:t>
            </a:fld>
            <a:endParaRPr lang="en-US"/>
          </a:p>
        </p:txBody>
      </p:sp>
    </p:spTree>
    <p:extLst>
      <p:ext uri="{BB962C8B-B14F-4D97-AF65-F5344CB8AC3E}">
        <p14:creationId xmlns:p14="http://schemas.microsoft.com/office/powerpoint/2010/main" val="141826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Analytics Cloud provides live connectivity to SAP data sources including SAP HANA, SAP BW, SAP S/4HANA, SAP Datasphere and SAP BusinessObjects universes, allowing customers to benefit from additional live data connectivity, cloud semantic layer, cross source modelling, and storage/compute elasticity. Pre-built business content packages, leveraging industry best practices, are included for many business processes and can be deployed directly, only requiring a connection to the underlying SAP application.</a:t>
            </a:r>
          </a:p>
        </p:txBody>
      </p:sp>
      <p:sp>
        <p:nvSpPr>
          <p:cNvPr id="4" name="Slide Number Placeholder 3"/>
          <p:cNvSpPr>
            <a:spLocks noGrp="1"/>
          </p:cNvSpPr>
          <p:nvPr>
            <p:ph type="sldNum" sz="quarter" idx="5"/>
          </p:nvPr>
        </p:nvSpPr>
        <p:spPr/>
        <p:txBody>
          <a:bodyPr/>
          <a:lstStyle/>
          <a:p>
            <a:fld id="{9CA6322A-66BD-4F28-ABCA-3B52B9AA0A2C}" type="slidenum">
              <a:rPr lang="en-US" smtClean="0"/>
              <a:t>6</a:t>
            </a:fld>
            <a:endParaRPr lang="en-US"/>
          </a:p>
        </p:txBody>
      </p:sp>
    </p:spTree>
    <p:extLst>
      <p:ext uri="{BB962C8B-B14F-4D97-AF65-F5344CB8AC3E}">
        <p14:creationId xmlns:p14="http://schemas.microsoft.com/office/powerpoint/2010/main" val="948320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BusinessObjects BI suite is a reliable solution for enterprise reporting use cases at scale. Its future is secure with version 2025 following 4.3. Many customers already use both SAP Analytics Cloud and SAP BusinessObjects side-by-side.</a:t>
            </a:r>
          </a:p>
        </p:txBody>
      </p:sp>
      <p:sp>
        <p:nvSpPr>
          <p:cNvPr id="4" name="Slide Number Placeholder 3"/>
          <p:cNvSpPr>
            <a:spLocks noGrp="1"/>
          </p:cNvSpPr>
          <p:nvPr>
            <p:ph type="sldNum" sz="quarter" idx="5"/>
          </p:nvPr>
        </p:nvSpPr>
        <p:spPr/>
        <p:txBody>
          <a:bodyPr/>
          <a:lstStyle/>
          <a:p>
            <a:fld id="{9CA6322A-66BD-4F28-ABCA-3B52B9AA0A2C}" type="slidenum">
              <a:rPr lang="en-US" smtClean="0"/>
              <a:t>7</a:t>
            </a:fld>
            <a:endParaRPr lang="en-US"/>
          </a:p>
        </p:txBody>
      </p:sp>
    </p:spTree>
    <p:extLst>
      <p:ext uri="{BB962C8B-B14F-4D97-AF65-F5344CB8AC3E}">
        <p14:creationId xmlns:p14="http://schemas.microsoft.com/office/powerpoint/2010/main" val="115294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 information on the deployment options of SAP BusinessObjects Enterprise, private cloud edition. It is important to note that this option provides customers with the opportunity to shift from a maintenance contract to a subscription model, while leveraging their existing investments in SAP BusinessObjects BI solutions. Additionally, customers can choose to deploy SAP BusinessObjects BI solutions either on-premises or in a managed cloud operated by SAP. The slide lists some key benefits of using SAP BusinessObjects Enterprise, private cloud edition and also provides information on the Cloud Extension Policy that allows for a partial or full termination of SAP BusinessObjects BI on-premises maintenance. </a:t>
            </a:r>
          </a:p>
        </p:txBody>
      </p:sp>
      <p:sp>
        <p:nvSpPr>
          <p:cNvPr id="4" name="Slide Number Placeholder 3"/>
          <p:cNvSpPr>
            <a:spLocks noGrp="1"/>
          </p:cNvSpPr>
          <p:nvPr>
            <p:ph type="sldNum" sz="quarter" idx="5"/>
          </p:nvPr>
        </p:nvSpPr>
        <p:spPr/>
        <p:txBody>
          <a:bodyPr/>
          <a:lstStyle/>
          <a:p>
            <a:fld id="{9CA6322A-66BD-4F28-ABCA-3B52B9AA0A2C}" type="slidenum">
              <a:rPr lang="en-US" smtClean="0"/>
              <a:t>8</a:t>
            </a:fld>
            <a:endParaRPr lang="en-US"/>
          </a:p>
        </p:txBody>
      </p:sp>
    </p:spTree>
    <p:extLst>
      <p:ext uri="{BB962C8B-B14F-4D97-AF65-F5344CB8AC3E}">
        <p14:creationId xmlns:p14="http://schemas.microsoft.com/office/powerpoint/2010/main" val="171026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 plans to release SAP BusinessObjects BI 2025 in Q4 2024 and support it until at least end of 2029. The suite will focus on core components and streamline the BI suite. Ongoing investments will be made in the most widely adopted SAP BusinessObjects BI solutions. The latest versions of supported platforms and security standards will be certified.</a:t>
            </a:r>
          </a:p>
        </p:txBody>
      </p:sp>
      <p:sp>
        <p:nvSpPr>
          <p:cNvPr id="4" name="Slide Number Placeholder 3"/>
          <p:cNvSpPr>
            <a:spLocks noGrp="1"/>
          </p:cNvSpPr>
          <p:nvPr>
            <p:ph type="sldNum" sz="quarter" idx="5"/>
          </p:nvPr>
        </p:nvSpPr>
        <p:spPr/>
        <p:txBody>
          <a:bodyPr/>
          <a:lstStyle/>
          <a:p>
            <a:fld id="{9CA6322A-66BD-4F28-ABCA-3B52B9AA0A2C}" type="slidenum">
              <a:rPr lang="en-US" smtClean="0"/>
              <a:t>9</a:t>
            </a:fld>
            <a:endParaRPr lang="en-US"/>
          </a:p>
        </p:txBody>
      </p:sp>
    </p:spTree>
    <p:extLst>
      <p:ext uri="{BB962C8B-B14F-4D97-AF65-F5344CB8AC3E}">
        <p14:creationId xmlns:p14="http://schemas.microsoft.com/office/powerpoint/2010/main" val="274090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56677-035D-C012-7D83-7A66C574F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C0EE1-761F-A2F7-89D1-74ABCE01A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27AB3-825E-BA91-FDFC-0666AE65DFE1}"/>
              </a:ext>
            </a:extLst>
          </p:cNvPr>
          <p:cNvSpPr>
            <a:spLocks noGrp="1"/>
          </p:cNvSpPr>
          <p:nvPr>
            <p:ph type="body" idx="1"/>
          </p:nvPr>
        </p:nvSpPr>
        <p:spPr/>
        <p:txBody>
          <a:bodyPr/>
          <a:lstStyle/>
          <a:p>
            <a:r>
              <a:rPr lang="en-US"/>
              <a:t>SAP Analytics Cloud provides live connectivity to SAP data sources including SAP HANA, SAP BW, SAP S/4HANA, SAP Datasphere and SAP BusinessObjects universes, allowing customers to benefit from additional live data connectivity, cloud semantic layer, cross source modelling, and storage/compute elasticity. Pre-built business content packages, leveraging industry best practices, are included for many business processes and can be deployed directly, only requiring a connection to the underlying SAP application.</a:t>
            </a:r>
          </a:p>
        </p:txBody>
      </p:sp>
      <p:sp>
        <p:nvSpPr>
          <p:cNvPr id="4" name="Slide Number Placeholder 3">
            <a:extLst>
              <a:ext uri="{FF2B5EF4-FFF2-40B4-BE49-F238E27FC236}">
                <a16:creationId xmlns:a16="http://schemas.microsoft.com/office/drawing/2014/main" id="{CD73A7FA-5DC9-14BE-FC22-79FB4CA83C5E}"/>
              </a:ext>
            </a:extLst>
          </p:cNvPr>
          <p:cNvSpPr>
            <a:spLocks noGrp="1"/>
          </p:cNvSpPr>
          <p:nvPr>
            <p:ph type="sldNum" sz="quarter" idx="5"/>
          </p:nvPr>
        </p:nvSpPr>
        <p:spPr/>
        <p:txBody>
          <a:bodyPr/>
          <a:lstStyle/>
          <a:p>
            <a:fld id="{9CA6322A-66BD-4F28-ABCA-3B52B9AA0A2C}" type="slidenum">
              <a:rPr lang="en-US" smtClean="0"/>
              <a:t>10</a:t>
            </a:fld>
            <a:endParaRPr lang="en-US"/>
          </a:p>
        </p:txBody>
      </p:sp>
    </p:spTree>
    <p:extLst>
      <p:ext uri="{BB962C8B-B14F-4D97-AF65-F5344CB8AC3E}">
        <p14:creationId xmlns:p14="http://schemas.microsoft.com/office/powerpoint/2010/main" val="61761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569A-CECE-C25A-2C98-61B93B21F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CE04E-05B6-D354-2B3B-E7B855FFF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2D51C-2CCF-82D4-0488-3471B0927418}"/>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9B2DF057-896C-E1B2-94F6-1D6870095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E2F9D-BFB7-CB32-5AAA-FC693BC52284}"/>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143629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2F03-495A-D989-073B-68B1E71CC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42356F-C823-8149-12E9-71F27A8DBD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35DCA-B7EB-618B-F98D-EB405E82BE87}"/>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A907C0F8-F29E-95B2-8131-C62600683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D2D6C-6207-A3E2-83B1-50C071756850}"/>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322031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6DA58-4A17-1FEB-2FB3-086DC041B0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364EB8-36AC-1873-79CB-683CBE46A2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5876A-3C67-8C24-40CB-9E273A517365}"/>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9883297B-F897-D6DC-69DF-7DF621F0C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11236-EDAF-F220-0ECB-38B31AF5625D}"/>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674224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0CD8-46F8-9DD7-843F-66F7C6451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7B5A5E-EEEE-7F9D-F642-7D11804AC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AFFFE-C8F3-717E-A099-652550383BE3}"/>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07077EA6-7D66-2211-328F-15579F21D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ECA2E-D9AC-3D6A-B2DD-90DA90464C98}"/>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72724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D9D1-6C85-70AD-2575-CD2DA63359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49393-DFFC-7766-ACB9-7968CC53E4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88ED0-8AC0-D2B3-F176-4BC315BE71F4}"/>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869621C7-9B93-7190-8616-2CA361277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645B1-744F-0763-9284-8CFD8C28A4DB}"/>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27129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1FE3-88E9-73E3-0AAE-321DCCF26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35A393-BA56-D5BC-25B6-E7D9189C7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DCBD1-B20F-17D2-8BD9-83358F326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6B5C35-C198-4B61-8CAE-1A200EBF0C08}"/>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6" name="Footer Placeholder 5">
            <a:extLst>
              <a:ext uri="{FF2B5EF4-FFF2-40B4-BE49-F238E27FC236}">
                <a16:creationId xmlns:a16="http://schemas.microsoft.com/office/drawing/2014/main" id="{F31404DF-8094-88EC-EE48-F71FA5D1B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4D0CB-8695-8B2A-E7A4-AA898001889C}"/>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164776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6838-3D9A-FE37-2DF0-C273CF7B06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DA1008-74B2-4BCF-F4EC-8F6669837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E0BEB-1B3F-9E3A-CC3C-6446B270E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F8A95-C350-734F-6B26-E4AE870BA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15585-86B7-45F7-0AB9-176207C39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51278F-A8CD-BA21-6194-135CA31CD838}"/>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8" name="Footer Placeholder 7">
            <a:extLst>
              <a:ext uri="{FF2B5EF4-FFF2-40B4-BE49-F238E27FC236}">
                <a16:creationId xmlns:a16="http://schemas.microsoft.com/office/drawing/2014/main" id="{E0AD0DBA-8548-75E6-6B69-907099C228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DC3471-030F-6C52-1403-D8536BC435A8}"/>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355113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1BB4-B0A5-E391-BA24-0080C666BE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66A63-E565-3E90-C30A-FA65298A1E15}"/>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4" name="Footer Placeholder 3">
            <a:extLst>
              <a:ext uri="{FF2B5EF4-FFF2-40B4-BE49-F238E27FC236}">
                <a16:creationId xmlns:a16="http://schemas.microsoft.com/office/drawing/2014/main" id="{88046F3B-A662-5B60-5993-3B7F8E45B8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4B8088-A080-0949-7FD0-6F165CBDAF96}"/>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028370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F04D7-7725-BC32-C163-32AEE353AED5}"/>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3" name="Footer Placeholder 2">
            <a:extLst>
              <a:ext uri="{FF2B5EF4-FFF2-40B4-BE49-F238E27FC236}">
                <a16:creationId xmlns:a16="http://schemas.microsoft.com/office/drawing/2014/main" id="{264C55AF-ED0F-51B8-17F7-760E7BC78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55711-EA9F-615B-5C85-E01B901341B3}"/>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34513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B36-A85C-E452-6FD9-5111A5BC7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F82103-0B77-D9B7-78AC-C265188990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A7393-C632-468A-1F15-10EB5746E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F4946-28F9-9267-E731-2370F06E5BB9}"/>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6" name="Footer Placeholder 5">
            <a:extLst>
              <a:ext uri="{FF2B5EF4-FFF2-40B4-BE49-F238E27FC236}">
                <a16:creationId xmlns:a16="http://schemas.microsoft.com/office/drawing/2014/main" id="{FB6F0231-5705-D20D-98A7-CA315679B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A9C98-BD7A-5985-28CC-1B383B5FA3DC}"/>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238249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06EC-31EA-D339-D2E5-8ABB8B420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5FA84-837A-3199-6BE9-EF400B0C31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562B61-FDCD-CB2C-F632-3E5AE10A7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4DC25-AC5B-DA42-CC58-85081CD2825A}"/>
              </a:ext>
            </a:extLst>
          </p:cNvPr>
          <p:cNvSpPr>
            <a:spLocks noGrp="1"/>
          </p:cNvSpPr>
          <p:nvPr>
            <p:ph type="dt" sz="half" idx="10"/>
          </p:nvPr>
        </p:nvSpPr>
        <p:spPr/>
        <p:txBody>
          <a:bodyPr/>
          <a:lstStyle/>
          <a:p>
            <a:fld id="{F76FD35E-61E1-41C4-B9F1-3F506516FAAB}" type="datetimeFigureOut">
              <a:rPr lang="en-US" smtClean="0"/>
              <a:t>3/8/2024</a:t>
            </a:fld>
            <a:endParaRPr lang="en-US"/>
          </a:p>
        </p:txBody>
      </p:sp>
      <p:sp>
        <p:nvSpPr>
          <p:cNvPr id="6" name="Footer Placeholder 5">
            <a:extLst>
              <a:ext uri="{FF2B5EF4-FFF2-40B4-BE49-F238E27FC236}">
                <a16:creationId xmlns:a16="http://schemas.microsoft.com/office/drawing/2014/main" id="{D176E3F2-A404-3F2E-D058-2B0765885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7BB130-046F-3950-66B8-DCBE03C8B776}"/>
              </a:ext>
            </a:extLst>
          </p:cNvPr>
          <p:cNvSpPr>
            <a:spLocks noGrp="1"/>
          </p:cNvSpPr>
          <p:nvPr>
            <p:ph type="sldNum" sz="quarter" idx="12"/>
          </p:nvPr>
        </p:nvSpPr>
        <p:spPr/>
        <p:txBody>
          <a:bodyPr/>
          <a:lstStyle/>
          <a:p>
            <a:fld id="{29FEEA7C-D0C3-411C-B5F3-85D646F88D71}" type="slidenum">
              <a:rPr lang="en-US" smtClean="0"/>
              <a:t>‹#›</a:t>
            </a:fld>
            <a:endParaRPr lang="en-US"/>
          </a:p>
        </p:txBody>
      </p:sp>
    </p:spTree>
    <p:extLst>
      <p:ext uri="{BB962C8B-B14F-4D97-AF65-F5344CB8AC3E}">
        <p14:creationId xmlns:p14="http://schemas.microsoft.com/office/powerpoint/2010/main" val="392028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33A17-C898-3723-38B5-F20D658DA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0FF24F-7DC4-88AD-17A6-0230DBE78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438DB-859E-A4AA-7B69-17EEE1111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6FD35E-61E1-41C4-B9F1-3F506516FAAB}" type="datetimeFigureOut">
              <a:rPr lang="en-US" smtClean="0"/>
              <a:t>3/8/2024</a:t>
            </a:fld>
            <a:endParaRPr lang="en-US"/>
          </a:p>
        </p:txBody>
      </p:sp>
      <p:sp>
        <p:nvSpPr>
          <p:cNvPr id="5" name="Footer Placeholder 4">
            <a:extLst>
              <a:ext uri="{FF2B5EF4-FFF2-40B4-BE49-F238E27FC236}">
                <a16:creationId xmlns:a16="http://schemas.microsoft.com/office/drawing/2014/main" id="{DE4388B6-68D6-B6D6-0E29-7076BA54A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337687-895B-1CFC-FD27-1FB6B2290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FEEA7C-D0C3-411C-B5F3-85D646F88D71}" type="slidenum">
              <a:rPr lang="en-US" smtClean="0"/>
              <a:t>‹#›</a:t>
            </a:fld>
            <a:endParaRPr lang="en-US"/>
          </a:p>
        </p:txBody>
      </p:sp>
    </p:spTree>
    <p:extLst>
      <p:ext uri="{BB962C8B-B14F-4D97-AF65-F5344CB8AC3E}">
        <p14:creationId xmlns:p14="http://schemas.microsoft.com/office/powerpoint/2010/main" val="933407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9460C-76CB-703B-4E90-C1E9B6DA739B}"/>
              </a:ext>
            </a:extLst>
          </p:cNvPr>
          <p:cNvPicPr>
            <a:picLocks noChangeAspect="1"/>
          </p:cNvPicPr>
          <p:nvPr/>
        </p:nvPicPr>
        <p:blipFill>
          <a:blip r:embed="rId2"/>
          <a:stretch>
            <a:fillRect/>
          </a:stretch>
        </p:blipFill>
        <p:spPr>
          <a:xfrm>
            <a:off x="407845" y="1443535"/>
            <a:ext cx="6191568" cy="4159464"/>
          </a:xfrm>
          <a:prstGeom prst="rect">
            <a:avLst/>
          </a:prstGeom>
        </p:spPr>
      </p:pic>
      <p:pic>
        <p:nvPicPr>
          <p:cNvPr id="7" name="Picture 6">
            <a:extLst>
              <a:ext uri="{FF2B5EF4-FFF2-40B4-BE49-F238E27FC236}">
                <a16:creationId xmlns:a16="http://schemas.microsoft.com/office/drawing/2014/main" id="{5E26CD44-98CB-8895-D5E0-FA28C9FB41D4}"/>
              </a:ext>
            </a:extLst>
          </p:cNvPr>
          <p:cNvPicPr>
            <a:picLocks noChangeAspect="1"/>
          </p:cNvPicPr>
          <p:nvPr/>
        </p:nvPicPr>
        <p:blipFill>
          <a:blip r:embed="rId3"/>
          <a:stretch>
            <a:fillRect/>
          </a:stretch>
        </p:blipFill>
        <p:spPr>
          <a:xfrm>
            <a:off x="6748346" y="1454628"/>
            <a:ext cx="5035809" cy="1581231"/>
          </a:xfrm>
          <a:prstGeom prst="rect">
            <a:avLst/>
          </a:prstGeom>
        </p:spPr>
      </p:pic>
      <p:pic>
        <p:nvPicPr>
          <p:cNvPr id="3" name="Picture 2" descr="A qr code on a circular object&#10;&#10;Description automatically generated">
            <a:extLst>
              <a:ext uri="{FF2B5EF4-FFF2-40B4-BE49-F238E27FC236}">
                <a16:creationId xmlns:a16="http://schemas.microsoft.com/office/drawing/2014/main" id="{C780BA6F-0A36-8B6E-B6CD-06FFABB06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310" y="3739377"/>
            <a:ext cx="1663995" cy="1663995"/>
          </a:xfrm>
          <a:prstGeom prst="rect">
            <a:avLst/>
          </a:prstGeom>
        </p:spPr>
      </p:pic>
      <p:sp>
        <p:nvSpPr>
          <p:cNvPr id="4" name="TextBox 3">
            <a:extLst>
              <a:ext uri="{FF2B5EF4-FFF2-40B4-BE49-F238E27FC236}">
                <a16:creationId xmlns:a16="http://schemas.microsoft.com/office/drawing/2014/main" id="{872046F9-3618-C1F4-22FB-5C071BD9D287}"/>
              </a:ext>
            </a:extLst>
          </p:cNvPr>
          <p:cNvSpPr txBox="1"/>
          <p:nvPr/>
        </p:nvSpPr>
        <p:spPr>
          <a:xfrm>
            <a:off x="9266250" y="4063542"/>
            <a:ext cx="2258952" cy="1015663"/>
          </a:xfrm>
          <a:prstGeom prst="rect">
            <a:avLst/>
          </a:prstGeom>
          <a:noFill/>
        </p:spPr>
        <p:txBody>
          <a:bodyPr wrap="none" rtlCol="0">
            <a:spAutoFit/>
          </a:bodyPr>
          <a:lstStyle/>
          <a:p>
            <a:pPr algn="ctr"/>
            <a:r>
              <a:rPr lang="en-US" sz="2400" b="1" dirty="0"/>
              <a:t>Chris Hickman</a:t>
            </a:r>
          </a:p>
          <a:p>
            <a:pPr algn="ctr"/>
            <a:r>
              <a:rPr lang="en-US" dirty="0"/>
              <a:t>Founding Member</a:t>
            </a:r>
          </a:p>
          <a:p>
            <a:pPr algn="ctr"/>
            <a:r>
              <a:rPr lang="en-US" dirty="0"/>
              <a:t>Blueline Insights</a:t>
            </a:r>
          </a:p>
        </p:txBody>
      </p:sp>
    </p:spTree>
    <p:extLst>
      <p:ext uri="{BB962C8B-B14F-4D97-AF65-F5344CB8AC3E}">
        <p14:creationId xmlns:p14="http://schemas.microsoft.com/office/powerpoint/2010/main" val="3553868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56D8D1-A220-FB15-47E7-2DA67678CCD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24966-2E16-CA92-8AEE-FB4704303CEF}"/>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We will maximize your value</a:t>
            </a:r>
          </a:p>
        </p:txBody>
      </p:sp>
      <p:sp>
        <p:nvSpPr>
          <p:cNvPr id="2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94E0A84-6C6E-0601-91F4-9CC8854AD0D2}"/>
              </a:ext>
            </a:extLst>
          </p:cNvPr>
          <p:cNvSpPr>
            <a:spLocks noGrp="1"/>
          </p:cNvSpPr>
          <p:nvPr>
            <p:ph sz="half" idx="2"/>
          </p:nvPr>
        </p:nvSpPr>
        <p:spPr>
          <a:xfrm>
            <a:off x="630936" y="2660904"/>
            <a:ext cx="4818888" cy="3547872"/>
          </a:xfrm>
        </p:spPr>
        <p:txBody>
          <a:bodyPr vert="horz" lIns="91440" tIns="45720" rIns="91440" bIns="45720" rtlCol="0" anchor="t">
            <a:normAutofit/>
          </a:bodyPr>
          <a:lstStyle/>
          <a:p>
            <a:pPr marL="0" indent="0">
              <a:buNone/>
            </a:pPr>
            <a:r>
              <a:rPr lang="en-US" sz="1700" dirty="0"/>
              <a:t>To maximize the value for our customers, we will focus ongoing investments on the most-widely adopted </a:t>
            </a:r>
          </a:p>
          <a:p>
            <a:r>
              <a:rPr lang="en-US" sz="1700" dirty="0"/>
              <a:t>SAP BusinessObjects BI Platform</a:t>
            </a:r>
          </a:p>
          <a:p>
            <a:r>
              <a:rPr lang="en-US" sz="1700" dirty="0"/>
              <a:t>SAP BusinessObjects Information Design Tool and single source .</a:t>
            </a:r>
            <a:r>
              <a:rPr lang="en-US" sz="1700" dirty="0" err="1"/>
              <a:t>unx</a:t>
            </a:r>
            <a:r>
              <a:rPr lang="en-US" sz="1700" dirty="0"/>
              <a:t> universes</a:t>
            </a:r>
          </a:p>
          <a:p>
            <a:r>
              <a:rPr lang="en-US" sz="1700" dirty="0"/>
              <a:t>SAP BusinessObjects Web Intelligence</a:t>
            </a:r>
          </a:p>
          <a:p>
            <a:r>
              <a:rPr lang="en-US" sz="1700" dirty="0"/>
              <a:t>SAP Crystal Reports (on Windows only*)</a:t>
            </a:r>
          </a:p>
          <a:p>
            <a:r>
              <a:rPr lang="en-US" sz="1700" dirty="0"/>
              <a:t>SAP Analysis for Microsoft Office</a:t>
            </a:r>
          </a:p>
          <a:p>
            <a:r>
              <a:rPr lang="en-US" sz="1700" dirty="0"/>
              <a:t>SAP Lumira Designer</a:t>
            </a:r>
          </a:p>
        </p:txBody>
      </p:sp>
      <p:pic>
        <p:nvPicPr>
          <p:cNvPr id="5" name="Content Placeholder 4" descr="Cloud storage graphic">
            <a:extLst>
              <a:ext uri="{FF2B5EF4-FFF2-40B4-BE49-F238E27FC236}">
                <a16:creationId xmlns:a16="http://schemas.microsoft.com/office/drawing/2014/main" id="{16DB1472-C45B-8477-0EB2-66995FBA07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6099048" y="1873194"/>
            <a:ext cx="5458968" cy="3111611"/>
          </a:xfrm>
          <a:prstGeom prst="rect">
            <a:avLst/>
          </a:prstGeom>
        </p:spPr>
      </p:pic>
    </p:spTree>
    <p:extLst>
      <p:ext uri="{BB962C8B-B14F-4D97-AF65-F5344CB8AC3E}">
        <p14:creationId xmlns:p14="http://schemas.microsoft.com/office/powerpoint/2010/main" val="1443436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6812FB-AE4F-C047-72BB-DB95146FFBB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91B14F-3DA7-7E47-97F3-A3A4C9B6C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6543F-E5AE-59EB-44E2-CFFB4BB5791E}"/>
              </a:ext>
            </a:extLst>
          </p:cNvPr>
          <p:cNvSpPr>
            <a:spLocks noGrp="1"/>
          </p:cNvSpPr>
          <p:nvPr>
            <p:ph type="title"/>
          </p:nvPr>
        </p:nvSpPr>
        <p:spPr>
          <a:xfrm>
            <a:off x="7145654" y="991443"/>
            <a:ext cx="4603001" cy="1087819"/>
          </a:xfrm>
        </p:spPr>
        <p:txBody>
          <a:bodyPr vert="horz" lIns="91440" tIns="45720" rIns="91440" bIns="45720" rtlCol="0" anchor="b">
            <a:normAutofit fontScale="90000"/>
          </a:bodyPr>
          <a:lstStyle/>
          <a:p>
            <a:r>
              <a:rPr lang="en-US" sz="3400" kern="1200" dirty="0">
                <a:solidFill>
                  <a:schemeClr val="tx1"/>
                </a:solidFill>
                <a:latin typeface="+mj-lt"/>
                <a:ea typeface="+mj-ea"/>
                <a:cs typeface="+mj-cs"/>
              </a:rPr>
              <a:t>Enhancements to SAP BusinessObjects BI Platform</a:t>
            </a:r>
          </a:p>
        </p:txBody>
      </p:sp>
      <p:pic>
        <p:nvPicPr>
          <p:cNvPr id="5" name="Content Placeholder 4" descr="White and black robot hands">
            <a:extLst>
              <a:ext uri="{FF2B5EF4-FFF2-40B4-BE49-F238E27FC236}">
                <a16:creationId xmlns:a16="http://schemas.microsoft.com/office/drawing/2014/main" id="{F6ABEE8F-B9F0-0B6C-E7AE-338E9F1EDD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43345" y="1620055"/>
            <a:ext cx="6250063" cy="3562535"/>
          </a:xfrm>
          <a:prstGeom prst="rect">
            <a:avLst/>
          </a:prstGeom>
        </p:spPr>
      </p:pic>
      <p:sp>
        <p:nvSpPr>
          <p:cNvPr id="12" name="Rectangle 11">
            <a:extLst>
              <a:ext uri="{FF2B5EF4-FFF2-40B4-BE49-F238E27FC236}">
                <a16:creationId xmlns:a16="http://schemas.microsoft.com/office/drawing/2014/main" id="{94B2AD13-0C4D-3CA8-F88C-C1E0A572B1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CAE6F93D-D44A-D1C1-EB65-D5AA499D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26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9248B48B-A307-3A30-0C82-4E490CCA9607}"/>
              </a:ext>
            </a:extLst>
          </p:cNvPr>
          <p:cNvSpPr>
            <a:spLocks noGrp="1"/>
          </p:cNvSpPr>
          <p:nvPr>
            <p:ph sz="half" idx="2"/>
          </p:nvPr>
        </p:nvSpPr>
        <p:spPr>
          <a:xfrm>
            <a:off x="7145654" y="2684094"/>
            <a:ext cx="4897189" cy="3998807"/>
          </a:xfrm>
        </p:spPr>
        <p:txBody>
          <a:bodyPr vert="horz" lIns="91440" tIns="45720" rIns="91440" bIns="45720" rtlCol="0">
            <a:normAutofit fontScale="92500" lnSpcReduction="10000"/>
          </a:bodyPr>
          <a:lstStyle/>
          <a:p>
            <a:pPr marL="0" indent="0">
              <a:buNone/>
            </a:pPr>
            <a:r>
              <a:rPr lang="en-US" sz="1400" dirty="0"/>
              <a:t>Future Strategy for Enterprise Reporting</a:t>
            </a:r>
          </a:p>
          <a:p>
            <a:r>
              <a:rPr lang="en-US" sz="1400" dirty="0"/>
              <a:t>Simplify upgrades for quicker, safer processes.</a:t>
            </a:r>
          </a:p>
          <a:p>
            <a:r>
              <a:rPr lang="en-US" sz="1400" dirty="0"/>
              <a:t>Enhance BI Launchpad and user management.</a:t>
            </a:r>
          </a:p>
          <a:p>
            <a:r>
              <a:rPr lang="en-US" sz="1400" dirty="0"/>
              <a:t>Certify latest platform versions and security standards.</a:t>
            </a:r>
          </a:p>
          <a:p>
            <a:r>
              <a:rPr lang="en-US" sz="1400" dirty="0"/>
              <a:t>Support new and updated data sources, focusing on widely-used cases.</a:t>
            </a:r>
          </a:p>
          <a:p>
            <a:r>
              <a:rPr lang="en-US" sz="1400" dirty="0"/>
              <a:t>Continue offering key client-side tools with significant improvements.</a:t>
            </a:r>
          </a:p>
          <a:p>
            <a:r>
              <a:rPr lang="en-US" sz="1400" dirty="0"/>
              <a:t>Enhance SAP BusinessObjects Web Intelligence for better data analysis and reporting.</a:t>
            </a:r>
          </a:p>
          <a:p>
            <a:r>
              <a:rPr lang="en-US" sz="1400" dirty="0"/>
              <a:t>Maintain SAP Crystal Reports with new features and improved user experience.</a:t>
            </a:r>
          </a:p>
          <a:p>
            <a:r>
              <a:rPr lang="en-US" sz="1400" dirty="0"/>
              <a:t>Extend SAP Analysis for Microsoft Office for broader data source compatibility.</a:t>
            </a:r>
          </a:p>
          <a:p>
            <a:r>
              <a:rPr lang="en-US" sz="1400" dirty="0"/>
              <a:t>Upgrade SAP Lumira Designer for comprehensive reporting and analysis.</a:t>
            </a:r>
          </a:p>
        </p:txBody>
      </p:sp>
    </p:spTree>
    <p:extLst>
      <p:ext uri="{BB962C8B-B14F-4D97-AF65-F5344CB8AC3E}">
        <p14:creationId xmlns:p14="http://schemas.microsoft.com/office/powerpoint/2010/main" val="308704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5E53C2-D705-FC2B-B21E-495564B5488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D707A6C-AEEB-C815-CD34-35CFC8DF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0B5B83-D586-C15D-1F4E-B09622D0557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We will provide alternatives</a:t>
            </a:r>
          </a:p>
        </p:txBody>
      </p:sp>
      <p:sp>
        <p:nvSpPr>
          <p:cNvPr id="21" name="sketch line">
            <a:extLst>
              <a:ext uri="{FF2B5EF4-FFF2-40B4-BE49-F238E27FC236}">
                <a16:creationId xmlns:a16="http://schemas.microsoft.com/office/drawing/2014/main" id="{E12DCED9-2EBA-9B02-15F9-77D1529A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E051814-64B5-0DD0-C8F6-3541931179B9}"/>
              </a:ext>
            </a:extLst>
          </p:cNvPr>
          <p:cNvSpPr>
            <a:spLocks noGrp="1"/>
          </p:cNvSpPr>
          <p:nvPr>
            <p:ph sz="half" idx="2"/>
          </p:nvPr>
        </p:nvSpPr>
        <p:spPr>
          <a:xfrm>
            <a:off x="630936" y="2660904"/>
            <a:ext cx="4818888" cy="3964798"/>
          </a:xfrm>
        </p:spPr>
        <p:txBody>
          <a:bodyPr vert="horz" lIns="91440" tIns="45720" rIns="91440" bIns="45720" rtlCol="0" anchor="t">
            <a:normAutofit fontScale="92500" lnSpcReduction="10000"/>
          </a:bodyPr>
          <a:lstStyle/>
          <a:p>
            <a:pPr marL="0" indent="0">
              <a:buNone/>
            </a:pPr>
            <a:r>
              <a:rPr lang="en-US" sz="1700" dirty="0"/>
              <a:t>We plan to remove the following components from SAP BusinessObjects BI 2025:</a:t>
            </a:r>
          </a:p>
          <a:p>
            <a:r>
              <a:rPr lang="en-US" sz="1700" dirty="0"/>
              <a:t>SAP BusinessObjects Universe Design Tool and .</a:t>
            </a:r>
            <a:r>
              <a:rPr lang="en-US" sz="1700" dirty="0" err="1"/>
              <a:t>unv</a:t>
            </a:r>
            <a:r>
              <a:rPr lang="en-US" sz="1700" dirty="0"/>
              <a:t> universes -&gt; Migrate to UNX</a:t>
            </a:r>
          </a:p>
          <a:p>
            <a:r>
              <a:rPr lang="en-US" sz="1700" dirty="0"/>
              <a:t>Multi-source universes and associated connectivity -&gt; SAP </a:t>
            </a:r>
            <a:r>
              <a:rPr lang="en-US" sz="1700" dirty="0" err="1"/>
              <a:t>DataSphere</a:t>
            </a:r>
            <a:endParaRPr lang="en-US" sz="1700" dirty="0"/>
          </a:p>
          <a:p>
            <a:r>
              <a:rPr lang="en-US" sz="1700" dirty="0"/>
              <a:t>SAP Lumira Discovery -&gt; SAP Analytics Cloud</a:t>
            </a:r>
          </a:p>
          <a:p>
            <a:r>
              <a:rPr lang="en-US" sz="1700" dirty="0"/>
              <a:t>SAP Crystal Reports for Enterprise -&gt; SAP Crystal Reports</a:t>
            </a:r>
          </a:p>
          <a:p>
            <a:r>
              <a:rPr lang="en-US" sz="1700" dirty="0"/>
              <a:t>SAP BusinessObjects Analysis, edition for OLAP -&gt; SAC or UNX and </a:t>
            </a:r>
            <a:r>
              <a:rPr lang="en-US" sz="1700" dirty="0" err="1"/>
              <a:t>Webi</a:t>
            </a:r>
            <a:endParaRPr lang="en-US" sz="1700" dirty="0"/>
          </a:p>
          <a:p>
            <a:r>
              <a:rPr lang="en-US" sz="1700" dirty="0"/>
              <a:t>SAP BusinessObjects Live Office -&gt; </a:t>
            </a:r>
            <a:r>
              <a:rPr lang="en-US" sz="1700" dirty="0" err="1"/>
              <a:t>Odata</a:t>
            </a:r>
            <a:r>
              <a:rPr lang="en-US" sz="1700" dirty="0"/>
              <a:t> Access or Analysis for Office</a:t>
            </a:r>
          </a:p>
          <a:p>
            <a:r>
              <a:rPr lang="en-US" sz="1700" dirty="0"/>
              <a:t>SAP BusinessObjects Mobile -&gt; Mobile Browser Access</a:t>
            </a:r>
          </a:p>
        </p:txBody>
      </p:sp>
      <p:pic>
        <p:nvPicPr>
          <p:cNvPr id="5" name="Content Placeholder 4" descr="Blue push pin surrounded by circle of red push pins">
            <a:extLst>
              <a:ext uri="{FF2B5EF4-FFF2-40B4-BE49-F238E27FC236}">
                <a16:creationId xmlns:a16="http://schemas.microsoft.com/office/drawing/2014/main" id="{DCB11742-27FB-1AC2-1350-FCD713A269D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6099048" y="1873194"/>
            <a:ext cx="5458968" cy="3111611"/>
          </a:xfrm>
          <a:prstGeom prst="rect">
            <a:avLst/>
          </a:prstGeom>
        </p:spPr>
      </p:pic>
    </p:spTree>
    <p:extLst>
      <p:ext uri="{BB962C8B-B14F-4D97-AF65-F5344CB8AC3E}">
        <p14:creationId xmlns:p14="http://schemas.microsoft.com/office/powerpoint/2010/main" val="30729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2BB8CE3-49B8-6A9F-2FF0-9B23C08C78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2955" y="439288"/>
            <a:ext cx="2986088" cy="1445895"/>
          </a:xfrm>
          <a:prstGeom prst="rect">
            <a:avLst/>
          </a:prstGeom>
        </p:spPr>
      </p:pic>
      <p:sp>
        <p:nvSpPr>
          <p:cNvPr id="7" name="TextBox 6">
            <a:extLst>
              <a:ext uri="{FF2B5EF4-FFF2-40B4-BE49-F238E27FC236}">
                <a16:creationId xmlns:a16="http://schemas.microsoft.com/office/drawing/2014/main" id="{30F9A231-DA66-F31B-D70E-610CEE827887}"/>
              </a:ext>
            </a:extLst>
          </p:cNvPr>
          <p:cNvSpPr txBox="1"/>
          <p:nvPr/>
        </p:nvSpPr>
        <p:spPr>
          <a:xfrm>
            <a:off x="4966523" y="2251418"/>
            <a:ext cx="2258952" cy="1015663"/>
          </a:xfrm>
          <a:prstGeom prst="rect">
            <a:avLst/>
          </a:prstGeom>
          <a:noFill/>
        </p:spPr>
        <p:txBody>
          <a:bodyPr wrap="none" rtlCol="0">
            <a:spAutoFit/>
          </a:bodyPr>
          <a:lstStyle/>
          <a:p>
            <a:pPr algn="ctr"/>
            <a:r>
              <a:rPr lang="en-US" sz="2400" b="1" dirty="0"/>
              <a:t>Chris Hickman</a:t>
            </a:r>
          </a:p>
          <a:p>
            <a:pPr algn="ctr"/>
            <a:r>
              <a:rPr lang="en-US" dirty="0"/>
              <a:t>Founding Member</a:t>
            </a:r>
          </a:p>
          <a:p>
            <a:pPr algn="ctr"/>
            <a:r>
              <a:rPr lang="en-US" dirty="0"/>
              <a:t>Blueline Insights</a:t>
            </a:r>
          </a:p>
        </p:txBody>
      </p:sp>
      <p:pic>
        <p:nvPicPr>
          <p:cNvPr id="9" name="Picture 8" descr="A qr code on a circular object&#10;&#10;Description automatically generated">
            <a:extLst>
              <a:ext uri="{FF2B5EF4-FFF2-40B4-BE49-F238E27FC236}">
                <a16:creationId xmlns:a16="http://schemas.microsoft.com/office/drawing/2014/main" id="{49BA5C52-32EB-B033-0A8B-3946B8E18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756" y="3495589"/>
            <a:ext cx="2826488" cy="2826488"/>
          </a:xfrm>
          <a:prstGeom prst="rect">
            <a:avLst/>
          </a:prstGeom>
        </p:spPr>
      </p:pic>
    </p:spTree>
    <p:extLst>
      <p:ext uri="{BB962C8B-B14F-4D97-AF65-F5344CB8AC3E}">
        <p14:creationId xmlns:p14="http://schemas.microsoft.com/office/powerpoint/2010/main" val="7205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A809F-75A0-161F-70CF-91C90C23A1E7}"/>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kern="1200">
                <a:solidFill>
                  <a:schemeClr val="tx1"/>
                </a:solidFill>
                <a:latin typeface="+mj-lt"/>
                <a:ea typeface="+mj-ea"/>
                <a:cs typeface="+mj-cs"/>
              </a:rPr>
              <a:t>SAP Analytics Cloud</a:t>
            </a:r>
          </a:p>
        </p:txBody>
      </p:sp>
      <p:sp>
        <p:nvSpPr>
          <p:cNvPr id="12" name="Rectangle 11">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E83036C5-65AA-50E6-758F-82078B5F35BD}"/>
              </a:ext>
            </a:extLst>
          </p:cNvPr>
          <p:cNvSpPr>
            <a:spLocks noGrp="1"/>
          </p:cNvSpPr>
          <p:nvPr>
            <p:ph sz="half" idx="2"/>
          </p:nvPr>
        </p:nvSpPr>
        <p:spPr>
          <a:xfrm>
            <a:off x="612648" y="3355848"/>
            <a:ext cx="6268770" cy="2825496"/>
          </a:xfrm>
        </p:spPr>
        <p:txBody>
          <a:bodyPr vert="horz" lIns="91440" tIns="45720" rIns="91440" bIns="45720" rtlCol="0">
            <a:normAutofit/>
          </a:bodyPr>
          <a:lstStyle/>
          <a:p>
            <a:r>
              <a:rPr lang="en-US" sz="1500"/>
              <a:t>SAP Analytics Cloud is an analytics &amp; planning solution which helps businesses analyze their data in context and make faster and better decisions. It integrates BI, planning, and predictive in one solution.</a:t>
            </a:r>
          </a:p>
          <a:p>
            <a:r>
              <a:rPr lang="en-US" sz="1500"/>
              <a:t>SAP BusinessObjects BI suite is a reliable solution for enterprise reporting use cases at scale. Its future is secure with version 2025 following 4.3. Many customers already use both SAP Analytics Cloud and SAP BusinessObjects side-by-side.</a:t>
            </a:r>
          </a:p>
          <a:p>
            <a:r>
              <a:rPr lang="en-US" sz="1500"/>
              <a:t>SAP BusinessObjects Enterprise, private cloud edition (PCE) runs the BI suite in a managed cloud environment. Public cloud subscription model for SAP Analytics Cloud and private cloud edition of SAP BusinessObjects Enterprise provide a flexible framework to adjust the number of users and adopt SAP Analytics Cloud at their own pace.</a:t>
            </a:r>
          </a:p>
        </p:txBody>
      </p:sp>
      <p:pic>
        <p:nvPicPr>
          <p:cNvPr id="5" name="Content Placeholder 4" descr="Cloud shaped hard drive with cables">
            <a:extLst>
              <a:ext uri="{FF2B5EF4-FFF2-40B4-BE49-F238E27FC236}">
                <a16:creationId xmlns:a16="http://schemas.microsoft.com/office/drawing/2014/main" id="{7781B1A3-2153-7A6F-201D-5485168A7796}"/>
              </a:ext>
            </a:extLst>
          </p:cNvPr>
          <p:cNvPicPr>
            <a:picLocks noGrp="1" noChangeAspect="1"/>
          </p:cNvPicPr>
          <p:nvPr>
            <p:ph sz="half" idx="1"/>
          </p:nvPr>
        </p:nvPicPr>
        <p:blipFill>
          <a:blip r:embed="rId3"/>
          <a:stretch>
            <a:fillRect/>
          </a:stretch>
        </p:blipFill>
        <p:spPr>
          <a:xfrm>
            <a:off x="7494066" y="2183498"/>
            <a:ext cx="4237686" cy="2415481"/>
          </a:xfrm>
          <a:prstGeom prst="rect">
            <a:avLst/>
          </a:prstGeom>
        </p:spPr>
      </p:pic>
    </p:spTree>
    <p:extLst>
      <p:ext uri="{BB962C8B-B14F-4D97-AF65-F5344CB8AC3E}">
        <p14:creationId xmlns:p14="http://schemas.microsoft.com/office/powerpoint/2010/main" val="397321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mall village in front of an abandoned factory">
            <a:extLst>
              <a:ext uri="{FF2B5EF4-FFF2-40B4-BE49-F238E27FC236}">
                <a16:creationId xmlns:a16="http://schemas.microsoft.com/office/drawing/2014/main" id="{35160F5E-7CAB-955D-40F6-903289B919E4}"/>
              </a:ext>
            </a:extLst>
          </p:cNvPr>
          <p:cNvPicPr>
            <a:picLocks noGrp="1" noChangeAspect="1"/>
          </p:cNvPicPr>
          <p:nvPr>
            <p:ph sz="half" idx="1"/>
          </p:nvPr>
        </p:nvPicPr>
        <p:blipFill rotWithShape="1">
          <a:blip r:embed="rId3"/>
          <a:srcRect l="15860" r="20727"/>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2" name="Freeform: Shape 1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0DF543-663E-6CA4-D5BA-84803AF1D039}"/>
              </a:ext>
            </a:extLst>
          </p:cNvPr>
          <p:cNvSpPr>
            <a:spLocks noGrp="1"/>
          </p:cNvSpPr>
          <p:nvPr>
            <p:ph type="title"/>
          </p:nvPr>
        </p:nvSpPr>
        <p:spPr>
          <a:xfrm>
            <a:off x="374903" y="856488"/>
            <a:ext cx="5409879" cy="1243584"/>
          </a:xfrm>
        </p:spPr>
        <p:txBody>
          <a:bodyPr vert="horz" lIns="91440" tIns="45720" rIns="91440" bIns="45720" rtlCol="0" anchor="ctr">
            <a:normAutofit/>
          </a:bodyPr>
          <a:lstStyle/>
          <a:p>
            <a:r>
              <a:rPr lang="en-US" sz="3400" dirty="0"/>
              <a:t>SAP BusinessObjects BI 2025</a:t>
            </a:r>
          </a:p>
        </p:txBody>
      </p:sp>
      <p:sp>
        <p:nvSpPr>
          <p:cNvPr id="16" name="Rectangle 1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392E5B3E-5379-6E2A-EED6-873243666D72}"/>
              </a:ext>
            </a:extLst>
          </p:cNvPr>
          <p:cNvSpPr>
            <a:spLocks noGrp="1"/>
          </p:cNvSpPr>
          <p:nvPr>
            <p:ph sz="half" idx="2"/>
          </p:nvPr>
        </p:nvSpPr>
        <p:spPr>
          <a:xfrm>
            <a:off x="374903" y="2522949"/>
            <a:ext cx="5208773" cy="3402363"/>
          </a:xfrm>
        </p:spPr>
        <p:txBody>
          <a:bodyPr vert="horz" lIns="91440" tIns="45720" rIns="91440" bIns="45720" rtlCol="0" anchor="t">
            <a:normAutofit/>
          </a:bodyPr>
          <a:lstStyle/>
          <a:p>
            <a:pPr marL="0" indent="0">
              <a:buNone/>
            </a:pPr>
            <a:r>
              <a:rPr lang="en-US" sz="1100" dirty="0"/>
              <a:t>SAP BusinessObjects BI 2025 will be the successor of SAP BusinessObjects BI 4.3</a:t>
            </a:r>
          </a:p>
          <a:p>
            <a:r>
              <a:rPr lang="en-US" sz="1100" dirty="0"/>
              <a:t>It will be enhanced to ease the core workflows such as report creation, access to information, and integration with ever more complex landscapes</a:t>
            </a:r>
          </a:p>
          <a:p>
            <a:r>
              <a:rPr lang="en-US" sz="1100" dirty="0"/>
              <a:t>It will be focused on core strengths and most widely adopted solutions such as SAP BusinessObjects Web Intelligence, single-source .</a:t>
            </a:r>
            <a:r>
              <a:rPr lang="en-US" sz="1100" dirty="0" err="1"/>
              <a:t>unx</a:t>
            </a:r>
            <a:r>
              <a:rPr lang="en-US" sz="1100" dirty="0"/>
              <a:t> universes, SAP Crystal Reports, SAP Analysis for Microsoft Office, SAP Lumira Designer and the SAP BusinessObjects BI Platform</a:t>
            </a:r>
          </a:p>
          <a:p>
            <a:r>
              <a:rPr lang="en-US" sz="1100" dirty="0"/>
              <a:t>SAP BusinessObjects BI 2025 will be supported on Windows and Linux platforms</a:t>
            </a:r>
          </a:p>
          <a:p>
            <a:pPr marL="0" indent="0">
              <a:buNone/>
            </a:pPr>
            <a:r>
              <a:rPr lang="en-US" sz="1100" dirty="0"/>
              <a:t>The first version of SAP BusinessObjects BI 2025 will be released in Q4 2024 followed by support packages every year</a:t>
            </a:r>
          </a:p>
          <a:p>
            <a:pPr marL="0" indent="0">
              <a:buNone/>
            </a:pPr>
            <a:r>
              <a:rPr lang="en-US" sz="1100" dirty="0"/>
              <a:t>SAP BusinessObjects BI 2025 will be supported until at least the end of 2029 for mainstream maintenance, and 2031 for priority 1 support</a:t>
            </a:r>
          </a:p>
          <a:p>
            <a:pPr marL="0" indent="0">
              <a:buNone/>
            </a:pPr>
            <a:r>
              <a:rPr lang="en-US" sz="1100" dirty="0"/>
              <a:t>Alternatives will be provided for the components not supported after 4.3</a:t>
            </a:r>
          </a:p>
        </p:txBody>
      </p:sp>
    </p:spTree>
    <p:extLst>
      <p:ext uri="{BB962C8B-B14F-4D97-AF65-F5344CB8AC3E}">
        <p14:creationId xmlns:p14="http://schemas.microsoft.com/office/powerpoint/2010/main" val="404469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ttp://teekid.com/istockphoto/banner/banner3.jpg">
            <a:extLst>
              <a:ext uri="{FF2B5EF4-FFF2-40B4-BE49-F238E27FC236}">
                <a16:creationId xmlns:a16="http://schemas.microsoft.com/office/drawing/2014/main" id="{43295939-AFA0-D704-87D2-BAC38D9A096B}"/>
              </a:ext>
            </a:extLst>
          </p:cNvPr>
          <p:cNvPicPr>
            <a:picLocks noGrp="1" noChangeAspect="1"/>
          </p:cNvPicPr>
          <p:nvPr>
            <p:ph sz="half" idx="1"/>
          </p:nvPr>
        </p:nvPicPr>
        <p:blipFill rotWithShape="1">
          <a:blip r:embed="rId3"/>
          <a:srcRect t="1483" r="-2" b="468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2" name="Freeform: Shape 1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1DE633-451E-1546-CBF4-949C4D380937}"/>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a:t>SAP Analytics Cloud</a:t>
            </a:r>
          </a:p>
        </p:txBody>
      </p:sp>
      <p:sp>
        <p:nvSpPr>
          <p:cNvPr id="16" name="Rectangle 1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4015FF5E-DB28-9438-FBC4-D43C7D1BFB42}"/>
              </a:ext>
            </a:extLst>
          </p:cNvPr>
          <p:cNvSpPr>
            <a:spLocks noGrp="1"/>
          </p:cNvSpPr>
          <p:nvPr>
            <p:ph sz="half" idx="2"/>
          </p:nvPr>
        </p:nvSpPr>
        <p:spPr>
          <a:xfrm>
            <a:off x="374904" y="2522949"/>
            <a:ext cx="5065776" cy="3402363"/>
          </a:xfrm>
        </p:spPr>
        <p:txBody>
          <a:bodyPr vert="horz" lIns="91440" tIns="45720" rIns="91440" bIns="45720" rtlCol="0" anchor="t">
            <a:normAutofit/>
          </a:bodyPr>
          <a:lstStyle/>
          <a:p>
            <a:r>
              <a:rPr lang="en-US" sz="1700"/>
              <a:t>SAP Analytics Cloud provides trustworthy analytics consumable by any user from any context</a:t>
            </a:r>
          </a:p>
          <a:p>
            <a:r>
              <a:rPr lang="en-US" sz="1700"/>
              <a:t>Closed-loop solution from insight to action helps customers identify challenges, analyze options, and execute decisions in one solution</a:t>
            </a:r>
          </a:p>
          <a:p>
            <a:r>
              <a:rPr lang="en-US" sz="1700"/>
              <a:t>SAP Analytics Cloud addresses common enterprise reporting scenarios like creating formatted stories, scheduling and distributing stories, and exporting large tables and stories to multiple-page documents</a:t>
            </a:r>
          </a:p>
        </p:txBody>
      </p:sp>
    </p:spTree>
    <p:extLst>
      <p:ext uri="{BB962C8B-B14F-4D97-AF65-F5344CB8AC3E}">
        <p14:creationId xmlns:p14="http://schemas.microsoft.com/office/powerpoint/2010/main" val="51422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DB641-EBC0-F0FD-2D01-5B8607CD1735}"/>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Enterprise Analytics</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DF7C560D-86D4-5A4B-AEF9-A3B1A965E7A4}"/>
              </a:ext>
            </a:extLst>
          </p:cNvPr>
          <p:cNvSpPr>
            <a:spLocks noGrp="1"/>
          </p:cNvSpPr>
          <p:nvPr>
            <p:ph sz="half" idx="2"/>
          </p:nvPr>
        </p:nvSpPr>
        <p:spPr>
          <a:xfrm>
            <a:off x="411479" y="2688336"/>
            <a:ext cx="4498848" cy="3584448"/>
          </a:xfrm>
        </p:spPr>
        <p:txBody>
          <a:bodyPr vert="horz" lIns="91440" tIns="45720" rIns="91440" bIns="45720" rtlCol="0" anchor="t">
            <a:normAutofit/>
          </a:bodyPr>
          <a:lstStyle/>
          <a:p>
            <a:r>
              <a:rPr lang="en-US" sz="1800"/>
              <a:t>SAP Analytics Cloud allows every employee to consume critical information in their preferred way</a:t>
            </a:r>
          </a:p>
          <a:p>
            <a:r>
              <a:rPr lang="en-US" sz="1800"/>
              <a:t>End users can interact with governed stories, power users can slice and dice using Data Analyzer, and designers can build no or low code dashboards</a:t>
            </a:r>
          </a:p>
          <a:p>
            <a:r>
              <a:rPr lang="en-US" sz="1800"/>
              <a:t>SAP Analytics Cloud is planning to extend calculation capabilities and table formatting to allow for more powerful reporting</a:t>
            </a:r>
          </a:p>
        </p:txBody>
      </p:sp>
      <p:pic>
        <p:nvPicPr>
          <p:cNvPr id="5" name="Content Placeholder 4" descr="Employment reports, business analyzes and job market data on desk in office. Some data represented on screen of digital tablet, others printed out on papers. Image taken with Nikon D800 in XXXL size, easy to edit and modify">
            <a:extLst>
              <a:ext uri="{FF2B5EF4-FFF2-40B4-BE49-F238E27FC236}">
                <a16:creationId xmlns:a16="http://schemas.microsoft.com/office/drawing/2014/main" id="{559CDFB5-8D80-C0F3-7F43-5DE6CD976557}"/>
              </a:ext>
            </a:extLst>
          </p:cNvPr>
          <p:cNvPicPr>
            <a:picLocks noGrp="1" noChangeAspect="1"/>
          </p:cNvPicPr>
          <p:nvPr>
            <p:ph sz="half" idx="1"/>
          </p:nvPr>
        </p:nvPicPr>
        <p:blipFill rotWithShape="1">
          <a:blip r:embed="rId3"/>
          <a:srcRect l="11439" r="21557"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24613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bstract spiral on blue tech background">
            <a:extLst>
              <a:ext uri="{FF2B5EF4-FFF2-40B4-BE49-F238E27FC236}">
                <a16:creationId xmlns:a16="http://schemas.microsoft.com/office/drawing/2014/main" id="{B4D5C62A-D3B6-CA05-3849-C08A60FFB29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350" r="2532"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A181F4-50EB-86BA-4F44-4453F6D73D9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SAP Integration</a:t>
            </a:r>
          </a:p>
        </p:txBody>
      </p:sp>
      <p:sp>
        <p:nvSpPr>
          <p:cNvPr id="4" name="Content Placeholder 3">
            <a:extLst>
              <a:ext uri="{FF2B5EF4-FFF2-40B4-BE49-F238E27FC236}">
                <a16:creationId xmlns:a16="http://schemas.microsoft.com/office/drawing/2014/main" id="{FE6A131C-7DAD-2E22-B6D8-BAF1AE389663}"/>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n-US" sz="1300"/>
              <a:t>SAP Analytics Cloud provides live connectivity to SAP data sources like SAP HANA, SAP BW, SAP S/4HANA, SAP Datasphere and SAP BusinessObjects universes</a:t>
            </a:r>
          </a:p>
          <a:p>
            <a:r>
              <a:rPr lang="en-US" sz="1300"/>
              <a:t>Customers benefit from additional live data connectivity, cloud semantic layer, cross source modelling, and storage/compute elasticity</a:t>
            </a:r>
          </a:p>
          <a:p>
            <a:r>
              <a:rPr lang="en-US" sz="1300"/>
              <a:t>More than 150 prebuilt business content packages, leveraging industry best practices, are included for many business processes and allow customers to accelerate their time to value, from a few months to a few weeks</a:t>
            </a:r>
          </a:p>
          <a:p>
            <a:r>
              <a:rPr lang="en-US" sz="1300"/>
              <a:t>These business content packages include pre-built dashboards, models, and semantic understanding, and can be deployed directly, only requiring a connection to the underlying SAP application</a:t>
            </a:r>
          </a:p>
        </p:txBody>
      </p:sp>
    </p:spTree>
    <p:extLst>
      <p:ext uri="{BB962C8B-B14F-4D97-AF65-F5344CB8AC3E}">
        <p14:creationId xmlns:p14="http://schemas.microsoft.com/office/powerpoint/2010/main" val="2457743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0F219-EE80-6573-73F7-A01BB57BDD66}"/>
              </a:ext>
            </a:extLst>
          </p:cNvPr>
          <p:cNvSpPr>
            <a:spLocks noGrp="1"/>
          </p:cNvSpPr>
          <p:nvPr>
            <p:ph type="title"/>
          </p:nvPr>
        </p:nvSpPr>
        <p:spPr>
          <a:xfrm>
            <a:off x="838199" y="564211"/>
            <a:ext cx="5023586" cy="1165002"/>
          </a:xfrm>
        </p:spPr>
        <p:txBody>
          <a:bodyPr vert="horz" lIns="91440" tIns="45720" rIns="91440" bIns="45720" rtlCol="0" anchor="b">
            <a:normAutofit/>
          </a:bodyPr>
          <a:lstStyle/>
          <a:p>
            <a:r>
              <a:rPr lang="en-US" sz="3600"/>
              <a:t>SAP BusinessObjects BI</a:t>
            </a:r>
          </a:p>
        </p:txBody>
      </p:sp>
      <p:sp>
        <p:nvSpPr>
          <p:cNvPr id="4" name="Content Placeholder 3">
            <a:extLst>
              <a:ext uri="{FF2B5EF4-FFF2-40B4-BE49-F238E27FC236}">
                <a16:creationId xmlns:a16="http://schemas.microsoft.com/office/drawing/2014/main" id="{FF3B7DAC-CE7C-11CE-00A1-E6D01D92296B}"/>
              </a:ext>
            </a:extLst>
          </p:cNvPr>
          <p:cNvSpPr>
            <a:spLocks noGrp="1"/>
          </p:cNvSpPr>
          <p:nvPr>
            <p:ph sz="half" idx="2"/>
          </p:nvPr>
        </p:nvSpPr>
        <p:spPr>
          <a:xfrm>
            <a:off x="838199" y="2055327"/>
            <a:ext cx="4571999" cy="3776975"/>
          </a:xfrm>
        </p:spPr>
        <p:txBody>
          <a:bodyPr vert="horz" lIns="91440" tIns="45720" rIns="91440" bIns="45720" rtlCol="0">
            <a:normAutofit/>
          </a:bodyPr>
          <a:lstStyle/>
          <a:p>
            <a:r>
              <a:rPr lang="en-US" sz="1500"/>
              <a:t>SAP BusinessObjects BI suite equips thousands of customers across the globe which rely on a robust and scalable solution for enterprise reporting scenarios to manage critical use cases.</a:t>
            </a:r>
          </a:p>
          <a:p>
            <a:r>
              <a:rPr lang="en-US" sz="1500"/>
              <a:t>We are committed to supporting every customer, and with version 2025, your investments are safe beyond 2030.</a:t>
            </a:r>
          </a:p>
          <a:p>
            <a:r>
              <a:rPr lang="en-US" sz="1500"/>
              <a:t>The latest version of SAP BusinessObjects BI is 4.3 and it brings a modern user experience for the BI Launchpad and for Web Intelligence, using HTML5, with no Java required, and many long-awaited improvements.</a:t>
            </a:r>
          </a:p>
          <a:p>
            <a:r>
              <a:rPr lang="en-US" sz="1500"/>
              <a:t>We strongly recommend all customers to upgrade to version 4.3 to benefit from the latest features, up-to-date platforms, connectivity, and security standards.</a:t>
            </a:r>
          </a:p>
        </p:txBody>
      </p:sp>
      <p:pic>
        <p:nvPicPr>
          <p:cNvPr id="5" name="Content Placeholder 4" descr="Puzzle solution strategy business concept">
            <a:extLst>
              <a:ext uri="{FF2B5EF4-FFF2-40B4-BE49-F238E27FC236}">
                <a16:creationId xmlns:a16="http://schemas.microsoft.com/office/drawing/2014/main" id="{31FF6401-16AD-4E0B-ECE5-6382768358F4}"/>
              </a:ext>
            </a:extLst>
          </p:cNvPr>
          <p:cNvPicPr>
            <a:picLocks noGrp="1" noChangeAspect="1"/>
          </p:cNvPicPr>
          <p:nvPr>
            <p:ph sz="half" idx="1"/>
          </p:nvPr>
        </p:nvPicPr>
        <p:blipFill rotWithShape="1">
          <a:blip r:embed="rId3"/>
          <a:srcRect r="2436" b="-4"/>
          <a:stretch/>
        </p:blipFill>
        <p:spPr>
          <a:xfrm>
            <a:off x="6190488" y="566928"/>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96175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3A366-2E43-B020-52C5-67335567D6D2}"/>
              </a:ext>
            </a:extLst>
          </p:cNvPr>
          <p:cNvSpPr>
            <a:spLocks noGrp="1"/>
          </p:cNvSpPr>
          <p:nvPr>
            <p:ph type="title"/>
          </p:nvPr>
        </p:nvSpPr>
        <p:spPr>
          <a:xfrm>
            <a:off x="976746" y="3703975"/>
            <a:ext cx="4337858" cy="2398713"/>
          </a:xfrm>
        </p:spPr>
        <p:txBody>
          <a:bodyPr vert="horz" lIns="91440" tIns="45720" rIns="91440" bIns="45720" rtlCol="0" anchor="ctr">
            <a:normAutofit/>
          </a:bodyPr>
          <a:lstStyle/>
          <a:p>
            <a:pPr algn="ctr"/>
            <a:r>
              <a:rPr lang="en-US" sz="4000"/>
              <a:t>Deployment Options of SAP BusinessObjects Enterprise</a:t>
            </a:r>
          </a:p>
        </p:txBody>
      </p:sp>
      <p:pic>
        <p:nvPicPr>
          <p:cNvPr id="5" name="Content Placeholder 4" descr="Blue abstract design with square in middle and lines">
            <a:extLst>
              <a:ext uri="{FF2B5EF4-FFF2-40B4-BE49-F238E27FC236}">
                <a16:creationId xmlns:a16="http://schemas.microsoft.com/office/drawing/2014/main" id="{E5CF3703-BBB5-DB02-DB24-7B4C28D10FF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9887" b="29887"/>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4" name="Content Placeholder 3">
            <a:extLst>
              <a:ext uri="{FF2B5EF4-FFF2-40B4-BE49-F238E27FC236}">
                <a16:creationId xmlns:a16="http://schemas.microsoft.com/office/drawing/2014/main" id="{28398356-E947-07ED-BC63-2C868A77E3CD}"/>
              </a:ext>
            </a:extLst>
          </p:cNvPr>
          <p:cNvSpPr>
            <a:spLocks noGrp="1"/>
          </p:cNvSpPr>
          <p:nvPr>
            <p:ph sz="half" idx="2"/>
          </p:nvPr>
        </p:nvSpPr>
        <p:spPr>
          <a:xfrm>
            <a:off x="5207267" y="3703975"/>
            <a:ext cx="6864759" cy="3081836"/>
          </a:xfrm>
        </p:spPr>
        <p:txBody>
          <a:bodyPr vert="horz" lIns="91440" tIns="45720" rIns="91440" bIns="45720" rtlCol="0" anchor="ctr">
            <a:normAutofit lnSpcReduction="10000"/>
          </a:bodyPr>
          <a:lstStyle/>
          <a:p>
            <a:r>
              <a:rPr lang="en-US" sz="1200" dirty="0"/>
              <a:t>SAP BusinessObjects Enterprise, private cloud edition provides a predefined package operated by SAP on the main </a:t>
            </a:r>
            <a:r>
              <a:rPr lang="en-US" sz="1200" dirty="0" err="1"/>
              <a:t>hyperscalers</a:t>
            </a:r>
            <a:r>
              <a:rPr lang="en-US" sz="1200" dirty="0"/>
              <a:t>.</a:t>
            </a:r>
          </a:p>
          <a:p>
            <a:r>
              <a:rPr lang="en-US" sz="1200" dirty="0"/>
              <a:t>This is a great opportunity to shift from a maintenance contract to a subscription model, while leveraging your existing investments in SAP BusinessObjects BI solutions.</a:t>
            </a:r>
          </a:p>
          <a:p>
            <a:r>
              <a:rPr lang="en-US" sz="1200" dirty="0"/>
              <a:t>Key benefits include: the latest version of SAP BusinessObjects BI is always available, choice of </a:t>
            </a:r>
            <a:r>
              <a:rPr lang="en-US" sz="1200" dirty="0" err="1"/>
              <a:t>hyperscaler</a:t>
            </a:r>
            <a:r>
              <a:rPr lang="en-US" sz="1200" dirty="0"/>
              <a:t> infrastructure includes AWS, Google Cloud Platform, Microsoft Azure, and end-to-end SLA 99.7%.</a:t>
            </a:r>
          </a:p>
          <a:p>
            <a:r>
              <a:rPr lang="en-US" sz="1200" dirty="0"/>
              <a:t>Opportunity to modernize SAP BusinessObjects BI deployment by consolidating into one global instance, rationalizing unused resources, simplifying lifecycle management, and adjusting license mix.</a:t>
            </a:r>
          </a:p>
          <a:p>
            <a:r>
              <a:rPr lang="en-US" sz="1200" dirty="0"/>
              <a:t>For customers ready to move to the cloud, SAP offers a conversion program called the Cloud Extension Policy that allows for a partial or full termination of SAP BusinessObjects BI on-premises maintenance when replaced with a new SAP Analytics Cloud contract or SAP BusinessObjects Enterprise PCE contract.</a:t>
            </a:r>
          </a:p>
          <a:p>
            <a:r>
              <a:rPr lang="en-US" sz="1200" dirty="0"/>
              <a:t>Customers can choose to deploy SAP BusinessObjects BI solutions either on-premises or in a managed cloud operated by SAP.</a:t>
            </a:r>
          </a:p>
        </p:txBody>
      </p:sp>
    </p:spTree>
    <p:extLst>
      <p:ext uri="{BB962C8B-B14F-4D97-AF65-F5344CB8AC3E}">
        <p14:creationId xmlns:p14="http://schemas.microsoft.com/office/powerpoint/2010/main" val="65768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BA1851-F99C-2AC4-C239-275474726AC4}"/>
              </a:ext>
            </a:extLst>
          </p:cNvPr>
          <p:cNvSpPr>
            <a:spLocks noGrp="1"/>
          </p:cNvSpPr>
          <p:nvPr>
            <p:ph type="title"/>
          </p:nvPr>
        </p:nvSpPr>
        <p:spPr>
          <a:xfrm>
            <a:off x="411480" y="987552"/>
            <a:ext cx="5230564" cy="1088136"/>
          </a:xfrm>
        </p:spPr>
        <p:txBody>
          <a:bodyPr vert="horz" lIns="91440" tIns="45720" rIns="91440" bIns="45720" rtlCol="0" anchor="b">
            <a:normAutofit/>
          </a:bodyPr>
          <a:lstStyle/>
          <a:p>
            <a:r>
              <a:rPr lang="en-US" sz="3400" dirty="0"/>
              <a:t>SAP BusinessObjects BI 2025</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BA51BEE1-9D8D-6CC3-3245-B712495A0748}"/>
              </a:ext>
            </a:extLst>
          </p:cNvPr>
          <p:cNvSpPr>
            <a:spLocks noGrp="1"/>
          </p:cNvSpPr>
          <p:nvPr>
            <p:ph sz="half" idx="2"/>
          </p:nvPr>
        </p:nvSpPr>
        <p:spPr>
          <a:xfrm>
            <a:off x="411479" y="2688336"/>
            <a:ext cx="4498848" cy="3584448"/>
          </a:xfrm>
        </p:spPr>
        <p:txBody>
          <a:bodyPr vert="horz" lIns="91440" tIns="45720" rIns="91440" bIns="45720" rtlCol="0" anchor="t">
            <a:normAutofit/>
          </a:bodyPr>
          <a:lstStyle/>
          <a:p>
            <a:r>
              <a:rPr lang="en-US" sz="1800"/>
              <a:t>SAP BusinessObjects BI 2025 release in Q4 2024</a:t>
            </a:r>
          </a:p>
          <a:p>
            <a:r>
              <a:rPr lang="en-US" sz="1800"/>
              <a:t>Supported until at least end of 2029</a:t>
            </a:r>
          </a:p>
          <a:p>
            <a:r>
              <a:rPr lang="en-US" sz="1800"/>
              <a:t>Streamlining of BI suite focusing on core components</a:t>
            </a:r>
          </a:p>
          <a:p>
            <a:r>
              <a:rPr lang="en-US" sz="1800"/>
              <a:t>Ongoing investments in most widely adopted SAP BusinessObjects BI solutions</a:t>
            </a:r>
          </a:p>
          <a:p>
            <a:r>
              <a:rPr lang="en-US" sz="1800"/>
              <a:t>Certification of latest versions of supported platforms and security standards</a:t>
            </a:r>
          </a:p>
        </p:txBody>
      </p:sp>
      <p:pic>
        <p:nvPicPr>
          <p:cNvPr id="5" name="Content Placeholder 4" descr="Illuminated server room panel">
            <a:extLst>
              <a:ext uri="{FF2B5EF4-FFF2-40B4-BE49-F238E27FC236}">
                <a16:creationId xmlns:a16="http://schemas.microsoft.com/office/drawing/2014/main" id="{CDE9881C-17AC-B6C5-8F16-031597359B32}"/>
              </a:ext>
            </a:extLst>
          </p:cNvPr>
          <p:cNvPicPr>
            <a:picLocks noGrp="1" noChangeAspect="1"/>
          </p:cNvPicPr>
          <p:nvPr>
            <p:ph sz="half" idx="1"/>
          </p:nvPr>
        </p:nvPicPr>
        <p:blipFill rotWithShape="1">
          <a:blip r:embed="rId3"/>
          <a:srcRect l="12883" r="20113"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370739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TotalTime>
  <Words>2034</Words>
  <Application>Microsoft Office PowerPoint</Application>
  <PresentationFormat>Widescreen</PresentationFormat>
  <Paragraphs>99</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Calibri</vt:lpstr>
      <vt:lpstr>Office Theme</vt:lpstr>
      <vt:lpstr>PowerPoint Presentation</vt:lpstr>
      <vt:lpstr>SAP Analytics Cloud</vt:lpstr>
      <vt:lpstr>SAP BusinessObjects BI 2025</vt:lpstr>
      <vt:lpstr>SAP Analytics Cloud</vt:lpstr>
      <vt:lpstr>Enterprise Analytics</vt:lpstr>
      <vt:lpstr>SAP Integration</vt:lpstr>
      <vt:lpstr>SAP BusinessObjects BI</vt:lpstr>
      <vt:lpstr>Deployment Options of SAP BusinessObjects Enterprise</vt:lpstr>
      <vt:lpstr>SAP BusinessObjects BI 2025</vt:lpstr>
      <vt:lpstr>We will maximize your value</vt:lpstr>
      <vt:lpstr>Enhancements to SAP BusinessObjects BI Platform</vt:lpstr>
      <vt:lpstr>We will provide alternatives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Hickman</dc:creator>
  <cp:lastModifiedBy>Chris Hickman</cp:lastModifiedBy>
  <cp:revision>1</cp:revision>
  <dcterms:created xsi:type="dcterms:W3CDTF">2024-03-05T19:58:15Z</dcterms:created>
  <dcterms:modified xsi:type="dcterms:W3CDTF">2024-03-08T18:38:02Z</dcterms:modified>
</cp:coreProperties>
</file>